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97"/>
  </p:notesMasterIdLst>
  <p:handoutMasterIdLst>
    <p:handoutMasterId r:id="rId98"/>
  </p:handoutMasterIdLst>
  <p:sldIdLst>
    <p:sldId id="256" r:id="rId2"/>
    <p:sldId id="456" r:id="rId3"/>
    <p:sldId id="387" r:id="rId4"/>
    <p:sldId id="426" r:id="rId5"/>
    <p:sldId id="427" r:id="rId6"/>
    <p:sldId id="430" r:id="rId7"/>
    <p:sldId id="428" r:id="rId8"/>
    <p:sldId id="429" r:id="rId9"/>
    <p:sldId id="347" r:id="rId10"/>
    <p:sldId id="388" r:id="rId11"/>
    <p:sldId id="444" r:id="rId12"/>
    <p:sldId id="396" r:id="rId13"/>
    <p:sldId id="485" r:id="rId14"/>
    <p:sldId id="431" r:id="rId15"/>
    <p:sldId id="397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7" r:id="rId29"/>
    <p:sldId id="416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57" r:id="rId38"/>
    <p:sldId id="400" r:id="rId39"/>
    <p:sldId id="399" r:id="rId40"/>
    <p:sldId id="458" r:id="rId41"/>
    <p:sldId id="452" r:id="rId42"/>
    <p:sldId id="461" r:id="rId43"/>
    <p:sldId id="462" r:id="rId44"/>
    <p:sldId id="464" r:id="rId45"/>
    <p:sldId id="463" r:id="rId46"/>
    <p:sldId id="465" r:id="rId47"/>
    <p:sldId id="460" r:id="rId48"/>
    <p:sldId id="459" r:id="rId49"/>
    <p:sldId id="466" r:id="rId50"/>
    <p:sldId id="467" r:id="rId51"/>
    <p:sldId id="468" r:id="rId52"/>
    <p:sldId id="469" r:id="rId53"/>
    <p:sldId id="470" r:id="rId54"/>
    <p:sldId id="471" r:id="rId55"/>
    <p:sldId id="472" r:id="rId56"/>
    <p:sldId id="473" r:id="rId57"/>
    <p:sldId id="474" r:id="rId58"/>
    <p:sldId id="475" r:id="rId59"/>
    <p:sldId id="476" r:id="rId60"/>
    <p:sldId id="486" r:id="rId61"/>
    <p:sldId id="401" r:id="rId62"/>
    <p:sldId id="402" r:id="rId63"/>
    <p:sldId id="488" r:id="rId64"/>
    <p:sldId id="487" r:id="rId65"/>
    <p:sldId id="403" r:id="rId66"/>
    <p:sldId id="438" r:id="rId67"/>
    <p:sldId id="440" r:id="rId68"/>
    <p:sldId id="443" r:id="rId69"/>
    <p:sldId id="441" r:id="rId70"/>
    <p:sldId id="442" r:id="rId71"/>
    <p:sldId id="434" r:id="rId72"/>
    <p:sldId id="436" r:id="rId73"/>
    <p:sldId id="435" r:id="rId74"/>
    <p:sldId id="437" r:id="rId75"/>
    <p:sldId id="489" r:id="rId76"/>
    <p:sldId id="432" r:id="rId77"/>
    <p:sldId id="445" r:id="rId78"/>
    <p:sldId id="398" r:id="rId79"/>
    <p:sldId id="446" r:id="rId80"/>
    <p:sldId id="447" r:id="rId81"/>
    <p:sldId id="448" r:id="rId82"/>
    <p:sldId id="449" r:id="rId83"/>
    <p:sldId id="450" r:id="rId84"/>
    <p:sldId id="451" r:id="rId85"/>
    <p:sldId id="453" r:id="rId86"/>
    <p:sldId id="454" r:id="rId87"/>
    <p:sldId id="455" r:id="rId88"/>
    <p:sldId id="477" r:id="rId89"/>
    <p:sldId id="478" r:id="rId90"/>
    <p:sldId id="479" r:id="rId91"/>
    <p:sldId id="480" r:id="rId92"/>
    <p:sldId id="481" r:id="rId93"/>
    <p:sldId id="482" r:id="rId94"/>
    <p:sldId id="483" r:id="rId95"/>
    <p:sldId id="484" r:id="rId96"/>
  </p:sldIdLst>
  <p:sldSz cx="9144000" cy="6858000" type="screen4x3"/>
  <p:notesSz cx="6670675" cy="9925050"/>
  <p:defaultTextStyle>
    <a:defPPr>
      <a:defRPr lang="en-GB"/>
    </a:defPPr>
    <a:lvl1pPr algn="l" defTabSz="449263" rtl="0" fontAlgn="base">
      <a:lnSpc>
        <a:spcPct val="93000"/>
      </a:lnSpc>
      <a:spcBef>
        <a:spcPts val="400"/>
      </a:spcBef>
      <a:spcAft>
        <a:spcPct val="0"/>
      </a:spcAft>
      <a:buClr>
        <a:srgbClr val="4B4F55"/>
      </a:buClr>
      <a:buSzPct val="100000"/>
      <a:buFont typeface="Arial" charset="0"/>
      <a:buChar char="•"/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1pPr>
    <a:lvl2pPr marL="457200" algn="l" defTabSz="449263" rtl="0" fontAlgn="base">
      <a:lnSpc>
        <a:spcPct val="93000"/>
      </a:lnSpc>
      <a:spcBef>
        <a:spcPts val="400"/>
      </a:spcBef>
      <a:spcAft>
        <a:spcPct val="0"/>
      </a:spcAft>
      <a:buClr>
        <a:srgbClr val="4B4F55"/>
      </a:buClr>
      <a:buSzPct val="100000"/>
      <a:buFont typeface="Arial" charset="0"/>
      <a:buChar char="•"/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2pPr>
    <a:lvl3pPr marL="914400" algn="l" defTabSz="449263" rtl="0" fontAlgn="base">
      <a:lnSpc>
        <a:spcPct val="93000"/>
      </a:lnSpc>
      <a:spcBef>
        <a:spcPts val="400"/>
      </a:spcBef>
      <a:spcAft>
        <a:spcPct val="0"/>
      </a:spcAft>
      <a:buClr>
        <a:srgbClr val="4B4F55"/>
      </a:buClr>
      <a:buSzPct val="100000"/>
      <a:buFont typeface="Arial" charset="0"/>
      <a:buChar char="•"/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3pPr>
    <a:lvl4pPr marL="1371600" algn="l" defTabSz="449263" rtl="0" fontAlgn="base">
      <a:lnSpc>
        <a:spcPct val="93000"/>
      </a:lnSpc>
      <a:spcBef>
        <a:spcPts val="400"/>
      </a:spcBef>
      <a:spcAft>
        <a:spcPct val="0"/>
      </a:spcAft>
      <a:buClr>
        <a:srgbClr val="4B4F55"/>
      </a:buClr>
      <a:buSzPct val="100000"/>
      <a:buFont typeface="Arial" charset="0"/>
      <a:buChar char="•"/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4pPr>
    <a:lvl5pPr marL="1828800" algn="l" defTabSz="449263" rtl="0" fontAlgn="base">
      <a:lnSpc>
        <a:spcPct val="93000"/>
      </a:lnSpc>
      <a:spcBef>
        <a:spcPts val="400"/>
      </a:spcBef>
      <a:spcAft>
        <a:spcPct val="0"/>
      </a:spcAft>
      <a:buClr>
        <a:srgbClr val="4B4F55"/>
      </a:buClr>
      <a:buSzPct val="100000"/>
      <a:buFont typeface="Arial" charset="0"/>
      <a:buChar char="•"/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i="1" kern="1200">
        <a:solidFill>
          <a:schemeClr val="bg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0C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7" autoAdjust="0"/>
    <p:restoredTop sz="81098" autoAdjust="0"/>
  </p:normalViewPr>
  <p:slideViewPr>
    <p:cSldViewPr>
      <p:cViewPr>
        <p:scale>
          <a:sx n="75" d="100"/>
          <a:sy n="75" d="100"/>
        </p:scale>
        <p:origin x="-448" y="-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80852-9D08-4E47-B109-7073AF73D3F2}" type="datetimeFigureOut">
              <a:rPr lang="en-US" smtClean="0"/>
              <a:pPr/>
              <a:t>14/12/2011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6575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B9D81-7229-2F48-BDFD-03D6DD2EAE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670675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4608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44538"/>
            <a:ext cx="4962525" cy="37211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889000" y="4714875"/>
            <a:ext cx="4889500" cy="446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779838" y="9429750"/>
            <a:ext cx="2887662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charset="0"/>
                <a:cs typeface="Lucida Sans Unicode" charset="0"/>
              </a:defRPr>
            </a:lvl1pPr>
          </a:lstStyle>
          <a:p>
            <a:fld id="{C8C5BB42-4D93-5749-810E-0693A2EDED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7851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BDEE6-C8EC-E94A-9253-45EF71D03A61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4113" cy="3722687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Mesh </a:t>
            </a:r>
            <a:r>
              <a:rPr lang="en-GB" sz="2800" dirty="0" err="1" smtClean="0"/>
              <a:t>adaptivity</a:t>
            </a:r>
            <a:r>
              <a:rPr lang="en-GB" sz="2800" dirty="0" smtClean="0"/>
              <a:t> is computationally expensive</a:t>
            </a:r>
          </a:p>
          <a:p>
            <a:r>
              <a:rPr lang="en-GB" sz="2800" dirty="0" smtClean="0"/>
              <a:t>Need for parallel implementations</a:t>
            </a:r>
          </a:p>
          <a:p>
            <a:r>
              <a:rPr lang="en-GB" sz="2800" dirty="0" smtClean="0"/>
              <a:t>Previous work: CUDAMesh64</a:t>
            </a:r>
          </a:p>
          <a:p>
            <a:pPr lvl="1"/>
            <a:r>
              <a:rPr lang="en-GB" sz="2400" dirty="0" smtClean="0"/>
              <a:t>Mesh smoothening - Georgios Rokos</a:t>
            </a:r>
          </a:p>
          <a:p>
            <a:pPr lvl="1"/>
            <a:r>
              <a:rPr lang="en-GB" sz="2400" dirty="0" smtClean="0"/>
              <a:t>15x speedup over optimised CPU version</a:t>
            </a:r>
          </a:p>
          <a:p>
            <a:r>
              <a:rPr lang="en-GB" sz="2800" dirty="0" smtClean="0"/>
              <a:t>Not just another GPGPU project</a:t>
            </a:r>
          </a:p>
          <a:p>
            <a:pPr lvl="1"/>
            <a:r>
              <a:rPr lang="en-GB" sz="2400" dirty="0" smtClean="0"/>
              <a:t>Unstructured data</a:t>
            </a:r>
          </a:p>
          <a:p>
            <a:pPr lvl="1"/>
            <a:r>
              <a:rPr lang="en-GB" sz="2400" dirty="0" smtClean="0"/>
              <a:t>Irregular memory access</a:t>
            </a:r>
          </a:p>
          <a:p>
            <a:pPr lvl="1"/>
            <a:r>
              <a:rPr lang="en-GB" sz="2400" dirty="0" smtClean="0"/>
              <a:t>High thread divergence</a:t>
            </a:r>
            <a:endParaRPr lang="en-GB" sz="2800" dirty="0" smtClean="0"/>
          </a:p>
          <a:p>
            <a:r>
              <a:rPr lang="en-GB" sz="2800" dirty="0" smtClean="0"/>
              <a:t>Computational fluid dynamics</a:t>
            </a:r>
          </a:p>
          <a:p>
            <a:pPr lvl="1"/>
            <a:r>
              <a:rPr lang="en-GB" sz="2400" dirty="0" smtClean="0"/>
              <a:t>Based on </a:t>
            </a:r>
            <a:r>
              <a:rPr lang="en-GB" sz="2400" dirty="0" err="1" smtClean="0"/>
              <a:t>Navier</a:t>
            </a:r>
            <a:r>
              <a:rPr lang="en-GB" sz="2400" dirty="0" smtClean="0"/>
              <a:t>-Stokes </a:t>
            </a:r>
            <a:r>
              <a:rPr lang="en-GB" sz="2400" dirty="0" err="1" smtClean="0"/>
              <a:t>PDEs</a:t>
            </a:r>
            <a:endParaRPr lang="en-GB" sz="2400" dirty="0" smtClean="0"/>
          </a:p>
          <a:p>
            <a:r>
              <a:rPr lang="en-GB" sz="2800" dirty="0" smtClean="0"/>
              <a:t>Numerical solution using unstructured meshes</a:t>
            </a:r>
          </a:p>
          <a:p>
            <a:pPr lvl="1"/>
            <a:r>
              <a:rPr lang="en-GB" sz="2400" dirty="0" smtClean="0"/>
              <a:t>Discrete form of domain of interest</a:t>
            </a:r>
          </a:p>
          <a:p>
            <a:pPr lvl="1"/>
            <a:r>
              <a:rPr lang="en-GB" sz="2400" dirty="0" smtClean="0"/>
              <a:t>Triangular (2D) and tetrahedral (3D) shape</a:t>
            </a:r>
          </a:p>
          <a:p>
            <a:r>
              <a:rPr lang="en-GB" sz="2800" dirty="0" smtClean="0"/>
              <a:t>Mesh quality</a:t>
            </a:r>
          </a:p>
          <a:p>
            <a:pPr lvl="1"/>
            <a:r>
              <a:rPr lang="en-GB" sz="2400" dirty="0" smtClean="0"/>
              <a:t>Adapt mesh to within user specified bounds</a:t>
            </a:r>
          </a:p>
          <a:p>
            <a:pPr lvl="1"/>
            <a:r>
              <a:rPr lang="en-GB" sz="2400" dirty="0" smtClean="0"/>
              <a:t>Metric to determine error depends on type of </a:t>
            </a:r>
            <a:r>
              <a:rPr lang="en-GB" sz="2400" dirty="0" err="1" smtClean="0"/>
              <a:t>adaptivity</a:t>
            </a:r>
            <a:endParaRPr lang="en-GB" sz="20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8C5BB42-4D93-5749-810E-0693A2EDED79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BA9A9-FCAC-2441-A3DD-4BCCBBB753D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9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6B0A4-306B-7442-A3FA-CCAEB282E6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4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0"/>
            <a:ext cx="2074863" cy="6399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0"/>
            <a:ext cx="6076950" cy="6399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D2D4A-D5E5-6846-8021-751AFA4FA8F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7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549F7-FB4A-414C-A1F6-38CD1832B38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0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FD78D-8DA9-124E-B874-D1C1149ED79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95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52513"/>
            <a:ext cx="3694113" cy="5346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52513"/>
            <a:ext cx="3695700" cy="5346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0ED02-70C8-424F-8CF9-B1908C06B2D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5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7B34C-796C-E746-8194-D08B2AA7A4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2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D2CC0-EB3E-2B42-B543-C0FA17EBCA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6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C29AA-F165-914C-86B9-06E4382DA4D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4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A39E8-18C8-C34D-B6F5-F07C5BBFA2F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FF45B-DE15-D942-BB4E-DB1E0CFA88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3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0"/>
            <a:ext cx="70913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52513"/>
            <a:ext cx="75422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838200" y="6553200"/>
            <a:ext cx="7542213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>
                <a:srgbClr val="6A6F77"/>
              </a:buClr>
              <a:buFont typeface="Verdana" pitchFamily="3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600">
                <a:solidFill>
                  <a:srgbClr val="6A6F77"/>
                </a:solidFill>
                <a:latin typeface="Verdana" pitchFamily="34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648450"/>
            <a:ext cx="417513" cy="15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rgbClr val="6C7070"/>
              </a:buClr>
              <a:buFont typeface="Verdana" charset="0"/>
              <a:buNone/>
              <a:defRPr sz="600">
                <a:solidFill>
                  <a:srgbClr val="6C7070"/>
                </a:solidFill>
                <a:latin typeface="Verdana" charset="0"/>
                <a:cs typeface="Lucida Sans Unicode" charset="0"/>
              </a:defRPr>
            </a:lvl1pPr>
          </a:lstStyle>
          <a:p>
            <a:fld id="{75DD669D-FE2A-F148-B6E5-3793AFD68C3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charset="0"/>
        <a:defRPr sz="3800">
          <a:solidFill>
            <a:srgbClr val="C51538"/>
          </a:solidFill>
          <a:latin typeface="+mj-lt"/>
          <a:ea typeface="ＭＳ Ｐゴシック" charset="0"/>
          <a:cs typeface="+mj-cs"/>
        </a:defRPr>
      </a:lvl1pPr>
      <a:lvl2pPr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charset="0"/>
        <a:defRPr sz="3800">
          <a:solidFill>
            <a:srgbClr val="C51538"/>
          </a:solidFill>
          <a:latin typeface="Impact" pitchFamily="34" charset="0"/>
          <a:ea typeface="ＭＳ Ｐゴシック" charset="0"/>
        </a:defRPr>
      </a:lvl2pPr>
      <a:lvl3pPr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charset="0"/>
        <a:defRPr sz="3800">
          <a:solidFill>
            <a:srgbClr val="C51538"/>
          </a:solidFill>
          <a:latin typeface="Impact" pitchFamily="34" charset="0"/>
          <a:ea typeface="ＭＳ Ｐゴシック" charset="0"/>
        </a:defRPr>
      </a:lvl3pPr>
      <a:lvl4pPr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charset="0"/>
        <a:defRPr sz="3800">
          <a:solidFill>
            <a:srgbClr val="C51538"/>
          </a:solidFill>
          <a:latin typeface="Impact" pitchFamily="34" charset="0"/>
          <a:ea typeface="ＭＳ Ｐゴシック" charset="0"/>
        </a:defRPr>
      </a:lvl4pPr>
      <a:lvl5pPr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charset="0"/>
        <a:defRPr sz="3800">
          <a:solidFill>
            <a:srgbClr val="C51538"/>
          </a:solidFill>
          <a:latin typeface="Impact" pitchFamily="34" charset="0"/>
          <a:ea typeface="ＭＳ Ｐゴシック" charset="0"/>
        </a:defRPr>
      </a:lvl5pPr>
      <a:lvl6pPr marL="457200"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pitchFamily="34" charset="0"/>
        <a:defRPr sz="3800">
          <a:solidFill>
            <a:srgbClr val="C51538"/>
          </a:solidFill>
          <a:latin typeface="Impact" pitchFamily="34" charset="0"/>
        </a:defRPr>
      </a:lvl6pPr>
      <a:lvl7pPr marL="914400"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pitchFamily="34" charset="0"/>
        <a:defRPr sz="3800">
          <a:solidFill>
            <a:srgbClr val="C51538"/>
          </a:solidFill>
          <a:latin typeface="Impact" pitchFamily="34" charset="0"/>
        </a:defRPr>
      </a:lvl7pPr>
      <a:lvl8pPr marL="1371600"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pitchFamily="34" charset="0"/>
        <a:defRPr sz="3800">
          <a:solidFill>
            <a:srgbClr val="C51538"/>
          </a:solidFill>
          <a:latin typeface="Impact" pitchFamily="34" charset="0"/>
        </a:defRPr>
      </a:lvl8pPr>
      <a:lvl9pPr marL="1828800" algn="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C51538"/>
        </a:buClr>
        <a:buSzPct val="100000"/>
        <a:buFont typeface="Impact" pitchFamily="34" charset="0"/>
        <a:defRPr sz="3800">
          <a:solidFill>
            <a:srgbClr val="C51538"/>
          </a:solidFill>
          <a:latin typeface="Impact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3200">
          <a:solidFill>
            <a:srgbClr val="4B4F55"/>
          </a:solidFill>
          <a:latin typeface="+mn-lt"/>
          <a:ea typeface="ＭＳ Ｐゴシック" charset="0"/>
          <a:cs typeface="+mn-cs"/>
        </a:defRPr>
      </a:lvl1pPr>
      <a:lvl2pPr marL="709613" indent="-32861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4B4F55"/>
        </a:buClr>
        <a:buSzPct val="117000"/>
        <a:buFont typeface="Arial" charset="0"/>
        <a:buBlip>
          <a:blip r:embed="rId15"/>
        </a:buBlip>
        <a:defRPr sz="2800">
          <a:solidFill>
            <a:srgbClr val="4B4F55"/>
          </a:solidFill>
          <a:latin typeface="+mn-lt"/>
          <a:ea typeface="ＭＳ Ｐゴシック" charset="0"/>
        </a:defRPr>
      </a:lvl2pPr>
      <a:lvl3pPr marL="1260475" indent="-371475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4B4F55"/>
        </a:buClr>
        <a:buSzPct val="117000"/>
        <a:buFont typeface="Arial" charset="0"/>
        <a:buBlip>
          <a:blip r:embed="rId15"/>
        </a:buBlip>
        <a:defRPr sz="2800">
          <a:solidFill>
            <a:srgbClr val="4B4F55"/>
          </a:solidFill>
          <a:latin typeface="+mn-lt"/>
          <a:ea typeface="ＭＳ Ｐゴシック" charset="0"/>
        </a:defRPr>
      </a:lvl3pPr>
      <a:lvl4pPr marL="1630363" indent="-1889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Wingdings" charset="0"/>
        <a:buBlip>
          <a:blip r:embed="rId15"/>
        </a:buBlip>
        <a:defRPr sz="2400">
          <a:solidFill>
            <a:srgbClr val="4B4F55"/>
          </a:solidFill>
          <a:latin typeface="+mn-lt"/>
          <a:ea typeface="ＭＳ Ｐゴシック" charset="0"/>
        </a:defRPr>
      </a:lvl4pPr>
      <a:lvl5pPr marL="2012950" indent="-2016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2400">
          <a:solidFill>
            <a:srgbClr val="4B4F55"/>
          </a:solidFill>
          <a:latin typeface="+mn-lt"/>
          <a:ea typeface="ＭＳ Ｐゴシック" charset="0"/>
        </a:defRPr>
      </a:lvl5pPr>
      <a:lvl6pPr marL="2470150" indent="-2016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2400">
          <a:solidFill>
            <a:srgbClr val="4B4F55"/>
          </a:solidFill>
          <a:latin typeface="+mn-lt"/>
        </a:defRPr>
      </a:lvl6pPr>
      <a:lvl7pPr marL="2927350" indent="-2016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2400">
          <a:solidFill>
            <a:srgbClr val="4B4F55"/>
          </a:solidFill>
          <a:latin typeface="+mn-lt"/>
        </a:defRPr>
      </a:lvl7pPr>
      <a:lvl8pPr marL="3384550" indent="-2016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2400">
          <a:solidFill>
            <a:srgbClr val="4B4F55"/>
          </a:solidFill>
          <a:latin typeface="+mn-lt"/>
        </a:defRPr>
      </a:lvl8pPr>
      <a:lvl9pPr marL="3841750" indent="-201613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4B4F55"/>
        </a:buClr>
        <a:buSzPct val="100000"/>
        <a:buFont typeface="Arial" charset="0"/>
        <a:buBlip>
          <a:blip r:embed="rId15"/>
        </a:buBlip>
        <a:defRPr sz="2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838200" y="1773238"/>
            <a:ext cx="7543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</a:pPr>
            <a:r>
              <a:rPr lang="en-GB" sz="4600" b="1" i="0" dirty="0" smtClean="0">
                <a:solidFill>
                  <a:srgbClr val="C51538"/>
                </a:solidFill>
                <a:latin typeface="Arial Narrow" charset="0"/>
              </a:rPr>
              <a:t>Anisotropic adaptive mesh coarsening and refinement on GPU architecture</a:t>
            </a:r>
            <a:endParaRPr lang="en-GB" sz="4600" b="1" i="0" dirty="0">
              <a:solidFill>
                <a:srgbClr val="C51538"/>
              </a:solidFill>
              <a:latin typeface="Arial Narrow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3861048"/>
            <a:ext cx="8388350" cy="154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0" dirty="0" smtClean="0">
                <a:solidFill>
                  <a:srgbClr val="C51538"/>
                </a:solidFill>
                <a:latin typeface="Arial Narrow" charset="0"/>
              </a:rPr>
              <a:t>Matthew Potter</a:t>
            </a:r>
            <a:endParaRPr lang="en-GB" sz="2400" i="0" dirty="0">
              <a:solidFill>
                <a:srgbClr val="C51538"/>
              </a:solidFill>
              <a:latin typeface="Arial Narrow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i="0" dirty="0" smtClean="0">
              <a:solidFill>
                <a:srgbClr val="C51538"/>
              </a:solidFill>
              <a:latin typeface="Arial Narrow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i="0" dirty="0" smtClean="0">
                <a:solidFill>
                  <a:srgbClr val="C51538"/>
                </a:solidFill>
                <a:latin typeface="Arial Narrow" charset="0"/>
              </a:rPr>
              <a:t>Supervisors</a:t>
            </a:r>
            <a:r>
              <a:rPr lang="en-GB" sz="2400" i="0" dirty="0" smtClean="0">
                <a:solidFill>
                  <a:srgbClr val="C51538"/>
                </a:solidFill>
                <a:latin typeface="Arial Narrow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0" dirty="0" smtClean="0">
                <a:solidFill>
                  <a:srgbClr val="C51538"/>
                </a:solidFill>
                <a:latin typeface="Arial Narrow" charset="0"/>
              </a:rPr>
              <a:t>Gerard Gorman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0" dirty="0" smtClean="0">
                <a:solidFill>
                  <a:srgbClr val="C51538"/>
                </a:solidFill>
                <a:latin typeface="Arial Narrow" charset="0"/>
              </a:rPr>
              <a:t>and Paul H J Kelly</a:t>
            </a:r>
            <a:endParaRPr lang="en-GB" sz="2400" i="0" dirty="0">
              <a:solidFill>
                <a:srgbClr val="C51538"/>
              </a:solidFill>
              <a:latin typeface="Arial Narrow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i="0" dirty="0" smtClean="0">
              <a:solidFill>
                <a:srgbClr val="C51538"/>
              </a:solidFill>
              <a:latin typeface="Arial Narrow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solidFill>
                  <a:srgbClr val="C51538"/>
                </a:solidFill>
                <a:latin typeface="Arial Narrow" charset="0"/>
              </a:rPr>
              <a:t>Department </a:t>
            </a:r>
            <a:r>
              <a:rPr lang="en-GB" sz="2400" dirty="0">
                <a:solidFill>
                  <a:srgbClr val="C51538"/>
                </a:solidFill>
                <a:latin typeface="Arial Narrow" charset="0"/>
              </a:rPr>
              <a:t>of Computing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C51538"/>
                </a:solidFill>
                <a:latin typeface="Arial Narrow" charset="0"/>
              </a:rPr>
              <a:t>Imperial College London</a:t>
            </a:r>
            <a:endParaRPr lang="en-GB" sz="300" dirty="0">
              <a:solidFill>
                <a:srgbClr val="C51538"/>
              </a:solidFill>
              <a:latin typeface="Arial Narrow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C51538"/>
              </a:buClr>
              <a:buFont typeface="Impact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400" i="0" dirty="0">
              <a:solidFill>
                <a:srgbClr val="C51538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B7C29AA-F165-914C-86B9-06E4382DA4DF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4165848" cy="4608513"/>
          </a:xfrm>
        </p:spPr>
        <p:txBody>
          <a:bodyPr/>
          <a:lstStyle/>
          <a:p>
            <a:r>
              <a:rPr lang="en-GB" sz="2800" dirty="0" smtClean="0"/>
              <a:t>Adaptive refinement</a:t>
            </a:r>
          </a:p>
          <a:p>
            <a:pPr lvl="1"/>
            <a:r>
              <a:rPr lang="en-GB" sz="2000" dirty="0" smtClean="0"/>
              <a:t>Element bisection</a:t>
            </a:r>
          </a:p>
          <a:p>
            <a:pPr lvl="1"/>
            <a:r>
              <a:rPr lang="en-GB" sz="2000" dirty="0" smtClean="0"/>
              <a:t>Regular refinement</a:t>
            </a:r>
          </a:p>
          <a:p>
            <a:pPr lvl="2"/>
            <a:r>
              <a:rPr lang="en-GB" sz="2000" dirty="0" smtClean="0"/>
              <a:t>Isotropic refinement</a:t>
            </a:r>
          </a:p>
          <a:p>
            <a:r>
              <a:rPr lang="en-GB" sz="2800" dirty="0" smtClean="0"/>
              <a:t>Adaptive coarsening</a:t>
            </a:r>
          </a:p>
          <a:p>
            <a:pPr lvl="1"/>
            <a:r>
              <a:rPr lang="en-GB" sz="2000" dirty="0" smtClean="0"/>
              <a:t>Element collapse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Edge collapse</a:t>
            </a:r>
          </a:p>
          <a:p>
            <a:pPr lvl="1"/>
            <a:r>
              <a:rPr lang="en-GB" sz="2000" dirty="0" smtClean="0"/>
              <a:t>Can be combined with regular refinement to produce anisotropic results</a:t>
            </a:r>
            <a:endParaRPr lang="en-GB" sz="1800" dirty="0"/>
          </a:p>
        </p:txBody>
      </p:sp>
      <p:pic>
        <p:nvPicPr>
          <p:cNvPr id="5" name="Picture 4" descr="adapt_ref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988840"/>
            <a:ext cx="2912148" cy="1401978"/>
          </a:xfrm>
          <a:prstGeom prst="rect">
            <a:avLst/>
          </a:prstGeom>
        </p:spPr>
      </p:pic>
      <p:pic>
        <p:nvPicPr>
          <p:cNvPr id="6" name="Picture 5" descr="edge_collap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6254" y="5157192"/>
            <a:ext cx="2848194" cy="1599798"/>
          </a:xfrm>
          <a:prstGeom prst="rect">
            <a:avLst/>
          </a:prstGeom>
        </p:spPr>
      </p:pic>
      <p:pic>
        <p:nvPicPr>
          <p:cNvPr id="7" name="Picture 6" descr="element_collap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4196" y="3573016"/>
            <a:ext cx="2800252" cy="144194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Adaptive algorithms - Refinement and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836712"/>
            <a:ext cx="7452320" cy="835025"/>
          </a:xfrm>
        </p:spPr>
        <p:txBody>
          <a:bodyPr/>
          <a:lstStyle/>
          <a:p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45809" t="29582" r="21762" b="16103"/>
          <a:stretch>
            <a:fillRect/>
          </a:stretch>
        </p:blipFill>
        <p:spPr bwMode="auto">
          <a:xfrm>
            <a:off x="395536" y="1988840"/>
            <a:ext cx="373345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>
            <a:off x="4283968" y="3861048"/>
            <a:ext cx="504056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45749" t="29566" r="21726" b="16120"/>
          <a:stretch>
            <a:fillRect/>
          </a:stretch>
        </p:blipFill>
        <p:spPr bwMode="auto">
          <a:xfrm>
            <a:off x="5004048" y="1988840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Adaptive algorithms - Refinement and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803" y="6093296"/>
            <a:ext cx="2868093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Original mesh – 50 elements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093296"/>
            <a:ext cx="292580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Adapted mesh – 70 elements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160241"/>
          </a:xfrm>
        </p:spPr>
        <p:txBody>
          <a:bodyPr/>
          <a:lstStyle/>
          <a:p>
            <a:r>
              <a:rPr lang="en-GB" sz="2400" dirty="0" smtClean="0"/>
              <a:t>Proposed by </a:t>
            </a:r>
            <a:r>
              <a:rPr lang="en-GB" sz="2400" dirty="0" err="1" smtClean="0"/>
              <a:t>Shephard</a:t>
            </a:r>
            <a:r>
              <a:rPr lang="en-GB" sz="2400" dirty="0" smtClean="0"/>
              <a:t> et al – Rensselaer Polytechnic Institute, Troy New York 2004</a:t>
            </a:r>
          </a:p>
          <a:p>
            <a:r>
              <a:rPr lang="en-GB" sz="2400" dirty="0" smtClean="0"/>
              <a:t>Overall mesh adaptation procedure</a:t>
            </a:r>
            <a:endParaRPr lang="en-GB" sz="1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err="1" smtClean="0">
                <a:solidFill>
                  <a:srgbClr val="C00000"/>
                </a:solidFill>
              </a:rPr>
              <a:t>Adaptivity</a:t>
            </a:r>
            <a:r>
              <a:rPr lang="en-GB" sz="3200" dirty="0" smtClean="0">
                <a:solidFill>
                  <a:srgbClr val="C00000"/>
                </a:solidFill>
              </a:rPr>
              <a:t> framework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9350" r="44682" b="47939"/>
          <a:stretch>
            <a:fillRect/>
          </a:stretch>
        </p:blipFill>
        <p:spPr bwMode="auto">
          <a:xfrm>
            <a:off x="1763688" y="3140968"/>
            <a:ext cx="55446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160241"/>
          </a:xfrm>
        </p:spPr>
        <p:txBody>
          <a:bodyPr/>
          <a:lstStyle/>
          <a:p>
            <a:r>
              <a:rPr lang="en-GB" sz="2400" dirty="0" smtClean="0"/>
              <a:t>Proposed by </a:t>
            </a:r>
            <a:r>
              <a:rPr lang="en-GB" sz="2400" dirty="0" err="1" smtClean="0"/>
              <a:t>Shephard</a:t>
            </a:r>
            <a:r>
              <a:rPr lang="en-GB" sz="2400" dirty="0" smtClean="0"/>
              <a:t> et al – Rensselaer Polytechnic Institute, Troy New York 2004</a:t>
            </a:r>
          </a:p>
          <a:p>
            <a:r>
              <a:rPr lang="en-GB" sz="2400" dirty="0" smtClean="0"/>
              <a:t>Overall mesh adaptation procedure</a:t>
            </a:r>
            <a:endParaRPr lang="en-GB" sz="1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err="1" smtClean="0">
                <a:solidFill>
                  <a:srgbClr val="C00000"/>
                </a:solidFill>
              </a:rPr>
              <a:t>Adaptivity</a:t>
            </a:r>
            <a:r>
              <a:rPr lang="en-GB" sz="3200" dirty="0" smtClean="0">
                <a:solidFill>
                  <a:srgbClr val="C00000"/>
                </a:solidFill>
              </a:rPr>
              <a:t> framework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9350" r="44682" b="47939"/>
          <a:stretch>
            <a:fillRect/>
          </a:stretch>
        </p:blipFill>
        <p:spPr bwMode="auto">
          <a:xfrm>
            <a:off x="1763688" y="3140968"/>
            <a:ext cx="55446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411760" y="4581128"/>
            <a:ext cx="2016224" cy="5760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160241"/>
          </a:xfrm>
        </p:spPr>
        <p:txBody>
          <a:bodyPr/>
          <a:lstStyle/>
          <a:p>
            <a:r>
              <a:rPr lang="en-GB" sz="2400" dirty="0" smtClean="0"/>
              <a:t>Vertex</a:t>
            </a:r>
          </a:p>
          <a:p>
            <a:pPr lvl="1"/>
            <a:r>
              <a:rPr lang="en-GB" sz="2000" dirty="0" smtClean="0"/>
              <a:t>2D vertex co-ordinated</a:t>
            </a:r>
          </a:p>
          <a:p>
            <a:r>
              <a:rPr lang="en-GB" sz="2400" dirty="0" smtClean="0"/>
              <a:t>Element</a:t>
            </a:r>
          </a:p>
          <a:p>
            <a:pPr lvl="1"/>
            <a:r>
              <a:rPr lang="en-GB" sz="2000" dirty="0" smtClean="0"/>
              <a:t>3 x Element vertex ID</a:t>
            </a:r>
          </a:p>
          <a:p>
            <a:pPr lvl="1"/>
            <a:r>
              <a:rPr lang="en-GB" sz="2000" dirty="0" smtClean="0"/>
              <a:t>3 x Adjacent element ID</a:t>
            </a:r>
          </a:p>
          <a:p>
            <a:r>
              <a:rPr lang="en-GB" sz="2400" dirty="0" smtClean="0"/>
              <a:t>No Edges</a:t>
            </a:r>
          </a:p>
          <a:p>
            <a:r>
              <a:rPr lang="en-GB" sz="2400" dirty="0" smtClean="0"/>
              <a:t>No vertex-element adjacency</a:t>
            </a:r>
          </a:p>
          <a:p>
            <a:pPr lvl="1"/>
            <a:endParaRPr lang="en-GB" sz="105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627784" y="5301208"/>
            <a:ext cx="360040" cy="432048"/>
          </a:xfrm>
          <a:prstGeom prst="rect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8782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4786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0790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06794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2798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8802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4806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50810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86814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2818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58822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94826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308304" y="5301208"/>
            <a:ext cx="36004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2778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98782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34786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70790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06794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42798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788024" y="6021288"/>
            <a:ext cx="360040" cy="43204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5373216"/>
            <a:ext cx="1111202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Elements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3648" y="6093296"/>
            <a:ext cx="98975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Vertices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Elbow Connector 28"/>
          <p:cNvCxnSpPr>
            <a:stCxn id="4" idx="0"/>
            <a:endCxn id="8" idx="0"/>
          </p:cNvCxnSpPr>
          <p:nvPr/>
        </p:nvCxnSpPr>
        <p:spPr bwMode="auto">
          <a:xfrm rot="5400000" flipH="1" flipV="1">
            <a:off x="3527884" y="4581128"/>
            <a:ext cx="1588" cy="1440160"/>
          </a:xfrm>
          <a:prstGeom prst="bentConnector3">
            <a:avLst>
              <a:gd name="adj1" fmla="val 1439546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Elbow Connector 30"/>
          <p:cNvCxnSpPr>
            <a:stCxn id="4" idx="0"/>
            <a:endCxn id="10" idx="0"/>
          </p:cNvCxnSpPr>
          <p:nvPr/>
        </p:nvCxnSpPr>
        <p:spPr bwMode="auto">
          <a:xfrm rot="5400000" flipH="1" flipV="1">
            <a:off x="3887924" y="4221088"/>
            <a:ext cx="1588" cy="2160240"/>
          </a:xfrm>
          <a:prstGeom prst="bentConnector3">
            <a:avLst>
              <a:gd name="adj1" fmla="val 1439546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>
            <a:stCxn id="4" idx="0"/>
            <a:endCxn id="18" idx="0"/>
          </p:cNvCxnSpPr>
          <p:nvPr/>
        </p:nvCxnSpPr>
        <p:spPr bwMode="auto">
          <a:xfrm rot="5400000" flipH="1" flipV="1">
            <a:off x="5148064" y="2960948"/>
            <a:ext cx="1588" cy="4680520"/>
          </a:xfrm>
          <a:prstGeom prst="bentConnector3">
            <a:avLst>
              <a:gd name="adj1" fmla="val 1439546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Elbow Connector 34"/>
          <p:cNvCxnSpPr>
            <a:stCxn id="4" idx="2"/>
            <a:endCxn id="19" idx="0"/>
          </p:cNvCxnSpPr>
          <p:nvPr/>
        </p:nvCxnSpPr>
        <p:spPr bwMode="auto">
          <a:xfrm rot="5400000">
            <a:off x="2663788" y="5877272"/>
            <a:ext cx="288032" cy="1588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Elbow Connector 36"/>
          <p:cNvCxnSpPr>
            <a:stCxn id="4" idx="2"/>
            <a:endCxn id="23" idx="0"/>
          </p:cNvCxnSpPr>
          <p:nvPr/>
        </p:nvCxnSpPr>
        <p:spPr bwMode="auto">
          <a:xfrm rot="16200000" flipH="1">
            <a:off x="3383868" y="5157192"/>
            <a:ext cx="288032" cy="144016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Elbow Connector 38"/>
          <p:cNvCxnSpPr>
            <a:stCxn id="4" idx="2"/>
            <a:endCxn id="24" idx="0"/>
          </p:cNvCxnSpPr>
          <p:nvPr/>
        </p:nvCxnSpPr>
        <p:spPr bwMode="auto">
          <a:xfrm rot="16200000" flipH="1">
            <a:off x="3563888" y="4977172"/>
            <a:ext cx="288032" cy="180020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Data structures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160241"/>
          </a:xfrm>
        </p:spPr>
        <p:txBody>
          <a:bodyPr/>
          <a:lstStyle/>
          <a:p>
            <a:r>
              <a:rPr lang="en-GB" sz="2800" dirty="0" smtClean="0"/>
              <a:t>Edge collapse</a:t>
            </a:r>
            <a:endParaRPr lang="en-GB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971" t="43236" r="22379" b="10183"/>
          <a:stretch>
            <a:fillRect/>
          </a:stretch>
        </p:blipFill>
        <p:spPr bwMode="auto">
          <a:xfrm>
            <a:off x="1115616" y="2636912"/>
            <a:ext cx="6984776" cy="36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4427984" y="386104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>
            <a:off x="3949208" y="4324600"/>
            <a:ext cx="591293" cy="209793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4427984" y="386104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>
            <a:off x="3949208" y="4324600"/>
            <a:ext cx="591293" cy="209793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>
            <a:off x="3949208" y="4324600"/>
            <a:ext cx="591293" cy="209793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B7C29AA-F165-914C-86B9-06E4382DA4D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r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C51538"/>
              </a:buClr>
              <a:buSzPct val="100000"/>
              <a:buFont typeface="Impact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515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GPGPU – General-purpose computing on </a:t>
            </a:r>
            <a:r>
              <a:rPr lang="en-GB" sz="2000" b="1" i="0" kern="0" dirty="0" smtClean="0">
                <a:solidFill>
                  <a:srgbClr val="C51538"/>
                </a:solidFill>
                <a:latin typeface="Arial"/>
                <a:cs typeface="Arial"/>
              </a:rPr>
              <a:t>g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515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raphics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515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processing units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51538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" name="Content Placeholder 6" descr="intel_xeon_x56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3168352" cy="3168352"/>
          </a:xfrm>
          <a:prstGeom prst="rect">
            <a:avLst/>
          </a:prstGeom>
        </p:spPr>
      </p:pic>
      <p:pic>
        <p:nvPicPr>
          <p:cNvPr id="5" name="Picture 4" descr="nvidia_tesla_c2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7504" y="2204864"/>
            <a:ext cx="3560960" cy="2955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445224"/>
            <a:ext cx="3156633" cy="881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2 x Xeon X5650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12 core, 10.7 GFLOPS per core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128 GFLOPS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5445224"/>
            <a:ext cx="1730345" cy="601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1 x Tesla C2050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520 GFLOPS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0800000" flipV="1">
            <a:off x="3779912" y="4133850"/>
            <a:ext cx="569840" cy="1523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0800000" flipV="1">
            <a:off x="3779912" y="4133850"/>
            <a:ext cx="569840" cy="1523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0800000" flipV="1">
            <a:off x="3779912" y="4133850"/>
            <a:ext cx="569840" cy="1523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6200000" flipV="1">
            <a:off x="4000439" y="3784537"/>
            <a:ext cx="560834" cy="137792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6200000" flipV="1">
            <a:off x="4000439" y="3784537"/>
            <a:ext cx="560834" cy="137792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6200000" flipV="1">
            <a:off x="4000439" y="3784537"/>
            <a:ext cx="560834" cy="137792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4349752" y="3717032"/>
            <a:ext cx="510280" cy="41681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4349752" y="3717032"/>
            <a:ext cx="510280" cy="41681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4349752" y="3717032"/>
            <a:ext cx="510280" cy="41681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2.1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349752" y="4133850"/>
            <a:ext cx="510280" cy="44727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2.1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4" y="2348880"/>
            <a:ext cx="9172348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349752" y="4133850"/>
            <a:ext cx="510280" cy="44727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2.1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349752" y="4133850"/>
            <a:ext cx="510280" cy="44727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>
            <a:off x="3913201" y="4288593"/>
            <a:ext cx="591294" cy="28180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5400000">
            <a:off x="3913201" y="4288593"/>
            <a:ext cx="591294" cy="28180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788024" y="494116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63888" y="458112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51920" y="3356992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3.5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88024" y="3212976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24128" y="4365104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2.1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1" idx="0"/>
            <a:endCxn id="4" idx="4"/>
          </p:cNvCxnSpPr>
          <p:nvPr/>
        </p:nvCxnSpPr>
        <p:spPr bwMode="auto">
          <a:xfrm rot="16200000" flipV="1">
            <a:off x="4031940" y="4545124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788024" y="494116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63888" y="458112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51920" y="3356992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88024" y="3212976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24128" y="4365104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99992" y="508518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5" idx="5"/>
            <a:endCxn id="11" idx="2"/>
          </p:cNvCxnSpPr>
          <p:nvPr/>
        </p:nvCxnSpPr>
        <p:spPr bwMode="auto">
          <a:xfrm rot="16200000" flipH="1">
            <a:off x="3794825" y="4452024"/>
            <a:ext cx="381131" cy="10292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7"/>
            <a:endCxn id="8" idx="3"/>
          </p:cNvCxnSpPr>
          <p:nvPr/>
        </p:nvCxnSpPr>
        <p:spPr bwMode="auto">
          <a:xfrm rot="5400000" flipH="1" flipV="1">
            <a:off x="4730929" y="4236001"/>
            <a:ext cx="762262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1" idx="5"/>
            <a:endCxn id="19" idx="2"/>
          </p:cNvCxnSpPr>
          <p:nvPr/>
        </p:nvCxnSpPr>
        <p:spPr bwMode="auto">
          <a:xfrm rot="16200000" flipH="1">
            <a:off x="5018961" y="4812064"/>
            <a:ext cx="165107" cy="9571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11" idx="4"/>
            <a:endCxn id="17" idx="0"/>
          </p:cNvCxnSpPr>
          <p:nvPr/>
        </p:nvCxnSpPr>
        <p:spPr bwMode="auto">
          <a:xfrm rot="16200000" flipH="1">
            <a:off x="4211960" y="5589240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  <a:endCxn id="11" idx="3"/>
          </p:cNvCxnSpPr>
          <p:nvPr/>
        </p:nvCxnSpPr>
        <p:spPr bwMode="auto">
          <a:xfrm rot="5400000" flipH="1" flipV="1">
            <a:off x="4010849" y="5172105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  <a:endCxn id="11" idx="4"/>
          </p:cNvCxnSpPr>
          <p:nvPr/>
        </p:nvCxnSpPr>
        <p:spPr bwMode="auto">
          <a:xfrm rot="5400000" flipH="1" flipV="1">
            <a:off x="3830829" y="5445225"/>
            <a:ext cx="957195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427984" y="386104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788024" y="4941168"/>
            <a:ext cx="47000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1.9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63888" y="4581128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51920" y="3356992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88024" y="3212976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24128" y="4365104"/>
            <a:ext cx="36740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-1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>
            <a:stCxn id="11" idx="0"/>
          </p:cNvCxnSpPr>
          <p:nvPr/>
        </p:nvCxnSpPr>
        <p:spPr bwMode="auto">
          <a:xfrm rot="16200000" flipV="1">
            <a:off x="4289214" y="4802398"/>
            <a:ext cx="463178" cy="1023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Connector 84"/>
          <p:cNvCxnSpPr>
            <a:endCxn id="4" idx="4"/>
          </p:cNvCxnSpPr>
          <p:nvPr/>
        </p:nvCxnSpPr>
        <p:spPr bwMode="auto">
          <a:xfrm rot="16200000" flipV="1">
            <a:off x="4207570" y="4369495"/>
            <a:ext cx="412825" cy="1160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4283968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638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72000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801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12160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28184" y="42930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51920" y="56612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7784" y="50851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555776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1920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016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23928" y="61653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80112" y="53012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03848" y="58772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788024" y="24208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508104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6" idx="4"/>
            <a:endCxn id="5" idx="0"/>
          </p:cNvCxnSpPr>
          <p:nvPr/>
        </p:nvCxnSpPr>
        <p:spPr bwMode="auto">
          <a:xfrm rot="5400000">
            <a:off x="2951820" y="3969060"/>
            <a:ext cx="115212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8" idx="1"/>
            <a:endCxn id="7" idx="5"/>
          </p:cNvCxnSpPr>
          <p:nvPr/>
        </p:nvCxnSpPr>
        <p:spPr bwMode="auto">
          <a:xfrm rot="16200000" flipV="1">
            <a:off x="4658921" y="3299897"/>
            <a:ext cx="978286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2"/>
            <a:endCxn id="6" idx="6"/>
          </p:cNvCxnSpPr>
          <p:nvPr/>
        </p:nvCxnSpPr>
        <p:spPr bwMode="auto">
          <a:xfrm rot="10800000" flipV="1">
            <a:off x="3707904" y="32129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8" idx="2"/>
            <a:endCxn id="4" idx="6"/>
          </p:cNvCxnSpPr>
          <p:nvPr/>
        </p:nvCxnSpPr>
        <p:spPr bwMode="auto">
          <a:xfrm rot="10800000">
            <a:off x="4427984" y="4149080"/>
            <a:ext cx="115212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7" idx="4"/>
            <a:endCxn id="4" idx="0"/>
          </p:cNvCxnSpPr>
          <p:nvPr/>
        </p:nvCxnSpPr>
        <p:spPr bwMode="auto">
          <a:xfrm rot="5400000">
            <a:off x="4103948" y="35370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6" idx="1"/>
            <a:endCxn id="15" idx="6"/>
          </p:cNvCxnSpPr>
          <p:nvPr/>
        </p:nvCxnSpPr>
        <p:spPr bwMode="auto">
          <a:xfrm rot="16200000" flipV="1">
            <a:off x="3311861" y="3104964"/>
            <a:ext cx="93099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6" idx="0"/>
            <a:endCxn id="16" idx="4"/>
          </p:cNvCxnSpPr>
          <p:nvPr/>
        </p:nvCxnSpPr>
        <p:spPr bwMode="auto">
          <a:xfrm rot="5400000" flipH="1" flipV="1">
            <a:off x="3383868" y="28169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5" idx="7"/>
            <a:endCxn id="16" idx="2"/>
          </p:cNvCxnSpPr>
          <p:nvPr/>
        </p:nvCxnSpPr>
        <p:spPr bwMode="auto">
          <a:xfrm rot="5400000" flipH="1" flipV="1">
            <a:off x="3110749" y="2492897"/>
            <a:ext cx="741171" cy="74117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6" idx="5"/>
            <a:endCxn id="7" idx="1"/>
          </p:cNvCxnSpPr>
          <p:nvPr/>
        </p:nvCxnSpPr>
        <p:spPr bwMode="auto">
          <a:xfrm rot="16200000" flipH="1">
            <a:off x="3974845" y="25438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7" idx="7"/>
            <a:endCxn id="21" idx="4"/>
          </p:cNvCxnSpPr>
          <p:nvPr/>
        </p:nvCxnSpPr>
        <p:spPr bwMode="auto">
          <a:xfrm rot="5400000" flipH="1" flipV="1">
            <a:off x="4478901" y="2780929"/>
            <a:ext cx="597155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16" idx="7"/>
            <a:endCxn id="21" idx="2"/>
          </p:cNvCxnSpPr>
          <p:nvPr/>
        </p:nvCxnSpPr>
        <p:spPr bwMode="auto">
          <a:xfrm rot="16200000" flipH="1">
            <a:off x="4355975" y="2060848"/>
            <a:ext cx="50917" cy="8131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21" idx="6"/>
            <a:endCxn id="22" idx="1"/>
          </p:cNvCxnSpPr>
          <p:nvPr/>
        </p:nvCxnSpPr>
        <p:spPr bwMode="auto">
          <a:xfrm>
            <a:off x="4932040" y="2492896"/>
            <a:ext cx="597155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7" idx="6"/>
            <a:endCxn id="22" idx="3"/>
          </p:cNvCxnSpPr>
          <p:nvPr/>
        </p:nvCxnSpPr>
        <p:spPr bwMode="auto">
          <a:xfrm flipV="1">
            <a:off x="4716016" y="2975861"/>
            <a:ext cx="813179" cy="2371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2" idx="5"/>
            <a:endCxn id="9" idx="1"/>
          </p:cNvCxnSpPr>
          <p:nvPr/>
        </p:nvCxnSpPr>
        <p:spPr bwMode="auto">
          <a:xfrm rot="16200000" flipH="1">
            <a:off x="5631029" y="2975861"/>
            <a:ext cx="402222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22" idx="4"/>
            <a:endCxn id="8" idx="0"/>
          </p:cNvCxnSpPr>
          <p:nvPr/>
        </p:nvCxnSpPr>
        <p:spPr bwMode="auto">
          <a:xfrm rot="16200000" flipH="1">
            <a:off x="5004048" y="3573016"/>
            <a:ext cx="122413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7"/>
            <a:endCxn id="9" idx="4"/>
          </p:cNvCxnSpPr>
          <p:nvPr/>
        </p:nvCxnSpPr>
        <p:spPr bwMode="auto">
          <a:xfrm rot="5400000" flipH="1" flipV="1">
            <a:off x="5523017" y="3681029"/>
            <a:ext cx="741171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9" idx="5"/>
            <a:endCxn id="10" idx="0"/>
          </p:cNvCxnSpPr>
          <p:nvPr/>
        </p:nvCxnSpPr>
        <p:spPr bwMode="auto">
          <a:xfrm rot="16200000" flipH="1">
            <a:off x="5811049" y="3803952"/>
            <a:ext cx="81317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8" idx="6"/>
            <a:endCxn id="10" idx="2"/>
          </p:cNvCxnSpPr>
          <p:nvPr/>
        </p:nvCxnSpPr>
        <p:spPr bwMode="auto">
          <a:xfrm>
            <a:off x="5724128" y="4293096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8" idx="4"/>
            <a:endCxn id="19" idx="0"/>
          </p:cNvCxnSpPr>
          <p:nvPr/>
        </p:nvCxnSpPr>
        <p:spPr bwMode="auto">
          <a:xfrm rot="5400000">
            <a:off x="5184068" y="4833156"/>
            <a:ext cx="93610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9" idx="7"/>
            <a:endCxn id="10" idx="4"/>
          </p:cNvCxnSpPr>
          <p:nvPr/>
        </p:nvCxnSpPr>
        <p:spPr bwMode="auto">
          <a:xfrm rot="5400000" flipH="1" flipV="1">
            <a:off x="5559021" y="4581129"/>
            <a:ext cx="885187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endCxn id="19" idx="2"/>
          </p:cNvCxnSpPr>
          <p:nvPr/>
        </p:nvCxnSpPr>
        <p:spPr bwMode="auto">
          <a:xfrm>
            <a:off x="4356100" y="4152900"/>
            <a:ext cx="1224012" cy="12203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endCxn id="17" idx="0"/>
          </p:cNvCxnSpPr>
          <p:nvPr/>
        </p:nvCxnSpPr>
        <p:spPr bwMode="auto">
          <a:xfrm rot="16200000" flipH="1">
            <a:off x="3569035" y="4946315"/>
            <a:ext cx="2012404" cy="42557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17" idx="7"/>
            <a:endCxn id="19" idx="3"/>
          </p:cNvCxnSpPr>
          <p:nvPr/>
        </p:nvCxnSpPr>
        <p:spPr bwMode="auto">
          <a:xfrm rot="5400000" flipH="1" flipV="1">
            <a:off x="4838941" y="5424133"/>
            <a:ext cx="76226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stCxn id="12" idx="7"/>
          </p:cNvCxnSpPr>
          <p:nvPr/>
        </p:nvCxnSpPr>
        <p:spPr bwMode="auto">
          <a:xfrm rot="5400000" flipH="1" flipV="1">
            <a:off x="3403928" y="4730168"/>
            <a:ext cx="1523089" cy="3812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18" idx="7"/>
          </p:cNvCxnSpPr>
          <p:nvPr/>
        </p:nvCxnSpPr>
        <p:spPr bwMode="auto">
          <a:xfrm rot="5400000" flipH="1" flipV="1">
            <a:off x="3181554" y="5005500"/>
            <a:ext cx="2046195" cy="31559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2" idx="4"/>
            <a:endCxn id="18" idx="1"/>
          </p:cNvCxnSpPr>
          <p:nvPr/>
        </p:nvCxnSpPr>
        <p:spPr bwMode="auto">
          <a:xfrm rot="16200000" flipH="1">
            <a:off x="3743908" y="5985283"/>
            <a:ext cx="381131" cy="210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0" idx="4"/>
            <a:endCxn id="18" idx="2"/>
          </p:cNvCxnSpPr>
          <p:nvPr/>
        </p:nvCxnSpPr>
        <p:spPr bwMode="auto">
          <a:xfrm rot="16200000" flipH="1">
            <a:off x="3491880" y="5805264"/>
            <a:ext cx="21602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20" idx="7"/>
            <a:endCxn id="12" idx="2"/>
          </p:cNvCxnSpPr>
          <p:nvPr/>
        </p:nvCxnSpPr>
        <p:spPr bwMode="auto">
          <a:xfrm rot="5400000" flipH="1" flipV="1">
            <a:off x="3506793" y="5553237"/>
            <a:ext cx="165107" cy="5251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18" idx="6"/>
            <a:endCxn id="17" idx="2"/>
          </p:cNvCxnSpPr>
          <p:nvPr/>
        </p:nvCxnSpPr>
        <p:spPr bwMode="auto">
          <a:xfrm>
            <a:off x="4067944" y="6237312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5" idx="4"/>
            <a:endCxn id="12" idx="1"/>
          </p:cNvCxnSpPr>
          <p:nvPr/>
        </p:nvCxnSpPr>
        <p:spPr bwMode="auto">
          <a:xfrm rot="16200000" flipH="1">
            <a:off x="3203848" y="5013175"/>
            <a:ext cx="885187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20" idx="0"/>
            <a:endCxn id="5" idx="3"/>
          </p:cNvCxnSpPr>
          <p:nvPr/>
        </p:nvCxnSpPr>
        <p:spPr bwMode="auto">
          <a:xfrm rot="5400000" flipH="1" flipV="1">
            <a:off x="2771800" y="5280118"/>
            <a:ext cx="1101211" cy="930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13" idx="5"/>
            <a:endCxn id="20" idx="1"/>
          </p:cNvCxnSpPr>
          <p:nvPr/>
        </p:nvCxnSpPr>
        <p:spPr bwMode="auto">
          <a:xfrm rot="16200000" flipH="1">
            <a:off x="2642697" y="5316121"/>
            <a:ext cx="690254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3" idx="7"/>
            <a:endCxn id="5" idx="2"/>
          </p:cNvCxnSpPr>
          <p:nvPr/>
        </p:nvCxnSpPr>
        <p:spPr bwMode="auto">
          <a:xfrm rot="5400000" flipH="1" flipV="1">
            <a:off x="2858721" y="4617133"/>
            <a:ext cx="381131" cy="59715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4" idx="0"/>
            <a:endCxn id="15" idx="3"/>
          </p:cNvCxnSpPr>
          <p:nvPr/>
        </p:nvCxnSpPr>
        <p:spPr bwMode="auto">
          <a:xfrm rot="5400000" flipH="1" flipV="1">
            <a:off x="2411760" y="3551926"/>
            <a:ext cx="813179" cy="38113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14" idx="5"/>
            <a:endCxn id="5" idx="1"/>
          </p:cNvCxnSpPr>
          <p:nvPr/>
        </p:nvCxnSpPr>
        <p:spPr bwMode="auto">
          <a:xfrm rot="16200000" flipH="1">
            <a:off x="2822717" y="4127989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>
            <a:stCxn id="14" idx="7"/>
            <a:endCxn id="6" idx="3"/>
          </p:cNvCxnSpPr>
          <p:nvPr/>
        </p:nvCxnSpPr>
        <p:spPr bwMode="auto">
          <a:xfrm rot="5400000" flipH="1" flipV="1">
            <a:off x="2786713" y="3371905"/>
            <a:ext cx="69025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4"/>
            <a:endCxn id="13" idx="0"/>
          </p:cNvCxnSpPr>
          <p:nvPr/>
        </p:nvCxnSpPr>
        <p:spPr bwMode="auto">
          <a:xfrm rot="16200000" flipH="1">
            <a:off x="2267744" y="4653136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5" idx="7"/>
            <a:endCxn id="4" idx="3"/>
          </p:cNvCxnSpPr>
          <p:nvPr/>
        </p:nvCxnSpPr>
        <p:spPr bwMode="auto">
          <a:xfrm rot="5400000" flipH="1" flipV="1">
            <a:off x="3650809" y="4019977"/>
            <a:ext cx="474230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6" idx="5"/>
            <a:endCxn id="4" idx="1"/>
          </p:cNvCxnSpPr>
          <p:nvPr/>
        </p:nvCxnSpPr>
        <p:spPr bwMode="auto">
          <a:xfrm rot="16200000" flipH="1">
            <a:off x="3686813" y="3479917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160241"/>
          </a:xfrm>
        </p:spPr>
        <p:txBody>
          <a:bodyPr/>
          <a:lstStyle/>
          <a:p>
            <a:r>
              <a:rPr lang="en-GB" sz="2800" dirty="0" smtClean="0"/>
              <a:t>Defers collapse of adjacent vertices marked for removal on vertex graph</a:t>
            </a:r>
          </a:p>
          <a:p>
            <a:r>
              <a:rPr lang="en-GB" sz="2800" dirty="0" smtClean="0"/>
              <a:t>Algorithm avoids the need to store and maintain edges explicitly</a:t>
            </a:r>
          </a:p>
          <a:p>
            <a:r>
              <a:rPr lang="en-GB" sz="2800" dirty="0" smtClean="0"/>
              <a:t>Algorithm avoids the need to store and maintain vertex-element graph, this is inferred during execution</a:t>
            </a:r>
          </a:p>
          <a:p>
            <a:r>
              <a:rPr lang="en-GB" sz="2800" dirty="0" smtClean="0"/>
              <a:t>Single reallocation of memory</a:t>
            </a:r>
            <a:endParaRPr lang="en-GB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000" dirty="0" smtClean="0"/>
              <a:t>Regular refinement based on Banks' algorithm – IMACS/North-Holland 1983</a:t>
            </a:r>
            <a:endParaRPr lang="en-GB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22" t="37127" r="24179" b="3339"/>
          <a:stretch>
            <a:fillRect/>
          </a:stretch>
        </p:blipFill>
        <p:spPr bwMode="auto">
          <a:xfrm>
            <a:off x="1932906" y="2636912"/>
            <a:ext cx="51593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4" y="2348880"/>
            <a:ext cx="9172347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000" dirty="0" smtClean="0"/>
              <a:t>Regular refinement based on Banks' algorithm – IMACS/North-Holland 1983</a:t>
            </a:r>
            <a:endParaRPr lang="en-GB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22" t="37127" r="24179" b="3339"/>
          <a:stretch>
            <a:fillRect/>
          </a:stretch>
        </p:blipFill>
        <p:spPr bwMode="auto">
          <a:xfrm>
            <a:off x="1932906" y="2636912"/>
            <a:ext cx="51593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79712" y="2680345"/>
            <a:ext cx="2016224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452320" cy="835025"/>
          </a:xfrm>
        </p:spPr>
        <p:txBody>
          <a:bodyPr/>
          <a:lstStyle/>
          <a:p>
            <a:r>
              <a:rPr lang="en-US" sz="4000" b="1" dirty="0" smtClean="0">
                <a:latin typeface="Arial"/>
                <a:cs typeface="Arial"/>
              </a:rPr>
              <a:t>Backup slides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1171" t="40990" r="27779" b="20110"/>
          <a:stretch>
            <a:fillRect/>
          </a:stretch>
        </p:blipFill>
        <p:spPr bwMode="auto">
          <a:xfrm>
            <a:off x="1619672" y="2060848"/>
            <a:ext cx="6120680" cy="451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1720" y="27809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95736" y="4869160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63888" y="3717032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64088" y="2708920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88024" y="45811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60232" y="3429000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8" idx="4"/>
            <a:endCxn id="9" idx="0"/>
          </p:cNvCxnSpPr>
          <p:nvPr/>
        </p:nvCxnSpPr>
        <p:spPr bwMode="auto">
          <a:xfrm rot="16200000" flipH="1">
            <a:off x="1439652" y="3933056"/>
            <a:ext cx="172819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6"/>
            <a:endCxn id="11" idx="2"/>
          </p:cNvCxnSpPr>
          <p:nvPr/>
        </p:nvCxnSpPr>
        <p:spPr bwMode="auto">
          <a:xfrm flipV="1">
            <a:off x="2411760" y="2888940"/>
            <a:ext cx="295232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8" idx="5"/>
            <a:endCxn id="10" idx="1"/>
          </p:cNvCxnSpPr>
          <p:nvPr/>
        </p:nvCxnSpPr>
        <p:spPr bwMode="auto">
          <a:xfrm rot="16200000" flipH="1">
            <a:off x="2647065" y="2800209"/>
            <a:ext cx="681518" cy="12575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9" idx="7"/>
            <a:endCxn id="10" idx="3"/>
          </p:cNvCxnSpPr>
          <p:nvPr/>
        </p:nvCxnSpPr>
        <p:spPr bwMode="auto">
          <a:xfrm rot="5400000" flipH="1" flipV="1">
            <a:off x="2611061" y="3916333"/>
            <a:ext cx="897542" cy="11135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1" idx="3"/>
          </p:cNvCxnSpPr>
          <p:nvPr/>
        </p:nvCxnSpPr>
        <p:spPr bwMode="auto">
          <a:xfrm flipV="1">
            <a:off x="3902075" y="3016233"/>
            <a:ext cx="1514740" cy="8001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9" idx="6"/>
            <a:endCxn id="12" idx="2"/>
          </p:cNvCxnSpPr>
          <p:nvPr/>
        </p:nvCxnSpPr>
        <p:spPr bwMode="auto">
          <a:xfrm flipV="1">
            <a:off x="2555776" y="4761148"/>
            <a:ext cx="22322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5"/>
            <a:endCxn id="12" idx="1"/>
          </p:cNvCxnSpPr>
          <p:nvPr/>
        </p:nvCxnSpPr>
        <p:spPr bwMode="auto">
          <a:xfrm rot="16200000" flipH="1">
            <a:off x="4051221" y="3844325"/>
            <a:ext cx="609510" cy="9695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2" idx="0"/>
            <a:endCxn id="11" idx="4"/>
          </p:cNvCxnSpPr>
          <p:nvPr/>
        </p:nvCxnSpPr>
        <p:spPr bwMode="auto">
          <a:xfrm rot="5400000" flipH="1" flipV="1">
            <a:off x="4499992" y="3537012"/>
            <a:ext cx="151216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1" idx="5"/>
            <a:endCxn id="13" idx="1"/>
          </p:cNvCxnSpPr>
          <p:nvPr/>
        </p:nvCxnSpPr>
        <p:spPr bwMode="auto">
          <a:xfrm rot="16200000" flipH="1">
            <a:off x="5959433" y="2728201"/>
            <a:ext cx="465494" cy="1041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2" idx="7"/>
            <a:endCxn id="13" idx="3"/>
          </p:cNvCxnSpPr>
          <p:nvPr/>
        </p:nvCxnSpPr>
        <p:spPr bwMode="auto">
          <a:xfrm rot="5400000" flipH="1" flipV="1">
            <a:off x="5455377" y="3376273"/>
            <a:ext cx="897542" cy="16176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1720" y="27809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95736" y="486916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63888" y="3717032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64088" y="270892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88024" y="45811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60232" y="3429000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8" idx="4"/>
            <a:endCxn id="9" idx="0"/>
          </p:cNvCxnSpPr>
          <p:nvPr/>
        </p:nvCxnSpPr>
        <p:spPr bwMode="auto">
          <a:xfrm rot="16200000" flipH="1">
            <a:off x="1439652" y="3933056"/>
            <a:ext cx="172819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6"/>
            <a:endCxn id="11" idx="2"/>
          </p:cNvCxnSpPr>
          <p:nvPr/>
        </p:nvCxnSpPr>
        <p:spPr bwMode="auto">
          <a:xfrm flipV="1">
            <a:off x="2411760" y="2888940"/>
            <a:ext cx="295232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8" idx="5"/>
            <a:endCxn id="10" idx="1"/>
          </p:cNvCxnSpPr>
          <p:nvPr/>
        </p:nvCxnSpPr>
        <p:spPr bwMode="auto">
          <a:xfrm rot="16200000" flipH="1">
            <a:off x="2647065" y="2800209"/>
            <a:ext cx="681518" cy="12575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9" idx="7"/>
            <a:endCxn id="10" idx="3"/>
          </p:cNvCxnSpPr>
          <p:nvPr/>
        </p:nvCxnSpPr>
        <p:spPr bwMode="auto">
          <a:xfrm rot="5400000" flipH="1" flipV="1">
            <a:off x="2611061" y="3916333"/>
            <a:ext cx="897542" cy="11135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1" idx="3"/>
          </p:cNvCxnSpPr>
          <p:nvPr/>
        </p:nvCxnSpPr>
        <p:spPr bwMode="auto">
          <a:xfrm flipV="1">
            <a:off x="3902075" y="3016233"/>
            <a:ext cx="1514740" cy="8001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9" idx="6"/>
            <a:endCxn id="12" idx="2"/>
          </p:cNvCxnSpPr>
          <p:nvPr/>
        </p:nvCxnSpPr>
        <p:spPr bwMode="auto">
          <a:xfrm flipV="1">
            <a:off x="2555776" y="4761148"/>
            <a:ext cx="22322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5"/>
            <a:endCxn id="12" idx="1"/>
          </p:cNvCxnSpPr>
          <p:nvPr/>
        </p:nvCxnSpPr>
        <p:spPr bwMode="auto">
          <a:xfrm rot="16200000" flipH="1">
            <a:off x="4051221" y="3844325"/>
            <a:ext cx="609510" cy="9695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2" idx="0"/>
            <a:endCxn id="11" idx="4"/>
          </p:cNvCxnSpPr>
          <p:nvPr/>
        </p:nvCxnSpPr>
        <p:spPr bwMode="auto">
          <a:xfrm rot="5400000" flipH="1" flipV="1">
            <a:off x="4499992" y="3537012"/>
            <a:ext cx="151216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1" idx="5"/>
            <a:endCxn id="13" idx="1"/>
          </p:cNvCxnSpPr>
          <p:nvPr/>
        </p:nvCxnSpPr>
        <p:spPr bwMode="auto">
          <a:xfrm rot="16200000" flipH="1">
            <a:off x="5959433" y="2728201"/>
            <a:ext cx="465494" cy="1041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2" idx="7"/>
            <a:endCxn id="13" idx="3"/>
          </p:cNvCxnSpPr>
          <p:nvPr/>
        </p:nvCxnSpPr>
        <p:spPr bwMode="auto">
          <a:xfrm rot="5400000" flipH="1" flipV="1">
            <a:off x="5455377" y="3376273"/>
            <a:ext cx="897542" cy="16176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1720" y="27809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95736" y="486916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63888" y="3717032"/>
            <a:ext cx="360040" cy="36004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64088" y="270892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88024" y="4581128"/>
            <a:ext cx="360040" cy="36004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60232" y="3429000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8" idx="4"/>
            <a:endCxn id="9" idx="0"/>
          </p:cNvCxnSpPr>
          <p:nvPr/>
        </p:nvCxnSpPr>
        <p:spPr bwMode="auto">
          <a:xfrm rot="16200000" flipH="1">
            <a:off x="1439652" y="3933056"/>
            <a:ext cx="172819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6"/>
            <a:endCxn id="11" idx="2"/>
          </p:cNvCxnSpPr>
          <p:nvPr/>
        </p:nvCxnSpPr>
        <p:spPr bwMode="auto">
          <a:xfrm flipV="1">
            <a:off x="2411760" y="2888940"/>
            <a:ext cx="295232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8" idx="5"/>
            <a:endCxn id="10" idx="1"/>
          </p:cNvCxnSpPr>
          <p:nvPr/>
        </p:nvCxnSpPr>
        <p:spPr bwMode="auto">
          <a:xfrm rot="16200000" flipH="1">
            <a:off x="2647065" y="2800209"/>
            <a:ext cx="681518" cy="12575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9" idx="7"/>
            <a:endCxn id="10" idx="3"/>
          </p:cNvCxnSpPr>
          <p:nvPr/>
        </p:nvCxnSpPr>
        <p:spPr bwMode="auto">
          <a:xfrm rot="5400000" flipH="1" flipV="1">
            <a:off x="2611061" y="3916333"/>
            <a:ext cx="897542" cy="11135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1" idx="3"/>
          </p:cNvCxnSpPr>
          <p:nvPr/>
        </p:nvCxnSpPr>
        <p:spPr bwMode="auto">
          <a:xfrm flipV="1">
            <a:off x="3902075" y="3016233"/>
            <a:ext cx="1514740" cy="8001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9" idx="6"/>
            <a:endCxn id="12" idx="2"/>
          </p:cNvCxnSpPr>
          <p:nvPr/>
        </p:nvCxnSpPr>
        <p:spPr bwMode="auto">
          <a:xfrm flipV="1">
            <a:off x="2555776" y="4761148"/>
            <a:ext cx="22322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5"/>
            <a:endCxn id="12" idx="1"/>
          </p:cNvCxnSpPr>
          <p:nvPr/>
        </p:nvCxnSpPr>
        <p:spPr bwMode="auto">
          <a:xfrm rot="16200000" flipH="1">
            <a:off x="4051221" y="3844325"/>
            <a:ext cx="609510" cy="9695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2" idx="0"/>
            <a:endCxn id="11" idx="4"/>
          </p:cNvCxnSpPr>
          <p:nvPr/>
        </p:nvCxnSpPr>
        <p:spPr bwMode="auto">
          <a:xfrm rot="5400000" flipH="1" flipV="1">
            <a:off x="4499992" y="3537012"/>
            <a:ext cx="151216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1" idx="5"/>
            <a:endCxn id="13" idx="1"/>
          </p:cNvCxnSpPr>
          <p:nvPr/>
        </p:nvCxnSpPr>
        <p:spPr bwMode="auto">
          <a:xfrm rot="16200000" flipH="1">
            <a:off x="5959433" y="2728201"/>
            <a:ext cx="465494" cy="1041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2" idx="7"/>
            <a:endCxn id="13" idx="3"/>
          </p:cNvCxnSpPr>
          <p:nvPr/>
        </p:nvCxnSpPr>
        <p:spPr bwMode="auto">
          <a:xfrm rot="5400000" flipH="1" flipV="1">
            <a:off x="5455377" y="3376273"/>
            <a:ext cx="897542" cy="16176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1720" y="2780928"/>
            <a:ext cx="360040" cy="3600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95736" y="486916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63888" y="3717032"/>
            <a:ext cx="360040" cy="36004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64088" y="270892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88024" y="4581128"/>
            <a:ext cx="360040" cy="3600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60232" y="3429000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8" idx="4"/>
            <a:endCxn id="9" idx="0"/>
          </p:cNvCxnSpPr>
          <p:nvPr/>
        </p:nvCxnSpPr>
        <p:spPr bwMode="auto">
          <a:xfrm rot="16200000" flipH="1">
            <a:off x="1439652" y="3933056"/>
            <a:ext cx="172819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6"/>
            <a:endCxn id="11" idx="2"/>
          </p:cNvCxnSpPr>
          <p:nvPr/>
        </p:nvCxnSpPr>
        <p:spPr bwMode="auto">
          <a:xfrm flipV="1">
            <a:off x="2411760" y="2888940"/>
            <a:ext cx="295232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8" idx="5"/>
            <a:endCxn id="10" idx="1"/>
          </p:cNvCxnSpPr>
          <p:nvPr/>
        </p:nvCxnSpPr>
        <p:spPr bwMode="auto">
          <a:xfrm rot="16200000" flipH="1">
            <a:off x="2647065" y="2800209"/>
            <a:ext cx="681518" cy="12575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9" idx="7"/>
            <a:endCxn id="10" idx="3"/>
          </p:cNvCxnSpPr>
          <p:nvPr/>
        </p:nvCxnSpPr>
        <p:spPr bwMode="auto">
          <a:xfrm rot="5400000" flipH="1" flipV="1">
            <a:off x="2611061" y="3916333"/>
            <a:ext cx="897542" cy="11135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1" idx="3"/>
          </p:cNvCxnSpPr>
          <p:nvPr/>
        </p:nvCxnSpPr>
        <p:spPr bwMode="auto">
          <a:xfrm flipV="1">
            <a:off x="3902075" y="3016233"/>
            <a:ext cx="1514740" cy="8001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9" idx="6"/>
            <a:endCxn id="12" idx="2"/>
          </p:cNvCxnSpPr>
          <p:nvPr/>
        </p:nvCxnSpPr>
        <p:spPr bwMode="auto">
          <a:xfrm flipV="1">
            <a:off x="2555776" y="4761148"/>
            <a:ext cx="22322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5"/>
            <a:endCxn id="12" idx="1"/>
          </p:cNvCxnSpPr>
          <p:nvPr/>
        </p:nvCxnSpPr>
        <p:spPr bwMode="auto">
          <a:xfrm rot="16200000" flipH="1">
            <a:off x="4051221" y="3844325"/>
            <a:ext cx="609510" cy="9695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2" idx="0"/>
            <a:endCxn id="11" idx="4"/>
          </p:cNvCxnSpPr>
          <p:nvPr/>
        </p:nvCxnSpPr>
        <p:spPr bwMode="auto">
          <a:xfrm rot="5400000" flipH="1" flipV="1">
            <a:off x="4499992" y="3537012"/>
            <a:ext cx="151216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1" idx="5"/>
            <a:endCxn id="13" idx="1"/>
          </p:cNvCxnSpPr>
          <p:nvPr/>
        </p:nvCxnSpPr>
        <p:spPr bwMode="auto">
          <a:xfrm rot="16200000" flipH="1">
            <a:off x="5959433" y="2728201"/>
            <a:ext cx="465494" cy="1041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2" idx="7"/>
            <a:endCxn id="13" idx="3"/>
          </p:cNvCxnSpPr>
          <p:nvPr/>
        </p:nvCxnSpPr>
        <p:spPr bwMode="auto">
          <a:xfrm rot="5400000" flipH="1" flipV="1">
            <a:off x="5455377" y="3376273"/>
            <a:ext cx="897542" cy="16176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1720" y="2780928"/>
            <a:ext cx="360040" cy="3600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95736" y="486916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63888" y="3717032"/>
            <a:ext cx="360040" cy="36004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64088" y="2708920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9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88024" y="4581128"/>
            <a:ext cx="360040" cy="36004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60232" y="3429000"/>
            <a:ext cx="360040" cy="36004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8" idx="4"/>
            <a:endCxn id="9" idx="0"/>
          </p:cNvCxnSpPr>
          <p:nvPr/>
        </p:nvCxnSpPr>
        <p:spPr bwMode="auto">
          <a:xfrm rot="16200000" flipH="1">
            <a:off x="1439652" y="3933056"/>
            <a:ext cx="172819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6"/>
            <a:endCxn id="11" idx="2"/>
          </p:cNvCxnSpPr>
          <p:nvPr/>
        </p:nvCxnSpPr>
        <p:spPr bwMode="auto">
          <a:xfrm flipV="1">
            <a:off x="2411760" y="2888940"/>
            <a:ext cx="295232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8" idx="5"/>
            <a:endCxn id="10" idx="1"/>
          </p:cNvCxnSpPr>
          <p:nvPr/>
        </p:nvCxnSpPr>
        <p:spPr bwMode="auto">
          <a:xfrm rot="16200000" flipH="1">
            <a:off x="2647065" y="2800209"/>
            <a:ext cx="681518" cy="12575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9" idx="7"/>
            <a:endCxn id="10" idx="3"/>
          </p:cNvCxnSpPr>
          <p:nvPr/>
        </p:nvCxnSpPr>
        <p:spPr bwMode="auto">
          <a:xfrm rot="5400000" flipH="1" flipV="1">
            <a:off x="2611061" y="3916333"/>
            <a:ext cx="897542" cy="11135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1" idx="3"/>
          </p:cNvCxnSpPr>
          <p:nvPr/>
        </p:nvCxnSpPr>
        <p:spPr bwMode="auto">
          <a:xfrm flipV="1">
            <a:off x="3902075" y="3016233"/>
            <a:ext cx="1514740" cy="8001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9" idx="6"/>
            <a:endCxn id="12" idx="2"/>
          </p:cNvCxnSpPr>
          <p:nvPr/>
        </p:nvCxnSpPr>
        <p:spPr bwMode="auto">
          <a:xfrm flipV="1">
            <a:off x="2555776" y="4761148"/>
            <a:ext cx="22322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5"/>
            <a:endCxn id="12" idx="1"/>
          </p:cNvCxnSpPr>
          <p:nvPr/>
        </p:nvCxnSpPr>
        <p:spPr bwMode="auto">
          <a:xfrm rot="16200000" flipH="1">
            <a:off x="4051221" y="3844325"/>
            <a:ext cx="609510" cy="9695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2" idx="0"/>
            <a:endCxn id="11" idx="4"/>
          </p:cNvCxnSpPr>
          <p:nvPr/>
        </p:nvCxnSpPr>
        <p:spPr bwMode="auto">
          <a:xfrm rot="5400000" flipH="1" flipV="1">
            <a:off x="4499992" y="3537012"/>
            <a:ext cx="151216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1" idx="5"/>
            <a:endCxn id="13" idx="1"/>
          </p:cNvCxnSpPr>
          <p:nvPr/>
        </p:nvCxnSpPr>
        <p:spPr bwMode="auto">
          <a:xfrm rot="16200000" flipH="1">
            <a:off x="5959433" y="2728201"/>
            <a:ext cx="465494" cy="10415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2" idx="7"/>
            <a:endCxn id="13" idx="3"/>
          </p:cNvCxnSpPr>
          <p:nvPr/>
        </p:nvCxnSpPr>
        <p:spPr bwMode="auto">
          <a:xfrm rot="5400000" flipH="1" flipV="1">
            <a:off x="5455377" y="3376273"/>
            <a:ext cx="897542" cy="16176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22" t="37127" r="24179" b="3339"/>
          <a:stretch>
            <a:fillRect/>
          </a:stretch>
        </p:blipFill>
        <p:spPr bwMode="auto">
          <a:xfrm>
            <a:off x="1932906" y="2636912"/>
            <a:ext cx="51593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838200" y="1916831"/>
            <a:ext cx="7838256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449263" rtl="0" eaLnBrk="0" fontAlgn="base" latinLnBrk="0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4B4F55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Regular refinement based on Banks' algorithm – IMACS/North-Holland 1983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22" t="37127" r="24179" b="3339"/>
          <a:stretch>
            <a:fillRect/>
          </a:stretch>
        </p:blipFill>
        <p:spPr bwMode="auto">
          <a:xfrm>
            <a:off x="1932906" y="2636912"/>
            <a:ext cx="51593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52303" y="3783707"/>
            <a:ext cx="2016224" cy="28803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 bwMode="auto">
          <a:xfrm>
            <a:off x="838200" y="1916831"/>
            <a:ext cx="7838256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449263" rtl="0" eaLnBrk="0" fontAlgn="base" latinLnBrk="0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4B4F55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Regular refinement based on Banks' algorithm – IMACS/North-Holland 1983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34325"/>
            <a:ext cx="9143999" cy="4837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Multiply 15"/>
          <p:cNvSpPr/>
          <p:nvPr/>
        </p:nvSpPr>
        <p:spPr bwMode="auto">
          <a:xfrm>
            <a:off x="4499992" y="3933056"/>
            <a:ext cx="432048" cy="432048"/>
          </a:xfrm>
          <a:prstGeom prst="mathMultiply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39952" y="3717032"/>
            <a:ext cx="792088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139952" y="4221088"/>
            <a:ext cx="792088" cy="43204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463988" y="4185084"/>
            <a:ext cx="93610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39952" y="3717032"/>
            <a:ext cx="792088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139952" y="4221088"/>
            <a:ext cx="792088" cy="43204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463988" y="4185084"/>
            <a:ext cx="93610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0800000">
            <a:off x="2627786" y="3933058"/>
            <a:ext cx="1512166" cy="28803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39952" y="3717032"/>
            <a:ext cx="792088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139952" y="4221088"/>
            <a:ext cx="792088" cy="43204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463988" y="4185084"/>
            <a:ext cx="93610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0800000">
            <a:off x="2627786" y="3933058"/>
            <a:ext cx="1512166" cy="28803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>
            <a:off x="4812792" y="2700523"/>
            <a:ext cx="1135757" cy="89726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3255993" y="4106869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226859" y="3364441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998420" y="4163978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226859" y="2564904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5083506" y="3307331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627785" y="3364441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627785" y="3935539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998420" y="5077735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912177" y="4963516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39952" y="3717032"/>
            <a:ext cx="792088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139952" y="4221088"/>
            <a:ext cx="792088" cy="43204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463988" y="4185084"/>
            <a:ext cx="936104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0800000">
            <a:off x="2627786" y="3933058"/>
            <a:ext cx="1512166" cy="28803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>
            <a:off x="4812792" y="2700523"/>
            <a:ext cx="1135757" cy="89726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4668763" y="4916412"/>
            <a:ext cx="1319039" cy="79248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895953" y="3818838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66819" y="3076410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638380" y="3875947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66819" y="2276873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4723466" y="301930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267745" y="3076410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67745" y="3647508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638380" y="4789704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552137" y="4675485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Multiply 15"/>
          <p:cNvSpPr/>
          <p:nvPr/>
        </p:nvSpPr>
        <p:spPr bwMode="auto">
          <a:xfrm>
            <a:off x="4139952" y="3645025"/>
            <a:ext cx="432048" cy="432048"/>
          </a:xfrm>
          <a:prstGeom prst="mathMultiply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580112" y="3861049"/>
            <a:ext cx="1440160" cy="72008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 flipV="1">
            <a:off x="5345436" y="4581128"/>
            <a:ext cx="1674837" cy="110301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893469" y="553958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0800000" flipV="1">
            <a:off x="3750116" y="5661249"/>
            <a:ext cx="1613972" cy="7349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Multiply 30"/>
          <p:cNvSpPr/>
          <p:nvPr/>
        </p:nvSpPr>
        <p:spPr bwMode="auto">
          <a:xfrm>
            <a:off x="5724128" y="4437112"/>
            <a:ext cx="432048" cy="432048"/>
          </a:xfrm>
          <a:prstGeom prst="mathMultiply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895953" y="3818838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66819" y="3076410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638380" y="3875947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66819" y="2276873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4723466" y="301930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267745" y="3076410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67745" y="3647508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638380" y="4789704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552137" y="4675485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580112" y="3861049"/>
            <a:ext cx="1440160" cy="72008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 flipV="1">
            <a:off x="5345436" y="4581128"/>
            <a:ext cx="1674837" cy="110301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893469" y="553958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0800000" flipV="1">
            <a:off x="3750116" y="5661249"/>
            <a:ext cx="1613972" cy="7349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779912" y="3400425"/>
            <a:ext cx="792088" cy="36626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779912" y="3766694"/>
            <a:ext cx="936104" cy="5264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V="1">
            <a:off x="4223133" y="3777867"/>
            <a:ext cx="841750" cy="1440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5508104" y="4149080"/>
            <a:ext cx="648072" cy="4097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0800000">
            <a:off x="5508104" y="4581128"/>
            <a:ext cx="720080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6200000" flipV="1">
            <a:off x="5724128" y="4581128"/>
            <a:ext cx="936104" cy="7200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895953" y="3818838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66819" y="3076410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638380" y="3875947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66819" y="2276873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4723466" y="301930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267745" y="3076410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67745" y="3647508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638380" y="4789704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552137" y="4675485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580112" y="3861049"/>
            <a:ext cx="1440160" cy="72008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 flipV="1">
            <a:off x="5345436" y="4581128"/>
            <a:ext cx="1674837" cy="110301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893469" y="553958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0800000" flipV="1">
            <a:off x="3750116" y="5661249"/>
            <a:ext cx="1613972" cy="7349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779912" y="3400425"/>
            <a:ext cx="792088" cy="36626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779912" y="3766694"/>
            <a:ext cx="936104" cy="5264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V="1">
            <a:off x="4223133" y="3777867"/>
            <a:ext cx="841750" cy="1440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5508104" y="4149080"/>
            <a:ext cx="648072" cy="4097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0800000">
            <a:off x="5508104" y="4581128"/>
            <a:ext cx="720080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6200000" flipV="1">
            <a:off x="5724128" y="4581128"/>
            <a:ext cx="936104" cy="7200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267744" y="3645024"/>
            <a:ext cx="1523206" cy="12052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4470400" y="2419350"/>
            <a:ext cx="1085850" cy="86995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895953" y="3818838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66819" y="3076410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638380" y="3875947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66819" y="2276873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4723466" y="301930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267745" y="3076410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67745" y="3647508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638380" y="4789704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552137" y="4675485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580112" y="3861049"/>
            <a:ext cx="1440160" cy="72008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 flipV="1">
            <a:off x="5345436" y="4581128"/>
            <a:ext cx="1674837" cy="110301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893469" y="553958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0800000" flipV="1">
            <a:off x="3750116" y="5661249"/>
            <a:ext cx="1613972" cy="7349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779912" y="3400425"/>
            <a:ext cx="792088" cy="36626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779912" y="3766694"/>
            <a:ext cx="936104" cy="5264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V="1">
            <a:off x="4223133" y="3777867"/>
            <a:ext cx="841750" cy="1440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5508104" y="4149080"/>
            <a:ext cx="648072" cy="4097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0800000">
            <a:off x="5508104" y="4581128"/>
            <a:ext cx="720080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6200000" flipV="1">
            <a:off x="5724128" y="4581128"/>
            <a:ext cx="936104" cy="7200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267744" y="3645024"/>
            <a:ext cx="1523206" cy="12052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4470400" y="2419350"/>
            <a:ext cx="1085850" cy="86995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692650" y="4273550"/>
            <a:ext cx="815454" cy="3075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4427984" y="4581128"/>
            <a:ext cx="1080120" cy="64807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4103948" y="4617132"/>
            <a:ext cx="936104" cy="28803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895953" y="3818838"/>
            <a:ext cx="171329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66819" y="3076410"/>
            <a:ext cx="171329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638380" y="3875947"/>
            <a:ext cx="1941733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866819" y="2276873"/>
            <a:ext cx="1599074" cy="79953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4723466" y="301930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2267745" y="3076410"/>
            <a:ext cx="1599074" cy="57109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67745" y="3647508"/>
            <a:ext cx="1370635" cy="114219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638380" y="4789704"/>
            <a:ext cx="1713294" cy="91375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5400000">
            <a:off x="4552137" y="4675485"/>
            <a:ext cx="1827514" cy="22843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580112" y="3861049"/>
            <a:ext cx="1440160" cy="72008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0800000" flipV="1">
            <a:off x="5345436" y="4581128"/>
            <a:ext cx="1674837" cy="110301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893469" y="5539580"/>
            <a:ext cx="1599074" cy="11422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0800000" flipV="1">
            <a:off x="3750116" y="5661249"/>
            <a:ext cx="1613972" cy="7349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779912" y="3400425"/>
            <a:ext cx="792088" cy="36626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3779912" y="3766694"/>
            <a:ext cx="936104" cy="5264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V="1">
            <a:off x="4223133" y="3777867"/>
            <a:ext cx="841750" cy="14401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5508104" y="4149080"/>
            <a:ext cx="648072" cy="40970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0800000">
            <a:off x="5508104" y="4581128"/>
            <a:ext cx="720080" cy="50405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6200000" flipV="1">
            <a:off x="5724128" y="4581128"/>
            <a:ext cx="936104" cy="7200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267744" y="3645024"/>
            <a:ext cx="1523206" cy="12052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4470400" y="2419350"/>
            <a:ext cx="1085850" cy="86995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692650" y="4273550"/>
            <a:ext cx="815454" cy="307578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4427984" y="4581128"/>
            <a:ext cx="1080120" cy="64807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 flipH="1" flipV="1">
            <a:off x="4103948" y="4617132"/>
            <a:ext cx="936104" cy="28803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 flipH="1" flipV="1">
            <a:off x="3527884" y="5481228"/>
            <a:ext cx="1152128" cy="64807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3559" y="1934325"/>
            <a:ext cx="7256881" cy="4837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22" t="37127" r="24179" b="3339"/>
          <a:stretch>
            <a:fillRect/>
          </a:stretch>
        </p:blipFill>
        <p:spPr bwMode="auto">
          <a:xfrm>
            <a:off x="1932906" y="2636912"/>
            <a:ext cx="51593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838200" y="1916831"/>
            <a:ext cx="7838256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449263" rtl="0" eaLnBrk="0" fontAlgn="base" latinLnBrk="0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rgbClr val="4B4F55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Regular refinement based on Banks' algorithm – IMACS/North-Holland 1983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B4F55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>
            <a:off x="1184697" y="3542035"/>
            <a:ext cx="159003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1840012" y="4464050"/>
            <a:ext cx="2794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1716621" y="5191559"/>
            <a:ext cx="526182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1799692" y="4752640"/>
            <a:ext cx="36004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1553456" y="5811056"/>
            <a:ext cx="852512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436096" y="4365104"/>
            <a:ext cx="3639138" cy="1053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Calculate required space</a:t>
            </a:r>
          </a:p>
          <a:p>
            <a:r>
              <a:rPr lang="en-GB" sz="2000" dirty="0" smtClean="0">
                <a:solidFill>
                  <a:srgbClr val="0070C0"/>
                </a:solidFill>
              </a:rPr>
              <a:t>Index new items</a:t>
            </a:r>
          </a:p>
          <a:p>
            <a:r>
              <a:rPr lang="en-GB" sz="2000" dirty="0" smtClean="0">
                <a:solidFill>
                  <a:srgbClr val="00B050"/>
                </a:solidFill>
              </a:rPr>
              <a:t>Allocated space and populate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4840" t="38710" r="6744" b="13330"/>
          <a:stretch>
            <a:fillRect/>
          </a:stretch>
        </p:blipFill>
        <p:spPr bwMode="auto">
          <a:xfrm>
            <a:off x="827584" y="1988840"/>
            <a:ext cx="74168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800" dirty="0" smtClean="0"/>
              <a:t>Fast graph colouring done on GPU</a:t>
            </a:r>
          </a:p>
          <a:p>
            <a:r>
              <a:rPr lang="en-GB" sz="2800" dirty="0" smtClean="0"/>
              <a:t>Algorithm avoids the need to store and maintain edges explicitly</a:t>
            </a:r>
          </a:p>
          <a:p>
            <a:r>
              <a:rPr lang="en-GB" sz="2800" dirty="0" smtClean="0"/>
              <a:t>Only a single kernel needs to be executed in independent sets</a:t>
            </a:r>
          </a:p>
          <a:p>
            <a:r>
              <a:rPr lang="en-GB" sz="2800" dirty="0" smtClean="0"/>
              <a:t>Single reallocation of memory</a:t>
            </a:r>
            <a:endParaRPr lang="en-GB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452320" cy="835025"/>
          </a:xfrm>
        </p:spPr>
        <p:txBody>
          <a:bodyPr/>
          <a:lstStyle/>
          <a:p>
            <a:r>
              <a:rPr lang="en-GB" sz="4000" dirty="0" smtClean="0"/>
              <a:t>Lessons learnt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800" dirty="0" smtClean="0"/>
              <a:t>Launch thousands of threads</a:t>
            </a:r>
          </a:p>
          <a:p>
            <a:r>
              <a:rPr lang="en-GB" sz="2800" dirty="0" smtClean="0"/>
              <a:t>Decompose problem to chunks which can be run in parallel</a:t>
            </a:r>
          </a:p>
          <a:p>
            <a:r>
              <a:rPr lang="en-GB" sz="2800" dirty="0" smtClean="0"/>
              <a:t>Size of L1 cache greatly affects coarsening and refinement</a:t>
            </a:r>
          </a:p>
          <a:p>
            <a:r>
              <a:rPr lang="en-GB" sz="2800" dirty="0" smtClean="0"/>
              <a:t>Pinned memory of little or no advantage</a:t>
            </a:r>
          </a:p>
          <a:p>
            <a:r>
              <a:rPr lang="en-GB" sz="2800" dirty="0" smtClean="0"/>
              <a:t>Tweaking occupancy can yield significant performance</a:t>
            </a:r>
          </a:p>
          <a:p>
            <a:r>
              <a:rPr lang="en-GB" sz="2800" dirty="0" smtClean="0"/>
              <a:t>Memory transfer times are a major issue</a:t>
            </a:r>
            <a:endParaRPr lang="en-GB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Lessons learnt on CUDA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452320" cy="835025"/>
          </a:xfrm>
        </p:spPr>
        <p:txBody>
          <a:bodyPr/>
          <a:lstStyle/>
          <a:p>
            <a:r>
              <a:rPr lang="en-GB" sz="4000" dirty="0" smtClean="0"/>
              <a:t>Lessons learnt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Lessons learnt on CUDA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16831"/>
            <a:ext cx="7542213" cy="4482381"/>
          </a:xfrm>
        </p:spPr>
        <p:txBody>
          <a:bodyPr/>
          <a:lstStyle/>
          <a:p>
            <a:r>
              <a:rPr lang="en-GB" sz="2800" dirty="0" smtClean="0"/>
              <a:t>Effect of adjusting block size for coarsening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771" t="24926" r="21929" b="38355"/>
          <a:stretch>
            <a:fillRect/>
          </a:stretch>
        </p:blipFill>
        <p:spPr bwMode="auto">
          <a:xfrm>
            <a:off x="629915" y="2414760"/>
            <a:ext cx="7974533" cy="432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452320" cy="835025"/>
          </a:xfrm>
        </p:spPr>
        <p:txBody>
          <a:bodyPr/>
          <a:lstStyle/>
          <a:p>
            <a:r>
              <a:rPr lang="en-GB" sz="4000" dirty="0" smtClean="0"/>
              <a:t>Lessons learnt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Lessons learnt on CUDA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16832"/>
            <a:ext cx="7542213" cy="4482380"/>
          </a:xfrm>
        </p:spPr>
        <p:txBody>
          <a:bodyPr/>
          <a:lstStyle/>
          <a:p>
            <a:r>
              <a:rPr lang="en-GB" sz="2800" dirty="0" smtClean="0"/>
              <a:t>Effect of adjusting block size for refinement</a:t>
            </a:r>
          </a:p>
          <a:p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671" t="31406" r="23279" b="34035"/>
          <a:stretch>
            <a:fillRect/>
          </a:stretch>
        </p:blipFill>
        <p:spPr bwMode="auto">
          <a:xfrm>
            <a:off x="755576" y="2348880"/>
            <a:ext cx="761034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0" y="2420886"/>
          <a:ext cx="7272808" cy="3168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76464"/>
                <a:gridCol w="3096344"/>
              </a:tblGrid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Event</a:t>
                      </a:r>
                      <a:endParaRPr lang="en-GB" sz="2400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%</a:t>
                      </a:r>
                      <a:r>
                        <a:rPr lang="en-GB" sz="2400" baseline="0" dirty="0" smtClean="0"/>
                        <a:t> of execution time</a:t>
                      </a:r>
                      <a:endParaRPr lang="en-GB" sz="2400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Copy mesh to GPU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9.91%</a:t>
                      </a:r>
                      <a:endParaRPr lang="en-GB" sz="2400" dirty="0"/>
                    </a:p>
                  </a:txBody>
                  <a:tcPr/>
                </a:tc>
              </a:tr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Coarsening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29.92%</a:t>
                      </a:r>
                      <a:endParaRPr lang="en-GB" sz="2400" dirty="0"/>
                    </a:p>
                  </a:txBody>
                  <a:tcPr/>
                </a:tc>
              </a:tr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Create temp</a:t>
                      </a:r>
                      <a:r>
                        <a:rPr lang="en-GB" sz="2400" baseline="0" dirty="0" smtClean="0"/>
                        <a:t> data structures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0.15%</a:t>
                      </a:r>
                      <a:endParaRPr lang="en-GB" sz="2400" dirty="0"/>
                    </a:p>
                  </a:txBody>
                  <a:tcPr/>
                </a:tc>
              </a:tr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Refinement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23.41%</a:t>
                      </a:r>
                      <a:endParaRPr lang="en-GB" sz="2400" dirty="0"/>
                    </a:p>
                  </a:txBody>
                  <a:tcPr/>
                </a:tc>
              </a:tr>
              <a:tr h="52805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Copy mesh to CPU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36.60%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796" r="971" b="11924"/>
          <a:stretch>
            <a:fillRect/>
          </a:stretch>
        </p:blipFill>
        <p:spPr bwMode="auto">
          <a:xfrm>
            <a:off x="1115616" y="1918313"/>
            <a:ext cx="6840760" cy="41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6093296"/>
            <a:ext cx="734481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Average </a:t>
            </a:r>
            <a:r>
              <a:rPr lang="en-GB" dirty="0" err="1" smtClean="0">
                <a:solidFill>
                  <a:schemeClr val="tx1"/>
                </a:solidFill>
              </a:rPr>
              <a:t>adaptivity</a:t>
            </a:r>
            <a:r>
              <a:rPr lang="en-GB" dirty="0" smtClean="0">
                <a:solidFill>
                  <a:schemeClr val="tx1"/>
                </a:solidFill>
              </a:rPr>
              <a:t> time across a range of meshes with a range of different error bounds. Transfer time included.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6237312"/>
            <a:ext cx="734481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Average </a:t>
            </a:r>
            <a:r>
              <a:rPr lang="en-GB" dirty="0" err="1" smtClean="0">
                <a:solidFill>
                  <a:schemeClr val="tx1"/>
                </a:solidFill>
              </a:rPr>
              <a:t>adaptivity</a:t>
            </a:r>
            <a:r>
              <a:rPr lang="en-GB" dirty="0" smtClean="0">
                <a:solidFill>
                  <a:schemeClr val="tx1"/>
                </a:solidFill>
              </a:rPr>
              <a:t> time on a single initial mesh (50,000 elements) across a range of different error bounds. Transfer time included.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27385"/>
            <a:ext cx="6767166" cy="42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000" dirty="0" smtClean="0"/>
              <a:t>Compared against best known multi threaded CPU implementation – PRAGMATIC</a:t>
            </a:r>
          </a:p>
          <a:p>
            <a:r>
              <a:rPr lang="en-GB" sz="2000" dirty="0" smtClean="0"/>
              <a:t>Compiled using Intel compiler with –O2</a:t>
            </a:r>
          </a:p>
          <a:p>
            <a:r>
              <a:rPr lang="en-GB" sz="2000" dirty="0" smtClean="0"/>
              <a:t>12 core </a:t>
            </a:r>
            <a:r>
              <a:rPr lang="en-GB" sz="2000" dirty="0" err="1" smtClean="0"/>
              <a:t>westmere</a:t>
            </a:r>
            <a:r>
              <a:rPr lang="en-GB" sz="2000" dirty="0" smtClean="0"/>
              <a:t>-EP, </a:t>
            </a:r>
            <a:r>
              <a:rPr lang="en-GB" sz="2000" dirty="0" err="1" smtClean="0"/>
              <a:t>nVIDIA</a:t>
            </a:r>
            <a:r>
              <a:rPr lang="en-GB" sz="2000" dirty="0" smtClean="0"/>
              <a:t> Tesla C2050</a:t>
            </a:r>
          </a:p>
          <a:p>
            <a:r>
              <a:rPr lang="en-GB" sz="2000" dirty="0" smtClean="0"/>
              <a:t>Times in milliseconds</a:t>
            </a:r>
            <a:endParaRPr lang="en-GB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0" y="3933056"/>
          <a:ext cx="7128792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2198"/>
                <a:gridCol w="1782198"/>
                <a:gridCol w="1782198"/>
                <a:gridCol w="178219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Size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Time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GPU Time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GPU Speedup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0.67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12,432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144.8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15.54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50,142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677.7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17.6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38.58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112,554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1,569.0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37.7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41.59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313,344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4,531.1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116.1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39.04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rcRect l="1176" r="1176" b="3045"/>
          <a:stretch>
            <a:fillRect/>
          </a:stretch>
        </p:blipFill>
        <p:spPr>
          <a:xfrm>
            <a:off x="0" y="2161431"/>
            <a:ext cx="9144000" cy="4696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000" dirty="0" smtClean="0"/>
              <a:t>Compared against best known multi threaded CPU implementation – PRAGMATIC</a:t>
            </a:r>
          </a:p>
          <a:p>
            <a:r>
              <a:rPr lang="en-GB" sz="2000" dirty="0" smtClean="0"/>
              <a:t>Compiled using Intel compiler with –O2</a:t>
            </a:r>
          </a:p>
          <a:p>
            <a:r>
              <a:rPr lang="en-GB" sz="2000" dirty="0" smtClean="0"/>
              <a:t>12 core </a:t>
            </a:r>
            <a:r>
              <a:rPr lang="en-GB" sz="2000" dirty="0" err="1" smtClean="0"/>
              <a:t>westmere</a:t>
            </a:r>
            <a:r>
              <a:rPr lang="en-GB" sz="2000" dirty="0" smtClean="0"/>
              <a:t>-EP, </a:t>
            </a:r>
            <a:r>
              <a:rPr lang="en-GB" sz="2000" dirty="0" err="1" smtClean="0"/>
              <a:t>nVIDIA</a:t>
            </a:r>
            <a:r>
              <a:rPr lang="en-GB" sz="2000" dirty="0" smtClean="0"/>
              <a:t> Tesla C2050</a:t>
            </a:r>
          </a:p>
          <a:p>
            <a:r>
              <a:rPr lang="en-GB" sz="2000" dirty="0" smtClean="0"/>
              <a:t>Times in milliseconds</a:t>
            </a:r>
            <a:endParaRPr lang="en-GB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600" y="3933056"/>
          <a:ext cx="7128792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2198"/>
                <a:gridCol w="1782198"/>
                <a:gridCol w="1782198"/>
                <a:gridCol w="178219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Size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Time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GPU Time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GPU Speedup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0.87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12,432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470.2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62.15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50,142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3,799.8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181.94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112,554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6,490.4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46.8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138.70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313,344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7.765.5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137.0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56.67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 - Refinement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 descr="CpuVsGpu6.jpg"/>
          <p:cNvPicPr>
            <a:picLocks noChangeAspect="1"/>
          </p:cNvPicPr>
          <p:nvPr/>
        </p:nvPicPr>
        <p:blipFill>
          <a:blip r:embed="rId2" cstate="print"/>
          <a:srcRect l="938" t="9501" r="1525" b="10017"/>
          <a:stretch>
            <a:fillRect/>
          </a:stretch>
        </p:blipFill>
        <p:spPr>
          <a:xfrm>
            <a:off x="323528" y="1885788"/>
            <a:ext cx="8532440" cy="4972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 descr="CpuVsGpu6.jpg"/>
          <p:cNvPicPr>
            <a:picLocks noChangeAspect="1"/>
          </p:cNvPicPr>
          <p:nvPr/>
        </p:nvPicPr>
        <p:blipFill>
          <a:blip r:embed="rId2" cstate="print"/>
          <a:srcRect l="1688" r="2104" b="2890"/>
          <a:stretch>
            <a:fillRect/>
          </a:stretch>
        </p:blipFill>
        <p:spPr>
          <a:xfrm>
            <a:off x="0" y="2564904"/>
            <a:ext cx="9164968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ntel_xeon_x5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3168352" cy="316835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nvidia_tesla_c2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7504" y="2204864"/>
            <a:ext cx="3560960" cy="2955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445224"/>
            <a:ext cx="3156633" cy="881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2 x Xeon X5650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12 core, 10.7 GFLOPS per core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128 GFLOPS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445224"/>
            <a:ext cx="1730345" cy="601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1 x Tesla C2050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520 GFLOPS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 descr="CpuVsGpu6.jpg"/>
          <p:cNvPicPr>
            <a:picLocks noChangeAspect="1"/>
          </p:cNvPicPr>
          <p:nvPr/>
        </p:nvPicPr>
        <p:blipFill>
          <a:blip r:embed="rId2" cstate="print"/>
          <a:srcRect r="1402"/>
          <a:stretch>
            <a:fillRect/>
          </a:stretch>
        </p:blipFill>
        <p:spPr>
          <a:xfrm>
            <a:off x="0" y="2721169"/>
            <a:ext cx="9144000" cy="416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639" y="1916832"/>
            <a:ext cx="6789737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6237312"/>
            <a:ext cx="734481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Average </a:t>
            </a:r>
            <a:r>
              <a:rPr lang="en-GB" dirty="0" err="1" smtClean="0">
                <a:solidFill>
                  <a:schemeClr val="tx1"/>
                </a:solidFill>
              </a:rPr>
              <a:t>adaptivity</a:t>
            </a:r>
            <a:r>
              <a:rPr lang="en-GB" dirty="0" smtClean="0">
                <a:solidFill>
                  <a:schemeClr val="tx1"/>
                </a:solidFill>
              </a:rPr>
              <a:t> time on a single initial mesh (50,000 elements) across a range of different error bounds. Transfer time included.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838256" cy="2160241"/>
          </a:xfrm>
        </p:spPr>
        <p:txBody>
          <a:bodyPr/>
          <a:lstStyle/>
          <a:p>
            <a:r>
              <a:rPr lang="en-GB" sz="2800" dirty="0" smtClean="0"/>
              <a:t>Integration with PRAGMATIC</a:t>
            </a:r>
          </a:p>
          <a:p>
            <a:r>
              <a:rPr lang="en-GB" sz="2800" dirty="0" smtClean="0"/>
              <a:t>Integration with Fluidity</a:t>
            </a:r>
          </a:p>
          <a:p>
            <a:r>
              <a:rPr lang="en-GB" sz="2800" dirty="0" smtClean="0"/>
              <a:t>Shape correction</a:t>
            </a:r>
          </a:p>
          <a:p>
            <a:r>
              <a:rPr lang="en-GB" sz="2800" dirty="0" smtClean="0"/>
              <a:t>Extend to 3D</a:t>
            </a:r>
          </a:p>
          <a:p>
            <a:r>
              <a:rPr lang="en-GB" sz="2800" dirty="0" smtClean="0"/>
              <a:t>CPU implementation with SSE/AVX</a:t>
            </a:r>
          </a:p>
          <a:p>
            <a:r>
              <a:rPr lang="en-GB" sz="2800" dirty="0" smtClean="0"/>
              <a:t>CPU implementation using </a:t>
            </a:r>
            <a:r>
              <a:rPr lang="en-GB" sz="2800" dirty="0" err="1" smtClean="0"/>
              <a:t>Cilk</a:t>
            </a:r>
            <a:endParaRPr lang="en-GB" sz="2800" dirty="0" smtClean="0"/>
          </a:p>
          <a:p>
            <a:r>
              <a:rPr lang="en-GB" sz="2800" dirty="0" smtClean="0"/>
              <a:t>Other architectures</a:t>
            </a:r>
          </a:p>
          <a:p>
            <a:r>
              <a:rPr lang="en-GB" sz="2800" dirty="0" smtClean="0"/>
              <a:t>Georgios Rokos PhD</a:t>
            </a:r>
            <a:endParaRPr lang="en-GB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Future work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452320" cy="835025"/>
          </a:xfrm>
        </p:spPr>
        <p:txBody>
          <a:bodyPr/>
          <a:lstStyle/>
          <a:p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4" name="Content Placeholder 11"/>
          <p:cNvSpPr>
            <a:spLocks noGrp="1"/>
          </p:cNvSpPr>
          <p:nvPr>
            <p:ph idx="1"/>
          </p:nvPr>
        </p:nvSpPr>
        <p:spPr>
          <a:xfrm>
            <a:off x="755576" y="3140968"/>
            <a:ext cx="7838256" cy="2160241"/>
          </a:xfrm>
        </p:spPr>
        <p:txBody>
          <a:bodyPr/>
          <a:lstStyle/>
          <a:p>
            <a:pPr algn="ctr">
              <a:buNone/>
            </a:pPr>
            <a:r>
              <a:rPr lang="en-GB" sz="5400" dirty="0" smtClean="0"/>
              <a:t>Backup slides</a:t>
            </a:r>
            <a:endParaRPr lang="en-GB" sz="5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/>
          <a:srcRect l="18647" t="34645" r="15880" b="13330"/>
          <a:stretch>
            <a:fillRect/>
          </a:stretch>
        </p:blipFill>
        <p:spPr bwMode="auto">
          <a:xfrm>
            <a:off x="1547664" y="1988840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Design - Coarsening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2621" t="25703" r="15629" b="26396"/>
          <a:stretch>
            <a:fillRect/>
          </a:stretch>
        </p:blipFill>
        <p:spPr bwMode="auto">
          <a:xfrm>
            <a:off x="467544" y="1988840"/>
            <a:ext cx="8280920" cy="451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CpuVsGpu1.jpg"/>
          <p:cNvPicPr>
            <a:picLocks noChangeAspect="1"/>
          </p:cNvPicPr>
          <p:nvPr/>
        </p:nvPicPr>
        <p:blipFill>
          <a:blip r:embed="rId2" cstate="print"/>
          <a:srcRect l="1176" t="21859" r="1176" b="2233"/>
          <a:stretch>
            <a:fillRect/>
          </a:stretch>
        </p:blipFill>
        <p:spPr>
          <a:xfrm>
            <a:off x="0" y="1844824"/>
            <a:ext cx="9144000" cy="5014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2383" t="40582" r="15474" b="12473"/>
          <a:stretch>
            <a:fillRect/>
          </a:stretch>
        </p:blipFill>
        <p:spPr bwMode="auto">
          <a:xfrm>
            <a:off x="467544" y="2132856"/>
            <a:ext cx="8343900" cy="442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2621" t="39418" r="19229" b="13737"/>
          <a:stretch>
            <a:fillRect/>
          </a:stretch>
        </p:blipFill>
        <p:spPr bwMode="auto">
          <a:xfrm>
            <a:off x="683568" y="2060848"/>
            <a:ext cx="7704856" cy="441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2621" t="37891" r="19229" b="17819"/>
          <a:stretch>
            <a:fillRect/>
          </a:stretch>
        </p:blipFill>
        <p:spPr bwMode="auto">
          <a:xfrm>
            <a:off x="683568" y="2132856"/>
            <a:ext cx="77048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2071" t="19564" r="28679" b="41491"/>
          <a:stretch>
            <a:fillRect/>
          </a:stretch>
        </p:blipFill>
        <p:spPr bwMode="auto">
          <a:xfrm>
            <a:off x="1619672" y="2060848"/>
            <a:ext cx="5760640" cy="45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1171" t="56218" r="28229" b="3310"/>
          <a:stretch>
            <a:fillRect/>
          </a:stretch>
        </p:blipFill>
        <p:spPr bwMode="auto">
          <a:xfrm>
            <a:off x="1422698" y="1878732"/>
            <a:ext cx="6173638" cy="48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1721" t="21855" r="18779" b="36909"/>
          <a:stretch>
            <a:fillRect/>
          </a:stretch>
        </p:blipFill>
        <p:spPr bwMode="auto">
          <a:xfrm>
            <a:off x="539552" y="2348880"/>
            <a:ext cx="79208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5321" t="42473" r="22379" b="15528"/>
          <a:stretch>
            <a:fillRect/>
          </a:stretch>
        </p:blipFill>
        <p:spPr bwMode="auto">
          <a:xfrm>
            <a:off x="1043608" y="2276872"/>
            <a:ext cx="676875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1272" t="45527" r="18779" b="21637"/>
          <a:stretch>
            <a:fillRect/>
          </a:stretch>
        </p:blipFill>
        <p:spPr bwMode="auto">
          <a:xfrm>
            <a:off x="539552" y="2708920"/>
            <a:ext cx="79928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550224" cy="3168353"/>
          </a:xfrm>
        </p:spPr>
        <p:txBody>
          <a:bodyPr/>
          <a:lstStyle/>
          <a:p>
            <a:r>
              <a:rPr lang="en-GB" sz="1800" dirty="0" smtClean="0"/>
              <a:t>The most expensive technique</a:t>
            </a:r>
          </a:p>
          <a:p>
            <a:r>
              <a:rPr lang="en-GB" sz="1800" dirty="0" smtClean="0"/>
              <a:t>Relocates the free vertex of a cavity</a:t>
            </a:r>
          </a:p>
          <a:p>
            <a:r>
              <a:rPr lang="en-GB" sz="1800" dirty="0" smtClean="0"/>
              <a:t>Can be implemented using various algorithms</a:t>
            </a:r>
          </a:p>
          <a:p>
            <a:pPr lvl="1"/>
            <a:r>
              <a:rPr lang="en-GB" sz="1600" dirty="0" smtClean="0"/>
              <a:t>Generalised </a:t>
            </a:r>
            <a:r>
              <a:rPr lang="en-GB" sz="1600" dirty="0" err="1" smtClean="0"/>
              <a:t>Laplacian</a:t>
            </a:r>
            <a:r>
              <a:rPr lang="en-GB" sz="1600" dirty="0" smtClean="0"/>
              <a:t> smooth described by Pain et al. </a:t>
            </a:r>
          </a:p>
          <a:p>
            <a:pPr lvl="2"/>
            <a:r>
              <a:rPr lang="en-GB" sz="1600" dirty="0" smtClean="0"/>
              <a:t>Places the free vertex at geometric centre in metrics space </a:t>
            </a:r>
          </a:p>
          <a:p>
            <a:pPr lvl="1"/>
            <a:r>
              <a:rPr lang="da-DK" sz="1600" dirty="0" smtClean="0"/>
              <a:t>Algorithm by Freitag et al.</a:t>
            </a:r>
          </a:p>
          <a:p>
            <a:pPr lvl="2"/>
            <a:r>
              <a:rPr lang="en-GB" sz="1600" dirty="0" smtClean="0"/>
              <a:t>Differential method</a:t>
            </a:r>
          </a:p>
          <a:p>
            <a:pPr lvl="2"/>
            <a:r>
              <a:rPr lang="en-GB" sz="1600" dirty="0" smtClean="0"/>
              <a:t>Based on steepest descend to find where quality is maximised</a:t>
            </a:r>
          </a:p>
          <a:p>
            <a:r>
              <a:rPr lang="en-GB" sz="1800" dirty="0" smtClean="0"/>
              <a:t>Subject of Georgios Rokos MSc Thesis</a:t>
            </a:r>
            <a:endParaRPr lang="en-GB" sz="1600" dirty="0"/>
          </a:p>
        </p:txBody>
      </p:sp>
      <p:pic>
        <p:nvPicPr>
          <p:cNvPr id="4" name="Picture 3" descr="vertex_smooth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5013176"/>
            <a:ext cx="3168352" cy="171091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786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34786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334786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5400000">
            <a:off x="313184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5400000">
            <a:off x="313184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5400000" flipH="1" flipV="1">
            <a:off x="313184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5400000">
            <a:off x="313184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3184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06794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06794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06794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06794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5400000">
            <a:off x="385192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5400000">
            <a:off x="385192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5400000" flipH="1" flipV="1">
            <a:off x="385192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5400000">
            <a:off x="385192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85192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7880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78802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78802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78802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5400000">
            <a:off x="457200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5400000">
            <a:off x="457200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5400000" flipH="1" flipV="1">
            <a:off x="457200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5400000">
            <a:off x="457200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7200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50810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50810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50810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50810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5400000">
            <a:off x="529208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5400000">
            <a:off x="529208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5400000" flipH="1" flipV="1">
            <a:off x="529208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29208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9208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>
            <a:off x="277180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275070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>
            <a:off x="349188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47078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21196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>
            <a:off x="493204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65212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>
            <a:off x="277180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>
            <a:off x="349188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>
            <a:off x="421196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>
            <a:off x="493204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565212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>
            <a:off x="277180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>
            <a:off x="349188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>
            <a:off x="421196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>
            <a:off x="493204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565212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>
            <a:off x="277180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>
            <a:off x="349188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>
            <a:off x="421196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>
            <a:off x="493204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65212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5070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347078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19086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347078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19086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19086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491094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491094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>
            <a:off x="563102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491094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63102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V="1">
            <a:off x="275070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75070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347078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419086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4896036" y="4761147"/>
            <a:ext cx="597155" cy="66916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63102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47078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16200000" flipH="1">
            <a:off x="419086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91094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63102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2638" y="836712"/>
            <a:ext cx="7091362" cy="835025"/>
          </a:xfrm>
        </p:spPr>
        <p:txBody>
          <a:bodyPr/>
          <a:lstStyle/>
          <a:p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47106" name="Picture 2" descr="Thincyl-anim-mesh-smal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288100" cy="3007916"/>
          </a:xfrm>
          <a:prstGeom prst="rect">
            <a:avLst/>
          </a:prstGeom>
          <a:noFill/>
        </p:spPr>
      </p:pic>
      <p:pic>
        <p:nvPicPr>
          <p:cNvPr id="47108" name="Picture 4" descr="Thincyl-anim-both-smal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60848"/>
            <a:ext cx="4284538" cy="3005417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4000" b="1" dirty="0" smtClean="0">
                <a:solidFill>
                  <a:srgbClr val="C00000"/>
                </a:solidFill>
                <a:latin typeface="Arial"/>
                <a:cs typeface="Arial"/>
              </a:rPr>
              <a:t>Mesh </a:t>
            </a:r>
            <a:r>
              <a:rPr lang="en-GB" sz="4000" b="1" dirty="0" err="1" smtClean="0">
                <a:solidFill>
                  <a:srgbClr val="C00000"/>
                </a:solidFill>
                <a:latin typeface="Arial"/>
                <a:cs typeface="Arial"/>
              </a:rPr>
              <a:t>adaptivity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>
          <a:xfrm>
            <a:off x="179512" y="5229200"/>
            <a:ext cx="8640960" cy="1296144"/>
          </a:xfrm>
        </p:spPr>
        <p:txBody>
          <a:bodyPr/>
          <a:lstStyle/>
          <a:p>
            <a:r>
              <a:rPr lang="en-GB" sz="2000" dirty="0" smtClean="0"/>
              <a:t>Flow past a heated cylinder</a:t>
            </a:r>
          </a:p>
          <a:p>
            <a:pPr lvl="1"/>
            <a:r>
              <a:rPr lang="en-GB" sz="1600" dirty="0" smtClean="0"/>
              <a:t>Provided by Imperial Applied Modelling and Computation Group (AMCG)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786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563888" y="364502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34786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3635896" y="51571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16200000" flipH="1">
            <a:off x="3383868" y="3392996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5400000">
            <a:off x="3095836" y="41130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5400000" flipH="1" flipV="1">
            <a:off x="313184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16200000" flipH="1">
            <a:off x="3383868" y="4833156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67844" y="5553236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283968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06794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355976" y="443711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06794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5400000">
            <a:off x="3815916" y="339299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16200000" flipH="1">
            <a:off x="4103948" y="4113076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16200000" flipV="1">
            <a:off x="4103948" y="2672916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5400000">
            <a:off x="3887924" y="4833156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85192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78802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004048" y="364502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78802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5004048" y="51571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16200000" flipH="1">
            <a:off x="4824028" y="3392996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5400000">
            <a:off x="4535996" y="411307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5400000" flipH="1" flipV="1">
            <a:off x="457200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16200000" flipH="1">
            <a:off x="4788024" y="486916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72000" y="558924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24128" y="299695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50810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724128" y="43651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50810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5400000">
            <a:off x="5292080" y="342900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16200000" flipH="1">
            <a:off x="5544108" y="4113076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16200000" flipV="1">
            <a:off x="5508104" y="270892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256076" y="4833156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9208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>
            <a:off x="2771800" y="32849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275070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 flipV="1">
            <a:off x="3491880" y="299695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47078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427984" y="2996952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 flipV="1">
            <a:off x="4932040" y="306896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868144" y="306896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 flipV="1">
            <a:off x="2771800" y="37170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>
            <a:off x="3707904" y="3717032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 flipV="1">
            <a:off x="4211960" y="37170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>
            <a:off x="5148064" y="3717032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5652120" y="40050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>
            <a:off x="2771800" y="47251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 flipV="1">
            <a:off x="3491880" y="4509120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>
            <a:off x="4499992" y="4509120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 flipV="1">
            <a:off x="4932040" y="443711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5868144" y="4437112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 flipV="1">
            <a:off x="2771800" y="5229200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>
            <a:off x="3779912" y="5229200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 flipV="1">
            <a:off x="4211960" y="522920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>
            <a:off x="5148064" y="522920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652120" y="54452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5070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347078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19086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347078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19086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19086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491094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491094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>
            <a:off x="5631029" y="333590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491094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63102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V="1">
            <a:off x="2750709" y="405598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75070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347078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419086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4896036" y="4761147"/>
            <a:ext cx="597155" cy="66916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631029" y="477606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47078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16200000" flipH="1">
            <a:off x="419086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91094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63102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635896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563888" y="364502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7799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3635896" y="51571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5400000">
            <a:off x="3383868" y="3320988"/>
            <a:ext cx="576064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16200000" flipH="1">
            <a:off x="3527884" y="3897052"/>
            <a:ext cx="43204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16200000" flipV="1">
            <a:off x="3419872" y="2636912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5400000">
            <a:off x="3383868" y="4689140"/>
            <a:ext cx="79208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67844" y="5553236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283968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427984" y="35730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355976" y="443711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499992" y="49411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16200000" flipH="1">
            <a:off x="4175956" y="3248980"/>
            <a:ext cx="50405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5400000">
            <a:off x="4103948" y="4041068"/>
            <a:ext cx="72008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16200000" flipV="1">
            <a:off x="4103948" y="2672916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16200000" flipH="1">
            <a:off x="4319972" y="4689140"/>
            <a:ext cx="360040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851920" y="5373216"/>
            <a:ext cx="1008112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148064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004048" y="364502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220072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5004048" y="51571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5400000">
            <a:off x="4860032" y="3284984"/>
            <a:ext cx="576064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16200000" flipH="1">
            <a:off x="5004048" y="3861048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16200000" flipV="1">
            <a:off x="4896036" y="2600908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5400000">
            <a:off x="4752020" y="4617132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72000" y="558924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24128" y="299695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868144" y="35730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724128" y="436510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724128" y="50131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16200000" flipH="1">
            <a:off x="5652120" y="3284984"/>
            <a:ext cx="43204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5400000">
            <a:off x="5544108" y="3969060"/>
            <a:ext cx="64807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16200000" flipV="1">
            <a:off x="5508104" y="270892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544108" y="4761148"/>
            <a:ext cx="5040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20072" y="5517232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 flipV="1">
            <a:off x="2771800" y="2996952"/>
            <a:ext cx="864096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3038741" y="2327789"/>
            <a:ext cx="33021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>
            <a:off x="3779912" y="2996952"/>
            <a:ext cx="5040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758821" y="2615821"/>
            <a:ext cx="330214" cy="330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427984" y="2996952"/>
            <a:ext cx="72008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>
            <a:off x="5292080" y="2996952"/>
            <a:ext cx="43204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868144" y="306896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 flipV="1">
            <a:off x="2771800" y="3717032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 flipV="1">
            <a:off x="3707904" y="3645024"/>
            <a:ext cx="72008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>
            <a:off x="4572000" y="3645024"/>
            <a:ext cx="43204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 flipV="1">
            <a:off x="5148064" y="3645024"/>
            <a:ext cx="72008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6012160" y="3645024"/>
            <a:ext cx="216024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 flipV="1">
            <a:off x="2771800" y="4293096"/>
            <a:ext cx="1008112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>
            <a:off x="3923928" y="4293096"/>
            <a:ext cx="43204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 flipV="1">
            <a:off x="4499992" y="4221088"/>
            <a:ext cx="72008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>
            <a:off x="5364088" y="4221088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5868144" y="4437112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 flipV="1">
            <a:off x="2771800" y="5229200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 flipV="1">
            <a:off x="3779912" y="5013176"/>
            <a:ext cx="72008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>
            <a:off x="4644008" y="5013176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 flipV="1">
            <a:off x="5148064" y="5085184"/>
            <a:ext cx="576064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868144" y="5085184"/>
            <a:ext cx="360040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50709" y="3047869"/>
            <a:ext cx="906278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3830829" y="2975861"/>
            <a:ext cx="546238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658921" y="3587929"/>
            <a:ext cx="474230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3902837" y="3695941"/>
            <a:ext cx="546238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586913" y="3011865"/>
            <a:ext cx="546238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514905" y="2291785"/>
            <a:ext cx="330214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5234985" y="2651825"/>
            <a:ext cx="330214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5306993" y="3011865"/>
            <a:ext cx="546238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>
            <a:off x="5991069" y="3335901"/>
            <a:ext cx="258206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5379001" y="3659937"/>
            <a:ext cx="474230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631029" y="4055981"/>
            <a:ext cx="978286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V="1">
            <a:off x="3182757" y="3623933"/>
            <a:ext cx="186198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750709" y="4344013"/>
            <a:ext cx="1050294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3902837" y="43440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4586913" y="4308009"/>
            <a:ext cx="690254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5148064" y="4437111"/>
            <a:ext cx="741171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919061" y="4704053"/>
            <a:ext cx="25820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470789" y="5064093"/>
            <a:ext cx="1050294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16200000" flipH="1">
            <a:off x="4190869" y="5496141"/>
            <a:ext cx="1050294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838941" y="5208109"/>
            <a:ext cx="978286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559021" y="5424133"/>
            <a:ext cx="97828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635896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851920" y="32849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779912" y="422108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067944" y="47251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16200000" flipH="1">
            <a:off x="3707904" y="3068960"/>
            <a:ext cx="21602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5400000">
            <a:off x="3491880" y="3789040"/>
            <a:ext cx="792088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16200000" flipV="1">
            <a:off x="3419872" y="2636912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16200000" flipH="1">
            <a:off x="3815916" y="4401108"/>
            <a:ext cx="36004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67844" y="5121188"/>
            <a:ext cx="1224136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427984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427984" y="35730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716016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499992" y="49411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5400000">
            <a:off x="4175956" y="3248980"/>
            <a:ext cx="6480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16200000" flipH="1">
            <a:off x="4535996" y="3681028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16200000" flipV="1">
            <a:off x="4247964" y="2528900"/>
            <a:ext cx="144016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5400000">
            <a:off x="4247964" y="4401108"/>
            <a:ext cx="86409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851920" y="5373216"/>
            <a:ext cx="1008112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148064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3640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220072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5364088" y="47251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16200000" flipH="1">
            <a:off x="5184068" y="3104964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5400000">
            <a:off x="5040052" y="3753036"/>
            <a:ext cx="64807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16200000" flipV="1">
            <a:off x="4896036" y="2600908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16200000" flipH="1">
            <a:off x="5148064" y="4437112"/>
            <a:ext cx="43204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35996" y="5193196"/>
            <a:ext cx="122413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96136" y="29249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940152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940152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724128" y="50131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16200000" flipH="1">
            <a:off x="5796136" y="3140968"/>
            <a:ext cx="28803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5400000">
            <a:off x="5724128" y="3789040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16200000" flipV="1">
            <a:off x="5580112" y="2636912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508104" y="450912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20072" y="5517232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 flipV="1">
            <a:off x="2771800" y="2996952"/>
            <a:ext cx="864096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3038741" y="2327789"/>
            <a:ext cx="33021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 flipV="1">
            <a:off x="3779912" y="2852936"/>
            <a:ext cx="64807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758821" y="2615821"/>
            <a:ext cx="330214" cy="330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572000" y="2852936"/>
            <a:ext cx="576064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>
            <a:off x="5292080" y="2996952"/>
            <a:ext cx="5040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940152" y="2996952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 flipV="1">
            <a:off x="2771800" y="3356992"/>
            <a:ext cx="1080120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>
            <a:off x="3995936" y="3356992"/>
            <a:ext cx="43204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 flipV="1">
            <a:off x="4572000" y="342900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>
            <a:off x="5508104" y="3429000"/>
            <a:ext cx="43204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6084168" y="3429000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 flipV="1">
            <a:off x="2771800" y="4293096"/>
            <a:ext cx="1008112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 flipV="1">
            <a:off x="3923928" y="4005064"/>
            <a:ext cx="79208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>
            <a:off x="4860032" y="4005064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 flipV="1">
            <a:off x="5364088" y="4149080"/>
            <a:ext cx="576064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6084168" y="4149080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 flipV="1">
            <a:off x="2771800" y="4797152"/>
            <a:ext cx="129614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>
            <a:off x="4211960" y="4797152"/>
            <a:ext cx="288032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 flipV="1">
            <a:off x="4644008" y="4797152"/>
            <a:ext cx="72008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>
            <a:off x="5508104" y="4797152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868144" y="5085184"/>
            <a:ext cx="360040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50709" y="3047869"/>
            <a:ext cx="906278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3830829" y="2975861"/>
            <a:ext cx="546238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658921" y="3587929"/>
            <a:ext cx="474230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3902837" y="3695941"/>
            <a:ext cx="546238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586913" y="3011865"/>
            <a:ext cx="546238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514905" y="2291785"/>
            <a:ext cx="330214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5234985" y="2651825"/>
            <a:ext cx="330214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5451009" y="2867849"/>
            <a:ext cx="330214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>
            <a:off x="6135085" y="3263893"/>
            <a:ext cx="42182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5306993" y="3515921"/>
            <a:ext cx="690254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559021" y="3983973"/>
            <a:ext cx="1194310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V="1">
            <a:off x="3182757" y="3623933"/>
            <a:ext cx="186198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750709" y="4344013"/>
            <a:ext cx="1050294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3902837" y="4344013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4586913" y="4308009"/>
            <a:ext cx="690254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5148064" y="4437111"/>
            <a:ext cx="741171" cy="4531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919061" y="4704053"/>
            <a:ext cx="25820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470789" y="5064093"/>
            <a:ext cx="1050294" cy="1050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16200000" flipH="1">
            <a:off x="4190869" y="5496141"/>
            <a:ext cx="1050294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838941" y="5208109"/>
            <a:ext cx="978286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559021" y="5424133"/>
            <a:ext cx="97828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707904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851920" y="32849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355976" y="35010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067944" y="47251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16200000" flipH="1">
            <a:off x="3671900" y="3032956"/>
            <a:ext cx="360040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16200000" flipH="1">
            <a:off x="4139952" y="3212976"/>
            <a:ext cx="72008" cy="5040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16200000" flipV="1">
            <a:off x="3527884" y="2528900"/>
            <a:ext cx="144016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5400000">
            <a:off x="3743908" y="4041068"/>
            <a:ext cx="1080120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67844" y="5121188"/>
            <a:ext cx="1224136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427984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716016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932040" y="371703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5220072" y="400506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16200000" flipH="1">
            <a:off x="4499992" y="2924944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16200000" flipH="1">
            <a:off x="4716016" y="3429000"/>
            <a:ext cx="36004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16200000" flipV="1">
            <a:off x="4247964" y="2528900"/>
            <a:ext cx="144016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16200000" flipH="1">
            <a:off x="5076056" y="3789040"/>
            <a:ext cx="144016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743908" y="4545124"/>
            <a:ext cx="1944216" cy="11521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364088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364088" y="335699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508104" y="371703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5364088" y="47251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5400000">
            <a:off x="5220072" y="3140968"/>
            <a:ext cx="43204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16200000" flipH="1">
            <a:off x="5400092" y="3537012"/>
            <a:ext cx="216024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16200000" flipV="1">
            <a:off x="5076056" y="2420888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5400000">
            <a:off x="5076056" y="4221088"/>
            <a:ext cx="86409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35996" y="5193196"/>
            <a:ext cx="122413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96136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084168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940152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724128" y="50131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16200000" flipH="1">
            <a:off x="5940152" y="2924944"/>
            <a:ext cx="144016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5400000">
            <a:off x="5688124" y="3609020"/>
            <a:ext cx="79208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16200000" flipV="1">
            <a:off x="5616116" y="2600908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508104" y="450912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20072" y="5517232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 flipV="1">
            <a:off x="2771800" y="2852936"/>
            <a:ext cx="936104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3146753" y="2219777"/>
            <a:ext cx="186198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>
            <a:off x="3851920" y="2852936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866833" y="2579817"/>
            <a:ext cx="186198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572000" y="2852936"/>
            <a:ext cx="79208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>
            <a:off x="5508104" y="2852936"/>
            <a:ext cx="288032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940152" y="2924944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 flipV="1">
            <a:off x="2771800" y="3356992"/>
            <a:ext cx="1080120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 flipV="1">
            <a:off x="3995936" y="3284984"/>
            <a:ext cx="72008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>
            <a:off x="4860032" y="3284984"/>
            <a:ext cx="50405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 flipV="1">
            <a:off x="5508104" y="3212976"/>
            <a:ext cx="57606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6228184" y="3212976"/>
            <a:ext cx="0" cy="7920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 flipV="1">
            <a:off x="2771800" y="3573016"/>
            <a:ext cx="1584176" cy="11521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>
            <a:off x="4499992" y="3573016"/>
            <a:ext cx="43204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>
            <a:off x="5076056" y="3789040"/>
            <a:ext cx="43204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>
            <a:off x="5652120" y="3789040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6084168" y="4149080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 flipV="1">
            <a:off x="2771800" y="4797152"/>
            <a:ext cx="1296144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 flipV="1">
            <a:off x="4211960" y="4077072"/>
            <a:ext cx="1008112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>
            <a:off x="5364088" y="4077072"/>
            <a:ext cx="0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>
            <a:off x="5508104" y="4797152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868144" y="5085184"/>
            <a:ext cx="360040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14705" y="2939857"/>
            <a:ext cx="1050294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4118861" y="2615821"/>
            <a:ext cx="33021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982957" y="3191885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4514905" y="3299897"/>
            <a:ext cx="186198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946953" y="2795841"/>
            <a:ext cx="330214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694925" y="2111765"/>
            <a:ext cx="186198" cy="11943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5415005" y="2687829"/>
            <a:ext cx="186198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5667033" y="2723833"/>
            <a:ext cx="25820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 flipH="1">
            <a:off x="6141263" y="3227889"/>
            <a:ext cx="173842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5631029" y="3263893"/>
            <a:ext cx="474230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523017" y="3947969"/>
            <a:ext cx="1410334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H="1" flipV="1">
            <a:off x="3296947" y="2975861"/>
            <a:ext cx="533882" cy="16263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678701" y="3695941"/>
            <a:ext cx="1770374" cy="16263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4658921" y="3443913"/>
            <a:ext cx="40222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5342997" y="3839957"/>
            <a:ext cx="186198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5076056" y="4365103"/>
            <a:ext cx="117321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919061" y="4704053"/>
            <a:ext cx="25820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362777" y="4236001"/>
            <a:ext cx="1986398" cy="177037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5400000">
            <a:off x="4082857" y="4854247"/>
            <a:ext cx="1986398" cy="5338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838941" y="5208109"/>
            <a:ext cx="978286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559021" y="5424133"/>
            <a:ext cx="97828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6277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6277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6277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277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277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277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>
            <a:stCxn id="19" idx="4"/>
            <a:endCxn id="20" idx="0"/>
          </p:cNvCxnSpPr>
          <p:nvPr/>
        </p:nvCxnSpPr>
        <p:spPr bwMode="auto">
          <a:xfrm rot="5400000">
            <a:off x="24117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0" idx="4"/>
            <a:endCxn id="21" idx="0"/>
          </p:cNvCxnSpPr>
          <p:nvPr/>
        </p:nvCxnSpPr>
        <p:spPr bwMode="auto">
          <a:xfrm rot="5400000">
            <a:off x="24117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19" idx="0"/>
            <a:endCxn id="6" idx="4"/>
          </p:cNvCxnSpPr>
          <p:nvPr/>
        </p:nvCxnSpPr>
        <p:spPr bwMode="auto">
          <a:xfrm rot="5400000" flipH="1" flipV="1">
            <a:off x="24117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1" idx="4"/>
            <a:endCxn id="22" idx="0"/>
          </p:cNvCxnSpPr>
          <p:nvPr/>
        </p:nvCxnSpPr>
        <p:spPr bwMode="auto">
          <a:xfrm rot="5400000">
            <a:off x="24117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28" idx="0"/>
            <a:endCxn id="22" idx="4"/>
          </p:cNvCxnSpPr>
          <p:nvPr/>
        </p:nvCxnSpPr>
        <p:spPr bwMode="auto">
          <a:xfrm rot="5400000" flipH="1" flipV="1">
            <a:off x="24117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334786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707904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851920" y="32849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355976" y="350100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572000" y="414908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34786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47" idx="4"/>
            <a:endCxn id="48" idx="0"/>
          </p:cNvCxnSpPr>
          <p:nvPr/>
        </p:nvCxnSpPr>
        <p:spPr bwMode="auto">
          <a:xfrm rot="16200000" flipH="1">
            <a:off x="3671900" y="3032956"/>
            <a:ext cx="360040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48" idx="4"/>
            <a:endCxn id="49" idx="0"/>
          </p:cNvCxnSpPr>
          <p:nvPr/>
        </p:nvCxnSpPr>
        <p:spPr bwMode="auto">
          <a:xfrm rot="16200000" flipH="1">
            <a:off x="4139952" y="3212976"/>
            <a:ext cx="72008" cy="5040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47" idx="0"/>
            <a:endCxn id="46" idx="4"/>
          </p:cNvCxnSpPr>
          <p:nvPr/>
        </p:nvCxnSpPr>
        <p:spPr bwMode="auto">
          <a:xfrm rot="16200000" flipV="1">
            <a:off x="3527884" y="2528900"/>
            <a:ext cx="144016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9" idx="4"/>
            <a:endCxn id="50" idx="0"/>
          </p:cNvCxnSpPr>
          <p:nvPr/>
        </p:nvCxnSpPr>
        <p:spPr bwMode="auto">
          <a:xfrm rot="16200000" flipH="1">
            <a:off x="4283968" y="3789040"/>
            <a:ext cx="50405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51" idx="0"/>
            <a:endCxn id="50" idx="4"/>
          </p:cNvCxnSpPr>
          <p:nvPr/>
        </p:nvCxnSpPr>
        <p:spPr bwMode="auto">
          <a:xfrm rot="5400000" flipH="1" flipV="1">
            <a:off x="3131840" y="4581128"/>
            <a:ext cx="1800200" cy="122413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406794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427984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716016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076056" y="35730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5220072" y="400506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406794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3" name="Straight Connector 62"/>
          <p:cNvCxnSpPr>
            <a:stCxn id="58" idx="4"/>
            <a:endCxn id="59" idx="0"/>
          </p:cNvCxnSpPr>
          <p:nvPr/>
        </p:nvCxnSpPr>
        <p:spPr bwMode="auto">
          <a:xfrm rot="16200000" flipH="1">
            <a:off x="4499992" y="2924944"/>
            <a:ext cx="2880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9" idx="4"/>
            <a:endCxn id="60" idx="0"/>
          </p:cNvCxnSpPr>
          <p:nvPr/>
        </p:nvCxnSpPr>
        <p:spPr bwMode="auto">
          <a:xfrm rot="16200000" flipH="1">
            <a:off x="4860032" y="3284984"/>
            <a:ext cx="216024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58" idx="0"/>
            <a:endCxn id="57" idx="4"/>
          </p:cNvCxnSpPr>
          <p:nvPr/>
        </p:nvCxnSpPr>
        <p:spPr bwMode="auto">
          <a:xfrm rot="16200000" flipV="1">
            <a:off x="4247964" y="2528900"/>
            <a:ext cx="144016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60" idx="4"/>
            <a:endCxn id="61" idx="0"/>
          </p:cNvCxnSpPr>
          <p:nvPr/>
        </p:nvCxnSpPr>
        <p:spPr bwMode="auto">
          <a:xfrm rot="16200000" flipH="1">
            <a:off x="5076056" y="3789040"/>
            <a:ext cx="28803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62" idx="0"/>
            <a:endCxn id="61" idx="4"/>
          </p:cNvCxnSpPr>
          <p:nvPr/>
        </p:nvCxnSpPr>
        <p:spPr bwMode="auto">
          <a:xfrm rot="5400000" flipH="1" flipV="1">
            <a:off x="3743908" y="4545124"/>
            <a:ext cx="1944216" cy="11521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67"/>
          <p:cNvSpPr/>
          <p:nvPr/>
        </p:nvSpPr>
        <p:spPr bwMode="auto">
          <a:xfrm>
            <a:off x="478802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364088" y="278092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580112" y="306896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508104" y="371703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5364088" y="472514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78802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73"/>
          <p:cNvCxnSpPr>
            <a:stCxn id="69" idx="4"/>
            <a:endCxn id="70" idx="0"/>
          </p:cNvCxnSpPr>
          <p:nvPr/>
        </p:nvCxnSpPr>
        <p:spPr bwMode="auto">
          <a:xfrm rot="16200000" flipH="1">
            <a:off x="5472100" y="2888940"/>
            <a:ext cx="144016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4"/>
            <a:endCxn id="71" idx="0"/>
          </p:cNvCxnSpPr>
          <p:nvPr/>
        </p:nvCxnSpPr>
        <p:spPr bwMode="auto">
          <a:xfrm rot="5400000">
            <a:off x="5364088" y="3429000"/>
            <a:ext cx="504056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69" idx="0"/>
            <a:endCxn id="68" idx="4"/>
          </p:cNvCxnSpPr>
          <p:nvPr/>
        </p:nvCxnSpPr>
        <p:spPr bwMode="auto">
          <a:xfrm rot="16200000" flipV="1">
            <a:off x="5076056" y="2420888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1" idx="4"/>
            <a:endCxn id="72" idx="0"/>
          </p:cNvCxnSpPr>
          <p:nvPr/>
        </p:nvCxnSpPr>
        <p:spPr bwMode="auto">
          <a:xfrm rot="5400000">
            <a:off x="5076056" y="4221088"/>
            <a:ext cx="86409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73" idx="0"/>
            <a:endCxn id="72" idx="4"/>
          </p:cNvCxnSpPr>
          <p:nvPr/>
        </p:nvCxnSpPr>
        <p:spPr bwMode="auto">
          <a:xfrm rot="5400000" flipH="1" flipV="1">
            <a:off x="4535996" y="5193196"/>
            <a:ext cx="122413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50810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5796136" y="28529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084168" y="314096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940152" y="4077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5724128" y="50131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550810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stCxn id="80" idx="4"/>
            <a:endCxn id="81" idx="0"/>
          </p:cNvCxnSpPr>
          <p:nvPr/>
        </p:nvCxnSpPr>
        <p:spPr bwMode="auto">
          <a:xfrm rot="16200000" flipH="1">
            <a:off x="5940152" y="2924944"/>
            <a:ext cx="144016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stCxn id="81" idx="4"/>
            <a:endCxn id="82" idx="0"/>
          </p:cNvCxnSpPr>
          <p:nvPr/>
        </p:nvCxnSpPr>
        <p:spPr bwMode="auto">
          <a:xfrm rot="5400000">
            <a:off x="5688124" y="3609020"/>
            <a:ext cx="792088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80" idx="0"/>
            <a:endCxn id="79" idx="4"/>
          </p:cNvCxnSpPr>
          <p:nvPr/>
        </p:nvCxnSpPr>
        <p:spPr bwMode="auto">
          <a:xfrm rot="16200000" flipV="1">
            <a:off x="5616116" y="2600908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2" idx="4"/>
            <a:endCxn id="83" idx="0"/>
          </p:cNvCxnSpPr>
          <p:nvPr/>
        </p:nvCxnSpPr>
        <p:spPr bwMode="auto">
          <a:xfrm rot="5400000">
            <a:off x="5508104" y="4509120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4" idx="0"/>
            <a:endCxn id="83" idx="4"/>
          </p:cNvCxnSpPr>
          <p:nvPr/>
        </p:nvCxnSpPr>
        <p:spPr bwMode="auto">
          <a:xfrm rot="5400000" flipH="1" flipV="1">
            <a:off x="5220072" y="5517232"/>
            <a:ext cx="936104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228184" y="24928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228184" y="321297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228184" y="39330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6228184" y="46531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228184" y="53732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6228184" y="609329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4B4F55"/>
              </a:buClr>
              <a:buSzPct val="100000"/>
              <a:buFont typeface="Arial" charset="0"/>
              <a:buChar char="•"/>
              <a:tabLst/>
            </a:pPr>
            <a:endParaRPr kumimoji="0" lang="en-GB" sz="1600" b="0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6" name="Straight Connector 95"/>
          <p:cNvCxnSpPr>
            <a:stCxn id="91" idx="4"/>
            <a:endCxn id="92" idx="0"/>
          </p:cNvCxnSpPr>
          <p:nvPr/>
        </p:nvCxnSpPr>
        <p:spPr bwMode="auto">
          <a:xfrm rot="5400000">
            <a:off x="6012160" y="364502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92" idx="4"/>
            <a:endCxn id="93" idx="0"/>
          </p:cNvCxnSpPr>
          <p:nvPr/>
        </p:nvCxnSpPr>
        <p:spPr bwMode="auto">
          <a:xfrm rot="5400000">
            <a:off x="6012160" y="43651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91" idx="0"/>
            <a:endCxn id="90" idx="4"/>
          </p:cNvCxnSpPr>
          <p:nvPr/>
        </p:nvCxnSpPr>
        <p:spPr bwMode="auto">
          <a:xfrm rot="5400000" flipH="1" flipV="1">
            <a:off x="6012160" y="292494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3" idx="4"/>
            <a:endCxn id="94" idx="0"/>
          </p:cNvCxnSpPr>
          <p:nvPr/>
        </p:nvCxnSpPr>
        <p:spPr bwMode="auto">
          <a:xfrm rot="5400000">
            <a:off x="6012160" y="508518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95" idx="0"/>
            <a:endCxn id="94" idx="4"/>
          </p:cNvCxnSpPr>
          <p:nvPr/>
        </p:nvCxnSpPr>
        <p:spPr bwMode="auto">
          <a:xfrm rot="5400000" flipH="1" flipV="1">
            <a:off x="6012160" y="580526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6" idx="6"/>
            <a:endCxn id="46" idx="2"/>
          </p:cNvCxnSpPr>
          <p:nvPr/>
        </p:nvCxnSpPr>
        <p:spPr bwMode="auto">
          <a:xfrm>
            <a:off x="277180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19" idx="6"/>
            <a:endCxn id="47" idx="2"/>
          </p:cNvCxnSpPr>
          <p:nvPr/>
        </p:nvCxnSpPr>
        <p:spPr bwMode="auto">
          <a:xfrm flipV="1">
            <a:off x="2771800" y="2852936"/>
            <a:ext cx="936104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6" idx="5"/>
            <a:endCxn id="47" idx="1"/>
          </p:cNvCxnSpPr>
          <p:nvPr/>
        </p:nvCxnSpPr>
        <p:spPr bwMode="auto">
          <a:xfrm rot="16200000" flipH="1">
            <a:off x="3146753" y="2219777"/>
            <a:ext cx="186198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46" idx="6"/>
            <a:endCxn id="57" idx="2"/>
          </p:cNvCxnSpPr>
          <p:nvPr/>
        </p:nvCxnSpPr>
        <p:spPr bwMode="auto">
          <a:xfrm>
            <a:off x="349188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47" idx="6"/>
            <a:endCxn id="58" idx="2"/>
          </p:cNvCxnSpPr>
          <p:nvPr/>
        </p:nvCxnSpPr>
        <p:spPr bwMode="auto">
          <a:xfrm>
            <a:off x="3851920" y="2852936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47" idx="7"/>
            <a:endCxn id="57" idx="3"/>
          </p:cNvCxnSpPr>
          <p:nvPr/>
        </p:nvCxnSpPr>
        <p:spPr bwMode="auto">
          <a:xfrm rot="5400000" flipH="1" flipV="1">
            <a:off x="3866833" y="2579817"/>
            <a:ext cx="186198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57" idx="6"/>
            <a:endCxn id="68" idx="2"/>
          </p:cNvCxnSpPr>
          <p:nvPr/>
        </p:nvCxnSpPr>
        <p:spPr bwMode="auto">
          <a:xfrm>
            <a:off x="421196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>
            <a:stCxn id="68" idx="6"/>
            <a:endCxn id="79" idx="2"/>
          </p:cNvCxnSpPr>
          <p:nvPr/>
        </p:nvCxnSpPr>
        <p:spPr bwMode="auto">
          <a:xfrm>
            <a:off x="493204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79" idx="6"/>
            <a:endCxn id="90" idx="2"/>
          </p:cNvCxnSpPr>
          <p:nvPr/>
        </p:nvCxnSpPr>
        <p:spPr bwMode="auto">
          <a:xfrm>
            <a:off x="5652120" y="25649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58" idx="6"/>
            <a:endCxn id="69" idx="2"/>
          </p:cNvCxnSpPr>
          <p:nvPr/>
        </p:nvCxnSpPr>
        <p:spPr bwMode="auto">
          <a:xfrm>
            <a:off x="4572000" y="2852936"/>
            <a:ext cx="79208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69" idx="6"/>
            <a:endCxn id="80" idx="2"/>
          </p:cNvCxnSpPr>
          <p:nvPr/>
        </p:nvCxnSpPr>
        <p:spPr bwMode="auto">
          <a:xfrm>
            <a:off x="5508104" y="2852936"/>
            <a:ext cx="288032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80" idx="6"/>
            <a:endCxn id="91" idx="2"/>
          </p:cNvCxnSpPr>
          <p:nvPr/>
        </p:nvCxnSpPr>
        <p:spPr bwMode="auto">
          <a:xfrm>
            <a:off x="5940152" y="2924944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20" idx="6"/>
            <a:endCxn id="48" idx="2"/>
          </p:cNvCxnSpPr>
          <p:nvPr/>
        </p:nvCxnSpPr>
        <p:spPr bwMode="auto">
          <a:xfrm flipV="1">
            <a:off x="2771800" y="3356992"/>
            <a:ext cx="1080120" cy="6480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48" idx="6"/>
            <a:endCxn id="59" idx="2"/>
          </p:cNvCxnSpPr>
          <p:nvPr/>
        </p:nvCxnSpPr>
        <p:spPr bwMode="auto">
          <a:xfrm flipV="1">
            <a:off x="3995936" y="3284984"/>
            <a:ext cx="72008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59" idx="6"/>
            <a:endCxn id="70" idx="2"/>
          </p:cNvCxnSpPr>
          <p:nvPr/>
        </p:nvCxnSpPr>
        <p:spPr bwMode="auto">
          <a:xfrm flipV="1">
            <a:off x="4860032" y="3140968"/>
            <a:ext cx="720080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70" idx="6"/>
            <a:endCxn id="81" idx="2"/>
          </p:cNvCxnSpPr>
          <p:nvPr/>
        </p:nvCxnSpPr>
        <p:spPr bwMode="auto">
          <a:xfrm>
            <a:off x="5724128" y="3140968"/>
            <a:ext cx="360040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81" idx="6"/>
            <a:endCxn id="92" idx="2"/>
          </p:cNvCxnSpPr>
          <p:nvPr/>
        </p:nvCxnSpPr>
        <p:spPr bwMode="auto">
          <a:xfrm>
            <a:off x="6228184" y="3212976"/>
            <a:ext cx="0" cy="7920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21" idx="6"/>
            <a:endCxn id="49" idx="2"/>
          </p:cNvCxnSpPr>
          <p:nvPr/>
        </p:nvCxnSpPr>
        <p:spPr bwMode="auto">
          <a:xfrm flipV="1">
            <a:off x="2771800" y="3573016"/>
            <a:ext cx="1584176" cy="11521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49" idx="6"/>
            <a:endCxn id="60" idx="2"/>
          </p:cNvCxnSpPr>
          <p:nvPr/>
        </p:nvCxnSpPr>
        <p:spPr bwMode="auto">
          <a:xfrm>
            <a:off x="4499992" y="3573016"/>
            <a:ext cx="576064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60" idx="6"/>
            <a:endCxn id="71" idx="2"/>
          </p:cNvCxnSpPr>
          <p:nvPr/>
        </p:nvCxnSpPr>
        <p:spPr bwMode="auto">
          <a:xfrm>
            <a:off x="5220072" y="3645024"/>
            <a:ext cx="288032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>
            <a:stCxn id="71" idx="6"/>
            <a:endCxn id="82" idx="2"/>
          </p:cNvCxnSpPr>
          <p:nvPr/>
        </p:nvCxnSpPr>
        <p:spPr bwMode="auto">
          <a:xfrm>
            <a:off x="5652120" y="3789040"/>
            <a:ext cx="288032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82" idx="6"/>
            <a:endCxn id="93" idx="2"/>
          </p:cNvCxnSpPr>
          <p:nvPr/>
        </p:nvCxnSpPr>
        <p:spPr bwMode="auto">
          <a:xfrm>
            <a:off x="6084168" y="4149080"/>
            <a:ext cx="14401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>
            <a:stCxn id="22" idx="6"/>
            <a:endCxn id="50" idx="2"/>
          </p:cNvCxnSpPr>
          <p:nvPr/>
        </p:nvCxnSpPr>
        <p:spPr bwMode="auto">
          <a:xfrm flipV="1">
            <a:off x="2771800" y="4221088"/>
            <a:ext cx="1800200" cy="122413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>
            <a:stCxn id="50" idx="6"/>
            <a:endCxn id="61" idx="2"/>
          </p:cNvCxnSpPr>
          <p:nvPr/>
        </p:nvCxnSpPr>
        <p:spPr bwMode="auto">
          <a:xfrm flipV="1">
            <a:off x="4716016" y="4077072"/>
            <a:ext cx="504056" cy="1440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1" idx="6"/>
            <a:endCxn id="72" idx="2"/>
          </p:cNvCxnSpPr>
          <p:nvPr/>
        </p:nvCxnSpPr>
        <p:spPr bwMode="auto">
          <a:xfrm>
            <a:off x="5364088" y="4077072"/>
            <a:ext cx="0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72" idx="6"/>
            <a:endCxn id="83" idx="2"/>
          </p:cNvCxnSpPr>
          <p:nvPr/>
        </p:nvCxnSpPr>
        <p:spPr bwMode="auto">
          <a:xfrm>
            <a:off x="5508104" y="4797152"/>
            <a:ext cx="216024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83" idx="6"/>
            <a:endCxn id="94" idx="2"/>
          </p:cNvCxnSpPr>
          <p:nvPr/>
        </p:nvCxnSpPr>
        <p:spPr bwMode="auto">
          <a:xfrm>
            <a:off x="5868144" y="5085184"/>
            <a:ext cx="360040" cy="3600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>
            <a:stCxn id="28" idx="6"/>
            <a:endCxn id="51" idx="2"/>
          </p:cNvCxnSpPr>
          <p:nvPr/>
        </p:nvCxnSpPr>
        <p:spPr bwMode="auto">
          <a:xfrm>
            <a:off x="277180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51" idx="6"/>
            <a:endCxn id="62" idx="2"/>
          </p:cNvCxnSpPr>
          <p:nvPr/>
        </p:nvCxnSpPr>
        <p:spPr bwMode="auto">
          <a:xfrm>
            <a:off x="349188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>
            <a:stCxn id="62" idx="6"/>
            <a:endCxn id="73" idx="2"/>
          </p:cNvCxnSpPr>
          <p:nvPr/>
        </p:nvCxnSpPr>
        <p:spPr bwMode="auto">
          <a:xfrm>
            <a:off x="421196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>
            <a:stCxn id="73" idx="6"/>
            <a:endCxn id="84" idx="2"/>
          </p:cNvCxnSpPr>
          <p:nvPr/>
        </p:nvCxnSpPr>
        <p:spPr bwMode="auto">
          <a:xfrm>
            <a:off x="493204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stCxn id="84" idx="6"/>
            <a:endCxn id="95" idx="2"/>
          </p:cNvCxnSpPr>
          <p:nvPr/>
        </p:nvCxnSpPr>
        <p:spPr bwMode="auto">
          <a:xfrm>
            <a:off x="5652120" y="6165304"/>
            <a:ext cx="5760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47" idx="3"/>
            <a:endCxn id="20" idx="7"/>
          </p:cNvCxnSpPr>
          <p:nvPr/>
        </p:nvCxnSpPr>
        <p:spPr bwMode="auto">
          <a:xfrm rot="5400000">
            <a:off x="2714705" y="2939857"/>
            <a:ext cx="1050294" cy="9782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47" idx="5"/>
            <a:endCxn id="59" idx="1"/>
          </p:cNvCxnSpPr>
          <p:nvPr/>
        </p:nvCxnSpPr>
        <p:spPr bwMode="auto">
          <a:xfrm rot="16200000" flipH="1">
            <a:off x="4118861" y="2615821"/>
            <a:ext cx="330214" cy="9062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9" idx="5"/>
            <a:endCxn id="71" idx="1"/>
          </p:cNvCxnSpPr>
          <p:nvPr/>
        </p:nvCxnSpPr>
        <p:spPr bwMode="auto">
          <a:xfrm rot="16200000" flipH="1">
            <a:off x="4982957" y="3191885"/>
            <a:ext cx="402222" cy="69025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59" idx="3"/>
            <a:endCxn id="49" idx="7"/>
          </p:cNvCxnSpPr>
          <p:nvPr/>
        </p:nvCxnSpPr>
        <p:spPr bwMode="auto">
          <a:xfrm rot="5400000">
            <a:off x="4514905" y="3299897"/>
            <a:ext cx="186198" cy="2582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9" idx="7"/>
            <a:endCxn id="69" idx="3"/>
          </p:cNvCxnSpPr>
          <p:nvPr/>
        </p:nvCxnSpPr>
        <p:spPr bwMode="auto">
          <a:xfrm rot="5400000" flipH="1" flipV="1">
            <a:off x="4946953" y="2795841"/>
            <a:ext cx="330214" cy="5462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57" idx="5"/>
            <a:endCxn id="69" idx="1"/>
          </p:cNvCxnSpPr>
          <p:nvPr/>
        </p:nvCxnSpPr>
        <p:spPr bwMode="auto">
          <a:xfrm rot="16200000" flipH="1">
            <a:off x="4694925" y="2111765"/>
            <a:ext cx="186198" cy="11943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69" idx="7"/>
            <a:endCxn id="79" idx="3"/>
          </p:cNvCxnSpPr>
          <p:nvPr/>
        </p:nvCxnSpPr>
        <p:spPr bwMode="auto">
          <a:xfrm rot="5400000" flipH="1" flipV="1">
            <a:off x="5415005" y="2687829"/>
            <a:ext cx="186198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69" idx="5"/>
            <a:endCxn id="81" idx="1"/>
          </p:cNvCxnSpPr>
          <p:nvPr/>
        </p:nvCxnSpPr>
        <p:spPr bwMode="auto">
          <a:xfrm rot="16200000" flipH="1">
            <a:off x="5667033" y="2723833"/>
            <a:ext cx="25820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>
            <a:stCxn id="79" idx="5"/>
            <a:endCxn id="91" idx="1"/>
          </p:cNvCxnSpPr>
          <p:nvPr/>
        </p:nvCxnSpPr>
        <p:spPr bwMode="auto">
          <a:xfrm rot="16200000" flipH="1">
            <a:off x="5631029" y="261582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>
            <a:stCxn id="91" idx="3"/>
            <a:endCxn id="81" idx="7"/>
          </p:cNvCxnSpPr>
          <p:nvPr/>
        </p:nvCxnSpPr>
        <p:spPr bwMode="auto">
          <a:xfrm rot="5400000" flipH="1">
            <a:off x="6141263" y="3227889"/>
            <a:ext cx="173842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stCxn id="81" idx="3"/>
            <a:endCxn id="71" idx="7"/>
          </p:cNvCxnSpPr>
          <p:nvPr/>
        </p:nvCxnSpPr>
        <p:spPr bwMode="auto">
          <a:xfrm rot="5400000">
            <a:off x="5631029" y="3263893"/>
            <a:ext cx="474230" cy="47423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81" idx="5"/>
            <a:endCxn id="93" idx="1"/>
          </p:cNvCxnSpPr>
          <p:nvPr/>
        </p:nvCxnSpPr>
        <p:spPr bwMode="auto">
          <a:xfrm rot="16200000" flipH="1">
            <a:off x="5523017" y="3947969"/>
            <a:ext cx="1410334" cy="42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199"/>
          <p:cNvCxnSpPr>
            <a:stCxn id="49" idx="1"/>
            <a:endCxn id="20" idx="5"/>
          </p:cNvCxnSpPr>
          <p:nvPr/>
        </p:nvCxnSpPr>
        <p:spPr bwMode="auto">
          <a:xfrm rot="16200000" flipH="1" flipV="1">
            <a:off x="3296947" y="2975861"/>
            <a:ext cx="533882" cy="16263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stCxn id="22" idx="7"/>
            <a:endCxn id="49" idx="3"/>
          </p:cNvCxnSpPr>
          <p:nvPr/>
        </p:nvCxnSpPr>
        <p:spPr bwMode="auto">
          <a:xfrm rot="5400000" flipH="1" flipV="1">
            <a:off x="2678701" y="3695941"/>
            <a:ext cx="1770374" cy="16263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9" idx="5"/>
            <a:endCxn id="61" idx="1"/>
          </p:cNvCxnSpPr>
          <p:nvPr/>
        </p:nvCxnSpPr>
        <p:spPr bwMode="auto">
          <a:xfrm rot="16200000" flipH="1">
            <a:off x="4658921" y="3443913"/>
            <a:ext cx="402222" cy="7622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>
            <a:stCxn id="61" idx="7"/>
            <a:endCxn id="71" idx="3"/>
          </p:cNvCxnSpPr>
          <p:nvPr/>
        </p:nvCxnSpPr>
        <p:spPr bwMode="auto">
          <a:xfrm rot="5400000" flipH="1" flipV="1">
            <a:off x="5342997" y="3839957"/>
            <a:ext cx="186198" cy="18619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>
            <a:stCxn id="71" idx="4"/>
            <a:endCxn id="83" idx="1"/>
          </p:cNvCxnSpPr>
          <p:nvPr/>
        </p:nvCxnSpPr>
        <p:spPr bwMode="auto">
          <a:xfrm rot="16200000" flipH="1">
            <a:off x="5076056" y="4365103"/>
            <a:ext cx="1173219" cy="1651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stCxn id="83" idx="7"/>
            <a:endCxn id="93" idx="3"/>
          </p:cNvCxnSpPr>
          <p:nvPr/>
        </p:nvCxnSpPr>
        <p:spPr bwMode="auto">
          <a:xfrm rot="5400000" flipH="1" flipV="1">
            <a:off x="5919061" y="4704053"/>
            <a:ext cx="25820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>
            <a:stCxn id="22" idx="5"/>
            <a:endCxn id="51" idx="1"/>
          </p:cNvCxnSpPr>
          <p:nvPr/>
        </p:nvCxnSpPr>
        <p:spPr bwMode="auto">
          <a:xfrm rot="16200000" flipH="1">
            <a:off x="2750709" y="5496141"/>
            <a:ext cx="618246" cy="6182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4" name="Straight Connector 213"/>
          <p:cNvCxnSpPr>
            <a:stCxn id="51" idx="7"/>
            <a:endCxn id="61" idx="3"/>
          </p:cNvCxnSpPr>
          <p:nvPr/>
        </p:nvCxnSpPr>
        <p:spPr bwMode="auto">
          <a:xfrm rot="5400000" flipH="1" flipV="1">
            <a:off x="3362777" y="4236001"/>
            <a:ext cx="1986398" cy="177037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>
            <a:stCxn id="61" idx="5"/>
            <a:endCxn id="73" idx="1"/>
          </p:cNvCxnSpPr>
          <p:nvPr/>
        </p:nvCxnSpPr>
        <p:spPr bwMode="auto">
          <a:xfrm rot="5400000">
            <a:off x="4082857" y="4854247"/>
            <a:ext cx="1986398" cy="5338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>
            <a:stCxn id="73" idx="7"/>
            <a:endCxn id="83" idx="3"/>
          </p:cNvCxnSpPr>
          <p:nvPr/>
        </p:nvCxnSpPr>
        <p:spPr bwMode="auto">
          <a:xfrm rot="5400000" flipH="1" flipV="1">
            <a:off x="4838941" y="5208109"/>
            <a:ext cx="978286" cy="83427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>
            <a:stCxn id="83" idx="5"/>
            <a:endCxn id="95" idx="1"/>
          </p:cNvCxnSpPr>
          <p:nvPr/>
        </p:nvCxnSpPr>
        <p:spPr bwMode="auto">
          <a:xfrm rot="16200000" flipH="1">
            <a:off x="5559021" y="5424133"/>
            <a:ext cx="978286" cy="40222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916831"/>
            <a:ext cx="7118176" cy="2448273"/>
          </a:xfrm>
        </p:spPr>
        <p:txBody>
          <a:bodyPr/>
          <a:lstStyle/>
          <a:p>
            <a:r>
              <a:rPr lang="en-GB" sz="2400" dirty="0" smtClean="0"/>
              <a:t>Swap the edge between two elements</a:t>
            </a:r>
          </a:p>
          <a:p>
            <a:r>
              <a:rPr lang="en-GB" sz="2400" dirty="0" smtClean="0"/>
              <a:t>Split with relocation of vertex</a:t>
            </a:r>
          </a:p>
          <a:p>
            <a:r>
              <a:rPr lang="en-GB" sz="2400" dirty="0" smtClean="0"/>
              <a:t>Computationally cheap</a:t>
            </a:r>
          </a:p>
          <a:p>
            <a:r>
              <a:rPr lang="en-GB" sz="2400" dirty="0" smtClean="0"/>
              <a:t>Useful for aligning to anisotropic features and removing degenerate, or near degenerate, elements.</a:t>
            </a:r>
            <a:endParaRPr lang="en-GB" sz="1600" dirty="0"/>
          </a:p>
        </p:txBody>
      </p:sp>
      <p:cxnSp>
        <p:nvCxnSpPr>
          <p:cNvPr id="6" name="Straight Connector 5"/>
          <p:cNvCxnSpPr/>
          <p:nvPr/>
        </p:nvCxnSpPr>
        <p:spPr bwMode="auto">
          <a:xfrm rot="5400000" flipH="1" flipV="1">
            <a:off x="971600" y="4725144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16200000" flipH="1">
            <a:off x="827584" y="5661248"/>
            <a:ext cx="108012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539552" y="5373216"/>
            <a:ext cx="18722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475656" y="4437112"/>
            <a:ext cx="2160240" cy="86409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475656" y="5301208"/>
            <a:ext cx="2160240" cy="10081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932040" y="4797152"/>
            <a:ext cx="792088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4788024" y="5733256"/>
            <a:ext cx="1080120" cy="2160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436096" y="4509120"/>
            <a:ext cx="2160240" cy="86409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5436096" y="5373216"/>
            <a:ext cx="2160240" cy="10081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220072" y="5301208"/>
            <a:ext cx="2376264" cy="720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995936" y="5299620"/>
            <a:ext cx="64807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908720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r" eaLnBrk="0" hangingPunct="0">
              <a:lnSpc>
                <a:spcPct val="102000"/>
              </a:lnSpc>
              <a:spcBef>
                <a:spcPct val="0"/>
              </a:spcBef>
              <a:buClr>
                <a:srgbClr val="C51538"/>
              </a:buClr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Backup slides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ts val="400"/>
          </a:spcBef>
          <a:spcAft>
            <a:spcPct val="0"/>
          </a:spcAft>
          <a:buClr>
            <a:srgbClr val="4B4F55"/>
          </a:buClr>
          <a:buSzPct val="100000"/>
          <a:buFont typeface="Arial" charset="0"/>
          <a:buChar char="•"/>
          <a:tabLst/>
          <a:defRPr kumimoji="0" lang="en-GB" sz="16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ts val="400"/>
          </a:spcBef>
          <a:spcAft>
            <a:spcPct val="0"/>
          </a:spcAft>
          <a:buClr>
            <a:srgbClr val="4B4F55"/>
          </a:buClr>
          <a:buSzPct val="100000"/>
          <a:buFont typeface="Arial" charset="0"/>
          <a:buChar char="•"/>
          <a:tabLst/>
          <a:defRPr kumimoji="0" lang="en-GB" sz="16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28123</TotalTime>
  <Words>1121</Words>
  <Application>Microsoft Macintosh PowerPoint</Application>
  <PresentationFormat>On-screen Show (4:3)</PresentationFormat>
  <Paragraphs>337</Paragraphs>
  <Slides>95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learnt</vt:lpstr>
      <vt:lpstr>Lessons learnt</vt:lpstr>
      <vt:lpstr>Lessons learnt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phjk</dc:creator>
  <cp:lastModifiedBy>Paul Kelly</cp:lastModifiedBy>
  <cp:revision>359</cp:revision>
  <dcterms:modified xsi:type="dcterms:W3CDTF">2011-12-14T22:16:23Z</dcterms:modified>
</cp:coreProperties>
</file>