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theme/theme4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customXml/itemProps3.xml" ContentType="application/vnd.openxmlformats-officedocument.customXmlProperties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8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slideMasters/slideMaster2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Default Extension="rels" ContentType="application/vnd.openxmlformats-package.relationships+xml"/>
  <Override PartName="/ppt/slideLayouts/slideLayout19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4" r:id="rId4"/>
    <p:sldMasterId id="2147483712" r:id="rId5"/>
  </p:sldMasterIdLst>
  <p:notesMasterIdLst>
    <p:notesMasterId r:id="rId21"/>
  </p:notesMasterIdLst>
  <p:handoutMasterIdLst>
    <p:handoutMasterId r:id="rId22"/>
  </p:handoutMasterIdLst>
  <p:sldIdLst>
    <p:sldId id="312" r:id="rId6"/>
    <p:sldId id="334" r:id="rId7"/>
    <p:sldId id="335" r:id="rId8"/>
    <p:sldId id="353" r:id="rId9"/>
    <p:sldId id="354" r:id="rId10"/>
    <p:sldId id="348" r:id="rId11"/>
    <p:sldId id="363" r:id="rId12"/>
    <p:sldId id="364" r:id="rId13"/>
    <p:sldId id="365" r:id="rId14"/>
    <p:sldId id="366" r:id="rId15"/>
    <p:sldId id="344" r:id="rId16"/>
    <p:sldId id="358" r:id="rId17"/>
    <p:sldId id="361" r:id="rId18"/>
    <p:sldId id="362" r:id="rId19"/>
    <p:sldId id="351" r:id="rId20"/>
  </p:sldIdLst>
  <p:sldSz cx="9144000" cy="6858000" type="screen4x3"/>
  <p:notesSz cx="6797675" cy="9926638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1400" b="1" kern="1200">
        <a:solidFill>
          <a:srgbClr val="000000"/>
        </a:solidFill>
        <a:latin typeface="Arial" charset="0"/>
        <a:ea typeface="MS PGothic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b="1" kern="1200">
        <a:solidFill>
          <a:srgbClr val="000000"/>
        </a:solidFill>
        <a:latin typeface="Arial" charset="0"/>
        <a:ea typeface="MS PGothic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b="1" kern="1200">
        <a:solidFill>
          <a:srgbClr val="000000"/>
        </a:solidFill>
        <a:latin typeface="Arial" charset="0"/>
        <a:ea typeface="MS PGothic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b="1" kern="1200">
        <a:solidFill>
          <a:srgbClr val="000000"/>
        </a:solidFill>
        <a:latin typeface="Arial" charset="0"/>
        <a:ea typeface="MS PGothic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b="1" kern="1200">
        <a:solidFill>
          <a:srgbClr val="000000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400" b="1" kern="1200">
        <a:solidFill>
          <a:srgbClr val="000000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400" b="1" kern="1200">
        <a:solidFill>
          <a:srgbClr val="000000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400" b="1" kern="1200">
        <a:solidFill>
          <a:srgbClr val="000000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400" b="1" kern="1200">
        <a:solidFill>
          <a:srgbClr val="000000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77A62A"/>
    <a:srgbClr val="99FF66"/>
    <a:srgbClr val="008DB4"/>
    <a:srgbClr val="00485C"/>
    <a:srgbClr val="0081A4"/>
    <a:srgbClr val="D6E4EE"/>
    <a:srgbClr val="CCEECC"/>
    <a:srgbClr val="FFCDCD"/>
    <a:srgbClr val="FFF0A3"/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 showOutlineIcons="0">
    <p:restoredLeft sz="7849" autoAdjust="0"/>
    <p:restoredTop sz="92893" autoAdjust="0"/>
  </p:normalViewPr>
  <p:slideViewPr>
    <p:cSldViewPr snapToGrid="0">
      <p:cViewPr>
        <p:scale>
          <a:sx n="100" d="100"/>
          <a:sy n="100" d="100"/>
        </p:scale>
        <p:origin x="-736" y="-88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2.xml"/><Relationship Id="rId1" Type="http://schemas.openxmlformats.org/officeDocument/2006/relationships/customXml" Target="../customXml/item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9" Type="http://schemas.openxmlformats.org/officeDocument/2006/relationships/slide" Target="slides/slide4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7" Type="http://schemas.openxmlformats.org/officeDocument/2006/relationships/tableStyles" Target="tableStyles.xml"/><Relationship Id="rId14" Type="http://schemas.openxmlformats.org/officeDocument/2006/relationships/slide" Target="slides/slide9.xml"/><Relationship Id="rId23" Type="http://schemas.openxmlformats.org/officeDocument/2006/relationships/printerSettings" Target="printerSettings/printerSettings1.bin"/><Relationship Id="rId4" Type="http://schemas.openxmlformats.org/officeDocument/2006/relationships/slideMaster" Target="slideMasters/slideMaster1.xml"/><Relationship Id="rId26" Type="http://schemas.openxmlformats.org/officeDocument/2006/relationships/theme" Target="theme/theme1.xml"/><Relationship Id="rId11" Type="http://schemas.openxmlformats.org/officeDocument/2006/relationships/slide" Target="slides/slide6.xml"/><Relationship Id="rId6" Type="http://schemas.openxmlformats.org/officeDocument/2006/relationships/slide" Target="slides/slide1.xml"/><Relationship Id="rId16" Type="http://schemas.openxmlformats.org/officeDocument/2006/relationships/slide" Target="slides/slide1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2" Type="http://schemas.openxmlformats.org/officeDocument/2006/relationships/handoutMaster" Target="handoutMasters/handoutMaster1.xml"/><Relationship Id="rId21" Type="http://schemas.openxmlformats.org/officeDocument/2006/relationships/notesMaster" Target="notesMasters/notesMaster1.xml"/><Relationship Id="rId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980" cy="49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095" y="1"/>
            <a:ext cx="2945980" cy="49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3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031"/>
            <a:ext cx="2945980" cy="49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3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095" y="9429031"/>
            <a:ext cx="2945980" cy="49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3250E04-D9A4-4F58-9E00-EFCCBA20CE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980" cy="49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095" y="1"/>
            <a:ext cx="2945980" cy="49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089" y="4714515"/>
            <a:ext cx="5437500" cy="4467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031"/>
            <a:ext cx="2945980" cy="49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095" y="9429031"/>
            <a:ext cx="2945980" cy="49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0CB0D4C-7E3D-40AF-A1AC-8A7FB9F8DB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00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00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00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00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00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CB0D4C-7E3D-40AF-A1AC-8A7FB9F8DB10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en.wikipedia.org/wiki/DirectCompute</a:t>
            </a:r>
            <a:r>
              <a:rPr lang="en-US" dirty="0" smtClean="0"/>
              <a:t>, http://</a:t>
            </a:r>
            <a:r>
              <a:rPr lang="en-US" dirty="0" err="1" smtClean="0"/>
              <a:t>www.danielmoth.com/Blog/DirectCompute.aspx</a:t>
            </a:r>
            <a:endParaRPr lang="en-US" dirty="0" smtClean="0"/>
          </a:p>
          <a:p>
            <a:r>
              <a:rPr lang="en-US" dirty="0" err="1" smtClean="0"/>
              <a:t>http://developer.android.com/guide/topics/renderscript/index.html</a:t>
            </a:r>
            <a:endParaRPr lang="en-US" dirty="0" smtClean="0"/>
          </a:p>
          <a:p>
            <a:r>
              <a:rPr lang="en-US" dirty="0" smtClean="0"/>
              <a:t>http://blogs.arm.com/multimedia/617-gpu-computing-in-android-with-arm-mali-t604-renderscript-compute-you-can/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CB0D4C-7E3D-40AF-A1AC-8A7FB9F8DB10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http://www.samsung.com/global/business/semiconductor/products/mobilesoc/Exynos/index.html</a:t>
            </a:r>
            <a:endParaRPr lang="en-US" dirty="0" smtClean="0"/>
          </a:p>
          <a:p>
            <a:r>
              <a:rPr lang="en-US" dirty="0" smtClean="0"/>
              <a:t>http://www.samsung.com/global/business/semiconductor/products/mobilesoc/Exynos/news_11.html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CB0D4C-7E3D-40AF-A1AC-8A7FB9F8DB10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err="1" smtClean="0">
                <a:solidFill>
                  <a:schemeClr val="tx1"/>
                </a:solidFill>
                <a:latin typeface="Arial" pitchFamily="100" charset="0"/>
                <a:ea typeface="MS PGothic" pitchFamily="34" charset="-128"/>
                <a:cs typeface="+mn-cs"/>
              </a:rPr>
              <a:t>http://www.montblanc-project.eu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pitchFamily="100" charset="0"/>
                <a:ea typeface="MS PGothic" pitchFamily="34" charset="-128"/>
                <a:cs typeface="+mn-cs"/>
              </a:rPr>
              <a:t> </a:t>
            </a:r>
          </a:p>
          <a:p>
            <a:r>
              <a:rPr lang="en-US" dirty="0" smtClean="0"/>
              <a:t>http://www.eesi-project.eu/media/BarcelonaConference/Day2/13-Mont-Blanc_Overview.pdf</a:t>
            </a:r>
          </a:p>
          <a:p>
            <a:r>
              <a:rPr lang="en-US" dirty="0" smtClean="0"/>
              <a:t>http://www.hpcwire.com/hpcwire/2011-11-23/nvidia_tegra_processors_blaze_the_way_for_arm_in_supercomputing.html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CB0D4C-7E3D-40AF-A1AC-8A7FB9F8DB10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>
                <a:latin typeface="Arial" charset="0"/>
                <a:ea typeface="MS PGothic"/>
              </a:rPr>
              <a:t>Computational photography: http://www.americanscientist.org/issues/pub/computational-photography</a:t>
            </a:r>
          </a:p>
          <a:p>
            <a:r>
              <a:rPr lang="en-GB" dirty="0" smtClean="0">
                <a:latin typeface="Arial" charset="0"/>
                <a:ea typeface="MS PGothic"/>
              </a:rPr>
              <a:t>Augmented reality: http://cacm.acm.org/magazines/2010/7/95057-mainstreaming-augmented-reality/fulltext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ea typeface="MS PGothic"/>
              </a:rPr>
              <a:t>3D-mapping: http://www.fastcompany.com/1792034/second-star-to-the-right-navigation-is-about-to-get-sci-fi-for-real</a:t>
            </a:r>
            <a:endParaRPr lang="en-GB" dirty="0" smtClean="0">
              <a:latin typeface="Arial" charset="0"/>
              <a:ea typeface="MS PGothic"/>
            </a:endParaRPr>
          </a:p>
          <a:p>
            <a:r>
              <a:rPr lang="en-GB" dirty="0" smtClean="0">
                <a:latin typeface="Arial" charset="0"/>
                <a:ea typeface="MS PGothic"/>
              </a:rPr>
              <a:t>Eye tracking: http://www.realeyesit.com/</a:t>
            </a: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E38977-07F0-4187-850D-306D99227ACD}" type="slidenum">
              <a:rPr lang="en-GB" smtClean="0">
                <a:ea typeface="MS PGothic"/>
                <a:cs typeface="MS PGothic"/>
              </a:rPr>
              <a:pPr/>
              <a:t>15</a:t>
            </a:fld>
            <a:endParaRPr lang="en-GB" smtClean="0">
              <a:ea typeface="MS PGothic"/>
              <a:cs typeface="MS PGothic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3" descr="malihead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56150"/>
            <a:ext cx="91440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1"/>
          <p:cNvSpPr>
            <a:spLocks noChangeArrowheads="1"/>
          </p:cNvSpPr>
          <p:nvPr/>
        </p:nvSpPr>
        <p:spPr bwMode="auto">
          <a:xfrm>
            <a:off x="5749925" y="6610350"/>
            <a:ext cx="427038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175A94C8-B571-416B-900C-BB108DB7E983}" type="slidenum">
              <a:rPr lang="en-GB" sz="1000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27100" y="2058988"/>
            <a:ext cx="7337425" cy="1411287"/>
          </a:xfrm>
        </p:spPr>
        <p:txBody>
          <a:bodyPr wrap="square" anchor="t"/>
          <a:lstStyle>
            <a:lvl1pPr algn="ctr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16025" y="3673475"/>
            <a:ext cx="6711950" cy="14605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7938"/>
            <a:ext cx="2193925" cy="6372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7488" y="7938"/>
            <a:ext cx="6430962" cy="6372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3" descr="maliheader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4756150"/>
            <a:ext cx="91440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9"/>
          <p:cNvSpPr txBox="1">
            <a:spLocks noChangeArrowheads="1"/>
          </p:cNvSpPr>
          <p:nvPr userDrawn="1"/>
        </p:nvSpPr>
        <p:spPr bwMode="auto">
          <a:xfrm>
            <a:off x="6105525" y="6646863"/>
            <a:ext cx="1350963" cy="2016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lIns="80167" tIns="40084" rIns="80167" bIns="40084">
            <a:spAutoFit/>
          </a:bodyPr>
          <a:lstStyle/>
          <a:p>
            <a:pPr defTabSz="801688" eaLnBrk="0" fontAlgn="ctr" hangingPunct="0">
              <a:lnSpc>
                <a:spcPct val="80000"/>
              </a:lnSpc>
              <a:spcBef>
                <a:spcPct val="50000"/>
              </a:spcBef>
              <a:buClr>
                <a:srgbClr val="FAA61A"/>
              </a:buClr>
              <a:buSzPct val="125000"/>
              <a:buFont typeface="Wingdings" pitchFamily="2" charset="2"/>
              <a:buNone/>
              <a:defRPr/>
            </a:pPr>
            <a:r>
              <a:rPr lang="en-GB" sz="1000">
                <a:solidFill>
                  <a:srgbClr val="FFFFFF"/>
                </a:solidFill>
              </a:rPr>
              <a:t>CONFIDENTIAL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27100" y="2058988"/>
            <a:ext cx="7337425" cy="1411287"/>
          </a:xfrm>
        </p:spPr>
        <p:txBody>
          <a:bodyPr wrap="square" anchor="t"/>
          <a:lstStyle>
            <a:lvl1pPr algn="ctr">
              <a:defRPr sz="46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16025" y="3673475"/>
            <a:ext cx="6711950" cy="14605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88" y="906463"/>
            <a:ext cx="4311650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1538" y="906463"/>
            <a:ext cx="4311650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7938"/>
            <a:ext cx="2193925" cy="6372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7488" y="7938"/>
            <a:ext cx="6430962" cy="6372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88" y="906463"/>
            <a:ext cx="4311650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1538" y="906463"/>
            <a:ext cx="4311650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9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1" descr="malifooter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4757738"/>
            <a:ext cx="9144000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7488" y="7938"/>
            <a:ext cx="877728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7488" y="906463"/>
            <a:ext cx="8775700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96260" name="Line 4"/>
          <p:cNvSpPr>
            <a:spLocks noChangeShapeType="1"/>
          </p:cNvSpPr>
          <p:nvPr/>
        </p:nvSpPr>
        <p:spPr bwMode="auto">
          <a:xfrm>
            <a:off x="342900" y="787400"/>
            <a:ext cx="8801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/>
          </a:p>
        </p:txBody>
      </p:sp>
      <p:sp>
        <p:nvSpPr>
          <p:cNvPr id="96284" name="Rectangle 28"/>
          <p:cNvSpPr>
            <a:spLocks noChangeArrowheads="1"/>
          </p:cNvSpPr>
          <p:nvPr/>
        </p:nvSpPr>
        <p:spPr bwMode="auto">
          <a:xfrm>
            <a:off x="5749925" y="6610350"/>
            <a:ext cx="427038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C083EF03-A90A-44B3-8DE1-A747619106CF}" type="slidenum">
              <a:rPr lang="en-GB" sz="1000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GB" sz="100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9pPr>
    </p:titleStyle>
    <p:bodyStyle>
      <a:lvl1pPr marL="265113" indent="-265113" algn="l" rtl="0" eaLnBrk="1" fontAlgn="ctr" hangingPunct="1">
        <a:spcBef>
          <a:spcPct val="25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§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22313" indent="-277813" algn="l" rtl="0" eaLnBrk="1" fontAlgn="ctr" hangingPunct="1">
        <a:spcBef>
          <a:spcPct val="25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2pPr>
      <a:lvl3pPr marL="1165225" indent="-250825" algn="l" rtl="0" eaLnBrk="1" fontAlgn="ctr" hangingPunct="1">
        <a:spcBef>
          <a:spcPct val="25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ctr" hangingPunct="1">
        <a:spcBef>
          <a:spcPct val="25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ctr" hangingPunct="1">
        <a:spcBef>
          <a:spcPct val="25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ctr" hangingPunct="1">
        <a:spcBef>
          <a:spcPct val="25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ctr" hangingPunct="1">
        <a:spcBef>
          <a:spcPct val="25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ctr" hangingPunct="1">
        <a:spcBef>
          <a:spcPct val="25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ctr" hangingPunct="1">
        <a:spcBef>
          <a:spcPct val="25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1" descr="malifooter"/>
          <p:cNvPicPr>
            <a:picLocks noChangeAspect="1" noChangeArrowheads="1"/>
          </p:cNvPicPr>
          <p:nvPr userDrawn="1"/>
        </p:nvPicPr>
        <p:blipFill>
          <a:blip r:embed="rId13" cstate="screen"/>
          <a:srcRect/>
          <a:stretch>
            <a:fillRect/>
          </a:stretch>
        </p:blipFill>
        <p:spPr bwMode="auto">
          <a:xfrm>
            <a:off x="0" y="4757738"/>
            <a:ext cx="9144000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7488" y="7938"/>
            <a:ext cx="877728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7488" y="906463"/>
            <a:ext cx="8775700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96260" name="Line 4"/>
          <p:cNvSpPr>
            <a:spLocks noChangeShapeType="1"/>
          </p:cNvSpPr>
          <p:nvPr/>
        </p:nvSpPr>
        <p:spPr bwMode="auto">
          <a:xfrm>
            <a:off x="342900" y="787400"/>
            <a:ext cx="8801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/>
          </a:p>
        </p:txBody>
      </p:sp>
      <p:sp>
        <p:nvSpPr>
          <p:cNvPr id="96279" name="Text Box 23"/>
          <p:cNvSpPr txBox="1">
            <a:spLocks noChangeArrowheads="1"/>
          </p:cNvSpPr>
          <p:nvPr/>
        </p:nvSpPr>
        <p:spPr bwMode="auto">
          <a:xfrm>
            <a:off x="6105525" y="6646863"/>
            <a:ext cx="1350963" cy="2016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lIns="80167" tIns="40084" rIns="80167" bIns="40084">
            <a:spAutoFit/>
          </a:bodyPr>
          <a:lstStyle/>
          <a:p>
            <a:pPr defTabSz="801688" eaLnBrk="0" fontAlgn="ctr" hangingPunct="0">
              <a:lnSpc>
                <a:spcPct val="80000"/>
              </a:lnSpc>
              <a:spcBef>
                <a:spcPct val="50000"/>
              </a:spcBef>
              <a:buClr>
                <a:srgbClr val="FAA61A"/>
              </a:buClr>
              <a:buSzPct val="125000"/>
              <a:buFont typeface="Wingdings" pitchFamily="2" charset="2"/>
              <a:buNone/>
              <a:defRPr/>
            </a:pPr>
            <a:r>
              <a:rPr lang="en-GB" sz="1000">
                <a:solidFill>
                  <a:srgbClr val="FFFFFF"/>
                </a:solidFill>
              </a:rPr>
              <a:t>CONFIDENTIAL</a:t>
            </a:r>
          </a:p>
        </p:txBody>
      </p:sp>
      <p:sp>
        <p:nvSpPr>
          <p:cNvPr id="96284" name="Rectangle 28"/>
          <p:cNvSpPr>
            <a:spLocks noChangeArrowheads="1"/>
          </p:cNvSpPr>
          <p:nvPr/>
        </p:nvSpPr>
        <p:spPr bwMode="auto">
          <a:xfrm>
            <a:off x="5749925" y="6610350"/>
            <a:ext cx="427038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5E8BAA83-DDBC-4770-BD97-3D278815CAA0}" type="slidenum">
              <a:rPr lang="en-GB" sz="100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GB" sz="100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9pPr>
    </p:titleStyle>
    <p:bodyStyle>
      <a:lvl1pPr marL="265113" indent="-265113" algn="l" rtl="0" eaLnBrk="0" fontAlgn="ctr" hangingPunct="0">
        <a:spcBef>
          <a:spcPct val="25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§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22313" indent="-277813" algn="l" rtl="0" eaLnBrk="0" fontAlgn="ctr" hangingPunct="0">
        <a:spcBef>
          <a:spcPct val="25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2pPr>
      <a:lvl3pPr marL="1165225" indent="-250825" algn="l" rtl="0" eaLnBrk="0" fontAlgn="ctr" hangingPunct="0">
        <a:spcBef>
          <a:spcPct val="25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ctr" hangingPunct="0">
        <a:spcBef>
          <a:spcPct val="25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ctr" hangingPunct="0">
        <a:spcBef>
          <a:spcPct val="25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5pPr>
      <a:lvl6pPr marL="2514600" indent="-228600" algn="l" rtl="0" fontAlgn="ctr">
        <a:spcBef>
          <a:spcPct val="25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6pPr>
      <a:lvl7pPr marL="2971800" indent="-228600" algn="l" rtl="0" fontAlgn="ctr">
        <a:spcBef>
          <a:spcPct val="25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7pPr>
      <a:lvl8pPr marL="3429000" indent="-228600" algn="l" rtl="0" fontAlgn="ctr">
        <a:spcBef>
          <a:spcPct val="25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8pPr>
      <a:lvl9pPr marL="3886200" indent="-228600" algn="l" rtl="0" fontAlgn="ctr">
        <a:spcBef>
          <a:spcPct val="25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3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444500" y="1714500"/>
            <a:ext cx="8166099" cy="2146300"/>
          </a:xfrm>
        </p:spPr>
        <p:txBody>
          <a:bodyPr/>
          <a:lstStyle/>
          <a:p>
            <a:r>
              <a:rPr lang="en-US" sz="4200" dirty="0" smtClean="0"/>
              <a:t>The landscape of </a:t>
            </a:r>
            <a:br>
              <a:rPr lang="en-US" sz="4200" dirty="0" smtClean="0"/>
            </a:br>
            <a:r>
              <a:rPr lang="en-US" sz="4200" dirty="0" smtClean="0"/>
              <a:t>accelerator programming: </a:t>
            </a:r>
            <a:br>
              <a:rPr lang="en-US" sz="4200" dirty="0" smtClean="0"/>
            </a:br>
            <a:r>
              <a:rPr lang="en-US" sz="4200" dirty="0" smtClean="0"/>
              <a:t>a view from ARM</a:t>
            </a:r>
            <a:endParaRPr lang="en-US" sz="4200" dirty="0" smtClean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27512" y="4017859"/>
            <a:ext cx="8300851" cy="1504167"/>
          </a:xfrm>
        </p:spPr>
        <p:txBody>
          <a:bodyPr/>
          <a:lstStyle/>
          <a:p>
            <a:pPr eaLnBrk="1" hangingPunct="1"/>
            <a:r>
              <a:rPr lang="en-GB" dirty="0" smtClean="0"/>
              <a:t>Anton Lokhmotov, Media Processing </a:t>
            </a:r>
            <a:r>
              <a:rPr lang="en-GB" dirty="0" smtClean="0"/>
              <a:t>Division</a:t>
            </a:r>
          </a:p>
          <a:p>
            <a:r>
              <a:rPr lang="en-GB" i="1" dirty="0" smtClean="0"/>
              <a:t>3</a:t>
            </a:r>
            <a:r>
              <a:rPr lang="en-GB" i="1" baseline="30000" dirty="0" smtClean="0"/>
              <a:t>rd</a:t>
            </a:r>
            <a:r>
              <a:rPr lang="en-GB" i="1" dirty="0" smtClean="0"/>
              <a:t> </a:t>
            </a:r>
            <a:r>
              <a:rPr lang="en-GB" i="1" dirty="0" smtClean="0"/>
              <a:t>UK GPU Computing Conference,</a:t>
            </a:r>
            <a:r>
              <a:rPr lang="en-GB" i="1" dirty="0" smtClean="0"/>
              <a:t> London</a:t>
            </a:r>
            <a:endParaRPr lang="en-US" i="1" dirty="0" smtClean="0"/>
          </a:p>
          <a:p>
            <a:r>
              <a:rPr lang="en-GB" i="1" dirty="0" smtClean="0"/>
              <a:t>14</a:t>
            </a:r>
            <a:r>
              <a:rPr lang="en-GB" i="1" dirty="0" smtClean="0"/>
              <a:t> </a:t>
            </a:r>
            <a:r>
              <a:rPr lang="en-GB" i="1" dirty="0" smtClean="0"/>
              <a:t>December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Mont Blanc (FP7 project, 2011-2014)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 (Body)"/>
                <a:cs typeface="Arial (Body)"/>
              </a:rPr>
              <a:t>Goal: European </a:t>
            </a:r>
            <a:r>
              <a:rPr lang="en-US" dirty="0" smtClean="0">
                <a:latin typeface="Arial (Body)"/>
                <a:cs typeface="Arial (Body)"/>
              </a:rPr>
              <a:t>scalable and power efficient HPC platform based on low-power embedded </a:t>
            </a:r>
            <a:r>
              <a:rPr lang="en-US" dirty="0" smtClean="0">
                <a:latin typeface="Arial (Body)"/>
                <a:cs typeface="Arial (Body)"/>
              </a:rPr>
              <a:t>technology</a:t>
            </a:r>
          </a:p>
          <a:p>
            <a:r>
              <a:rPr lang="en-US" dirty="0" smtClean="0">
                <a:latin typeface="Arial (Body)"/>
                <a:cs typeface="Arial (Body)"/>
              </a:rPr>
              <a:t>PRACE prototypes @ BSC</a:t>
            </a:r>
          </a:p>
          <a:p>
            <a:pPr lvl="1"/>
            <a:r>
              <a:rPr lang="en-US" dirty="0" smtClean="0">
                <a:latin typeface="Arial (Body)"/>
                <a:cs typeface="Arial (Body)"/>
              </a:rPr>
              <a:t>256 Tegra2 modules (dual-core Cortex-A9)</a:t>
            </a:r>
          </a:p>
          <a:p>
            <a:pPr lvl="2"/>
            <a:r>
              <a:rPr lang="en-US" dirty="0" smtClean="0">
                <a:latin typeface="Arial (Body)"/>
                <a:cs typeface="Arial (Body)"/>
              </a:rPr>
              <a:t>0.5 TFLOPS</a:t>
            </a:r>
          </a:p>
          <a:p>
            <a:pPr lvl="2"/>
            <a:r>
              <a:rPr lang="en-US" dirty="0" smtClean="0">
                <a:latin typeface="Arial (Body)"/>
                <a:cs typeface="Arial (Body)"/>
              </a:rPr>
              <a:t>1.7 KW</a:t>
            </a:r>
          </a:p>
          <a:p>
            <a:pPr lvl="2"/>
            <a:r>
              <a:rPr lang="en-US" dirty="0" smtClean="0">
                <a:latin typeface="Arial (Body)"/>
                <a:cs typeface="Arial (Body)"/>
              </a:rPr>
              <a:t>0.3 GFLOPS / W</a:t>
            </a:r>
          </a:p>
          <a:p>
            <a:pPr lvl="1"/>
            <a:r>
              <a:rPr lang="en-US" dirty="0" smtClean="0">
                <a:latin typeface="Arial (Body)"/>
                <a:cs typeface="Arial (Body)"/>
              </a:rPr>
              <a:t>256 Tegra3 modules (quad-core Cortex-A9) + 256 </a:t>
            </a:r>
            <a:r>
              <a:rPr lang="en-US" dirty="0" err="1" smtClean="0">
                <a:latin typeface="Arial (Body)"/>
                <a:cs typeface="Arial (Body)"/>
              </a:rPr>
              <a:t>GeForce</a:t>
            </a:r>
            <a:r>
              <a:rPr lang="en-US" dirty="0" smtClean="0">
                <a:latin typeface="Arial (Body)"/>
                <a:cs typeface="Arial (Body)"/>
              </a:rPr>
              <a:t> </a:t>
            </a:r>
            <a:r>
              <a:rPr lang="en-US" dirty="0" smtClean="0"/>
              <a:t>520MX</a:t>
            </a:r>
          </a:p>
          <a:p>
            <a:pPr lvl="2"/>
            <a:r>
              <a:rPr lang="en-US" dirty="0" smtClean="0">
                <a:latin typeface="Arial (Body)"/>
                <a:cs typeface="Arial (Body)"/>
              </a:rPr>
              <a:t>38 TFLOPS</a:t>
            </a:r>
          </a:p>
          <a:p>
            <a:pPr lvl="2"/>
            <a:r>
              <a:rPr lang="en-US" dirty="0" smtClean="0">
                <a:latin typeface="Arial (Body)"/>
                <a:cs typeface="Arial (Body)"/>
              </a:rPr>
              <a:t>5 KW</a:t>
            </a:r>
          </a:p>
          <a:p>
            <a:pPr lvl="2"/>
            <a:r>
              <a:rPr lang="en-US" dirty="0" smtClean="0">
                <a:latin typeface="Arial (Body)"/>
                <a:cs typeface="Arial (Body)"/>
              </a:rPr>
              <a:t>7.5 GFLOPS / W</a:t>
            </a:r>
          </a:p>
          <a:p>
            <a:r>
              <a:rPr lang="en-US" dirty="0" smtClean="0">
                <a:latin typeface="Arial (Body)"/>
                <a:cs typeface="Arial (Body)"/>
              </a:rPr>
              <a:t>Mont-Blanc prototype might use an integrated design</a:t>
            </a:r>
          </a:p>
          <a:p>
            <a:pPr>
              <a:buNone/>
            </a:pPr>
            <a:endParaRPr lang="en-GB" dirty="0">
              <a:latin typeface="Arial (Body)"/>
              <a:cs typeface="Arial (Body)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Low-power GPU computing revolution is around the corner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Software portability (and performance portability) is likely to be an issue despite standardisation efforts</a:t>
            </a:r>
          </a:p>
          <a:p>
            <a:endParaRPr lang="en-GB" dirty="0" smtClean="0"/>
          </a:p>
          <a:p>
            <a:r>
              <a:rPr lang="en-GB" dirty="0" smtClean="0"/>
              <a:t>We are open </a:t>
            </a:r>
            <a:r>
              <a:rPr lang="en-GB" dirty="0" smtClean="0"/>
              <a:t>to universities and research institutes wishing to work on the opportunities provided by</a:t>
            </a:r>
            <a:r>
              <a:rPr lang="en-GB" dirty="0" smtClean="0"/>
              <a:t> GPU </a:t>
            </a:r>
            <a:r>
              <a:rPr lang="en-GB" dirty="0" smtClean="0"/>
              <a:t>computing</a:t>
            </a:r>
            <a:r>
              <a:rPr lang="en-GB" dirty="0" smtClean="0"/>
              <a:t>!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Woes of accelerator programming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Portability</a:t>
            </a:r>
          </a:p>
          <a:p>
            <a:pPr lvl="1"/>
            <a:r>
              <a:rPr lang="en-GB" dirty="0" smtClean="0"/>
              <a:t>I’m a Linux developer.</a:t>
            </a:r>
          </a:p>
          <a:p>
            <a:pPr lvl="1"/>
            <a:r>
              <a:rPr lang="en-GB" dirty="0" smtClean="0"/>
              <a:t>So glad I don’t have to think about DirectCompute and RenderScript.</a:t>
            </a:r>
          </a:p>
          <a:p>
            <a:pPr lvl="1"/>
            <a:r>
              <a:rPr lang="en-GB" dirty="0" smtClean="0"/>
              <a:t>OK, I’ll go with OpenCL as it’s the most portable interface.</a:t>
            </a:r>
          </a:p>
          <a:p>
            <a:r>
              <a:rPr lang="en-GB" dirty="0" smtClean="0"/>
              <a:t>Usability</a:t>
            </a:r>
          </a:p>
          <a:p>
            <a:pPr lvl="1"/>
            <a:r>
              <a:rPr lang="en-GB" dirty="0" smtClean="0"/>
              <a:t>Why do I need to write so much host code just to run ‘Hello World’?</a:t>
            </a:r>
          </a:p>
          <a:p>
            <a:pPr lvl="1"/>
            <a:r>
              <a:rPr lang="en-GB" dirty="0" smtClean="0"/>
              <a:t>Phew, it’s mostly boilerplate!  I’ll reuse this code for something else.</a:t>
            </a:r>
          </a:p>
          <a:p>
            <a:pPr lvl="1"/>
            <a:r>
              <a:rPr lang="en-GB" dirty="0" smtClean="0"/>
              <a:t>Now it’s time to write an interesting kernel.</a:t>
            </a:r>
          </a:p>
          <a:p>
            <a:pPr lvl="1"/>
            <a:r>
              <a:rPr lang="en-GB" dirty="0" smtClean="0"/>
              <a:t>The results are wrong.  How do you mean ‘no debugging means’?</a:t>
            </a:r>
          </a:p>
          <a:p>
            <a:pPr lvl="1"/>
            <a:r>
              <a:rPr lang="en-GB" dirty="0" smtClean="0"/>
              <a:t>I need SGEMM.  Do I really have to write it myself?</a:t>
            </a:r>
          </a:p>
          <a:p>
            <a:r>
              <a:rPr lang="en-GB" dirty="0" smtClean="0"/>
              <a:t>Performance portability</a:t>
            </a:r>
          </a:p>
          <a:p>
            <a:pPr lvl="1"/>
            <a:r>
              <a:rPr lang="en-GB" dirty="0" smtClean="0"/>
              <a:t>My kernel runs really fast on device X but really slow on device Y?!</a:t>
            </a:r>
          </a:p>
          <a:p>
            <a:pPr lvl="1"/>
            <a:r>
              <a:rPr lang="en-GB" dirty="0" smtClean="0"/>
              <a:t>How do I optimise kernel code for different devices?</a:t>
            </a:r>
          </a:p>
          <a:p>
            <a:pPr lvl="1"/>
            <a:r>
              <a:rPr lang="en-GB" dirty="0" smtClean="0"/>
              <a:t>How do I maintain optimised code?</a:t>
            </a:r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esktop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24840" y="821622"/>
            <a:ext cx="3868331" cy="5473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OpenCL </a:t>
            </a:r>
            <a:r>
              <a:rPr lang="en-US" dirty="0" smtClean="0"/>
              <a:t>–</a:t>
            </a:r>
            <a:r>
              <a:rPr lang="en-GB" dirty="0" smtClean="0"/>
              <a:t> memory system (desktop)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102936"/>
            <a:ext cx="4690864" cy="5023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65113" marR="0" lvl="0" indent="-265113" algn="l" defTabSz="914400" rtl="0" eaLnBrk="1" fontAlgn="ctr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Desktop systems have non-uniform memory</a:t>
            </a:r>
          </a:p>
          <a:p>
            <a:pPr marL="913629" marR="0" lvl="1" indent="-457200" algn="l" defTabSz="914400" rtl="0" eaLnBrk="1" fontAlgn="ctr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125000"/>
              <a:buFont typeface="Wingdings" charset="2"/>
              <a:buChar char="§"/>
              <a:tabLst/>
              <a:defRPr/>
            </a:pP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GPU is on a discrete card along with GPU (__global) memory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13" marR="0" lvl="0" indent="-265113" algn="l" defTabSz="914400" rtl="0" eaLnBrk="1" fontAlgn="ctr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 must be physically copied between CPU (main) memory and GPU memory</a:t>
            </a:r>
          </a:p>
          <a:p>
            <a:pPr marL="722313" marR="0" lvl="1" indent="-277813" algn="l" defTabSz="914400" rtl="0" eaLnBrk="1" fontAlgn="ctr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125000"/>
              <a:buFont typeface="Wingdings" charset="2"/>
              <a:buChar char="§"/>
              <a:tabLst/>
              <a:defRPr/>
            </a:pP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Some algorithms take longer to perform the copying than to execute just on the CPU</a:t>
            </a:r>
            <a:endParaRPr kumimoji="0" lang="en-GB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OpenCL </a:t>
            </a:r>
            <a:r>
              <a:rPr lang="en-US" dirty="0" smtClean="0"/>
              <a:t>–</a:t>
            </a:r>
            <a:r>
              <a:rPr lang="en-GB" dirty="0" smtClean="0"/>
              <a:t> memory system (embedded)</a:t>
            </a:r>
            <a:endParaRPr lang="en-GB" dirty="0"/>
          </a:p>
        </p:txBody>
      </p:sp>
      <p:pic>
        <p:nvPicPr>
          <p:cNvPr id="4" name="Content Placeholder 3" descr="embedd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96560" y="859328"/>
            <a:ext cx="3868331" cy="547370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066800"/>
            <a:ext cx="4546848" cy="522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265113" marR="0" lvl="0" indent="-265113" algn="l" defTabSz="914400" rtl="0" eaLnBrk="1" fontAlgn="ctr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GB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Most ARM-based systems have uniform memory</a:t>
            </a:r>
          </a:p>
          <a:p>
            <a:pPr marL="913629" marR="0" lvl="1" indent="-457200" algn="l" defTabSz="914400" rtl="0" eaLnBrk="1" fontAlgn="ctr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125000"/>
              <a:buFont typeface="Wingdings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GPU __global memory allocated in main memory (but fully cached in the GPU’s caches)</a:t>
            </a:r>
          </a:p>
          <a:p>
            <a:pPr marL="913629" marR="0" lvl="1" indent="-457200" algn="l" defTabSz="914400" rtl="0" eaLnBrk="1" fontAlgn="ctr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125000"/>
              <a:buFont typeface="Wingdings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GPU __local memory is also allocated in main memory</a:t>
            </a:r>
            <a:endParaRPr kumimoji="0" lang="en-GB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13" marR="0" lvl="0" indent="-265113" algn="l" defTabSz="914400" rtl="0" eaLnBrk="1" fontAlgn="ctr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GB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Cheap data exchange</a:t>
            </a:r>
            <a:r>
              <a:rPr kumimoji="0" lang="en-GB" sz="2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between CPU and GPU</a:t>
            </a:r>
          </a:p>
          <a:p>
            <a:pPr marL="722313" marR="0" lvl="1" indent="-277813" algn="l" defTabSz="914400" rtl="0" eaLnBrk="1" fontAlgn="ctr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125000"/>
              <a:buFont typeface="Wingdings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Cache coherency operations are faster than physical copying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OpenCL </a:t>
            </a:r>
            <a:r>
              <a:rPr lang="en-US" dirty="0" smtClean="0"/>
              <a:t>–</a:t>
            </a:r>
            <a:r>
              <a:rPr lang="en-GB" dirty="0" smtClean="0"/>
              <a:t> applications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Consumer entertainment (including games) </a:t>
            </a:r>
          </a:p>
          <a:p>
            <a:pPr lvl="1"/>
            <a:r>
              <a:rPr lang="en-GB" sz="2200" dirty="0" smtClean="0"/>
              <a:t>Jaw-dropping graphics (e.g. using photorealistic ray tracing, or custom-render pipelines)</a:t>
            </a:r>
          </a:p>
          <a:p>
            <a:pPr lvl="1"/>
            <a:r>
              <a:rPr lang="en-GB" sz="2200" dirty="0" smtClean="0"/>
              <a:t>Intelligent “artificial intelligence” (e.g. really smart opponents)</a:t>
            </a:r>
          </a:p>
          <a:p>
            <a:pPr lvl="1"/>
            <a:r>
              <a:rPr lang="en-GB" sz="2200" dirty="0" smtClean="0"/>
              <a:t>3D </a:t>
            </a:r>
            <a:r>
              <a:rPr lang="en-GB" sz="2200" dirty="0" err="1" smtClean="0"/>
              <a:t>spatialisation</a:t>
            </a:r>
            <a:r>
              <a:rPr lang="en-GB" sz="2200" dirty="0" smtClean="0"/>
              <a:t> of sound effects (e.g. multiplayer voice chat)</a:t>
            </a:r>
            <a:endParaRPr lang="en-GB" dirty="0" smtClean="0"/>
          </a:p>
          <a:p>
            <a:r>
              <a:rPr lang="en-GB" dirty="0" smtClean="0"/>
              <a:t>Advanced image processing</a:t>
            </a:r>
          </a:p>
          <a:p>
            <a:pPr lvl="1"/>
            <a:r>
              <a:rPr lang="en-GB" sz="2200" dirty="0" smtClean="0"/>
              <a:t>Computer vision (e.g. automotive safety applications)</a:t>
            </a:r>
          </a:p>
          <a:p>
            <a:pPr lvl="1"/>
            <a:r>
              <a:rPr lang="en-GB" sz="2200" dirty="0" smtClean="0"/>
              <a:t>Computational photography (e.g. region-based focussing)</a:t>
            </a:r>
          </a:p>
          <a:p>
            <a:pPr lvl="1"/>
            <a:r>
              <a:rPr lang="en-GB" sz="2200" dirty="0" smtClean="0"/>
              <a:t>Augmented reality (e.g. heads-up navigation, “live” gaming)</a:t>
            </a:r>
          </a:p>
          <a:p>
            <a:pPr lvl="1"/>
            <a:r>
              <a:rPr lang="en-GB" sz="2200" dirty="0" smtClean="0"/>
              <a:t>3D-mapping (e.g. situational awareness, disaster recovery)</a:t>
            </a:r>
            <a:endParaRPr lang="en-GB" dirty="0" smtClean="0"/>
          </a:p>
          <a:p>
            <a:r>
              <a:rPr lang="en-GB" dirty="0" smtClean="0"/>
              <a:t>Novel user interfaces (e.g. gesture / eye / speech controlled)</a:t>
            </a:r>
          </a:p>
          <a:p>
            <a:pPr lvl="1"/>
            <a:endParaRPr lang="en-GB" sz="2200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444" y="906463"/>
            <a:ext cx="8809744" cy="5473700"/>
          </a:xfrm>
        </p:spPr>
        <p:txBody>
          <a:bodyPr/>
          <a:lstStyle/>
          <a:p>
            <a:r>
              <a:rPr lang="en-GB" dirty="0" smtClean="0"/>
              <a:t>A company licensing IP to all major semiconductor companies (form of R&amp;D outsourcing)</a:t>
            </a:r>
          </a:p>
          <a:p>
            <a:pPr lvl="1"/>
            <a:r>
              <a:rPr lang="en-GB" dirty="0" smtClean="0"/>
              <a:t>Established in 1990 (spin-out of Acorn Computers)</a:t>
            </a:r>
          </a:p>
          <a:p>
            <a:pPr lvl="1"/>
            <a:r>
              <a:rPr lang="en-GB" dirty="0" smtClean="0"/>
              <a:t>Headquartered in Cambridge with 28 offices in 13 countries and </a:t>
            </a:r>
            <a:r>
              <a:rPr lang="en-GB" dirty="0" smtClean="0"/>
              <a:t>2000</a:t>
            </a:r>
            <a:r>
              <a:rPr lang="en-GB" dirty="0" smtClean="0"/>
              <a:t>+ employees</a:t>
            </a:r>
          </a:p>
          <a:p>
            <a:r>
              <a:rPr lang="en-GB" dirty="0" smtClean="0"/>
              <a:t>ARM is the most widely used 32-bit CPU architecture</a:t>
            </a:r>
          </a:p>
          <a:p>
            <a:pPr lvl="1"/>
            <a:r>
              <a:rPr lang="en-GB" dirty="0" smtClean="0"/>
              <a:t>Dates back to the mid 1980s (Acorn RISC Machine)</a:t>
            </a:r>
          </a:p>
          <a:p>
            <a:pPr lvl="1"/>
            <a:r>
              <a:rPr lang="en-GB" dirty="0" smtClean="0"/>
              <a:t>Dominant in the embedded and mobile devices (e.g. in &gt;95% phones)</a:t>
            </a:r>
          </a:p>
          <a:p>
            <a:r>
              <a:rPr lang="en-GB" dirty="0" smtClean="0"/>
              <a:t>Mali </a:t>
            </a:r>
            <a:r>
              <a:rPr lang="en-GB" dirty="0" smtClean="0"/>
              <a:t>is one </a:t>
            </a:r>
            <a:r>
              <a:rPr lang="en-GB" dirty="0" smtClean="0"/>
              <a:t>of</a:t>
            </a:r>
            <a:r>
              <a:rPr lang="en-GB" dirty="0" smtClean="0"/>
              <a:t> </a:t>
            </a:r>
            <a:r>
              <a:rPr lang="en-GB" dirty="0" smtClean="0"/>
              <a:t>the most widely licensed GPU </a:t>
            </a:r>
            <a:r>
              <a:rPr lang="en-GB" dirty="0" smtClean="0"/>
              <a:t>architectures</a:t>
            </a:r>
          </a:p>
          <a:p>
            <a:pPr lvl="1"/>
            <a:r>
              <a:rPr lang="en-GB" dirty="0" smtClean="0"/>
              <a:t>Dates back to the early 2000s (developed by </a:t>
            </a:r>
            <a:r>
              <a:rPr lang="en-GB" dirty="0" err="1" smtClean="0"/>
              <a:t>Falanx</a:t>
            </a:r>
            <a:r>
              <a:rPr lang="en-GB" dirty="0" smtClean="0"/>
              <a:t>, Norway)</a:t>
            </a:r>
          </a:p>
          <a:p>
            <a:pPr lvl="1"/>
            <a:r>
              <a:rPr lang="en-GB" dirty="0" smtClean="0"/>
              <a:t>Media Processing Division established in 2006 (acquisition of </a:t>
            </a:r>
            <a:r>
              <a:rPr lang="en-GB" dirty="0" err="1" smtClean="0"/>
              <a:t>Falanx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Released products:</a:t>
            </a:r>
          </a:p>
          <a:p>
            <a:pPr lvl="2"/>
            <a:r>
              <a:rPr lang="en-GB" dirty="0" smtClean="0"/>
              <a:t>Mali-55 (OpenGL ES 1.1), Mali-200, Mali-400 (OpenGL ES 2.0)</a:t>
            </a:r>
          </a:p>
          <a:p>
            <a:pPr lvl="2"/>
            <a:r>
              <a:rPr lang="en-GB" dirty="0" smtClean="0"/>
              <a:t>Mali-</a:t>
            </a:r>
            <a:r>
              <a:rPr lang="en-GB" dirty="0" smtClean="0"/>
              <a:t>T604 </a:t>
            </a:r>
            <a:r>
              <a:rPr lang="en-GB" dirty="0" smtClean="0"/>
              <a:t>(OpenGL ES 2.0 + OpenCL 1.1)</a:t>
            </a:r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Accelerated (heterogeneous) systems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Special-purpose HW can outperform general-purpose HW</a:t>
            </a:r>
          </a:p>
          <a:p>
            <a:pPr lvl="1"/>
            <a:r>
              <a:rPr lang="en-GB" dirty="0" smtClean="0"/>
              <a:t>Sometimes, by orders of magnitude</a:t>
            </a:r>
          </a:p>
          <a:p>
            <a:pPr lvl="1"/>
            <a:r>
              <a:rPr lang="en-GB" dirty="0" smtClean="0"/>
              <a:t>Importantly, in terms of energy efficiency as well as raw speed</a:t>
            </a:r>
          </a:p>
          <a:p>
            <a:pPr lvl="1"/>
            <a:r>
              <a:rPr lang="en-GB" dirty="0" smtClean="0"/>
              <a:t>Parallel execution is key</a:t>
            </a:r>
          </a:p>
          <a:p>
            <a:r>
              <a:rPr lang="en-GB" dirty="0" smtClean="0"/>
              <a:t>Non-programmable / somewhat-programmable accelerators</a:t>
            </a:r>
          </a:p>
          <a:p>
            <a:pPr lvl="1"/>
            <a:r>
              <a:rPr lang="en-GB" dirty="0" err="1" smtClean="0"/>
              <a:t>ASICs</a:t>
            </a:r>
            <a:r>
              <a:rPr lang="en-GB" dirty="0" smtClean="0"/>
              <a:t>, </a:t>
            </a:r>
            <a:r>
              <a:rPr lang="en-GB" dirty="0" err="1" smtClean="0"/>
              <a:t>FPGAs</a:t>
            </a:r>
            <a:r>
              <a:rPr lang="en-GB" dirty="0" smtClean="0"/>
              <a:t>, </a:t>
            </a:r>
            <a:r>
              <a:rPr lang="en-GB" dirty="0" err="1" smtClean="0"/>
              <a:t>DSPs</a:t>
            </a:r>
            <a:r>
              <a:rPr lang="en-GB" dirty="0" smtClean="0"/>
              <a:t>, early </a:t>
            </a:r>
            <a:r>
              <a:rPr lang="en-GB" dirty="0" err="1" smtClean="0"/>
              <a:t>GPUs</a:t>
            </a:r>
            <a:endParaRPr lang="en-GB" dirty="0" smtClean="0"/>
          </a:p>
          <a:p>
            <a:r>
              <a:rPr lang="en-GB" dirty="0" smtClean="0"/>
              <a:t>Programmable accelerators</a:t>
            </a:r>
          </a:p>
          <a:p>
            <a:pPr lvl="1"/>
            <a:r>
              <a:rPr lang="en-GB" dirty="0" smtClean="0"/>
              <a:t>Vector extensions: x86/SSE/AVX, PowerPC/VMX, ARM/NEON</a:t>
            </a:r>
          </a:p>
          <a:p>
            <a:pPr lvl="1"/>
            <a:r>
              <a:rPr lang="en-GB" dirty="0" smtClean="0"/>
              <a:t>Sony/Toshiba/IBM Cell (Sony PlayStation 3, HPC)</a:t>
            </a:r>
          </a:p>
          <a:p>
            <a:pPr lvl="1"/>
            <a:r>
              <a:rPr lang="en-GB" dirty="0" err="1" smtClean="0"/>
              <a:t>ClearSpeed</a:t>
            </a:r>
            <a:r>
              <a:rPr lang="en-GB" dirty="0" smtClean="0"/>
              <a:t> CSX (HPC, embedded)</a:t>
            </a:r>
          </a:p>
          <a:p>
            <a:pPr lvl="1"/>
            <a:r>
              <a:rPr lang="en-GB" dirty="0" err="1" smtClean="0"/>
              <a:t>Adapteva</a:t>
            </a:r>
            <a:r>
              <a:rPr lang="en-GB" dirty="0" smtClean="0"/>
              <a:t> Epiphany (HPC, mobile)</a:t>
            </a:r>
          </a:p>
          <a:p>
            <a:pPr lvl="1"/>
            <a:r>
              <a:rPr lang="en-GB" dirty="0" smtClean="0"/>
              <a:t>Intel MIC (HPC)</a:t>
            </a:r>
          </a:p>
          <a:p>
            <a:pPr lvl="1"/>
            <a:r>
              <a:rPr lang="en-GB" dirty="0" smtClean="0"/>
              <a:t>Recent </a:t>
            </a:r>
            <a:r>
              <a:rPr lang="en-GB" dirty="0" err="1" smtClean="0"/>
              <a:t>GPUs</a:t>
            </a:r>
            <a:r>
              <a:rPr lang="en-GB" dirty="0" smtClean="0"/>
              <a:t> supporting general-purpose computing (</a:t>
            </a:r>
            <a:r>
              <a:rPr lang="en-GB" dirty="0" err="1" smtClean="0"/>
              <a:t>GPGPUs</a:t>
            </a:r>
            <a:r>
              <a:rPr lang="en-GB" dirty="0" smtClean="0"/>
              <a:t>)</a:t>
            </a:r>
          </a:p>
          <a:p>
            <a:pPr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Landscape of accelerator programming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latin typeface="Arial"/>
                <a:cs typeface="Arial"/>
              </a:rPr>
              <a:t>5 years ago</a:t>
            </a:r>
            <a:endParaRPr lang="en-GB" dirty="0" smtClean="0"/>
          </a:p>
          <a:p>
            <a:r>
              <a:rPr lang="en-GB" dirty="0" smtClean="0"/>
              <a:t>Proprietary low-level APIs, typically C-based</a:t>
            </a:r>
          </a:p>
          <a:p>
            <a:pPr lvl="1"/>
            <a:r>
              <a:rPr lang="en-GB" dirty="0" smtClean="0"/>
              <a:t>Vector </a:t>
            </a:r>
            <a:r>
              <a:rPr lang="en-GB" dirty="0" err="1" smtClean="0"/>
              <a:t>intrinsics</a:t>
            </a:r>
            <a:endParaRPr lang="en-GB" dirty="0" smtClean="0"/>
          </a:p>
          <a:p>
            <a:pPr lvl="1"/>
            <a:r>
              <a:rPr lang="en-GB" dirty="0" smtClean="0"/>
              <a:t>NVIDIA CUDA</a:t>
            </a:r>
          </a:p>
          <a:p>
            <a:pPr lvl="1"/>
            <a:r>
              <a:rPr lang="en-GB" dirty="0" smtClean="0"/>
              <a:t>ATI Brook+</a:t>
            </a:r>
          </a:p>
          <a:p>
            <a:pPr lvl="1"/>
            <a:r>
              <a:rPr lang="en-GB" dirty="0" err="1" smtClean="0"/>
              <a:t>ClearSpeed</a:t>
            </a:r>
            <a:r>
              <a:rPr lang="en-GB" dirty="0" smtClean="0"/>
              <a:t> </a:t>
            </a:r>
            <a:r>
              <a:rPr lang="en-GB" dirty="0" err="1" smtClean="0"/>
              <a:t>Cn</a:t>
            </a:r>
            <a:endParaRPr lang="en-GB" dirty="0" smtClean="0"/>
          </a:p>
          <a:p>
            <a:r>
              <a:rPr lang="en-GB" dirty="0" smtClean="0"/>
              <a:t>No SW portability, hence no confidence in S</a:t>
            </a:r>
            <a:r>
              <a:rPr lang="en-US" dirty="0" smtClean="0"/>
              <a:t>W</a:t>
            </a:r>
            <a:r>
              <a:rPr lang="en-GB" dirty="0" smtClean="0"/>
              <a:t> investments</a:t>
            </a:r>
          </a:p>
          <a:p>
            <a:pPr lvl="1"/>
            <a:r>
              <a:rPr lang="en-GB" dirty="0" smtClean="0"/>
              <a:t>(e.g. Brook+ and </a:t>
            </a:r>
            <a:r>
              <a:rPr lang="en-GB" dirty="0" err="1" smtClean="0"/>
              <a:t>Cn</a:t>
            </a:r>
            <a:r>
              <a:rPr lang="en-GB" dirty="0" smtClean="0"/>
              <a:t> are now defunct)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Landscape of accelerator programming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7800" y="1445000"/>
          <a:ext cx="8775700" cy="41452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77937"/>
                <a:gridCol w="1857375"/>
                <a:gridCol w="1905000"/>
                <a:gridCol w="1971675"/>
                <a:gridCol w="1763713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Interface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CUDA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OpenCL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DirectCompute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RenderScript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Originator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NVIDIA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Khronos</a:t>
                      </a:r>
                      <a:r>
                        <a:rPr lang="en-GB" baseline="0" dirty="0" smtClean="0"/>
                        <a:t> (Apple)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Microsoft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Google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Year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2007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2008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2009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2011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Area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HPC, desktop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Desktop, mobile, embedded,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HPC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Desktop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Mobile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Windows, Linux, Mac OS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Windows,</a:t>
                      </a:r>
                      <a:r>
                        <a:rPr lang="en-GB" baseline="0" dirty="0" smtClean="0"/>
                        <a:t> Linux, </a:t>
                      </a:r>
                      <a:r>
                        <a:rPr lang="en-GB" dirty="0" smtClean="0"/>
                        <a:t>Mac OS (10.6+)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Windows (Vista+)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Android (3.0+)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Devices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GPUs (NVIDIA)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CPUs,</a:t>
                      </a:r>
                      <a:r>
                        <a:rPr lang="en-GB" baseline="0" dirty="0" smtClean="0"/>
                        <a:t> GPUs, custom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GPUs</a:t>
                      </a:r>
                      <a:r>
                        <a:rPr lang="en-GB" dirty="0" smtClean="0"/>
                        <a:t> (</a:t>
                      </a:r>
                      <a:r>
                        <a:rPr lang="en-GB" baseline="0" dirty="0" smtClean="0"/>
                        <a:t>NVIDIA, AMD)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CPUs, GPUs, DSPs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Wor</a:t>
                      </a:r>
                      <a:r>
                        <a:rPr lang="en-GB" baseline="0" dirty="0" smtClean="0"/>
                        <a:t>k unit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Kernel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Kernel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Compute </a:t>
                      </a:r>
                      <a:r>
                        <a:rPr lang="en-GB" dirty="0" err="1" smtClean="0"/>
                        <a:t>shader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Compute script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Language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CUDA C/C++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OpenCL</a:t>
                      </a:r>
                      <a:r>
                        <a:rPr lang="en-GB" baseline="0" dirty="0" smtClean="0"/>
                        <a:t> 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HLSL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Script C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Distributed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Source, PTX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Source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Source,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bytecode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LLVM </a:t>
                      </a:r>
                      <a:r>
                        <a:rPr lang="en-GB" dirty="0" err="1" smtClean="0"/>
                        <a:t>bitcode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5600" y="863600"/>
            <a:ext cx="849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/>
              <a:t>Today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Mali</a:t>
            </a:r>
            <a:r>
              <a:rPr lang="en-GB" dirty="0" smtClean="0"/>
              <a:t>-</a:t>
            </a:r>
            <a:r>
              <a:rPr lang="en-GB" dirty="0" smtClean="0"/>
              <a:t>T600 (</a:t>
            </a:r>
            <a:r>
              <a:rPr lang="en-GB" dirty="0" err="1" smtClean="0"/>
              <a:t>Midgard</a:t>
            </a:r>
            <a:r>
              <a:rPr lang="en-GB" dirty="0" smtClean="0"/>
              <a:t>) </a:t>
            </a:r>
            <a:r>
              <a:rPr lang="en-GB" dirty="0" smtClean="0"/>
              <a:t>GPU</a:t>
            </a:r>
            <a:r>
              <a:rPr lang="en-GB" dirty="0" smtClean="0"/>
              <a:t> architecture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315" lvl="1" indent="-342315">
              <a:buFont typeface="Arial" pitchFamily="34" charset="0"/>
              <a:buChar char="•"/>
            </a:pPr>
            <a:r>
              <a:rPr lang="en-GB" sz="2400" dirty="0" smtClean="0"/>
              <a:t>OpenCL v1.1 (full profile) compliant, with focus on:</a:t>
            </a:r>
          </a:p>
          <a:p>
            <a:pPr marL="856564" lvl="2" indent="-457200">
              <a:buFont typeface="Wingdings" charset="2"/>
              <a:buChar char="§"/>
            </a:pPr>
            <a:r>
              <a:rPr lang="en-GB" sz="2200" dirty="0" smtClean="0"/>
              <a:t>Performance, precision, scalability, area and energy efficiency</a:t>
            </a:r>
          </a:p>
          <a:p>
            <a:pPr marL="856564" lvl="2" indent="-457200">
              <a:buFont typeface="Wingdings" charset="2"/>
              <a:buChar char="§"/>
            </a:pPr>
            <a:r>
              <a:rPr lang="en-GB" sz="2200" dirty="0" smtClean="0"/>
              <a:t>System performance (CPU + GPU + interconnect + memory)</a:t>
            </a:r>
            <a:endParaRPr lang="en-GB" sz="2200" dirty="0" smtClean="0"/>
          </a:p>
          <a:p>
            <a:pPr marL="342315" lvl="1" indent="-342315">
              <a:buFont typeface="Arial" pitchFamily="34" charset="0"/>
              <a:buChar char="•"/>
            </a:pPr>
            <a:r>
              <a:rPr lang="en-GB" sz="2400" dirty="0" smtClean="0"/>
              <a:t>3 </a:t>
            </a:r>
            <a:r>
              <a:rPr lang="en-GB" sz="2400" dirty="0" smtClean="0"/>
              <a:t>pipeline kinds (“tri-pipe”): arithmetic, load/store, texturing</a:t>
            </a:r>
          </a:p>
          <a:p>
            <a:pPr marL="342315" lvl="1" indent="-342315">
              <a:buFont typeface="Arial" pitchFamily="34" charset="0"/>
              <a:buChar char="•"/>
            </a:pPr>
            <a:r>
              <a:rPr lang="en-GB" sz="2400" dirty="0" smtClean="0"/>
              <a:t>Barrel</a:t>
            </a:r>
            <a:r>
              <a:rPr lang="en-GB" sz="2400" dirty="0" smtClean="0"/>
              <a:t>-threaded (like AMD/NVIDIA)</a:t>
            </a:r>
          </a:p>
          <a:p>
            <a:pPr marL="342315" lvl="1" indent="-342315">
              <a:buFont typeface="Arial" pitchFamily="34" charset="0"/>
              <a:buChar char="•"/>
            </a:pPr>
            <a:r>
              <a:rPr lang="en-GB" sz="2400" dirty="0" smtClean="0"/>
              <a:t>No SIMT execution (unlike AMD/NVIDIA)</a:t>
            </a:r>
          </a:p>
          <a:p>
            <a:pPr marL="741679" lvl="2" indent="-342315">
              <a:buFont typeface="Wingdings" charset="2"/>
              <a:buChar char="§"/>
            </a:pPr>
            <a:r>
              <a:rPr lang="en-GB" sz="2200" dirty="0" smtClean="0"/>
              <a:t>Hardware view: hard to build fast and efficient load/store units</a:t>
            </a:r>
          </a:p>
          <a:p>
            <a:pPr marL="741679" lvl="2" indent="-342315">
              <a:buFont typeface="Wingdings" charset="2"/>
              <a:buChar char="§"/>
            </a:pPr>
            <a:r>
              <a:rPr lang="en-GB" sz="2200" dirty="0" smtClean="0"/>
              <a:t>Software view: hard to understand coalescing rules</a:t>
            </a:r>
          </a:p>
          <a:p>
            <a:pPr marL="741679" lvl="2" indent="-342315">
              <a:buFont typeface="Wingdings" charset="2"/>
              <a:buChar char="§"/>
            </a:pPr>
            <a:r>
              <a:rPr lang="en-GB" sz="2200" dirty="0" smtClean="0"/>
              <a:t>No branch divergence either!</a:t>
            </a:r>
          </a:p>
          <a:p>
            <a:pPr marL="342315" lvl="1" indent="-342315">
              <a:buFont typeface="Arial" pitchFamily="34" charset="0"/>
              <a:buChar char="•"/>
            </a:pPr>
            <a:r>
              <a:rPr lang="en-GB" sz="2400" dirty="0" smtClean="0"/>
              <a:t>SIMD execution (like AMD)</a:t>
            </a:r>
          </a:p>
          <a:p>
            <a:pPr marL="741679" lvl="2" indent="-342315">
              <a:buFont typeface="Wingdings" charset="2"/>
              <a:buChar char="§"/>
            </a:pPr>
            <a:r>
              <a:rPr lang="en-GB" sz="2200" dirty="0" smtClean="0"/>
              <a:t>Should use vectors to achieve the highest performance (or rely on automatic </a:t>
            </a:r>
            <a:r>
              <a:rPr lang="en-GB" sz="2200" dirty="0" err="1" smtClean="0"/>
              <a:t>vectorisation</a:t>
            </a:r>
            <a:r>
              <a:rPr lang="en-GB" sz="2200" dirty="0" smtClean="0"/>
              <a:t>)</a:t>
            </a:r>
          </a:p>
          <a:p>
            <a:pPr marL="342315" lvl="1" indent="-342315"/>
            <a:r>
              <a:rPr lang="en-GB" sz="2400" dirty="0" smtClean="0"/>
              <a:t>CPU and GPU share the same physical </a:t>
            </a:r>
            <a:r>
              <a:rPr lang="en-GB" sz="2400" dirty="0" smtClean="0"/>
              <a:t>memory (cached)</a:t>
            </a: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Mali-T604: up to 4 cores / 68 GFLOPS</a:t>
            </a:r>
            <a:endParaRPr lang="en-GB" dirty="0"/>
          </a:p>
        </p:txBody>
      </p:sp>
      <p:pic>
        <p:nvPicPr>
          <p:cNvPr id="13" name="Content Placeholder 12" descr="Mali-T604_Diagram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5264" b="-5264"/>
          <a:stretch>
            <a:fillRect/>
          </a:stretch>
        </p:blipFill>
        <p:spPr/>
      </p:pic>
      <p:pic>
        <p:nvPicPr>
          <p:cNvPr id="14" name="Content Placeholder 13" descr="Mali-T604_Pipes.pn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-22866" b="-22866"/>
          <a:stretch>
            <a:fillRect/>
          </a:stretch>
        </p:blipFill>
        <p:spPr>
          <a:xfrm>
            <a:off x="5113338" y="1056744"/>
            <a:ext cx="3382962" cy="429471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Mali-T658: up to 8 cores / 272 GFLOPS</a:t>
            </a:r>
            <a:endParaRPr lang="en-GB" dirty="0"/>
          </a:p>
        </p:txBody>
      </p:sp>
      <p:pic>
        <p:nvPicPr>
          <p:cNvPr id="6" name="Content Placeholder 5" descr="Mali-T658_Pipes.pn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53324" b="-53324"/>
          <a:stretch>
            <a:fillRect/>
          </a:stretch>
        </p:blipFill>
        <p:spPr>
          <a:xfrm>
            <a:off x="4668838" y="423863"/>
            <a:ext cx="4311650" cy="5473700"/>
          </a:xfrm>
        </p:spPr>
      </p:pic>
      <p:pic>
        <p:nvPicPr>
          <p:cNvPr id="8" name="Content Placeholder 7" descr="Mali-T658_Diagram.jpg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 t="-4408" b="-4408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Samsung </a:t>
            </a:r>
            <a:r>
              <a:rPr lang="en-GB" dirty="0" err="1" smtClean="0"/>
              <a:t>Exynos</a:t>
            </a:r>
            <a:r>
              <a:rPr lang="en-GB" dirty="0" smtClean="0"/>
              <a:t> platforms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Exynos</a:t>
            </a:r>
            <a:r>
              <a:rPr lang="en-GB" dirty="0" smtClean="0"/>
              <a:t> 4210 (shipping in Galaxy S2)</a:t>
            </a:r>
          </a:p>
          <a:p>
            <a:pPr lvl="1"/>
            <a:r>
              <a:rPr lang="en-GB" dirty="0" smtClean="0"/>
              <a:t>Dual-core Cortex-A9, 1.2 GHz</a:t>
            </a:r>
          </a:p>
          <a:p>
            <a:pPr lvl="1"/>
            <a:r>
              <a:rPr lang="en-GB" dirty="0" smtClean="0"/>
              <a:t>Quad-core Mali-400 MP4, 266 MHz</a:t>
            </a:r>
          </a:p>
          <a:p>
            <a:pPr lvl="1"/>
            <a:r>
              <a:rPr lang="en-GB" dirty="0" smtClean="0"/>
              <a:t>45 nm</a:t>
            </a:r>
          </a:p>
          <a:p>
            <a:r>
              <a:rPr lang="en-GB" dirty="0" err="1" smtClean="0"/>
              <a:t>Exynos</a:t>
            </a:r>
            <a:r>
              <a:rPr lang="en-GB" dirty="0" smtClean="0"/>
              <a:t> 4212 (announced 29-Sep-2011)</a:t>
            </a:r>
          </a:p>
          <a:p>
            <a:pPr lvl="1"/>
            <a:r>
              <a:rPr lang="en-GB" dirty="0" smtClean="0"/>
              <a:t>Dual-core Cortex-A9, 1.5 GHz</a:t>
            </a:r>
          </a:p>
          <a:p>
            <a:pPr lvl="1"/>
            <a:r>
              <a:rPr lang="en-GB" dirty="0" smtClean="0"/>
              <a:t>Quad-core Mali-400 MP4, 400 MHz</a:t>
            </a:r>
          </a:p>
          <a:p>
            <a:pPr lvl="1"/>
            <a:r>
              <a:rPr lang="en-GB" dirty="0" smtClean="0"/>
              <a:t>32 nm, High-K Metal Gate (HKMG)</a:t>
            </a:r>
          </a:p>
          <a:p>
            <a:r>
              <a:rPr lang="en-GB" dirty="0" err="1" smtClean="0"/>
              <a:t>Exynos</a:t>
            </a:r>
            <a:r>
              <a:rPr lang="en-GB" dirty="0" smtClean="0"/>
              <a:t> 5250 (announced 30-Nov-2011)</a:t>
            </a:r>
          </a:p>
          <a:p>
            <a:pPr lvl="1"/>
            <a:r>
              <a:rPr lang="en-GB" dirty="0" smtClean="0"/>
              <a:t>Dual-core Cortex-A15, 2.0 GHz</a:t>
            </a:r>
          </a:p>
          <a:p>
            <a:pPr lvl="1"/>
            <a:r>
              <a:rPr lang="en-GB" dirty="0" smtClean="0"/>
              <a:t>Quad-core Mali-T604</a:t>
            </a:r>
          </a:p>
          <a:p>
            <a:pPr lvl="1"/>
            <a:r>
              <a:rPr lang="en-GB" dirty="0" smtClean="0"/>
              <a:t>32 nm, High-K Metal Gate (HKMG</a:t>
            </a:r>
            <a:r>
              <a:rPr lang="en-GB" dirty="0" smtClean="0"/>
              <a:t>)</a:t>
            </a:r>
          </a:p>
          <a:p>
            <a:pPr lvl="1"/>
            <a:r>
              <a:rPr lang="en-US" dirty="0" smtClean="0"/>
              <a:t>12.8 GB</a:t>
            </a:r>
            <a:r>
              <a:rPr lang="en-US" dirty="0" smtClean="0"/>
              <a:t>/</a:t>
            </a:r>
            <a:r>
              <a:rPr lang="en-US" dirty="0" err="1" smtClean="0"/>
              <a:t>s</a:t>
            </a:r>
            <a:r>
              <a:rPr lang="en-US" dirty="0" smtClean="0"/>
              <a:t> bandwidth; support for 2560x1600 </a:t>
            </a:r>
            <a:r>
              <a:rPr lang="en-US" dirty="0" smtClean="0"/>
              <a:t>(WQXGA)</a:t>
            </a:r>
            <a:r>
              <a:rPr lang="en-US" dirty="0" smtClean="0"/>
              <a:t> displays</a:t>
            </a:r>
          </a:p>
          <a:p>
            <a:pPr lvl="1"/>
            <a:endParaRPr lang="en-US" dirty="0" smtClean="0"/>
          </a:p>
          <a:p>
            <a:pPr lvl="1"/>
            <a:endParaRPr lang="en-GB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liPPT_Confidential">
  <a:themeElements>
    <a:clrScheme name="Custom 1">
      <a:dk1>
        <a:srgbClr val="000000"/>
      </a:dk1>
      <a:lt1>
        <a:srgbClr val="FFFFFF"/>
      </a:lt1>
      <a:dk2>
        <a:srgbClr val="D93D89"/>
      </a:dk2>
      <a:lt2>
        <a:srgbClr val="FAA61A"/>
      </a:lt2>
      <a:accent1>
        <a:srgbClr val="128CAB"/>
      </a:accent1>
      <a:accent2>
        <a:srgbClr val="911B1D"/>
      </a:accent2>
      <a:accent3>
        <a:srgbClr val="FFFFFF"/>
      </a:accent3>
      <a:accent4>
        <a:srgbClr val="000000"/>
      </a:accent4>
      <a:accent5>
        <a:srgbClr val="AAC5D2"/>
      </a:accent5>
      <a:accent6>
        <a:srgbClr val="831719"/>
      </a:accent6>
      <a:hlink>
        <a:srgbClr val="41697C"/>
      </a:hlink>
      <a:folHlink>
        <a:srgbClr val="6B9AB1"/>
      </a:folHlink>
    </a:clrScheme>
    <a:fontScheme name="ARM_confidential_2003_04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ARM_confidential_2003_0409 1">
        <a:dk1>
          <a:srgbClr val="000000"/>
        </a:dk1>
        <a:lt1>
          <a:srgbClr val="FFFFFF"/>
        </a:lt1>
        <a:dk2>
          <a:srgbClr val="D93D89"/>
        </a:dk2>
        <a:lt2>
          <a:srgbClr val="FAA61A"/>
        </a:lt2>
        <a:accent1>
          <a:srgbClr val="128CAB"/>
        </a:accent1>
        <a:accent2>
          <a:srgbClr val="911B1D"/>
        </a:accent2>
        <a:accent3>
          <a:srgbClr val="FFFFFF"/>
        </a:accent3>
        <a:accent4>
          <a:srgbClr val="000000"/>
        </a:accent4>
        <a:accent5>
          <a:srgbClr val="AAC5D2"/>
        </a:accent5>
        <a:accent6>
          <a:srgbClr val="831719"/>
        </a:accent6>
        <a:hlink>
          <a:srgbClr val="9FB43B"/>
        </a:hlink>
        <a:folHlink>
          <a:srgbClr val="9A8B7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aliPPT_Confidential">
  <a:themeElements>
    <a:clrScheme name="ARM_confidential_2003_0409 1">
      <a:dk1>
        <a:srgbClr val="000000"/>
      </a:dk1>
      <a:lt1>
        <a:srgbClr val="FFFFFF"/>
      </a:lt1>
      <a:dk2>
        <a:srgbClr val="D93D89"/>
      </a:dk2>
      <a:lt2>
        <a:srgbClr val="FAA61A"/>
      </a:lt2>
      <a:accent1>
        <a:srgbClr val="128CAB"/>
      </a:accent1>
      <a:accent2>
        <a:srgbClr val="911B1D"/>
      </a:accent2>
      <a:accent3>
        <a:srgbClr val="FFFFFF"/>
      </a:accent3>
      <a:accent4>
        <a:srgbClr val="000000"/>
      </a:accent4>
      <a:accent5>
        <a:srgbClr val="AAC5D2"/>
      </a:accent5>
      <a:accent6>
        <a:srgbClr val="831719"/>
      </a:accent6>
      <a:hlink>
        <a:srgbClr val="9FB43B"/>
      </a:hlink>
      <a:folHlink>
        <a:srgbClr val="9A8B7C"/>
      </a:folHlink>
    </a:clrScheme>
    <a:fontScheme name="ARM_confidential_2003_04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ARM_confidential_2003_0409 1">
        <a:dk1>
          <a:srgbClr val="000000"/>
        </a:dk1>
        <a:lt1>
          <a:srgbClr val="FFFFFF"/>
        </a:lt1>
        <a:dk2>
          <a:srgbClr val="D93D89"/>
        </a:dk2>
        <a:lt2>
          <a:srgbClr val="FAA61A"/>
        </a:lt2>
        <a:accent1>
          <a:srgbClr val="128CAB"/>
        </a:accent1>
        <a:accent2>
          <a:srgbClr val="911B1D"/>
        </a:accent2>
        <a:accent3>
          <a:srgbClr val="FFFFFF"/>
        </a:accent3>
        <a:accent4>
          <a:srgbClr val="000000"/>
        </a:accent4>
        <a:accent5>
          <a:srgbClr val="AAC5D2"/>
        </a:accent5>
        <a:accent6>
          <a:srgbClr val="831719"/>
        </a:accent6>
        <a:hlink>
          <a:srgbClr val="9FB43B"/>
        </a:hlink>
        <a:folHlink>
          <a:srgbClr val="9A8B7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3AAC898420EF41BE68FE1E935CD8AA" ma:contentTypeVersion="10" ma:contentTypeDescription="Create a new document." ma:contentTypeScope="" ma:versionID="9f6352cfe88c1f3641ea986cc1e3bd26">
  <xsd:schema xmlns:xsd="http://www.w3.org/2001/XMLSchema" xmlns:p="http://schemas.microsoft.com/office/2006/metadata/properties" xmlns:ns2="bc3bdd3e-cbb7-4ee4-b445-1084458a0b77" xmlns:ns3="a68f7af5-bf15-4d6d-9148-a74b463d0945" targetNamespace="http://schemas.microsoft.com/office/2006/metadata/properties" ma:root="true" ma:fieldsID="8cf7acb02038705e0b1155d616ff88ff" ns2:_="" ns3:_="">
    <xsd:import namespace="bc3bdd3e-cbb7-4ee4-b445-1084458a0b77"/>
    <xsd:import namespace="a68f7af5-bf15-4d6d-9148-a74b463d0945"/>
    <xsd:element name="properties">
      <xsd:complexType>
        <xsd:sequence>
          <xsd:element name="documentManagement">
            <xsd:complexType>
              <xsd:all>
                <xsd:element ref="ns2:Document_x0020_Owner"/>
                <xsd:element ref="ns3:Security0"/>
                <xsd:element ref="ns3:Document_x0020_Type"/>
                <xsd:element ref="ns2:Division" minOccurs="0"/>
                <xsd:element ref="ns2:Produc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bc3bdd3e-cbb7-4ee4-b445-1084458a0b77" elementFormDefault="qualified">
    <xsd:import namespace="http://schemas.microsoft.com/office/2006/documentManagement/types"/>
    <xsd:element name="Document_x0020_Owner" ma:index="2" ma:displayName="Document Owner" ma:list="UserInfo" ma:internalName="Docum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vision" ma:index="9" nillable="true" ma:displayName="Division" ma:internalName="Division">
      <xsd:simpleType>
        <xsd:restriction base="dms:Unknown"/>
      </xsd:simpleType>
    </xsd:element>
    <xsd:element name="Product" ma:index="10" nillable="true" ma:displayName="Product" ma:internalName="Product">
      <xsd:simpleType>
        <xsd:restriction base="dms:Unknown"/>
      </xsd:simpleType>
    </xsd:element>
  </xsd:schema>
  <xsd:schema xmlns:xsd="http://www.w3.org/2001/XMLSchema" xmlns:dms="http://schemas.microsoft.com/office/2006/documentManagement/types" targetNamespace="a68f7af5-bf15-4d6d-9148-a74b463d0945" elementFormDefault="qualified">
    <xsd:import namespace="http://schemas.microsoft.com/office/2006/documentManagement/types"/>
    <xsd:element name="Security0" ma:index="3" ma:displayName="Security" ma:format="Dropdown" ma:internalName="Security0">
      <xsd:simpleType>
        <xsd:restriction base="dms:Choice">
          <xsd:enumeration value="Public"/>
          <xsd:enumeration value="NDA"/>
          <xsd:enumeration value="ARM Only"/>
        </xsd:restriction>
      </xsd:simpleType>
    </xsd:element>
    <xsd:element name="Document_x0020_Type" ma:index="4" ma:displayName="Document Type" ma:format="Dropdown" ma:internalName="Document_x0020_Type">
      <xsd:simpleType>
        <xsd:restriction base="dms:Choice">
          <xsd:enumeration value="Benchmark"/>
          <xsd:enumeration value="Datasheet"/>
          <xsd:enumeration value="Brochure"/>
          <xsd:enumeration value="Elevator Pitch"/>
          <xsd:enumeration value="Customer Presentation"/>
          <xsd:enumeration value="Other Presentation"/>
          <xsd:enumeration value="Training"/>
          <xsd:enumeration value="Product Brief"/>
          <xsd:enumeration value="Competitive Info"/>
          <xsd:enumeration value="FAQ"/>
          <xsd:enumeration value="Roadmap/Schedule"/>
          <xsd:enumeration value="Whitepaper"/>
          <xsd:enumeration value="Demo"/>
          <xsd:enumeration value="Other Supporting Material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ivision xmlns="bc3bdd3e-cbb7-4ee4-b445-1084458a0b77">Sales Training Short Sessions</Division>
    <Document_x0020_Owner xmlns="bc3bdd3e-cbb7-4ee4-b445-1084458a0b77">
      <UserInfo>
        <DisplayName>Roberto Mijat</DisplayName>
        <AccountId>164</AccountId>
        <AccountType/>
      </UserInfo>
    </Document_x0020_Owner>
    <Security0 xmlns="a68f7af5-bf15-4d6d-9148-a74b463d0945">ARM Only</Security0>
    <Product xmlns="bc3bdd3e-cbb7-4ee4-b445-1084458a0b77">Products</Product>
    <Document_x0020_Type xmlns="a68f7af5-bf15-4d6d-9148-a74b463d0945">Training</Document_x0020_Typ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79A116-B2A5-45D3-8C54-BA794214CC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3bdd3e-cbb7-4ee4-b445-1084458a0b77"/>
    <ds:schemaRef ds:uri="a68f7af5-bf15-4d6d-9148-a74b463d0945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2A4A7B0-D1B5-410B-8522-FF7BC8884A46}">
  <ds:schemaRefs>
    <ds:schemaRef ds:uri="http://schemas.microsoft.com/office/2006/metadata/properties"/>
    <ds:schemaRef ds:uri="bc3bdd3e-cbb7-4ee4-b445-1084458a0b77"/>
    <ds:schemaRef ds:uri="a68f7af5-bf15-4d6d-9148-a74b463d0945"/>
  </ds:schemaRefs>
</ds:datastoreItem>
</file>

<file path=customXml/itemProps3.xml><?xml version="1.0" encoding="utf-8"?>
<ds:datastoreItem xmlns:ds="http://schemas.openxmlformats.org/officeDocument/2006/customXml" ds:itemID="{64B54B25-5F42-4ED5-8A6B-3142143E8D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MaliPPT_Confidential</Template>
  <TotalTime>4560</TotalTime>
  <Words>1542</Words>
  <Application>Microsoft Office PowerPoint</Application>
  <PresentationFormat>On-screen Show (4:3)</PresentationFormat>
  <Paragraphs>190</Paragraphs>
  <Slides>15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MaliPPT_Confidential</vt:lpstr>
      <vt:lpstr>1_MaliPPT_Confidential</vt:lpstr>
      <vt:lpstr>The landscape of  accelerator programming:  a view from ARM</vt:lpstr>
      <vt:lpstr>ARM</vt:lpstr>
      <vt:lpstr>Accelerated (heterogeneous) systems</vt:lpstr>
      <vt:lpstr>Landscape of accelerator programming</vt:lpstr>
      <vt:lpstr>Landscape of accelerator programming</vt:lpstr>
      <vt:lpstr>Mali-T600 (Midgard) GPU architecture</vt:lpstr>
      <vt:lpstr>Mali-T604: up to 4 cores / 68 GFLOPS</vt:lpstr>
      <vt:lpstr>Mali-T658: up to 8 cores / 272 GFLOPS</vt:lpstr>
      <vt:lpstr>Samsung Exynos platforms</vt:lpstr>
      <vt:lpstr>Mont Blanc (FP7 project, 2011-2014)</vt:lpstr>
      <vt:lpstr>Summary</vt:lpstr>
      <vt:lpstr>Woes of accelerator programming</vt:lpstr>
      <vt:lpstr>OpenCL – memory system (desktop)</vt:lpstr>
      <vt:lpstr>OpenCL – memory system (embedded)</vt:lpstr>
      <vt:lpstr>OpenCL – applications</vt:lpstr>
    </vt:vector>
  </TitlesOfParts>
  <Company>ARM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Mali-T604_Sales_Training</dc:title>
  <dc:creator>masgle01</dc:creator>
  <cp:lastModifiedBy>Anton Lokhmotov</cp:lastModifiedBy>
  <cp:revision>724</cp:revision>
  <cp:lastPrinted>2011-12-07T23:38:32Z</cp:lastPrinted>
  <dcterms:created xsi:type="dcterms:W3CDTF">2011-12-13T22:26:57Z</dcterms:created>
  <dcterms:modified xsi:type="dcterms:W3CDTF">2011-12-14T00:46:16Z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0x010100323AAC898420EF41BE68FE1E935CD8AA</vt:lpwstr>
  </property>
</Properties>
</file>