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5"/>
  </p:notesMasterIdLst>
  <p:handoutMasterIdLst>
    <p:handoutMasterId r:id="rId46"/>
  </p:handoutMasterIdLst>
  <p:sldIdLst>
    <p:sldId id="277" r:id="rId2"/>
    <p:sldId id="280" r:id="rId3"/>
    <p:sldId id="350" r:id="rId4"/>
    <p:sldId id="357" r:id="rId5"/>
    <p:sldId id="382" r:id="rId6"/>
    <p:sldId id="383" r:id="rId7"/>
    <p:sldId id="384" r:id="rId8"/>
    <p:sldId id="385" r:id="rId9"/>
    <p:sldId id="386" r:id="rId10"/>
    <p:sldId id="387" r:id="rId11"/>
    <p:sldId id="388" r:id="rId12"/>
    <p:sldId id="336" r:id="rId13"/>
    <p:sldId id="392" r:id="rId14"/>
    <p:sldId id="391" r:id="rId15"/>
    <p:sldId id="393" r:id="rId16"/>
    <p:sldId id="394" r:id="rId17"/>
    <p:sldId id="395" r:id="rId18"/>
    <p:sldId id="351" r:id="rId19"/>
    <p:sldId id="396" r:id="rId20"/>
    <p:sldId id="397" r:id="rId21"/>
    <p:sldId id="352" r:id="rId22"/>
    <p:sldId id="398" r:id="rId23"/>
    <p:sldId id="403" r:id="rId24"/>
    <p:sldId id="399" r:id="rId25"/>
    <p:sldId id="404" r:id="rId26"/>
    <p:sldId id="405" r:id="rId27"/>
    <p:sldId id="408" r:id="rId28"/>
    <p:sldId id="406" r:id="rId29"/>
    <p:sldId id="407" r:id="rId30"/>
    <p:sldId id="400" r:id="rId31"/>
    <p:sldId id="409" r:id="rId32"/>
    <p:sldId id="410" r:id="rId33"/>
    <p:sldId id="411" r:id="rId34"/>
    <p:sldId id="401" r:id="rId35"/>
    <p:sldId id="412" r:id="rId36"/>
    <p:sldId id="413" r:id="rId37"/>
    <p:sldId id="402" r:id="rId38"/>
    <p:sldId id="417" r:id="rId39"/>
    <p:sldId id="414" r:id="rId40"/>
    <p:sldId id="415" r:id="rId41"/>
    <p:sldId id="416" r:id="rId42"/>
    <p:sldId id="418" r:id="rId43"/>
    <p:sldId id="419" r:id="rId44"/>
  </p:sldIdLst>
  <p:sldSz cx="9144000" cy="6858000" type="screen4x3"/>
  <p:notesSz cx="10234613" cy="70993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bg2"/>
        </a:solidFill>
        <a:latin typeface="Arial" pitchFamily="34" charset="0"/>
        <a:ea typeface="ＭＳ Ｐゴシック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bg2"/>
        </a:solidFill>
        <a:latin typeface="Arial" pitchFamily="34" charset="0"/>
        <a:ea typeface="ＭＳ Ｐゴシック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bg2"/>
        </a:solidFill>
        <a:latin typeface="Arial" pitchFamily="34" charset="0"/>
        <a:ea typeface="ＭＳ Ｐゴシック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bg2"/>
        </a:solidFill>
        <a:latin typeface="Arial" pitchFamily="34" charset="0"/>
        <a:ea typeface="ＭＳ Ｐゴシック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bg2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bg2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bg2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bg2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bg2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clrMru>
    <a:srgbClr val="008000"/>
    <a:srgbClr val="E15219"/>
    <a:srgbClr val="FFFF99"/>
    <a:srgbClr val="33CC33"/>
    <a:srgbClr val="FFFF00"/>
    <a:srgbClr val="FF6600"/>
    <a:srgbClr val="3399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4778" autoAdjust="0"/>
  </p:normalViewPr>
  <p:slideViewPr>
    <p:cSldViewPr snapToGrid="0">
      <p:cViewPr varScale="1">
        <p:scale>
          <a:sx n="74" d="100"/>
          <a:sy n="74" d="100"/>
        </p:scale>
        <p:origin x="-9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1716" y="-66"/>
      </p:cViewPr>
      <p:guideLst>
        <p:guide orient="horz" pos="2235"/>
        <p:guide pos="32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7063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t" anchorCtr="0" compatLnSpc="1">
            <a:prstTxWarp prst="textNoShape">
              <a:avLst/>
            </a:prstTxWarp>
          </a:bodyPr>
          <a:lstStyle>
            <a:lvl1pPr algn="l" defTabSz="917575">
              <a:defRPr sz="1200">
                <a:latin typeface="Arial" pitchFamily="-111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7063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Arial" pitchFamily="-111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5288"/>
            <a:ext cx="4437063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b" anchorCtr="0" compatLnSpc="1">
            <a:prstTxWarp prst="textNoShape">
              <a:avLst/>
            </a:prstTxWarp>
          </a:bodyPr>
          <a:lstStyle>
            <a:lvl1pPr algn="l" defTabSz="917575">
              <a:defRPr sz="1200">
                <a:latin typeface="Arial" pitchFamily="-111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5288"/>
            <a:ext cx="4437063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Arial" charset="0"/>
                <a:ea typeface="ＭＳ Ｐゴシック" pitchFamily="-111" charset="-128"/>
              </a:defRPr>
            </a:lvl1pPr>
          </a:lstStyle>
          <a:p>
            <a:pPr>
              <a:defRPr/>
            </a:pPr>
            <a:fld id="{3337F322-04BA-474B-BFD7-575CB01932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995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7063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t" anchorCtr="0" compatLnSpc="1">
            <a:prstTxWarp prst="textNoShape">
              <a:avLst/>
            </a:prstTxWarp>
          </a:bodyPr>
          <a:lstStyle>
            <a:lvl1pPr algn="l" defTabSz="917575">
              <a:defRPr sz="1200">
                <a:latin typeface="Arial" pitchFamily="-111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7063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t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Arial" pitchFamily="-111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6450" y="533400"/>
            <a:ext cx="3551238" cy="2663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1850"/>
            <a:ext cx="7507287" cy="319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7063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b" anchorCtr="0" compatLnSpc="1">
            <a:prstTxWarp prst="textNoShape">
              <a:avLst/>
            </a:prstTxWarp>
          </a:bodyPr>
          <a:lstStyle>
            <a:lvl1pPr algn="l" defTabSz="917575">
              <a:defRPr sz="1200">
                <a:latin typeface="Arial" pitchFamily="-111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5288"/>
            <a:ext cx="4437063" cy="35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49" tIns="45925" rIns="91849" bIns="45925" numCol="1" anchor="b" anchorCtr="0" compatLnSpc="1">
            <a:prstTxWarp prst="textNoShape">
              <a:avLst/>
            </a:prstTxWarp>
          </a:bodyPr>
          <a:lstStyle>
            <a:lvl1pPr algn="r" defTabSz="917575">
              <a:defRPr sz="1200">
                <a:latin typeface="Arial" charset="0"/>
                <a:ea typeface="ＭＳ Ｐゴシック" pitchFamily="-111" charset="-128"/>
              </a:defRPr>
            </a:lvl1pPr>
          </a:lstStyle>
          <a:p>
            <a:pPr>
              <a:defRPr/>
            </a:pPr>
            <a:fld id="{D708FBF8-141B-4448-8A71-ADE82320EA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4207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17575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17575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17575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17575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17575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E9440F8-823D-4DAD-AAA8-E84853211263}" type="slidenum">
              <a:rPr lang="en-GB" sz="1200" smtClean="0"/>
              <a:pPr eaLnBrk="1" hangingPunct="1"/>
              <a:t>1</a:t>
            </a:fld>
            <a:endParaRPr lang="en-GB" sz="1200" dirty="0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10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11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12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13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14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15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16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17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18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19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2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20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21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22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23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24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25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26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27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28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29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3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30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31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32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33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34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35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36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37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38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39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4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40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41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42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43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5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6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7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8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defTabSz="922338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243073E-C66D-408D-9762-CEB4EAD0BA07}" type="slidenum">
              <a:rPr lang="en-GB" sz="1200" smtClean="0"/>
              <a:pPr eaLnBrk="1" hangingPunct="1"/>
              <a:t>9</a:t>
            </a:fld>
            <a:endParaRPr lang="en-GB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 algn="ctr">
              <a:defRPr sz="3600">
                <a:solidFill>
                  <a:schemeClr val="bg2"/>
                </a:solidFill>
                <a:effectLst/>
                <a:latin typeface="Arial Rounded MT Bold" pitchFamily="34" charset="0"/>
                <a:cs typeface="Arial" pitchFamily="34" charset="0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6400800" cy="1752600"/>
          </a:xfrm>
        </p:spPr>
        <p:txBody>
          <a:bodyPr lIns="92075" tIns="46038" rIns="92075" bIns="46038"/>
          <a:lstStyle>
            <a:lvl1pPr marL="0" indent="0" algn="ctr">
              <a:buFont typeface="Wingdings" pitchFamily="-111" charset="2"/>
              <a:buNone/>
              <a:defRPr>
                <a:solidFill>
                  <a:schemeClr val="bg2"/>
                </a:solidFill>
                <a:effectLst/>
                <a:latin typeface="Arial Rounded MT Bold" pitchFamily="34" charset="0"/>
              </a:defRPr>
            </a:lvl1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FFFFFF"/>
                </a:solidFill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rgbClr val="FFFFFF"/>
                </a:solidFill>
                <a:latin typeface="Times New Roman" pitchFamily="-111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  <a:latin typeface="Times New Roman" pitchFamily="-111" charset="0"/>
                <a:ea typeface="ＭＳ Ｐゴシック" pitchFamily="-111" charset="-128"/>
              </a:defRPr>
            </a:lvl1pPr>
          </a:lstStyle>
          <a:p>
            <a:pPr>
              <a:defRPr/>
            </a:pPr>
            <a:fld id="{F4991040-6292-49F6-A7F7-0930088F71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4073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6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3250" y="228600"/>
            <a:ext cx="2114550" cy="59436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6191250" cy="594360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62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144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447800"/>
            <a:ext cx="8153400" cy="4724400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19915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  <a:effectLst/>
                <a:latin typeface="Arial Rounded MT Bold" pitchFamily="34" charset="0"/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>
                <a:solidFill>
                  <a:schemeClr val="bg2"/>
                </a:solidFill>
                <a:effectLst/>
                <a:latin typeface="Arial" pitchFamily="34" charset="0"/>
                <a:cs typeface="Arial" pitchFamily="34" charset="0"/>
              </a:defRPr>
            </a:lvl1pPr>
            <a:lvl2pPr marL="742950" indent="-285750"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cs typeface="Arial" pitchFamily="34" charset="0"/>
              </a:defRPr>
            </a:lvl2pPr>
            <a:lvl3pPr marL="1143000" indent="-228600">
              <a:buClrTx/>
              <a:buSzPct val="90000"/>
              <a:buFont typeface="Arial" pitchFamily="34" charset="0"/>
              <a:buChar char="•"/>
              <a:defRPr sz="2000">
                <a:solidFill>
                  <a:schemeClr val="bg2"/>
                </a:solidFill>
                <a:effectLst/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bg2"/>
                </a:solidFill>
                <a:effectLst/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2"/>
                </a:solidFill>
                <a:effectLst/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77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1495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47800"/>
            <a:ext cx="40005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447800"/>
            <a:ext cx="40005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420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864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7925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8846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6252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3183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8458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447800"/>
            <a:ext cx="8153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9" name="AutoShape 5"/>
          <p:cNvSpPr>
            <a:spLocks noChangeArrowheads="1"/>
          </p:cNvSpPr>
          <p:nvPr/>
        </p:nvSpPr>
        <p:spPr bwMode="auto">
          <a:xfrm>
            <a:off x="609600" y="1066800"/>
            <a:ext cx="8153400" cy="152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2A1100"/>
              </a:gs>
              <a:gs pos="50000">
                <a:srgbClr val="FF6600"/>
              </a:gs>
              <a:gs pos="100000">
                <a:srgbClr val="2A11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8366125" y="6477000"/>
            <a:ext cx="76200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1pPr>
            <a:lvl2pPr marL="37931725" indent="-37474525"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2pPr>
            <a:lvl3pPr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3pPr>
            <a:lvl4pPr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4pPr>
            <a:lvl5pPr eaLnBrk="0" hangingPunct="0"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2"/>
                </a:solidFill>
                <a:latin typeface="Arial" charset="0"/>
                <a:ea typeface="ＭＳ Ｐゴシック" pitchFamily="-111" charset="-128"/>
              </a:defRPr>
            </a:lvl9pPr>
          </a:lstStyle>
          <a:p>
            <a:pPr algn="r" eaLnBrk="1" hangingPunct="1">
              <a:lnSpc>
                <a:spcPct val="90000"/>
              </a:lnSpc>
              <a:defRPr/>
            </a:pPr>
            <a:fld id="{0DE65A0F-557C-45A3-82EF-87F1A9BC81B8}" type="slidenum">
              <a:rPr lang="en-GB" sz="1200" smtClean="0">
                <a:solidFill>
                  <a:schemeClr val="tx1"/>
                </a:solidFill>
                <a:latin typeface="Comic Sans MS" pitchFamily="-111" charset="0"/>
              </a:rPr>
              <a:pPr algn="r" eaLnBrk="1" hangingPunct="1">
                <a:lnSpc>
                  <a:spcPct val="90000"/>
                </a:lnSpc>
                <a:defRPr/>
              </a:pPr>
              <a:t>‹#›</a:t>
            </a:fld>
            <a:endParaRPr lang="en-GB" sz="1200" smtClean="0">
              <a:solidFill>
                <a:schemeClr val="tx1"/>
              </a:solidFill>
              <a:latin typeface="Comic Sans MS" pitchFamily="-111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47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  <p:sldLayoutId id="2147483848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E5"/>
          </a:solidFill>
          <a:latin typeface="Arial Rounded MT Bold" pitchFamily="34" charset="0"/>
          <a:ea typeface="ＭＳ Ｐゴシック" pitchFamily="-111" charset="-128"/>
          <a:cs typeface="Arial Rounded MT Bold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E5"/>
          </a:solidFill>
          <a:effectLst>
            <a:outerShdw blurRad="38100" dist="38100" dir="2700000" algn="tl">
              <a:srgbClr val="000000"/>
            </a:outerShdw>
          </a:effectLst>
          <a:latin typeface="Arial Rounded MT Bold" pitchFamily="34" charset="0"/>
          <a:ea typeface="ＭＳ Ｐゴシック" pitchFamily="-111" charset="-128"/>
          <a:cs typeface="Arial Rounded MT Bol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E5"/>
          </a:solidFill>
          <a:effectLst>
            <a:outerShdw blurRad="38100" dist="38100" dir="2700000" algn="tl">
              <a:srgbClr val="000000"/>
            </a:outerShdw>
          </a:effectLst>
          <a:latin typeface="Arial Rounded MT Bold" pitchFamily="34" charset="0"/>
          <a:ea typeface="ＭＳ Ｐゴシック" pitchFamily="-111" charset="-128"/>
          <a:cs typeface="Arial Rounded MT Bol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E5"/>
          </a:solidFill>
          <a:effectLst>
            <a:outerShdw blurRad="38100" dist="38100" dir="2700000" algn="tl">
              <a:srgbClr val="000000"/>
            </a:outerShdw>
          </a:effectLst>
          <a:latin typeface="Arial Rounded MT Bold" pitchFamily="34" charset="0"/>
          <a:ea typeface="ＭＳ Ｐゴシック" pitchFamily="-111" charset="-128"/>
          <a:cs typeface="Arial Rounded MT Bol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E5"/>
          </a:solidFill>
          <a:effectLst>
            <a:outerShdw blurRad="38100" dist="38100" dir="2700000" algn="tl">
              <a:srgbClr val="000000"/>
            </a:outerShdw>
          </a:effectLst>
          <a:latin typeface="Arial Rounded MT Bold" pitchFamily="34" charset="0"/>
          <a:ea typeface="ＭＳ Ｐゴシック" pitchFamily="-111" charset="-128"/>
          <a:cs typeface="Arial Rounded MT Bol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-111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-111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-111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Comic Sans MS" pitchFamily="-11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400">
          <a:solidFill>
            <a:schemeClr val="bg2"/>
          </a:solidFill>
          <a:latin typeface="Arial" pitchFamily="34" charset="0"/>
          <a:ea typeface="ＭＳ Ｐゴシック" pitchFamily="-111" charset="-128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90000"/>
        <a:buFont typeface="Arial" pitchFamily="34" charset="0"/>
        <a:buChar char="•"/>
        <a:defRPr sz="2000">
          <a:solidFill>
            <a:schemeClr val="bg2"/>
          </a:solidFill>
          <a:latin typeface="Arial" pitchFamily="34" charset="0"/>
          <a:ea typeface="ＭＳ Ｐゴシック" pitchFamily="-111" charset="-128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90000"/>
        <a:buFont typeface="Arial" pitchFamily="34" charset="0"/>
        <a:buChar char="•"/>
        <a:defRPr sz="2000">
          <a:solidFill>
            <a:schemeClr val="bg2"/>
          </a:solidFill>
          <a:latin typeface="Arial" pitchFamily="34" charset="0"/>
          <a:ea typeface="ＭＳ Ｐゴシック" pitchFamily="-111" charset="-128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1600">
          <a:solidFill>
            <a:schemeClr val="bg2"/>
          </a:solidFill>
          <a:latin typeface="Arial" pitchFamily="34" charset="0"/>
          <a:ea typeface="ＭＳ Ｐゴシック" pitchFamily="-111" charset="-128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1400">
          <a:solidFill>
            <a:schemeClr val="bg2"/>
          </a:solidFill>
          <a:latin typeface="Arial" pitchFamily="34" charset="0"/>
          <a:ea typeface="ＭＳ Ｐゴシック" pitchFamily="-111" charset="-128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1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1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1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1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1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1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1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ＭＳ Ｐゴシック" pitchFamily="-11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119313" y="742950"/>
            <a:ext cx="4652962" cy="1143000"/>
          </a:xfrm>
        </p:spPr>
        <p:txBody>
          <a:bodyPr/>
          <a:lstStyle/>
          <a:p>
            <a:pPr eaLnBrk="1" hangingPunct="1"/>
            <a:r>
              <a:rPr lang="en-GB" dirty="0" smtClean="0">
                <a:solidFill>
                  <a:srgbClr val="0000E5"/>
                </a:solidFill>
                <a:ea typeface="ＭＳ Ｐゴシック" pitchFamily="34" charset="-128"/>
                <a:cs typeface="Arial" charset="0"/>
              </a:rPr>
              <a:t>Programming II</a:t>
            </a:r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124075" y="2023143"/>
            <a:ext cx="4635500" cy="4010063"/>
          </a:xfrm>
        </p:spPr>
        <p:txBody>
          <a:bodyPr/>
          <a:lstStyle/>
          <a:p>
            <a:pPr marL="290513" indent="-290513" eaLnBrk="1" hangingPunct="1">
              <a:buFont typeface="Wingdings" pitchFamily="2" charset="2"/>
              <a:buNone/>
              <a:defRPr/>
            </a:pPr>
            <a:r>
              <a:rPr lang="en-GB" b="1" dirty="0" smtClean="0">
                <a:ea typeface="ＭＳ Ｐゴシック" pitchFamily="34" charset="-128"/>
              </a:rPr>
              <a:t>Object Oriented </a:t>
            </a:r>
            <a:br>
              <a:rPr lang="en-GB" b="1" dirty="0" smtClean="0">
                <a:ea typeface="ＭＳ Ｐゴシック" pitchFamily="34" charset="-128"/>
              </a:rPr>
            </a:br>
            <a:r>
              <a:rPr lang="en-GB" b="1" dirty="0" smtClean="0">
                <a:ea typeface="ＭＳ Ｐゴシック" pitchFamily="34" charset="-128"/>
              </a:rPr>
              <a:t>Programming with Java</a:t>
            </a:r>
          </a:p>
          <a:p>
            <a:pPr marL="290513" indent="-290513" eaLnBrk="1" hangingPunct="1">
              <a:buFont typeface="Wingdings" pitchFamily="2" charset="2"/>
              <a:buNone/>
              <a:defRPr/>
            </a:pPr>
            <a:r>
              <a:rPr lang="en-GB" b="1" dirty="0" smtClean="0">
                <a:ea typeface="ＭＳ Ｐゴシック" pitchFamily="34" charset="-128"/>
              </a:rPr>
              <a:t>- Advanced Topics -</a:t>
            </a:r>
          </a:p>
          <a:p>
            <a:pPr marL="290513" indent="-290513" eaLnBrk="1" hangingPunct="1">
              <a:buFont typeface="Wingdings" pitchFamily="2" charset="2"/>
              <a:buNone/>
              <a:defRPr/>
            </a:pPr>
            <a:endParaRPr lang="en-GB" b="1" dirty="0" smtClean="0">
              <a:solidFill>
                <a:schemeClr val="tx2"/>
              </a:solidFill>
              <a:ea typeface="ＭＳ Ｐゴシック" pitchFamily="34" charset="-128"/>
            </a:endParaRPr>
          </a:p>
          <a:p>
            <a:pPr marL="290513" indent="-290513" eaLnBrk="1" hangingPunct="1">
              <a:buFont typeface="Wingdings" pitchFamily="2" charset="2"/>
              <a:buNone/>
              <a:defRPr/>
            </a:pPr>
            <a:r>
              <a:rPr lang="en-GB" b="1" dirty="0" smtClean="0">
                <a:solidFill>
                  <a:schemeClr val="bg1">
                    <a:lumMod val="75000"/>
                  </a:schemeClr>
                </a:solidFill>
                <a:ea typeface="ＭＳ Ｐゴシック" pitchFamily="34" charset="-128"/>
              </a:rPr>
              <a:t>Java 8: </a:t>
            </a:r>
            <a:r>
              <a:rPr lang="en-GB" b="1" dirty="0" smtClean="0">
                <a:solidFill>
                  <a:schemeClr val="bg1">
                    <a:lumMod val="75000"/>
                  </a:schemeClr>
                </a:solidFill>
                <a:ea typeface="ＭＳ Ｐゴシック" pitchFamily="34" charset="-128"/>
              </a:rPr>
              <a:t>Default Methods</a:t>
            </a:r>
            <a:endParaRPr lang="en-GB" b="1" dirty="0" smtClean="0">
              <a:solidFill>
                <a:schemeClr val="bg1">
                  <a:lumMod val="75000"/>
                </a:schemeClr>
              </a:solidFill>
              <a:ea typeface="ＭＳ Ｐゴシック" pitchFamily="34" charset="-128"/>
            </a:endParaRPr>
          </a:p>
          <a:p>
            <a:pPr marL="290513" indent="-290513" eaLnBrk="1" hangingPunct="1">
              <a:buFont typeface="Wingdings" pitchFamily="2" charset="2"/>
              <a:buNone/>
              <a:defRPr/>
            </a:pPr>
            <a:endParaRPr lang="en-GB" dirty="0" smtClean="0">
              <a:ea typeface="ＭＳ Ｐゴシック" pitchFamily="34" charset="-128"/>
            </a:endParaRPr>
          </a:p>
          <a:p>
            <a:pPr marL="290513" indent="-290513" eaLnBrk="1" hangingPunct="1">
              <a:buFont typeface="Wingdings" pitchFamily="2" charset="2"/>
              <a:buNone/>
              <a:defRPr/>
            </a:pPr>
            <a:r>
              <a:rPr lang="en-GB" dirty="0" smtClean="0">
                <a:ea typeface="ＭＳ Ｐゴシック" pitchFamily="34" charset="-128"/>
              </a:rPr>
              <a:t>Alastair Donaldson</a:t>
            </a:r>
          </a:p>
          <a:p>
            <a:pPr marL="290513" indent="-290513" eaLnBrk="1" hangingPunct="1">
              <a:buFont typeface="Wingdings" pitchFamily="2" charset="2"/>
              <a:buNone/>
              <a:defRPr/>
            </a:pPr>
            <a:r>
              <a:rPr lang="en-GB" dirty="0" smtClean="0">
                <a:ea typeface="ＭＳ Ｐゴシック" pitchFamily="34" charset="-128"/>
              </a:rPr>
              <a:t>www.doc.ic.ac.uk/~afd</a:t>
            </a:r>
          </a:p>
          <a:p>
            <a:pPr marL="290513" indent="-290513" algn="l" eaLnBrk="1" hangingPunct="1">
              <a:buFont typeface="Wingdings" pitchFamily="2" charset="2"/>
              <a:buNone/>
              <a:defRPr/>
            </a:pPr>
            <a:endParaRPr lang="en-GB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8649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41859"/>
            <a:ext cx="8153400" cy="914400"/>
          </a:xfrm>
        </p:spPr>
        <p:txBody>
          <a:bodyPr/>
          <a:lstStyle/>
          <a:p>
            <a:pPr eaLnBrk="1" hangingPunct="1"/>
            <a:r>
              <a:rPr lang="en-GB" sz="3000" dirty="0" smtClean="0">
                <a:ea typeface="ＭＳ Ｐゴシック" pitchFamily="34" charset="-128"/>
                <a:cs typeface="Arial" panose="020B0604020202020204" pitchFamily="34" charset="0"/>
              </a:rPr>
              <a:t>Implementing </a:t>
            </a:r>
            <a:r>
              <a:rPr lang="en-GB" sz="3000" b="1" dirty="0" smtClean="0">
                <a:latin typeface="Lucida Console" panose="020B0609040504020204" pitchFamily="49" charset="0"/>
                <a:ea typeface="ＭＳ Ｐゴシック" pitchFamily="34" charset="-128"/>
                <a:cs typeface="Arial" panose="020B0604020202020204" pitchFamily="34" charset="0"/>
              </a:rPr>
              <a:t>iterator</a:t>
            </a:r>
            <a:endParaRPr lang="en-GB" sz="2400" dirty="0" smtClean="0">
              <a:latin typeface="Lucida Console" panose="020B0609040504020204" pitchFamily="49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5632" y="1684190"/>
            <a:ext cx="8552153" cy="37856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      // Anonymous class continued from previous slide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      @</a:t>
            </a:r>
            <a:r>
              <a:rPr lang="en-GB" sz="16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Override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public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E next()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if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(!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hasNext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())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  throw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new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NoSuchElementException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();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return data[index++];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		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}; </a:t>
            </a:r>
            <a:r>
              <a:rPr lang="en-GB" sz="1600" dirty="0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// End of anonymous class definition</a:t>
            </a:r>
            <a:endParaRPr lang="en-GB" sz="1600" dirty="0">
              <a:solidFill>
                <a:srgbClr val="008000"/>
              </a:solidFill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endParaRPr lang="en-GB" sz="16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} </a:t>
            </a:r>
            <a:r>
              <a:rPr lang="en-GB" sz="1600" dirty="0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// End of iterator method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} </a:t>
            </a:r>
            <a:r>
              <a:rPr lang="en-GB" sz="1600" dirty="0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// End of </a:t>
            </a:r>
            <a:r>
              <a:rPr lang="en-GB" sz="1600" dirty="0" err="1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ArrayListImpl</a:t>
            </a:r>
            <a:r>
              <a:rPr lang="en-GB" sz="1600" dirty="0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&lt;E&gt; class</a:t>
            </a:r>
            <a:endParaRPr lang="en-GB" sz="1600" dirty="0">
              <a:solidFill>
                <a:srgbClr val="008000"/>
              </a:solidFill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98524" y="3433112"/>
            <a:ext cx="2730322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The anonymous class can refer to fields of the enclosing class</a:t>
            </a:r>
            <a:endParaRPr lang="en-GB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 flipV="1">
            <a:off x="2627291" y="3696246"/>
            <a:ext cx="3271233" cy="244698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83915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41859"/>
            <a:ext cx="8153400" cy="914400"/>
          </a:xfrm>
        </p:spPr>
        <p:txBody>
          <a:bodyPr/>
          <a:lstStyle/>
          <a:p>
            <a:pPr eaLnBrk="1" hangingPunct="1"/>
            <a:r>
              <a:rPr lang="en-GB" sz="3000" dirty="0" smtClean="0">
                <a:ea typeface="ＭＳ Ｐゴシック" pitchFamily="34" charset="-128"/>
                <a:cs typeface="Arial" panose="020B0604020202020204" pitchFamily="34" charset="0"/>
              </a:rPr>
              <a:t>The iterator method on one slide</a:t>
            </a:r>
            <a:endParaRPr lang="en-GB" sz="2400" dirty="0" smtClean="0">
              <a:latin typeface="Lucida Console" panose="020B0609040504020204" pitchFamily="49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5632" y="756902"/>
            <a:ext cx="8552153" cy="57554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 smtClean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  @</a:t>
            </a:r>
            <a:r>
              <a:rPr lang="en-GB" sz="16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Override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public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Iterator&lt;E&gt; iterator() {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return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new Iterator&lt;E&gt;()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		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private 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int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index = 0;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      @</a:t>
            </a:r>
            <a:r>
              <a:rPr lang="en-GB" sz="16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Override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public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boolean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hasNext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return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index &lt; count;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endParaRPr lang="en-GB" sz="16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      @</a:t>
            </a:r>
            <a:r>
              <a:rPr lang="en-GB" sz="16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Override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  public E next()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    if(!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hasNext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())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      throw new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NoSuchElementException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    }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    return data[index++];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  }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		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  }; </a:t>
            </a:r>
            <a:r>
              <a:rPr lang="en-GB" sz="1600" dirty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// End of anonymous class definition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 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}</a:t>
            </a:r>
            <a:endParaRPr lang="en-GB" sz="1600" dirty="0">
              <a:solidFill>
                <a:srgbClr val="008000"/>
              </a:solidFill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80338" y="1050521"/>
            <a:ext cx="2524259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Would it make any difference if this field were </a:t>
            </a:r>
            <a:r>
              <a:rPr lang="en-GB" b="1" dirty="0" smtClean="0">
                <a:cs typeface="Arial" panose="020B0604020202020204" pitchFamily="34" charset="0"/>
              </a:rPr>
              <a:t>public</a:t>
            </a:r>
            <a:r>
              <a:rPr lang="en-GB" dirty="0" smtClean="0">
                <a:cs typeface="Arial" panose="020B0604020202020204" pitchFamily="34" charset="0"/>
              </a:rPr>
              <a:t>?</a:t>
            </a:r>
            <a:endParaRPr lang="en-GB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cxnSp>
        <p:nvCxnSpPr>
          <p:cNvPr id="5" name="Straight Arrow Connector 4"/>
          <p:cNvCxnSpPr>
            <a:stCxn id="9" idx="1"/>
          </p:cNvCxnSpPr>
          <p:nvPr/>
        </p:nvCxnSpPr>
        <p:spPr bwMode="auto">
          <a:xfrm flipH="1">
            <a:off x="3245476" y="1558353"/>
            <a:ext cx="2034862" cy="412115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90739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12689"/>
            <a:ext cx="8153400" cy="914400"/>
          </a:xfrm>
        </p:spPr>
        <p:txBody>
          <a:bodyPr/>
          <a:lstStyle/>
          <a:p>
            <a:pPr eaLnBrk="1" hangingPunct="1"/>
            <a:r>
              <a:rPr lang="en-GB" sz="3000" dirty="0" smtClean="0">
                <a:ea typeface="ＭＳ Ｐゴシック" pitchFamily="34" charset="-128"/>
              </a:rPr>
              <a:t>An anonymous class can extend an existing class</a:t>
            </a:r>
            <a:endParaRPr lang="en-GB" sz="3000" dirty="0" smtClean="0">
              <a:ea typeface="ＭＳ Ｐゴシック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724" y="1488947"/>
            <a:ext cx="3503634" cy="329320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class A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private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String s;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public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A(String s)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this.s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= s;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public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void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blarp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System.out.println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(s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);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93205" y="741971"/>
            <a:ext cx="5370490" cy="57554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public class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AnonymousExtensionDemo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{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public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static void main(String[]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args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)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	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A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first = new A("Hello");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A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second = new A("World") {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      @</a:t>
            </a:r>
            <a:r>
              <a:rPr lang="en-GB" sz="16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Override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public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void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blarp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System.out.println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(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    "Overridden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blarp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!");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		</a:t>
            </a:r>
            <a:endParaRPr lang="en-GB" sz="16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super.blarp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();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endParaRPr lang="en-GB" sz="16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};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	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first.blarp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();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second.blarp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	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3966" y="4945484"/>
            <a:ext cx="3413482" cy="14465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 smtClean="0">
                <a:latin typeface="Arial Rounded MT Bold" panose="020F0704030504030204" pitchFamily="34" charset="0"/>
                <a:cs typeface="Courier New" pitchFamily="49" charset="0"/>
              </a:rPr>
              <a:t>Prints:</a:t>
            </a:r>
          </a:p>
          <a:p>
            <a:pPr algn="l"/>
            <a:r>
              <a:rPr lang="en-GB" sz="2200" dirty="0" smtClean="0">
                <a:latin typeface="Lucida Console" panose="020B0609040504020204" pitchFamily="49" charset="0"/>
                <a:cs typeface="Courier New" pitchFamily="49" charset="0"/>
              </a:rPr>
              <a:t>  Hello</a:t>
            </a:r>
          </a:p>
          <a:p>
            <a:pPr algn="l"/>
            <a:r>
              <a:rPr lang="en-GB" sz="2200" dirty="0" smtClean="0">
                <a:latin typeface="Lucida Console" panose="020B0609040504020204" pitchFamily="49" charset="0"/>
                <a:cs typeface="Courier New" pitchFamily="49" charset="0"/>
              </a:rPr>
              <a:t>  Overridden </a:t>
            </a:r>
            <a:r>
              <a:rPr lang="en-GB" sz="2200" dirty="0" err="1" smtClean="0">
                <a:latin typeface="Lucida Console" panose="020B0609040504020204" pitchFamily="49" charset="0"/>
                <a:cs typeface="Courier New" pitchFamily="49" charset="0"/>
              </a:rPr>
              <a:t>blarp</a:t>
            </a:r>
            <a:r>
              <a:rPr lang="en-GB" sz="2200" dirty="0" smtClean="0">
                <a:latin typeface="Lucida Console" panose="020B0609040504020204" pitchFamily="49" charset="0"/>
                <a:cs typeface="Courier New" pitchFamily="49" charset="0"/>
              </a:rPr>
              <a:t>!</a:t>
            </a:r>
          </a:p>
          <a:p>
            <a:pPr algn="l"/>
            <a:r>
              <a:rPr lang="en-GB" sz="2200" dirty="0" smtClean="0">
                <a:latin typeface="Lucida Console" panose="020B0609040504020204" pitchFamily="49" charset="0"/>
                <a:cs typeface="Courier New" pitchFamily="49" charset="0"/>
              </a:rPr>
              <a:t>  World</a:t>
            </a:r>
            <a:endParaRPr lang="en-GB" sz="2200" dirty="0"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77319" y="3618962"/>
            <a:ext cx="2176529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The anonymous class implicitly extends 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A</a:t>
            </a:r>
            <a:endParaRPr lang="en-GB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flipH="1" flipV="1">
            <a:off x="7302321" y="2266682"/>
            <a:ext cx="1030310" cy="1352280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608350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12689"/>
            <a:ext cx="8153400" cy="914400"/>
          </a:xfrm>
        </p:spPr>
        <p:txBody>
          <a:bodyPr/>
          <a:lstStyle/>
          <a:p>
            <a:pPr eaLnBrk="1" hangingPunct="1"/>
            <a:r>
              <a:rPr lang="en-GB" sz="3000" dirty="0" smtClean="0">
                <a:ea typeface="ＭＳ Ｐゴシック" pitchFamily="34" charset="-128"/>
              </a:rPr>
              <a:t>Local classes: not quite anonymous classes</a:t>
            </a:r>
            <a:endParaRPr lang="en-GB" sz="3000" dirty="0" smtClean="0">
              <a:ea typeface="ＭＳ Ｐゴシック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724" y="1488947"/>
            <a:ext cx="3503634" cy="329320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class A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private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String s;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public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A(String s)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this.s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= s;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public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void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blarp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System.out.println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(s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);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93205" y="626060"/>
            <a:ext cx="5370490" cy="61247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public class 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LocalExtensionDemo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{</a:t>
            </a:r>
          </a:p>
          <a:p>
            <a:pPr algn="l"/>
            <a:endParaRPr lang="en-GB" sz="8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public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static void main(String[]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args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) {</a:t>
            </a:r>
          </a:p>
          <a:p>
            <a:pPr algn="l"/>
            <a:endParaRPr lang="en-GB" sz="12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A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first = new A("Hello");</a:t>
            </a:r>
          </a:p>
          <a:p>
            <a:pPr algn="l"/>
            <a:endParaRPr lang="en-GB" sz="12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class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B extends A {</a:t>
            </a:r>
          </a:p>
          <a:p>
            <a:pPr algn="l"/>
            <a:endParaRPr lang="en-GB" sz="12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public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B(String s)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super(s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);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endParaRPr lang="en-GB" sz="12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@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Override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public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void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blarp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System.out.println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(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    "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Overriden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blarp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!");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super.blarp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();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};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endParaRPr lang="en-GB" sz="12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A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second = new 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B("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World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");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endParaRPr lang="en-GB" sz="12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first.blarp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();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second.blarp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();</a:t>
            </a:r>
          </a:p>
          <a:p>
            <a:pPr algn="l"/>
            <a:endParaRPr lang="en-GB" sz="8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3966" y="4945484"/>
            <a:ext cx="3413482" cy="14465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 smtClean="0">
                <a:latin typeface="Arial Rounded MT Bold" panose="020F0704030504030204" pitchFamily="34" charset="0"/>
                <a:cs typeface="Courier New" pitchFamily="49" charset="0"/>
              </a:rPr>
              <a:t>Prints:</a:t>
            </a:r>
          </a:p>
          <a:p>
            <a:pPr algn="l"/>
            <a:r>
              <a:rPr lang="en-GB" sz="2200" dirty="0" smtClean="0">
                <a:latin typeface="Lucida Console" panose="020B0609040504020204" pitchFamily="49" charset="0"/>
                <a:cs typeface="Courier New" pitchFamily="49" charset="0"/>
              </a:rPr>
              <a:t>  Hello</a:t>
            </a:r>
          </a:p>
          <a:p>
            <a:pPr algn="l"/>
            <a:r>
              <a:rPr lang="en-GB" sz="2200" dirty="0" smtClean="0">
                <a:latin typeface="Lucida Console" panose="020B0609040504020204" pitchFamily="49" charset="0"/>
                <a:cs typeface="Courier New" pitchFamily="49" charset="0"/>
              </a:rPr>
              <a:t>  Overridden </a:t>
            </a:r>
            <a:r>
              <a:rPr lang="en-GB" sz="2200" dirty="0" err="1" smtClean="0">
                <a:latin typeface="Lucida Console" panose="020B0609040504020204" pitchFamily="49" charset="0"/>
                <a:cs typeface="Courier New" pitchFamily="49" charset="0"/>
              </a:rPr>
              <a:t>blarp</a:t>
            </a:r>
            <a:r>
              <a:rPr lang="en-GB" sz="2200" dirty="0" smtClean="0">
                <a:latin typeface="Lucida Console" panose="020B0609040504020204" pitchFamily="49" charset="0"/>
                <a:cs typeface="Courier New" pitchFamily="49" charset="0"/>
              </a:rPr>
              <a:t>!</a:t>
            </a:r>
          </a:p>
          <a:p>
            <a:pPr algn="l"/>
            <a:r>
              <a:rPr lang="en-GB" sz="2200" dirty="0" smtClean="0">
                <a:latin typeface="Lucida Console" panose="020B0609040504020204" pitchFamily="49" charset="0"/>
                <a:cs typeface="Courier New" pitchFamily="49" charset="0"/>
              </a:rPr>
              <a:t>  World</a:t>
            </a:r>
            <a:endParaRPr lang="en-GB" sz="2200" dirty="0"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32993" y="5930494"/>
            <a:ext cx="2427669" cy="707886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This is equivalent to the previous slide</a:t>
            </a:r>
            <a:endParaRPr lang="en-GB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46252" y="2663779"/>
            <a:ext cx="2614410" cy="707886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Class 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B</a:t>
            </a:r>
            <a:r>
              <a:rPr lang="en-GB" dirty="0" smtClean="0">
                <a:cs typeface="Arial" panose="020B0604020202020204" pitchFamily="34" charset="0"/>
              </a:rPr>
              <a:t> is declared inside method 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main</a:t>
            </a:r>
            <a:endParaRPr lang="en-GB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339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Years go by…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99359" name="Rectangle 31"/>
          <p:cNvSpPr>
            <a:spLocks noChangeArrowheads="1"/>
          </p:cNvSpPr>
          <p:nvPr/>
        </p:nvSpPr>
        <p:spPr bwMode="auto">
          <a:xfrm>
            <a:off x="545205" y="1589003"/>
            <a:ext cx="8153400" cy="326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Imagine that:</a:t>
            </a:r>
          </a:p>
          <a:p>
            <a:pPr marL="342900" indent="-342900" algn="l">
              <a:spcBef>
                <a:spcPct val="20000"/>
              </a:spcBef>
              <a:buClr>
                <a:schemeClr val="bg2"/>
              </a:buClr>
              <a:buSzPct val="75000"/>
              <a:buFont typeface="Arial" charset="0"/>
              <a:buChar char="•"/>
              <a:defRPr/>
            </a:pPr>
            <a:r>
              <a:rPr lang="en-GB" sz="2400" dirty="0" smtClean="0">
                <a:cs typeface="Arial" pitchFamily="34" charset="0"/>
              </a:rPr>
              <a:t>The </a:t>
            </a:r>
            <a:r>
              <a:rPr lang="en-GB" sz="2400" dirty="0" err="1" smtClean="0">
                <a:latin typeface="Lucida Console" panose="020B0609040504020204" pitchFamily="49" charset="0"/>
                <a:cs typeface="Arial" pitchFamily="34" charset="0"/>
              </a:rPr>
              <a:t>ICollection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&lt;E&gt;</a:t>
            </a:r>
            <a:r>
              <a:rPr lang="en-GB" sz="2400" dirty="0" smtClean="0">
                <a:cs typeface="Arial" pitchFamily="34" charset="0"/>
              </a:rPr>
              <a:t> and </a:t>
            </a:r>
            <a:r>
              <a:rPr lang="en-GB" sz="2400" dirty="0" err="1" smtClean="0">
                <a:latin typeface="Lucida Console" panose="020B0609040504020204" pitchFamily="49" charset="0"/>
                <a:cs typeface="Arial" pitchFamily="34" charset="0"/>
              </a:rPr>
              <a:t>IList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&lt;E&gt;</a:t>
            </a:r>
            <a:r>
              <a:rPr lang="en-GB" sz="2400" dirty="0" smtClean="0">
                <a:cs typeface="Arial" pitchFamily="34" charset="0"/>
              </a:rPr>
              <a:t> interfaces become widely used</a:t>
            </a:r>
          </a:p>
          <a:p>
            <a:pPr marL="342900" indent="-342900" algn="l">
              <a:spcBef>
                <a:spcPct val="20000"/>
              </a:spcBef>
              <a:buClr>
                <a:schemeClr val="bg2"/>
              </a:buClr>
              <a:buSzPct val="75000"/>
              <a:buFont typeface="Arial" charset="0"/>
              <a:buChar char="•"/>
              <a:defRPr/>
            </a:pPr>
            <a:r>
              <a:rPr lang="en-GB" sz="2400" dirty="0" smtClean="0">
                <a:cs typeface="Arial" pitchFamily="34" charset="0"/>
              </a:rPr>
              <a:t>Our </a:t>
            </a:r>
            <a:r>
              <a:rPr lang="en-GB" sz="2400" dirty="0" err="1" smtClean="0">
                <a:latin typeface="Lucida Console" panose="020B0609040504020204" pitchFamily="49" charset="0"/>
                <a:cs typeface="Arial" pitchFamily="34" charset="0"/>
              </a:rPr>
              <a:t>ArrayListImpl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&lt;E&gt;</a:t>
            </a:r>
            <a:r>
              <a:rPr lang="en-GB" sz="2400" dirty="0" smtClean="0">
                <a:cs typeface="Arial" pitchFamily="34" charset="0"/>
              </a:rPr>
              <a:t> becomes widely used</a:t>
            </a:r>
          </a:p>
          <a:p>
            <a:pPr marL="342900" indent="-342900" algn="l">
              <a:spcBef>
                <a:spcPct val="20000"/>
              </a:spcBef>
              <a:buClr>
                <a:schemeClr val="bg2"/>
              </a:buClr>
              <a:buSzPct val="75000"/>
              <a:buFont typeface="Arial" charset="0"/>
              <a:buChar char="•"/>
              <a:defRPr/>
            </a:pPr>
            <a:r>
              <a:rPr lang="en-GB" sz="2400" dirty="0" smtClean="0">
                <a:cs typeface="Arial" pitchFamily="34" charset="0"/>
              </a:rPr>
              <a:t>Many companies and users provide their own classes that implement the interfaces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…but: we decide we want to add some extra methods to these interfaces</a:t>
            </a:r>
            <a:endParaRPr lang="en-GB" sz="2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930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000" dirty="0" smtClean="0">
                <a:ea typeface="ＭＳ Ｐゴシック" pitchFamily="34" charset="-128"/>
              </a:rPr>
              <a:t>Impact of adding methods to an interface</a:t>
            </a:r>
            <a:endParaRPr lang="en-GB" sz="3000" dirty="0" smtClean="0">
              <a:ea typeface="ＭＳ Ｐゴシック" pitchFamily="34" charset="-128"/>
            </a:endParaRPr>
          </a:p>
        </p:txBody>
      </p:sp>
      <p:sp>
        <p:nvSpPr>
          <p:cNvPr id="99359" name="Rectangle 31"/>
          <p:cNvSpPr>
            <a:spLocks noChangeArrowheads="1"/>
          </p:cNvSpPr>
          <p:nvPr/>
        </p:nvSpPr>
        <p:spPr bwMode="auto">
          <a:xfrm>
            <a:off x="545205" y="1589003"/>
            <a:ext cx="8153400" cy="326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Consider adding to </a:t>
            </a:r>
            <a:r>
              <a:rPr lang="en-GB" sz="2400" dirty="0" err="1" smtClean="0">
                <a:cs typeface="Arial" pitchFamily="34" charset="0"/>
              </a:rPr>
              <a:t>ICollection</a:t>
            </a:r>
            <a:r>
              <a:rPr lang="en-GB" sz="2400" dirty="0" smtClean="0">
                <a:cs typeface="Arial" pitchFamily="34" charset="0"/>
              </a:rPr>
              <a:t>&lt;E&gt;:</a:t>
            </a:r>
          </a:p>
          <a:p>
            <a:pPr marL="342900" indent="-342900" algn="l">
              <a:spcBef>
                <a:spcPct val="20000"/>
              </a:spcBef>
              <a:buClr>
                <a:schemeClr val="bg2"/>
              </a:buClr>
              <a:buSzPct val="75000"/>
              <a:buFont typeface="Arial" charset="0"/>
              <a:buChar char="•"/>
              <a:defRPr/>
            </a:pP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public </a:t>
            </a:r>
            <a:r>
              <a:rPr lang="en-GB" sz="2400" dirty="0" err="1" smtClean="0">
                <a:latin typeface="Lucida Console" panose="020B0609040504020204" pitchFamily="49" charset="0"/>
                <a:cs typeface="Arial" pitchFamily="34" charset="0"/>
              </a:rPr>
              <a:t>int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 count();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 smtClean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Consider adding to </a:t>
            </a:r>
            <a:r>
              <a:rPr lang="en-GB" sz="2400" dirty="0" err="1" smtClean="0">
                <a:cs typeface="Arial" pitchFamily="34" charset="0"/>
              </a:rPr>
              <a:t>IList</a:t>
            </a:r>
            <a:r>
              <a:rPr lang="en-GB" sz="2400" dirty="0" smtClean="0">
                <a:cs typeface="Arial" pitchFamily="34" charset="0"/>
              </a:rPr>
              <a:t>&lt;E&gt;:</a:t>
            </a:r>
            <a:endParaRPr lang="en-GB" sz="2400" dirty="0">
              <a:cs typeface="Arial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bg2"/>
              </a:buClr>
              <a:buSzPct val="75000"/>
              <a:buFont typeface="Arial" charset="0"/>
              <a:buChar char="•"/>
              <a:defRPr/>
            </a:pP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public </a:t>
            </a:r>
            <a:r>
              <a:rPr lang="en-GB" sz="2400" dirty="0" err="1" smtClean="0">
                <a:latin typeface="Lucida Console" panose="020B0609040504020204" pitchFamily="49" charset="0"/>
                <a:cs typeface="Arial" pitchFamily="34" charset="0"/>
              </a:rPr>
              <a:t>boolean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 </a:t>
            </a:r>
            <a:r>
              <a:rPr lang="en-GB" sz="2400" dirty="0" err="1" smtClean="0">
                <a:latin typeface="Lucida Console" panose="020B0609040504020204" pitchFamily="49" charset="0"/>
                <a:cs typeface="Arial" pitchFamily="34" charset="0"/>
              </a:rPr>
              <a:t>removeAll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(E e);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 smtClean="0"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60642" y="1660571"/>
            <a:ext cx="3392509" cy="769441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 smtClean="0">
                <a:cs typeface="Arial" panose="020B0604020202020204" pitchFamily="34" charset="0"/>
              </a:rPr>
              <a:t>Return the number of elements in the collection</a:t>
            </a:r>
            <a:endParaRPr lang="en-GB" sz="22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34057" y="3889008"/>
            <a:ext cx="3964548" cy="1107996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 smtClean="0">
                <a:cs typeface="Arial" panose="020B0604020202020204" pitchFamily="34" charset="0"/>
              </a:rPr>
              <a:t>Remove all elements from the collection that are equal to 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e</a:t>
            </a:r>
            <a:r>
              <a:rPr lang="en-GB" sz="2200" dirty="0" smtClean="0">
                <a:cs typeface="Arial" panose="020B0604020202020204" pitchFamily="34" charset="0"/>
              </a:rPr>
              <a:t> according to 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.equals()</a:t>
            </a:r>
            <a:endParaRPr lang="en-GB" sz="22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56823" y="5396248"/>
            <a:ext cx="8041782" cy="8309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After these changes, all implementations of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ICollection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r>
              <a:rPr lang="en-GB" sz="2400" dirty="0" smtClean="0">
                <a:cs typeface="Arial" panose="020B0604020202020204" pitchFamily="34" charset="0"/>
              </a:rPr>
              <a:t> and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IList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r>
              <a:rPr lang="en-GB" sz="2400" dirty="0" smtClean="0">
                <a:cs typeface="Arial" panose="020B0604020202020204" pitchFamily="34" charset="0"/>
              </a:rPr>
              <a:t> will </a:t>
            </a:r>
            <a:r>
              <a:rPr lang="en-GB" sz="2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fail to compile</a:t>
            </a:r>
            <a:r>
              <a:rPr lang="en-GB" sz="2400" dirty="0" smtClean="0">
                <a:cs typeface="Arial" panose="020B0604020202020204" pitchFamily="34" charset="0"/>
              </a:rPr>
              <a:t>!</a:t>
            </a:r>
            <a:endParaRPr lang="en-GB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851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4052"/>
            <a:ext cx="8153400" cy="914400"/>
          </a:xfrm>
        </p:spPr>
        <p:txBody>
          <a:bodyPr/>
          <a:lstStyle/>
          <a:p>
            <a:pPr eaLnBrk="1" hangingPunct="1"/>
            <a:r>
              <a:rPr lang="en-GB" sz="3000" dirty="0" smtClean="0">
                <a:ea typeface="ＭＳ Ｐゴシック" pitchFamily="34" charset="-128"/>
              </a:rPr>
              <a:t>…but there is a reasonable default way to implement these methods</a:t>
            </a:r>
            <a:endParaRPr lang="en-GB" sz="3000" dirty="0" smtClean="0">
              <a:ea typeface="ＭＳ Ｐゴシック" pitchFamily="34" charset="-128"/>
            </a:endParaRPr>
          </a:p>
        </p:txBody>
      </p:sp>
      <p:sp>
        <p:nvSpPr>
          <p:cNvPr id="99359" name="Rectangle 31"/>
          <p:cNvSpPr>
            <a:spLocks noChangeArrowheads="1"/>
          </p:cNvSpPr>
          <p:nvPr/>
        </p:nvSpPr>
        <p:spPr bwMode="auto">
          <a:xfrm>
            <a:off x="789904" y="2864012"/>
            <a:ext cx="4271493" cy="3266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/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public </a:t>
            </a:r>
            <a:r>
              <a:rPr lang="en-GB" sz="2400" dirty="0" err="1" smtClean="0">
                <a:latin typeface="Lucida Console" panose="020B0609040504020204" pitchFamily="49" charset="0"/>
                <a:cs typeface="Arial" pitchFamily="34" charset="0"/>
              </a:rPr>
              <a:t>int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 count()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  </a:t>
            </a:r>
            <a:r>
              <a:rPr lang="en-GB" sz="2400" dirty="0" err="1" smtClean="0">
                <a:latin typeface="Lucida Console" panose="020B0609040504020204" pitchFamily="49" charset="0"/>
                <a:cs typeface="Arial" pitchFamily="34" charset="0"/>
              </a:rPr>
              <a:t>int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 </a:t>
            </a:r>
            <a:r>
              <a:rPr lang="en-GB" sz="2400" dirty="0">
                <a:latin typeface="Lucida Console" panose="020B0609040504020204" pitchFamily="49" charset="0"/>
                <a:cs typeface="Arial" pitchFamily="34" charset="0"/>
              </a:rPr>
              <a:t>result = 0;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  for(E </a:t>
            </a:r>
            <a:r>
              <a:rPr lang="en-GB" sz="2400" dirty="0" err="1">
                <a:latin typeface="Lucida Console" panose="020B0609040504020204" pitchFamily="49" charset="0"/>
                <a:cs typeface="Arial" pitchFamily="34" charset="0"/>
              </a:rPr>
              <a:t>e</a:t>
            </a:r>
            <a:r>
              <a:rPr lang="en-GB" sz="2400" dirty="0">
                <a:latin typeface="Lucida Console" panose="020B0609040504020204" pitchFamily="49" charset="0"/>
                <a:cs typeface="Arial" pitchFamily="34" charset="0"/>
              </a:rPr>
              <a:t> : this)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    result</a:t>
            </a:r>
            <a:r>
              <a:rPr lang="en-GB" sz="2400" dirty="0">
                <a:latin typeface="Lucida Console" panose="020B0609040504020204" pitchFamily="49" charset="0"/>
                <a:cs typeface="Arial" pitchFamily="34" charset="0"/>
              </a:rPr>
              <a:t>++;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  }</a:t>
            </a:r>
            <a:endParaRPr lang="en-GB" sz="2400" dirty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  return </a:t>
            </a:r>
            <a:r>
              <a:rPr lang="en-GB" sz="2400" dirty="0">
                <a:latin typeface="Lucida Console" panose="020B0609040504020204" pitchFamily="49" charset="0"/>
                <a:cs typeface="Arial" pitchFamily="34" charset="0"/>
              </a:rPr>
              <a:t>result;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5697" y="1426068"/>
            <a:ext cx="8119057" cy="120032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This implementation of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count</a:t>
            </a:r>
            <a:r>
              <a:rPr lang="en-GB" sz="2400" dirty="0" smtClean="0">
                <a:cs typeface="Arial" panose="020B0604020202020204" pitchFamily="34" charset="0"/>
              </a:rPr>
              <a:t> relies only on the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Iterable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r>
              <a:rPr lang="en-GB" sz="2400" dirty="0" smtClean="0">
                <a:cs typeface="Arial" panose="020B0604020202020204" pitchFamily="34" charset="0"/>
              </a:rPr>
              <a:t> interface – it is thus applicable to any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ICollection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endParaRPr lang="en-GB" sz="24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14394" y="2364462"/>
            <a:ext cx="3494753" cy="44935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 smtClean="0">
                <a:cs typeface="Arial" panose="020B0604020202020204" pitchFamily="34" charset="0"/>
              </a:rPr>
              <a:t>If we added this to </a:t>
            </a:r>
            <a:r>
              <a:rPr lang="en-GB" sz="2200" b="1" dirty="0" smtClean="0">
                <a:cs typeface="Arial" panose="020B0604020202020204" pitchFamily="34" charset="0"/>
              </a:rPr>
              <a:t>every</a:t>
            </a:r>
            <a:r>
              <a:rPr lang="en-GB" sz="2200" dirty="0" smtClean="0">
                <a:cs typeface="Arial" panose="020B0604020202020204" pitchFamily="34" charset="0"/>
              </a:rPr>
              <a:t> implementation of </a:t>
            </a:r>
            <a:r>
              <a:rPr lang="en-GB" sz="22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ICollection</a:t>
            </a:r>
            <a:r>
              <a:rPr lang="en-GB" sz="2200" dirty="0" smtClean="0">
                <a:cs typeface="Arial" panose="020B0604020202020204" pitchFamily="34" charset="0"/>
              </a:rPr>
              <a:t>, they would all compile and operate correctly</a:t>
            </a:r>
          </a:p>
          <a:p>
            <a:pPr algn="l"/>
            <a:endParaRPr lang="en-GB" sz="2200" dirty="0"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cs typeface="Arial" panose="020B0604020202020204" pitchFamily="34" charset="0"/>
              </a:rPr>
              <a:t>But we cannot: most of the implementations are third party</a:t>
            </a:r>
          </a:p>
          <a:p>
            <a:pPr algn="l"/>
            <a:endParaRPr lang="en-GB" sz="2200" dirty="0"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cs typeface="Arial" panose="020B0604020202020204" pitchFamily="34" charset="0"/>
              </a:rPr>
              <a:t>Also: why should all clients have to change their classes?</a:t>
            </a:r>
            <a:endParaRPr lang="en-GB" sz="22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96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59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4052"/>
            <a:ext cx="8153400" cy="914400"/>
          </a:xfrm>
        </p:spPr>
        <p:txBody>
          <a:bodyPr/>
          <a:lstStyle/>
          <a:p>
            <a:pPr eaLnBrk="1" hangingPunct="1"/>
            <a:r>
              <a:rPr lang="en-GB" sz="3000" dirty="0" smtClean="0">
                <a:ea typeface="ＭＳ Ｐゴシック" pitchFamily="34" charset="-128"/>
              </a:rPr>
              <a:t>…but there is a reasonable default way to implement these methods</a:t>
            </a:r>
            <a:endParaRPr lang="en-GB" sz="3000" dirty="0" smtClean="0">
              <a:ea typeface="ＭＳ Ｐゴシック" pitchFamily="34" charset="-128"/>
            </a:endParaRPr>
          </a:p>
        </p:txBody>
      </p:sp>
      <p:sp>
        <p:nvSpPr>
          <p:cNvPr id="99359" name="Rectangle 31"/>
          <p:cNvSpPr>
            <a:spLocks noChangeArrowheads="1"/>
          </p:cNvSpPr>
          <p:nvPr/>
        </p:nvSpPr>
        <p:spPr bwMode="auto">
          <a:xfrm>
            <a:off x="519444" y="2864012"/>
            <a:ext cx="6010141" cy="31504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/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public </a:t>
            </a:r>
            <a:r>
              <a:rPr lang="en-GB" sz="2400" dirty="0" err="1" smtClean="0">
                <a:latin typeface="Lucida Console" panose="020B0609040504020204" pitchFamily="49" charset="0"/>
                <a:cs typeface="Arial" pitchFamily="34" charset="0"/>
              </a:rPr>
              <a:t>boolean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 </a:t>
            </a:r>
            <a:r>
              <a:rPr lang="en-GB" sz="2400" dirty="0" err="1">
                <a:latin typeface="Lucida Console" panose="020B0609040504020204" pitchFamily="49" charset="0"/>
                <a:cs typeface="Arial" pitchFamily="34" charset="0"/>
              </a:rPr>
              <a:t>removeAll</a:t>
            </a:r>
            <a:r>
              <a:rPr lang="en-GB" sz="2400" dirty="0">
                <a:latin typeface="Lucida Console" panose="020B0609040504020204" pitchFamily="49" charset="0"/>
                <a:cs typeface="Arial" pitchFamily="34" charset="0"/>
              </a:rPr>
              <a:t>(E e)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  </a:t>
            </a:r>
            <a:r>
              <a:rPr lang="en-GB" sz="2400" dirty="0" err="1" smtClean="0">
                <a:latin typeface="Lucida Console" panose="020B0609040504020204" pitchFamily="49" charset="0"/>
                <a:cs typeface="Arial" pitchFamily="34" charset="0"/>
              </a:rPr>
              <a:t>boolean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 </a:t>
            </a:r>
            <a:r>
              <a:rPr lang="en-GB" sz="2400" dirty="0">
                <a:latin typeface="Lucida Console" panose="020B0609040504020204" pitchFamily="49" charset="0"/>
                <a:cs typeface="Arial" pitchFamily="34" charset="0"/>
              </a:rPr>
              <a:t>result = false;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  while(</a:t>
            </a:r>
            <a:r>
              <a:rPr lang="en-GB" sz="2400" dirty="0" err="1" smtClean="0">
                <a:latin typeface="Lucida Console" panose="020B0609040504020204" pitchFamily="49" charset="0"/>
                <a:cs typeface="Arial" pitchFamily="34" charset="0"/>
              </a:rPr>
              <a:t>removeFirst</a:t>
            </a: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(e</a:t>
            </a:r>
            <a:r>
              <a:rPr lang="en-GB" sz="2400" dirty="0">
                <a:latin typeface="Lucida Console" panose="020B0609040504020204" pitchFamily="49" charset="0"/>
                <a:cs typeface="Arial" pitchFamily="34" charset="0"/>
              </a:rPr>
              <a:t>))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    result </a:t>
            </a:r>
            <a:r>
              <a:rPr lang="en-GB" sz="2400" dirty="0">
                <a:latin typeface="Lucida Console" panose="020B0609040504020204" pitchFamily="49" charset="0"/>
                <a:cs typeface="Arial" pitchFamily="34" charset="0"/>
              </a:rPr>
              <a:t>= true;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  }</a:t>
            </a:r>
            <a:endParaRPr lang="en-GB" sz="2400" dirty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  return </a:t>
            </a:r>
            <a:r>
              <a:rPr lang="en-GB" sz="2400" dirty="0">
                <a:latin typeface="Lucida Console" panose="020B0609040504020204" pitchFamily="49" charset="0"/>
                <a:cs typeface="Arial" pitchFamily="34" charset="0"/>
              </a:rPr>
              <a:t>result;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latin typeface="Lucida Console" panose="020B0609040504020204" pitchFamily="49" charset="0"/>
                <a:cs typeface="Arial" pitchFamily="34" charset="0"/>
              </a:rPr>
              <a:t>}</a:t>
            </a:r>
            <a:endParaRPr lang="en-GB" sz="2400" dirty="0">
              <a:latin typeface="Lucida Console" panose="020B0609040504020204" pitchFamily="49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5697" y="1426068"/>
            <a:ext cx="8119057" cy="120032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This implementation of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removeAll</a:t>
            </a:r>
            <a:r>
              <a:rPr lang="en-GB" sz="2400" dirty="0" smtClean="0">
                <a:cs typeface="Arial" panose="020B0604020202020204" pitchFamily="34" charset="0"/>
              </a:rPr>
              <a:t> relies only on the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IList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r>
              <a:rPr lang="en-GB" sz="2400" dirty="0" smtClean="0">
                <a:cs typeface="Arial" panose="020B0604020202020204" pitchFamily="34" charset="0"/>
              </a:rPr>
              <a:t> interface – it is thus applicable to any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IList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endParaRPr lang="en-GB" sz="24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66679" y="2864012"/>
            <a:ext cx="2258384" cy="21236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 smtClean="0">
                <a:cs typeface="Arial" panose="020B0604020202020204" pitchFamily="34" charset="0"/>
              </a:rPr>
              <a:t>But again: we cannot and should not force all implementing classes to add this method</a:t>
            </a:r>
            <a:endParaRPr lang="en-GB" sz="22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271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Java 8 solution: </a:t>
            </a:r>
            <a:r>
              <a:rPr lang="en-GB" b="1" dirty="0" smtClean="0">
                <a:ea typeface="ＭＳ Ｐゴシック" pitchFamily="34" charset="-128"/>
              </a:rPr>
              <a:t>default</a:t>
            </a:r>
            <a:r>
              <a:rPr lang="en-GB" dirty="0" smtClean="0">
                <a:ea typeface="ＭＳ Ｐゴシック" pitchFamily="34" charset="-128"/>
              </a:rPr>
              <a:t> methods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99359" name="Rectangle 31"/>
          <p:cNvSpPr>
            <a:spLocks noChangeArrowheads="1"/>
          </p:cNvSpPr>
          <p:nvPr/>
        </p:nvSpPr>
        <p:spPr bwMode="auto">
          <a:xfrm>
            <a:off x="545205" y="1589004"/>
            <a:ext cx="8301340" cy="478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A Java 8 interface may include a method marked as </a:t>
            </a:r>
            <a:r>
              <a:rPr lang="en-GB" sz="2400" b="1" dirty="0" smtClean="0">
                <a:cs typeface="Arial" pitchFamily="34" charset="0"/>
              </a:rPr>
              <a:t>default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1800" b="1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A </a:t>
            </a:r>
            <a:r>
              <a:rPr lang="en-GB" sz="2400" b="1" dirty="0" smtClean="0">
                <a:cs typeface="Arial" pitchFamily="34" charset="0"/>
              </a:rPr>
              <a:t>default </a:t>
            </a:r>
            <a:r>
              <a:rPr lang="en-GB" sz="2400" dirty="0" smtClean="0">
                <a:cs typeface="Arial" pitchFamily="34" charset="0"/>
              </a:rPr>
              <a:t>method is </a:t>
            </a:r>
            <a:r>
              <a:rPr lang="en-GB" sz="2400" b="1" dirty="0" smtClean="0">
                <a:cs typeface="Arial" pitchFamily="34" charset="0"/>
              </a:rPr>
              <a:t>not static</a:t>
            </a:r>
            <a:r>
              <a:rPr lang="en-GB" sz="2400" dirty="0" smtClean="0">
                <a:cs typeface="Arial" pitchFamily="34" charset="0"/>
              </a:rPr>
              <a:t> and </a:t>
            </a:r>
            <a:r>
              <a:rPr lang="en-GB" sz="2400" b="1" dirty="0" smtClean="0">
                <a:cs typeface="Arial" pitchFamily="34" charset="0"/>
              </a:rPr>
              <a:t>has a body</a:t>
            </a:r>
            <a:endParaRPr lang="en-GB" sz="2400" b="1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2400" dirty="0" smtClean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It is </a:t>
            </a:r>
            <a:r>
              <a:rPr lang="en-GB" sz="2400" dirty="0" smtClean="0">
                <a:cs typeface="Arial" pitchFamily="34" charset="0"/>
              </a:rPr>
              <a:t>a regular method that can declare variables, create objects, and invoke other methods of the interface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1800" b="1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Every class implementing the interface gets the default method </a:t>
            </a:r>
            <a:r>
              <a:rPr lang="en-GB" sz="2400" b="1" dirty="0" smtClean="0">
                <a:solidFill>
                  <a:schemeClr val="bg1"/>
                </a:solidFill>
                <a:cs typeface="Arial" pitchFamily="34" charset="0"/>
              </a:rPr>
              <a:t>automatically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1800" dirty="0"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2400" dirty="0" smtClean="0">
                <a:cs typeface="Arial" pitchFamily="34" charset="0"/>
              </a:rPr>
              <a:t>A class can </a:t>
            </a:r>
            <a:r>
              <a:rPr lang="en-GB" sz="2400" b="1" dirty="0" smtClean="0">
                <a:cs typeface="Arial" pitchFamily="34" charset="0"/>
              </a:rPr>
              <a:t>override</a:t>
            </a:r>
            <a:r>
              <a:rPr lang="en-GB" sz="2400" dirty="0" smtClean="0">
                <a:cs typeface="Arial" pitchFamily="34" charset="0"/>
              </a:rPr>
              <a:t> a default method to change or replace its behaviour</a:t>
            </a:r>
            <a:endParaRPr lang="en-GB" sz="2400" dirty="0">
              <a:latin typeface="Lucida Console" panose="020B0609040504020204" pitchFamily="49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531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5568"/>
            <a:ext cx="8153400" cy="914400"/>
          </a:xfrm>
        </p:spPr>
        <p:txBody>
          <a:bodyPr/>
          <a:lstStyle/>
          <a:p>
            <a:pPr eaLnBrk="1" hangingPunct="1"/>
            <a:r>
              <a:rPr lang="en-GB" sz="3000" dirty="0" err="1" smtClean="0">
                <a:latin typeface="Lucida Console" panose="020B0609040504020204" pitchFamily="49" charset="0"/>
                <a:ea typeface="ＭＳ Ｐゴシック" pitchFamily="34" charset="-128"/>
              </a:rPr>
              <a:t>ICollection</a:t>
            </a:r>
            <a:r>
              <a:rPr lang="en-GB" sz="3000" dirty="0" smtClean="0">
                <a:latin typeface="Lucida Console" panose="020B0609040504020204" pitchFamily="49" charset="0"/>
                <a:ea typeface="ＭＳ Ｐゴシック" pitchFamily="34" charset="-128"/>
              </a:rPr>
              <a:t>&lt;E&gt;</a:t>
            </a:r>
            <a:r>
              <a:rPr lang="en-GB" sz="3000" dirty="0" smtClean="0">
                <a:ea typeface="ＭＳ Ｐゴシック" pitchFamily="34" charset="-128"/>
              </a:rPr>
              <a:t> with default </a:t>
            </a:r>
            <a:r>
              <a:rPr lang="en-GB" sz="3000" dirty="0" smtClean="0">
                <a:latin typeface="Lucida Console" panose="020B0609040504020204" pitchFamily="49" charset="0"/>
                <a:ea typeface="ＭＳ Ｐゴシック" pitchFamily="34" charset="-128"/>
              </a:rPr>
              <a:t>count</a:t>
            </a:r>
            <a:endParaRPr lang="en-GB" sz="3000" dirty="0" smtClean="0">
              <a:latin typeface="Lucida Console" panose="020B0609040504020204" pitchFamily="49" charset="0"/>
              <a:ea typeface="ＭＳ Ｐゴシック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872" y="1529623"/>
            <a:ext cx="7401059" cy="437658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public interface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ICollection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&lt;E&gt; extends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Iterable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&lt;E&gt;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public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void add(E e);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public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boolean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contains(E e);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public </a:t>
            </a:r>
            <a:r>
              <a:rPr lang="en-GB" sz="1600" b="1" dirty="0" smtClean="0">
                <a:latin typeface="Lucida Console" panose="020B0609040504020204" pitchFamily="49" charset="0"/>
                <a:cs typeface="Arial" pitchFamily="34" charset="0"/>
              </a:rPr>
              <a:t>default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</a:t>
            </a:r>
            <a:r>
              <a:rPr lang="en-GB" sz="1600" dirty="0" err="1" smtClean="0">
                <a:latin typeface="Lucida Console" panose="020B0609040504020204" pitchFamily="49" charset="0"/>
                <a:cs typeface="Arial" pitchFamily="34" charset="0"/>
              </a:rPr>
              <a:t>int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count()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 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</a:t>
            </a:r>
            <a:r>
              <a:rPr lang="en-GB" sz="1600" dirty="0" err="1" smtClean="0">
                <a:latin typeface="Lucida Console" panose="020B0609040504020204" pitchFamily="49" charset="0"/>
                <a:cs typeface="Arial" pitchFamily="34" charset="0"/>
              </a:rPr>
              <a:t>int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result = 0;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for(E </a:t>
            </a:r>
            <a:r>
              <a:rPr lang="en-GB" sz="1600" dirty="0" err="1">
                <a:latin typeface="Lucida Console" panose="020B0609040504020204" pitchFamily="49" charset="0"/>
                <a:cs typeface="Arial" pitchFamily="34" charset="0"/>
              </a:rPr>
              <a:t>e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: this)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 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result++;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}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 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return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result;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}</a:t>
            </a:r>
            <a:endParaRPr lang="en-GB" sz="1600" dirty="0">
              <a:latin typeface="Lucida Console" panose="020B0609040504020204" pitchFamily="49" charset="0"/>
              <a:cs typeface="Arial" pitchFamily="34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	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52304" y="2910625"/>
            <a:ext cx="3812147" cy="2123658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 smtClean="0">
                <a:cs typeface="Arial" panose="020B0604020202020204" pitchFamily="34" charset="0"/>
              </a:rPr>
              <a:t>A </a:t>
            </a:r>
            <a:r>
              <a:rPr lang="en-GB" sz="2200" b="1" dirty="0" smtClean="0">
                <a:cs typeface="Arial" panose="020B0604020202020204" pitchFamily="34" charset="0"/>
              </a:rPr>
              <a:t>default method</a:t>
            </a:r>
            <a:r>
              <a:rPr lang="en-GB" sz="2200" dirty="0" smtClean="0">
                <a:cs typeface="Arial" panose="020B0604020202020204" pitchFamily="34" charset="0"/>
              </a:rPr>
              <a:t>: every implementation of </a:t>
            </a:r>
            <a:r>
              <a:rPr lang="en-GB" sz="22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ICollection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r>
              <a:rPr lang="en-GB" sz="2200" dirty="0" smtClean="0">
                <a:cs typeface="Arial" panose="020B0604020202020204" pitchFamily="34" charset="0"/>
              </a:rPr>
              <a:t> gets this version of 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count</a:t>
            </a:r>
            <a:r>
              <a:rPr lang="en-GB" sz="2200" dirty="0" smtClean="0">
                <a:cs typeface="Arial" panose="020B0604020202020204" pitchFamily="34" charset="0"/>
              </a:rPr>
              <a:t>, unless it explicitly provides its own implementation</a:t>
            </a:r>
            <a:endParaRPr lang="en-GB" sz="2200" dirty="0"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350133" y="5353561"/>
            <a:ext cx="4651419" cy="769441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 smtClean="0">
                <a:cs typeface="Arial" panose="020B0604020202020204" pitchFamily="34" charset="0"/>
              </a:rPr>
              <a:t>This method implicitly calls methods of </a:t>
            </a:r>
            <a:r>
              <a:rPr lang="en-GB" sz="22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Iterable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r>
              <a:rPr lang="en-GB" sz="2200" dirty="0" smtClean="0">
                <a:cs typeface="Arial" panose="020B0604020202020204" pitchFamily="34" charset="0"/>
              </a:rPr>
              <a:t>.  Where?</a:t>
            </a:r>
            <a:endParaRPr lang="en-GB" sz="22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723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5568"/>
            <a:ext cx="8153400" cy="914400"/>
          </a:xfrm>
        </p:spPr>
        <p:txBody>
          <a:bodyPr/>
          <a:lstStyle/>
          <a:p>
            <a:pPr eaLnBrk="1" hangingPunct="1"/>
            <a:r>
              <a:rPr lang="en-GB" sz="3000" dirty="0" smtClean="0">
                <a:ea typeface="ＭＳ Ｐゴシック" pitchFamily="34" charset="-128"/>
              </a:rPr>
              <a:t>Imagine we are designing a collections framework</a:t>
            </a:r>
            <a:endParaRPr lang="en-GB" sz="3000" dirty="0" smtClean="0">
              <a:ea typeface="ＭＳ Ｐゴシック" pitchFamily="34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872" y="1722808"/>
            <a:ext cx="7401059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public interface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ICollection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&lt;E&gt; extends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Iterable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&lt;E&gt;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public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void add(E e);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public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boolean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contains(E e);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	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06031" y="1213928"/>
            <a:ext cx="6154603" cy="46166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Let’s </a:t>
            </a:r>
            <a:r>
              <a:rPr lang="en-GB" sz="2400" dirty="0" smtClean="0">
                <a:cs typeface="Arial" panose="020B0604020202020204" pitchFamily="34" charset="0"/>
              </a:rPr>
              <a:t>keep things very simple:</a:t>
            </a:r>
            <a:endParaRPr lang="en-GB" sz="2400" dirty="0"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4723" y="3691128"/>
            <a:ext cx="7401059" cy="1815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public interface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IList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&lt;E&gt; extends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ICollection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&lt;E&gt; {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public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E get(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int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public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boolean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removeFirst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(E e);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67" y="5706508"/>
            <a:ext cx="7726601" cy="8309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We would also have other sub-interfaces, e.g.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ISet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 extends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ICollection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endParaRPr lang="en-GB" sz="24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5394" y="2160895"/>
            <a:ext cx="2910264" cy="400110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Adds e to the collection</a:t>
            </a:r>
            <a:endParaRPr lang="en-GB" dirty="0"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60367" y="2661028"/>
            <a:ext cx="3865447" cy="707886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Tells us whether something that 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.equals(e)</a:t>
            </a:r>
            <a:r>
              <a:rPr lang="en-GB" dirty="0" smtClean="0">
                <a:cs typeface="Arial" panose="020B0604020202020204" pitchFamily="34" charset="0"/>
              </a:rPr>
              <a:t> is in the collection</a:t>
            </a:r>
            <a:endParaRPr lang="en-GB" dirty="0"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58350" y="4024041"/>
            <a:ext cx="3915203" cy="646331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800" dirty="0" smtClean="0">
                <a:cs typeface="Arial" panose="020B0604020202020204" pitchFamily="34" charset="0"/>
              </a:rPr>
              <a:t>Gets the </a:t>
            </a:r>
            <a:r>
              <a:rPr lang="en-GB" sz="18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</a:t>
            </a:r>
            <a:r>
              <a:rPr lang="en-GB" sz="1800" dirty="0" err="1" smtClean="0">
                <a:cs typeface="Arial" panose="020B0604020202020204" pitchFamily="34" charset="0"/>
              </a:rPr>
              <a:t>th</a:t>
            </a:r>
            <a:r>
              <a:rPr lang="en-GB" sz="1800" dirty="0" smtClean="0">
                <a:cs typeface="Arial" panose="020B0604020202020204" pitchFamily="34" charset="0"/>
              </a:rPr>
              <a:t> element of the list, throws exception if out of bounds</a:t>
            </a:r>
            <a:endParaRPr lang="en-GB" sz="1800" dirty="0"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996990" y="4758377"/>
            <a:ext cx="3876564" cy="923330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800" dirty="0" smtClean="0">
                <a:cs typeface="Arial" panose="020B0604020202020204" pitchFamily="34" charset="0"/>
              </a:rPr>
              <a:t>Removes first element that 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.equals(e)</a:t>
            </a:r>
            <a:r>
              <a:rPr lang="en-GB" sz="1800" dirty="0" smtClean="0">
                <a:cs typeface="Arial" panose="020B0604020202020204" pitchFamily="34" charset="0"/>
              </a:rPr>
              <a:t>, if it exists; returns true if something was removed</a:t>
            </a:r>
            <a:endParaRPr lang="en-GB" sz="18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185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5568"/>
            <a:ext cx="8153400" cy="914400"/>
          </a:xfrm>
        </p:spPr>
        <p:txBody>
          <a:bodyPr/>
          <a:lstStyle/>
          <a:p>
            <a:pPr eaLnBrk="1" hangingPunct="1"/>
            <a:r>
              <a:rPr lang="en-GB" sz="3000" dirty="0" err="1" smtClean="0">
                <a:latin typeface="Lucida Console" panose="020B0609040504020204" pitchFamily="49" charset="0"/>
                <a:ea typeface="ＭＳ Ｐゴシック" pitchFamily="34" charset="-128"/>
              </a:rPr>
              <a:t>IList</a:t>
            </a:r>
            <a:r>
              <a:rPr lang="en-GB" sz="3000" dirty="0" smtClean="0">
                <a:latin typeface="Lucida Console" panose="020B0609040504020204" pitchFamily="49" charset="0"/>
                <a:ea typeface="ＭＳ Ｐゴシック" pitchFamily="34" charset="-128"/>
              </a:rPr>
              <a:t>&lt;E&gt;</a:t>
            </a:r>
            <a:r>
              <a:rPr lang="en-GB" sz="3000" dirty="0" smtClean="0">
                <a:ea typeface="ＭＳ Ｐゴシック" pitchFamily="34" charset="-128"/>
              </a:rPr>
              <a:t> with default </a:t>
            </a:r>
            <a:r>
              <a:rPr lang="en-GB" sz="3000" dirty="0" err="1" smtClean="0">
                <a:latin typeface="Lucida Console" panose="020B0609040504020204" pitchFamily="49" charset="0"/>
                <a:ea typeface="ＭＳ Ｐゴシック" pitchFamily="34" charset="-128"/>
              </a:rPr>
              <a:t>removeAll</a:t>
            </a:r>
            <a:endParaRPr lang="en-GB" sz="3000" dirty="0" smtClean="0">
              <a:latin typeface="Lucida Console" panose="020B0609040504020204" pitchFamily="49" charset="0"/>
              <a:ea typeface="ＭＳ Ｐゴシック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07437" y="1514599"/>
            <a:ext cx="7401059" cy="41303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public interface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IList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&lt;E&gt; extends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ICollection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&lt;E&gt; {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public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E get(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int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);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public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boolean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removeFirst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(E e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);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public </a:t>
            </a:r>
            <a:r>
              <a:rPr lang="en-GB" sz="1600" b="1" dirty="0" smtClean="0">
                <a:latin typeface="Lucida Console" panose="020B0609040504020204" pitchFamily="49" charset="0"/>
                <a:cs typeface="Arial" pitchFamily="34" charset="0"/>
              </a:rPr>
              <a:t>default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</a:t>
            </a:r>
            <a:r>
              <a:rPr lang="en-GB" sz="1600" dirty="0" err="1" smtClean="0">
                <a:latin typeface="Lucida Console" panose="020B0609040504020204" pitchFamily="49" charset="0"/>
                <a:cs typeface="Arial" pitchFamily="34" charset="0"/>
              </a:rPr>
              <a:t>boolean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  <a:cs typeface="Arial" pitchFamily="34" charset="0"/>
              </a:rPr>
              <a:t>removeAll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(E e)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 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</a:t>
            </a:r>
            <a:r>
              <a:rPr lang="en-GB" sz="1600" dirty="0" err="1" smtClean="0">
                <a:latin typeface="Lucida Console" panose="020B0609040504020204" pitchFamily="49" charset="0"/>
                <a:cs typeface="Arial" pitchFamily="34" charset="0"/>
              </a:rPr>
              <a:t>boolean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result = false;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 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while(</a:t>
            </a:r>
            <a:r>
              <a:rPr lang="en-GB" sz="1600" dirty="0" err="1" smtClean="0">
                <a:latin typeface="Lucida Console" panose="020B0609040504020204" pitchFamily="49" charset="0"/>
                <a:cs typeface="Arial" pitchFamily="34" charset="0"/>
              </a:rPr>
              <a:t>removeFirst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(e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))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   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result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= true;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}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 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return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result;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}</a:t>
            </a:r>
            <a:endParaRPr lang="en-GB" sz="1600" dirty="0">
              <a:latin typeface="Lucida Console" panose="020B0609040504020204" pitchFamily="49" charset="0"/>
              <a:cs typeface="Arial" pitchFamily="34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36394" y="3696237"/>
            <a:ext cx="3812147" cy="2123658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 smtClean="0">
                <a:cs typeface="Arial" panose="020B0604020202020204" pitchFamily="34" charset="0"/>
              </a:rPr>
              <a:t>A </a:t>
            </a:r>
            <a:r>
              <a:rPr lang="en-GB" sz="2200" b="1" dirty="0" smtClean="0">
                <a:cs typeface="Arial" panose="020B0604020202020204" pitchFamily="34" charset="0"/>
              </a:rPr>
              <a:t>default method</a:t>
            </a:r>
            <a:r>
              <a:rPr lang="en-GB" sz="2200" dirty="0" smtClean="0">
                <a:cs typeface="Arial" panose="020B0604020202020204" pitchFamily="34" charset="0"/>
              </a:rPr>
              <a:t>: every implementation of </a:t>
            </a:r>
            <a:r>
              <a:rPr lang="en-GB" sz="22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IList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r>
              <a:rPr lang="en-GB" sz="2200" dirty="0" smtClean="0">
                <a:cs typeface="Arial" panose="020B0604020202020204" pitchFamily="34" charset="0"/>
              </a:rPr>
              <a:t> gets this version of </a:t>
            </a:r>
            <a:r>
              <a:rPr lang="en-GB" sz="22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removeAll</a:t>
            </a:r>
            <a:r>
              <a:rPr lang="en-GB" sz="2200" dirty="0" smtClean="0">
                <a:cs typeface="Arial" panose="020B0604020202020204" pitchFamily="34" charset="0"/>
              </a:rPr>
              <a:t>, unless it explicitly provides its own implementation</a:t>
            </a:r>
            <a:endParaRPr lang="en-GB" sz="22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357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22479" y="112690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Impact of the default methods on existing classes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22479" y="1506688"/>
            <a:ext cx="8070760" cy="44012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There is (almost) no impact.</a:t>
            </a:r>
          </a:p>
          <a:p>
            <a:pPr algn="l"/>
            <a:endParaRPr lang="en-GB" sz="800" dirty="0" smtClean="0">
              <a:cs typeface="Arial" panose="020B0604020202020204" pitchFamily="34" charset="0"/>
            </a:endParaRPr>
          </a:p>
          <a:p>
            <a:pPr algn="l"/>
            <a:r>
              <a:rPr lang="en-GB" sz="2400" dirty="0">
                <a:cs typeface="Arial" panose="020B0604020202020204" pitchFamily="34" charset="0"/>
              </a:rPr>
              <a:t>Suppose class </a:t>
            </a:r>
            <a:r>
              <a:rPr lang="en-GB" sz="2400" dirty="0">
                <a:latin typeface="Lucida Console" panose="020B0609040504020204" pitchFamily="49" charset="0"/>
                <a:cs typeface="Arial" panose="020B0604020202020204" pitchFamily="34" charset="0"/>
              </a:rPr>
              <a:t>C</a:t>
            </a:r>
            <a:r>
              <a:rPr lang="en-GB" sz="2400" dirty="0">
                <a:cs typeface="Arial" panose="020B0604020202020204" pitchFamily="34" charset="0"/>
              </a:rPr>
              <a:t> </a:t>
            </a:r>
            <a:r>
              <a:rPr lang="en-GB" sz="2400" dirty="0" smtClean="0">
                <a:cs typeface="Arial" panose="020B0604020202020204" pitchFamily="34" charset="0"/>
              </a:rPr>
              <a:t>implements interface </a:t>
            </a:r>
            <a:r>
              <a:rPr lang="en-GB" sz="2400" dirty="0">
                <a:latin typeface="Lucida Console" panose="020B0609040504020204" pitchFamily="49" charset="0"/>
                <a:cs typeface="Arial" panose="020B0604020202020204" pitchFamily="34" charset="0"/>
              </a:rPr>
              <a:t>I</a:t>
            </a:r>
          </a:p>
          <a:p>
            <a:pPr algn="l"/>
            <a:r>
              <a:rPr lang="en-GB" sz="2400" dirty="0" smtClean="0">
                <a:cs typeface="Arial" panose="020B0604020202020204" pitchFamily="34" charset="0"/>
              </a:rPr>
              <a:t>Suppose </a:t>
            </a:r>
            <a:r>
              <a:rPr lang="en-GB" sz="2400" b="1" dirty="0" smtClean="0">
                <a:cs typeface="Arial" panose="020B0604020202020204" pitchFamily="34" charset="0"/>
              </a:rPr>
              <a:t>default method</a:t>
            </a:r>
            <a:r>
              <a:rPr lang="en-GB" sz="2400" dirty="0" smtClean="0">
                <a:cs typeface="Arial" panose="020B0604020202020204" pitchFamily="34" charset="0"/>
              </a:rPr>
              <a:t>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foo</a:t>
            </a:r>
            <a:r>
              <a:rPr lang="en-GB" sz="2400" dirty="0" smtClean="0">
                <a:cs typeface="Arial" panose="020B0604020202020204" pitchFamily="34" charset="0"/>
              </a:rPr>
              <a:t> is added to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I</a:t>
            </a:r>
          </a:p>
          <a:p>
            <a:pPr algn="l"/>
            <a:endParaRPr lang="en-GB" sz="800" dirty="0" smtClean="0"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n-GB" sz="2400" dirty="0">
                <a:cs typeface="Arial" panose="020B0604020202020204" pitchFamily="34" charset="0"/>
              </a:rPr>
              <a:t>I</a:t>
            </a:r>
            <a:r>
              <a:rPr lang="en-GB" sz="2400" dirty="0" smtClean="0">
                <a:cs typeface="Arial" panose="020B0604020202020204" pitchFamily="34" charset="0"/>
              </a:rPr>
              <a:t>f </a:t>
            </a:r>
            <a:r>
              <a:rPr lang="en-GB" sz="2400" dirty="0">
                <a:latin typeface="Lucida Console" panose="020B0609040504020204" pitchFamily="49" charset="0"/>
                <a:cs typeface="Arial" panose="020B0604020202020204" pitchFamily="34" charset="0"/>
              </a:rPr>
              <a:t>C</a:t>
            </a:r>
            <a:r>
              <a:rPr lang="en-GB" sz="2400" dirty="0" smtClean="0">
                <a:cs typeface="Arial" panose="020B0604020202020204" pitchFamily="34" charset="0"/>
              </a:rPr>
              <a:t> already has a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foo</a:t>
            </a:r>
            <a:r>
              <a:rPr lang="en-GB" sz="2400" dirty="0" smtClean="0">
                <a:cs typeface="Arial" panose="020B0604020202020204" pitchFamily="34" charset="0"/>
              </a:rPr>
              <a:t> method (with same signature) this </a:t>
            </a:r>
            <a:r>
              <a:rPr lang="en-GB" sz="2400" b="1" dirty="0" smtClean="0">
                <a:cs typeface="Arial" panose="020B0604020202020204" pitchFamily="34" charset="0"/>
              </a:rPr>
              <a:t>overrides</a:t>
            </a:r>
            <a:r>
              <a:rPr lang="en-GB" sz="2400" dirty="0" smtClean="0">
                <a:cs typeface="Arial" panose="020B0604020202020204" pitchFamily="34" charset="0"/>
              </a:rPr>
              <a:t> the default</a:t>
            </a:r>
          </a:p>
          <a:p>
            <a:pPr marL="342900" indent="-342900" algn="l">
              <a:buFontTx/>
              <a:buChar char="-"/>
            </a:pPr>
            <a:r>
              <a:rPr lang="en-GB" sz="2400" dirty="0" smtClean="0">
                <a:cs typeface="Arial" panose="020B0604020202020204" pitchFamily="34" charset="0"/>
              </a:rPr>
              <a:t>If </a:t>
            </a:r>
            <a:r>
              <a:rPr lang="en-GB" sz="2400" dirty="0">
                <a:latin typeface="Lucida Console" panose="020B0609040504020204" pitchFamily="49" charset="0"/>
                <a:cs typeface="Arial" panose="020B0604020202020204" pitchFamily="34" charset="0"/>
              </a:rPr>
              <a:t>C</a:t>
            </a:r>
            <a:r>
              <a:rPr lang="en-GB" sz="2400" dirty="0" smtClean="0">
                <a:cs typeface="Arial" panose="020B0604020202020204" pitchFamily="34" charset="0"/>
              </a:rPr>
              <a:t> does not have a foo method, it </a:t>
            </a:r>
            <a:r>
              <a:rPr lang="en-GB" sz="2400" b="1" dirty="0" smtClean="0">
                <a:cs typeface="Arial" panose="020B0604020202020204" pitchFamily="34" charset="0"/>
              </a:rPr>
              <a:t>inherits</a:t>
            </a:r>
            <a:r>
              <a:rPr lang="en-GB" sz="2400" dirty="0" smtClean="0">
                <a:cs typeface="Arial" panose="020B0604020202020204" pitchFamily="34" charset="0"/>
              </a:rPr>
              <a:t> the default</a:t>
            </a:r>
          </a:p>
          <a:p>
            <a:pPr marL="342900" indent="-342900" algn="l">
              <a:buFontTx/>
              <a:buChar char="-"/>
            </a:pPr>
            <a:r>
              <a:rPr lang="en-GB" sz="2400" dirty="0" smtClean="0">
                <a:cs typeface="Arial" panose="020B0604020202020204" pitchFamily="34" charset="0"/>
              </a:rPr>
              <a:t>Old clients of </a:t>
            </a:r>
            <a:r>
              <a:rPr lang="en-GB" sz="2400" dirty="0">
                <a:latin typeface="Lucida Console" panose="020B0609040504020204" pitchFamily="49" charset="0"/>
                <a:cs typeface="Arial" panose="020B0604020202020204" pitchFamily="34" charset="0"/>
              </a:rPr>
              <a:t>C</a:t>
            </a:r>
            <a:r>
              <a:rPr lang="en-GB" sz="2400" dirty="0" smtClean="0">
                <a:cs typeface="Arial" panose="020B0604020202020204" pitchFamily="34" charset="0"/>
              </a:rPr>
              <a:t> can interact with </a:t>
            </a:r>
            <a:r>
              <a:rPr lang="en-GB" sz="2400" dirty="0">
                <a:latin typeface="Lucida Console" panose="020B0609040504020204" pitchFamily="49" charset="0"/>
                <a:cs typeface="Arial" panose="020B0604020202020204" pitchFamily="34" charset="0"/>
              </a:rPr>
              <a:t>C</a:t>
            </a:r>
            <a:r>
              <a:rPr lang="en-GB" sz="2400" dirty="0" smtClean="0">
                <a:cs typeface="Arial" panose="020B0604020202020204" pitchFamily="34" charset="0"/>
              </a:rPr>
              <a:t> through </a:t>
            </a:r>
            <a:r>
              <a:rPr lang="en-GB" sz="2400" dirty="0">
                <a:latin typeface="Lucida Console" panose="020B0609040504020204" pitchFamily="49" charset="0"/>
                <a:cs typeface="Arial" panose="020B0604020202020204" pitchFamily="34" charset="0"/>
              </a:rPr>
              <a:t>I</a:t>
            </a:r>
            <a:r>
              <a:rPr lang="en-GB" sz="2400" dirty="0" smtClean="0">
                <a:cs typeface="Arial" panose="020B0604020202020204" pitchFamily="34" charset="0"/>
              </a:rPr>
              <a:t> as usual, without invoking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foo</a:t>
            </a:r>
            <a:endParaRPr lang="en-GB" sz="2400" dirty="0" smtClean="0"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n-GB" sz="2400" dirty="0" smtClean="0">
                <a:cs typeface="Arial" panose="020B0604020202020204" pitchFamily="34" charset="0"/>
              </a:rPr>
              <a:t>New or updated clients of </a:t>
            </a:r>
            <a:r>
              <a:rPr lang="en-GB" sz="2400" dirty="0">
                <a:latin typeface="Lucida Console" panose="020B0609040504020204" pitchFamily="49" charset="0"/>
                <a:cs typeface="Arial" panose="020B0604020202020204" pitchFamily="34" charset="0"/>
              </a:rPr>
              <a:t>C</a:t>
            </a:r>
            <a:r>
              <a:rPr lang="en-GB" sz="2400" dirty="0" smtClean="0">
                <a:cs typeface="Arial" panose="020B0604020202020204" pitchFamily="34" charset="0"/>
              </a:rPr>
              <a:t> can also invoke foo</a:t>
            </a:r>
          </a:p>
          <a:p>
            <a:pPr marL="342900" indent="-342900" algn="l">
              <a:buFontTx/>
              <a:buChar char="-"/>
            </a:pPr>
            <a:r>
              <a:rPr lang="en-GB" sz="2400" dirty="0" smtClean="0">
                <a:cs typeface="Arial" panose="020B0604020202020204" pitchFamily="34" charset="0"/>
              </a:rPr>
              <a:t>Later, a </a:t>
            </a:r>
            <a:r>
              <a:rPr lang="en-GB" sz="2400" b="1" dirty="0" smtClean="0">
                <a:cs typeface="Arial" panose="020B0604020202020204" pitchFamily="34" charset="0"/>
              </a:rPr>
              <a:t>specialised implementation</a:t>
            </a:r>
            <a:r>
              <a:rPr lang="en-GB" sz="2400" dirty="0" smtClean="0">
                <a:cs typeface="Arial" panose="020B0604020202020204" pitchFamily="34" charset="0"/>
              </a:rPr>
              <a:t> of </a:t>
            </a:r>
            <a:r>
              <a:rPr lang="en-GB" sz="2400" dirty="0">
                <a:latin typeface="Lucida Console" panose="020B0609040504020204" pitchFamily="49" charset="0"/>
                <a:cs typeface="Arial" panose="020B0604020202020204" pitchFamily="34" charset="0"/>
              </a:rPr>
              <a:t>foo</a:t>
            </a:r>
            <a:r>
              <a:rPr lang="en-GB" sz="2400" dirty="0" smtClean="0">
                <a:cs typeface="Arial" panose="020B0604020202020204" pitchFamily="34" charset="0"/>
              </a:rPr>
              <a:t> can be provided in </a:t>
            </a:r>
            <a:r>
              <a:rPr lang="en-GB" sz="2400" dirty="0">
                <a:latin typeface="Lucida Console" panose="020B0609040504020204" pitchFamily="49" charset="0"/>
                <a:cs typeface="Arial" panose="020B0604020202020204" pitchFamily="34" charset="0"/>
              </a:rPr>
              <a:t>C</a:t>
            </a:r>
            <a:r>
              <a:rPr lang="en-GB" sz="2400" dirty="0" smtClean="0">
                <a:cs typeface="Arial" panose="020B0604020202020204" pitchFamily="34" charset="0"/>
              </a:rPr>
              <a:t> if necessary</a:t>
            </a:r>
            <a:endParaRPr lang="en-GB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2263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22479" y="112690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Overriding the default methods in </a:t>
            </a:r>
            <a:r>
              <a:rPr lang="en-GB" dirty="0" err="1" smtClean="0">
                <a:ea typeface="ＭＳ Ｐゴシック" pitchFamily="34" charset="-128"/>
              </a:rPr>
              <a:t>ArrayListImpl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5204" y="1506688"/>
            <a:ext cx="8160913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The default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count</a:t>
            </a:r>
            <a:r>
              <a:rPr lang="en-GB" sz="2400" dirty="0" smtClean="0">
                <a:cs typeface="Arial" panose="020B0604020202020204" pitchFamily="34" charset="0"/>
              </a:rPr>
              <a:t> in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ICollection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r>
              <a:rPr lang="en-GB" sz="2400" dirty="0" smtClean="0">
                <a:cs typeface="Arial" panose="020B0604020202020204" pitchFamily="34" charset="0"/>
              </a:rPr>
              <a:t> iterates over the whole collection</a:t>
            </a:r>
          </a:p>
          <a:p>
            <a:pPr algn="l"/>
            <a:endParaRPr lang="en-GB" sz="2400" dirty="0">
              <a:cs typeface="Arial" panose="020B0604020202020204" pitchFamily="34" charset="0"/>
            </a:endParaRPr>
          </a:p>
          <a:p>
            <a:pPr algn="l"/>
            <a:r>
              <a:rPr lang="en-GB" sz="2400" dirty="0" smtClean="0">
                <a:cs typeface="Arial" panose="020B0604020202020204" pitchFamily="34" charset="0"/>
              </a:rPr>
              <a:t>Requires </a:t>
            </a:r>
            <a:r>
              <a:rPr lang="en-GB" sz="2400" i="1" dirty="0" smtClean="0">
                <a:cs typeface="Arial" panose="020B0604020202020204" pitchFamily="34" charset="0"/>
              </a:rPr>
              <a:t>O</a:t>
            </a:r>
            <a:r>
              <a:rPr lang="en-GB" sz="2400" dirty="0" smtClean="0">
                <a:cs typeface="Arial" panose="020B0604020202020204" pitchFamily="34" charset="0"/>
              </a:rPr>
              <a:t>(</a:t>
            </a:r>
            <a:r>
              <a:rPr lang="en-GB" sz="2400" i="1" dirty="0" smtClean="0">
                <a:cs typeface="Arial" panose="020B0604020202020204" pitchFamily="34" charset="0"/>
              </a:rPr>
              <a:t>N</a:t>
            </a:r>
            <a:r>
              <a:rPr lang="en-GB" sz="2400" dirty="0" smtClean="0">
                <a:cs typeface="Arial" panose="020B0604020202020204" pitchFamily="34" charset="0"/>
              </a:rPr>
              <a:t>) time, where </a:t>
            </a:r>
            <a:r>
              <a:rPr lang="en-GB" sz="2400" i="1" dirty="0" smtClean="0">
                <a:cs typeface="Arial" panose="020B0604020202020204" pitchFamily="34" charset="0"/>
              </a:rPr>
              <a:t>N</a:t>
            </a:r>
            <a:r>
              <a:rPr lang="en-GB" sz="2400" dirty="0" smtClean="0">
                <a:cs typeface="Arial" panose="020B0604020202020204" pitchFamily="34" charset="0"/>
              </a:rPr>
              <a:t> is size of collection</a:t>
            </a:r>
          </a:p>
          <a:p>
            <a:pPr algn="l"/>
            <a:endParaRPr lang="en-GB" sz="2400" dirty="0">
              <a:cs typeface="Arial" panose="020B0604020202020204" pitchFamily="34" charset="0"/>
            </a:endParaRPr>
          </a:p>
          <a:p>
            <a:pPr algn="l"/>
            <a:r>
              <a:rPr lang="en-GB" sz="2400" dirty="0" smtClean="0">
                <a:cs typeface="Arial" panose="020B0604020202020204" pitchFamily="34" charset="0"/>
              </a:rPr>
              <a:t>We can implement count in </a:t>
            </a:r>
            <a:r>
              <a:rPr lang="en-GB" sz="2400" i="1" dirty="0" smtClean="0">
                <a:cs typeface="Arial" panose="020B0604020202020204" pitchFamily="34" charset="0"/>
              </a:rPr>
              <a:t>O</a:t>
            </a:r>
            <a:r>
              <a:rPr lang="en-GB" sz="2400" dirty="0" smtClean="0">
                <a:cs typeface="Arial" panose="020B0604020202020204" pitchFamily="34" charset="0"/>
              </a:rPr>
              <a:t>(1) time for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ArrayListImpl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r>
              <a:rPr lang="en-GB" sz="2400" dirty="0" smtClean="0">
                <a:cs typeface="Arial" panose="020B0604020202020204" pitchFamily="34" charset="0"/>
              </a:rPr>
              <a:t>: we know how big the list is</a:t>
            </a:r>
            <a:endParaRPr lang="en-GB" sz="2400" dirty="0"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39258" y="4603049"/>
            <a:ext cx="3442592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@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Override</a:t>
            </a:r>
          </a:p>
          <a:p>
            <a:pPr algn="l"/>
            <a:r>
              <a:rPr lang="en-GB" dirty="0" smtClean="0">
                <a:latin typeface="Lucida Console" panose="020B0609040504020204" pitchFamily="49" charset="0"/>
                <a:cs typeface="Courier New" pitchFamily="49" charset="0"/>
              </a:rPr>
              <a:t>public </a:t>
            </a:r>
            <a:r>
              <a:rPr lang="en-GB" dirty="0" err="1">
                <a:latin typeface="Lucida Console" panose="020B0609040504020204" pitchFamily="49" charset="0"/>
                <a:cs typeface="Courier New" pitchFamily="49" charset="0"/>
              </a:rPr>
              <a:t>int</a:t>
            </a:r>
            <a:r>
              <a:rPr lang="en-GB" dirty="0">
                <a:latin typeface="Lucida Console" panose="020B0609040504020204" pitchFamily="49" charset="0"/>
                <a:cs typeface="Courier New" pitchFamily="49" charset="0"/>
              </a:rPr>
              <a:t> count() {</a:t>
            </a:r>
          </a:p>
          <a:p>
            <a:pPr algn="l"/>
            <a:r>
              <a:rPr lang="en-GB" dirty="0" smtClean="0">
                <a:latin typeface="Lucida Console" panose="020B0609040504020204" pitchFamily="49" charset="0"/>
                <a:cs typeface="Courier New" pitchFamily="49" charset="0"/>
              </a:rPr>
              <a:t>  return </a:t>
            </a:r>
            <a:r>
              <a:rPr lang="en-GB" dirty="0">
                <a:latin typeface="Lucida Console" panose="020B0609040504020204" pitchFamily="49" charset="0"/>
                <a:cs typeface="Courier New" pitchFamily="49" charset="0"/>
              </a:rPr>
              <a:t>count;</a:t>
            </a:r>
          </a:p>
          <a:p>
            <a:pPr algn="l"/>
            <a:r>
              <a:rPr lang="en-GB" dirty="0" smtClean="0">
                <a:latin typeface="Lucida Console" panose="020B0609040504020204" pitchFamily="49" charset="0"/>
                <a:cs typeface="Courier New" pitchFamily="49" charset="0"/>
              </a:rPr>
              <a:t>}</a:t>
            </a:r>
            <a:endParaRPr lang="en-GB" dirty="0"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39427" y="4525775"/>
            <a:ext cx="3412902" cy="1446550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 smtClean="0">
                <a:cs typeface="Arial" panose="020B0604020202020204" pitchFamily="34" charset="0"/>
              </a:rPr>
              <a:t>This </a:t>
            </a:r>
            <a:r>
              <a:rPr lang="en-GB" sz="2200" b="1" dirty="0" smtClean="0">
                <a:cs typeface="Arial" panose="020B0604020202020204" pitchFamily="34" charset="0"/>
              </a:rPr>
              <a:t>overrides</a:t>
            </a:r>
            <a:r>
              <a:rPr lang="en-GB" sz="2200" dirty="0" smtClean="0">
                <a:cs typeface="Arial" panose="020B0604020202020204" pitchFamily="34" charset="0"/>
              </a:rPr>
              <a:t> the default implementation of 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count</a:t>
            </a:r>
            <a:r>
              <a:rPr lang="en-GB" sz="2200" dirty="0" smtClean="0">
                <a:cs typeface="Arial" panose="020B0604020202020204" pitchFamily="34" charset="0"/>
              </a:rPr>
              <a:t> provided in </a:t>
            </a:r>
            <a:r>
              <a:rPr lang="en-GB" sz="22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ICollection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endParaRPr lang="en-GB" sz="22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621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22479" y="112690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Overriding the default methods in </a:t>
            </a:r>
            <a:r>
              <a:rPr lang="en-GB" dirty="0" err="1" smtClean="0">
                <a:ea typeface="ＭＳ Ｐゴシック" pitchFamily="34" charset="-128"/>
              </a:rPr>
              <a:t>ArrayListImpl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5204" y="1506688"/>
            <a:ext cx="8160913" cy="255454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The default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removeAll</a:t>
            </a:r>
            <a:r>
              <a:rPr lang="en-GB" sz="2400" dirty="0" smtClean="0">
                <a:cs typeface="Arial" panose="020B0604020202020204" pitchFamily="34" charset="0"/>
              </a:rPr>
              <a:t> in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IList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r>
              <a:rPr lang="en-GB" sz="2400" dirty="0" smtClean="0">
                <a:cs typeface="Arial" panose="020B0604020202020204" pitchFamily="34" charset="0"/>
              </a:rPr>
              <a:t> invokes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removeFirst</a:t>
            </a:r>
            <a:r>
              <a:rPr lang="en-GB" sz="2400" dirty="0" smtClean="0">
                <a:cs typeface="Arial" panose="020B0604020202020204" pitchFamily="34" charset="0"/>
              </a:rPr>
              <a:t> once per occurrence of the element</a:t>
            </a:r>
          </a:p>
          <a:p>
            <a:pPr algn="l"/>
            <a:endParaRPr lang="en-GB" sz="800" dirty="0" smtClean="0">
              <a:cs typeface="Arial" panose="020B0604020202020204" pitchFamily="34" charset="0"/>
            </a:endParaRPr>
          </a:p>
          <a:p>
            <a:pPr algn="l"/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removeFirst</a:t>
            </a:r>
            <a:r>
              <a:rPr lang="en-GB" sz="2400" dirty="0" smtClean="0">
                <a:cs typeface="Arial" panose="020B0604020202020204" pitchFamily="34" charset="0"/>
              </a:rPr>
              <a:t> requires </a:t>
            </a:r>
            <a:r>
              <a:rPr lang="en-GB" sz="2400" i="1" dirty="0" smtClean="0">
                <a:cs typeface="Arial" panose="020B0604020202020204" pitchFamily="34" charset="0"/>
              </a:rPr>
              <a:t>O</a:t>
            </a:r>
            <a:r>
              <a:rPr lang="en-GB" sz="2400" dirty="0" smtClean="0">
                <a:cs typeface="Arial" panose="020B0604020202020204" pitchFamily="34" charset="0"/>
              </a:rPr>
              <a:t>(</a:t>
            </a:r>
            <a:r>
              <a:rPr lang="en-GB" sz="2400" i="1" dirty="0" smtClean="0">
                <a:cs typeface="Arial" panose="020B0604020202020204" pitchFamily="34" charset="0"/>
              </a:rPr>
              <a:t>N</a:t>
            </a:r>
            <a:r>
              <a:rPr lang="en-GB" sz="2400" dirty="0" smtClean="0">
                <a:cs typeface="Arial" panose="020B0604020202020204" pitchFamily="34" charset="0"/>
              </a:rPr>
              <a:t>) time for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ArrayListImpl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</a:p>
          <a:p>
            <a:pPr algn="l"/>
            <a:endParaRPr lang="en-GB" sz="800" dirty="0">
              <a:cs typeface="Arial" panose="020B0604020202020204" pitchFamily="34" charset="0"/>
            </a:endParaRPr>
          </a:p>
          <a:p>
            <a:pPr algn="l"/>
            <a:r>
              <a:rPr lang="en-GB" sz="2400" dirty="0" smtClean="0">
                <a:cs typeface="Arial" panose="020B0604020202020204" pitchFamily="34" charset="0"/>
              </a:rPr>
              <a:t>Thus default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removeAll</a:t>
            </a:r>
            <a:r>
              <a:rPr lang="en-GB" sz="2400" dirty="0" smtClean="0">
                <a:cs typeface="Arial" panose="020B0604020202020204" pitchFamily="34" charset="0"/>
              </a:rPr>
              <a:t> requires </a:t>
            </a:r>
            <a:r>
              <a:rPr lang="en-GB" sz="2400" i="1" dirty="0" smtClean="0">
                <a:cs typeface="Arial" panose="020B0604020202020204" pitchFamily="34" charset="0"/>
              </a:rPr>
              <a:t>O</a:t>
            </a:r>
            <a:r>
              <a:rPr lang="en-GB" sz="2400" dirty="0" smtClean="0">
                <a:cs typeface="Arial" panose="020B0604020202020204" pitchFamily="34" charset="0"/>
              </a:rPr>
              <a:t>(</a:t>
            </a:r>
            <a:r>
              <a:rPr lang="en-GB" sz="2400" i="1" dirty="0" smtClean="0">
                <a:cs typeface="Arial" panose="020B0604020202020204" pitchFamily="34" charset="0"/>
              </a:rPr>
              <a:t>N</a:t>
            </a:r>
            <a:r>
              <a:rPr lang="en-GB" sz="2400" baseline="30000" dirty="0" smtClean="0">
                <a:cs typeface="Arial" panose="020B0604020202020204" pitchFamily="34" charset="0"/>
              </a:rPr>
              <a:t>2</a:t>
            </a:r>
            <a:r>
              <a:rPr lang="en-GB" sz="2400" dirty="0" smtClean="0">
                <a:cs typeface="Arial" panose="020B0604020202020204" pitchFamily="34" charset="0"/>
              </a:rPr>
              <a:t>) time for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ArrayListImpl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r>
              <a:rPr lang="en-GB" sz="2400" dirty="0" smtClean="0">
                <a:cs typeface="Arial" panose="020B0604020202020204" pitchFamily="34" charset="0"/>
              </a:rPr>
              <a:t>.  Quadratic time is </a:t>
            </a:r>
            <a:r>
              <a:rPr lang="en-GB" sz="2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really bad</a:t>
            </a:r>
            <a:endParaRPr lang="en-GB" sz="24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5357" y="4216683"/>
            <a:ext cx="4941196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@</a:t>
            </a:r>
            <a:r>
              <a:rPr lang="en-GB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Override</a:t>
            </a:r>
          </a:p>
          <a:p>
            <a:pPr algn="l"/>
            <a:r>
              <a:rPr lang="en-GB" dirty="0" smtClean="0">
                <a:latin typeface="Lucida Console" panose="020B0609040504020204" pitchFamily="49" charset="0"/>
                <a:cs typeface="Courier New" pitchFamily="49" charset="0"/>
              </a:rPr>
              <a:t>public </a:t>
            </a:r>
            <a:r>
              <a:rPr lang="en-GB" dirty="0" err="1" smtClean="0">
                <a:latin typeface="Lucida Console" panose="020B0609040504020204" pitchFamily="49" charset="0"/>
                <a:cs typeface="Courier New" pitchFamily="49" charset="0"/>
              </a:rPr>
              <a:t>boolean</a:t>
            </a:r>
            <a:r>
              <a:rPr lang="en-GB" dirty="0" smtClean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dirty="0" err="1" smtClean="0">
                <a:latin typeface="Lucida Console" panose="020B0609040504020204" pitchFamily="49" charset="0"/>
                <a:cs typeface="Courier New" pitchFamily="49" charset="0"/>
              </a:rPr>
              <a:t>removeAll</a:t>
            </a:r>
            <a:r>
              <a:rPr lang="en-GB" dirty="0" smtClean="0">
                <a:latin typeface="Lucida Console" panose="020B0609040504020204" pitchFamily="49" charset="0"/>
                <a:cs typeface="Courier New" pitchFamily="49" charset="0"/>
              </a:rPr>
              <a:t>(E e) </a:t>
            </a:r>
            <a:r>
              <a:rPr lang="en-GB" dirty="0">
                <a:latin typeface="Lucida Console" panose="020B0609040504020204" pitchFamily="49" charset="0"/>
                <a:cs typeface="Courier New" pitchFamily="49" charset="0"/>
              </a:rPr>
              <a:t>{</a:t>
            </a:r>
          </a:p>
          <a:p>
            <a:pPr algn="l"/>
            <a:r>
              <a:rPr lang="en-GB" dirty="0" smtClean="0">
                <a:latin typeface="Lucida Console" panose="020B0609040504020204" pitchFamily="49" charset="0"/>
                <a:cs typeface="Courier New" pitchFamily="49" charset="0"/>
              </a:rPr>
              <a:t>  </a:t>
            </a:r>
            <a:r>
              <a:rPr lang="en-GB" dirty="0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// O(N) solution here!</a:t>
            </a:r>
          </a:p>
          <a:p>
            <a:pPr algn="l"/>
            <a:r>
              <a:rPr lang="en-GB" dirty="0" smtClean="0">
                <a:latin typeface="Lucida Console" panose="020B0609040504020204" pitchFamily="49" charset="0"/>
                <a:cs typeface="Courier New" pitchFamily="49" charset="0"/>
              </a:rPr>
              <a:t>}</a:t>
            </a:r>
            <a:endParaRPr lang="en-GB" dirty="0"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48270" y="4168810"/>
            <a:ext cx="3176790" cy="2462213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 smtClean="0">
                <a:cs typeface="Arial" panose="020B0604020202020204" pitchFamily="34" charset="0"/>
              </a:rPr>
              <a:t>Challenge: can you write an </a:t>
            </a:r>
            <a:r>
              <a:rPr lang="en-GB" sz="2200" i="1" dirty="0" smtClean="0">
                <a:cs typeface="Arial" panose="020B0604020202020204" pitchFamily="34" charset="0"/>
              </a:rPr>
              <a:t>O</a:t>
            </a:r>
            <a:r>
              <a:rPr lang="en-GB" sz="2200" dirty="0" smtClean="0">
                <a:cs typeface="Arial" panose="020B0604020202020204" pitchFamily="34" charset="0"/>
              </a:rPr>
              <a:t>(</a:t>
            </a:r>
            <a:r>
              <a:rPr lang="en-GB" sz="2200" i="1" dirty="0" smtClean="0">
                <a:cs typeface="Arial" panose="020B0604020202020204" pitchFamily="34" charset="0"/>
              </a:rPr>
              <a:t>N</a:t>
            </a:r>
            <a:r>
              <a:rPr lang="en-GB" sz="2200" dirty="0" smtClean="0">
                <a:cs typeface="Arial" panose="020B0604020202020204" pitchFamily="34" charset="0"/>
              </a:rPr>
              <a:t>) implementation of </a:t>
            </a:r>
            <a:r>
              <a:rPr lang="en-GB" sz="22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removeAll</a:t>
            </a:r>
            <a:r>
              <a:rPr lang="en-GB" sz="2200" dirty="0" smtClean="0">
                <a:cs typeface="Arial" panose="020B0604020202020204" pitchFamily="34" charset="0"/>
              </a:rPr>
              <a:t> for </a:t>
            </a:r>
            <a:r>
              <a:rPr lang="en-GB" sz="22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ArrayList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r>
              <a:rPr lang="en-GB" sz="2200" dirty="0" smtClean="0">
                <a:cs typeface="Arial" panose="020B0604020202020204" pitchFamily="34" charset="0"/>
              </a:rPr>
              <a:t>?  See sample code for my attempt</a:t>
            </a:r>
            <a:endParaRPr lang="en-GB" sz="22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29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22479" y="112690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What is the role of default methods?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5204" y="1506688"/>
            <a:ext cx="8160913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Default methods were introduced to enable </a:t>
            </a:r>
            <a:r>
              <a:rPr lang="en-GB" sz="2400" b="1" dirty="0" smtClean="0">
                <a:cs typeface="Arial" panose="020B0604020202020204" pitchFamily="34" charset="0"/>
              </a:rPr>
              <a:t>interface evolution</a:t>
            </a:r>
            <a:r>
              <a:rPr lang="en-GB" sz="2400" dirty="0" smtClean="0">
                <a:cs typeface="Arial" panose="020B0604020202020204" pitchFamily="34" charset="0"/>
              </a:rPr>
              <a:t> </a:t>
            </a:r>
            <a:r>
              <a:rPr lang="en-GB" sz="2400" dirty="0" smtClean="0">
                <a:cs typeface="Arial" panose="020B0604020202020204" pitchFamily="34" charset="0"/>
              </a:rPr>
              <a:t>such that </a:t>
            </a:r>
            <a:r>
              <a:rPr lang="en-GB" sz="2400" b="1" dirty="0" smtClean="0">
                <a:cs typeface="Arial" panose="020B0604020202020204" pitchFamily="34" charset="0"/>
              </a:rPr>
              <a:t>client code does not break</a:t>
            </a:r>
            <a:endParaRPr lang="en-GB" sz="2400" b="1" dirty="0"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5204" y="2540378"/>
            <a:ext cx="8160913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Remember this design goal when thinking about the rules for default methods</a:t>
            </a:r>
            <a:endParaRPr lang="en-GB" sz="2400" b="1" dirty="0"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0180" y="3546644"/>
            <a:ext cx="8160913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They were </a:t>
            </a:r>
            <a:r>
              <a:rPr lang="en-GB" sz="2400" b="1" dirty="0" smtClean="0">
                <a:cs typeface="Arial" panose="020B0604020202020204" pitchFamily="34" charset="0"/>
              </a:rPr>
              <a:t>not</a:t>
            </a:r>
            <a:r>
              <a:rPr lang="en-GB" sz="2400" dirty="0" smtClean="0">
                <a:cs typeface="Arial" panose="020B0604020202020204" pitchFamily="34" charset="0"/>
              </a:rPr>
              <a:t> introduced with the purpose of enabling code re-use through interfaces</a:t>
            </a:r>
            <a:endParaRPr lang="en-GB" sz="2400" b="1" dirty="0"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0179" y="4565355"/>
            <a:ext cx="8160913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…but they do allow this!</a:t>
            </a:r>
          </a:p>
          <a:p>
            <a:pPr algn="l"/>
            <a:endParaRPr lang="en-GB" sz="2400" dirty="0">
              <a:cs typeface="Arial" panose="020B0604020202020204" pitchFamily="34" charset="0"/>
            </a:endParaRPr>
          </a:p>
          <a:p>
            <a:pPr algn="l"/>
            <a:r>
              <a:rPr lang="en-GB" sz="2400" dirty="0" smtClean="0">
                <a:cs typeface="Arial" panose="020B0604020202020204" pitchFamily="34" charset="0"/>
              </a:rPr>
              <a:t>Time will tell what people do with them!</a:t>
            </a:r>
            <a:endParaRPr lang="en-GB" sz="24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675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22479" y="112690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Default methods and functional interfaces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5204" y="1506688"/>
            <a:ext cx="8160913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Let’s write an interface to represent a </a:t>
            </a:r>
            <a:r>
              <a:rPr lang="en-GB" sz="2400" b="1" dirty="0" smtClean="0">
                <a:cs typeface="Arial" panose="020B0604020202020204" pitchFamily="34" charset="0"/>
              </a:rPr>
              <a:t>total order</a:t>
            </a:r>
            <a:endParaRPr lang="en-GB" sz="2400" b="1" dirty="0"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5204" y="2231286"/>
            <a:ext cx="8946526" cy="31700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The interface will specify the following methods:</a:t>
            </a:r>
          </a:p>
          <a:p>
            <a:pPr algn="l"/>
            <a:endParaRPr lang="en-GB" sz="22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</a:t>
            </a:r>
            <a:r>
              <a:rPr lang="en-GB" sz="22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boolean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22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lessThan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(E x, E y);</a:t>
            </a:r>
          </a:p>
          <a:p>
            <a:pPr algn="l"/>
            <a:endParaRPr lang="en-GB" sz="22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</a:t>
            </a:r>
            <a:r>
              <a:rPr lang="en-GB" sz="2200" dirty="0" err="1">
                <a:latin typeface="Lucida Console" panose="020B0609040504020204" pitchFamily="49" charset="0"/>
                <a:cs typeface="Arial" panose="020B0604020202020204" pitchFamily="34" charset="0"/>
              </a:rPr>
              <a:t>boolean</a:t>
            </a:r>
            <a:r>
              <a:rPr lang="en-GB" sz="22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22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greaterThan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(E </a:t>
            </a:r>
            <a:r>
              <a:rPr lang="en-GB" sz="2200" dirty="0">
                <a:latin typeface="Lucida Console" panose="020B0609040504020204" pitchFamily="49" charset="0"/>
                <a:cs typeface="Arial" panose="020B0604020202020204" pitchFamily="34" charset="0"/>
              </a:rPr>
              <a:t>x, E y);</a:t>
            </a:r>
            <a:endParaRPr lang="en-GB" sz="22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endParaRPr lang="en-GB" sz="22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</a:t>
            </a:r>
            <a:r>
              <a:rPr lang="en-GB" sz="2200" dirty="0" err="1">
                <a:latin typeface="Lucida Console" panose="020B0609040504020204" pitchFamily="49" charset="0"/>
                <a:cs typeface="Arial" panose="020B0604020202020204" pitchFamily="34" charset="0"/>
              </a:rPr>
              <a:t>boolean</a:t>
            </a:r>
            <a:r>
              <a:rPr lang="en-GB" sz="22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22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lessThanOrEqual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(E </a:t>
            </a:r>
            <a:r>
              <a:rPr lang="en-GB" sz="2200" dirty="0">
                <a:latin typeface="Lucida Console" panose="020B0609040504020204" pitchFamily="49" charset="0"/>
                <a:cs typeface="Arial" panose="020B0604020202020204" pitchFamily="34" charset="0"/>
              </a:rPr>
              <a:t>x, E y);</a:t>
            </a:r>
            <a:endParaRPr lang="en-GB" sz="22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endParaRPr lang="en-GB" sz="22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</a:t>
            </a:r>
            <a:r>
              <a:rPr lang="en-GB" sz="2200" dirty="0" err="1">
                <a:latin typeface="Lucida Console" panose="020B0609040504020204" pitchFamily="49" charset="0"/>
                <a:cs typeface="Arial" panose="020B0604020202020204" pitchFamily="34" charset="0"/>
              </a:rPr>
              <a:t>boolean</a:t>
            </a:r>
            <a:r>
              <a:rPr lang="en-GB" sz="22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22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greaterThanOrEqual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(E </a:t>
            </a:r>
            <a:r>
              <a:rPr lang="en-GB" sz="2200" dirty="0">
                <a:latin typeface="Lucida Console" panose="020B0609040504020204" pitchFamily="49" charset="0"/>
                <a:cs typeface="Arial" panose="020B0604020202020204" pitchFamily="34" charset="0"/>
              </a:rPr>
              <a:t>x, E y);</a:t>
            </a:r>
            <a:endParaRPr lang="en-GB" sz="22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3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22479" y="112690"/>
            <a:ext cx="8153400" cy="914400"/>
          </a:xfrm>
        </p:spPr>
        <p:txBody>
          <a:bodyPr/>
          <a:lstStyle/>
          <a:p>
            <a:pPr eaLnBrk="1" hangingPunct="1"/>
            <a:r>
              <a:rPr lang="en-GB" sz="3000" dirty="0" err="1" smtClean="0">
                <a:latin typeface="Lucida Console" panose="020B0609040504020204" pitchFamily="49" charset="0"/>
                <a:ea typeface="ＭＳ Ｐゴシック" pitchFamily="34" charset="-128"/>
              </a:rPr>
              <a:t>ITotalOrder</a:t>
            </a:r>
            <a:r>
              <a:rPr lang="en-GB" sz="3000" dirty="0" smtClean="0">
                <a:latin typeface="Lucida Console" panose="020B0609040504020204" pitchFamily="49" charset="0"/>
                <a:ea typeface="ＭＳ Ｐゴシック" pitchFamily="34" charset="-128"/>
              </a:rPr>
              <a:t>&lt;E&gt;</a:t>
            </a:r>
            <a:r>
              <a:rPr lang="en-GB" sz="3000" dirty="0" smtClean="0">
                <a:ea typeface="ＭＳ Ｐゴシック" pitchFamily="34" charset="-128"/>
              </a:rPr>
              <a:t> without default methods</a:t>
            </a:r>
            <a:endParaRPr lang="en-GB" sz="3000" dirty="0" smtClean="0"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4147" y="1506688"/>
            <a:ext cx="7761669" cy="31393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800" dirty="0">
                <a:latin typeface="Lucida Console" panose="020B0609040504020204" pitchFamily="49" charset="0"/>
              </a:rPr>
              <a:t>public interface </a:t>
            </a:r>
            <a:r>
              <a:rPr lang="en-GB" sz="1800" dirty="0" err="1">
                <a:latin typeface="Lucida Console" panose="020B0609040504020204" pitchFamily="49" charset="0"/>
              </a:rPr>
              <a:t>ITotalOrder</a:t>
            </a:r>
            <a:r>
              <a:rPr lang="en-GB" sz="1800" dirty="0">
                <a:latin typeface="Lucida Console" panose="020B0609040504020204" pitchFamily="49" charset="0"/>
              </a:rPr>
              <a:t>&lt;E&gt; {</a:t>
            </a:r>
          </a:p>
          <a:p>
            <a:pPr algn="l"/>
            <a:endParaRPr lang="en-GB" sz="1800" dirty="0">
              <a:latin typeface="Lucida Console" panose="020B0609040504020204" pitchFamily="49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  public </a:t>
            </a:r>
            <a:r>
              <a:rPr lang="en-GB" sz="1800" dirty="0" err="1">
                <a:latin typeface="Lucida Console" panose="020B0609040504020204" pitchFamily="49" charset="0"/>
              </a:rPr>
              <a:t>boolean</a:t>
            </a:r>
            <a:r>
              <a:rPr lang="en-GB" sz="1800" dirty="0">
                <a:latin typeface="Lucida Console" panose="020B0609040504020204" pitchFamily="49" charset="0"/>
              </a:rPr>
              <a:t> </a:t>
            </a:r>
            <a:r>
              <a:rPr lang="en-GB" sz="1800" dirty="0" err="1">
                <a:latin typeface="Lucida Console" panose="020B0609040504020204" pitchFamily="49" charset="0"/>
              </a:rPr>
              <a:t>lessThan</a:t>
            </a:r>
            <a:r>
              <a:rPr lang="en-GB" sz="1800" dirty="0">
                <a:latin typeface="Lucida Console" panose="020B0609040504020204" pitchFamily="49" charset="0"/>
              </a:rPr>
              <a:t>(E x, E y);</a:t>
            </a:r>
          </a:p>
          <a:p>
            <a:pPr algn="l"/>
            <a:endParaRPr lang="en-GB" sz="1800" dirty="0">
              <a:latin typeface="Lucida Console" panose="020B0609040504020204" pitchFamily="49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  public </a:t>
            </a:r>
            <a:r>
              <a:rPr lang="en-GB" sz="1800" dirty="0">
                <a:latin typeface="Lucida Console" panose="020B0609040504020204" pitchFamily="49" charset="0"/>
              </a:rPr>
              <a:t>default </a:t>
            </a:r>
            <a:r>
              <a:rPr lang="en-GB" sz="1800" dirty="0" err="1">
                <a:latin typeface="Lucida Console" panose="020B0609040504020204" pitchFamily="49" charset="0"/>
              </a:rPr>
              <a:t>boolean</a:t>
            </a:r>
            <a:r>
              <a:rPr lang="en-GB" sz="1800" dirty="0">
                <a:latin typeface="Lucida Console" panose="020B0609040504020204" pitchFamily="49" charset="0"/>
              </a:rPr>
              <a:t> </a:t>
            </a:r>
            <a:r>
              <a:rPr lang="en-GB" sz="1800" dirty="0" err="1">
                <a:latin typeface="Lucida Console" panose="020B0609040504020204" pitchFamily="49" charset="0"/>
              </a:rPr>
              <a:t>greaterThan</a:t>
            </a:r>
            <a:r>
              <a:rPr lang="en-GB" sz="1800" dirty="0">
                <a:latin typeface="Lucida Console" panose="020B0609040504020204" pitchFamily="49" charset="0"/>
              </a:rPr>
              <a:t>(E x, E y</a:t>
            </a:r>
            <a:r>
              <a:rPr lang="en-GB" sz="1800" dirty="0" smtClean="0">
                <a:latin typeface="Lucida Console" panose="020B0609040504020204" pitchFamily="49" charset="0"/>
              </a:rPr>
              <a:t>);</a:t>
            </a:r>
          </a:p>
          <a:p>
            <a:pPr algn="l"/>
            <a:endParaRPr lang="en-GB" sz="1800" dirty="0">
              <a:latin typeface="Lucida Console" panose="020B0609040504020204" pitchFamily="49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  public </a:t>
            </a:r>
            <a:r>
              <a:rPr lang="en-GB" sz="1800" dirty="0">
                <a:latin typeface="Lucida Console" panose="020B0609040504020204" pitchFamily="49" charset="0"/>
              </a:rPr>
              <a:t>default </a:t>
            </a:r>
            <a:r>
              <a:rPr lang="en-GB" sz="1800" dirty="0" err="1">
                <a:latin typeface="Lucida Console" panose="020B0609040504020204" pitchFamily="49" charset="0"/>
              </a:rPr>
              <a:t>boolean</a:t>
            </a:r>
            <a:r>
              <a:rPr lang="en-GB" sz="1800" dirty="0">
                <a:latin typeface="Lucida Console" panose="020B0609040504020204" pitchFamily="49" charset="0"/>
              </a:rPr>
              <a:t> </a:t>
            </a:r>
            <a:r>
              <a:rPr lang="en-GB" sz="1800" dirty="0" err="1">
                <a:latin typeface="Lucida Console" panose="020B0609040504020204" pitchFamily="49" charset="0"/>
              </a:rPr>
              <a:t>lessThanOrEqual</a:t>
            </a:r>
            <a:r>
              <a:rPr lang="en-GB" sz="1800" dirty="0">
                <a:latin typeface="Lucida Console" panose="020B0609040504020204" pitchFamily="49" charset="0"/>
              </a:rPr>
              <a:t>(E x, E y</a:t>
            </a:r>
            <a:r>
              <a:rPr lang="en-GB" sz="1800" dirty="0" smtClean="0">
                <a:latin typeface="Lucida Console" panose="020B0609040504020204" pitchFamily="49" charset="0"/>
              </a:rPr>
              <a:t>);</a:t>
            </a:r>
          </a:p>
          <a:p>
            <a:pPr algn="l"/>
            <a:endParaRPr lang="en-GB" sz="1800" dirty="0">
              <a:latin typeface="Lucida Console" panose="020B0609040504020204" pitchFamily="49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  public </a:t>
            </a:r>
            <a:r>
              <a:rPr lang="en-GB" sz="1800" dirty="0">
                <a:latin typeface="Lucida Console" panose="020B0609040504020204" pitchFamily="49" charset="0"/>
              </a:rPr>
              <a:t>default </a:t>
            </a:r>
            <a:r>
              <a:rPr lang="en-GB" sz="1800" dirty="0" err="1">
                <a:latin typeface="Lucida Console" panose="020B0609040504020204" pitchFamily="49" charset="0"/>
              </a:rPr>
              <a:t>boolean</a:t>
            </a:r>
            <a:r>
              <a:rPr lang="en-GB" sz="1800" dirty="0">
                <a:latin typeface="Lucida Console" panose="020B0609040504020204" pitchFamily="49" charset="0"/>
              </a:rPr>
              <a:t> </a:t>
            </a:r>
            <a:r>
              <a:rPr lang="en-GB" sz="1800" dirty="0" err="1">
                <a:latin typeface="Lucida Console" panose="020B0609040504020204" pitchFamily="49" charset="0"/>
              </a:rPr>
              <a:t>greaterThanOrEqual</a:t>
            </a:r>
            <a:r>
              <a:rPr lang="en-GB" sz="1800" dirty="0">
                <a:latin typeface="Lucida Console" panose="020B0609040504020204" pitchFamily="49" charset="0"/>
              </a:rPr>
              <a:t>(E x, E y</a:t>
            </a:r>
            <a:r>
              <a:rPr lang="en-GB" sz="1800" dirty="0" smtClean="0">
                <a:latin typeface="Lucida Console" panose="020B0609040504020204" pitchFamily="49" charset="0"/>
              </a:rPr>
              <a:t>);</a:t>
            </a:r>
            <a:endParaRPr lang="en-GB" sz="1800" dirty="0">
              <a:latin typeface="Lucida Console" panose="020B0609040504020204" pitchFamily="49" charset="0"/>
            </a:endParaRPr>
          </a:p>
          <a:p>
            <a:pPr algn="l"/>
            <a:endParaRPr lang="en-GB" sz="1800" dirty="0">
              <a:latin typeface="Lucida Console" panose="020B0609040504020204" pitchFamily="49" charset="0"/>
            </a:endParaRPr>
          </a:p>
          <a:p>
            <a:pPr algn="l"/>
            <a:r>
              <a:rPr lang="en-GB" sz="1800" dirty="0">
                <a:latin typeface="Lucida Console" panose="020B0609040504020204" pitchFamily="49" charset="0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1845" y="5074279"/>
            <a:ext cx="4157730" cy="14773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Is this a </a:t>
            </a:r>
            <a:r>
              <a:rPr lang="en-GB" sz="2400" b="1" dirty="0" smtClean="0">
                <a:cs typeface="Arial" panose="020B0604020202020204" pitchFamily="34" charset="0"/>
              </a:rPr>
              <a:t>functional</a:t>
            </a:r>
            <a:r>
              <a:rPr lang="en-GB" sz="2400" dirty="0" smtClean="0">
                <a:cs typeface="Arial" panose="020B0604020202020204" pitchFamily="34" charset="0"/>
              </a:rPr>
              <a:t> interface?</a:t>
            </a:r>
          </a:p>
          <a:p>
            <a:pPr algn="l"/>
            <a:endParaRPr lang="en-GB" sz="1800" dirty="0">
              <a:cs typeface="Arial" panose="020B0604020202020204" pitchFamily="34" charset="0"/>
            </a:endParaRPr>
          </a:p>
          <a:p>
            <a:pPr algn="l"/>
            <a:r>
              <a:rPr lang="en-GB" sz="2400" dirty="0" smtClean="0">
                <a:cs typeface="Arial" panose="020B0604020202020204" pitchFamily="34" charset="0"/>
              </a:rPr>
              <a:t>No!  Why not?</a:t>
            </a:r>
            <a:endParaRPr lang="en-GB" sz="2400" dirty="0"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94854" y="5061400"/>
            <a:ext cx="3543841" cy="120032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Observation: we could define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greaterThan</a:t>
            </a:r>
            <a:r>
              <a:rPr lang="en-GB" sz="2400" dirty="0" smtClean="0">
                <a:cs typeface="Arial" panose="020B0604020202020204" pitchFamily="34" charset="0"/>
              </a:rPr>
              <a:t> in terms of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lessThan</a:t>
            </a:r>
            <a:r>
              <a:rPr lang="en-GB" sz="2400" dirty="0" smtClean="0">
                <a:cs typeface="Arial" panose="020B0604020202020204" pitchFamily="34" charset="0"/>
              </a:rPr>
              <a:t>…</a:t>
            </a:r>
            <a:endParaRPr lang="en-GB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394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22479" y="112690"/>
            <a:ext cx="8153400" cy="914400"/>
          </a:xfrm>
        </p:spPr>
        <p:txBody>
          <a:bodyPr/>
          <a:lstStyle/>
          <a:p>
            <a:pPr eaLnBrk="1" hangingPunct="1"/>
            <a:r>
              <a:rPr lang="en-GB" sz="3000" dirty="0" err="1" smtClean="0">
                <a:latin typeface="Lucida Console" panose="020B0609040504020204" pitchFamily="49" charset="0"/>
                <a:ea typeface="ＭＳ Ｐゴシック" pitchFamily="34" charset="-128"/>
              </a:rPr>
              <a:t>ITotalOrder</a:t>
            </a:r>
            <a:r>
              <a:rPr lang="en-GB" sz="3000" dirty="0" smtClean="0">
                <a:latin typeface="Lucida Console" panose="020B0609040504020204" pitchFamily="49" charset="0"/>
                <a:ea typeface="ＭＳ Ｐゴシック" pitchFamily="34" charset="-128"/>
              </a:rPr>
              <a:t>&lt;E&gt;</a:t>
            </a:r>
            <a:r>
              <a:rPr lang="en-GB" sz="3000" dirty="0" smtClean="0">
                <a:ea typeface="ＭＳ Ｐゴシック" pitchFamily="34" charset="-128"/>
              </a:rPr>
              <a:t> with default methods</a:t>
            </a:r>
            <a:endParaRPr lang="en-GB" sz="3000" dirty="0" smtClean="0"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1759" y="901936"/>
            <a:ext cx="8379853" cy="480131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800" dirty="0">
                <a:latin typeface="Lucida Console" panose="020B0609040504020204" pitchFamily="49" charset="0"/>
              </a:rPr>
              <a:t>public interface </a:t>
            </a:r>
            <a:r>
              <a:rPr lang="en-GB" sz="1800" dirty="0" err="1">
                <a:latin typeface="Lucida Console" panose="020B0609040504020204" pitchFamily="49" charset="0"/>
              </a:rPr>
              <a:t>ITotalOrder</a:t>
            </a:r>
            <a:r>
              <a:rPr lang="en-GB" sz="1800" dirty="0">
                <a:latin typeface="Lucida Console" panose="020B0609040504020204" pitchFamily="49" charset="0"/>
              </a:rPr>
              <a:t>&lt;E&gt; {</a:t>
            </a:r>
          </a:p>
          <a:p>
            <a:pPr algn="l"/>
            <a:endParaRPr lang="en-GB" sz="1800" dirty="0">
              <a:latin typeface="Lucida Console" panose="020B0609040504020204" pitchFamily="49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  public </a:t>
            </a:r>
            <a:r>
              <a:rPr lang="en-GB" sz="1800" dirty="0" err="1">
                <a:latin typeface="Lucida Console" panose="020B0609040504020204" pitchFamily="49" charset="0"/>
              </a:rPr>
              <a:t>boolean</a:t>
            </a:r>
            <a:r>
              <a:rPr lang="en-GB" sz="1800" dirty="0">
                <a:latin typeface="Lucida Console" panose="020B0609040504020204" pitchFamily="49" charset="0"/>
              </a:rPr>
              <a:t> </a:t>
            </a:r>
            <a:r>
              <a:rPr lang="en-GB" sz="1800" dirty="0" err="1">
                <a:latin typeface="Lucida Console" panose="020B0609040504020204" pitchFamily="49" charset="0"/>
              </a:rPr>
              <a:t>lessThan</a:t>
            </a:r>
            <a:r>
              <a:rPr lang="en-GB" sz="1800" dirty="0">
                <a:latin typeface="Lucida Console" panose="020B0609040504020204" pitchFamily="49" charset="0"/>
              </a:rPr>
              <a:t>(E x, E y);</a:t>
            </a:r>
          </a:p>
          <a:p>
            <a:pPr algn="l"/>
            <a:endParaRPr lang="en-GB" sz="1800" dirty="0">
              <a:latin typeface="Lucida Console" panose="020B0609040504020204" pitchFamily="49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  public </a:t>
            </a:r>
            <a:r>
              <a:rPr lang="en-GB" sz="1800" b="1" dirty="0">
                <a:latin typeface="Lucida Console" panose="020B0609040504020204" pitchFamily="49" charset="0"/>
              </a:rPr>
              <a:t>default</a:t>
            </a:r>
            <a:r>
              <a:rPr lang="en-GB" sz="1800" dirty="0">
                <a:latin typeface="Lucida Console" panose="020B0609040504020204" pitchFamily="49" charset="0"/>
              </a:rPr>
              <a:t> </a:t>
            </a:r>
            <a:r>
              <a:rPr lang="en-GB" sz="1800" dirty="0" err="1">
                <a:latin typeface="Lucida Console" panose="020B0609040504020204" pitchFamily="49" charset="0"/>
              </a:rPr>
              <a:t>boolean</a:t>
            </a:r>
            <a:r>
              <a:rPr lang="en-GB" sz="1800" dirty="0">
                <a:latin typeface="Lucida Console" panose="020B0609040504020204" pitchFamily="49" charset="0"/>
              </a:rPr>
              <a:t> </a:t>
            </a:r>
            <a:r>
              <a:rPr lang="en-GB" sz="1800" dirty="0" err="1">
                <a:latin typeface="Lucida Console" panose="020B0609040504020204" pitchFamily="49" charset="0"/>
              </a:rPr>
              <a:t>greaterThan</a:t>
            </a:r>
            <a:r>
              <a:rPr lang="en-GB" sz="1800" dirty="0">
                <a:latin typeface="Lucida Console" panose="020B0609040504020204" pitchFamily="49" charset="0"/>
              </a:rPr>
              <a:t>(E x, E y) {</a:t>
            </a: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    return </a:t>
            </a:r>
            <a:r>
              <a:rPr lang="en-GB" sz="1800" dirty="0" err="1">
                <a:latin typeface="Lucida Console" panose="020B0609040504020204" pitchFamily="49" charset="0"/>
              </a:rPr>
              <a:t>lessThan</a:t>
            </a:r>
            <a:r>
              <a:rPr lang="en-GB" sz="1800" dirty="0">
                <a:latin typeface="Lucida Console" panose="020B0609040504020204" pitchFamily="49" charset="0"/>
              </a:rPr>
              <a:t>(y, x</a:t>
            </a:r>
            <a:r>
              <a:rPr lang="en-GB" sz="1800" dirty="0" smtClean="0">
                <a:latin typeface="Lucida Console" panose="020B0609040504020204" pitchFamily="49" charset="0"/>
              </a:rPr>
              <a:t>);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</a:rPr>
              <a:t> }</a:t>
            </a:r>
            <a:endParaRPr lang="en-GB" sz="1800" dirty="0">
              <a:latin typeface="Lucida Console" panose="020B0609040504020204" pitchFamily="49" charset="0"/>
            </a:endParaRPr>
          </a:p>
          <a:p>
            <a:pPr algn="l"/>
            <a:endParaRPr lang="en-GB" sz="1800" dirty="0">
              <a:latin typeface="Lucida Console" panose="020B0609040504020204" pitchFamily="49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  public </a:t>
            </a:r>
            <a:r>
              <a:rPr lang="en-GB" sz="1800" b="1" dirty="0">
                <a:latin typeface="Lucida Console" panose="020B0609040504020204" pitchFamily="49" charset="0"/>
              </a:rPr>
              <a:t>default</a:t>
            </a:r>
            <a:r>
              <a:rPr lang="en-GB" sz="1800" dirty="0">
                <a:latin typeface="Lucida Console" panose="020B0609040504020204" pitchFamily="49" charset="0"/>
              </a:rPr>
              <a:t> </a:t>
            </a:r>
            <a:r>
              <a:rPr lang="en-GB" sz="1800" dirty="0" err="1">
                <a:latin typeface="Lucida Console" panose="020B0609040504020204" pitchFamily="49" charset="0"/>
              </a:rPr>
              <a:t>boolean</a:t>
            </a:r>
            <a:r>
              <a:rPr lang="en-GB" sz="1800" dirty="0">
                <a:latin typeface="Lucida Console" panose="020B0609040504020204" pitchFamily="49" charset="0"/>
              </a:rPr>
              <a:t> </a:t>
            </a:r>
            <a:r>
              <a:rPr lang="en-GB" sz="1800" dirty="0" err="1">
                <a:latin typeface="Lucida Console" panose="020B0609040504020204" pitchFamily="49" charset="0"/>
              </a:rPr>
              <a:t>lessThanOrEqual</a:t>
            </a:r>
            <a:r>
              <a:rPr lang="en-GB" sz="1800" dirty="0">
                <a:latin typeface="Lucida Console" panose="020B0609040504020204" pitchFamily="49" charset="0"/>
              </a:rPr>
              <a:t>(E x, E y) {</a:t>
            </a: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    return </a:t>
            </a:r>
            <a:r>
              <a:rPr lang="en-GB" sz="1800" dirty="0">
                <a:latin typeface="Lucida Console" panose="020B0609040504020204" pitchFamily="49" charset="0"/>
              </a:rPr>
              <a:t>!</a:t>
            </a:r>
            <a:r>
              <a:rPr lang="en-GB" sz="1800" dirty="0" err="1">
                <a:latin typeface="Lucida Console" panose="020B0609040504020204" pitchFamily="49" charset="0"/>
              </a:rPr>
              <a:t>lessThan</a:t>
            </a:r>
            <a:r>
              <a:rPr lang="en-GB" sz="1800" dirty="0">
                <a:latin typeface="Lucida Console" panose="020B0609040504020204" pitchFamily="49" charset="0"/>
              </a:rPr>
              <a:t>(y, x);</a:t>
            </a: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  }</a:t>
            </a:r>
            <a:endParaRPr lang="en-GB" sz="1800" dirty="0">
              <a:latin typeface="Lucida Console" panose="020B0609040504020204" pitchFamily="49" charset="0"/>
            </a:endParaRPr>
          </a:p>
          <a:p>
            <a:pPr algn="l"/>
            <a:endParaRPr lang="en-GB" sz="1800" dirty="0">
              <a:latin typeface="Lucida Console" panose="020B0609040504020204" pitchFamily="49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  public </a:t>
            </a:r>
            <a:r>
              <a:rPr lang="en-GB" sz="1800" b="1" dirty="0">
                <a:latin typeface="Lucida Console" panose="020B0609040504020204" pitchFamily="49" charset="0"/>
              </a:rPr>
              <a:t>default</a:t>
            </a:r>
            <a:r>
              <a:rPr lang="en-GB" sz="1800" dirty="0">
                <a:latin typeface="Lucida Console" panose="020B0609040504020204" pitchFamily="49" charset="0"/>
              </a:rPr>
              <a:t> </a:t>
            </a:r>
            <a:r>
              <a:rPr lang="en-GB" sz="1800" dirty="0" err="1">
                <a:latin typeface="Lucida Console" panose="020B0609040504020204" pitchFamily="49" charset="0"/>
              </a:rPr>
              <a:t>boolean</a:t>
            </a:r>
            <a:r>
              <a:rPr lang="en-GB" sz="1800" dirty="0">
                <a:latin typeface="Lucida Console" panose="020B0609040504020204" pitchFamily="49" charset="0"/>
              </a:rPr>
              <a:t> </a:t>
            </a:r>
            <a:r>
              <a:rPr lang="en-GB" sz="1800" dirty="0" err="1">
                <a:latin typeface="Lucida Console" panose="020B0609040504020204" pitchFamily="49" charset="0"/>
              </a:rPr>
              <a:t>greaterThanOrEqual</a:t>
            </a:r>
            <a:r>
              <a:rPr lang="en-GB" sz="1800" dirty="0">
                <a:latin typeface="Lucida Console" panose="020B0609040504020204" pitchFamily="49" charset="0"/>
              </a:rPr>
              <a:t>(E x, E y) {</a:t>
            </a: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    return </a:t>
            </a:r>
            <a:r>
              <a:rPr lang="en-GB" sz="1800" dirty="0">
                <a:latin typeface="Lucida Console" panose="020B0609040504020204" pitchFamily="49" charset="0"/>
              </a:rPr>
              <a:t>!</a:t>
            </a:r>
            <a:r>
              <a:rPr lang="en-GB" sz="1800" dirty="0" err="1">
                <a:latin typeface="Lucida Console" panose="020B0609040504020204" pitchFamily="49" charset="0"/>
              </a:rPr>
              <a:t>lessThan</a:t>
            </a:r>
            <a:r>
              <a:rPr lang="en-GB" sz="1800" dirty="0">
                <a:latin typeface="Lucida Console" panose="020B0609040504020204" pitchFamily="49" charset="0"/>
              </a:rPr>
              <a:t>(x, y);</a:t>
            </a: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  }</a:t>
            </a:r>
            <a:endParaRPr lang="en-GB" sz="1800" dirty="0">
              <a:latin typeface="Lucida Console" panose="020B0609040504020204" pitchFamily="49" charset="0"/>
            </a:endParaRPr>
          </a:p>
          <a:p>
            <a:pPr algn="l"/>
            <a:endParaRPr lang="en-GB" sz="1800" dirty="0">
              <a:latin typeface="Lucida Console" panose="020B0609040504020204" pitchFamily="49" charset="0"/>
            </a:endParaRPr>
          </a:p>
          <a:p>
            <a:pPr algn="l"/>
            <a:r>
              <a:rPr lang="en-GB" sz="1800" dirty="0">
                <a:latin typeface="Lucida Console" panose="020B0609040504020204" pitchFamily="49" charset="0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0858" y="5824273"/>
            <a:ext cx="4157730" cy="8309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Provide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lessThan</a:t>
            </a:r>
            <a:r>
              <a:rPr lang="en-GB" sz="2400" dirty="0" smtClean="0">
                <a:cs typeface="Arial" panose="020B0604020202020204" pitchFamily="34" charset="0"/>
              </a:rPr>
              <a:t> and the rest comes for free!</a:t>
            </a:r>
            <a:endParaRPr lang="en-GB" sz="2400" dirty="0"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73070" y="5390546"/>
            <a:ext cx="2937590" cy="1323439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Is this a </a:t>
            </a:r>
            <a:r>
              <a:rPr lang="en-GB" sz="2400" b="1" dirty="0" smtClean="0">
                <a:cs typeface="Arial" panose="020B0604020202020204" pitchFamily="34" charset="0"/>
              </a:rPr>
              <a:t>functional interface</a:t>
            </a:r>
            <a:r>
              <a:rPr lang="en-GB" sz="2400" dirty="0" smtClean="0">
                <a:cs typeface="Arial" panose="020B0604020202020204" pitchFamily="34" charset="0"/>
              </a:rPr>
              <a:t>? </a:t>
            </a:r>
          </a:p>
          <a:p>
            <a:pPr algn="l"/>
            <a:endParaRPr lang="en-GB" sz="800" dirty="0" smtClean="0">
              <a:cs typeface="Arial" panose="020B0604020202020204" pitchFamily="34" charset="0"/>
            </a:endParaRPr>
          </a:p>
          <a:p>
            <a:pPr algn="l"/>
            <a:r>
              <a:rPr lang="en-GB" sz="2400" dirty="0" smtClean="0">
                <a:cs typeface="Arial" panose="020B0604020202020204" pitchFamily="34" charset="0"/>
              </a:rPr>
              <a:t>Yes!  Why?</a:t>
            </a:r>
            <a:endParaRPr lang="en-GB" sz="2400" dirty="0"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00476" y="1057240"/>
            <a:ext cx="3095605" cy="830997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Reminiscent of Haskell type classes</a:t>
            </a:r>
            <a:endParaRPr lang="en-GB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322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442173" y="9657"/>
            <a:ext cx="8521521" cy="930359"/>
          </a:xfrm>
        </p:spPr>
        <p:txBody>
          <a:bodyPr/>
          <a:lstStyle/>
          <a:p>
            <a:pPr eaLnBrk="1" hangingPunct="1"/>
            <a:r>
              <a:rPr lang="en-GB" sz="3000" dirty="0" smtClean="0">
                <a:ea typeface="ＭＳ Ｐゴシック" pitchFamily="34" charset="-128"/>
              </a:rPr>
              <a:t>Representing </a:t>
            </a:r>
            <a:r>
              <a:rPr lang="en-GB" sz="3000" dirty="0" err="1">
                <a:latin typeface="Lucida Console" panose="020B0609040504020204" pitchFamily="49" charset="0"/>
                <a:ea typeface="ＭＳ Ｐゴシック" pitchFamily="34" charset="-128"/>
              </a:rPr>
              <a:t>ITotalOrder</a:t>
            </a:r>
            <a:r>
              <a:rPr lang="en-GB" sz="3000" dirty="0">
                <a:latin typeface="Lucida Console" panose="020B0609040504020204" pitchFamily="49" charset="0"/>
                <a:ea typeface="ＭＳ Ｐゴシック" pitchFamily="34" charset="-128"/>
              </a:rPr>
              <a:t>&lt;E</a:t>
            </a:r>
            <a:r>
              <a:rPr lang="en-GB" sz="3000" dirty="0" smtClean="0">
                <a:latin typeface="Lucida Console" panose="020B0609040504020204" pitchFamily="49" charset="0"/>
                <a:ea typeface="ＭＳ Ｐゴシック" pitchFamily="34" charset="-128"/>
              </a:rPr>
              <a:t>&gt;</a:t>
            </a:r>
            <a:r>
              <a:rPr lang="en-GB" sz="3000" dirty="0" smtClean="0">
                <a:ea typeface="ＭＳ Ｐゴシック" pitchFamily="34" charset="-128"/>
              </a:rPr>
              <a:t> as a lambda</a:t>
            </a:r>
            <a:endParaRPr lang="en-GB" sz="3000" dirty="0" smtClean="0"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4901" y="811228"/>
            <a:ext cx="8444247" cy="4524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800" dirty="0">
                <a:latin typeface="Lucida Console" panose="020B0609040504020204" pitchFamily="49" charset="0"/>
              </a:rPr>
              <a:t>p</a:t>
            </a:r>
            <a:r>
              <a:rPr lang="en-GB" sz="1800" dirty="0" smtClean="0">
                <a:latin typeface="Lucida Console" panose="020B0609040504020204" pitchFamily="49" charset="0"/>
              </a:rPr>
              <a:t>rivate static </a:t>
            </a:r>
            <a:r>
              <a:rPr lang="en-GB" sz="1800" dirty="0" err="1" smtClean="0">
                <a:latin typeface="Lucida Console" panose="020B0609040504020204" pitchFamily="49" charset="0"/>
              </a:rPr>
              <a:t>boolean</a:t>
            </a:r>
            <a:r>
              <a:rPr lang="en-GB" sz="1800" dirty="0" smtClean="0">
                <a:latin typeface="Lucida Console" panose="020B0609040504020204" pitchFamily="49" charset="0"/>
              </a:rPr>
              <a:t> </a:t>
            </a:r>
            <a:r>
              <a:rPr lang="en-GB" sz="1800" dirty="0" err="1" smtClean="0">
                <a:latin typeface="Lucida Console" panose="020B0609040504020204" pitchFamily="49" charset="0"/>
              </a:rPr>
              <a:t>isEven</a:t>
            </a:r>
            <a:r>
              <a:rPr lang="en-GB" sz="1800" dirty="0" smtClean="0">
                <a:latin typeface="Lucida Console" panose="020B0609040504020204" pitchFamily="49" charset="0"/>
              </a:rPr>
              <a:t>(</a:t>
            </a:r>
            <a:r>
              <a:rPr lang="en-GB" sz="1800" dirty="0" err="1" smtClean="0">
                <a:latin typeface="Lucida Console" panose="020B0609040504020204" pitchFamily="49" charset="0"/>
              </a:rPr>
              <a:t>int</a:t>
            </a:r>
            <a:r>
              <a:rPr lang="en-GB" sz="1800" dirty="0" smtClean="0">
                <a:latin typeface="Lucida Console" panose="020B0609040504020204" pitchFamily="49" charset="0"/>
              </a:rPr>
              <a:t> x, </a:t>
            </a:r>
            <a:r>
              <a:rPr lang="en-GB" sz="1800" dirty="0" err="1" smtClean="0">
                <a:latin typeface="Lucida Console" panose="020B0609040504020204" pitchFamily="49" charset="0"/>
              </a:rPr>
              <a:t>int</a:t>
            </a:r>
            <a:r>
              <a:rPr lang="en-GB" sz="1800" dirty="0" smtClean="0">
                <a:latin typeface="Lucida Console" panose="020B0609040504020204" pitchFamily="49" charset="0"/>
              </a:rPr>
              <a:t> y) {</a:t>
            </a: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  return </a:t>
            </a:r>
            <a:r>
              <a:rPr lang="en-GB" sz="1800" dirty="0">
                <a:latin typeface="Lucida Console" panose="020B0609040504020204" pitchFamily="49" charset="0"/>
              </a:rPr>
              <a:t>(x % 2) == 0;</a:t>
            </a: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}</a:t>
            </a:r>
          </a:p>
          <a:p>
            <a:pPr algn="l"/>
            <a:endParaRPr lang="en-GB" sz="1800" dirty="0">
              <a:latin typeface="Lucida Console" panose="020B0609040504020204" pitchFamily="49" charset="0"/>
            </a:endParaRPr>
          </a:p>
          <a:p>
            <a:pPr algn="l"/>
            <a:r>
              <a:rPr lang="en-GB" sz="1800" dirty="0">
                <a:latin typeface="Lucida Console" panose="020B0609040504020204" pitchFamily="49" charset="0"/>
              </a:rPr>
              <a:t>p</a:t>
            </a:r>
            <a:r>
              <a:rPr lang="en-GB" sz="1800" dirty="0" smtClean="0">
                <a:latin typeface="Lucida Console" panose="020B0609040504020204" pitchFamily="49" charset="0"/>
              </a:rPr>
              <a:t>ublic static void main(String[] </a:t>
            </a:r>
            <a:r>
              <a:rPr lang="en-GB" sz="1800" dirty="0" err="1" smtClean="0">
                <a:latin typeface="Lucida Console" panose="020B0609040504020204" pitchFamily="49" charset="0"/>
              </a:rPr>
              <a:t>args</a:t>
            </a:r>
            <a:r>
              <a:rPr lang="en-GB" sz="1800" dirty="0" smtClean="0">
                <a:latin typeface="Lucida Console" panose="020B0609040504020204" pitchFamily="49" charset="0"/>
              </a:rPr>
              <a:t>) {</a:t>
            </a:r>
          </a:p>
          <a:p>
            <a:pPr algn="l"/>
            <a:endParaRPr lang="en-GB" sz="1800" dirty="0" smtClean="0">
              <a:latin typeface="Lucida Console" panose="020B0609040504020204" pitchFamily="49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  </a:t>
            </a:r>
            <a:r>
              <a:rPr lang="en-GB" sz="1800" dirty="0" err="1" smtClean="0">
                <a:latin typeface="Lucida Console" panose="020B0609040504020204" pitchFamily="49" charset="0"/>
              </a:rPr>
              <a:t>ITotalOrder</a:t>
            </a:r>
            <a:r>
              <a:rPr lang="en-GB" sz="1800" dirty="0" smtClean="0">
                <a:latin typeface="Lucida Console" panose="020B0609040504020204" pitchFamily="49" charset="0"/>
              </a:rPr>
              <a:t>&lt;Integer</a:t>
            </a:r>
            <a:r>
              <a:rPr lang="en-GB" sz="1800" dirty="0">
                <a:latin typeface="Lucida Console" panose="020B0609040504020204" pitchFamily="49" charset="0"/>
              </a:rPr>
              <a:t>&gt; </a:t>
            </a:r>
            <a:r>
              <a:rPr lang="en-GB" sz="1800" dirty="0" err="1">
                <a:latin typeface="Lucida Console" panose="020B0609040504020204" pitchFamily="49" charset="0"/>
              </a:rPr>
              <a:t>evenThenOdd</a:t>
            </a:r>
            <a:r>
              <a:rPr lang="en-GB" sz="1800" dirty="0">
                <a:latin typeface="Lucida Console" panose="020B0609040504020204" pitchFamily="49" charset="0"/>
              </a:rPr>
              <a:t> =</a:t>
            </a: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   (</a:t>
            </a:r>
            <a:r>
              <a:rPr lang="en-GB" sz="1800" dirty="0">
                <a:latin typeface="Lucida Console" panose="020B0609040504020204" pitchFamily="49" charset="0"/>
              </a:rPr>
              <a:t>x, y) -&gt; (</a:t>
            </a:r>
            <a:r>
              <a:rPr lang="en-GB" sz="1800" dirty="0" err="1">
                <a:latin typeface="Lucida Console" panose="020B0609040504020204" pitchFamily="49" charset="0"/>
              </a:rPr>
              <a:t>isEven</a:t>
            </a:r>
            <a:r>
              <a:rPr lang="en-GB" sz="1800" dirty="0">
                <a:latin typeface="Lucida Console" panose="020B0609040504020204" pitchFamily="49" charset="0"/>
              </a:rPr>
              <a:t>(x) &amp;&amp; !</a:t>
            </a:r>
            <a:r>
              <a:rPr lang="en-GB" sz="1800" dirty="0" err="1">
                <a:latin typeface="Lucida Console" panose="020B0609040504020204" pitchFamily="49" charset="0"/>
              </a:rPr>
              <a:t>isEven</a:t>
            </a:r>
            <a:r>
              <a:rPr lang="en-GB" sz="1800" dirty="0">
                <a:latin typeface="Lucida Console" panose="020B0609040504020204" pitchFamily="49" charset="0"/>
              </a:rPr>
              <a:t>(y) ? true :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</a:rPr>
              <a:t>	      (</a:t>
            </a:r>
            <a:r>
              <a:rPr lang="en-GB" sz="1800" dirty="0" err="1">
                <a:latin typeface="Lucida Console" panose="020B0609040504020204" pitchFamily="49" charset="0"/>
              </a:rPr>
              <a:t>isEven</a:t>
            </a:r>
            <a:r>
              <a:rPr lang="en-GB" sz="1800" dirty="0">
                <a:latin typeface="Lucida Console" panose="020B0609040504020204" pitchFamily="49" charset="0"/>
              </a:rPr>
              <a:t>(y) &amp;&amp; !</a:t>
            </a:r>
            <a:r>
              <a:rPr lang="en-GB" sz="1800" dirty="0" err="1">
                <a:latin typeface="Lucida Console" panose="020B0609040504020204" pitchFamily="49" charset="0"/>
              </a:rPr>
              <a:t>isEven</a:t>
            </a:r>
            <a:r>
              <a:rPr lang="en-GB" sz="1800" dirty="0">
                <a:latin typeface="Lucida Console" panose="020B0609040504020204" pitchFamily="49" charset="0"/>
              </a:rPr>
              <a:t>(x) ? false </a:t>
            </a:r>
            <a:r>
              <a:rPr lang="en-GB" sz="1800" dirty="0" smtClean="0">
                <a:latin typeface="Lucida Console" panose="020B0609040504020204" pitchFamily="49" charset="0"/>
              </a:rPr>
              <a:t>: x </a:t>
            </a:r>
            <a:r>
              <a:rPr lang="en-GB" sz="1800" dirty="0">
                <a:latin typeface="Lucida Console" panose="020B0609040504020204" pitchFamily="49" charset="0"/>
              </a:rPr>
              <a:t>&lt; y));</a:t>
            </a:r>
          </a:p>
          <a:p>
            <a:pPr algn="l"/>
            <a:endParaRPr lang="en-GB" sz="1800" dirty="0" smtClean="0">
              <a:latin typeface="Lucida Console" panose="020B0609040504020204" pitchFamily="49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  </a:t>
            </a:r>
            <a:r>
              <a:rPr lang="en-GB" sz="1800" dirty="0" err="1" smtClean="0">
                <a:latin typeface="Lucida Console" panose="020B0609040504020204" pitchFamily="49" charset="0"/>
              </a:rPr>
              <a:t>System.out.println</a:t>
            </a:r>
            <a:r>
              <a:rPr lang="en-GB" sz="1800" dirty="0" smtClean="0">
                <a:latin typeface="Lucida Console" panose="020B0609040504020204" pitchFamily="49" charset="0"/>
              </a:rPr>
              <a:t>(</a:t>
            </a:r>
            <a:r>
              <a:rPr lang="en-GB" sz="1800" dirty="0" err="1" smtClean="0">
                <a:latin typeface="Lucida Console" panose="020B0609040504020204" pitchFamily="49" charset="0"/>
              </a:rPr>
              <a:t>evenThenOdd.lessThan</a:t>
            </a:r>
            <a:r>
              <a:rPr lang="en-GB" sz="1800" dirty="0" smtClean="0">
                <a:latin typeface="Lucida Console" panose="020B0609040504020204" pitchFamily="49" charset="0"/>
              </a:rPr>
              <a:t>(4</a:t>
            </a:r>
            <a:r>
              <a:rPr lang="en-GB" sz="1800" dirty="0">
                <a:latin typeface="Lucida Console" panose="020B0609040504020204" pitchFamily="49" charset="0"/>
              </a:rPr>
              <a:t>, 17));</a:t>
            </a: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  </a:t>
            </a:r>
            <a:r>
              <a:rPr lang="en-GB" sz="1800" dirty="0" err="1" smtClean="0">
                <a:latin typeface="Lucida Console" panose="020B0609040504020204" pitchFamily="49" charset="0"/>
              </a:rPr>
              <a:t>System.out.println</a:t>
            </a:r>
            <a:r>
              <a:rPr lang="en-GB" sz="1800" dirty="0" smtClean="0">
                <a:latin typeface="Lucida Console" panose="020B0609040504020204" pitchFamily="49" charset="0"/>
              </a:rPr>
              <a:t>(</a:t>
            </a:r>
            <a:r>
              <a:rPr lang="en-GB" sz="1800" dirty="0" err="1" smtClean="0">
                <a:latin typeface="Lucida Console" panose="020B0609040504020204" pitchFamily="49" charset="0"/>
              </a:rPr>
              <a:t>evenThenOdd.greaterThanOrEqual</a:t>
            </a:r>
            <a:r>
              <a:rPr lang="en-GB" sz="1800" dirty="0" smtClean="0">
                <a:latin typeface="Lucida Console" panose="020B0609040504020204" pitchFamily="49" charset="0"/>
              </a:rPr>
              <a:t>(4</a:t>
            </a:r>
            <a:r>
              <a:rPr lang="en-GB" sz="1800" dirty="0">
                <a:latin typeface="Lucida Console" panose="020B0609040504020204" pitchFamily="49" charset="0"/>
              </a:rPr>
              <a:t>, 4));</a:t>
            </a: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  </a:t>
            </a:r>
            <a:r>
              <a:rPr lang="en-GB" sz="1800" dirty="0" err="1" smtClean="0">
                <a:latin typeface="Lucida Console" panose="020B0609040504020204" pitchFamily="49" charset="0"/>
              </a:rPr>
              <a:t>System.out.println</a:t>
            </a:r>
            <a:r>
              <a:rPr lang="en-GB" sz="1800" dirty="0" smtClean="0">
                <a:latin typeface="Lucida Console" panose="020B0609040504020204" pitchFamily="49" charset="0"/>
              </a:rPr>
              <a:t>(</a:t>
            </a:r>
            <a:r>
              <a:rPr lang="en-GB" sz="1800" dirty="0" err="1" smtClean="0">
                <a:latin typeface="Lucida Console" panose="020B0609040504020204" pitchFamily="49" charset="0"/>
              </a:rPr>
              <a:t>evenThenOdd.greaterThan</a:t>
            </a:r>
            <a:r>
              <a:rPr lang="en-GB" sz="1800" dirty="0" smtClean="0">
                <a:latin typeface="Lucida Console" panose="020B0609040504020204" pitchFamily="49" charset="0"/>
              </a:rPr>
              <a:t>(4</a:t>
            </a:r>
            <a:r>
              <a:rPr lang="en-GB" sz="1800" dirty="0">
                <a:latin typeface="Lucida Console" panose="020B0609040504020204" pitchFamily="49" charset="0"/>
              </a:rPr>
              <a:t>, 6));</a:t>
            </a: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  </a:t>
            </a:r>
            <a:r>
              <a:rPr lang="en-GB" sz="1800" dirty="0" err="1" smtClean="0">
                <a:latin typeface="Lucida Console" panose="020B0609040504020204" pitchFamily="49" charset="0"/>
              </a:rPr>
              <a:t>System.out.println</a:t>
            </a:r>
            <a:r>
              <a:rPr lang="en-GB" sz="1800" dirty="0" smtClean="0">
                <a:latin typeface="Lucida Console" panose="020B0609040504020204" pitchFamily="49" charset="0"/>
              </a:rPr>
              <a:t>(</a:t>
            </a:r>
            <a:r>
              <a:rPr lang="en-GB" sz="1800" dirty="0" err="1" smtClean="0">
                <a:latin typeface="Lucida Console" panose="020B0609040504020204" pitchFamily="49" charset="0"/>
              </a:rPr>
              <a:t>evenThenOdd.lessThanOrEqual</a:t>
            </a:r>
            <a:r>
              <a:rPr lang="en-GB" sz="1800" dirty="0" smtClean="0">
                <a:latin typeface="Lucida Console" panose="020B0609040504020204" pitchFamily="49" charset="0"/>
              </a:rPr>
              <a:t>(24</a:t>
            </a:r>
            <a:r>
              <a:rPr lang="en-GB" sz="1800" dirty="0">
                <a:latin typeface="Lucida Console" panose="020B0609040504020204" pitchFamily="49" charset="0"/>
              </a:rPr>
              <a:t>, 101));</a:t>
            </a:r>
          </a:p>
          <a:p>
            <a:pPr algn="l"/>
            <a:endParaRPr lang="en-GB" sz="1800" dirty="0" smtClean="0">
              <a:latin typeface="Lucida Console" panose="020B0609040504020204" pitchFamily="49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5199" y="5412817"/>
            <a:ext cx="3035119" cy="13234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Prints:	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true</a:t>
            </a:r>
          </a:p>
          <a:p>
            <a:pPr algn="l"/>
            <a:r>
              <a:rPr lang="en-GB" dirty="0">
                <a:latin typeface="Lucida Console" panose="020B0609040504020204" pitchFamily="49" charset="0"/>
                <a:cs typeface="Arial" panose="020B0604020202020204" pitchFamily="34" charset="0"/>
              </a:rPr>
              <a:t>	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true</a:t>
            </a:r>
          </a:p>
          <a:p>
            <a:pPr algn="l"/>
            <a:r>
              <a:rPr lang="en-GB" dirty="0">
                <a:latin typeface="Lucida Console" panose="020B0609040504020204" pitchFamily="49" charset="0"/>
                <a:cs typeface="Arial" panose="020B0604020202020204" pitchFamily="34" charset="0"/>
              </a:rPr>
              <a:t>	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false</a:t>
            </a:r>
          </a:p>
          <a:p>
            <a:pPr algn="l"/>
            <a:r>
              <a:rPr lang="en-GB" dirty="0">
                <a:latin typeface="Lucida Console" panose="020B0609040504020204" pitchFamily="49" charset="0"/>
                <a:cs typeface="Arial" panose="020B0604020202020204" pitchFamily="34" charset="0"/>
              </a:rPr>
              <a:t>	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true</a:t>
            </a:r>
            <a:endParaRPr lang="en-GB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32483" y="1379584"/>
            <a:ext cx="2831212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This lambda takes two 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Integer</a:t>
            </a:r>
            <a:r>
              <a:rPr lang="en-GB" dirty="0" smtClean="0">
                <a:cs typeface="Arial" panose="020B0604020202020204" pitchFamily="34" charset="0"/>
              </a:rPr>
              <a:t> arguments and returns a </a:t>
            </a:r>
            <a:r>
              <a:rPr lang="en-GB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boolean</a:t>
            </a:r>
            <a:endParaRPr lang="en-GB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837127" y="2768958"/>
            <a:ext cx="7173532" cy="631065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Connector 10"/>
          <p:cNvCxnSpPr/>
          <p:nvPr/>
        </p:nvCxnSpPr>
        <p:spPr bwMode="auto">
          <a:xfrm flipV="1">
            <a:off x="7083380" y="2395247"/>
            <a:ext cx="167426" cy="373711"/>
          </a:xfrm>
          <a:prstGeom prst="line">
            <a:avLst/>
          </a:prstGeom>
          <a:solidFill>
            <a:srgbClr val="FFFF99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025548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442173" y="9657"/>
            <a:ext cx="8521521" cy="930359"/>
          </a:xfrm>
        </p:spPr>
        <p:txBody>
          <a:bodyPr/>
          <a:lstStyle/>
          <a:p>
            <a:pPr eaLnBrk="1" hangingPunct="1"/>
            <a:r>
              <a:rPr lang="en-GB" sz="3000" dirty="0" smtClean="0">
                <a:ea typeface="ＭＳ Ｐゴシック" pitchFamily="34" charset="-128"/>
              </a:rPr>
              <a:t>Reminder of what the lambda means</a:t>
            </a:r>
            <a:endParaRPr lang="en-GB" sz="3000" dirty="0" smtClean="0"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4899" y="1417092"/>
            <a:ext cx="8444247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800" dirty="0" err="1" smtClean="0">
                <a:latin typeface="Lucida Console" panose="020B0609040504020204" pitchFamily="49" charset="0"/>
              </a:rPr>
              <a:t>ITotalOrder</a:t>
            </a:r>
            <a:r>
              <a:rPr lang="en-GB" sz="1800" dirty="0" smtClean="0">
                <a:latin typeface="Lucida Console" panose="020B0609040504020204" pitchFamily="49" charset="0"/>
              </a:rPr>
              <a:t>&lt;Integer</a:t>
            </a:r>
            <a:r>
              <a:rPr lang="en-GB" sz="1800" dirty="0">
                <a:latin typeface="Lucida Console" panose="020B0609040504020204" pitchFamily="49" charset="0"/>
              </a:rPr>
              <a:t>&gt; </a:t>
            </a:r>
            <a:r>
              <a:rPr lang="en-GB" sz="1800" dirty="0" err="1">
                <a:latin typeface="Lucida Console" panose="020B0609040504020204" pitchFamily="49" charset="0"/>
              </a:rPr>
              <a:t>evenThenOdd</a:t>
            </a:r>
            <a:r>
              <a:rPr lang="en-GB" sz="1800" dirty="0">
                <a:latin typeface="Lucida Console" panose="020B0609040504020204" pitchFamily="49" charset="0"/>
              </a:rPr>
              <a:t> =</a:t>
            </a: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   (</a:t>
            </a:r>
            <a:r>
              <a:rPr lang="en-GB" sz="1800" dirty="0">
                <a:latin typeface="Lucida Console" panose="020B0609040504020204" pitchFamily="49" charset="0"/>
              </a:rPr>
              <a:t>x, y) -&gt; (</a:t>
            </a:r>
            <a:r>
              <a:rPr lang="en-GB" sz="1800" dirty="0" err="1">
                <a:latin typeface="Lucida Console" panose="020B0609040504020204" pitchFamily="49" charset="0"/>
              </a:rPr>
              <a:t>isEven</a:t>
            </a:r>
            <a:r>
              <a:rPr lang="en-GB" sz="1800" dirty="0">
                <a:latin typeface="Lucida Console" panose="020B0609040504020204" pitchFamily="49" charset="0"/>
              </a:rPr>
              <a:t>(x) &amp;&amp; !</a:t>
            </a:r>
            <a:r>
              <a:rPr lang="en-GB" sz="1800" dirty="0" err="1">
                <a:latin typeface="Lucida Console" panose="020B0609040504020204" pitchFamily="49" charset="0"/>
              </a:rPr>
              <a:t>isEven</a:t>
            </a:r>
            <a:r>
              <a:rPr lang="en-GB" sz="1800" dirty="0">
                <a:latin typeface="Lucida Console" panose="020B0609040504020204" pitchFamily="49" charset="0"/>
              </a:rPr>
              <a:t>(y) ? true :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</a:rPr>
              <a:t>	      (</a:t>
            </a:r>
            <a:r>
              <a:rPr lang="en-GB" sz="1800" dirty="0" err="1">
                <a:latin typeface="Lucida Console" panose="020B0609040504020204" pitchFamily="49" charset="0"/>
              </a:rPr>
              <a:t>isEven</a:t>
            </a:r>
            <a:r>
              <a:rPr lang="en-GB" sz="1800" dirty="0">
                <a:latin typeface="Lucida Console" panose="020B0609040504020204" pitchFamily="49" charset="0"/>
              </a:rPr>
              <a:t>(y) &amp;&amp; !</a:t>
            </a:r>
            <a:r>
              <a:rPr lang="en-GB" sz="1800" dirty="0" err="1">
                <a:latin typeface="Lucida Console" panose="020B0609040504020204" pitchFamily="49" charset="0"/>
              </a:rPr>
              <a:t>isEven</a:t>
            </a:r>
            <a:r>
              <a:rPr lang="en-GB" sz="1800" dirty="0">
                <a:latin typeface="Lucida Console" panose="020B0609040504020204" pitchFamily="49" charset="0"/>
              </a:rPr>
              <a:t>(x) ? false </a:t>
            </a:r>
            <a:r>
              <a:rPr lang="en-GB" sz="1800" dirty="0" smtClean="0">
                <a:latin typeface="Lucida Console" panose="020B0609040504020204" pitchFamily="49" charset="0"/>
              </a:rPr>
              <a:t>: x </a:t>
            </a:r>
            <a:r>
              <a:rPr lang="en-GB" sz="1800" dirty="0">
                <a:latin typeface="Lucida Console" panose="020B0609040504020204" pitchFamily="49" charset="0"/>
              </a:rPr>
              <a:t>&lt; y</a:t>
            </a:r>
            <a:r>
              <a:rPr lang="en-GB" sz="1800" dirty="0" smtClean="0">
                <a:latin typeface="Lucida Console" panose="020B0609040504020204" pitchFamily="49" charset="0"/>
              </a:rPr>
              <a:t>));</a:t>
            </a:r>
            <a:endParaRPr lang="en-GB" sz="1800" dirty="0">
              <a:latin typeface="Lucida Console" panose="020B0609040504020204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4898" y="3026336"/>
            <a:ext cx="8444247" cy="34163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class </a:t>
            </a:r>
            <a:r>
              <a:rPr lang="en-GB" sz="1800" dirty="0" err="1" smtClean="0">
                <a:latin typeface="Lucida Console" panose="020B0609040504020204" pitchFamily="49" charset="0"/>
              </a:rPr>
              <a:t>EvenThenOddOrder</a:t>
            </a:r>
            <a:r>
              <a:rPr lang="en-GB" sz="1800" dirty="0" smtClean="0">
                <a:latin typeface="Lucida Console" panose="020B0609040504020204" pitchFamily="49" charset="0"/>
              </a:rPr>
              <a:t> implements </a:t>
            </a:r>
            <a:r>
              <a:rPr lang="en-GB" sz="1800" dirty="0" err="1" smtClean="0">
                <a:latin typeface="Lucida Console" panose="020B0609040504020204" pitchFamily="49" charset="0"/>
              </a:rPr>
              <a:t>ITotalOrder</a:t>
            </a:r>
            <a:r>
              <a:rPr lang="en-GB" sz="1800" dirty="0" smtClean="0">
                <a:latin typeface="Lucida Console" panose="020B0609040504020204" pitchFamily="49" charset="0"/>
              </a:rPr>
              <a:t>&lt;Integer&gt; {</a:t>
            </a:r>
          </a:p>
          <a:p>
            <a:pPr algn="l"/>
            <a:endParaRPr lang="en-GB" sz="1800" dirty="0" smtClean="0">
              <a:latin typeface="Lucida Console" panose="020B0609040504020204" pitchFamily="49" charset="0"/>
            </a:endParaRPr>
          </a:p>
          <a:p>
            <a:pPr algn="l"/>
            <a:r>
              <a:rPr lang="en-GB" sz="1800" dirty="0" smtClean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</a:rPr>
              <a:t>  @Override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</a:rPr>
              <a:t> public </a:t>
            </a:r>
            <a:r>
              <a:rPr lang="en-GB" sz="1800" dirty="0" err="1" smtClean="0">
                <a:latin typeface="Lucida Console" panose="020B0609040504020204" pitchFamily="49" charset="0"/>
              </a:rPr>
              <a:t>boolean</a:t>
            </a:r>
            <a:r>
              <a:rPr lang="en-GB" sz="1800" dirty="0" smtClean="0">
                <a:latin typeface="Lucida Console" panose="020B0609040504020204" pitchFamily="49" charset="0"/>
              </a:rPr>
              <a:t> </a:t>
            </a:r>
            <a:r>
              <a:rPr lang="en-GB" sz="1800" dirty="0" err="1" smtClean="0">
                <a:latin typeface="Lucida Console" panose="020B0609040504020204" pitchFamily="49" charset="0"/>
              </a:rPr>
              <a:t>lessThan</a:t>
            </a:r>
            <a:r>
              <a:rPr lang="en-GB" sz="1800" dirty="0" smtClean="0">
                <a:latin typeface="Lucida Console" panose="020B0609040504020204" pitchFamily="49" charset="0"/>
              </a:rPr>
              <a:t>(Integer x, Integer y) {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</a:rPr>
              <a:t>   return  </a:t>
            </a:r>
            <a:r>
              <a:rPr lang="en-GB" sz="1800" dirty="0" err="1" smtClean="0">
                <a:latin typeface="Lucida Console" panose="020B0609040504020204" pitchFamily="49" charset="0"/>
              </a:rPr>
              <a:t>isEven</a:t>
            </a:r>
            <a:r>
              <a:rPr lang="en-GB" sz="1800" dirty="0" smtClean="0">
                <a:latin typeface="Lucida Console" panose="020B0609040504020204" pitchFamily="49" charset="0"/>
              </a:rPr>
              <a:t>(x</a:t>
            </a:r>
            <a:r>
              <a:rPr lang="en-GB" sz="1800" dirty="0">
                <a:latin typeface="Lucida Console" panose="020B0609040504020204" pitchFamily="49" charset="0"/>
              </a:rPr>
              <a:t>) &amp;&amp; !</a:t>
            </a:r>
            <a:r>
              <a:rPr lang="en-GB" sz="1800" dirty="0" err="1">
                <a:latin typeface="Lucida Console" panose="020B0609040504020204" pitchFamily="49" charset="0"/>
              </a:rPr>
              <a:t>isEven</a:t>
            </a:r>
            <a:r>
              <a:rPr lang="en-GB" sz="1800" dirty="0">
                <a:latin typeface="Lucida Console" panose="020B0609040504020204" pitchFamily="49" charset="0"/>
              </a:rPr>
              <a:t>(y) ? true :</a:t>
            </a: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           (</a:t>
            </a:r>
            <a:r>
              <a:rPr lang="en-GB" sz="1800" dirty="0" err="1">
                <a:latin typeface="Lucida Console" panose="020B0609040504020204" pitchFamily="49" charset="0"/>
              </a:rPr>
              <a:t>isEven</a:t>
            </a:r>
            <a:r>
              <a:rPr lang="en-GB" sz="1800" dirty="0">
                <a:latin typeface="Lucida Console" panose="020B0609040504020204" pitchFamily="49" charset="0"/>
              </a:rPr>
              <a:t>(y) &amp;&amp; !</a:t>
            </a:r>
            <a:r>
              <a:rPr lang="en-GB" sz="1800" dirty="0" err="1">
                <a:latin typeface="Lucida Console" panose="020B0609040504020204" pitchFamily="49" charset="0"/>
              </a:rPr>
              <a:t>isEven</a:t>
            </a:r>
            <a:r>
              <a:rPr lang="en-GB" sz="1800" dirty="0">
                <a:latin typeface="Lucida Console" panose="020B0609040504020204" pitchFamily="49" charset="0"/>
              </a:rPr>
              <a:t>(x) ? false </a:t>
            </a:r>
            <a:r>
              <a:rPr lang="en-GB" sz="1800" dirty="0" smtClean="0">
                <a:latin typeface="Lucida Console" panose="020B0609040504020204" pitchFamily="49" charset="0"/>
              </a:rPr>
              <a:t>: x </a:t>
            </a:r>
            <a:r>
              <a:rPr lang="en-GB" sz="1800" dirty="0">
                <a:latin typeface="Lucida Console" panose="020B0609040504020204" pitchFamily="49" charset="0"/>
              </a:rPr>
              <a:t>&lt; y</a:t>
            </a:r>
            <a:r>
              <a:rPr lang="en-GB" sz="1800" dirty="0" smtClean="0">
                <a:latin typeface="Lucida Console" panose="020B0609040504020204" pitchFamily="49" charset="0"/>
              </a:rPr>
              <a:t>);</a:t>
            </a:r>
          </a:p>
          <a:p>
            <a:pPr algn="l"/>
            <a:endParaRPr lang="en-GB" sz="1800" dirty="0" smtClean="0">
              <a:latin typeface="Lucida Console" panose="020B0609040504020204" pitchFamily="49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}</a:t>
            </a:r>
          </a:p>
          <a:p>
            <a:pPr algn="l"/>
            <a:endParaRPr lang="en-GB" sz="1800" dirty="0" smtClean="0">
              <a:latin typeface="Lucida Console" panose="020B0609040504020204" pitchFamily="49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</a:rPr>
              <a:t>...</a:t>
            </a:r>
          </a:p>
          <a:p>
            <a:pPr algn="l"/>
            <a:endParaRPr lang="en-GB" sz="1800" dirty="0">
              <a:latin typeface="Lucida Console" panose="020B0609040504020204" pitchFamily="49" charset="0"/>
            </a:endParaRPr>
          </a:p>
          <a:p>
            <a:pPr algn="l"/>
            <a:r>
              <a:rPr lang="en-GB" sz="1800" dirty="0" err="1" smtClean="0">
                <a:latin typeface="Lucida Console" panose="020B0609040504020204" pitchFamily="49" charset="0"/>
              </a:rPr>
              <a:t>ITotalOrder</a:t>
            </a:r>
            <a:r>
              <a:rPr lang="en-GB" sz="1800" dirty="0" smtClean="0">
                <a:latin typeface="Lucida Console" panose="020B0609040504020204" pitchFamily="49" charset="0"/>
              </a:rPr>
              <a:t>&lt;Integer&gt; = new </a:t>
            </a:r>
            <a:r>
              <a:rPr lang="en-GB" sz="1800" dirty="0" err="1" smtClean="0">
                <a:latin typeface="Lucida Console" panose="020B0609040504020204" pitchFamily="49" charset="0"/>
              </a:rPr>
              <a:t>EvenThenOddOrder</a:t>
            </a:r>
            <a:r>
              <a:rPr lang="en-GB" sz="1800" dirty="0" smtClean="0">
                <a:latin typeface="Lucida Console" panose="020B0609040504020204" pitchFamily="49" charset="0"/>
              </a:rPr>
              <a:t>();</a:t>
            </a:r>
            <a:endParaRPr lang="en-GB" sz="1800" dirty="0">
              <a:latin typeface="Lucida Console" panose="020B0609040504020204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87022" y="4925347"/>
            <a:ext cx="2557574" cy="722417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Note: </a:t>
            </a:r>
            <a:r>
              <a:rPr lang="en-GB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isEven</a:t>
            </a:r>
            <a:r>
              <a:rPr lang="en-GB" dirty="0" smtClean="0">
                <a:cs typeface="Arial" panose="020B0604020202020204" pitchFamily="34" charset="0"/>
              </a:rPr>
              <a:t> would have to be in scope</a:t>
            </a:r>
            <a:endParaRPr lang="en-GB" dirty="0"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1794" y="2420470"/>
            <a:ext cx="2902736" cy="46166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>
                <a:cs typeface="Arial" panose="020B0604020202020204" pitchFamily="34" charset="0"/>
              </a:rPr>
              <a:t>i</a:t>
            </a:r>
            <a:r>
              <a:rPr lang="en-GB" sz="2400" dirty="0" smtClean="0">
                <a:cs typeface="Arial" panose="020B0604020202020204" pitchFamily="34" charset="0"/>
              </a:rPr>
              <a:t>s shorthand for:</a:t>
            </a:r>
            <a:endParaRPr lang="en-GB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767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3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Implementing an array list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960" y="1444801"/>
            <a:ext cx="8121915" cy="8309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We’ll provide one implementation of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IList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r>
              <a:rPr lang="en-GB" sz="2400" dirty="0" smtClean="0">
                <a:cs typeface="Arial" panose="020B0604020202020204" pitchFamily="34" charset="0"/>
              </a:rPr>
              <a:t>, which will represent a list as an array</a:t>
            </a:r>
            <a:endParaRPr lang="en-GB" sz="2400" dirty="0"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2839" y="2408186"/>
            <a:ext cx="8121915" cy="8309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Somewhat like the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ArrayList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r>
              <a:rPr lang="en-GB" sz="2400" dirty="0" smtClean="0">
                <a:cs typeface="Arial" panose="020B0604020202020204" pitchFamily="34" charset="0"/>
              </a:rPr>
              <a:t> class from the real Java collections framework</a:t>
            </a:r>
            <a:endParaRPr lang="en-GB" sz="2400" dirty="0"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3569" y="3371953"/>
            <a:ext cx="6591480" cy="323165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To implement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IList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r>
              <a:rPr lang="en-GB" sz="2400" dirty="0" smtClean="0">
                <a:cs typeface="Arial" panose="020B0604020202020204" pitchFamily="34" charset="0"/>
              </a:rPr>
              <a:t>, a class must provide:</a:t>
            </a:r>
          </a:p>
          <a:p>
            <a:pPr algn="l"/>
            <a:endParaRPr lang="en-GB" sz="800" dirty="0" smtClean="0">
              <a:cs typeface="Arial" panose="020B0604020202020204" pitchFamily="34" charset="0"/>
            </a:endParaRPr>
          </a:p>
          <a:p>
            <a:pPr algn="l"/>
            <a:endParaRPr lang="en-GB" sz="800" dirty="0" smtClean="0">
              <a:cs typeface="Arial" panose="020B0604020202020204" pitchFamily="34" charset="0"/>
            </a:endParaRPr>
          </a:p>
          <a:p>
            <a:pPr algn="l"/>
            <a:endParaRPr lang="en-GB" sz="800" dirty="0">
              <a:cs typeface="Arial" panose="020B0604020202020204" pitchFamily="34" charset="0"/>
            </a:endParaRPr>
          </a:p>
          <a:p>
            <a:pPr algn="l"/>
            <a:endParaRPr lang="en-GB" sz="800" dirty="0" smtClean="0">
              <a:cs typeface="Arial" panose="020B0604020202020204" pitchFamily="34" charset="0"/>
            </a:endParaRPr>
          </a:p>
          <a:p>
            <a:pPr marL="342900" indent="-342900" algn="l">
              <a:buFont typeface="Arial" charset="0"/>
              <a:buChar char="•"/>
            </a:pP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Iterator&lt;E&gt; iterator();</a:t>
            </a:r>
          </a:p>
          <a:p>
            <a:pPr marL="342900" indent="-342900" algn="l">
              <a:buFont typeface="Arial" charset="0"/>
              <a:buChar char="•"/>
            </a:pPr>
            <a:endParaRPr lang="en-GB" sz="800" dirty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marL="342900" indent="-342900" algn="l">
              <a:buFont typeface="Arial" charset="0"/>
              <a:buChar char="•"/>
            </a:pPr>
            <a:endParaRPr lang="en-GB" sz="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marL="342900" indent="-342900" algn="l">
              <a:buFont typeface="Arial" charset="0"/>
              <a:buChar char="•"/>
            </a:pP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void add(E e);</a:t>
            </a:r>
          </a:p>
          <a:p>
            <a:pPr marL="342900" indent="-342900" algn="l">
              <a:buFont typeface="Arial" charset="0"/>
              <a:buChar char="•"/>
            </a:pPr>
            <a:endParaRPr lang="en-GB" sz="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marL="342900" indent="-342900" algn="l">
              <a:buFont typeface="Arial" charset="0"/>
              <a:buChar char="•"/>
            </a:pP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</a:t>
            </a:r>
            <a:r>
              <a:rPr lang="en-GB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boolean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contains(E e);</a:t>
            </a:r>
          </a:p>
          <a:p>
            <a:pPr marL="342900" indent="-342900" algn="l">
              <a:buFont typeface="Arial" charset="0"/>
              <a:buChar char="•"/>
            </a:pPr>
            <a:endParaRPr lang="en-GB" sz="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marL="342900" indent="-342900" algn="l">
              <a:buFont typeface="Arial" charset="0"/>
              <a:buChar char="•"/>
            </a:pP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E get(</a:t>
            </a:r>
            <a:r>
              <a:rPr lang="en-GB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int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);</a:t>
            </a:r>
          </a:p>
          <a:p>
            <a:pPr marL="342900" indent="-342900" algn="l">
              <a:buFont typeface="Arial" charset="0"/>
              <a:buChar char="•"/>
            </a:pPr>
            <a:endParaRPr lang="en-GB" sz="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marL="342900" indent="-342900" algn="l">
              <a:buFont typeface="Arial" charset="0"/>
              <a:buChar char="•"/>
            </a:pP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</a:t>
            </a:r>
            <a:r>
              <a:rPr lang="en-GB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boolean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removeFirst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(E e);</a:t>
            </a:r>
            <a:endParaRPr lang="en-GB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01168" y="4060961"/>
            <a:ext cx="2511017" cy="707886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Required by </a:t>
            </a:r>
            <a:r>
              <a:rPr lang="en-GB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Iterable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endParaRPr lang="en-GB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386138" y="4915654"/>
            <a:ext cx="2526047" cy="707886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Required by </a:t>
            </a:r>
            <a:r>
              <a:rPr lang="en-GB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ICollection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endParaRPr lang="en-GB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87927" y="5739451"/>
            <a:ext cx="2524258" cy="707886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Required by </a:t>
            </a:r>
            <a:r>
              <a:rPr lang="en-GB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IList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endParaRPr lang="en-GB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6" name="Right Brace 5"/>
          <p:cNvSpPr/>
          <p:nvPr/>
        </p:nvSpPr>
        <p:spPr bwMode="auto">
          <a:xfrm>
            <a:off x="5975800" y="4962032"/>
            <a:ext cx="218941" cy="614521"/>
          </a:xfrm>
          <a:prstGeom prst="rightBrace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/>
          <p:cNvCxnSpPr>
            <a:endCxn id="17" idx="1"/>
          </p:cNvCxnSpPr>
          <p:nvPr/>
        </p:nvCxnSpPr>
        <p:spPr bwMode="auto">
          <a:xfrm>
            <a:off x="5718220" y="4414904"/>
            <a:ext cx="682948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>
            <a:stCxn id="6" idx="1"/>
            <a:endCxn id="18" idx="1"/>
          </p:cNvCxnSpPr>
          <p:nvPr/>
        </p:nvCxnSpPr>
        <p:spPr bwMode="auto">
          <a:xfrm>
            <a:off x="6194741" y="5269293"/>
            <a:ext cx="191397" cy="304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Right Brace 26"/>
          <p:cNvSpPr/>
          <p:nvPr/>
        </p:nvSpPr>
        <p:spPr bwMode="auto">
          <a:xfrm>
            <a:off x="5973652" y="5797019"/>
            <a:ext cx="218941" cy="614521"/>
          </a:xfrm>
          <a:prstGeom prst="rightBrace">
            <a:avLst/>
          </a:prstGeom>
          <a:noFill/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8" name="Straight Connector 27"/>
          <p:cNvCxnSpPr>
            <a:stCxn id="27" idx="1"/>
          </p:cNvCxnSpPr>
          <p:nvPr/>
        </p:nvCxnSpPr>
        <p:spPr bwMode="auto">
          <a:xfrm>
            <a:off x="6192593" y="6104280"/>
            <a:ext cx="191397" cy="304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454764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6" grpId="0" animBg="1"/>
      <p:bldP spid="2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22479" y="112690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Can a default method be final?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3843" y="1339261"/>
            <a:ext cx="814803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In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ITotal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Order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r>
              <a:rPr lang="en-GB" sz="2400" dirty="0" smtClean="0">
                <a:cs typeface="Arial" panose="020B0604020202020204" pitchFamily="34" charset="0"/>
              </a:rPr>
              <a:t> it may seem appealing to make the default methods </a:t>
            </a:r>
            <a:r>
              <a:rPr lang="en-GB" sz="2400" b="1" dirty="0" smtClean="0">
                <a:cs typeface="Arial" panose="020B0604020202020204" pitchFamily="34" charset="0"/>
              </a:rPr>
              <a:t>final</a:t>
            </a:r>
            <a:endParaRPr lang="en-GB" sz="2400" b="1" dirty="0" smtClean="0"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6721" y="2273290"/>
            <a:ext cx="8135155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greaterThan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(x, y)</a:t>
            </a:r>
            <a:r>
              <a:rPr lang="en-GB" sz="2400" dirty="0" smtClean="0">
                <a:cs typeface="Arial" panose="020B0604020202020204" pitchFamily="34" charset="0"/>
              </a:rPr>
              <a:t> should be exactly</a:t>
            </a:r>
          </a:p>
          <a:p>
            <a:pPr algn="l"/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!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lessThan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(y, x)</a:t>
            </a:r>
            <a:r>
              <a:rPr lang="en-GB" sz="2400" dirty="0" smtClean="0">
                <a:cs typeface="Arial" panose="020B0604020202020204" pitchFamily="34" charset="0"/>
              </a:rPr>
              <a:t> – implementing classes should not mess with this!</a:t>
            </a:r>
            <a:endParaRPr lang="en-GB" sz="2400" b="1" dirty="0" smtClean="0"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6720" y="3607317"/>
            <a:ext cx="813515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However: final default methods are </a:t>
            </a:r>
            <a:r>
              <a:rPr lang="en-GB" sz="2400" b="1" dirty="0" smtClean="0">
                <a:cs typeface="Arial" panose="020B0604020202020204" pitchFamily="34" charset="0"/>
              </a:rPr>
              <a:t>not allowed</a:t>
            </a:r>
            <a:endParaRPr lang="en-GB" sz="2400" b="1" dirty="0" smtClean="0"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66431" y="4532449"/>
            <a:ext cx="5649532" cy="46166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Reason: they may </a:t>
            </a:r>
            <a:r>
              <a:rPr lang="en-GB" sz="24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break existing code</a:t>
            </a:r>
            <a:endParaRPr lang="en-GB" sz="2400" b="1" dirty="0" smtClean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159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22479" y="112690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Final default methods could break existing code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3843" y="1468056"/>
            <a:ext cx="4335887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interface I {</a:t>
            </a:r>
          </a:p>
          <a:p>
            <a:pPr algn="l"/>
            <a:endParaRPr lang="en-GB" sz="1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void foo();</a:t>
            </a:r>
            <a:endParaRPr lang="en-GB" sz="1800" dirty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endParaRPr lang="en-GB" sz="1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3843" y="3191678"/>
            <a:ext cx="4335887" cy="34163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class C implements I {</a:t>
            </a:r>
          </a:p>
          <a:p>
            <a:pPr algn="l"/>
            <a:endParaRPr lang="en-GB" sz="1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@Override</a:t>
            </a: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void foo() {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 ...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}</a:t>
            </a:r>
          </a:p>
          <a:p>
            <a:pPr algn="l"/>
            <a:endParaRPr lang="en-GB" sz="1800" dirty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</a:t>
            </a:r>
            <a:r>
              <a:rPr lang="en-GB" sz="18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int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bar() {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 return 42;</a:t>
            </a: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}</a:t>
            </a:r>
          </a:p>
          <a:p>
            <a:pPr algn="l"/>
            <a:endParaRPr lang="en-GB" sz="1800" dirty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06096" y="1765463"/>
            <a:ext cx="3090929" cy="8309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Interface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I</a:t>
            </a:r>
            <a:r>
              <a:rPr lang="en-GB" sz="2400" dirty="0" smtClean="0">
                <a:cs typeface="Arial" panose="020B0604020202020204" pitchFamily="34" charset="0"/>
              </a:rPr>
              <a:t> requires method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foo</a:t>
            </a:r>
            <a:endParaRPr lang="en-GB" sz="24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18975" y="3246674"/>
            <a:ext cx="3090929" cy="15696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Implementation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C</a:t>
            </a:r>
            <a:r>
              <a:rPr lang="en-GB" sz="2400" dirty="0" smtClean="0">
                <a:cs typeface="Arial" panose="020B0604020202020204" pitchFamily="34" charset="0"/>
              </a:rPr>
              <a:t> provides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foo</a:t>
            </a:r>
            <a:r>
              <a:rPr lang="en-GB" sz="2400" dirty="0" smtClean="0">
                <a:cs typeface="Arial" panose="020B0604020202020204" pitchFamily="34" charset="0"/>
              </a:rPr>
              <a:t>, plus another method,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bar</a:t>
            </a:r>
            <a:endParaRPr lang="en-GB" sz="24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18975" y="5296576"/>
            <a:ext cx="3090929" cy="46166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So far, all is good</a:t>
            </a:r>
            <a:endParaRPr lang="en-GB" sz="24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906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3" grpId="0" animBg="1"/>
      <p:bldP spid="9" grpId="0" animBg="1"/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22479" y="112690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Suppose </a:t>
            </a:r>
            <a:r>
              <a:rPr lang="en-GB" dirty="0" smtClean="0">
                <a:latin typeface="Lucida Console" panose="020B0609040504020204" pitchFamily="49" charset="0"/>
                <a:ea typeface="ＭＳ Ｐゴシック" pitchFamily="34" charset="-128"/>
              </a:rPr>
              <a:t>I</a:t>
            </a:r>
            <a:r>
              <a:rPr lang="en-GB" dirty="0" smtClean="0">
                <a:ea typeface="ＭＳ Ｐゴシック" pitchFamily="34" charset="-128"/>
              </a:rPr>
              <a:t> evolves to include </a:t>
            </a:r>
            <a:r>
              <a:rPr lang="en-GB" dirty="0" smtClean="0">
                <a:latin typeface="Lucida Console" panose="020B0609040504020204" pitchFamily="49" charset="0"/>
                <a:ea typeface="ＭＳ Ｐゴシック" pitchFamily="34" charset="-128"/>
              </a:rPr>
              <a:t>bar</a:t>
            </a:r>
            <a:endParaRPr lang="en-GB" dirty="0" smtClean="0">
              <a:latin typeface="Lucida Console" panose="020B0609040504020204" pitchFamily="49" charset="0"/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3843" y="875622"/>
            <a:ext cx="4335887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interface I {</a:t>
            </a:r>
          </a:p>
          <a:p>
            <a:pPr algn="l"/>
            <a:endParaRPr lang="en-GB" sz="1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void foo();</a:t>
            </a:r>
          </a:p>
          <a:p>
            <a:pPr algn="l"/>
            <a:endParaRPr lang="en-GB" sz="1800" dirty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</a:t>
            </a:r>
            <a:r>
              <a:rPr lang="en-GB" sz="1800" b="1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default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int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bar() {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 return 53;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}</a:t>
            </a:r>
            <a:endParaRPr lang="en-GB" sz="1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3843" y="3333347"/>
            <a:ext cx="4335887" cy="34163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class C implements I {</a:t>
            </a:r>
          </a:p>
          <a:p>
            <a:pPr algn="l"/>
            <a:endParaRPr lang="en-GB" sz="1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@Override</a:t>
            </a: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void foo() {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 ...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}</a:t>
            </a:r>
          </a:p>
          <a:p>
            <a:pPr algn="l"/>
            <a:endParaRPr lang="en-GB" sz="1800" dirty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</a:t>
            </a:r>
            <a:r>
              <a:rPr lang="en-GB" sz="18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int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bar() {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 return 42;</a:t>
            </a: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}</a:t>
            </a:r>
          </a:p>
          <a:p>
            <a:pPr algn="l"/>
            <a:endParaRPr lang="en-GB" sz="1800" dirty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06096" y="1353335"/>
            <a:ext cx="3090929" cy="15696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Years later,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I</a:t>
            </a:r>
            <a:r>
              <a:rPr lang="en-GB" sz="2400" dirty="0" smtClean="0">
                <a:cs typeface="Arial" panose="020B0604020202020204" pitchFamily="34" charset="0"/>
              </a:rPr>
              <a:t> </a:t>
            </a:r>
            <a:r>
              <a:rPr lang="en-GB" sz="2400" dirty="0" smtClean="0">
                <a:cs typeface="Arial" panose="020B0604020202020204" pitchFamily="34" charset="0"/>
              </a:rPr>
              <a:t>is evolved to provide a default method called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bar</a:t>
            </a:r>
            <a:endParaRPr lang="en-GB" sz="24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18975" y="3246674"/>
            <a:ext cx="3090929" cy="15696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Implementation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C</a:t>
            </a:r>
            <a:r>
              <a:rPr lang="en-GB" sz="2400" dirty="0" smtClean="0">
                <a:cs typeface="Arial" panose="020B0604020202020204" pitchFamily="34" charset="0"/>
              </a:rPr>
              <a:t> does not break: its </a:t>
            </a:r>
            <a:r>
              <a:rPr lang="en-GB" sz="2400" dirty="0">
                <a:latin typeface="Lucida Console" panose="020B0609040504020204" pitchFamily="49" charset="0"/>
                <a:cs typeface="Arial" panose="020B0604020202020204" pitchFamily="34" charset="0"/>
              </a:rPr>
              <a:t>bar</a:t>
            </a:r>
            <a:r>
              <a:rPr lang="en-GB" sz="2400" dirty="0" smtClean="0">
                <a:cs typeface="Arial" panose="020B0604020202020204" pitchFamily="34" charset="0"/>
              </a:rPr>
              <a:t> overrides the </a:t>
            </a:r>
            <a:r>
              <a:rPr lang="en-GB" sz="2400" dirty="0" smtClean="0">
                <a:cs typeface="Arial" panose="020B0604020202020204" pitchFamily="34" charset="0"/>
              </a:rPr>
              <a:t>default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bar</a:t>
            </a:r>
            <a:endParaRPr lang="en-GB" sz="24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44720" y="4961726"/>
            <a:ext cx="3090929" cy="1631216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@Override</a:t>
            </a:r>
            <a:r>
              <a:rPr lang="en-GB" dirty="0" smtClean="0">
                <a:cs typeface="Arial" panose="020B0604020202020204" pitchFamily="34" charset="0"/>
              </a:rPr>
              <a:t> annotation deliberately omitted: 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C</a:t>
            </a:r>
            <a:r>
              <a:rPr lang="en-GB" dirty="0" smtClean="0">
                <a:cs typeface="Arial" panose="020B0604020202020204" pitchFamily="34" charset="0"/>
              </a:rPr>
              <a:t> did not originally intend to override 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bar</a:t>
            </a:r>
            <a:r>
              <a:rPr lang="en-GB" dirty="0" smtClean="0">
                <a:cs typeface="Arial" panose="020B0604020202020204" pitchFamily="34" charset="0"/>
              </a:rPr>
              <a:t>: there was no 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bar</a:t>
            </a:r>
            <a:r>
              <a:rPr lang="en-GB" dirty="0" smtClean="0">
                <a:cs typeface="Arial" panose="020B0604020202020204" pitchFamily="34" charset="0"/>
              </a:rPr>
              <a:t> in 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I</a:t>
            </a:r>
            <a:endParaRPr lang="en-GB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29720" y="5262247"/>
            <a:ext cx="1560489" cy="8309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All is still good</a:t>
            </a:r>
            <a:endParaRPr lang="en-GB" sz="24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651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1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22479" y="112690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If </a:t>
            </a:r>
            <a:r>
              <a:rPr lang="en-GB" dirty="0" smtClean="0">
                <a:latin typeface="Lucida Console" panose="020B0609040504020204" pitchFamily="49" charset="0"/>
                <a:ea typeface="ＭＳ Ｐゴシック" pitchFamily="34" charset="-128"/>
              </a:rPr>
              <a:t>bar</a:t>
            </a:r>
            <a:r>
              <a:rPr lang="en-GB" dirty="0" smtClean="0">
                <a:ea typeface="ＭＳ Ｐゴシック" pitchFamily="34" charset="-128"/>
              </a:rPr>
              <a:t> were final in </a:t>
            </a:r>
            <a:r>
              <a:rPr lang="en-GB" dirty="0" smtClean="0">
                <a:latin typeface="Lucida Console" panose="020B0609040504020204" pitchFamily="49" charset="0"/>
                <a:ea typeface="ＭＳ Ｐゴシック" pitchFamily="34" charset="-128"/>
              </a:rPr>
              <a:t>I</a:t>
            </a:r>
            <a:r>
              <a:rPr lang="en-GB" dirty="0" smtClean="0">
                <a:ea typeface="ＭＳ Ｐゴシック" pitchFamily="34" charset="-128"/>
              </a:rPr>
              <a:t> this would not work</a:t>
            </a:r>
            <a:endParaRPr lang="en-GB" dirty="0" smtClean="0">
              <a:latin typeface="Lucida Console" panose="020B0609040504020204" pitchFamily="49" charset="0"/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3843" y="875622"/>
            <a:ext cx="5147256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interface I {</a:t>
            </a:r>
          </a:p>
          <a:p>
            <a:pPr algn="l"/>
            <a:endParaRPr lang="en-GB" sz="1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void foo();</a:t>
            </a:r>
          </a:p>
          <a:p>
            <a:pPr algn="l"/>
            <a:endParaRPr lang="en-GB" sz="1800" dirty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</a:t>
            </a:r>
            <a:r>
              <a:rPr lang="en-GB" sz="1800" b="1" dirty="0" smtClean="0">
                <a:solidFill>
                  <a:srgbClr val="FF0000"/>
                </a:solidFill>
                <a:latin typeface="Lucida Console" panose="020B0609040504020204" pitchFamily="49" charset="0"/>
                <a:cs typeface="Arial" panose="020B0604020202020204" pitchFamily="34" charset="0"/>
              </a:rPr>
              <a:t>final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b="1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default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int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bar() {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 return 53;</a:t>
            </a:r>
            <a:endParaRPr lang="en-GB" sz="1800" dirty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endParaRPr lang="en-GB" sz="1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3843" y="3333347"/>
            <a:ext cx="5147256" cy="34163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class C implements I {</a:t>
            </a:r>
          </a:p>
          <a:p>
            <a:pPr algn="l"/>
            <a:endParaRPr lang="en-GB" sz="1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@Override</a:t>
            </a: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void foo() {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 ...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}</a:t>
            </a:r>
          </a:p>
          <a:p>
            <a:pPr algn="l"/>
            <a:endParaRPr lang="en-GB" sz="1800" dirty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</a:t>
            </a:r>
            <a:r>
              <a:rPr lang="en-GB" sz="18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int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bar() {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 return 42;</a:t>
            </a: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}</a:t>
            </a:r>
          </a:p>
          <a:p>
            <a:pPr algn="l"/>
            <a:endParaRPr lang="en-GB" sz="1800" dirty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999408" y="1348256"/>
            <a:ext cx="1957589" cy="43088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 smtClean="0">
                <a:cs typeface="Arial" panose="020B0604020202020204" pitchFamily="34" charset="0"/>
              </a:rPr>
              <a:t>Not allowed</a:t>
            </a:r>
            <a:endParaRPr lang="en-GB" sz="22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98522" y="2460671"/>
            <a:ext cx="3039416" cy="14465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 smtClean="0">
                <a:cs typeface="Arial" panose="020B0604020202020204" pitchFamily="34" charset="0"/>
              </a:rPr>
              <a:t>Implementation C would fail to compile, as </a:t>
            </a:r>
            <a:r>
              <a:rPr lang="en-GB" sz="2200" b="1" dirty="0" smtClean="0">
                <a:cs typeface="Arial" panose="020B0604020202020204" pitchFamily="34" charset="0"/>
              </a:rPr>
              <a:t>final</a:t>
            </a:r>
            <a:r>
              <a:rPr lang="en-GB" sz="2200" dirty="0" smtClean="0">
                <a:cs typeface="Arial" panose="020B0604020202020204" pitchFamily="34" charset="0"/>
              </a:rPr>
              <a:t> method cannot be </a:t>
            </a:r>
            <a:r>
              <a:rPr lang="en-GB" sz="2200" b="1" dirty="0" smtClean="0">
                <a:cs typeface="Arial" panose="020B0604020202020204" pitchFamily="34" charset="0"/>
              </a:rPr>
              <a:t>overridden</a:t>
            </a:r>
            <a:endParaRPr lang="en-GB" sz="2200" b="1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0" y="4211251"/>
            <a:ext cx="2597240" cy="2123658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 smtClean="0">
                <a:cs typeface="Arial" panose="020B0604020202020204" pitchFamily="34" charset="0"/>
              </a:rPr>
              <a:t>Violates goal of default methods, which is to allow interface evolution </a:t>
            </a:r>
            <a:r>
              <a:rPr lang="en-GB" sz="22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without breaking existing classes</a:t>
            </a:r>
            <a:endParaRPr lang="en-GB" sz="2200" b="1" dirty="0">
              <a:solidFill>
                <a:schemeClr val="bg1"/>
              </a:solidFill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 bwMode="auto">
          <a:xfrm flipH="1">
            <a:off x="2601532" y="1584167"/>
            <a:ext cx="3449393" cy="445617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>
            <a:stCxn id="9" idx="1"/>
          </p:cNvCxnSpPr>
          <p:nvPr/>
        </p:nvCxnSpPr>
        <p:spPr bwMode="auto">
          <a:xfrm flipH="1">
            <a:off x="3063027" y="3183946"/>
            <a:ext cx="2835495" cy="2054611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033295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22479" y="112690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Do default methods play nicely with multiple inheritance?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0962" y="1455172"/>
            <a:ext cx="7439697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Almost – there is a hypothetical problem with name clashes</a:t>
            </a:r>
          </a:p>
          <a:p>
            <a:pPr algn="l"/>
            <a:endParaRPr lang="en-GB" sz="800" dirty="0">
              <a:cs typeface="Arial" panose="020B0604020202020204" pitchFamily="34" charset="0"/>
            </a:endParaRPr>
          </a:p>
          <a:p>
            <a:pPr algn="l"/>
            <a:r>
              <a:rPr lang="en-GB" sz="2400" dirty="0" smtClean="0">
                <a:cs typeface="Arial" panose="020B0604020202020204" pitchFamily="34" charset="0"/>
              </a:rPr>
              <a:t>Consider this:</a:t>
            </a:r>
            <a:endParaRPr lang="en-GB" sz="2400" dirty="0"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2123" y="3040315"/>
            <a:ext cx="3215425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interface I {</a:t>
            </a:r>
          </a:p>
          <a:p>
            <a:pPr algn="l"/>
            <a:endParaRPr lang="en-GB" sz="1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void foo();</a:t>
            </a:r>
          </a:p>
          <a:p>
            <a:pPr algn="l"/>
            <a:endParaRPr lang="en-GB" sz="1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2123" y="4775725"/>
            <a:ext cx="3215425" cy="1477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interface J {</a:t>
            </a:r>
          </a:p>
          <a:p>
            <a:pPr algn="l"/>
            <a:endParaRPr lang="en-GB" sz="1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void bar();</a:t>
            </a:r>
          </a:p>
          <a:p>
            <a:pPr algn="l"/>
            <a:endParaRPr lang="en-GB" sz="1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99268" y="3023378"/>
            <a:ext cx="5031348" cy="32316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class C implements I, J {</a:t>
            </a:r>
          </a:p>
          <a:p>
            <a:pPr algn="l"/>
            <a:endParaRPr lang="en-GB" sz="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@Override</a:t>
            </a:r>
            <a:endParaRPr lang="en-GB" sz="1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void foo() {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  ...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}</a:t>
            </a:r>
          </a:p>
          <a:p>
            <a:pPr algn="l"/>
            <a:endParaRPr lang="en-GB" sz="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@Override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public void bar() {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  ...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}</a:t>
            </a:r>
          </a:p>
          <a:p>
            <a:pPr algn="l"/>
            <a:endParaRPr lang="en-GB" sz="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9304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22479" y="112690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Do default methods play nicely with multiple inheritance?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0962" y="1455172"/>
            <a:ext cx="7439697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Suppose by some horrible coincidence a default method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baz</a:t>
            </a:r>
            <a:r>
              <a:rPr lang="en-GB" sz="2400" dirty="0" smtClean="0">
                <a:cs typeface="Arial" panose="020B0604020202020204" pitchFamily="34" charset="0"/>
              </a:rPr>
              <a:t> is added to </a:t>
            </a:r>
            <a:r>
              <a:rPr lang="en-GB" sz="2400" b="1" dirty="0" smtClean="0">
                <a:cs typeface="Arial" panose="020B0604020202020204" pitchFamily="34" charset="0"/>
              </a:rPr>
              <a:t>both</a:t>
            </a:r>
            <a:r>
              <a:rPr lang="en-GB" sz="2400" dirty="0" smtClean="0">
                <a:cs typeface="Arial" panose="020B0604020202020204" pitchFamily="34" charset="0"/>
              </a:rPr>
              <a:t>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I</a:t>
            </a:r>
            <a:r>
              <a:rPr lang="en-GB" sz="2400" dirty="0" smtClean="0">
                <a:cs typeface="Arial" panose="020B0604020202020204" pitchFamily="34" charset="0"/>
              </a:rPr>
              <a:t> and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J</a:t>
            </a:r>
            <a:endParaRPr lang="en-GB" sz="24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6059" y="2383486"/>
            <a:ext cx="3812149" cy="19389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interface I {</a:t>
            </a:r>
          </a:p>
          <a:p>
            <a:pPr algn="l"/>
            <a:endParaRPr lang="en-GB" sz="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void foo();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public </a:t>
            </a:r>
            <a:r>
              <a:rPr lang="en-GB" sz="1600" b="1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default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int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baz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()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 return 42;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}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8938" y="4466629"/>
            <a:ext cx="3799270" cy="19389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interface J {</a:t>
            </a:r>
          </a:p>
          <a:p>
            <a:pPr algn="l"/>
            <a:endParaRPr lang="en-GB" sz="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void bar();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</a:t>
            </a:r>
            <a:r>
              <a:rPr lang="en-GB" sz="1600" b="1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default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int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baz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()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 return 53;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}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47001" y="2379428"/>
            <a:ext cx="4262903" cy="32932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class C implements I, J {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@Override</a:t>
            </a:r>
            <a:endParaRPr lang="en-GB" sz="16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void foo()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  ...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}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@Override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public void bar()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  ...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}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25796" y="4997002"/>
            <a:ext cx="3773509" cy="1631216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Error: Duplicate </a:t>
            </a:r>
            <a:r>
              <a:rPr lang="en-GB" dirty="0">
                <a:solidFill>
                  <a:srgbClr val="FF0000"/>
                </a:solidFill>
                <a:latin typeface="Lucida Console" panose="020B0609040504020204" pitchFamily="49" charset="0"/>
              </a:rPr>
              <a:t>default methods named bar with the parameters () and () are inherited from the types </a:t>
            </a:r>
            <a:r>
              <a:rPr lang="en-GB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I </a:t>
            </a:r>
            <a:r>
              <a:rPr lang="en-GB" dirty="0">
                <a:solidFill>
                  <a:srgbClr val="FF0000"/>
                </a:solidFill>
                <a:latin typeface="Lucida Console" panose="020B0609040504020204" pitchFamily="49" charset="0"/>
              </a:rPr>
              <a:t>and </a:t>
            </a:r>
            <a:r>
              <a:rPr lang="en-GB" dirty="0" smtClean="0">
                <a:solidFill>
                  <a:srgbClr val="FF0000"/>
                </a:solidFill>
                <a:latin typeface="Lucida Console" panose="020B0609040504020204" pitchFamily="49" charset="0"/>
              </a:rPr>
              <a:t>J</a:t>
            </a:r>
            <a:endParaRPr lang="en-GB" b="1" dirty="0">
              <a:solidFill>
                <a:srgbClr val="FF0000"/>
              </a:solidFill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933131" y="3065970"/>
            <a:ext cx="2082080" cy="1446550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 smtClean="0">
                <a:cs typeface="Arial" panose="020B0604020202020204" pitchFamily="34" charset="0"/>
              </a:rPr>
              <a:t>Breaks existing classes!  Very unlikely to crop up in practice</a:t>
            </a:r>
            <a:endParaRPr lang="en-GB" sz="2200" b="1" dirty="0">
              <a:solidFill>
                <a:schemeClr val="bg1"/>
              </a:solidFill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149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22479" y="112690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To avoid the error, implement </a:t>
            </a:r>
            <a:r>
              <a:rPr lang="en-GB" dirty="0" err="1" smtClean="0">
                <a:latin typeface="Lucida Console" panose="020B0609040504020204" pitchFamily="49" charset="0"/>
                <a:ea typeface="ＭＳ Ｐゴシック" pitchFamily="34" charset="-128"/>
              </a:rPr>
              <a:t>baz</a:t>
            </a:r>
            <a:r>
              <a:rPr lang="en-GB" dirty="0" smtClean="0">
                <a:ea typeface="ＭＳ Ｐゴシック" pitchFamily="34" charset="-128"/>
              </a:rPr>
              <a:t> in </a:t>
            </a:r>
            <a:r>
              <a:rPr lang="en-GB" dirty="0" smtClean="0">
                <a:latin typeface="Lucida Console" panose="020B0609040504020204" pitchFamily="49" charset="0"/>
                <a:ea typeface="ＭＳ Ｐゴシック" pitchFamily="34" charset="-128"/>
              </a:rPr>
              <a:t>C</a:t>
            </a:r>
            <a:endParaRPr lang="en-GB" dirty="0" smtClean="0">
              <a:latin typeface="Lucida Console" panose="020B0609040504020204" pitchFamily="49" charset="0"/>
              <a:ea typeface="ＭＳ Ｐゴシック" pitchFamily="34" charset="-12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7885" y="1683971"/>
            <a:ext cx="5280333" cy="4524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class C implements I, J {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6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Arial" panose="020B0604020202020204" pitchFamily="34" charset="0"/>
              </a:rPr>
              <a:t> @Override</a:t>
            </a:r>
            <a:endParaRPr lang="en-GB" sz="1600" dirty="0" smtClean="0">
              <a:solidFill>
                <a:schemeClr val="tx1">
                  <a:lumMod val="50000"/>
                </a:schemeClr>
              </a:solidFill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void foo()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  ...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}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600" dirty="0" smtClean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Arial" panose="020B0604020202020204" pitchFamily="34" charset="0"/>
              </a:rPr>
              <a:t>  @Override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public void bar() {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  ...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}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600" dirty="0" smtClean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Arial" panose="020B0604020202020204" pitchFamily="34" charset="0"/>
              </a:rPr>
              <a:t>  @Override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public </a:t>
            </a:r>
            <a:r>
              <a:rPr lang="en-GB" sz="16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int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6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baz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()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  return </a:t>
            </a:r>
            <a:r>
              <a:rPr lang="en-GB" sz="16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I.super.baz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() + </a:t>
            </a:r>
            <a:r>
              <a:rPr lang="en-GB" sz="16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J.super.baz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();</a:t>
            </a:r>
            <a:endParaRPr lang="en-GB" sz="1600" dirty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}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19730" y="1424982"/>
            <a:ext cx="3876541" cy="3477875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>
                <a:cs typeface="Arial" panose="020B0604020202020204" pitchFamily="34" charset="0"/>
              </a:rPr>
              <a:t>S</a:t>
            </a:r>
            <a:r>
              <a:rPr lang="en-GB" sz="2200" dirty="0" smtClean="0">
                <a:cs typeface="Arial" panose="020B0604020202020204" pitchFamily="34" charset="0"/>
              </a:rPr>
              <a:t>illy implementation, but it illustrates how to use 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super</a:t>
            </a:r>
            <a:r>
              <a:rPr lang="en-GB" sz="2200" dirty="0" smtClean="0">
                <a:cs typeface="Arial" panose="020B0604020202020204" pitchFamily="34" charset="0"/>
              </a:rPr>
              <a:t> to invoke a </a:t>
            </a:r>
            <a:r>
              <a:rPr lang="en-GB" sz="2200" b="1" dirty="0" smtClean="0">
                <a:cs typeface="Arial" panose="020B0604020202020204" pitchFamily="34" charset="0"/>
              </a:rPr>
              <a:t>default</a:t>
            </a:r>
            <a:r>
              <a:rPr lang="en-GB" sz="2200" dirty="0" smtClean="0">
                <a:cs typeface="Arial" panose="020B0604020202020204" pitchFamily="34" charset="0"/>
              </a:rPr>
              <a:t> method</a:t>
            </a:r>
          </a:p>
          <a:p>
            <a:pPr algn="l"/>
            <a:endParaRPr lang="en-GB" sz="2200" dirty="0"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cs typeface="Arial" panose="020B0604020202020204" pitchFamily="34" charset="0"/>
              </a:rPr>
              <a:t>The name of the interface associated with the method must precede 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super</a:t>
            </a:r>
          </a:p>
          <a:p>
            <a:pPr algn="l"/>
            <a:endParaRPr lang="en-GB" sz="2200" dirty="0"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cs typeface="Arial" panose="020B0604020202020204" pitchFamily="34" charset="0"/>
              </a:rPr>
              <a:t>Lets us select between 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I</a:t>
            </a:r>
            <a:r>
              <a:rPr lang="en-GB" sz="2200" dirty="0" smtClean="0">
                <a:cs typeface="Arial" panose="020B0604020202020204" pitchFamily="34" charset="0"/>
              </a:rPr>
              <a:t>’s </a:t>
            </a:r>
            <a:r>
              <a:rPr lang="en-GB" sz="22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baz</a:t>
            </a:r>
            <a:r>
              <a:rPr lang="en-GB" sz="2200" dirty="0" smtClean="0">
                <a:cs typeface="Arial" panose="020B0604020202020204" pitchFamily="34" charset="0"/>
              </a:rPr>
              <a:t> and 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J</a:t>
            </a:r>
            <a:r>
              <a:rPr lang="en-GB" sz="2200" dirty="0" smtClean="0">
                <a:cs typeface="Arial" panose="020B0604020202020204" pitchFamily="34" charset="0"/>
              </a:rPr>
              <a:t>’s </a:t>
            </a:r>
            <a:r>
              <a:rPr lang="en-GB" sz="22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baz</a:t>
            </a:r>
            <a:endParaRPr lang="en-GB" sz="2200" b="1" dirty="0">
              <a:solidFill>
                <a:schemeClr val="bg1"/>
              </a:solidFill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388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22479" y="112690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What was the motivation for default methods?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8084" y="1416535"/>
            <a:ext cx="8225308" cy="41549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Extending the collections framework with cool new features, without breaking existing implementations</a:t>
            </a:r>
          </a:p>
          <a:p>
            <a:pPr algn="l"/>
            <a:endParaRPr lang="en-GB" sz="2400" dirty="0">
              <a:cs typeface="Arial" panose="020B0604020202020204" pitchFamily="34" charset="0"/>
            </a:endParaRPr>
          </a:p>
          <a:p>
            <a:pPr algn="l"/>
            <a:r>
              <a:rPr lang="en-GB" sz="2400" dirty="0" smtClean="0">
                <a:cs typeface="Arial" panose="020B0604020202020204" pitchFamily="34" charset="0"/>
              </a:rPr>
              <a:t>Examples:</a:t>
            </a:r>
          </a:p>
          <a:p>
            <a:pPr marL="342900" indent="-342900" algn="l">
              <a:buFontTx/>
              <a:buChar char="-"/>
            </a:pPr>
            <a:r>
              <a:rPr lang="en-GB" sz="2400" dirty="0" smtClean="0">
                <a:cs typeface="Arial" panose="020B0604020202020204" pitchFamily="34" charset="0"/>
              </a:rPr>
              <a:t>A list can be turned into a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Stream</a:t>
            </a:r>
            <a:r>
              <a:rPr lang="en-GB" sz="2400" dirty="0" smtClean="0">
                <a:cs typeface="Arial" panose="020B0604020202020204" pitchFamily="34" charset="0"/>
              </a:rPr>
              <a:t>, on which operations like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filter</a:t>
            </a:r>
            <a:r>
              <a:rPr lang="en-GB" sz="2400" dirty="0" smtClean="0">
                <a:cs typeface="Arial" panose="020B0604020202020204" pitchFamily="34" charset="0"/>
              </a:rPr>
              <a:t> and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map</a:t>
            </a:r>
            <a:r>
              <a:rPr lang="en-GB" sz="2400" dirty="0" smtClean="0">
                <a:cs typeface="Arial" panose="020B0604020202020204" pitchFamily="34" charset="0"/>
              </a:rPr>
              <a:t> can be performed; conversion to a stream has a </a:t>
            </a:r>
            <a:r>
              <a:rPr lang="en-GB" sz="24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default implementation</a:t>
            </a:r>
          </a:p>
          <a:p>
            <a:pPr marL="342900" indent="-342900" algn="l">
              <a:buFontTx/>
              <a:buChar char="-"/>
            </a:pPr>
            <a:r>
              <a:rPr lang="en-GB" sz="2400" dirty="0" smtClean="0">
                <a:cs typeface="Arial" panose="020B0604020202020204" pitchFamily="34" charset="0"/>
              </a:rPr>
              <a:t>A list can be sorted by providing a comparator – a </a:t>
            </a:r>
            <a:r>
              <a:rPr lang="en-GB" sz="24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default sorting algorithm</a:t>
            </a:r>
            <a:r>
              <a:rPr lang="en-GB" sz="2400" dirty="0" smtClean="0">
                <a:cs typeface="Arial" panose="020B0604020202020204" pitchFamily="34" charset="0"/>
              </a:rPr>
              <a:t> is used</a:t>
            </a:r>
          </a:p>
          <a:p>
            <a:pPr marL="342900" indent="-342900" algn="l">
              <a:buFontTx/>
              <a:buChar char="-"/>
            </a:pPr>
            <a:endParaRPr lang="en-GB" sz="2400" dirty="0">
              <a:cs typeface="Arial" panose="020B0604020202020204" pitchFamily="34" charset="0"/>
            </a:endParaRPr>
          </a:p>
          <a:p>
            <a:pPr algn="l"/>
            <a:r>
              <a:rPr lang="en-GB" sz="2400" dirty="0" smtClean="0">
                <a:cs typeface="Arial" panose="020B0604020202020204" pitchFamily="34" charset="0"/>
              </a:rPr>
              <a:t>Let us see these in action</a:t>
            </a:r>
            <a:endParaRPr lang="en-GB" sz="24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54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22479" y="112690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Case study using default methods and lambdas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8084" y="1416535"/>
            <a:ext cx="8225308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We’ll see how to filter, sort and map a list</a:t>
            </a:r>
          </a:p>
          <a:p>
            <a:pPr algn="l"/>
            <a:endParaRPr lang="en-GB" sz="2400" dirty="0">
              <a:cs typeface="Arial" panose="020B0604020202020204" pitchFamily="34" charset="0"/>
            </a:endParaRPr>
          </a:p>
          <a:p>
            <a:pPr algn="l"/>
            <a:r>
              <a:rPr lang="en-GB" sz="2400" dirty="0" smtClean="0">
                <a:cs typeface="Arial" panose="020B0604020202020204" pitchFamily="34" charset="0"/>
              </a:rPr>
              <a:t>We’ll make use of three built-in functional interfaces: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17712" y="3078051"/>
            <a:ext cx="3533107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java.util.function.Function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53317" y="4163587"/>
            <a:ext cx="3786388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java.util.function.Predicate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63915" y="5292646"/>
            <a:ext cx="3786388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java.util.Comparator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6568" y="2887451"/>
            <a:ext cx="4872507" cy="31393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interface Function&lt;E, F&gt; {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F apply(E e);</a:t>
            </a: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}</a:t>
            </a:r>
          </a:p>
          <a:p>
            <a:pPr algn="l"/>
            <a:endParaRPr lang="en-GB" sz="1800" dirty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interface Predicate&lt;E&gt; {</a:t>
            </a:r>
          </a:p>
          <a:p>
            <a:pPr algn="l"/>
            <a:r>
              <a:rPr lang="en-GB" sz="1800" dirty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public </a:t>
            </a:r>
            <a:r>
              <a:rPr lang="en-GB" sz="18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boolean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test(E e);</a:t>
            </a: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}</a:t>
            </a:r>
          </a:p>
          <a:p>
            <a:pPr algn="l"/>
            <a:endParaRPr lang="en-GB" sz="1800" dirty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interface Comparator&lt;E&gt; {</a:t>
            </a: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 public </a:t>
            </a:r>
            <a:r>
              <a:rPr lang="en-GB" sz="18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int</a:t>
            </a:r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compare(E x, E y);</a:t>
            </a:r>
            <a:endParaRPr lang="en-GB" sz="1800" dirty="0">
              <a:latin typeface="Lucida Console" panose="020B0609040504020204" pitchFamily="49" charset="0"/>
              <a:cs typeface="Arial" panose="020B0604020202020204" pitchFamily="34" charset="0"/>
            </a:endParaRPr>
          </a:p>
          <a:p>
            <a:pPr algn="l"/>
            <a:r>
              <a:rPr lang="en-GB" sz="18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}</a:t>
            </a:r>
            <a:endParaRPr lang="en-GB" sz="1800" dirty="0" smtClean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6366" y="6156101"/>
            <a:ext cx="8263937" cy="430887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Function&lt;E, F&gt;</a:t>
            </a:r>
            <a:r>
              <a:rPr lang="en-GB" sz="2200" dirty="0" smtClean="0">
                <a:cs typeface="Arial" panose="020B0604020202020204" pitchFamily="34" charset="0"/>
              </a:rPr>
              <a:t> is like last lecture’s 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Transformer&lt;S, T&gt;</a:t>
            </a:r>
            <a:endParaRPr lang="en-GB" sz="22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32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 animBg="1"/>
      <p:bldP spid="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6931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Person class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99359" name="Rectangle 31"/>
          <p:cNvSpPr>
            <a:spLocks noChangeArrowheads="1"/>
          </p:cNvSpPr>
          <p:nvPr/>
        </p:nvSpPr>
        <p:spPr bwMode="auto">
          <a:xfrm>
            <a:off x="244698" y="938618"/>
            <a:ext cx="8706119" cy="57133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/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class Person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 private 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String </a:t>
            </a:r>
            <a:r>
              <a:rPr lang="en-GB" sz="1800" dirty="0" err="1">
                <a:latin typeface="Lucida Console" panose="020B0609040504020204" pitchFamily="49" charset="0"/>
                <a:cs typeface="Arial" pitchFamily="34" charset="0"/>
              </a:rPr>
              <a:t>firstname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 private 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String </a:t>
            </a:r>
            <a:r>
              <a:rPr lang="en-GB" sz="1800" dirty="0" err="1">
                <a:latin typeface="Lucida Console" panose="020B0609040504020204" pitchFamily="49" charset="0"/>
                <a:cs typeface="Arial" pitchFamily="34" charset="0"/>
              </a:rPr>
              <a:t>lastname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 private </a:t>
            </a:r>
            <a:r>
              <a:rPr lang="en-GB" sz="1800" dirty="0" err="1">
                <a:latin typeface="Lucida Console" panose="020B0609040504020204" pitchFamily="49" charset="0"/>
                <a:cs typeface="Arial" pitchFamily="34" charset="0"/>
              </a:rPr>
              <a:t>int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 age;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	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 public 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Person(String </a:t>
            </a:r>
            <a:r>
              <a:rPr lang="en-GB" sz="1800" dirty="0" err="1">
                <a:latin typeface="Lucida Console" panose="020B0609040504020204" pitchFamily="49" charset="0"/>
                <a:cs typeface="Arial" pitchFamily="34" charset="0"/>
              </a:rPr>
              <a:t>firstname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, String </a:t>
            </a:r>
            <a:r>
              <a:rPr lang="en-GB" sz="1800" dirty="0" err="1">
                <a:latin typeface="Lucida Console" panose="020B0609040504020204" pitchFamily="49" charset="0"/>
                <a:cs typeface="Arial" pitchFamily="34" charset="0"/>
              </a:rPr>
              <a:t>lastname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, </a:t>
            </a:r>
            <a:r>
              <a:rPr lang="en-GB" sz="1800" dirty="0" err="1">
                <a:latin typeface="Lucida Console" panose="020B0609040504020204" pitchFamily="49" charset="0"/>
                <a:cs typeface="Arial" pitchFamily="34" charset="0"/>
              </a:rPr>
              <a:t>int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 age)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   </a:t>
            </a:r>
            <a:r>
              <a:rPr lang="en-GB" sz="1800" dirty="0" err="1" smtClean="0">
                <a:latin typeface="Lucida Console" panose="020B0609040504020204" pitchFamily="49" charset="0"/>
                <a:cs typeface="Arial" pitchFamily="34" charset="0"/>
              </a:rPr>
              <a:t>this.firstname</a:t>
            </a: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= </a:t>
            </a:r>
            <a:r>
              <a:rPr lang="en-GB" sz="1800" dirty="0" err="1">
                <a:latin typeface="Lucida Console" panose="020B0609040504020204" pitchFamily="49" charset="0"/>
                <a:cs typeface="Arial" pitchFamily="34" charset="0"/>
              </a:rPr>
              <a:t>firstname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   </a:t>
            </a:r>
            <a:r>
              <a:rPr lang="en-GB" sz="1800" dirty="0" err="1" smtClean="0">
                <a:latin typeface="Lucida Console" panose="020B0609040504020204" pitchFamily="49" charset="0"/>
                <a:cs typeface="Arial" pitchFamily="34" charset="0"/>
              </a:rPr>
              <a:t>this.lastname</a:t>
            </a: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= </a:t>
            </a:r>
            <a:r>
              <a:rPr lang="en-GB" sz="1800" dirty="0" err="1">
                <a:latin typeface="Lucida Console" panose="020B0609040504020204" pitchFamily="49" charset="0"/>
                <a:cs typeface="Arial" pitchFamily="34" charset="0"/>
              </a:rPr>
              <a:t>lastname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   </a:t>
            </a:r>
            <a:r>
              <a:rPr lang="en-GB" sz="1800" dirty="0" err="1" smtClean="0">
                <a:latin typeface="Lucida Console" panose="020B0609040504020204" pitchFamily="49" charset="0"/>
                <a:cs typeface="Arial" pitchFamily="34" charset="0"/>
              </a:rPr>
              <a:t>this.age</a:t>
            </a: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= age;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 }</a:t>
            </a:r>
            <a:endParaRPr lang="en-GB" sz="1800" dirty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1800" dirty="0" smtClean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 </a:t>
            </a: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public 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String </a:t>
            </a:r>
            <a:r>
              <a:rPr lang="en-GB" sz="1800" dirty="0" err="1">
                <a:latin typeface="Lucida Console" panose="020B0609040504020204" pitchFamily="49" charset="0"/>
                <a:cs typeface="Arial" pitchFamily="34" charset="0"/>
              </a:rPr>
              <a:t>getFirstname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()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   return </a:t>
            </a:r>
            <a:r>
              <a:rPr lang="en-GB" sz="1800" dirty="0" err="1">
                <a:latin typeface="Lucida Console" panose="020B0609040504020204" pitchFamily="49" charset="0"/>
                <a:cs typeface="Arial" pitchFamily="34" charset="0"/>
              </a:rPr>
              <a:t>firstname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 }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1800" dirty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 smtClean="0">
                <a:solidFill>
                  <a:srgbClr val="008000"/>
                </a:solidFill>
                <a:latin typeface="Lucida Console" panose="020B0609040504020204" pitchFamily="49" charset="0"/>
                <a:cs typeface="Arial" pitchFamily="34" charset="0"/>
              </a:rPr>
              <a:t>  // </a:t>
            </a:r>
            <a:r>
              <a:rPr lang="en-GB" sz="1800" dirty="0" err="1" smtClean="0">
                <a:solidFill>
                  <a:srgbClr val="008000"/>
                </a:solidFill>
                <a:latin typeface="Lucida Console" panose="020B0609040504020204" pitchFamily="49" charset="0"/>
                <a:cs typeface="Arial" pitchFamily="34" charset="0"/>
              </a:rPr>
              <a:t>getLastname</a:t>
            </a:r>
            <a:r>
              <a:rPr lang="en-GB" sz="1800" dirty="0" smtClean="0">
                <a:solidFill>
                  <a:srgbClr val="008000"/>
                </a:solidFill>
                <a:latin typeface="Lucida Console" panose="020B0609040504020204" pitchFamily="49" charset="0"/>
                <a:cs typeface="Arial" pitchFamily="34" charset="0"/>
              </a:rPr>
              <a:t>() and </a:t>
            </a:r>
            <a:r>
              <a:rPr lang="en-GB" sz="1800" dirty="0" err="1" smtClean="0">
                <a:solidFill>
                  <a:srgbClr val="008000"/>
                </a:solidFill>
                <a:latin typeface="Lucida Console" panose="020B0609040504020204" pitchFamily="49" charset="0"/>
                <a:cs typeface="Arial" pitchFamily="34" charset="0"/>
              </a:rPr>
              <a:t>getAge</a:t>
            </a:r>
            <a:r>
              <a:rPr lang="en-GB" sz="1800" dirty="0" smtClean="0">
                <a:solidFill>
                  <a:srgbClr val="008000"/>
                </a:solidFill>
                <a:latin typeface="Lucida Console" panose="020B0609040504020204" pitchFamily="49" charset="0"/>
                <a:cs typeface="Arial" pitchFamily="34" charset="0"/>
              </a:rPr>
              <a:t>() - similar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}</a:t>
            </a:r>
            <a:endParaRPr lang="en-GB" sz="1800" dirty="0">
              <a:latin typeface="Lucida Console" panose="020B0609040504020204" pitchFamily="49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12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5568"/>
            <a:ext cx="8153400" cy="914400"/>
          </a:xfrm>
        </p:spPr>
        <p:txBody>
          <a:bodyPr/>
          <a:lstStyle/>
          <a:p>
            <a:pPr eaLnBrk="1" hangingPunct="1"/>
            <a:r>
              <a:rPr lang="en-GB" sz="3000" b="1" dirty="0" err="1" smtClean="0">
                <a:latin typeface="Lucida Console" panose="020B0609040504020204" pitchFamily="49" charset="0"/>
                <a:ea typeface="ＭＳ Ｐゴシック" pitchFamily="34" charset="-128"/>
              </a:rPr>
              <a:t>ArrayListImpl</a:t>
            </a:r>
            <a:r>
              <a:rPr lang="en-GB" sz="3000" b="1" dirty="0" smtClean="0">
                <a:latin typeface="Lucida Console" panose="020B0609040504020204" pitchFamily="49" charset="0"/>
                <a:ea typeface="ＭＳ Ｐゴシック" pitchFamily="34" charset="-128"/>
              </a:rPr>
              <a:t>&lt;E&gt;</a:t>
            </a:r>
            <a:r>
              <a:rPr lang="en-GB" sz="3000" dirty="0" smtClean="0">
                <a:ea typeface="ＭＳ Ｐゴシック" pitchFamily="34" charset="-128"/>
              </a:rPr>
              <a:t/>
            </a:r>
            <a:br>
              <a:rPr lang="en-GB" sz="3000" dirty="0" smtClean="0">
                <a:ea typeface="ＭＳ Ｐゴシック" pitchFamily="34" charset="-128"/>
              </a:rPr>
            </a:br>
            <a:r>
              <a:rPr lang="en-GB" sz="2400" dirty="0" smtClean="0">
                <a:latin typeface="Arial" panose="020B0604020202020204" pitchFamily="34" charset="0"/>
                <a:ea typeface="ＭＳ Ｐゴシック" pitchFamily="34" charset="-128"/>
                <a:cs typeface="Arial" panose="020B0604020202020204" pitchFamily="34" charset="0"/>
              </a:rPr>
              <a:t>(funny name so we don’t confuse it with </a:t>
            </a:r>
            <a:r>
              <a:rPr lang="en-GB" sz="2400" dirty="0" err="1" smtClean="0">
                <a:latin typeface="Lucida Console" panose="020B0609040504020204" pitchFamily="49" charset="0"/>
                <a:ea typeface="ＭＳ Ｐゴシック" pitchFamily="34" charset="-128"/>
                <a:cs typeface="Arial" panose="020B0604020202020204" pitchFamily="34" charset="0"/>
              </a:rPr>
              <a:t>ArrayList</a:t>
            </a:r>
            <a:r>
              <a:rPr lang="en-GB" sz="2400" dirty="0" smtClean="0">
                <a:latin typeface="Lucida Console" panose="020B0609040504020204" pitchFamily="49" charset="0"/>
                <a:ea typeface="ＭＳ Ｐゴシック" pitchFamily="34" charset="-128"/>
                <a:cs typeface="Arial" panose="020B0604020202020204" pitchFamily="34" charset="0"/>
              </a:rPr>
              <a:t>&lt;E&gt;</a:t>
            </a:r>
            <a:endParaRPr lang="en-GB" sz="2400" dirty="0" smtClean="0">
              <a:latin typeface="Lucida Console" panose="020B0609040504020204" pitchFamily="49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5632" y="1478126"/>
            <a:ext cx="8552153" cy="50167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public class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ArrayListImpl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&lt;E&gt; implements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IList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&lt;E&gt; {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private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static final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int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INITIAL_SIZE = 256;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</a:t>
            </a:r>
          </a:p>
          <a:p>
            <a:pPr algn="l"/>
            <a:r>
              <a:rPr lang="en-GB" sz="1600" dirty="0" smtClean="0">
                <a:solidFill>
                  <a:schemeClr val="accent4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  @</a:t>
            </a:r>
            <a:r>
              <a:rPr lang="en-GB" sz="1600" dirty="0" err="1">
                <a:solidFill>
                  <a:schemeClr val="accent4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SuppressWarnings</a:t>
            </a:r>
            <a:r>
              <a:rPr lang="en-GB" sz="1600" dirty="0">
                <a:solidFill>
                  <a:schemeClr val="accent4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("unchecked")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private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E[] data = (E[])new Object[INITIAL_SIZE];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private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int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count = 0;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 // Methods required by </a:t>
            </a:r>
            <a:r>
              <a:rPr lang="en-GB" sz="1600" dirty="0" err="1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ICollection</a:t>
            </a:r>
            <a:r>
              <a:rPr lang="en-GB" sz="1600" dirty="0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&lt;E&gt;</a:t>
            </a:r>
            <a:endParaRPr lang="en-GB" sz="1600" dirty="0">
              <a:solidFill>
                <a:srgbClr val="008000"/>
              </a:solidFill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endParaRPr lang="en-GB" sz="16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solidFill>
                  <a:schemeClr val="accent4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  @</a:t>
            </a:r>
            <a:r>
              <a:rPr lang="en-GB" sz="1600" dirty="0">
                <a:solidFill>
                  <a:schemeClr val="accent4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Override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public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void add(E e)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if(count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==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data.length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data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=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Arrays.copyOf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(data,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data.length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* 2);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data[count++]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= e;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</a:t>
            </a:r>
          </a:p>
          <a:p>
            <a:pPr algn="l"/>
            <a:r>
              <a:rPr lang="en-GB" sz="1600" dirty="0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  // Continued on next slide</a:t>
            </a:r>
            <a:endParaRPr lang="en-GB" sz="1600" dirty="0">
              <a:solidFill>
                <a:srgbClr val="008000"/>
              </a:solidFill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74656" y="1948830"/>
            <a:ext cx="2137524" cy="707886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Initially space for 256 elements</a:t>
            </a:r>
            <a:endParaRPr lang="en-GB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57521" y="3080024"/>
            <a:ext cx="3696345" cy="707886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Number of elements in the list; also next free position</a:t>
            </a:r>
            <a:endParaRPr lang="en-GB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50819" y="4747704"/>
            <a:ext cx="2385197" cy="707886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If out of space, double the capacity</a:t>
            </a:r>
            <a:endParaRPr lang="en-GB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965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86931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Filtering, mapping and sorting a list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99359" name="Rectangle 31"/>
          <p:cNvSpPr>
            <a:spLocks noChangeArrowheads="1"/>
          </p:cNvSpPr>
          <p:nvPr/>
        </p:nvSpPr>
        <p:spPr bwMode="auto">
          <a:xfrm>
            <a:off x="244698" y="938618"/>
            <a:ext cx="8706119" cy="57133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/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public class </a:t>
            </a:r>
            <a:r>
              <a:rPr lang="en-GB" sz="1800" dirty="0" err="1">
                <a:latin typeface="Lucida Console" panose="020B0609040504020204" pitchFamily="49" charset="0"/>
                <a:cs typeface="Arial" pitchFamily="34" charset="0"/>
              </a:rPr>
              <a:t>StreamsDemo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1800" dirty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 public 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static &lt;E, F&gt; List&lt;F&gt; </a:t>
            </a:r>
            <a:r>
              <a:rPr lang="en-GB" sz="1800" dirty="0" err="1">
                <a:latin typeface="Lucida Console" panose="020B0609040504020204" pitchFamily="49" charset="0"/>
                <a:cs typeface="Arial" pitchFamily="34" charset="0"/>
              </a:rPr>
              <a:t>filterThenMapThenSort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(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			List&lt;E&gt; in,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			Predicate&lt;E&gt; p,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			Function&lt;E, F&gt; f,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			Comparator&lt;F&gt; c)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		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   List&lt;F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&gt; result = </a:t>
            </a:r>
            <a:r>
              <a:rPr lang="en-GB" sz="1800" dirty="0" err="1">
                <a:latin typeface="Lucida Console" panose="020B0609040504020204" pitchFamily="49" charset="0"/>
                <a:cs typeface="Arial" pitchFamily="34" charset="0"/>
              </a:rPr>
              <a:t>in.stream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()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                      .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filter(p)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                      .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map(f)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                      .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collect(</a:t>
            </a:r>
            <a:r>
              <a:rPr lang="en-GB" sz="1800" dirty="0" err="1">
                <a:latin typeface="Lucida Console" panose="020B0609040504020204" pitchFamily="49" charset="0"/>
                <a:cs typeface="Arial" pitchFamily="34" charset="0"/>
              </a:rPr>
              <a:t>Collectors.toList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());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   </a:t>
            </a:r>
            <a:r>
              <a:rPr lang="en-GB" sz="1800" dirty="0" err="1" smtClean="0">
                <a:latin typeface="Lucida Console" panose="020B0609040504020204" pitchFamily="49" charset="0"/>
                <a:cs typeface="Arial" pitchFamily="34" charset="0"/>
              </a:rPr>
              <a:t>result.sort</a:t>
            </a: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(c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);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   return </a:t>
            </a:r>
            <a:r>
              <a:rPr lang="en-GB" sz="1800" dirty="0">
                <a:latin typeface="Lucida Console" panose="020B0609040504020204" pitchFamily="49" charset="0"/>
                <a:cs typeface="Arial" pitchFamily="34" charset="0"/>
              </a:rPr>
              <a:t>result;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 smtClean="0">
                <a:latin typeface="Lucida Console" panose="020B0609040504020204" pitchFamily="49" charset="0"/>
                <a:cs typeface="Arial" pitchFamily="34" charset="0"/>
              </a:rPr>
              <a:t>  }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1800" dirty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800" dirty="0" smtClean="0">
                <a:solidFill>
                  <a:srgbClr val="008000"/>
                </a:solidFill>
                <a:latin typeface="Lucida Console" panose="020B0609040504020204" pitchFamily="49" charset="0"/>
                <a:cs typeface="Arial" pitchFamily="34" charset="0"/>
              </a:rPr>
              <a:t>  // Continued on next slide</a:t>
            </a:r>
            <a:endParaRPr lang="en-GB" sz="1800" dirty="0">
              <a:solidFill>
                <a:srgbClr val="008000"/>
              </a:solidFill>
              <a:latin typeface="Lucida Console" panose="020B0609040504020204" pitchFamily="49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26539" y="3469602"/>
            <a:ext cx="2494977" cy="338554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none" rtlCol="0">
            <a:spAutoFit/>
          </a:bodyPr>
          <a:lstStyle/>
          <a:p>
            <a:r>
              <a:rPr lang="en-GB" sz="1600" dirty="0" smtClean="0">
                <a:cs typeface="Arial" panose="020B0604020202020204" pitchFamily="34" charset="0"/>
              </a:rPr>
              <a:t>Turn the list into a stream</a:t>
            </a:r>
            <a:endParaRPr lang="en-GB" sz="1600" dirty="0"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32784" y="3859133"/>
            <a:ext cx="3629520" cy="338554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none" rtlCol="0">
            <a:spAutoFit/>
          </a:bodyPr>
          <a:lstStyle/>
          <a:p>
            <a:r>
              <a:rPr lang="en-GB" sz="1600" dirty="0" smtClean="0">
                <a:cs typeface="Arial" panose="020B0604020202020204" pitchFamily="34" charset="0"/>
              </a:rPr>
              <a:t>Eliminate elements that don’t satisfy 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</a:t>
            </a:r>
            <a:endParaRPr lang="en-GB" sz="16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13003" y="4244715"/>
            <a:ext cx="3411511" cy="338554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none" rtlCol="0">
            <a:spAutoFit/>
          </a:bodyPr>
          <a:lstStyle/>
          <a:p>
            <a:r>
              <a:rPr lang="en-GB" sz="1600" dirty="0" smtClean="0">
                <a:cs typeface="Arial" panose="020B0604020202020204" pitchFamily="34" charset="0"/>
              </a:rPr>
              <a:t>Map </a:t>
            </a:r>
            <a:r>
              <a:rPr lang="en-GB" sz="16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f</a:t>
            </a:r>
            <a:r>
              <a:rPr lang="en-GB" sz="1600" dirty="0" smtClean="0">
                <a:cs typeface="Arial" panose="020B0604020202020204" pitchFamily="34" charset="0"/>
              </a:rPr>
              <a:t> over the remaining elements</a:t>
            </a:r>
            <a:endParaRPr lang="en-GB" sz="1600" dirty="0"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39667" y="4924391"/>
            <a:ext cx="2163697" cy="584775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 smtClean="0">
                <a:cs typeface="Arial" panose="020B0604020202020204" pitchFamily="34" charset="0"/>
              </a:rPr>
              <a:t>Turn the resulting stream back into a list</a:t>
            </a:r>
            <a:endParaRPr lang="en-GB" sz="1600" dirty="0"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23519" y="4963443"/>
            <a:ext cx="1761865" cy="584775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 smtClean="0">
                <a:cs typeface="Arial" panose="020B0604020202020204" pitchFamily="34" charset="0"/>
              </a:rPr>
              <a:t>Sort the list using the comparator</a:t>
            </a:r>
            <a:endParaRPr lang="en-GB" sz="1600" dirty="0"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8111" y="2232476"/>
            <a:ext cx="2295090" cy="1134095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 smtClean="0">
                <a:cs typeface="Arial" panose="020B0604020202020204" pitchFamily="34" charset="0"/>
              </a:rPr>
              <a:t>Default methods added to the List interface</a:t>
            </a:r>
            <a:endParaRPr lang="en-GB" sz="2200" dirty="0">
              <a:cs typeface="Arial" panose="020B0604020202020204" pitchFamily="34" charset="0"/>
            </a:endParaRPr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2743201" y="3206839"/>
            <a:ext cx="965914" cy="432040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>
            <a:off x="1854561" y="3376116"/>
            <a:ext cx="386364" cy="1517856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 flipV="1">
            <a:off x="4765135" y="3561605"/>
            <a:ext cx="461404" cy="156398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endCxn id="5" idx="1"/>
          </p:cNvCxnSpPr>
          <p:nvPr/>
        </p:nvCxnSpPr>
        <p:spPr bwMode="auto">
          <a:xfrm flipV="1">
            <a:off x="4917535" y="4028410"/>
            <a:ext cx="315249" cy="26297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>
            <a:endCxn id="6" idx="1"/>
          </p:cNvCxnSpPr>
          <p:nvPr/>
        </p:nvCxnSpPr>
        <p:spPr bwMode="auto">
          <a:xfrm>
            <a:off x="4520483" y="4388235"/>
            <a:ext cx="692520" cy="25757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endCxn id="8" idx="1"/>
          </p:cNvCxnSpPr>
          <p:nvPr/>
        </p:nvCxnSpPr>
        <p:spPr bwMode="auto">
          <a:xfrm>
            <a:off x="2983734" y="5094426"/>
            <a:ext cx="539785" cy="161405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6099882" y="4924806"/>
            <a:ext cx="539785" cy="161405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518102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6019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Let’s filter, map and sort some people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99359" name="Rectangle 31"/>
          <p:cNvSpPr>
            <a:spLocks noChangeArrowheads="1"/>
          </p:cNvSpPr>
          <p:nvPr/>
        </p:nvSpPr>
        <p:spPr bwMode="auto">
          <a:xfrm>
            <a:off x="244698" y="1046193"/>
            <a:ext cx="8706119" cy="5502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/>
        </p:spPr>
        <p:txBody>
          <a:bodyPr/>
          <a:lstStyle/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public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static void main(String[] </a:t>
            </a:r>
            <a:r>
              <a:rPr lang="en-GB" sz="1600" dirty="0" err="1">
                <a:latin typeface="Lucida Console" panose="020B0609040504020204" pitchFamily="49" charset="0"/>
                <a:cs typeface="Arial" pitchFamily="34" charset="0"/>
              </a:rPr>
              <a:t>args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) {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800" dirty="0" smtClean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 List&lt;Person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&gt; people = new </a:t>
            </a:r>
            <a:r>
              <a:rPr lang="en-GB" sz="1600" dirty="0" err="1">
                <a:latin typeface="Lucida Console" panose="020B0609040504020204" pitchFamily="49" charset="0"/>
                <a:cs typeface="Arial" pitchFamily="34" charset="0"/>
              </a:rPr>
              <a:t>ArrayList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&lt;Person&gt;();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 </a:t>
            </a:r>
            <a:r>
              <a:rPr lang="en-GB" sz="1600" dirty="0" err="1" smtClean="0">
                <a:latin typeface="Lucida Console" panose="020B0609040504020204" pitchFamily="49" charset="0"/>
                <a:cs typeface="Arial" pitchFamily="34" charset="0"/>
              </a:rPr>
              <a:t>people.add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(new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Person("Ally", "Donaldson", 33));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 </a:t>
            </a:r>
            <a:r>
              <a:rPr lang="en-GB" sz="1600" dirty="0" err="1" smtClean="0">
                <a:latin typeface="Lucida Console" panose="020B0609040504020204" pitchFamily="49" charset="0"/>
                <a:cs typeface="Arial" pitchFamily="34" charset="0"/>
              </a:rPr>
              <a:t>people.add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(new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Person("Poppy", "Donaldson", 4));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 </a:t>
            </a:r>
            <a:r>
              <a:rPr lang="en-GB" sz="1600" dirty="0" err="1" smtClean="0">
                <a:latin typeface="Lucida Console" panose="020B0609040504020204" pitchFamily="49" charset="0"/>
                <a:cs typeface="Arial" pitchFamily="34" charset="0"/>
              </a:rPr>
              <a:t>people.add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(new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Person("Felix", "Donaldson", 1));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 </a:t>
            </a:r>
            <a:r>
              <a:rPr lang="en-GB" sz="1600" dirty="0" err="1" smtClean="0">
                <a:latin typeface="Lucida Console" panose="020B0609040504020204" pitchFamily="49" charset="0"/>
                <a:cs typeface="Arial" pitchFamily="34" charset="0"/>
              </a:rPr>
              <a:t>people.add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(new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Person("Harry", "Potter", 52));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 </a:t>
            </a:r>
            <a:r>
              <a:rPr lang="en-GB" sz="1600" dirty="0" err="1" smtClean="0">
                <a:latin typeface="Lucida Console" panose="020B0609040504020204" pitchFamily="49" charset="0"/>
                <a:cs typeface="Arial" pitchFamily="34" charset="0"/>
              </a:rPr>
              <a:t>people.add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(new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Person("Amazing", "Amy", 100));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1600" dirty="0" smtClean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 Predicate&lt;Person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&gt; </a:t>
            </a:r>
            <a:r>
              <a:rPr lang="en-GB" sz="1600" dirty="0" err="1">
                <a:latin typeface="Lucida Console" panose="020B0609040504020204" pitchFamily="49" charset="0"/>
                <a:cs typeface="Arial" pitchFamily="34" charset="0"/>
              </a:rPr>
              <a:t>isAdult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= 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p 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-&gt; </a:t>
            </a:r>
            <a:r>
              <a:rPr lang="en-GB" sz="1600" dirty="0" err="1">
                <a:latin typeface="Lucida Console" panose="020B0609040504020204" pitchFamily="49" charset="0"/>
                <a:cs typeface="Arial" pitchFamily="34" charset="0"/>
              </a:rPr>
              <a:t>p.getAge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() &gt;= 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18;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800" dirty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 Function&lt;Person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, String&gt; </a:t>
            </a:r>
            <a:r>
              <a:rPr lang="en-GB" sz="1600" dirty="0" err="1">
                <a:latin typeface="Lucida Console" panose="020B0609040504020204" pitchFamily="49" charset="0"/>
                <a:cs typeface="Arial" pitchFamily="34" charset="0"/>
              </a:rPr>
              <a:t>getFirstname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= (p 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-&gt; </a:t>
            </a:r>
            <a:r>
              <a:rPr lang="en-GB" sz="1600" dirty="0" err="1" smtClean="0">
                <a:latin typeface="Lucida Console" panose="020B0609040504020204" pitchFamily="49" charset="0"/>
                <a:cs typeface="Arial" pitchFamily="34" charset="0"/>
              </a:rPr>
              <a:t>p.getFirstname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());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800" dirty="0" smtClean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 Comparator&lt;String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&gt; </a:t>
            </a:r>
            <a:r>
              <a:rPr lang="en-GB" sz="1600" dirty="0" err="1">
                <a:latin typeface="Lucida Console" panose="020B0609040504020204" pitchFamily="49" charset="0"/>
                <a:cs typeface="Arial" pitchFamily="34" charset="0"/>
              </a:rPr>
              <a:t>stringComparator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= (s, t) 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-&gt; </a:t>
            </a:r>
            <a:r>
              <a:rPr lang="en-GB" sz="1600" dirty="0" err="1" smtClean="0">
                <a:latin typeface="Lucida Console" panose="020B0609040504020204" pitchFamily="49" charset="0"/>
                <a:cs typeface="Arial" pitchFamily="34" charset="0"/>
              </a:rPr>
              <a:t>s.compareTo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(t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);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800" dirty="0" smtClean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 List&lt;String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&gt; </a:t>
            </a:r>
            <a:r>
              <a:rPr lang="en-GB" sz="1600" dirty="0" err="1">
                <a:latin typeface="Lucida Console" panose="020B0609040504020204" pitchFamily="49" charset="0"/>
                <a:cs typeface="Arial" pitchFamily="34" charset="0"/>
              </a:rPr>
              <a:t>sortedFirstNamesOfAdults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 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= </a:t>
            </a:r>
            <a:r>
              <a:rPr lang="en-GB" sz="1600" dirty="0" err="1" smtClean="0">
                <a:latin typeface="Lucida Console" panose="020B0609040504020204" pitchFamily="49" charset="0"/>
                <a:cs typeface="Arial" pitchFamily="34" charset="0"/>
              </a:rPr>
              <a:t>filterThenMapThenSort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(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       people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, </a:t>
            </a:r>
            <a:r>
              <a:rPr lang="en-GB" sz="1600" dirty="0" err="1">
                <a:latin typeface="Lucida Console" panose="020B0609040504020204" pitchFamily="49" charset="0"/>
                <a:cs typeface="Arial" pitchFamily="34" charset="0"/>
              </a:rPr>
              <a:t>isAdult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, </a:t>
            </a:r>
            <a:r>
              <a:rPr lang="en-GB" sz="1600" dirty="0" err="1">
                <a:latin typeface="Lucida Console" panose="020B0609040504020204" pitchFamily="49" charset="0"/>
                <a:cs typeface="Arial" pitchFamily="34" charset="0"/>
              </a:rPr>
              <a:t>getFirstname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, </a:t>
            </a:r>
            <a:r>
              <a:rPr lang="en-GB" sz="1600" dirty="0" err="1" smtClean="0">
                <a:latin typeface="Lucida Console" panose="020B0609040504020204" pitchFamily="49" charset="0"/>
                <a:cs typeface="Arial" pitchFamily="34" charset="0"/>
              </a:rPr>
              <a:t>stringComparator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);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GB" sz="800" dirty="0">
              <a:latin typeface="Lucida Console" panose="020B0609040504020204" pitchFamily="49" charset="0"/>
              <a:cs typeface="Arial" pitchFamily="34" charset="0"/>
            </a:endParaRP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  </a:t>
            </a:r>
            <a:r>
              <a:rPr lang="en-GB" sz="1600" dirty="0" err="1" smtClean="0">
                <a:latin typeface="Lucida Console" panose="020B0609040504020204" pitchFamily="49" charset="0"/>
                <a:cs typeface="Arial" pitchFamily="34" charset="0"/>
              </a:rPr>
              <a:t>System.out.println</a:t>
            </a: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(</a:t>
            </a:r>
            <a:r>
              <a:rPr lang="en-GB" sz="1600" dirty="0" err="1" smtClean="0">
                <a:latin typeface="Lucida Console" panose="020B0609040504020204" pitchFamily="49" charset="0"/>
                <a:cs typeface="Arial" pitchFamily="34" charset="0"/>
              </a:rPr>
              <a:t>sortedFirstNamesOfAdults</a:t>
            </a:r>
            <a:r>
              <a:rPr lang="en-GB" sz="1600" dirty="0">
                <a:latin typeface="Lucida Console" panose="020B0609040504020204" pitchFamily="49" charset="0"/>
                <a:cs typeface="Arial" pitchFamily="34" charset="0"/>
              </a:rPr>
              <a:t>);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  }</a:t>
            </a:r>
          </a:p>
          <a:p>
            <a:pPr algn="l"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r>
              <a:rPr lang="en-GB" sz="1600" dirty="0" smtClean="0">
                <a:latin typeface="Lucida Console" panose="020B0609040504020204" pitchFamily="49" charset="0"/>
                <a:cs typeface="Arial" pitchFamily="34" charset="0"/>
              </a:rPr>
              <a:t>}</a:t>
            </a:r>
            <a:endParaRPr lang="en-GB" sz="1600" dirty="0">
              <a:solidFill>
                <a:srgbClr val="008000"/>
              </a:solidFill>
              <a:latin typeface="Lucida Console" panose="020B0609040504020204" pitchFamily="49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91410" y="2876108"/>
            <a:ext cx="1452642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 smtClean="0">
                <a:cs typeface="Arial" panose="020B0604020202020204" pitchFamily="34" charset="0"/>
              </a:rPr>
              <a:t>Lambdas</a:t>
            </a:r>
            <a:endParaRPr lang="en-GB" sz="2400" dirty="0">
              <a:cs typeface="Arial" panose="020B0604020202020204" pitchFamily="34" charset="0"/>
            </a:endParaRPr>
          </a:p>
        </p:txBody>
      </p:sp>
      <p:sp>
        <p:nvSpPr>
          <p:cNvPr id="3" name="Rounded Rectangle 2"/>
          <p:cNvSpPr/>
          <p:nvPr/>
        </p:nvSpPr>
        <p:spPr bwMode="auto">
          <a:xfrm>
            <a:off x="4211392" y="3528811"/>
            <a:ext cx="2627290" cy="34773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 bwMode="auto">
          <a:xfrm>
            <a:off x="5647386" y="3977427"/>
            <a:ext cx="2897746" cy="34773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 bwMode="auto">
          <a:xfrm>
            <a:off x="5471374" y="4402428"/>
            <a:ext cx="2951409" cy="347730"/>
          </a:xfrm>
          <a:prstGeom prst="round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 bwMode="auto">
          <a:xfrm flipV="1">
            <a:off x="6838682" y="3106941"/>
            <a:ext cx="452728" cy="421870"/>
          </a:xfrm>
          <a:prstGeom prst="line">
            <a:avLst/>
          </a:prstGeom>
          <a:solidFill>
            <a:srgbClr val="FFFF99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flipV="1">
            <a:off x="7291410" y="3342807"/>
            <a:ext cx="380732" cy="634620"/>
          </a:xfrm>
          <a:prstGeom prst="line">
            <a:avLst/>
          </a:prstGeom>
          <a:solidFill>
            <a:srgbClr val="FFFF99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Freeform 13"/>
          <p:cNvSpPr/>
          <p:nvPr/>
        </p:nvSpPr>
        <p:spPr bwMode="auto">
          <a:xfrm>
            <a:off x="8422783" y="3335628"/>
            <a:ext cx="439769" cy="1275009"/>
          </a:xfrm>
          <a:custGeom>
            <a:avLst/>
            <a:gdLst>
              <a:gd name="connsiteX0" fmla="*/ 128789 w 439769"/>
              <a:gd name="connsiteY0" fmla="*/ 0 h 1275009"/>
              <a:gd name="connsiteX1" fmla="*/ 437882 w 439769"/>
              <a:gd name="connsiteY1" fmla="*/ 721217 h 1275009"/>
              <a:gd name="connsiteX2" fmla="*/ 0 w 439769"/>
              <a:gd name="connsiteY2" fmla="*/ 1275009 h 1275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9769" h="1275009">
                <a:moveTo>
                  <a:pt x="128789" y="0"/>
                </a:moveTo>
                <a:cubicBezTo>
                  <a:pt x="294068" y="254358"/>
                  <a:pt x="459347" y="508716"/>
                  <a:pt x="437882" y="721217"/>
                </a:cubicBezTo>
                <a:cubicBezTo>
                  <a:pt x="416417" y="933718"/>
                  <a:pt x="208208" y="1104363"/>
                  <a:pt x="0" y="1275009"/>
                </a:cubicBezTo>
              </a:path>
            </a:pathLst>
          </a:cu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2811887" y="6153138"/>
            <a:ext cx="5318974" cy="461665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 smtClean="0">
                <a:cs typeface="Arial" panose="020B0604020202020204" pitchFamily="34" charset="0"/>
              </a:rPr>
              <a:t>Prints: </a:t>
            </a:r>
            <a:r>
              <a:rPr lang="en-GB" sz="2400" dirty="0">
                <a:latin typeface="Lucida Console" panose="020B0609040504020204" pitchFamily="49" charset="0"/>
                <a:cs typeface="Arial" panose="020B0604020202020204" pitchFamily="34" charset="0"/>
              </a:rPr>
              <a:t>[Ally, Amazing, Harry]</a:t>
            </a:r>
            <a:endParaRPr lang="en-GB" sz="24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112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 animBg="1"/>
      <p:bldP spid="11" grpId="0" animBg="1"/>
      <p:bldP spid="12" grpId="0" animBg="1"/>
      <p:bldP spid="14" grpId="0" animBg="1"/>
      <p:bldP spid="16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6019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Interface with default method vs. abstract class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9548" y="1352281"/>
            <a:ext cx="8165205" cy="529375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 smtClean="0">
                <a:cs typeface="Arial" panose="020B0604020202020204" pitchFamily="34" charset="0"/>
              </a:rPr>
              <a:t>Intended role of default methods: to support interface evolution</a:t>
            </a:r>
          </a:p>
          <a:p>
            <a:pPr algn="l"/>
            <a:endParaRPr lang="en-GB" sz="1600" dirty="0" smtClean="0"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cs typeface="Arial" panose="020B0604020202020204" pitchFamily="34" charset="0"/>
              </a:rPr>
              <a:t>Default methods </a:t>
            </a:r>
            <a:r>
              <a:rPr lang="en-GB" sz="2200" b="1" dirty="0" smtClean="0">
                <a:cs typeface="Arial" panose="020B0604020202020204" pitchFamily="34" charset="0"/>
              </a:rPr>
              <a:t>defend</a:t>
            </a:r>
            <a:r>
              <a:rPr lang="en-GB" sz="2200" dirty="0" smtClean="0">
                <a:cs typeface="Arial" panose="020B0604020202020204" pitchFamily="34" charset="0"/>
              </a:rPr>
              <a:t> existing classes so that they still compile despite additions to the interface</a:t>
            </a:r>
          </a:p>
          <a:p>
            <a:pPr algn="l"/>
            <a:endParaRPr lang="en-GB" sz="1600" dirty="0" smtClean="0"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cs typeface="Arial" panose="020B0604020202020204" pitchFamily="34" charset="0"/>
              </a:rPr>
              <a:t>They are sometimes called </a:t>
            </a:r>
            <a:r>
              <a:rPr lang="en-GB" sz="22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defender methods</a:t>
            </a:r>
          </a:p>
          <a:p>
            <a:pPr algn="l"/>
            <a:endParaRPr lang="en-GB" sz="1600" dirty="0"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cs typeface="Arial" panose="020B0604020202020204" pitchFamily="34" charset="0"/>
              </a:rPr>
              <a:t>It is tempting to use default methods more </a:t>
            </a:r>
            <a:r>
              <a:rPr lang="en-GB" sz="2200" dirty="0" smtClean="0">
                <a:cs typeface="Arial" panose="020B0604020202020204" pitchFamily="34" charset="0"/>
              </a:rPr>
              <a:t>broadly: to </a:t>
            </a:r>
            <a:r>
              <a:rPr lang="en-GB" sz="2200" dirty="0" smtClean="0">
                <a:cs typeface="Arial" panose="020B0604020202020204" pitchFamily="34" charset="0"/>
              </a:rPr>
              <a:t>capture common behaviour as we would do with an </a:t>
            </a:r>
            <a:r>
              <a:rPr lang="en-GB" sz="2200" b="1" dirty="0" smtClean="0">
                <a:cs typeface="Arial" panose="020B0604020202020204" pitchFamily="34" charset="0"/>
              </a:rPr>
              <a:t>abstract class</a:t>
            </a:r>
          </a:p>
          <a:p>
            <a:pPr algn="l"/>
            <a:endParaRPr lang="en-GB" sz="1600" dirty="0"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cs typeface="Arial" panose="020B0604020202020204" pitchFamily="34" charset="0"/>
              </a:rPr>
              <a:t>This works as long as the common behaviour does not depend on state: </a:t>
            </a:r>
            <a:r>
              <a:rPr lang="en-GB" sz="2200" b="1" dirty="0" smtClean="0">
                <a:cs typeface="Arial" panose="020B0604020202020204" pitchFamily="34" charset="0"/>
              </a:rPr>
              <a:t>interfaces still cannot have</a:t>
            </a:r>
            <a:r>
              <a:rPr lang="en-GB" sz="2200" dirty="0" smtClean="0">
                <a:cs typeface="Arial" panose="020B0604020202020204" pitchFamily="34" charset="0"/>
              </a:rPr>
              <a:t> (non static final) </a:t>
            </a:r>
            <a:r>
              <a:rPr lang="en-GB" sz="2200" b="1" dirty="0" smtClean="0">
                <a:cs typeface="Arial" panose="020B0604020202020204" pitchFamily="34" charset="0"/>
              </a:rPr>
              <a:t>fields</a:t>
            </a:r>
          </a:p>
          <a:p>
            <a:pPr algn="l"/>
            <a:endParaRPr lang="en-GB" sz="1600" dirty="0"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cs typeface="Arial" panose="020B0604020202020204" pitchFamily="34" charset="0"/>
              </a:rPr>
              <a:t>I don’t yet have advice for you on best practices regarding default methods</a:t>
            </a:r>
          </a:p>
          <a:p>
            <a:pPr algn="l"/>
            <a:endParaRPr lang="en-GB" sz="1600" dirty="0"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cs typeface="Arial" panose="020B0604020202020204" pitchFamily="34" charset="0"/>
              </a:rPr>
              <a:t>Experiment with them!</a:t>
            </a:r>
          </a:p>
        </p:txBody>
      </p:sp>
    </p:spTree>
    <p:extLst>
      <p:ext uri="{BB962C8B-B14F-4D97-AF65-F5344CB8AC3E}">
        <p14:creationId xmlns:p14="http://schemas.microsoft.com/office/powerpoint/2010/main" val="3873945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6019"/>
            <a:ext cx="8153400" cy="914400"/>
          </a:xfrm>
        </p:spPr>
        <p:txBody>
          <a:bodyPr/>
          <a:lstStyle/>
          <a:p>
            <a:pPr eaLnBrk="1" hangingPunct="1"/>
            <a:r>
              <a:rPr lang="en-GB" dirty="0" smtClean="0">
                <a:ea typeface="ＭＳ Ｐゴシック" pitchFamily="34" charset="-128"/>
              </a:rPr>
              <a:t>Pointers to interesting things to look at</a:t>
            </a:r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79548" y="1287886"/>
            <a:ext cx="8165205" cy="523220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 smtClean="0">
                <a:cs typeface="Arial" panose="020B0604020202020204" pitchFamily="34" charset="0"/>
              </a:rPr>
              <a:t>Lambdas for event handling in GUI programs</a:t>
            </a:r>
          </a:p>
          <a:p>
            <a:pPr algn="l"/>
            <a:endParaRPr lang="en-GB" sz="1200" dirty="0"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cs typeface="Arial" panose="020B0604020202020204" pitchFamily="34" charset="0"/>
              </a:rPr>
              <a:t>Streams</a:t>
            </a:r>
          </a:p>
          <a:p>
            <a:pPr algn="l"/>
            <a:endParaRPr lang="en-GB" sz="1200" dirty="0"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cs typeface="Arial" panose="020B0604020202020204" pitchFamily="34" charset="0"/>
              </a:rPr>
              <a:t>Default method in Function and Comparator interfaces, e.g.:</a:t>
            </a:r>
          </a:p>
          <a:p>
            <a:pPr marL="342900" indent="-342900" algn="l">
              <a:buFontTx/>
              <a:buChar char="-"/>
            </a:pP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compose</a:t>
            </a:r>
            <a:r>
              <a:rPr lang="en-GB" sz="2200" dirty="0" smtClean="0">
                <a:cs typeface="Arial" panose="020B0604020202020204" pitchFamily="34" charset="0"/>
              </a:rPr>
              <a:t> method of 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Function</a:t>
            </a:r>
          </a:p>
          <a:p>
            <a:pPr marL="342900" indent="-342900" algn="l">
              <a:buFontTx/>
              <a:buChar char="-"/>
            </a:pPr>
            <a:r>
              <a:rPr lang="en-GB" sz="22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thenComparing</a:t>
            </a:r>
            <a:r>
              <a:rPr lang="en-GB" sz="2200" dirty="0" smtClean="0">
                <a:cs typeface="Arial" panose="020B0604020202020204" pitchFamily="34" charset="0"/>
              </a:rPr>
              <a:t> method of </a:t>
            </a:r>
            <a:r>
              <a:rPr lang="en-GB" sz="22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Comparator</a:t>
            </a:r>
          </a:p>
          <a:p>
            <a:pPr algn="l"/>
            <a:endParaRPr lang="en-GB" sz="1200" dirty="0"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cs typeface="Arial" panose="020B0604020202020204" pitchFamily="34" charset="0"/>
              </a:rPr>
              <a:t>Closures in C# vs. </a:t>
            </a:r>
            <a:r>
              <a:rPr lang="en-GB" sz="2200" dirty="0">
                <a:cs typeface="Arial" panose="020B0604020202020204" pitchFamily="34" charset="0"/>
              </a:rPr>
              <a:t>Java </a:t>
            </a:r>
          </a:p>
          <a:p>
            <a:pPr algn="l"/>
            <a:r>
              <a:rPr lang="en-GB" sz="2200" b="1" dirty="0" smtClean="0">
                <a:cs typeface="Arial" panose="020B0604020202020204" pitchFamily="34" charset="0"/>
              </a:rPr>
              <a:t>   http</a:t>
            </a:r>
            <a:r>
              <a:rPr lang="en-GB" sz="2200" b="1" dirty="0">
                <a:cs typeface="Arial" panose="020B0604020202020204" pitchFamily="34" charset="0"/>
              </a:rPr>
              <a:t>://csharpindepth.com/articles/chapter5/closures.aspx</a:t>
            </a:r>
            <a:endParaRPr lang="en-GB" sz="2200" b="1" dirty="0" smtClean="0">
              <a:cs typeface="Arial" panose="020B0604020202020204" pitchFamily="34" charset="0"/>
            </a:endParaRPr>
          </a:p>
          <a:p>
            <a:pPr algn="l"/>
            <a:endParaRPr lang="en-GB" sz="1200" dirty="0"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cs typeface="Arial" panose="020B0604020202020204" pitchFamily="34" charset="0"/>
              </a:rPr>
              <a:t>Lambdas in C++</a:t>
            </a:r>
          </a:p>
          <a:p>
            <a:pPr algn="l"/>
            <a:r>
              <a:rPr lang="en-GB" sz="2200" b="1" dirty="0" smtClean="0">
                <a:cs typeface="Arial" panose="020B0604020202020204" pitchFamily="34" charset="0"/>
              </a:rPr>
              <a:t>    http</a:t>
            </a:r>
            <a:r>
              <a:rPr lang="en-GB" sz="2200" b="1" dirty="0">
                <a:cs typeface="Arial" panose="020B0604020202020204" pitchFamily="34" charset="0"/>
              </a:rPr>
              <a:t>://www.cprogramming.com/c++11/c++</a:t>
            </a:r>
            <a:r>
              <a:rPr lang="en-GB" sz="2200" b="1" dirty="0" smtClean="0">
                <a:cs typeface="Arial" panose="020B0604020202020204" pitchFamily="34" charset="0"/>
              </a:rPr>
              <a:t>11-lambda-</a:t>
            </a:r>
          </a:p>
          <a:p>
            <a:pPr algn="l"/>
            <a:r>
              <a:rPr lang="en-GB" sz="2200" b="1" dirty="0" smtClean="0">
                <a:cs typeface="Arial" panose="020B0604020202020204" pitchFamily="34" charset="0"/>
              </a:rPr>
              <a:t>                                                                               closures.html</a:t>
            </a:r>
            <a:endParaRPr lang="en-GB" sz="1200" b="1" dirty="0"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cs typeface="Arial" panose="020B0604020202020204" pitchFamily="34" charset="0"/>
              </a:rPr>
              <a:t>A great source I used in preparing these lectures:</a:t>
            </a:r>
          </a:p>
          <a:p>
            <a:pPr algn="l"/>
            <a:r>
              <a:rPr lang="en-GB" sz="2200" b="1" dirty="0" smtClean="0">
                <a:cs typeface="Arial" panose="020B0604020202020204" pitchFamily="34" charset="0"/>
              </a:rPr>
              <a:t>    http</a:t>
            </a:r>
            <a:r>
              <a:rPr lang="en-GB" sz="2200" b="1" dirty="0">
                <a:cs typeface="Arial" panose="020B0604020202020204" pitchFamily="34" charset="0"/>
              </a:rPr>
              <a:t>://docs.oracle.com/javase/tutorial/java/javaOO</a:t>
            </a:r>
            <a:r>
              <a:rPr lang="en-GB" sz="2200" b="1" dirty="0" smtClean="0">
                <a:cs typeface="Arial" panose="020B0604020202020204" pitchFamily="34" charset="0"/>
              </a:rPr>
              <a:t>/</a:t>
            </a:r>
          </a:p>
          <a:p>
            <a:pPr algn="l"/>
            <a:r>
              <a:rPr lang="en-GB" sz="2200" b="1" dirty="0" smtClean="0">
                <a:cs typeface="Arial" panose="020B0604020202020204" pitchFamily="34" charset="0"/>
              </a:rPr>
              <a:t>                                                            lambdaexpressions.html</a:t>
            </a:r>
          </a:p>
        </p:txBody>
      </p:sp>
    </p:spTree>
    <p:extLst>
      <p:ext uri="{BB962C8B-B14F-4D97-AF65-F5344CB8AC3E}">
        <p14:creationId xmlns:p14="http://schemas.microsoft.com/office/powerpoint/2010/main" val="1459071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657"/>
            <a:ext cx="8153400" cy="914400"/>
          </a:xfrm>
        </p:spPr>
        <p:txBody>
          <a:bodyPr/>
          <a:lstStyle/>
          <a:p>
            <a:pPr eaLnBrk="1" hangingPunct="1"/>
            <a:r>
              <a:rPr lang="en-GB" sz="3000" b="1" dirty="0" err="1" smtClean="0">
                <a:latin typeface="Lucida Console" panose="020B0609040504020204" pitchFamily="49" charset="0"/>
                <a:ea typeface="ＭＳ Ｐゴシック" pitchFamily="34" charset="-128"/>
              </a:rPr>
              <a:t>ArrayListImpl</a:t>
            </a:r>
            <a:r>
              <a:rPr lang="en-GB" sz="3000" b="1" dirty="0" smtClean="0">
                <a:latin typeface="Lucida Console" panose="020B0609040504020204" pitchFamily="49" charset="0"/>
                <a:ea typeface="ＭＳ Ｐゴシック" pitchFamily="34" charset="-128"/>
              </a:rPr>
              <a:t>&lt;E&gt; </a:t>
            </a:r>
            <a:r>
              <a:rPr lang="en-GB" sz="3000" dirty="0" smtClean="0">
                <a:ea typeface="ＭＳ Ｐゴシック" pitchFamily="34" charset="-128"/>
              </a:rPr>
              <a:t>(continued)</a:t>
            </a:r>
            <a:endParaRPr lang="en-GB" sz="2400" dirty="0" smtClean="0">
              <a:latin typeface="Lucida Console" panose="020B0609040504020204" pitchFamily="49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6995" y="898571"/>
            <a:ext cx="8552153" cy="57554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</a:t>
            </a:r>
            <a:r>
              <a:rPr lang="en-GB" sz="1600" dirty="0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// Continued from previous slide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solidFill>
                  <a:schemeClr val="accent4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smtClean="0">
                <a:solidFill>
                  <a:schemeClr val="accent4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 @</a:t>
            </a:r>
            <a:r>
              <a:rPr lang="en-GB" sz="1600" dirty="0">
                <a:solidFill>
                  <a:schemeClr val="accent4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Override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public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boolean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contains(E e)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for(E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x : this) 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if(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bothNullOrEqual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(e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, x))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return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true;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return false;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}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private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boolean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bothNullOrEqual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(E x, E y)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return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(x == null &amp;&amp; y == null) ||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   (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x != null &amp;&amp;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x.equals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(y));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endParaRPr lang="en-GB" sz="16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 // Methods required by </a:t>
            </a:r>
            <a:r>
              <a:rPr lang="en-GB" sz="1600" dirty="0" err="1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Ilist</a:t>
            </a:r>
            <a:r>
              <a:rPr lang="en-GB" sz="1600" dirty="0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&lt;E&gt;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solidFill>
                  <a:schemeClr val="accent4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smtClean="0">
                <a:solidFill>
                  <a:schemeClr val="accent4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 @Override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public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E get(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int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return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data[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];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}                              </a:t>
            </a:r>
            <a:r>
              <a:rPr lang="en-GB" sz="1600" dirty="0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// Continued on next slide</a:t>
            </a:r>
            <a:endParaRPr lang="en-GB" sz="1600" dirty="0">
              <a:solidFill>
                <a:srgbClr val="008000"/>
              </a:solidFill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54532" y="1151020"/>
            <a:ext cx="2627400" cy="400110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Why can we do this?</a:t>
            </a:r>
            <a:endParaRPr lang="en-GB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23527" y="5478923"/>
            <a:ext cx="5089410" cy="707886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If </a:t>
            </a:r>
            <a:r>
              <a:rPr lang="en-GB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ArrayIndexOutOfBoundsException</a:t>
            </a:r>
            <a:r>
              <a:rPr lang="en-GB" dirty="0" smtClean="0">
                <a:cs typeface="Arial" panose="020B0604020202020204" pitchFamily="34" charset="0"/>
              </a:rPr>
              <a:t> is thrown, it will be propagated.  Why?</a:t>
            </a:r>
            <a:endParaRPr lang="en-GB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/>
          <p:cNvCxnSpPr>
            <a:stCxn id="11" idx="1"/>
          </p:cNvCxnSpPr>
          <p:nvPr/>
        </p:nvCxnSpPr>
        <p:spPr bwMode="auto">
          <a:xfrm flipH="1">
            <a:off x="2717442" y="1351075"/>
            <a:ext cx="1937090" cy="606514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558856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183528"/>
            <a:ext cx="8153400" cy="914400"/>
          </a:xfrm>
        </p:spPr>
        <p:txBody>
          <a:bodyPr/>
          <a:lstStyle/>
          <a:p>
            <a:pPr eaLnBrk="1" hangingPunct="1"/>
            <a:r>
              <a:rPr lang="en-GB" sz="3000" b="1" dirty="0" err="1" smtClean="0">
                <a:latin typeface="Lucida Console" panose="020B0609040504020204" pitchFamily="49" charset="0"/>
                <a:ea typeface="ＭＳ Ｐゴシック" pitchFamily="34" charset="-128"/>
              </a:rPr>
              <a:t>ArrayListImpl</a:t>
            </a:r>
            <a:r>
              <a:rPr lang="en-GB" sz="3000" b="1" dirty="0" smtClean="0">
                <a:latin typeface="Lucida Console" panose="020B0609040504020204" pitchFamily="49" charset="0"/>
                <a:ea typeface="ＭＳ Ｐゴシック" pitchFamily="34" charset="-128"/>
              </a:rPr>
              <a:t>&lt;E&gt; </a:t>
            </a:r>
            <a:r>
              <a:rPr lang="en-GB" sz="3000" dirty="0" smtClean="0">
                <a:ea typeface="ＭＳ Ｐゴシック" pitchFamily="34" charset="-128"/>
              </a:rPr>
              <a:t>(continued)</a:t>
            </a:r>
            <a:endParaRPr lang="en-GB" sz="2400" dirty="0" smtClean="0">
              <a:latin typeface="Lucida Console" panose="020B0609040504020204" pitchFamily="49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6995" y="589475"/>
            <a:ext cx="8552153" cy="62478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</a:t>
            </a:r>
            <a:r>
              <a:rPr lang="en-GB" sz="1600" dirty="0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// Continued from previous slide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solidFill>
                  <a:schemeClr val="accent4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smtClean="0">
                <a:solidFill>
                  <a:schemeClr val="accent4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 @</a:t>
            </a:r>
            <a:r>
              <a:rPr lang="en-GB" sz="1600" dirty="0">
                <a:solidFill>
                  <a:schemeClr val="accent4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Override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public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boolean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removeFirst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(E e)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for(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int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= 0;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&lt; count;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++)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if(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bothNullOrEqual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(e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, data[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]))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for(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int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j =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+ 1; j &lt; count; j++)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  data[j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- 1] = data[j];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data[count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- 1] = null;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count-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-;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return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true;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return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false;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}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  // Method required by </a:t>
            </a:r>
            <a:r>
              <a:rPr lang="en-GB" sz="1600" dirty="0" err="1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Iterable</a:t>
            </a:r>
            <a:r>
              <a:rPr lang="en-GB" sz="1600" dirty="0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&lt;E&gt;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smtClean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 @Override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public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Iterator&lt;E&gt; iterator() 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{</a:t>
            </a:r>
          </a:p>
          <a:p>
            <a:pPr algn="l"/>
            <a:r>
              <a:rPr lang="en-GB" sz="1600" dirty="0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    ... // Let’s see how to implement this using an anonymous class</a:t>
            </a:r>
            <a:endParaRPr lang="en-GB" sz="1600" dirty="0">
              <a:solidFill>
                <a:srgbClr val="008000"/>
              </a:solidFill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}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} </a:t>
            </a:r>
            <a:r>
              <a:rPr lang="en-GB" sz="1600" dirty="0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// End of </a:t>
            </a:r>
            <a:r>
              <a:rPr lang="en-GB" sz="1600" dirty="0" err="1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ArrayListImpl</a:t>
            </a:r>
            <a:r>
              <a:rPr lang="en-GB" sz="1600" dirty="0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&lt;E&gt;</a:t>
            </a:r>
            <a:endParaRPr lang="en-GB" sz="1600" dirty="0">
              <a:solidFill>
                <a:srgbClr val="008000"/>
              </a:solidFill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62920" y="1438392"/>
            <a:ext cx="3090929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Shift everything right of the element to be deleted left by one place</a:t>
            </a:r>
            <a:endParaRPr lang="en-GB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33069" y="2819190"/>
            <a:ext cx="4520779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Why is it important to null out the last element?  Why isn’t it sufficient just to decrement 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count</a:t>
            </a:r>
            <a:r>
              <a:rPr lang="en-GB" dirty="0" smtClean="0">
                <a:cs typeface="Arial" panose="020B0604020202020204" pitchFamily="34" charset="0"/>
              </a:rPr>
              <a:t>?</a:t>
            </a:r>
            <a:endParaRPr lang="en-GB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184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8790"/>
            <a:ext cx="8153400" cy="914400"/>
          </a:xfrm>
        </p:spPr>
        <p:txBody>
          <a:bodyPr/>
          <a:lstStyle/>
          <a:p>
            <a:pPr eaLnBrk="1" hangingPunct="1"/>
            <a:r>
              <a:rPr lang="en-GB" sz="3000" dirty="0" smtClean="0">
                <a:ea typeface="ＭＳ Ｐゴシック" pitchFamily="34" charset="-128"/>
              </a:rPr>
              <a:t>Implementing </a:t>
            </a:r>
            <a:r>
              <a:rPr lang="en-GB" sz="3000" b="1" dirty="0" smtClean="0">
                <a:latin typeface="Lucida Console" panose="020B0609040504020204" pitchFamily="49" charset="0"/>
                <a:ea typeface="ＭＳ Ｐゴシック" pitchFamily="34" charset="-128"/>
              </a:rPr>
              <a:t>iterator</a:t>
            </a:r>
            <a:endParaRPr lang="en-GB" sz="2400" dirty="0" smtClean="0">
              <a:latin typeface="Lucida Console" panose="020B0609040504020204" pitchFamily="49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8188" y="1386876"/>
            <a:ext cx="8113688" cy="8309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The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Iterator&lt;E&gt; iterator()</a:t>
            </a:r>
            <a:r>
              <a:rPr lang="en-GB" sz="2400" dirty="0" smtClean="0">
                <a:cs typeface="Arial" panose="020B0604020202020204" pitchFamily="34" charset="0"/>
              </a:rPr>
              <a:t> method should return an instance of an iterator for our list</a:t>
            </a:r>
            <a:endParaRPr lang="en-GB" sz="24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6040" y="2360103"/>
            <a:ext cx="8113688" cy="8309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We could write a separate class,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ArrayListImplIterator</a:t>
            </a:r>
            <a:r>
              <a:rPr lang="en-GB" sz="2400" dirty="0" smtClean="0">
                <a:cs typeface="Arial" panose="020B0604020202020204" pitchFamily="34" charset="0"/>
              </a:rPr>
              <a:t>, to achieve this</a:t>
            </a:r>
            <a:endParaRPr lang="en-GB" sz="24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3946" y="3338493"/>
            <a:ext cx="8113688" cy="120032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But it would make no sense for an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ArrayListImplIterator</a:t>
            </a:r>
            <a:r>
              <a:rPr lang="en-GB" sz="2400" dirty="0" smtClean="0">
                <a:cs typeface="Arial" panose="020B0604020202020204" pitchFamily="34" charset="0"/>
              </a:rPr>
              <a:t> to exist without an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ArrayListImpl</a:t>
            </a:r>
            <a:endParaRPr lang="en-GB" sz="24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4677" y="4753022"/>
            <a:ext cx="8113688" cy="8309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Thus better to make the iterator class a </a:t>
            </a:r>
            <a:r>
              <a:rPr lang="en-GB" sz="2400" b="1" dirty="0" smtClean="0">
                <a:cs typeface="Arial" panose="020B0604020202020204" pitchFamily="34" charset="0"/>
              </a:rPr>
              <a:t>nested</a:t>
            </a:r>
            <a:r>
              <a:rPr lang="en-GB" sz="2400" dirty="0" smtClean="0">
                <a:cs typeface="Arial" panose="020B0604020202020204" pitchFamily="34" charset="0"/>
              </a:rPr>
              <a:t> </a:t>
            </a:r>
            <a:r>
              <a:rPr lang="en-GB" sz="2400" b="1" dirty="0" smtClean="0">
                <a:cs typeface="Arial" panose="020B0604020202020204" pitchFamily="34" charset="0"/>
              </a:rPr>
              <a:t>class</a:t>
            </a:r>
            <a:r>
              <a:rPr lang="en-GB" sz="2400" dirty="0" smtClean="0">
                <a:cs typeface="Arial" panose="020B0604020202020204" pitchFamily="34" charset="0"/>
              </a:rPr>
              <a:t>, or an </a:t>
            </a:r>
            <a:r>
              <a:rPr lang="en-GB" sz="2400" b="1" dirty="0" smtClean="0">
                <a:cs typeface="Arial" panose="020B0604020202020204" pitchFamily="34" charset="0"/>
              </a:rPr>
              <a:t>anonymous class</a:t>
            </a:r>
            <a:endParaRPr lang="en-GB" sz="2400" b="1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9650" y="5794073"/>
            <a:ext cx="8113688" cy="83099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Let us look at the anonymous class solution (see Tutorial Sheet 3 for examples with nested classes)</a:t>
            </a:r>
            <a:endParaRPr lang="en-GB" sz="2400" b="1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56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8790"/>
            <a:ext cx="8153400" cy="914400"/>
          </a:xfrm>
        </p:spPr>
        <p:txBody>
          <a:bodyPr/>
          <a:lstStyle/>
          <a:p>
            <a:pPr eaLnBrk="1" hangingPunct="1"/>
            <a:r>
              <a:rPr lang="en-GB" sz="3000" dirty="0" smtClean="0">
                <a:ea typeface="ＭＳ Ｐゴシック" pitchFamily="34" charset="-128"/>
              </a:rPr>
              <a:t>Implementing </a:t>
            </a:r>
            <a:r>
              <a:rPr lang="en-GB" sz="3000" b="1" dirty="0" smtClean="0">
                <a:latin typeface="Lucida Console" panose="020B0609040504020204" pitchFamily="49" charset="0"/>
                <a:ea typeface="ＭＳ Ｐゴシック" pitchFamily="34" charset="-128"/>
              </a:rPr>
              <a:t>iterator</a:t>
            </a:r>
            <a:endParaRPr lang="en-GB" sz="2400" dirty="0" smtClean="0">
              <a:latin typeface="Lucida Console" panose="020B0609040504020204" pitchFamily="49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0761" y="1683093"/>
            <a:ext cx="8113688" cy="169277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To implement 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Iterator&lt;E&gt; iterator()</a:t>
            </a:r>
            <a:r>
              <a:rPr lang="en-GB" sz="2400" dirty="0" smtClean="0">
                <a:cs typeface="Arial" panose="020B0604020202020204" pitchFamily="34" charset="0"/>
              </a:rPr>
              <a:t> a class must provide:</a:t>
            </a:r>
          </a:p>
          <a:p>
            <a:pPr algn="l"/>
            <a:endParaRPr lang="en-GB" sz="800" dirty="0" smtClean="0">
              <a:cs typeface="Arial" panose="020B0604020202020204" pitchFamily="34" charset="0"/>
            </a:endParaRPr>
          </a:p>
          <a:p>
            <a:pPr marL="342900" indent="-342900" algn="l">
              <a:buFont typeface="Arial" charset="0"/>
              <a:buChar char="•"/>
            </a:pP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boolean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 </a:t>
            </a:r>
            <a:r>
              <a:rPr lang="en-GB" sz="24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hasNext</a:t>
            </a: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();</a:t>
            </a:r>
          </a:p>
          <a:p>
            <a:pPr marL="342900" indent="-342900" algn="l">
              <a:buFont typeface="Arial" charset="0"/>
              <a:buChar char="•"/>
            </a:pPr>
            <a:r>
              <a:rPr lang="en-GB" sz="2400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public E next();</a:t>
            </a:r>
            <a:endParaRPr lang="en-GB" sz="24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821620" y="2218532"/>
            <a:ext cx="3000405" cy="1107996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 smtClean="0">
                <a:cs typeface="Arial" panose="020B0604020202020204" pitchFamily="34" charset="0"/>
              </a:rPr>
              <a:t>Says whether there is anything left to iterate over</a:t>
            </a:r>
            <a:endParaRPr lang="en-GB" sz="22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3634" y="3677034"/>
            <a:ext cx="8358391" cy="1446550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2200" dirty="0" smtClean="0">
                <a:cs typeface="Arial" panose="020B0604020202020204" pitchFamily="34" charset="0"/>
              </a:rPr>
              <a:t>Returns next element in the iteration sequence and moves the iterator on one element</a:t>
            </a:r>
          </a:p>
          <a:p>
            <a:pPr algn="l"/>
            <a:endParaRPr lang="en-GB" sz="2200" dirty="0">
              <a:cs typeface="Arial" panose="020B0604020202020204" pitchFamily="34" charset="0"/>
            </a:endParaRPr>
          </a:p>
          <a:p>
            <a:pPr algn="l"/>
            <a:r>
              <a:rPr lang="en-GB" sz="2200" dirty="0" smtClean="0">
                <a:cs typeface="Arial" panose="020B0604020202020204" pitchFamily="34" charset="0"/>
              </a:rPr>
              <a:t>Throws </a:t>
            </a:r>
            <a:r>
              <a:rPr lang="en-GB" sz="2200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NoSuchElementException</a:t>
            </a:r>
            <a:r>
              <a:rPr lang="en-GB" sz="2200" dirty="0" smtClean="0">
                <a:cs typeface="Arial" panose="020B0604020202020204" pitchFamily="34" charset="0"/>
              </a:rPr>
              <a:t> if there is no element left</a:t>
            </a:r>
            <a:endParaRPr lang="en-GB" sz="22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cxnSp>
        <p:nvCxnSpPr>
          <p:cNvPr id="3" name="Straight Connector 2"/>
          <p:cNvCxnSpPr>
            <a:stCxn id="12" idx="1"/>
          </p:cNvCxnSpPr>
          <p:nvPr/>
        </p:nvCxnSpPr>
        <p:spPr bwMode="auto">
          <a:xfrm flipH="1">
            <a:off x="5525035" y="2772530"/>
            <a:ext cx="296585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flipV="1">
            <a:off x="2949260" y="3326528"/>
            <a:ext cx="1" cy="350506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444316" y="5470081"/>
            <a:ext cx="8113688" cy="46166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l"/>
            <a:r>
              <a:rPr lang="en-GB" sz="2400" dirty="0" smtClean="0">
                <a:cs typeface="Arial" panose="020B0604020202020204" pitchFamily="34" charset="0"/>
              </a:rPr>
              <a:t>Let’s write an anonymous class to do the job</a:t>
            </a:r>
            <a:endParaRPr lang="en-GB" sz="2400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96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-41859"/>
            <a:ext cx="8153400" cy="914400"/>
          </a:xfrm>
        </p:spPr>
        <p:txBody>
          <a:bodyPr/>
          <a:lstStyle/>
          <a:p>
            <a:pPr eaLnBrk="1" hangingPunct="1"/>
            <a:r>
              <a:rPr lang="en-GB" sz="3000" dirty="0" smtClean="0">
                <a:ea typeface="ＭＳ Ｐゴシック" pitchFamily="34" charset="-128"/>
                <a:cs typeface="Arial" panose="020B0604020202020204" pitchFamily="34" charset="0"/>
              </a:rPr>
              <a:t>Implementing </a:t>
            </a:r>
            <a:r>
              <a:rPr lang="en-GB" sz="3000" b="1" dirty="0" smtClean="0">
                <a:latin typeface="Lucida Console" panose="020B0609040504020204" pitchFamily="49" charset="0"/>
                <a:ea typeface="ＭＳ Ｐゴシック" pitchFamily="34" charset="-128"/>
                <a:cs typeface="Arial" panose="020B0604020202020204" pitchFamily="34" charset="0"/>
              </a:rPr>
              <a:t>iterator</a:t>
            </a:r>
            <a:endParaRPr lang="en-GB" sz="2400" dirty="0" smtClean="0">
              <a:latin typeface="Lucida Console" panose="020B0609040504020204" pitchFamily="49" charset="0"/>
              <a:ea typeface="ＭＳ Ｐゴシック" pitchFamily="34" charset="-128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5632" y="756902"/>
            <a:ext cx="8552153" cy="600164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public class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ArrayListImpl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&lt;E&gt; implements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IList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&lt;E&gt; {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private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static final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int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INITIAL_SIZE = 256;</a:t>
            </a: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</a:t>
            </a:r>
          </a:p>
          <a:p>
            <a:pPr algn="l"/>
            <a:r>
              <a:rPr lang="en-GB" sz="1600" dirty="0" smtClean="0">
                <a:solidFill>
                  <a:schemeClr val="accent4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  @</a:t>
            </a:r>
            <a:r>
              <a:rPr lang="en-GB" sz="1600" dirty="0" err="1">
                <a:solidFill>
                  <a:schemeClr val="accent4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SuppressWarnings</a:t>
            </a:r>
            <a:r>
              <a:rPr lang="en-GB" sz="1600" dirty="0">
                <a:solidFill>
                  <a:schemeClr val="accent4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("unchecked")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private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E[] data = (E[])new Object[INITIAL_SIZE];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private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int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count = 0;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 ... // Other methods as before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  @</a:t>
            </a:r>
            <a:r>
              <a:rPr lang="en-GB" sz="16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Override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public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Iterator&lt;E&gt; iterator() {</a:t>
            </a:r>
          </a:p>
          <a:p>
            <a:pPr algn="l"/>
            <a:endParaRPr lang="en-GB" sz="16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return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new Iterator&lt;E&gt;() 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{ </a:t>
            </a:r>
            <a:r>
              <a:rPr lang="en-GB" sz="1600" dirty="0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// Start of anonymous class</a:t>
            </a:r>
            <a:endParaRPr lang="en-GB" sz="1600" dirty="0">
              <a:solidFill>
                <a:srgbClr val="008000"/>
              </a:solidFill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			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private </a:t>
            </a:r>
            <a:r>
              <a:rPr lang="en-GB" sz="1600" dirty="0" err="1" smtClean="0">
                <a:latin typeface="Lucida Console" panose="020B0609040504020204" pitchFamily="49" charset="0"/>
                <a:cs typeface="Courier New" pitchFamily="49" charset="0"/>
              </a:rPr>
              <a:t>int</a:t>
            </a:r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index = 0;</a:t>
            </a:r>
          </a:p>
          <a:p>
            <a:pPr algn="l"/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 smtClean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      @</a:t>
            </a:r>
            <a:r>
              <a:rPr lang="en-GB" sz="1600" dirty="0">
                <a:solidFill>
                  <a:schemeClr val="tx1">
                    <a:lumMod val="50000"/>
                  </a:schemeClr>
                </a:solidFill>
                <a:latin typeface="Lucida Console" panose="020B0609040504020204" pitchFamily="49" charset="0"/>
                <a:cs typeface="Courier New" pitchFamily="49" charset="0"/>
              </a:rPr>
              <a:t>Override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public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boolean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err="1">
                <a:latin typeface="Lucida Console" panose="020B0609040504020204" pitchFamily="49" charset="0"/>
                <a:cs typeface="Courier New" pitchFamily="49" charset="0"/>
              </a:rPr>
              <a:t>hasNext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() {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  return </a:t>
            </a:r>
            <a:r>
              <a:rPr lang="en-GB" sz="1600" dirty="0">
                <a:latin typeface="Lucida Console" panose="020B0609040504020204" pitchFamily="49" charset="0"/>
                <a:cs typeface="Courier New" pitchFamily="49" charset="0"/>
              </a:rPr>
              <a:t>index &lt; count;</a:t>
            </a:r>
          </a:p>
          <a:p>
            <a:pPr algn="l"/>
            <a:r>
              <a:rPr lang="en-GB" sz="1600" dirty="0" smtClean="0">
                <a:latin typeface="Lucida Console" panose="020B0609040504020204" pitchFamily="49" charset="0"/>
                <a:cs typeface="Courier New" pitchFamily="49" charset="0"/>
              </a:rPr>
              <a:t>      }</a:t>
            </a:r>
            <a:endParaRPr lang="en-GB" sz="1600" dirty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endParaRPr lang="en-GB" sz="1600" dirty="0" smtClean="0">
              <a:latin typeface="Lucida Console" panose="020B0609040504020204" pitchFamily="49" charset="0"/>
              <a:cs typeface="Courier New" pitchFamily="49" charset="0"/>
            </a:endParaRPr>
          </a:p>
          <a:p>
            <a:pPr algn="l"/>
            <a:r>
              <a:rPr lang="en-GB" sz="1600" dirty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 </a:t>
            </a:r>
            <a:r>
              <a:rPr lang="en-GB" sz="1600" dirty="0" smtClean="0">
                <a:solidFill>
                  <a:srgbClr val="008000"/>
                </a:solidFill>
                <a:latin typeface="Lucida Console" panose="020B0609040504020204" pitchFamily="49" charset="0"/>
                <a:cs typeface="Courier New" pitchFamily="49" charset="0"/>
              </a:rPr>
              <a:t>     // Anonymous class continued on next slide</a:t>
            </a:r>
            <a:endParaRPr lang="en-GB" sz="1600" dirty="0">
              <a:solidFill>
                <a:srgbClr val="008000"/>
              </a:solidFill>
              <a:latin typeface="Lucida Console" panose="020B0609040504020204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72762" y="2411376"/>
            <a:ext cx="2730322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State of </a:t>
            </a:r>
            <a:r>
              <a:rPr lang="en-GB" dirty="0" err="1" smtClean="0">
                <a:latin typeface="Lucida Console" panose="020B0609040504020204" pitchFamily="49" charset="0"/>
                <a:cs typeface="Arial" panose="020B0604020202020204" pitchFamily="34" charset="0"/>
              </a:rPr>
              <a:t>ArrayListImpl</a:t>
            </a:r>
            <a:r>
              <a:rPr lang="en-GB" dirty="0" smtClean="0">
                <a:latin typeface="Lucida Console" panose="020B0609040504020204" pitchFamily="49" charset="0"/>
                <a:cs typeface="Arial" panose="020B0604020202020204" pitchFamily="34" charset="0"/>
              </a:rPr>
              <a:t>&lt;E&gt;</a:t>
            </a:r>
            <a:r>
              <a:rPr lang="en-GB" dirty="0" smtClean="0">
                <a:cs typeface="Arial" panose="020B0604020202020204" pitchFamily="34" charset="0"/>
              </a:rPr>
              <a:t> as before</a:t>
            </a:r>
            <a:endParaRPr lang="en-GB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45482" y="4791821"/>
            <a:ext cx="2730322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lang="en-GB" dirty="0" smtClean="0">
                <a:cs typeface="Arial" panose="020B0604020202020204" pitchFamily="34" charset="0"/>
              </a:rPr>
              <a:t>The anonymous class can refer to fields of the enclosing class</a:t>
            </a:r>
            <a:endParaRPr lang="en-GB" dirty="0">
              <a:latin typeface="Lucida Console" panose="020B0609040504020204" pitchFamily="49" charset="0"/>
              <a:cs typeface="Arial" panose="020B0604020202020204" pitchFamily="34" charset="0"/>
            </a:endParaRPr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>
            <a:off x="3953814" y="5409127"/>
            <a:ext cx="991668" cy="398357"/>
          </a:xfrm>
          <a:prstGeom prst="straightConnector1">
            <a:avLst/>
          </a:prstGeom>
          <a:solidFill>
            <a:srgbClr val="FFFF99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476585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LectureOOP">
  <a:themeElements>
    <a:clrScheme name="">
      <a:dk1>
        <a:srgbClr val="000000"/>
      </a:dk1>
      <a:lt1>
        <a:srgbClr val="FFFFFF"/>
      </a:lt1>
      <a:dk2>
        <a:srgbClr val="3333FF"/>
      </a:dk2>
      <a:lt2>
        <a:srgbClr val="FFCC00"/>
      </a:lt2>
      <a:accent1>
        <a:srgbClr val="00CCCC"/>
      </a:accent1>
      <a:accent2>
        <a:srgbClr val="FFCC00"/>
      </a:accent2>
      <a:accent3>
        <a:srgbClr val="ADADFF"/>
      </a:accent3>
      <a:accent4>
        <a:srgbClr val="DADADA"/>
      </a:accent4>
      <a:accent5>
        <a:srgbClr val="AAE2E2"/>
      </a:accent5>
      <a:accent6>
        <a:srgbClr val="E7B900"/>
      </a:accent6>
      <a:hlink>
        <a:srgbClr val="CCCCFF"/>
      </a:hlink>
      <a:folHlink>
        <a:srgbClr val="CC99FF"/>
      </a:folHlink>
    </a:clrScheme>
    <a:fontScheme name="LectureOOP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solidFill>
          <a:srgbClr val="FFFF99"/>
        </a:solidFill>
        <a:ln w="9525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solidFill>
          <a:schemeClr val="tx1"/>
        </a:solidFill>
        <a:ln>
          <a:solidFill>
            <a:schemeClr val="bg2"/>
          </a:solidFill>
        </a:ln>
      </a:spPr>
      <a:bodyPr wrap="square" rtlCol="0">
        <a:spAutoFit/>
      </a:bodyPr>
      <a:lstStyle>
        <a:defPPr>
          <a:defRPr sz="1600" b="1" dirty="0" err="1">
            <a:latin typeface="Courier New" pitchFamily="49" charset="0"/>
            <a:cs typeface="Courier New" pitchFamily="49" charset="0"/>
          </a:defRPr>
        </a:defPPr>
      </a:lstStyle>
    </a:txDef>
  </a:objectDefaults>
  <a:extraClrSchemeLst>
    <a:extraClrScheme>
      <a:clrScheme name="LectureOOP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OOP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OOP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D:\emil\Work\Teaching\Software Engineering\SWEngDesignII\LectureOOP.pot</Template>
  <TotalTime>14402</TotalTime>
  <Words>3327</Words>
  <Application>Microsoft Office PowerPoint</Application>
  <PresentationFormat>On-screen Show (4:3)</PresentationFormat>
  <Paragraphs>846</Paragraphs>
  <Slides>43</Slides>
  <Notes>43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LectureOOP</vt:lpstr>
      <vt:lpstr>Programming II</vt:lpstr>
      <vt:lpstr>Imagine we are designing a collections framework</vt:lpstr>
      <vt:lpstr>Implementing an array list</vt:lpstr>
      <vt:lpstr>ArrayListImpl&lt;E&gt; (funny name so we don’t confuse it with ArrayList&lt;E&gt;</vt:lpstr>
      <vt:lpstr>ArrayListImpl&lt;E&gt; (continued)</vt:lpstr>
      <vt:lpstr>ArrayListImpl&lt;E&gt; (continued)</vt:lpstr>
      <vt:lpstr>Implementing iterator</vt:lpstr>
      <vt:lpstr>Implementing iterator</vt:lpstr>
      <vt:lpstr>Implementing iterator</vt:lpstr>
      <vt:lpstr>Implementing iterator</vt:lpstr>
      <vt:lpstr>The iterator method on one slide</vt:lpstr>
      <vt:lpstr>An anonymous class can extend an existing class</vt:lpstr>
      <vt:lpstr>Local classes: not quite anonymous classes</vt:lpstr>
      <vt:lpstr>Years go by…</vt:lpstr>
      <vt:lpstr>Impact of adding methods to an interface</vt:lpstr>
      <vt:lpstr>…but there is a reasonable default way to implement these methods</vt:lpstr>
      <vt:lpstr>…but there is a reasonable default way to implement these methods</vt:lpstr>
      <vt:lpstr>Java 8 solution: default methods</vt:lpstr>
      <vt:lpstr>ICollection&lt;E&gt; with default count</vt:lpstr>
      <vt:lpstr>IList&lt;E&gt; with default removeAll</vt:lpstr>
      <vt:lpstr>Impact of the default methods on existing classes</vt:lpstr>
      <vt:lpstr>Overriding the default methods in ArrayListImpl</vt:lpstr>
      <vt:lpstr>Overriding the default methods in ArrayListImpl</vt:lpstr>
      <vt:lpstr>What is the role of default methods?</vt:lpstr>
      <vt:lpstr>Default methods and functional interfaces</vt:lpstr>
      <vt:lpstr>ITotalOrder&lt;E&gt; without default methods</vt:lpstr>
      <vt:lpstr>ITotalOrder&lt;E&gt; with default methods</vt:lpstr>
      <vt:lpstr>Representing ITotalOrder&lt;E&gt; as a lambda</vt:lpstr>
      <vt:lpstr>Reminder of what the lambda means</vt:lpstr>
      <vt:lpstr>Can a default method be final?</vt:lpstr>
      <vt:lpstr>Final default methods could break existing code</vt:lpstr>
      <vt:lpstr>Suppose I evolves to include bar</vt:lpstr>
      <vt:lpstr>If bar were final in I this would not work</vt:lpstr>
      <vt:lpstr>Do default methods play nicely with multiple inheritance?</vt:lpstr>
      <vt:lpstr>Do default methods play nicely with multiple inheritance?</vt:lpstr>
      <vt:lpstr>To avoid the error, implement baz in C</vt:lpstr>
      <vt:lpstr>What was the motivation for default methods?</vt:lpstr>
      <vt:lpstr>Case study using default methods and lambdas</vt:lpstr>
      <vt:lpstr>Person class</vt:lpstr>
      <vt:lpstr>Filtering, mapping and sorting a list</vt:lpstr>
      <vt:lpstr>Let’s filter, map and sort some people</vt:lpstr>
      <vt:lpstr>Interface with default method vs. abstract class</vt:lpstr>
      <vt:lpstr>Pointers to interesting things to look at</vt:lpstr>
    </vt:vector>
  </TitlesOfParts>
  <Company>Imperial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Objects and Classes and their Relationships</dc:title>
  <dc:creator>Ally Donaldson</dc:creator>
  <cp:lastModifiedBy>afd</cp:lastModifiedBy>
  <cp:revision>909</cp:revision>
  <cp:lastPrinted>2010-01-15T12:04:45Z</cp:lastPrinted>
  <dcterms:created xsi:type="dcterms:W3CDTF">2010-01-15T11:46:34Z</dcterms:created>
  <dcterms:modified xsi:type="dcterms:W3CDTF">2015-03-05T20:27:21Z</dcterms:modified>
</cp:coreProperties>
</file>