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77" r:id="rId2"/>
    <p:sldId id="280" r:id="rId3"/>
    <p:sldId id="350" r:id="rId4"/>
    <p:sldId id="357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36" r:id="rId13"/>
    <p:sldId id="392" r:id="rId14"/>
    <p:sldId id="391" r:id="rId15"/>
    <p:sldId id="393" r:id="rId16"/>
    <p:sldId id="394" r:id="rId17"/>
    <p:sldId id="395" r:id="rId18"/>
    <p:sldId id="351" r:id="rId19"/>
    <p:sldId id="396" r:id="rId20"/>
    <p:sldId id="397" r:id="rId21"/>
    <p:sldId id="352" r:id="rId22"/>
    <p:sldId id="398" r:id="rId23"/>
    <p:sldId id="403" r:id="rId24"/>
    <p:sldId id="399" r:id="rId25"/>
    <p:sldId id="404" r:id="rId26"/>
    <p:sldId id="405" r:id="rId27"/>
    <p:sldId id="408" r:id="rId28"/>
    <p:sldId id="406" r:id="rId29"/>
    <p:sldId id="407" r:id="rId30"/>
    <p:sldId id="400" r:id="rId31"/>
    <p:sldId id="409" r:id="rId32"/>
    <p:sldId id="410" r:id="rId33"/>
    <p:sldId id="411" r:id="rId34"/>
    <p:sldId id="401" r:id="rId35"/>
    <p:sldId id="412" r:id="rId36"/>
    <p:sldId id="413" r:id="rId37"/>
    <p:sldId id="402" r:id="rId38"/>
    <p:sldId id="417" r:id="rId39"/>
    <p:sldId id="414" r:id="rId40"/>
    <p:sldId id="415" r:id="rId41"/>
    <p:sldId id="416" r:id="rId42"/>
    <p:sldId id="418" r:id="rId43"/>
    <p:sldId id="419" r:id="rId44"/>
  </p:sldIdLst>
  <p:sldSz cx="9144000" cy="6858000" type="screen4x3"/>
  <p:notesSz cx="10234613" cy="70993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008000"/>
    <a:srgbClr val="E15219"/>
    <a:srgbClr val="FFFF99"/>
    <a:srgbClr val="33CC33"/>
    <a:srgbClr val="FFFF00"/>
    <a:srgbClr val="FF6600"/>
    <a:srgbClr val="33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778" autoAdjust="0"/>
  </p:normalViewPr>
  <p:slideViewPr>
    <p:cSldViewPr snapToGrid="0">
      <p:cViewPr varScale="1">
        <p:scale>
          <a:sx n="74" d="100"/>
          <a:sy n="74" d="100"/>
        </p:scale>
        <p:origin x="-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716" y="-66"/>
      </p:cViewPr>
      <p:guideLst>
        <p:guide orient="horz" pos="2235"/>
        <p:guide pos="32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337F322-04BA-474B-BFD7-575CB01932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995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6450" y="533400"/>
            <a:ext cx="3551238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1850"/>
            <a:ext cx="750728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5288"/>
            <a:ext cx="4437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708FBF8-141B-4448-8A71-ADE82320EA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420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757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757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757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757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E9440F8-823D-4DAD-AAA8-E84853211263}" type="slidenum">
              <a:rPr lang="en-GB" sz="1200" smtClean="0"/>
              <a:pPr eaLnBrk="1" hangingPunct="1"/>
              <a:t>1</a:t>
            </a:fld>
            <a:endParaRPr lang="en-GB" sz="1200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10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11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12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13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14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15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16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17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18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19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20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21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22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23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24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25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26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27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28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29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30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31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32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33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34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35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36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37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38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39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4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40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41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42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43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5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6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8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243073E-C66D-408D-9762-CEB4EAD0BA07}" type="slidenum">
              <a:rPr lang="en-GB" sz="1200" smtClean="0"/>
              <a:pPr eaLnBrk="1" hangingPunct="1"/>
              <a:t>9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bg2"/>
                </a:solidFill>
                <a:effectLst/>
                <a:latin typeface="Arial Rounded MT Bold" pitchFamily="34" charset="0"/>
                <a:cs typeface="Arial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-111" charset="2"/>
              <a:buNone/>
              <a:defRPr>
                <a:solidFill>
                  <a:schemeClr val="bg2"/>
                </a:solidFill>
                <a:effectLst/>
                <a:latin typeface="Arial Rounded MT Bold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FFFFFF"/>
                </a:solidFill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Times New Roman" pitchFamily="-111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4991040-6292-49F6-A7F7-0930088F71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07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228600"/>
            <a:ext cx="2114550" cy="5943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6191250" cy="5943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62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14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47800"/>
            <a:ext cx="81534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9915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effectLst/>
                <a:latin typeface="Arial Rounded MT Bold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742950" indent="-285750"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2pPr>
            <a:lvl3pPr marL="1143000" indent="-228600">
              <a:buClrTx/>
              <a:buSzPct val="9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7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149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47800"/>
            <a:ext cx="4000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2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6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92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84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625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18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45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609600" y="1066800"/>
            <a:ext cx="81534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2A1100"/>
              </a:gs>
              <a:gs pos="50000">
                <a:srgbClr val="FF6600"/>
              </a:gs>
              <a:gs pos="100000">
                <a:srgbClr val="2A11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66125" y="6477000"/>
            <a:ext cx="762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>
              <a:lnSpc>
                <a:spcPct val="90000"/>
              </a:lnSpc>
              <a:defRPr/>
            </a:pPr>
            <a:fld id="{0DE65A0F-557C-45A3-82EF-87F1A9BC81B8}" type="slidenum">
              <a:rPr lang="en-GB" sz="1200" smtClean="0">
                <a:solidFill>
                  <a:schemeClr val="tx1"/>
                </a:solidFill>
                <a:latin typeface="Comic Sans MS" pitchFamily="-111" charset="0"/>
              </a:rPr>
              <a:pPr algn="r" eaLnBrk="1" hangingPunct="1">
                <a:lnSpc>
                  <a:spcPct val="90000"/>
                </a:lnSpc>
                <a:defRPr/>
              </a:pPr>
              <a:t>‹#›</a:t>
            </a:fld>
            <a:endParaRPr lang="en-GB" sz="1200" smtClean="0">
              <a:solidFill>
                <a:schemeClr val="tx1"/>
              </a:solidFill>
              <a:latin typeface="Comic Sans MS" pitchFamily="-111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7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8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E5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pitchFamily="-111" charset="-128"/>
          <a:cs typeface="Arial Rounded MT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0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0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bg2"/>
          </a:solidFill>
          <a:latin typeface="Arial" pitchFamily="34" charset="0"/>
          <a:ea typeface="ＭＳ Ｐゴシック" pitchFamily="-111" charset="-128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19313" y="742950"/>
            <a:ext cx="4652962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00E5"/>
                </a:solidFill>
                <a:ea typeface="ＭＳ Ｐゴシック" pitchFamily="34" charset="-128"/>
                <a:cs typeface="Arial" charset="0"/>
              </a:rPr>
              <a:t>Programming II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2023143"/>
            <a:ext cx="4635500" cy="4010063"/>
          </a:xfrm>
        </p:spPr>
        <p:txBody>
          <a:bodyPr/>
          <a:lstStyle/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b="1" dirty="0" smtClean="0">
                <a:ea typeface="ＭＳ Ｐゴシック" pitchFamily="34" charset="-128"/>
              </a:rPr>
              <a:t>Object Oriented </a:t>
            </a:r>
            <a:br>
              <a:rPr lang="en-GB" b="1" dirty="0" smtClean="0">
                <a:ea typeface="ＭＳ Ｐゴシック" pitchFamily="34" charset="-128"/>
              </a:rPr>
            </a:br>
            <a:r>
              <a:rPr lang="en-GB" b="1" dirty="0" smtClean="0">
                <a:ea typeface="ＭＳ Ｐゴシック" pitchFamily="34" charset="-128"/>
              </a:rPr>
              <a:t>Programming with Java</a:t>
            </a: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b="1" dirty="0" smtClean="0">
                <a:ea typeface="ＭＳ Ｐゴシック" pitchFamily="34" charset="-128"/>
              </a:rPr>
              <a:t>- Advanced Topics -</a:t>
            </a:r>
          </a:p>
          <a:p>
            <a:pPr marL="290513" indent="-290513" eaLnBrk="1" hangingPunct="1">
              <a:buFont typeface="Wingdings" pitchFamily="2" charset="2"/>
              <a:buNone/>
              <a:defRPr/>
            </a:pPr>
            <a:endParaRPr lang="en-GB" b="1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ea typeface="ＭＳ Ｐゴシック" pitchFamily="34" charset="-128"/>
              </a:rPr>
              <a:t>Java 8: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  <a:ea typeface="ＭＳ Ｐゴシック" pitchFamily="34" charset="-128"/>
              </a:rPr>
              <a:t>Default Methods</a:t>
            </a:r>
            <a:endParaRPr lang="en-GB" b="1" dirty="0" smtClean="0">
              <a:solidFill>
                <a:schemeClr val="bg1">
                  <a:lumMod val="75000"/>
                </a:schemeClr>
              </a:solidFill>
              <a:ea typeface="ＭＳ Ｐゴシック" pitchFamily="34" charset="-128"/>
            </a:endParaRPr>
          </a:p>
          <a:p>
            <a:pPr marL="290513" indent="-290513" eaLnBrk="1" hangingPunct="1">
              <a:buFont typeface="Wingdings" pitchFamily="2" charset="2"/>
              <a:buNone/>
              <a:defRPr/>
            </a:pPr>
            <a:endParaRPr lang="en-GB" dirty="0" smtClean="0">
              <a:ea typeface="ＭＳ Ｐゴシック" pitchFamily="34" charset="-128"/>
            </a:endParaRP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dirty="0" smtClean="0">
                <a:ea typeface="ＭＳ Ｐゴシック" pitchFamily="34" charset="-128"/>
              </a:rPr>
              <a:t>Alastair Donaldson</a:t>
            </a:r>
          </a:p>
          <a:p>
            <a:pPr marL="290513" indent="-290513" eaLnBrk="1" hangingPunct="1">
              <a:buFont typeface="Wingdings" pitchFamily="2" charset="2"/>
              <a:buNone/>
              <a:defRPr/>
            </a:pPr>
            <a:r>
              <a:rPr lang="en-GB" dirty="0" smtClean="0">
                <a:ea typeface="ＭＳ Ｐゴシック" pitchFamily="34" charset="-128"/>
              </a:rPr>
              <a:t>www.doc.ic.ac.uk/~afd</a:t>
            </a:r>
          </a:p>
          <a:p>
            <a:pPr marL="290513" indent="-290513" algn="l" eaLnBrk="1" hangingPunct="1">
              <a:buFont typeface="Wingdings" pitchFamily="2" charset="2"/>
              <a:buNone/>
              <a:defRPr/>
            </a:pPr>
            <a:endParaRPr lang="en-GB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6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1859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  <a:cs typeface="Arial" panose="020B0604020202020204" pitchFamily="34" charset="0"/>
              </a:rPr>
              <a:t>Implementing </a:t>
            </a:r>
            <a:r>
              <a:rPr lang="en-GB" sz="3000" b="1" dirty="0" smtClean="0">
                <a:latin typeface="Lucida Console" panose="020B0609040504020204" pitchFamily="49" charset="0"/>
                <a:ea typeface="ＭＳ Ｐゴシック" pitchFamily="34" charset="-128"/>
                <a:cs typeface="Arial" panose="020B0604020202020204" pitchFamily="34" charset="0"/>
              </a:rPr>
              <a:t>iterator</a:t>
            </a:r>
            <a:endParaRPr lang="en-GB" sz="2400" dirty="0" smtClean="0">
              <a:latin typeface="Lucida Console" panose="020B0609040504020204" pitchFamily="49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632" y="1684190"/>
            <a:ext cx="8552153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     // Anonymous class continued from previous slide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     @</a:t>
            </a:r>
            <a:r>
              <a:rPr lang="en-GB" sz="16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E next()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if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(!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hasNext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throw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new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NoSuchElementException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return data[index++];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	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};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// End of anonymous class definition</a:t>
            </a:r>
            <a:endParaRPr lang="en-GB" sz="1600" dirty="0">
              <a:solidFill>
                <a:srgbClr val="008000"/>
              </a:solidFill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// End of iterator method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}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// End of </a:t>
            </a:r>
            <a:r>
              <a:rPr lang="en-GB" sz="1600" dirty="0" err="1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ArrayListImpl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&lt;E&gt; class</a:t>
            </a:r>
            <a:endParaRPr lang="en-GB" sz="1600" dirty="0">
              <a:solidFill>
                <a:srgbClr val="008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8524" y="3433112"/>
            <a:ext cx="2730322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The anonymous class can refer to fields of the enclosing class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2627291" y="3696246"/>
            <a:ext cx="3271233" cy="244698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3915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1859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  <a:cs typeface="Arial" panose="020B0604020202020204" pitchFamily="34" charset="0"/>
              </a:rPr>
              <a:t>The iterator method on one slide</a:t>
            </a:r>
            <a:endParaRPr lang="en-GB" sz="2400" dirty="0" smtClean="0">
              <a:latin typeface="Lucida Console" panose="020B0609040504020204" pitchFamily="49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632" y="756902"/>
            <a:ext cx="8552153" cy="57554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 @</a:t>
            </a:r>
            <a:r>
              <a:rPr lang="en-GB" sz="16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Iterator&lt;E&gt; iterator() {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return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new Iterator&lt;E&gt;()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	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private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index = 0;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     @</a:t>
            </a:r>
            <a:r>
              <a:rPr lang="en-GB" sz="16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public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boolean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hasNext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return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index &lt; count;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     @</a:t>
            </a:r>
            <a:r>
              <a:rPr lang="en-GB" sz="16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  public E next()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    if(!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hasNext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      throw new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NoSuchElementException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    }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    return data[index++];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  }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		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  }; </a:t>
            </a:r>
            <a:r>
              <a:rPr lang="en-GB" sz="1600" dirty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// End of anonymous class definition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}</a:t>
            </a:r>
            <a:endParaRPr lang="en-GB" sz="1600" dirty="0">
              <a:solidFill>
                <a:srgbClr val="008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0338" y="1050521"/>
            <a:ext cx="2524259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Would it make any difference if this field were </a:t>
            </a:r>
            <a:r>
              <a:rPr lang="en-GB" b="1" dirty="0" smtClean="0">
                <a:cs typeface="Arial" panose="020B0604020202020204" pitchFamily="34" charset="0"/>
              </a:rPr>
              <a:t>public</a:t>
            </a:r>
            <a:r>
              <a:rPr lang="en-GB" dirty="0" smtClean="0">
                <a:cs typeface="Arial" panose="020B0604020202020204" pitchFamily="34" charset="0"/>
              </a:rPr>
              <a:t>?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>
            <a:stCxn id="9" idx="1"/>
          </p:cNvCxnSpPr>
          <p:nvPr/>
        </p:nvCxnSpPr>
        <p:spPr bwMode="auto">
          <a:xfrm flipH="1">
            <a:off x="3245476" y="1558353"/>
            <a:ext cx="2034862" cy="412115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073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2689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An anonymous class can extend an existing class</a:t>
            </a:r>
            <a:endParaRPr lang="en-GB" sz="3000" dirty="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724" y="1488947"/>
            <a:ext cx="3503634" cy="32932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class A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private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String s;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A(String s)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this.s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= s;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void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System.out.println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(s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3205" y="741971"/>
            <a:ext cx="5370490" cy="57554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public class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AnonymousExtensionDemo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{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static void main(String[]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args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A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first = new A("Hello");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A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second = new A("World") {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     @</a:t>
            </a:r>
            <a:r>
              <a:rPr lang="en-GB" sz="16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void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System.out.println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  "Overridden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!");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		</a:t>
            </a:r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super.blarp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};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first.blarp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second.blarp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3966" y="4945484"/>
            <a:ext cx="3413482" cy="14465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latin typeface="Arial Rounded MT Bold" panose="020F0704030504030204" pitchFamily="34" charset="0"/>
                <a:cs typeface="Courier New" pitchFamily="49" charset="0"/>
              </a:rPr>
              <a:t>Prints:</a:t>
            </a:r>
          </a:p>
          <a:p>
            <a:pPr algn="l"/>
            <a:r>
              <a:rPr lang="en-GB" sz="2200" dirty="0" smtClean="0">
                <a:latin typeface="Lucida Console" panose="020B0609040504020204" pitchFamily="49" charset="0"/>
                <a:cs typeface="Courier New" pitchFamily="49" charset="0"/>
              </a:rPr>
              <a:t>  Hello</a:t>
            </a:r>
          </a:p>
          <a:p>
            <a:pPr algn="l"/>
            <a:r>
              <a:rPr lang="en-GB" sz="2200" dirty="0" smtClean="0">
                <a:latin typeface="Lucida Console" panose="020B0609040504020204" pitchFamily="49" charset="0"/>
                <a:cs typeface="Courier New" pitchFamily="49" charset="0"/>
              </a:rPr>
              <a:t>  Overridden </a:t>
            </a:r>
            <a:r>
              <a:rPr lang="en-GB" sz="2200" dirty="0" err="1" smtClean="0">
                <a:latin typeface="Lucida Console" panose="020B0609040504020204" pitchFamily="49" charset="0"/>
                <a:cs typeface="Courier New" pitchFamily="49" charset="0"/>
              </a:rPr>
              <a:t>blarp</a:t>
            </a:r>
            <a:r>
              <a:rPr lang="en-GB" sz="2200" dirty="0" smtClean="0">
                <a:latin typeface="Lucida Console" panose="020B0609040504020204" pitchFamily="49" charset="0"/>
                <a:cs typeface="Courier New" pitchFamily="49" charset="0"/>
              </a:rPr>
              <a:t>!</a:t>
            </a:r>
          </a:p>
          <a:p>
            <a:pPr algn="l"/>
            <a:r>
              <a:rPr lang="en-GB" sz="2200" dirty="0" smtClean="0">
                <a:latin typeface="Lucida Console" panose="020B0609040504020204" pitchFamily="49" charset="0"/>
                <a:cs typeface="Courier New" pitchFamily="49" charset="0"/>
              </a:rPr>
              <a:t>  World</a:t>
            </a:r>
            <a:endParaRPr lang="en-GB" sz="22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77319" y="3618962"/>
            <a:ext cx="2176529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The anonymous class implicitly extends 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A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7302321" y="2266682"/>
            <a:ext cx="1030310" cy="135228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0835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2689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Local classes: not quite anonymous classes</a:t>
            </a:r>
            <a:endParaRPr lang="en-GB" sz="3000" dirty="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724" y="1488947"/>
            <a:ext cx="3503634" cy="32932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class A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private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String s;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A(String s)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this.s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= s;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void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System.out.println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(s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3205" y="626060"/>
            <a:ext cx="5370490" cy="61247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public class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LocalExtensionDemo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{</a:t>
            </a:r>
          </a:p>
          <a:p>
            <a:pPr algn="l"/>
            <a:endParaRPr lang="en-GB" sz="8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static void main(String[]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args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 {</a:t>
            </a:r>
          </a:p>
          <a:p>
            <a:pPr algn="l"/>
            <a:endParaRPr lang="en-GB" sz="12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A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first = new A("Hello");</a:t>
            </a:r>
          </a:p>
          <a:p>
            <a:pPr algn="l"/>
            <a:endParaRPr lang="en-GB" sz="12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class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B extends A {</a:t>
            </a:r>
          </a:p>
          <a:p>
            <a:pPr algn="l"/>
            <a:endParaRPr lang="en-GB" sz="12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B(String s)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super(s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2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@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void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System.out.println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(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  "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Overriden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!");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super.blarp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};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2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A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second = new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B("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World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");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2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first.blarp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second.blarp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();</a:t>
            </a:r>
          </a:p>
          <a:p>
            <a:pPr algn="l"/>
            <a:endParaRPr lang="en-GB" sz="8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966" y="4945484"/>
            <a:ext cx="3413482" cy="14465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latin typeface="Arial Rounded MT Bold" panose="020F0704030504030204" pitchFamily="34" charset="0"/>
                <a:cs typeface="Courier New" pitchFamily="49" charset="0"/>
              </a:rPr>
              <a:t>Prints:</a:t>
            </a:r>
          </a:p>
          <a:p>
            <a:pPr algn="l"/>
            <a:r>
              <a:rPr lang="en-GB" sz="2200" dirty="0" smtClean="0">
                <a:latin typeface="Lucida Console" panose="020B0609040504020204" pitchFamily="49" charset="0"/>
                <a:cs typeface="Courier New" pitchFamily="49" charset="0"/>
              </a:rPr>
              <a:t>  Hello</a:t>
            </a:r>
          </a:p>
          <a:p>
            <a:pPr algn="l"/>
            <a:r>
              <a:rPr lang="en-GB" sz="2200" dirty="0" smtClean="0">
                <a:latin typeface="Lucida Console" panose="020B0609040504020204" pitchFamily="49" charset="0"/>
                <a:cs typeface="Courier New" pitchFamily="49" charset="0"/>
              </a:rPr>
              <a:t>  Overridden </a:t>
            </a:r>
            <a:r>
              <a:rPr lang="en-GB" sz="2200" dirty="0" err="1" smtClean="0">
                <a:latin typeface="Lucida Console" panose="020B0609040504020204" pitchFamily="49" charset="0"/>
                <a:cs typeface="Courier New" pitchFamily="49" charset="0"/>
              </a:rPr>
              <a:t>blarp</a:t>
            </a:r>
            <a:r>
              <a:rPr lang="en-GB" sz="2200" dirty="0" smtClean="0">
                <a:latin typeface="Lucida Console" panose="020B0609040504020204" pitchFamily="49" charset="0"/>
                <a:cs typeface="Courier New" pitchFamily="49" charset="0"/>
              </a:rPr>
              <a:t>!</a:t>
            </a:r>
          </a:p>
          <a:p>
            <a:pPr algn="l"/>
            <a:r>
              <a:rPr lang="en-GB" sz="2200" dirty="0" smtClean="0">
                <a:latin typeface="Lucida Console" panose="020B0609040504020204" pitchFamily="49" charset="0"/>
                <a:cs typeface="Courier New" pitchFamily="49" charset="0"/>
              </a:rPr>
              <a:t>  World</a:t>
            </a:r>
            <a:endParaRPr lang="en-GB" sz="22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2993" y="5930494"/>
            <a:ext cx="2427669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This is equivalent to the previous slide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6252" y="2663779"/>
            <a:ext cx="261441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Class 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B</a:t>
            </a:r>
            <a:r>
              <a:rPr lang="en-GB" dirty="0" smtClean="0">
                <a:cs typeface="Arial" panose="020B0604020202020204" pitchFamily="34" charset="0"/>
              </a:rPr>
              <a:t> is declared inside method 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main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3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Years go by…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545205" y="1589003"/>
            <a:ext cx="8153400" cy="326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Imagine that: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  <a:defRPr/>
            </a:pPr>
            <a:r>
              <a:rPr lang="en-GB" sz="2400" dirty="0" smtClean="0">
                <a:cs typeface="Arial" pitchFamily="34" charset="0"/>
              </a:rPr>
              <a:t>The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ICollection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&lt;E&gt;</a:t>
            </a:r>
            <a:r>
              <a:rPr lang="en-GB" sz="2400" dirty="0" smtClean="0">
                <a:cs typeface="Arial" pitchFamily="34" charset="0"/>
              </a:rPr>
              <a:t> and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IList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&lt;E&gt;</a:t>
            </a:r>
            <a:r>
              <a:rPr lang="en-GB" sz="2400" dirty="0" smtClean="0">
                <a:cs typeface="Arial" pitchFamily="34" charset="0"/>
              </a:rPr>
              <a:t> interfaces become widely used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  <a:defRPr/>
            </a:pPr>
            <a:r>
              <a:rPr lang="en-GB" sz="2400" dirty="0" smtClean="0">
                <a:cs typeface="Arial" pitchFamily="34" charset="0"/>
              </a:rPr>
              <a:t>Our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ArrayListImpl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&lt;E&gt;</a:t>
            </a:r>
            <a:r>
              <a:rPr lang="en-GB" sz="2400" dirty="0" smtClean="0">
                <a:cs typeface="Arial" pitchFamily="34" charset="0"/>
              </a:rPr>
              <a:t> becomes widely used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  <a:defRPr/>
            </a:pPr>
            <a:r>
              <a:rPr lang="en-GB" sz="2400" dirty="0" smtClean="0">
                <a:cs typeface="Arial" pitchFamily="34" charset="0"/>
              </a:rPr>
              <a:t>Many companies and users provide their own classes that implement the interfaces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…but: we decide we want to add some extra methods to these interfaces</a:t>
            </a:r>
            <a:endParaRPr lang="en-GB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3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Impact of adding methods to an interface</a:t>
            </a:r>
            <a:endParaRPr lang="en-GB" sz="3000" dirty="0" smtClean="0">
              <a:ea typeface="ＭＳ Ｐゴシック" pitchFamily="34" charset="-128"/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545205" y="1589003"/>
            <a:ext cx="8153400" cy="326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Consider adding to </a:t>
            </a:r>
            <a:r>
              <a:rPr lang="en-GB" sz="2400" dirty="0" err="1" smtClean="0">
                <a:cs typeface="Arial" pitchFamily="34" charset="0"/>
              </a:rPr>
              <a:t>ICollection</a:t>
            </a:r>
            <a:r>
              <a:rPr lang="en-GB" sz="2400" dirty="0" smtClean="0">
                <a:cs typeface="Arial" pitchFamily="34" charset="0"/>
              </a:rPr>
              <a:t>&lt;E&gt;: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public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int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count();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 smtClean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Consider adding to </a:t>
            </a:r>
            <a:r>
              <a:rPr lang="en-GB" sz="2400" dirty="0" err="1" smtClean="0">
                <a:cs typeface="Arial" pitchFamily="34" charset="0"/>
              </a:rPr>
              <a:t>IList</a:t>
            </a:r>
            <a:r>
              <a:rPr lang="en-GB" sz="2400" dirty="0" smtClean="0">
                <a:cs typeface="Arial" pitchFamily="34" charset="0"/>
              </a:rPr>
              <a:t>&lt;E&gt;:</a:t>
            </a:r>
            <a:endParaRPr lang="en-GB" sz="2400" dirty="0">
              <a:cs typeface="Arial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public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boolean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removeAll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(E e);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 smtClean="0"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0642" y="1660571"/>
            <a:ext cx="3392509" cy="769441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Return the number of elements in the collection</a:t>
            </a:r>
            <a:endParaRPr lang="en-GB" sz="22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4057" y="3889008"/>
            <a:ext cx="3964548" cy="110799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Remove all elements from the collection that are equal to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e</a:t>
            </a:r>
            <a:r>
              <a:rPr lang="en-GB" sz="2200" dirty="0" smtClean="0">
                <a:cs typeface="Arial" panose="020B0604020202020204" pitchFamily="34" charset="0"/>
              </a:rPr>
              <a:t> according to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.equals()</a:t>
            </a:r>
            <a:endParaRPr lang="en-GB" sz="22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6823" y="5396248"/>
            <a:ext cx="8041782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After these changes, all implementations of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ICollection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 and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IList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 will </a:t>
            </a:r>
            <a:r>
              <a:rPr lang="en-GB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fail to compile</a:t>
            </a:r>
            <a:r>
              <a:rPr lang="en-GB" sz="2400" dirty="0" smtClean="0">
                <a:cs typeface="Arial" panose="020B0604020202020204" pitchFamily="34" charset="0"/>
              </a:rPr>
              <a:t>!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85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4052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…but there is a reasonable default way to implement these methods</a:t>
            </a:r>
            <a:endParaRPr lang="en-GB" sz="3000" dirty="0" smtClean="0">
              <a:ea typeface="ＭＳ Ｐゴシック" pitchFamily="34" charset="-128"/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789904" y="2864012"/>
            <a:ext cx="4271493" cy="3266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public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int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count()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int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result = 0;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 for(E </a:t>
            </a:r>
            <a:r>
              <a:rPr lang="en-GB" sz="2400" dirty="0" err="1">
                <a:latin typeface="Lucida Console" panose="020B0609040504020204" pitchFamily="49" charset="0"/>
                <a:cs typeface="Arial" pitchFamily="34" charset="0"/>
              </a:rPr>
              <a:t>e</a:t>
            </a: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 : this)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   result</a:t>
            </a: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++;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 }</a:t>
            </a:r>
            <a:endParaRPr lang="en-GB" sz="24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 return </a:t>
            </a: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result;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5697" y="1426068"/>
            <a:ext cx="8119057" cy="1200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This implementation of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count</a:t>
            </a:r>
            <a:r>
              <a:rPr lang="en-GB" sz="2400" dirty="0" smtClean="0">
                <a:cs typeface="Arial" panose="020B0604020202020204" pitchFamily="34" charset="0"/>
              </a:rPr>
              <a:t> relies only on the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Iterable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 interface – it is thus applicable to any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ICollection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4394" y="2364462"/>
            <a:ext cx="3494753" cy="44935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If we added this to </a:t>
            </a:r>
            <a:r>
              <a:rPr lang="en-GB" sz="2200" b="1" dirty="0" smtClean="0">
                <a:cs typeface="Arial" panose="020B0604020202020204" pitchFamily="34" charset="0"/>
              </a:rPr>
              <a:t>every</a:t>
            </a:r>
            <a:r>
              <a:rPr lang="en-GB" sz="2200" dirty="0" smtClean="0">
                <a:cs typeface="Arial" panose="020B0604020202020204" pitchFamily="34" charset="0"/>
              </a:rPr>
              <a:t> implementation of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ICollection</a:t>
            </a:r>
            <a:r>
              <a:rPr lang="en-GB" sz="2200" dirty="0" smtClean="0">
                <a:cs typeface="Arial" panose="020B0604020202020204" pitchFamily="34" charset="0"/>
              </a:rPr>
              <a:t>, they would all compile and operate correctly</a:t>
            </a:r>
          </a:p>
          <a:p>
            <a:pPr algn="l"/>
            <a:endParaRPr lang="en-GB" sz="22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But we cannot: most of the implementations are third party</a:t>
            </a:r>
          </a:p>
          <a:p>
            <a:pPr algn="l"/>
            <a:endParaRPr lang="en-GB" sz="22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Also: why should all clients have to change their classes?</a:t>
            </a:r>
            <a:endParaRPr lang="en-GB" sz="22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9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4052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…but there is a reasonable default way to implement these methods</a:t>
            </a:r>
            <a:endParaRPr lang="en-GB" sz="3000" dirty="0" smtClean="0">
              <a:ea typeface="ＭＳ Ｐゴシック" pitchFamily="34" charset="-128"/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519444" y="2864012"/>
            <a:ext cx="6010141" cy="31504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public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boolean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  <a:cs typeface="Arial" pitchFamily="34" charset="0"/>
              </a:rPr>
              <a:t>removeAll</a:t>
            </a: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(E e)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boolean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result = false;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 while(</a:t>
            </a:r>
            <a:r>
              <a:rPr lang="en-GB" sz="2400" dirty="0" err="1" smtClean="0">
                <a:latin typeface="Lucida Console" panose="020B0609040504020204" pitchFamily="49" charset="0"/>
                <a:cs typeface="Arial" pitchFamily="34" charset="0"/>
              </a:rPr>
              <a:t>removeFirst</a:t>
            </a: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(e</a:t>
            </a: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))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   result </a:t>
            </a: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= true;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 }</a:t>
            </a:r>
            <a:endParaRPr lang="en-GB" sz="24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  return </a:t>
            </a:r>
            <a:r>
              <a:rPr lang="en-GB" sz="2400" dirty="0">
                <a:latin typeface="Lucida Console" panose="020B0609040504020204" pitchFamily="49" charset="0"/>
                <a:cs typeface="Arial" pitchFamily="34" charset="0"/>
              </a:rPr>
              <a:t>result;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latin typeface="Lucida Console" panose="020B0609040504020204" pitchFamily="49" charset="0"/>
                <a:cs typeface="Arial" pitchFamily="34" charset="0"/>
              </a:rPr>
              <a:t>}</a:t>
            </a:r>
            <a:endParaRPr lang="en-GB" sz="2400" dirty="0">
              <a:latin typeface="Lucida Console" panose="020B0609040504020204" pitchFamily="49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5697" y="1426068"/>
            <a:ext cx="8119057" cy="1200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This implementation of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removeAll</a:t>
            </a:r>
            <a:r>
              <a:rPr lang="en-GB" sz="2400" dirty="0" smtClean="0">
                <a:cs typeface="Arial" panose="020B0604020202020204" pitchFamily="34" charset="0"/>
              </a:rPr>
              <a:t> relies only on the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IList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 interface – it is thus applicable to any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IList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6679" y="2864012"/>
            <a:ext cx="2258384" cy="21236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But again: we cannot and should not force all implementing classes to add this method</a:t>
            </a:r>
            <a:endParaRPr lang="en-GB" sz="22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7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Java 8 solution: </a:t>
            </a:r>
            <a:r>
              <a:rPr lang="en-GB" b="1" dirty="0" smtClean="0">
                <a:ea typeface="ＭＳ Ｐゴシック" pitchFamily="34" charset="-128"/>
              </a:rPr>
              <a:t>default</a:t>
            </a:r>
            <a:r>
              <a:rPr lang="en-GB" dirty="0" smtClean="0">
                <a:ea typeface="ＭＳ Ｐゴシック" pitchFamily="34" charset="-128"/>
              </a:rPr>
              <a:t> methods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545205" y="1589004"/>
            <a:ext cx="8301340" cy="47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A Java 8 interface may include a method marked as </a:t>
            </a:r>
            <a:r>
              <a:rPr lang="en-GB" sz="2400" b="1" dirty="0" smtClean="0">
                <a:cs typeface="Arial" pitchFamily="34" charset="0"/>
              </a:rPr>
              <a:t>default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800" b="1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A </a:t>
            </a:r>
            <a:r>
              <a:rPr lang="en-GB" sz="2400" b="1" dirty="0" smtClean="0">
                <a:cs typeface="Arial" pitchFamily="34" charset="0"/>
              </a:rPr>
              <a:t>default </a:t>
            </a:r>
            <a:r>
              <a:rPr lang="en-GB" sz="2400" dirty="0" smtClean="0">
                <a:cs typeface="Arial" pitchFamily="34" charset="0"/>
              </a:rPr>
              <a:t>method is </a:t>
            </a:r>
            <a:r>
              <a:rPr lang="en-GB" sz="2400" b="1" dirty="0" smtClean="0">
                <a:cs typeface="Arial" pitchFamily="34" charset="0"/>
              </a:rPr>
              <a:t>not static</a:t>
            </a:r>
            <a:r>
              <a:rPr lang="en-GB" sz="2400" dirty="0" smtClean="0">
                <a:cs typeface="Arial" pitchFamily="34" charset="0"/>
              </a:rPr>
              <a:t> and </a:t>
            </a:r>
            <a:r>
              <a:rPr lang="en-GB" sz="2400" b="1" dirty="0" smtClean="0">
                <a:cs typeface="Arial" pitchFamily="34" charset="0"/>
              </a:rPr>
              <a:t>has a body</a:t>
            </a:r>
            <a:endParaRPr lang="en-GB" sz="2400" b="1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2400" dirty="0" smtClean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It is </a:t>
            </a:r>
            <a:r>
              <a:rPr lang="en-GB" sz="2400" dirty="0" smtClean="0">
                <a:cs typeface="Arial" pitchFamily="34" charset="0"/>
              </a:rPr>
              <a:t>a regular method that can declare variables, create objects, and invoke other methods of the interface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800" b="1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Every class implementing the interface gets the default method </a:t>
            </a:r>
            <a:r>
              <a:rPr lang="en-GB" sz="2400" b="1" dirty="0" smtClean="0">
                <a:solidFill>
                  <a:schemeClr val="bg1"/>
                </a:solidFill>
                <a:cs typeface="Arial" pitchFamily="34" charset="0"/>
              </a:rPr>
              <a:t>automatically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800" dirty="0"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2400" dirty="0" smtClean="0">
                <a:cs typeface="Arial" pitchFamily="34" charset="0"/>
              </a:rPr>
              <a:t>A class can </a:t>
            </a:r>
            <a:r>
              <a:rPr lang="en-GB" sz="2400" b="1" dirty="0" smtClean="0">
                <a:cs typeface="Arial" pitchFamily="34" charset="0"/>
              </a:rPr>
              <a:t>override</a:t>
            </a:r>
            <a:r>
              <a:rPr lang="en-GB" sz="2400" dirty="0" smtClean="0">
                <a:cs typeface="Arial" pitchFamily="34" charset="0"/>
              </a:rPr>
              <a:t> a default method to change or replace its behaviour</a:t>
            </a:r>
            <a:endParaRPr lang="en-GB" sz="2400" dirty="0">
              <a:latin typeface="Lucida Console" panose="020B0609040504020204" pitchFamily="49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3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5568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err="1" smtClean="0">
                <a:latin typeface="Lucida Console" panose="020B0609040504020204" pitchFamily="49" charset="0"/>
                <a:ea typeface="ＭＳ Ｐゴシック" pitchFamily="34" charset="-128"/>
              </a:rPr>
              <a:t>ICollection</a:t>
            </a:r>
            <a:r>
              <a:rPr lang="en-GB" sz="3000" dirty="0" smtClean="0">
                <a:latin typeface="Lucida Console" panose="020B0609040504020204" pitchFamily="49" charset="0"/>
                <a:ea typeface="ＭＳ Ｐゴシック" pitchFamily="34" charset="-128"/>
              </a:rPr>
              <a:t>&lt;E&gt;</a:t>
            </a:r>
            <a:r>
              <a:rPr lang="en-GB" sz="3000" dirty="0" smtClean="0">
                <a:ea typeface="ＭＳ Ｐゴシック" pitchFamily="34" charset="-128"/>
              </a:rPr>
              <a:t> with default </a:t>
            </a:r>
            <a:r>
              <a:rPr lang="en-GB" sz="3000" dirty="0" smtClean="0">
                <a:latin typeface="Lucida Console" panose="020B0609040504020204" pitchFamily="49" charset="0"/>
                <a:ea typeface="ＭＳ Ｐゴシック" pitchFamily="34" charset="-128"/>
              </a:rPr>
              <a:t>count</a:t>
            </a:r>
            <a:endParaRPr lang="en-GB" sz="3000" dirty="0" smtClean="0">
              <a:latin typeface="Lucida Console" panose="020B0609040504020204" pitchFamily="49" charset="0"/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872" y="1529623"/>
            <a:ext cx="7401059" cy="43765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public interface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ICollection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extends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Iterable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void add(E e);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boolean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contains(E e);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public </a:t>
            </a:r>
            <a:r>
              <a:rPr lang="en-GB" sz="1600" b="1" dirty="0" smtClean="0">
                <a:latin typeface="Lucida Console" panose="020B0609040504020204" pitchFamily="49" charset="0"/>
                <a:cs typeface="Arial" pitchFamily="34" charset="0"/>
              </a:rPr>
              <a:t>default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int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count()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int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result = 0;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for(E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e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: this)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result++;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}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return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result;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}</a:t>
            </a:r>
            <a:endParaRPr lang="en-GB" sz="16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	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52304" y="2910625"/>
            <a:ext cx="3812147" cy="2123658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A </a:t>
            </a:r>
            <a:r>
              <a:rPr lang="en-GB" sz="2200" b="1" dirty="0" smtClean="0">
                <a:cs typeface="Arial" panose="020B0604020202020204" pitchFamily="34" charset="0"/>
              </a:rPr>
              <a:t>default method</a:t>
            </a:r>
            <a:r>
              <a:rPr lang="en-GB" sz="2200" dirty="0" smtClean="0">
                <a:cs typeface="Arial" panose="020B0604020202020204" pitchFamily="34" charset="0"/>
              </a:rPr>
              <a:t>: every implementation of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ICollection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200" dirty="0" smtClean="0">
                <a:cs typeface="Arial" panose="020B0604020202020204" pitchFamily="34" charset="0"/>
              </a:rPr>
              <a:t> gets this version of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count</a:t>
            </a:r>
            <a:r>
              <a:rPr lang="en-GB" sz="2200" dirty="0" smtClean="0">
                <a:cs typeface="Arial" panose="020B0604020202020204" pitchFamily="34" charset="0"/>
              </a:rPr>
              <a:t>, unless it explicitly provides its own implementation</a:t>
            </a:r>
            <a:endParaRPr lang="en-GB" sz="2200" dirty="0"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0133" y="5353561"/>
            <a:ext cx="4651419" cy="769441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This method implicitly calls methods of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Iterable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200" dirty="0" smtClean="0">
                <a:cs typeface="Arial" panose="020B0604020202020204" pitchFamily="34" charset="0"/>
              </a:rPr>
              <a:t>.  Where?</a:t>
            </a:r>
            <a:endParaRPr lang="en-GB" sz="2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3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5568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Imagine we are designing a collections framework</a:t>
            </a:r>
            <a:endParaRPr lang="en-GB" sz="3000" dirty="0" smtClean="0"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872" y="1722808"/>
            <a:ext cx="7401059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public interface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ICollection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extends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Iterable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void add(E e);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boolean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contains(E e);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	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6031" y="1213928"/>
            <a:ext cx="6154603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Let’s </a:t>
            </a:r>
            <a:r>
              <a:rPr lang="en-GB" sz="2400" dirty="0" smtClean="0">
                <a:cs typeface="Arial" panose="020B0604020202020204" pitchFamily="34" charset="0"/>
              </a:rPr>
              <a:t>keep things very simple: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4723" y="3691128"/>
            <a:ext cx="7401059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public interface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IList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extends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ICollection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{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E get(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boolean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removeFirst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(E e);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4667" y="5706508"/>
            <a:ext cx="7726601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We would also have other sub-interfaces, e.g.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ISet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 extends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ICollection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394" y="2160895"/>
            <a:ext cx="2910264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Adds e to the collection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0367" y="2661028"/>
            <a:ext cx="3865447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Tells us whether something that 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.equals(e)</a:t>
            </a:r>
            <a:r>
              <a:rPr lang="en-GB" dirty="0" smtClean="0">
                <a:cs typeface="Arial" panose="020B0604020202020204" pitchFamily="34" charset="0"/>
              </a:rPr>
              <a:t> is in the collection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8350" y="4024041"/>
            <a:ext cx="3915203" cy="646331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cs typeface="Arial" panose="020B0604020202020204" pitchFamily="34" charset="0"/>
              </a:rPr>
              <a:t>Gets the </a:t>
            </a:r>
            <a:r>
              <a:rPr lang="en-GB" sz="18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</a:t>
            </a:r>
            <a:r>
              <a:rPr lang="en-GB" sz="1800" dirty="0" err="1" smtClean="0">
                <a:cs typeface="Arial" panose="020B0604020202020204" pitchFamily="34" charset="0"/>
              </a:rPr>
              <a:t>th</a:t>
            </a:r>
            <a:r>
              <a:rPr lang="en-GB" sz="1800" dirty="0" smtClean="0">
                <a:cs typeface="Arial" panose="020B0604020202020204" pitchFamily="34" charset="0"/>
              </a:rPr>
              <a:t> element of the list, throws exception if out of bounds</a:t>
            </a:r>
            <a:endParaRPr lang="en-GB" sz="1800" dirty="0"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6990" y="4758377"/>
            <a:ext cx="3876564" cy="92333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cs typeface="Arial" panose="020B0604020202020204" pitchFamily="34" charset="0"/>
              </a:rPr>
              <a:t>Removes first element that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.equals(e)</a:t>
            </a:r>
            <a:r>
              <a:rPr lang="en-GB" sz="1800" dirty="0" smtClean="0">
                <a:cs typeface="Arial" panose="020B0604020202020204" pitchFamily="34" charset="0"/>
              </a:rPr>
              <a:t>, if it exists; returns true if something was removed</a:t>
            </a:r>
            <a:endParaRPr lang="en-GB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8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5568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err="1" smtClean="0">
                <a:latin typeface="Lucida Console" panose="020B0609040504020204" pitchFamily="49" charset="0"/>
                <a:ea typeface="ＭＳ Ｐゴシック" pitchFamily="34" charset="-128"/>
              </a:rPr>
              <a:t>IList</a:t>
            </a:r>
            <a:r>
              <a:rPr lang="en-GB" sz="3000" dirty="0" smtClean="0">
                <a:latin typeface="Lucida Console" panose="020B0609040504020204" pitchFamily="49" charset="0"/>
                <a:ea typeface="ＭＳ Ｐゴシック" pitchFamily="34" charset="-128"/>
              </a:rPr>
              <a:t>&lt;E&gt;</a:t>
            </a:r>
            <a:r>
              <a:rPr lang="en-GB" sz="3000" dirty="0" smtClean="0">
                <a:ea typeface="ＭＳ Ｐゴシック" pitchFamily="34" charset="-128"/>
              </a:rPr>
              <a:t> with default </a:t>
            </a:r>
            <a:r>
              <a:rPr lang="en-GB" sz="3000" dirty="0" err="1" smtClean="0">
                <a:latin typeface="Lucida Console" panose="020B0609040504020204" pitchFamily="49" charset="0"/>
                <a:ea typeface="ＭＳ Ｐゴシック" pitchFamily="34" charset="-128"/>
              </a:rPr>
              <a:t>removeAll</a:t>
            </a:r>
            <a:endParaRPr lang="en-GB" sz="3000" dirty="0" smtClean="0">
              <a:latin typeface="Lucida Console" panose="020B0609040504020204" pitchFamily="49" charset="0"/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437" y="1514599"/>
            <a:ext cx="7401059" cy="4130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public interface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IList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extends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ICollection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{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E get(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boolean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removeFirst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(E e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);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public </a:t>
            </a:r>
            <a:r>
              <a:rPr lang="en-GB" sz="1600" b="1" dirty="0" smtClean="0">
                <a:latin typeface="Lucida Console" panose="020B0609040504020204" pitchFamily="49" charset="0"/>
                <a:cs typeface="Arial" pitchFamily="34" charset="0"/>
              </a:rPr>
              <a:t>default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boolean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removeAll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(E e)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boolean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result = false;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while(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removeFirst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(e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))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result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= true;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}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return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result;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}</a:t>
            </a:r>
            <a:endParaRPr lang="en-GB" sz="16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36394" y="3696237"/>
            <a:ext cx="3812147" cy="2123658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A </a:t>
            </a:r>
            <a:r>
              <a:rPr lang="en-GB" sz="2200" b="1" dirty="0" smtClean="0">
                <a:cs typeface="Arial" panose="020B0604020202020204" pitchFamily="34" charset="0"/>
              </a:rPr>
              <a:t>default method</a:t>
            </a:r>
            <a:r>
              <a:rPr lang="en-GB" sz="2200" dirty="0" smtClean="0">
                <a:cs typeface="Arial" panose="020B0604020202020204" pitchFamily="34" charset="0"/>
              </a:rPr>
              <a:t>: every implementation of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IList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200" dirty="0" smtClean="0">
                <a:cs typeface="Arial" panose="020B0604020202020204" pitchFamily="34" charset="0"/>
              </a:rPr>
              <a:t> gets this version of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removeAll</a:t>
            </a:r>
            <a:r>
              <a:rPr lang="en-GB" sz="2200" dirty="0" smtClean="0">
                <a:cs typeface="Arial" panose="020B0604020202020204" pitchFamily="34" charset="0"/>
              </a:rPr>
              <a:t>, unless it explicitly provides its own implementation</a:t>
            </a:r>
            <a:endParaRPr lang="en-GB" sz="2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3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Impact of the default methods on existing classes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479" y="1506688"/>
            <a:ext cx="8070760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There is (almost) no impact.</a:t>
            </a:r>
          </a:p>
          <a:p>
            <a:pPr algn="l"/>
            <a:endParaRPr lang="en-GB" sz="800" dirty="0" smtClean="0">
              <a:cs typeface="Arial" panose="020B0604020202020204" pitchFamily="34" charset="0"/>
            </a:endParaRPr>
          </a:p>
          <a:p>
            <a:pPr algn="l"/>
            <a:r>
              <a:rPr lang="en-GB" sz="2400" dirty="0">
                <a:cs typeface="Arial" panose="020B0604020202020204" pitchFamily="34" charset="0"/>
              </a:rPr>
              <a:t>Suppose class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C</a:t>
            </a:r>
            <a:r>
              <a:rPr lang="en-GB" sz="2400" dirty="0">
                <a:cs typeface="Arial" panose="020B0604020202020204" pitchFamily="34" charset="0"/>
              </a:rPr>
              <a:t> </a:t>
            </a:r>
            <a:r>
              <a:rPr lang="en-GB" sz="2400" dirty="0" smtClean="0">
                <a:cs typeface="Arial" panose="020B0604020202020204" pitchFamily="34" charset="0"/>
              </a:rPr>
              <a:t>implements interface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I</a:t>
            </a: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Suppose </a:t>
            </a:r>
            <a:r>
              <a:rPr lang="en-GB" sz="2400" b="1" dirty="0" smtClean="0">
                <a:cs typeface="Arial" panose="020B0604020202020204" pitchFamily="34" charset="0"/>
              </a:rPr>
              <a:t>default method</a:t>
            </a:r>
            <a:r>
              <a:rPr lang="en-GB" sz="2400" dirty="0" smtClean="0"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foo</a:t>
            </a:r>
            <a:r>
              <a:rPr lang="en-GB" sz="2400" dirty="0" smtClean="0">
                <a:cs typeface="Arial" panose="020B0604020202020204" pitchFamily="34" charset="0"/>
              </a:rPr>
              <a:t> is added to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I</a:t>
            </a:r>
          </a:p>
          <a:p>
            <a:pPr algn="l"/>
            <a:endParaRPr lang="en-GB" sz="800" dirty="0" smtClean="0"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GB" sz="2400" dirty="0">
                <a:cs typeface="Arial" panose="020B0604020202020204" pitchFamily="34" charset="0"/>
              </a:rPr>
              <a:t>I</a:t>
            </a:r>
            <a:r>
              <a:rPr lang="en-GB" sz="2400" dirty="0" smtClean="0">
                <a:cs typeface="Arial" panose="020B0604020202020204" pitchFamily="34" charset="0"/>
              </a:rPr>
              <a:t>f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cs typeface="Arial" panose="020B0604020202020204" pitchFamily="34" charset="0"/>
              </a:rPr>
              <a:t> already has a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foo</a:t>
            </a:r>
            <a:r>
              <a:rPr lang="en-GB" sz="2400" dirty="0" smtClean="0">
                <a:cs typeface="Arial" panose="020B0604020202020204" pitchFamily="34" charset="0"/>
              </a:rPr>
              <a:t> method (with same signature) this </a:t>
            </a:r>
            <a:r>
              <a:rPr lang="en-GB" sz="2400" b="1" dirty="0" smtClean="0">
                <a:cs typeface="Arial" panose="020B0604020202020204" pitchFamily="34" charset="0"/>
              </a:rPr>
              <a:t>overrides</a:t>
            </a:r>
            <a:r>
              <a:rPr lang="en-GB" sz="2400" dirty="0" smtClean="0">
                <a:cs typeface="Arial" panose="020B0604020202020204" pitchFamily="34" charset="0"/>
              </a:rPr>
              <a:t> the default</a:t>
            </a:r>
          </a:p>
          <a:p>
            <a:pPr marL="342900" indent="-342900" algn="l">
              <a:buFontTx/>
              <a:buChar char="-"/>
            </a:pPr>
            <a:r>
              <a:rPr lang="en-GB" sz="2400" dirty="0" smtClean="0">
                <a:cs typeface="Arial" panose="020B0604020202020204" pitchFamily="34" charset="0"/>
              </a:rPr>
              <a:t>If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cs typeface="Arial" panose="020B0604020202020204" pitchFamily="34" charset="0"/>
              </a:rPr>
              <a:t> does not have a foo method, it </a:t>
            </a:r>
            <a:r>
              <a:rPr lang="en-GB" sz="2400" b="1" dirty="0" smtClean="0">
                <a:cs typeface="Arial" panose="020B0604020202020204" pitchFamily="34" charset="0"/>
              </a:rPr>
              <a:t>inherits</a:t>
            </a:r>
            <a:r>
              <a:rPr lang="en-GB" sz="2400" dirty="0" smtClean="0">
                <a:cs typeface="Arial" panose="020B0604020202020204" pitchFamily="34" charset="0"/>
              </a:rPr>
              <a:t> the default</a:t>
            </a:r>
          </a:p>
          <a:p>
            <a:pPr marL="342900" indent="-342900" algn="l">
              <a:buFontTx/>
              <a:buChar char="-"/>
            </a:pPr>
            <a:r>
              <a:rPr lang="en-GB" sz="2400" dirty="0" smtClean="0">
                <a:cs typeface="Arial" panose="020B0604020202020204" pitchFamily="34" charset="0"/>
              </a:rPr>
              <a:t>Old clients of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cs typeface="Arial" panose="020B0604020202020204" pitchFamily="34" charset="0"/>
              </a:rPr>
              <a:t> can interact with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cs typeface="Arial" panose="020B0604020202020204" pitchFamily="34" charset="0"/>
              </a:rPr>
              <a:t> through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I</a:t>
            </a:r>
            <a:r>
              <a:rPr lang="en-GB" sz="2400" dirty="0" smtClean="0">
                <a:cs typeface="Arial" panose="020B0604020202020204" pitchFamily="34" charset="0"/>
              </a:rPr>
              <a:t> as usual, without invoking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foo</a:t>
            </a:r>
            <a:endParaRPr lang="en-GB" sz="2400" dirty="0" smtClean="0"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GB" sz="2400" dirty="0" smtClean="0">
                <a:cs typeface="Arial" panose="020B0604020202020204" pitchFamily="34" charset="0"/>
              </a:rPr>
              <a:t>New or updated clients of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cs typeface="Arial" panose="020B0604020202020204" pitchFamily="34" charset="0"/>
              </a:rPr>
              <a:t> can also invoke foo</a:t>
            </a:r>
          </a:p>
          <a:p>
            <a:pPr marL="342900" indent="-342900" algn="l">
              <a:buFontTx/>
              <a:buChar char="-"/>
            </a:pPr>
            <a:r>
              <a:rPr lang="en-GB" sz="2400" dirty="0" smtClean="0">
                <a:cs typeface="Arial" panose="020B0604020202020204" pitchFamily="34" charset="0"/>
              </a:rPr>
              <a:t>Later, a </a:t>
            </a:r>
            <a:r>
              <a:rPr lang="en-GB" sz="2400" b="1" dirty="0" smtClean="0">
                <a:cs typeface="Arial" panose="020B0604020202020204" pitchFamily="34" charset="0"/>
              </a:rPr>
              <a:t>specialised implementation</a:t>
            </a:r>
            <a:r>
              <a:rPr lang="en-GB" sz="2400" dirty="0" smtClean="0">
                <a:cs typeface="Arial" panose="020B0604020202020204" pitchFamily="34" charset="0"/>
              </a:rPr>
              <a:t> of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foo</a:t>
            </a:r>
            <a:r>
              <a:rPr lang="en-GB" sz="2400" dirty="0" smtClean="0">
                <a:cs typeface="Arial" panose="020B0604020202020204" pitchFamily="34" charset="0"/>
              </a:rPr>
              <a:t> can be provided in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cs typeface="Arial" panose="020B0604020202020204" pitchFamily="34" charset="0"/>
              </a:rPr>
              <a:t> if necessary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26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Overriding the default methods in </a:t>
            </a:r>
            <a:r>
              <a:rPr lang="en-GB" dirty="0" err="1" smtClean="0">
                <a:ea typeface="ＭＳ Ｐゴシック" pitchFamily="34" charset="-128"/>
              </a:rPr>
              <a:t>ArrayListImpl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5204" y="1506688"/>
            <a:ext cx="8160913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The default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count</a:t>
            </a:r>
            <a:r>
              <a:rPr lang="en-GB" sz="2400" dirty="0" smtClean="0">
                <a:cs typeface="Arial" panose="020B0604020202020204" pitchFamily="34" charset="0"/>
              </a:rPr>
              <a:t> in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ICollection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 iterates over the whole collection</a:t>
            </a:r>
          </a:p>
          <a:p>
            <a:pPr algn="l"/>
            <a:endParaRPr lang="en-GB" sz="24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Requires </a:t>
            </a:r>
            <a:r>
              <a:rPr lang="en-GB" sz="2400" i="1" dirty="0" smtClean="0">
                <a:cs typeface="Arial" panose="020B0604020202020204" pitchFamily="34" charset="0"/>
              </a:rPr>
              <a:t>O</a:t>
            </a:r>
            <a:r>
              <a:rPr lang="en-GB" sz="2400" dirty="0" smtClean="0">
                <a:cs typeface="Arial" panose="020B0604020202020204" pitchFamily="34" charset="0"/>
              </a:rPr>
              <a:t>(</a:t>
            </a:r>
            <a:r>
              <a:rPr lang="en-GB" sz="2400" i="1" dirty="0" smtClean="0">
                <a:cs typeface="Arial" panose="020B0604020202020204" pitchFamily="34" charset="0"/>
              </a:rPr>
              <a:t>N</a:t>
            </a:r>
            <a:r>
              <a:rPr lang="en-GB" sz="2400" dirty="0" smtClean="0">
                <a:cs typeface="Arial" panose="020B0604020202020204" pitchFamily="34" charset="0"/>
              </a:rPr>
              <a:t>) time, where </a:t>
            </a:r>
            <a:r>
              <a:rPr lang="en-GB" sz="2400" i="1" dirty="0" smtClean="0">
                <a:cs typeface="Arial" panose="020B0604020202020204" pitchFamily="34" charset="0"/>
              </a:rPr>
              <a:t>N</a:t>
            </a:r>
            <a:r>
              <a:rPr lang="en-GB" sz="2400" dirty="0" smtClean="0">
                <a:cs typeface="Arial" panose="020B0604020202020204" pitchFamily="34" charset="0"/>
              </a:rPr>
              <a:t> is size of collection</a:t>
            </a:r>
          </a:p>
          <a:p>
            <a:pPr algn="l"/>
            <a:endParaRPr lang="en-GB" sz="24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We can implement count in </a:t>
            </a:r>
            <a:r>
              <a:rPr lang="en-GB" sz="2400" i="1" dirty="0" smtClean="0">
                <a:cs typeface="Arial" panose="020B0604020202020204" pitchFamily="34" charset="0"/>
              </a:rPr>
              <a:t>O</a:t>
            </a:r>
            <a:r>
              <a:rPr lang="en-GB" sz="2400" dirty="0" smtClean="0">
                <a:cs typeface="Arial" panose="020B0604020202020204" pitchFamily="34" charset="0"/>
              </a:rPr>
              <a:t>(1) time for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ArrayListImpl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: we know how big the list is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258" y="4603049"/>
            <a:ext cx="3442592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@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dirty="0" smtClean="0">
                <a:latin typeface="Lucida Console" panose="020B0609040504020204" pitchFamily="49" charset="0"/>
                <a:cs typeface="Courier New" pitchFamily="49" charset="0"/>
              </a:rPr>
              <a:t>public </a:t>
            </a:r>
            <a:r>
              <a:rPr lang="en-GB" dirty="0" err="1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dirty="0">
                <a:latin typeface="Lucida Console" panose="020B0609040504020204" pitchFamily="49" charset="0"/>
                <a:cs typeface="Courier New" pitchFamily="49" charset="0"/>
              </a:rPr>
              <a:t> count() {</a:t>
            </a:r>
          </a:p>
          <a:p>
            <a:pPr algn="l"/>
            <a:r>
              <a:rPr lang="en-GB" dirty="0" smtClean="0">
                <a:latin typeface="Lucida Console" panose="020B0609040504020204" pitchFamily="49" charset="0"/>
                <a:cs typeface="Courier New" pitchFamily="49" charset="0"/>
              </a:rPr>
              <a:t>  return </a:t>
            </a:r>
            <a:r>
              <a:rPr lang="en-GB" dirty="0">
                <a:latin typeface="Lucida Console" panose="020B0609040504020204" pitchFamily="49" charset="0"/>
                <a:cs typeface="Courier New" pitchFamily="49" charset="0"/>
              </a:rPr>
              <a:t>count;</a:t>
            </a:r>
          </a:p>
          <a:p>
            <a:pPr algn="l"/>
            <a:r>
              <a:rPr lang="en-GB" dirty="0" smtClean="0">
                <a:latin typeface="Lucida Console" panose="020B0609040504020204" pitchFamily="49" charset="0"/>
                <a:cs typeface="Courier New" pitchFamily="49" charset="0"/>
              </a:rPr>
              <a:t>}</a:t>
            </a:r>
            <a:endParaRPr lang="en-GB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9427" y="4525775"/>
            <a:ext cx="3412902" cy="144655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This </a:t>
            </a:r>
            <a:r>
              <a:rPr lang="en-GB" sz="2200" b="1" dirty="0" smtClean="0">
                <a:cs typeface="Arial" panose="020B0604020202020204" pitchFamily="34" charset="0"/>
              </a:rPr>
              <a:t>overrides</a:t>
            </a:r>
            <a:r>
              <a:rPr lang="en-GB" sz="2200" dirty="0" smtClean="0">
                <a:cs typeface="Arial" panose="020B0604020202020204" pitchFamily="34" charset="0"/>
              </a:rPr>
              <a:t> the default implementation of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count</a:t>
            </a:r>
            <a:r>
              <a:rPr lang="en-GB" sz="2200" dirty="0" smtClean="0">
                <a:cs typeface="Arial" panose="020B0604020202020204" pitchFamily="34" charset="0"/>
              </a:rPr>
              <a:t> provided in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ICollection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endParaRPr lang="en-GB" sz="22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2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Overriding the default methods in </a:t>
            </a:r>
            <a:r>
              <a:rPr lang="en-GB" dirty="0" err="1" smtClean="0">
                <a:ea typeface="ＭＳ Ｐゴシック" pitchFamily="34" charset="-128"/>
              </a:rPr>
              <a:t>ArrayListImpl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5204" y="1506688"/>
            <a:ext cx="8160913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The default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removeAll</a:t>
            </a:r>
            <a:r>
              <a:rPr lang="en-GB" sz="2400" dirty="0" smtClean="0">
                <a:cs typeface="Arial" panose="020B0604020202020204" pitchFamily="34" charset="0"/>
              </a:rPr>
              <a:t> in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IList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 invokes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removeFirst</a:t>
            </a:r>
            <a:r>
              <a:rPr lang="en-GB" sz="2400" dirty="0" smtClean="0">
                <a:cs typeface="Arial" panose="020B0604020202020204" pitchFamily="34" charset="0"/>
              </a:rPr>
              <a:t> once per occurrence of the element</a:t>
            </a:r>
          </a:p>
          <a:p>
            <a:pPr algn="l"/>
            <a:endParaRPr lang="en-GB" sz="800" dirty="0" smtClean="0">
              <a:cs typeface="Arial" panose="020B0604020202020204" pitchFamily="34" charset="0"/>
            </a:endParaRPr>
          </a:p>
          <a:p>
            <a:pPr algn="l"/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removeFirst</a:t>
            </a:r>
            <a:r>
              <a:rPr lang="en-GB" sz="2400" dirty="0" smtClean="0">
                <a:cs typeface="Arial" panose="020B0604020202020204" pitchFamily="34" charset="0"/>
              </a:rPr>
              <a:t> requires </a:t>
            </a:r>
            <a:r>
              <a:rPr lang="en-GB" sz="2400" i="1" dirty="0" smtClean="0">
                <a:cs typeface="Arial" panose="020B0604020202020204" pitchFamily="34" charset="0"/>
              </a:rPr>
              <a:t>O</a:t>
            </a:r>
            <a:r>
              <a:rPr lang="en-GB" sz="2400" dirty="0" smtClean="0">
                <a:cs typeface="Arial" panose="020B0604020202020204" pitchFamily="34" charset="0"/>
              </a:rPr>
              <a:t>(</a:t>
            </a:r>
            <a:r>
              <a:rPr lang="en-GB" sz="2400" i="1" dirty="0" smtClean="0">
                <a:cs typeface="Arial" panose="020B0604020202020204" pitchFamily="34" charset="0"/>
              </a:rPr>
              <a:t>N</a:t>
            </a:r>
            <a:r>
              <a:rPr lang="en-GB" sz="2400" dirty="0" smtClean="0">
                <a:cs typeface="Arial" panose="020B0604020202020204" pitchFamily="34" charset="0"/>
              </a:rPr>
              <a:t>) time for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ArrayListImpl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</a:p>
          <a:p>
            <a:pPr algn="l"/>
            <a:endParaRPr lang="en-GB" sz="8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Thus default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removeAll</a:t>
            </a:r>
            <a:r>
              <a:rPr lang="en-GB" sz="2400" dirty="0" smtClean="0">
                <a:cs typeface="Arial" panose="020B0604020202020204" pitchFamily="34" charset="0"/>
              </a:rPr>
              <a:t> requires </a:t>
            </a:r>
            <a:r>
              <a:rPr lang="en-GB" sz="2400" i="1" dirty="0" smtClean="0">
                <a:cs typeface="Arial" panose="020B0604020202020204" pitchFamily="34" charset="0"/>
              </a:rPr>
              <a:t>O</a:t>
            </a:r>
            <a:r>
              <a:rPr lang="en-GB" sz="2400" dirty="0" smtClean="0">
                <a:cs typeface="Arial" panose="020B0604020202020204" pitchFamily="34" charset="0"/>
              </a:rPr>
              <a:t>(</a:t>
            </a:r>
            <a:r>
              <a:rPr lang="en-GB" sz="2400" i="1" dirty="0" smtClean="0">
                <a:cs typeface="Arial" panose="020B0604020202020204" pitchFamily="34" charset="0"/>
              </a:rPr>
              <a:t>N</a:t>
            </a:r>
            <a:r>
              <a:rPr lang="en-GB" sz="2400" baseline="30000" dirty="0" smtClean="0">
                <a:cs typeface="Arial" panose="020B0604020202020204" pitchFamily="34" charset="0"/>
              </a:rPr>
              <a:t>2</a:t>
            </a:r>
            <a:r>
              <a:rPr lang="en-GB" sz="2400" dirty="0" smtClean="0">
                <a:cs typeface="Arial" panose="020B0604020202020204" pitchFamily="34" charset="0"/>
              </a:rPr>
              <a:t>) time for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ArrayListImpl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.  Quadratic time is </a:t>
            </a:r>
            <a:r>
              <a:rPr lang="en-GB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really bad</a:t>
            </a:r>
            <a:endParaRPr lang="en-GB" sz="2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357" y="4216683"/>
            <a:ext cx="494119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@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dirty="0" smtClean="0">
                <a:latin typeface="Lucida Console" panose="020B0609040504020204" pitchFamily="49" charset="0"/>
                <a:cs typeface="Courier New" pitchFamily="49" charset="0"/>
              </a:rPr>
              <a:t>public </a:t>
            </a:r>
            <a:r>
              <a:rPr lang="en-GB" dirty="0" err="1" smtClean="0">
                <a:latin typeface="Lucida Console" panose="020B0609040504020204" pitchFamily="49" charset="0"/>
                <a:cs typeface="Courier New" pitchFamily="49" charset="0"/>
              </a:rPr>
              <a:t>boolean</a:t>
            </a:r>
            <a:r>
              <a:rPr lang="en-GB" dirty="0" smtClean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Lucida Console" panose="020B0609040504020204" pitchFamily="49" charset="0"/>
                <a:cs typeface="Courier New" pitchFamily="49" charset="0"/>
              </a:rPr>
              <a:t>removeAll</a:t>
            </a:r>
            <a:r>
              <a:rPr lang="en-GB" dirty="0" smtClean="0">
                <a:latin typeface="Lucida Console" panose="020B0609040504020204" pitchFamily="49" charset="0"/>
                <a:cs typeface="Courier New" pitchFamily="49" charset="0"/>
              </a:rPr>
              <a:t>(E e) </a:t>
            </a:r>
            <a:r>
              <a:rPr lang="en-GB" dirty="0">
                <a:latin typeface="Lucida Console" panose="020B0609040504020204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GB" dirty="0" smtClean="0">
                <a:latin typeface="Lucida Console" panose="020B0609040504020204" pitchFamily="49" charset="0"/>
                <a:cs typeface="Courier New" pitchFamily="49" charset="0"/>
              </a:rPr>
              <a:t>  </a:t>
            </a:r>
            <a:r>
              <a:rPr lang="en-GB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// O(N) solution here!</a:t>
            </a:r>
          </a:p>
          <a:p>
            <a:pPr algn="l"/>
            <a:r>
              <a:rPr lang="en-GB" dirty="0" smtClean="0">
                <a:latin typeface="Lucida Console" panose="020B0609040504020204" pitchFamily="49" charset="0"/>
                <a:cs typeface="Courier New" pitchFamily="49" charset="0"/>
              </a:rPr>
              <a:t>}</a:t>
            </a:r>
            <a:endParaRPr lang="en-GB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8270" y="4168810"/>
            <a:ext cx="3176790" cy="246221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Challenge: can you write an </a:t>
            </a:r>
            <a:r>
              <a:rPr lang="en-GB" sz="2200" i="1" dirty="0" smtClean="0">
                <a:cs typeface="Arial" panose="020B0604020202020204" pitchFamily="34" charset="0"/>
              </a:rPr>
              <a:t>O</a:t>
            </a:r>
            <a:r>
              <a:rPr lang="en-GB" sz="2200" dirty="0" smtClean="0">
                <a:cs typeface="Arial" panose="020B0604020202020204" pitchFamily="34" charset="0"/>
              </a:rPr>
              <a:t>(</a:t>
            </a:r>
            <a:r>
              <a:rPr lang="en-GB" sz="2200" i="1" dirty="0" smtClean="0">
                <a:cs typeface="Arial" panose="020B0604020202020204" pitchFamily="34" charset="0"/>
              </a:rPr>
              <a:t>N</a:t>
            </a:r>
            <a:r>
              <a:rPr lang="en-GB" sz="2200" dirty="0" smtClean="0">
                <a:cs typeface="Arial" panose="020B0604020202020204" pitchFamily="34" charset="0"/>
              </a:rPr>
              <a:t>) implementation of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removeAll</a:t>
            </a:r>
            <a:r>
              <a:rPr lang="en-GB" sz="2200" dirty="0" smtClean="0">
                <a:cs typeface="Arial" panose="020B0604020202020204" pitchFamily="34" charset="0"/>
              </a:rPr>
              <a:t> for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ArrayList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200" dirty="0" smtClean="0">
                <a:cs typeface="Arial" panose="020B0604020202020204" pitchFamily="34" charset="0"/>
              </a:rPr>
              <a:t>?  See sample code for my attempt</a:t>
            </a:r>
            <a:endParaRPr lang="en-GB" sz="22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9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What is the role of default methods?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5204" y="1506688"/>
            <a:ext cx="816091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Default methods were introduced to enable </a:t>
            </a:r>
            <a:r>
              <a:rPr lang="en-GB" sz="2400" b="1" dirty="0" smtClean="0">
                <a:cs typeface="Arial" panose="020B0604020202020204" pitchFamily="34" charset="0"/>
              </a:rPr>
              <a:t>interface evolution</a:t>
            </a:r>
            <a:r>
              <a:rPr lang="en-GB" sz="2400" dirty="0" smtClean="0">
                <a:cs typeface="Arial" panose="020B0604020202020204" pitchFamily="34" charset="0"/>
              </a:rPr>
              <a:t> </a:t>
            </a:r>
            <a:r>
              <a:rPr lang="en-GB" sz="2400" dirty="0" smtClean="0">
                <a:cs typeface="Arial" panose="020B0604020202020204" pitchFamily="34" charset="0"/>
              </a:rPr>
              <a:t>such that </a:t>
            </a:r>
            <a:r>
              <a:rPr lang="en-GB" sz="2400" b="1" dirty="0" smtClean="0">
                <a:cs typeface="Arial" panose="020B0604020202020204" pitchFamily="34" charset="0"/>
              </a:rPr>
              <a:t>client code does not break</a:t>
            </a:r>
            <a:endParaRPr lang="en-GB" sz="2400" b="1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5204" y="2540378"/>
            <a:ext cx="816091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Remember this design goal when thinking about the rules for default methods</a:t>
            </a:r>
            <a:endParaRPr lang="en-GB" sz="2400" b="1" dirty="0"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180" y="3546644"/>
            <a:ext cx="816091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They were </a:t>
            </a:r>
            <a:r>
              <a:rPr lang="en-GB" sz="2400" b="1" dirty="0" smtClean="0">
                <a:cs typeface="Arial" panose="020B0604020202020204" pitchFamily="34" charset="0"/>
              </a:rPr>
              <a:t>not</a:t>
            </a:r>
            <a:r>
              <a:rPr lang="en-GB" sz="2400" dirty="0" smtClean="0">
                <a:cs typeface="Arial" panose="020B0604020202020204" pitchFamily="34" charset="0"/>
              </a:rPr>
              <a:t> introduced with the purpose of enabling code re-use through interfaces</a:t>
            </a:r>
            <a:endParaRPr lang="en-GB" sz="2400" b="1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0179" y="4565355"/>
            <a:ext cx="816091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…but they do allow this!</a:t>
            </a:r>
          </a:p>
          <a:p>
            <a:pPr algn="l"/>
            <a:endParaRPr lang="en-GB" sz="24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Time will tell what people do with them!</a:t>
            </a:r>
            <a:endParaRPr lang="en-GB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7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Default methods and functional interfaces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5204" y="1506688"/>
            <a:ext cx="81609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Let’s write an interface to represent a </a:t>
            </a:r>
            <a:r>
              <a:rPr lang="en-GB" sz="2400" b="1" dirty="0" smtClean="0">
                <a:cs typeface="Arial" panose="020B0604020202020204" pitchFamily="34" charset="0"/>
              </a:rPr>
              <a:t>total order</a:t>
            </a:r>
            <a:endParaRPr lang="en-GB" sz="2400" b="1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5204" y="2231286"/>
            <a:ext cx="8946526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The interface will specify the following methods:</a:t>
            </a:r>
          </a:p>
          <a:p>
            <a:pPr algn="l"/>
            <a:endParaRPr lang="en-GB" sz="22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boolean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lessThan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(E x, E y);</a:t>
            </a:r>
          </a:p>
          <a:p>
            <a:pPr algn="l"/>
            <a:endParaRPr lang="en-GB" sz="22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</a:t>
            </a:r>
            <a:r>
              <a:rPr lang="en-GB" sz="2200" dirty="0" err="1">
                <a:latin typeface="Lucida Console" panose="020B0609040504020204" pitchFamily="49" charset="0"/>
                <a:cs typeface="Arial" panose="020B0604020202020204" pitchFamily="34" charset="0"/>
              </a:rPr>
              <a:t>boolean</a:t>
            </a:r>
            <a:r>
              <a:rPr lang="en-GB" sz="22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greaterThan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(E </a:t>
            </a:r>
            <a:r>
              <a:rPr lang="en-GB" sz="2200" dirty="0">
                <a:latin typeface="Lucida Console" panose="020B0609040504020204" pitchFamily="49" charset="0"/>
                <a:cs typeface="Arial" panose="020B0604020202020204" pitchFamily="34" charset="0"/>
              </a:rPr>
              <a:t>x, E y);</a:t>
            </a:r>
            <a:endParaRPr lang="en-GB" sz="22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endParaRPr lang="en-GB" sz="22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</a:t>
            </a:r>
            <a:r>
              <a:rPr lang="en-GB" sz="2200" dirty="0" err="1">
                <a:latin typeface="Lucida Console" panose="020B0609040504020204" pitchFamily="49" charset="0"/>
                <a:cs typeface="Arial" panose="020B0604020202020204" pitchFamily="34" charset="0"/>
              </a:rPr>
              <a:t>boolean</a:t>
            </a:r>
            <a:r>
              <a:rPr lang="en-GB" sz="22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lessThanOrEqual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(E </a:t>
            </a:r>
            <a:r>
              <a:rPr lang="en-GB" sz="2200" dirty="0">
                <a:latin typeface="Lucida Console" panose="020B0609040504020204" pitchFamily="49" charset="0"/>
                <a:cs typeface="Arial" panose="020B0604020202020204" pitchFamily="34" charset="0"/>
              </a:rPr>
              <a:t>x, E y);</a:t>
            </a:r>
            <a:endParaRPr lang="en-GB" sz="22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endParaRPr lang="en-GB" sz="22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</a:t>
            </a:r>
            <a:r>
              <a:rPr lang="en-GB" sz="2200" dirty="0" err="1">
                <a:latin typeface="Lucida Console" panose="020B0609040504020204" pitchFamily="49" charset="0"/>
                <a:cs typeface="Arial" panose="020B0604020202020204" pitchFamily="34" charset="0"/>
              </a:rPr>
              <a:t>boolean</a:t>
            </a:r>
            <a:r>
              <a:rPr lang="en-GB" sz="22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greaterThanOrEqual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(E </a:t>
            </a:r>
            <a:r>
              <a:rPr lang="en-GB" sz="2200" dirty="0">
                <a:latin typeface="Lucida Console" panose="020B0609040504020204" pitchFamily="49" charset="0"/>
                <a:cs typeface="Arial" panose="020B0604020202020204" pitchFamily="34" charset="0"/>
              </a:rPr>
              <a:t>x, E y);</a:t>
            </a:r>
            <a:endParaRPr lang="en-GB" sz="22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err="1" smtClean="0">
                <a:latin typeface="Lucida Console" panose="020B0609040504020204" pitchFamily="49" charset="0"/>
                <a:ea typeface="ＭＳ Ｐゴシック" pitchFamily="34" charset="-128"/>
              </a:rPr>
              <a:t>ITotalOrder</a:t>
            </a:r>
            <a:r>
              <a:rPr lang="en-GB" sz="3000" dirty="0" smtClean="0">
                <a:latin typeface="Lucida Console" panose="020B0609040504020204" pitchFamily="49" charset="0"/>
                <a:ea typeface="ＭＳ Ｐゴシック" pitchFamily="34" charset="-128"/>
              </a:rPr>
              <a:t>&lt;E&gt;</a:t>
            </a:r>
            <a:r>
              <a:rPr lang="en-GB" sz="3000" dirty="0" smtClean="0">
                <a:ea typeface="ＭＳ Ｐゴシック" pitchFamily="34" charset="-128"/>
              </a:rPr>
              <a:t> without default methods</a:t>
            </a:r>
            <a:endParaRPr lang="en-GB" sz="3000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4147" y="1506688"/>
            <a:ext cx="7761669" cy="3139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latin typeface="Lucida Console" panose="020B0609040504020204" pitchFamily="49" charset="0"/>
              </a:rPr>
              <a:t>public interface </a:t>
            </a:r>
            <a:r>
              <a:rPr lang="en-GB" sz="1800" dirty="0" err="1">
                <a:latin typeface="Lucida Console" panose="020B0609040504020204" pitchFamily="49" charset="0"/>
              </a:rPr>
              <a:t>ITotalOrder</a:t>
            </a:r>
            <a:r>
              <a:rPr lang="en-GB" sz="1800" dirty="0">
                <a:latin typeface="Lucida Console" panose="020B0609040504020204" pitchFamily="49" charset="0"/>
              </a:rPr>
              <a:t>&lt;E&gt; {</a:t>
            </a: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public </a:t>
            </a:r>
            <a:r>
              <a:rPr lang="en-GB" sz="1800" dirty="0" err="1">
                <a:latin typeface="Lucida Console" panose="020B0609040504020204" pitchFamily="49" charset="0"/>
              </a:rPr>
              <a:t>boolean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err="1">
                <a:latin typeface="Lucida Console" panose="020B0609040504020204" pitchFamily="49" charset="0"/>
              </a:rPr>
              <a:t>lessThan</a:t>
            </a:r>
            <a:r>
              <a:rPr lang="en-GB" sz="1800" dirty="0">
                <a:latin typeface="Lucida Console" panose="020B0609040504020204" pitchFamily="49" charset="0"/>
              </a:rPr>
              <a:t>(E x, E y);</a:t>
            </a: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public </a:t>
            </a:r>
            <a:r>
              <a:rPr lang="en-GB" sz="1800" dirty="0">
                <a:latin typeface="Lucida Console" panose="020B0609040504020204" pitchFamily="49" charset="0"/>
              </a:rPr>
              <a:t>default </a:t>
            </a:r>
            <a:r>
              <a:rPr lang="en-GB" sz="1800" dirty="0" err="1">
                <a:latin typeface="Lucida Console" panose="020B0609040504020204" pitchFamily="49" charset="0"/>
              </a:rPr>
              <a:t>boolean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err="1">
                <a:latin typeface="Lucida Console" panose="020B0609040504020204" pitchFamily="49" charset="0"/>
              </a:rPr>
              <a:t>greaterThan</a:t>
            </a:r>
            <a:r>
              <a:rPr lang="en-GB" sz="1800" dirty="0">
                <a:latin typeface="Lucida Console" panose="020B0609040504020204" pitchFamily="49" charset="0"/>
              </a:rPr>
              <a:t>(E x, E y</a:t>
            </a:r>
            <a:r>
              <a:rPr lang="en-GB" sz="1800" dirty="0" smtClean="0">
                <a:latin typeface="Lucida Console" panose="020B0609040504020204" pitchFamily="49" charset="0"/>
              </a:rPr>
              <a:t>);</a:t>
            </a: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public </a:t>
            </a:r>
            <a:r>
              <a:rPr lang="en-GB" sz="1800" dirty="0">
                <a:latin typeface="Lucida Console" panose="020B0609040504020204" pitchFamily="49" charset="0"/>
              </a:rPr>
              <a:t>default </a:t>
            </a:r>
            <a:r>
              <a:rPr lang="en-GB" sz="1800" dirty="0" err="1">
                <a:latin typeface="Lucida Console" panose="020B0609040504020204" pitchFamily="49" charset="0"/>
              </a:rPr>
              <a:t>boolean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err="1">
                <a:latin typeface="Lucida Console" panose="020B0609040504020204" pitchFamily="49" charset="0"/>
              </a:rPr>
              <a:t>lessThanOrEqual</a:t>
            </a:r>
            <a:r>
              <a:rPr lang="en-GB" sz="1800" dirty="0">
                <a:latin typeface="Lucida Console" panose="020B0609040504020204" pitchFamily="49" charset="0"/>
              </a:rPr>
              <a:t>(E x, E y</a:t>
            </a:r>
            <a:r>
              <a:rPr lang="en-GB" sz="1800" dirty="0" smtClean="0">
                <a:latin typeface="Lucida Console" panose="020B0609040504020204" pitchFamily="49" charset="0"/>
              </a:rPr>
              <a:t>);</a:t>
            </a: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public </a:t>
            </a:r>
            <a:r>
              <a:rPr lang="en-GB" sz="1800" dirty="0">
                <a:latin typeface="Lucida Console" panose="020B0609040504020204" pitchFamily="49" charset="0"/>
              </a:rPr>
              <a:t>default </a:t>
            </a:r>
            <a:r>
              <a:rPr lang="en-GB" sz="1800" dirty="0" err="1">
                <a:latin typeface="Lucida Console" panose="020B0609040504020204" pitchFamily="49" charset="0"/>
              </a:rPr>
              <a:t>boolean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err="1">
                <a:latin typeface="Lucida Console" panose="020B0609040504020204" pitchFamily="49" charset="0"/>
              </a:rPr>
              <a:t>greaterThanOrEqual</a:t>
            </a:r>
            <a:r>
              <a:rPr lang="en-GB" sz="1800" dirty="0">
                <a:latin typeface="Lucida Console" panose="020B0609040504020204" pitchFamily="49" charset="0"/>
              </a:rPr>
              <a:t>(E x, E y</a:t>
            </a:r>
            <a:r>
              <a:rPr lang="en-GB" sz="1800" dirty="0" smtClean="0">
                <a:latin typeface="Lucida Console" panose="020B0609040504020204" pitchFamily="49" charset="0"/>
              </a:rPr>
              <a:t>);</a:t>
            </a:r>
            <a:endParaRPr lang="en-GB" sz="1800" dirty="0">
              <a:latin typeface="Lucida Console" panose="020B0609040504020204" pitchFamily="49" charset="0"/>
            </a:endParaRP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1845" y="5074279"/>
            <a:ext cx="4157730" cy="14773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Is this a </a:t>
            </a:r>
            <a:r>
              <a:rPr lang="en-GB" sz="2400" b="1" dirty="0" smtClean="0">
                <a:cs typeface="Arial" panose="020B0604020202020204" pitchFamily="34" charset="0"/>
              </a:rPr>
              <a:t>functional</a:t>
            </a:r>
            <a:r>
              <a:rPr lang="en-GB" sz="2400" dirty="0" smtClean="0">
                <a:cs typeface="Arial" panose="020B0604020202020204" pitchFamily="34" charset="0"/>
              </a:rPr>
              <a:t> interface?</a:t>
            </a:r>
          </a:p>
          <a:p>
            <a:pPr algn="l"/>
            <a:endParaRPr lang="en-GB" sz="18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No!  Why not?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4854" y="5061400"/>
            <a:ext cx="3543841" cy="1200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Observation: we could define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greaterThan</a:t>
            </a:r>
            <a:r>
              <a:rPr lang="en-GB" sz="2400" dirty="0" smtClean="0">
                <a:cs typeface="Arial" panose="020B0604020202020204" pitchFamily="34" charset="0"/>
              </a:rPr>
              <a:t> in terms of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lessThan</a:t>
            </a:r>
            <a:r>
              <a:rPr lang="en-GB" sz="2400" dirty="0" smtClean="0">
                <a:cs typeface="Arial" panose="020B0604020202020204" pitchFamily="34" charset="0"/>
              </a:rPr>
              <a:t>…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9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err="1" smtClean="0">
                <a:latin typeface="Lucida Console" panose="020B0609040504020204" pitchFamily="49" charset="0"/>
                <a:ea typeface="ＭＳ Ｐゴシック" pitchFamily="34" charset="-128"/>
              </a:rPr>
              <a:t>ITotalOrder</a:t>
            </a:r>
            <a:r>
              <a:rPr lang="en-GB" sz="3000" dirty="0" smtClean="0">
                <a:latin typeface="Lucida Console" panose="020B0609040504020204" pitchFamily="49" charset="0"/>
                <a:ea typeface="ＭＳ Ｐゴシック" pitchFamily="34" charset="-128"/>
              </a:rPr>
              <a:t>&lt;E&gt;</a:t>
            </a:r>
            <a:r>
              <a:rPr lang="en-GB" sz="3000" dirty="0" smtClean="0">
                <a:ea typeface="ＭＳ Ｐゴシック" pitchFamily="34" charset="-128"/>
              </a:rPr>
              <a:t> with default methods</a:t>
            </a:r>
            <a:endParaRPr lang="en-GB" sz="3000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1759" y="901936"/>
            <a:ext cx="8379853" cy="48013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latin typeface="Lucida Console" panose="020B0609040504020204" pitchFamily="49" charset="0"/>
              </a:rPr>
              <a:t>public interface </a:t>
            </a:r>
            <a:r>
              <a:rPr lang="en-GB" sz="1800" dirty="0" err="1">
                <a:latin typeface="Lucida Console" panose="020B0609040504020204" pitchFamily="49" charset="0"/>
              </a:rPr>
              <a:t>ITotalOrder</a:t>
            </a:r>
            <a:r>
              <a:rPr lang="en-GB" sz="1800" dirty="0">
                <a:latin typeface="Lucida Console" panose="020B0609040504020204" pitchFamily="49" charset="0"/>
              </a:rPr>
              <a:t>&lt;E&gt; {</a:t>
            </a: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public </a:t>
            </a:r>
            <a:r>
              <a:rPr lang="en-GB" sz="1800" dirty="0" err="1">
                <a:latin typeface="Lucida Console" panose="020B0609040504020204" pitchFamily="49" charset="0"/>
              </a:rPr>
              <a:t>boolean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err="1">
                <a:latin typeface="Lucida Console" panose="020B0609040504020204" pitchFamily="49" charset="0"/>
              </a:rPr>
              <a:t>lessThan</a:t>
            </a:r>
            <a:r>
              <a:rPr lang="en-GB" sz="1800" dirty="0">
                <a:latin typeface="Lucida Console" panose="020B0609040504020204" pitchFamily="49" charset="0"/>
              </a:rPr>
              <a:t>(E x, E y);</a:t>
            </a: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public </a:t>
            </a:r>
            <a:r>
              <a:rPr lang="en-GB" sz="1800" b="1" dirty="0">
                <a:latin typeface="Lucida Console" panose="020B0609040504020204" pitchFamily="49" charset="0"/>
              </a:rPr>
              <a:t>default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err="1">
                <a:latin typeface="Lucida Console" panose="020B0609040504020204" pitchFamily="49" charset="0"/>
              </a:rPr>
              <a:t>boolean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err="1">
                <a:latin typeface="Lucida Console" panose="020B0609040504020204" pitchFamily="49" charset="0"/>
              </a:rPr>
              <a:t>greaterThan</a:t>
            </a:r>
            <a:r>
              <a:rPr lang="en-GB" sz="1800" dirty="0">
                <a:latin typeface="Lucida Console" panose="020B0609040504020204" pitchFamily="49" charset="0"/>
              </a:rPr>
              <a:t>(E x, E y) {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  return </a:t>
            </a:r>
            <a:r>
              <a:rPr lang="en-GB" sz="1800" dirty="0" err="1">
                <a:latin typeface="Lucida Console" panose="020B0609040504020204" pitchFamily="49" charset="0"/>
              </a:rPr>
              <a:t>lessThan</a:t>
            </a:r>
            <a:r>
              <a:rPr lang="en-GB" sz="1800" dirty="0">
                <a:latin typeface="Lucida Console" panose="020B0609040504020204" pitchFamily="49" charset="0"/>
              </a:rPr>
              <a:t>(y, x</a:t>
            </a:r>
            <a:r>
              <a:rPr lang="en-GB" sz="1800" dirty="0" smtClean="0">
                <a:latin typeface="Lucida Console" panose="020B0609040504020204" pitchFamily="49" charset="0"/>
              </a:rPr>
              <a:t>);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</a:rPr>
              <a:t> }</a:t>
            </a:r>
            <a:endParaRPr lang="en-GB" sz="1800" dirty="0">
              <a:latin typeface="Lucida Console" panose="020B0609040504020204" pitchFamily="49" charset="0"/>
            </a:endParaRP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public </a:t>
            </a:r>
            <a:r>
              <a:rPr lang="en-GB" sz="1800" b="1" dirty="0">
                <a:latin typeface="Lucida Console" panose="020B0609040504020204" pitchFamily="49" charset="0"/>
              </a:rPr>
              <a:t>default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err="1">
                <a:latin typeface="Lucida Console" panose="020B0609040504020204" pitchFamily="49" charset="0"/>
              </a:rPr>
              <a:t>boolean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err="1">
                <a:latin typeface="Lucida Console" panose="020B0609040504020204" pitchFamily="49" charset="0"/>
              </a:rPr>
              <a:t>lessThanOrEqual</a:t>
            </a:r>
            <a:r>
              <a:rPr lang="en-GB" sz="1800" dirty="0">
                <a:latin typeface="Lucida Console" panose="020B0609040504020204" pitchFamily="49" charset="0"/>
              </a:rPr>
              <a:t>(E x, E y) {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  return </a:t>
            </a:r>
            <a:r>
              <a:rPr lang="en-GB" sz="1800" dirty="0">
                <a:latin typeface="Lucida Console" panose="020B0609040504020204" pitchFamily="49" charset="0"/>
              </a:rPr>
              <a:t>!</a:t>
            </a:r>
            <a:r>
              <a:rPr lang="en-GB" sz="1800" dirty="0" err="1">
                <a:latin typeface="Lucida Console" panose="020B0609040504020204" pitchFamily="49" charset="0"/>
              </a:rPr>
              <a:t>lessThan</a:t>
            </a:r>
            <a:r>
              <a:rPr lang="en-GB" sz="1800" dirty="0">
                <a:latin typeface="Lucida Console" panose="020B0609040504020204" pitchFamily="49" charset="0"/>
              </a:rPr>
              <a:t>(y, x);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}</a:t>
            </a:r>
            <a:endParaRPr lang="en-GB" sz="1800" dirty="0">
              <a:latin typeface="Lucida Console" panose="020B0609040504020204" pitchFamily="49" charset="0"/>
            </a:endParaRP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public </a:t>
            </a:r>
            <a:r>
              <a:rPr lang="en-GB" sz="1800" b="1" dirty="0">
                <a:latin typeface="Lucida Console" panose="020B0609040504020204" pitchFamily="49" charset="0"/>
              </a:rPr>
              <a:t>default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err="1">
                <a:latin typeface="Lucida Console" panose="020B0609040504020204" pitchFamily="49" charset="0"/>
              </a:rPr>
              <a:t>boolean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err="1">
                <a:latin typeface="Lucida Console" panose="020B0609040504020204" pitchFamily="49" charset="0"/>
              </a:rPr>
              <a:t>greaterThanOrEqual</a:t>
            </a:r>
            <a:r>
              <a:rPr lang="en-GB" sz="1800" dirty="0">
                <a:latin typeface="Lucida Console" panose="020B0609040504020204" pitchFamily="49" charset="0"/>
              </a:rPr>
              <a:t>(E x, E y) {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  return </a:t>
            </a:r>
            <a:r>
              <a:rPr lang="en-GB" sz="1800" dirty="0">
                <a:latin typeface="Lucida Console" panose="020B0609040504020204" pitchFamily="49" charset="0"/>
              </a:rPr>
              <a:t>!</a:t>
            </a:r>
            <a:r>
              <a:rPr lang="en-GB" sz="1800" dirty="0" err="1">
                <a:latin typeface="Lucida Console" panose="020B0609040504020204" pitchFamily="49" charset="0"/>
              </a:rPr>
              <a:t>lessThan</a:t>
            </a:r>
            <a:r>
              <a:rPr lang="en-GB" sz="1800" dirty="0">
                <a:latin typeface="Lucida Console" panose="020B0609040504020204" pitchFamily="49" charset="0"/>
              </a:rPr>
              <a:t>(x, y);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}</a:t>
            </a:r>
            <a:endParaRPr lang="en-GB" sz="1800" dirty="0">
              <a:latin typeface="Lucida Console" panose="020B0609040504020204" pitchFamily="49" charset="0"/>
            </a:endParaRP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0858" y="5824273"/>
            <a:ext cx="4157730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Provide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lessThan</a:t>
            </a:r>
            <a:r>
              <a:rPr lang="en-GB" sz="2400" dirty="0" smtClean="0">
                <a:cs typeface="Arial" panose="020B0604020202020204" pitchFamily="34" charset="0"/>
              </a:rPr>
              <a:t> and the rest comes for free!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3070" y="5390546"/>
            <a:ext cx="2937590" cy="132343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Is this a </a:t>
            </a:r>
            <a:r>
              <a:rPr lang="en-GB" sz="2400" b="1" dirty="0" smtClean="0">
                <a:cs typeface="Arial" panose="020B0604020202020204" pitchFamily="34" charset="0"/>
              </a:rPr>
              <a:t>functional interface</a:t>
            </a:r>
            <a:r>
              <a:rPr lang="en-GB" sz="2400" dirty="0" smtClean="0">
                <a:cs typeface="Arial" panose="020B0604020202020204" pitchFamily="34" charset="0"/>
              </a:rPr>
              <a:t>? </a:t>
            </a:r>
          </a:p>
          <a:p>
            <a:pPr algn="l"/>
            <a:endParaRPr lang="en-GB" sz="800" dirty="0" smtClean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Yes!  Why?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00476" y="1057240"/>
            <a:ext cx="3095605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Reminiscent of Haskell type classes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32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173" y="9657"/>
            <a:ext cx="8521521" cy="930359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Representing </a:t>
            </a:r>
            <a:r>
              <a:rPr lang="en-GB" sz="3000" dirty="0" err="1">
                <a:latin typeface="Lucida Console" panose="020B0609040504020204" pitchFamily="49" charset="0"/>
                <a:ea typeface="ＭＳ Ｐゴシック" pitchFamily="34" charset="-128"/>
              </a:rPr>
              <a:t>ITotalOrder</a:t>
            </a:r>
            <a:r>
              <a:rPr lang="en-GB" sz="3000" dirty="0">
                <a:latin typeface="Lucida Console" panose="020B0609040504020204" pitchFamily="49" charset="0"/>
                <a:ea typeface="ＭＳ Ｐゴシック" pitchFamily="34" charset="-128"/>
              </a:rPr>
              <a:t>&lt;E</a:t>
            </a:r>
            <a:r>
              <a:rPr lang="en-GB" sz="3000" dirty="0" smtClean="0">
                <a:latin typeface="Lucida Console" panose="020B0609040504020204" pitchFamily="49" charset="0"/>
                <a:ea typeface="ＭＳ Ｐゴシック" pitchFamily="34" charset="-128"/>
              </a:rPr>
              <a:t>&gt;</a:t>
            </a:r>
            <a:r>
              <a:rPr lang="en-GB" sz="3000" dirty="0" smtClean="0">
                <a:ea typeface="ＭＳ Ｐゴシック" pitchFamily="34" charset="-128"/>
              </a:rPr>
              <a:t> as a lambda</a:t>
            </a:r>
            <a:endParaRPr lang="en-GB" sz="3000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901" y="811228"/>
            <a:ext cx="8444247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latin typeface="Lucida Console" panose="020B0609040504020204" pitchFamily="49" charset="0"/>
              </a:rPr>
              <a:t>p</a:t>
            </a:r>
            <a:r>
              <a:rPr lang="en-GB" sz="1800" dirty="0" smtClean="0">
                <a:latin typeface="Lucida Console" panose="020B0609040504020204" pitchFamily="49" charset="0"/>
              </a:rPr>
              <a:t>rivate static </a:t>
            </a:r>
            <a:r>
              <a:rPr lang="en-GB" sz="1800" dirty="0" err="1" smtClean="0">
                <a:latin typeface="Lucida Console" panose="020B0609040504020204" pitchFamily="49" charset="0"/>
              </a:rPr>
              <a:t>boolean</a:t>
            </a:r>
            <a:r>
              <a:rPr lang="en-GB" sz="1800" dirty="0" smtClean="0">
                <a:latin typeface="Lucida Console" panose="020B0609040504020204" pitchFamily="49" charset="0"/>
              </a:rPr>
              <a:t> </a:t>
            </a:r>
            <a:r>
              <a:rPr lang="en-GB" sz="1800" dirty="0" err="1" smtClean="0">
                <a:latin typeface="Lucida Console" panose="020B0609040504020204" pitchFamily="49" charset="0"/>
              </a:rPr>
              <a:t>isEven</a:t>
            </a:r>
            <a:r>
              <a:rPr lang="en-GB" sz="1800" dirty="0" smtClean="0">
                <a:latin typeface="Lucida Console" panose="020B0609040504020204" pitchFamily="49" charset="0"/>
              </a:rPr>
              <a:t>(</a:t>
            </a:r>
            <a:r>
              <a:rPr lang="en-GB" sz="1800" dirty="0" err="1" smtClean="0">
                <a:latin typeface="Lucida Console" panose="020B0609040504020204" pitchFamily="49" charset="0"/>
              </a:rPr>
              <a:t>int</a:t>
            </a:r>
            <a:r>
              <a:rPr lang="en-GB" sz="1800" dirty="0" smtClean="0">
                <a:latin typeface="Lucida Console" panose="020B0609040504020204" pitchFamily="49" charset="0"/>
              </a:rPr>
              <a:t> x, </a:t>
            </a:r>
            <a:r>
              <a:rPr lang="en-GB" sz="1800" dirty="0" err="1" smtClean="0">
                <a:latin typeface="Lucida Console" panose="020B0609040504020204" pitchFamily="49" charset="0"/>
              </a:rPr>
              <a:t>int</a:t>
            </a:r>
            <a:r>
              <a:rPr lang="en-GB" sz="1800" dirty="0" smtClean="0">
                <a:latin typeface="Lucida Console" panose="020B0609040504020204" pitchFamily="49" charset="0"/>
              </a:rPr>
              <a:t> y) {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return </a:t>
            </a:r>
            <a:r>
              <a:rPr lang="en-GB" sz="1800" dirty="0">
                <a:latin typeface="Lucida Console" panose="020B0609040504020204" pitchFamily="49" charset="0"/>
              </a:rPr>
              <a:t>(x % 2) == 0;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}</a:t>
            </a: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>
                <a:latin typeface="Lucida Console" panose="020B0609040504020204" pitchFamily="49" charset="0"/>
              </a:rPr>
              <a:t>p</a:t>
            </a:r>
            <a:r>
              <a:rPr lang="en-GB" sz="1800" dirty="0" smtClean="0">
                <a:latin typeface="Lucida Console" panose="020B0609040504020204" pitchFamily="49" charset="0"/>
              </a:rPr>
              <a:t>ublic static void main(String[] </a:t>
            </a:r>
            <a:r>
              <a:rPr lang="en-GB" sz="1800" dirty="0" err="1" smtClean="0">
                <a:latin typeface="Lucida Console" panose="020B0609040504020204" pitchFamily="49" charset="0"/>
              </a:rPr>
              <a:t>args</a:t>
            </a:r>
            <a:r>
              <a:rPr lang="en-GB" sz="1800" dirty="0" smtClean="0">
                <a:latin typeface="Lucida Console" panose="020B0609040504020204" pitchFamily="49" charset="0"/>
              </a:rPr>
              <a:t>) {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</a:t>
            </a:r>
            <a:r>
              <a:rPr lang="en-GB" sz="1800" dirty="0" err="1" smtClean="0">
                <a:latin typeface="Lucida Console" panose="020B0609040504020204" pitchFamily="49" charset="0"/>
              </a:rPr>
              <a:t>ITotalOrder</a:t>
            </a:r>
            <a:r>
              <a:rPr lang="en-GB" sz="1800" dirty="0" smtClean="0">
                <a:latin typeface="Lucida Console" panose="020B0609040504020204" pitchFamily="49" charset="0"/>
              </a:rPr>
              <a:t>&lt;Integer</a:t>
            </a:r>
            <a:r>
              <a:rPr lang="en-GB" sz="1800" dirty="0">
                <a:latin typeface="Lucida Console" panose="020B0609040504020204" pitchFamily="49" charset="0"/>
              </a:rPr>
              <a:t>&gt; </a:t>
            </a:r>
            <a:r>
              <a:rPr lang="en-GB" sz="1800" dirty="0" err="1">
                <a:latin typeface="Lucida Console" panose="020B0609040504020204" pitchFamily="49" charset="0"/>
              </a:rPr>
              <a:t>evenThenOdd</a:t>
            </a:r>
            <a:r>
              <a:rPr lang="en-GB" sz="1800" dirty="0">
                <a:latin typeface="Lucida Console" panose="020B0609040504020204" pitchFamily="49" charset="0"/>
              </a:rPr>
              <a:t> =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 (</a:t>
            </a:r>
            <a:r>
              <a:rPr lang="en-GB" sz="1800" dirty="0">
                <a:latin typeface="Lucida Console" panose="020B0609040504020204" pitchFamily="49" charset="0"/>
              </a:rPr>
              <a:t>x, y) -&gt; (</a:t>
            </a:r>
            <a:r>
              <a:rPr lang="en-GB" sz="1800" dirty="0" err="1">
                <a:latin typeface="Lucida Console" panose="020B0609040504020204" pitchFamily="49" charset="0"/>
              </a:rPr>
              <a:t>isEven</a:t>
            </a:r>
            <a:r>
              <a:rPr lang="en-GB" sz="1800" dirty="0">
                <a:latin typeface="Lucida Console" panose="020B0609040504020204" pitchFamily="49" charset="0"/>
              </a:rPr>
              <a:t>(x) &amp;&amp; !</a:t>
            </a:r>
            <a:r>
              <a:rPr lang="en-GB" sz="1800" dirty="0" err="1">
                <a:latin typeface="Lucida Console" panose="020B0609040504020204" pitchFamily="49" charset="0"/>
              </a:rPr>
              <a:t>isEven</a:t>
            </a:r>
            <a:r>
              <a:rPr lang="en-GB" sz="1800" dirty="0">
                <a:latin typeface="Lucida Console" panose="020B0609040504020204" pitchFamily="49" charset="0"/>
              </a:rPr>
              <a:t>(y) ? true :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</a:rPr>
              <a:t>	      (</a:t>
            </a:r>
            <a:r>
              <a:rPr lang="en-GB" sz="1800" dirty="0" err="1">
                <a:latin typeface="Lucida Console" panose="020B0609040504020204" pitchFamily="49" charset="0"/>
              </a:rPr>
              <a:t>isEven</a:t>
            </a:r>
            <a:r>
              <a:rPr lang="en-GB" sz="1800" dirty="0">
                <a:latin typeface="Lucida Console" panose="020B0609040504020204" pitchFamily="49" charset="0"/>
              </a:rPr>
              <a:t>(y) &amp;&amp; !</a:t>
            </a:r>
            <a:r>
              <a:rPr lang="en-GB" sz="1800" dirty="0" err="1">
                <a:latin typeface="Lucida Console" panose="020B0609040504020204" pitchFamily="49" charset="0"/>
              </a:rPr>
              <a:t>isEven</a:t>
            </a:r>
            <a:r>
              <a:rPr lang="en-GB" sz="1800" dirty="0">
                <a:latin typeface="Lucida Console" panose="020B0609040504020204" pitchFamily="49" charset="0"/>
              </a:rPr>
              <a:t>(x) ? false </a:t>
            </a:r>
            <a:r>
              <a:rPr lang="en-GB" sz="1800" dirty="0" smtClean="0">
                <a:latin typeface="Lucida Console" panose="020B0609040504020204" pitchFamily="49" charset="0"/>
              </a:rPr>
              <a:t>: x </a:t>
            </a:r>
            <a:r>
              <a:rPr lang="en-GB" sz="1800" dirty="0">
                <a:latin typeface="Lucida Console" panose="020B0609040504020204" pitchFamily="49" charset="0"/>
              </a:rPr>
              <a:t>&lt; y));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</a:t>
            </a:r>
            <a:r>
              <a:rPr lang="en-GB" sz="1800" dirty="0" err="1" smtClean="0">
                <a:latin typeface="Lucida Console" panose="020B0609040504020204" pitchFamily="49" charset="0"/>
              </a:rPr>
              <a:t>System.out.println</a:t>
            </a:r>
            <a:r>
              <a:rPr lang="en-GB" sz="1800" dirty="0" smtClean="0">
                <a:latin typeface="Lucida Console" panose="020B0609040504020204" pitchFamily="49" charset="0"/>
              </a:rPr>
              <a:t>(</a:t>
            </a:r>
            <a:r>
              <a:rPr lang="en-GB" sz="1800" dirty="0" err="1" smtClean="0">
                <a:latin typeface="Lucida Console" panose="020B0609040504020204" pitchFamily="49" charset="0"/>
              </a:rPr>
              <a:t>evenThenOdd.lessThan</a:t>
            </a:r>
            <a:r>
              <a:rPr lang="en-GB" sz="1800" dirty="0" smtClean="0">
                <a:latin typeface="Lucida Console" panose="020B0609040504020204" pitchFamily="49" charset="0"/>
              </a:rPr>
              <a:t>(4</a:t>
            </a:r>
            <a:r>
              <a:rPr lang="en-GB" sz="1800" dirty="0">
                <a:latin typeface="Lucida Console" panose="020B0609040504020204" pitchFamily="49" charset="0"/>
              </a:rPr>
              <a:t>, 17));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</a:t>
            </a:r>
            <a:r>
              <a:rPr lang="en-GB" sz="1800" dirty="0" err="1" smtClean="0">
                <a:latin typeface="Lucida Console" panose="020B0609040504020204" pitchFamily="49" charset="0"/>
              </a:rPr>
              <a:t>System.out.println</a:t>
            </a:r>
            <a:r>
              <a:rPr lang="en-GB" sz="1800" dirty="0" smtClean="0">
                <a:latin typeface="Lucida Console" panose="020B0609040504020204" pitchFamily="49" charset="0"/>
              </a:rPr>
              <a:t>(</a:t>
            </a:r>
            <a:r>
              <a:rPr lang="en-GB" sz="1800" dirty="0" err="1" smtClean="0">
                <a:latin typeface="Lucida Console" panose="020B0609040504020204" pitchFamily="49" charset="0"/>
              </a:rPr>
              <a:t>evenThenOdd.greaterThanOrEqual</a:t>
            </a:r>
            <a:r>
              <a:rPr lang="en-GB" sz="1800" dirty="0" smtClean="0">
                <a:latin typeface="Lucida Console" panose="020B0609040504020204" pitchFamily="49" charset="0"/>
              </a:rPr>
              <a:t>(4</a:t>
            </a:r>
            <a:r>
              <a:rPr lang="en-GB" sz="1800" dirty="0">
                <a:latin typeface="Lucida Console" panose="020B0609040504020204" pitchFamily="49" charset="0"/>
              </a:rPr>
              <a:t>, 4));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</a:t>
            </a:r>
            <a:r>
              <a:rPr lang="en-GB" sz="1800" dirty="0" err="1" smtClean="0">
                <a:latin typeface="Lucida Console" panose="020B0609040504020204" pitchFamily="49" charset="0"/>
              </a:rPr>
              <a:t>System.out.println</a:t>
            </a:r>
            <a:r>
              <a:rPr lang="en-GB" sz="1800" dirty="0" smtClean="0">
                <a:latin typeface="Lucida Console" panose="020B0609040504020204" pitchFamily="49" charset="0"/>
              </a:rPr>
              <a:t>(</a:t>
            </a:r>
            <a:r>
              <a:rPr lang="en-GB" sz="1800" dirty="0" err="1" smtClean="0">
                <a:latin typeface="Lucida Console" panose="020B0609040504020204" pitchFamily="49" charset="0"/>
              </a:rPr>
              <a:t>evenThenOdd.greaterThan</a:t>
            </a:r>
            <a:r>
              <a:rPr lang="en-GB" sz="1800" dirty="0" smtClean="0">
                <a:latin typeface="Lucida Console" panose="020B0609040504020204" pitchFamily="49" charset="0"/>
              </a:rPr>
              <a:t>(4</a:t>
            </a:r>
            <a:r>
              <a:rPr lang="en-GB" sz="1800" dirty="0">
                <a:latin typeface="Lucida Console" panose="020B0609040504020204" pitchFamily="49" charset="0"/>
              </a:rPr>
              <a:t>, 6));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</a:t>
            </a:r>
            <a:r>
              <a:rPr lang="en-GB" sz="1800" dirty="0" err="1" smtClean="0">
                <a:latin typeface="Lucida Console" panose="020B0609040504020204" pitchFamily="49" charset="0"/>
              </a:rPr>
              <a:t>System.out.println</a:t>
            </a:r>
            <a:r>
              <a:rPr lang="en-GB" sz="1800" dirty="0" smtClean="0">
                <a:latin typeface="Lucida Console" panose="020B0609040504020204" pitchFamily="49" charset="0"/>
              </a:rPr>
              <a:t>(</a:t>
            </a:r>
            <a:r>
              <a:rPr lang="en-GB" sz="1800" dirty="0" err="1" smtClean="0">
                <a:latin typeface="Lucida Console" panose="020B0609040504020204" pitchFamily="49" charset="0"/>
              </a:rPr>
              <a:t>evenThenOdd.lessThanOrEqual</a:t>
            </a:r>
            <a:r>
              <a:rPr lang="en-GB" sz="1800" dirty="0" smtClean="0">
                <a:latin typeface="Lucida Console" panose="020B0609040504020204" pitchFamily="49" charset="0"/>
              </a:rPr>
              <a:t>(24</a:t>
            </a:r>
            <a:r>
              <a:rPr lang="en-GB" sz="1800" dirty="0">
                <a:latin typeface="Lucida Console" panose="020B0609040504020204" pitchFamily="49" charset="0"/>
              </a:rPr>
              <a:t>, 101));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5199" y="5412817"/>
            <a:ext cx="3035119" cy="13234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Prints:	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true</a:t>
            </a:r>
          </a:p>
          <a:p>
            <a:pPr algn="l"/>
            <a:r>
              <a:rPr lang="en-GB" dirty="0">
                <a:latin typeface="Lucida Console" panose="020B0609040504020204" pitchFamily="49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true</a:t>
            </a:r>
          </a:p>
          <a:p>
            <a:pPr algn="l"/>
            <a:r>
              <a:rPr lang="en-GB" dirty="0">
                <a:latin typeface="Lucida Console" panose="020B0609040504020204" pitchFamily="49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false</a:t>
            </a:r>
          </a:p>
          <a:p>
            <a:pPr algn="l"/>
            <a:r>
              <a:rPr lang="en-GB" dirty="0">
                <a:latin typeface="Lucida Console" panose="020B0609040504020204" pitchFamily="49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true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32483" y="1379584"/>
            <a:ext cx="2831212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This lambda takes two 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Integer</a:t>
            </a:r>
            <a:r>
              <a:rPr lang="en-GB" dirty="0" smtClean="0">
                <a:cs typeface="Arial" panose="020B0604020202020204" pitchFamily="34" charset="0"/>
              </a:rPr>
              <a:t> arguments and returns a 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boolean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837127" y="2768958"/>
            <a:ext cx="7173532" cy="63106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7083380" y="2395247"/>
            <a:ext cx="167426" cy="373711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2554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173" y="9657"/>
            <a:ext cx="8521521" cy="930359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Reminder of what the lambda means</a:t>
            </a:r>
            <a:endParaRPr lang="en-GB" sz="3000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899" y="1417092"/>
            <a:ext cx="8444247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err="1" smtClean="0">
                <a:latin typeface="Lucida Console" panose="020B0609040504020204" pitchFamily="49" charset="0"/>
              </a:rPr>
              <a:t>ITotalOrder</a:t>
            </a:r>
            <a:r>
              <a:rPr lang="en-GB" sz="1800" dirty="0" smtClean="0">
                <a:latin typeface="Lucida Console" panose="020B0609040504020204" pitchFamily="49" charset="0"/>
              </a:rPr>
              <a:t>&lt;Integer</a:t>
            </a:r>
            <a:r>
              <a:rPr lang="en-GB" sz="1800" dirty="0">
                <a:latin typeface="Lucida Console" panose="020B0609040504020204" pitchFamily="49" charset="0"/>
              </a:rPr>
              <a:t>&gt; </a:t>
            </a:r>
            <a:r>
              <a:rPr lang="en-GB" sz="1800" dirty="0" err="1">
                <a:latin typeface="Lucida Console" panose="020B0609040504020204" pitchFamily="49" charset="0"/>
              </a:rPr>
              <a:t>evenThenOdd</a:t>
            </a:r>
            <a:r>
              <a:rPr lang="en-GB" sz="1800" dirty="0">
                <a:latin typeface="Lucida Console" panose="020B0609040504020204" pitchFamily="49" charset="0"/>
              </a:rPr>
              <a:t> =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 (</a:t>
            </a:r>
            <a:r>
              <a:rPr lang="en-GB" sz="1800" dirty="0">
                <a:latin typeface="Lucida Console" panose="020B0609040504020204" pitchFamily="49" charset="0"/>
              </a:rPr>
              <a:t>x, y) -&gt; (</a:t>
            </a:r>
            <a:r>
              <a:rPr lang="en-GB" sz="1800" dirty="0" err="1">
                <a:latin typeface="Lucida Console" panose="020B0609040504020204" pitchFamily="49" charset="0"/>
              </a:rPr>
              <a:t>isEven</a:t>
            </a:r>
            <a:r>
              <a:rPr lang="en-GB" sz="1800" dirty="0">
                <a:latin typeface="Lucida Console" panose="020B0609040504020204" pitchFamily="49" charset="0"/>
              </a:rPr>
              <a:t>(x) &amp;&amp; !</a:t>
            </a:r>
            <a:r>
              <a:rPr lang="en-GB" sz="1800" dirty="0" err="1">
                <a:latin typeface="Lucida Console" panose="020B0609040504020204" pitchFamily="49" charset="0"/>
              </a:rPr>
              <a:t>isEven</a:t>
            </a:r>
            <a:r>
              <a:rPr lang="en-GB" sz="1800" dirty="0">
                <a:latin typeface="Lucida Console" panose="020B0609040504020204" pitchFamily="49" charset="0"/>
              </a:rPr>
              <a:t>(y) ? true :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</a:rPr>
              <a:t>	      (</a:t>
            </a:r>
            <a:r>
              <a:rPr lang="en-GB" sz="1800" dirty="0" err="1">
                <a:latin typeface="Lucida Console" panose="020B0609040504020204" pitchFamily="49" charset="0"/>
              </a:rPr>
              <a:t>isEven</a:t>
            </a:r>
            <a:r>
              <a:rPr lang="en-GB" sz="1800" dirty="0">
                <a:latin typeface="Lucida Console" panose="020B0609040504020204" pitchFamily="49" charset="0"/>
              </a:rPr>
              <a:t>(y) &amp;&amp; !</a:t>
            </a:r>
            <a:r>
              <a:rPr lang="en-GB" sz="1800" dirty="0" err="1">
                <a:latin typeface="Lucida Console" panose="020B0609040504020204" pitchFamily="49" charset="0"/>
              </a:rPr>
              <a:t>isEven</a:t>
            </a:r>
            <a:r>
              <a:rPr lang="en-GB" sz="1800" dirty="0">
                <a:latin typeface="Lucida Console" panose="020B0609040504020204" pitchFamily="49" charset="0"/>
              </a:rPr>
              <a:t>(x) ? false </a:t>
            </a:r>
            <a:r>
              <a:rPr lang="en-GB" sz="1800" dirty="0" smtClean="0">
                <a:latin typeface="Lucida Console" panose="020B0609040504020204" pitchFamily="49" charset="0"/>
              </a:rPr>
              <a:t>: x </a:t>
            </a:r>
            <a:r>
              <a:rPr lang="en-GB" sz="1800" dirty="0">
                <a:latin typeface="Lucida Console" panose="020B0609040504020204" pitchFamily="49" charset="0"/>
              </a:rPr>
              <a:t>&lt; y</a:t>
            </a:r>
            <a:r>
              <a:rPr lang="en-GB" sz="1800" dirty="0" smtClean="0">
                <a:latin typeface="Lucida Console" panose="020B0609040504020204" pitchFamily="49" charset="0"/>
              </a:rPr>
              <a:t>));</a:t>
            </a:r>
            <a:endParaRPr lang="en-GB" sz="1800" dirty="0">
              <a:latin typeface="Lucida Console" panose="020B060904050402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898" y="3026336"/>
            <a:ext cx="8444247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class </a:t>
            </a:r>
            <a:r>
              <a:rPr lang="en-GB" sz="1800" dirty="0" err="1" smtClean="0">
                <a:latin typeface="Lucida Console" panose="020B0609040504020204" pitchFamily="49" charset="0"/>
              </a:rPr>
              <a:t>EvenThenOddOrder</a:t>
            </a:r>
            <a:r>
              <a:rPr lang="en-GB" sz="1800" dirty="0" smtClean="0">
                <a:latin typeface="Lucida Console" panose="020B0609040504020204" pitchFamily="49" charset="0"/>
              </a:rPr>
              <a:t> implements </a:t>
            </a:r>
            <a:r>
              <a:rPr lang="en-GB" sz="1800" dirty="0" err="1" smtClean="0">
                <a:latin typeface="Lucida Console" panose="020B0609040504020204" pitchFamily="49" charset="0"/>
              </a:rPr>
              <a:t>ITotalOrder</a:t>
            </a:r>
            <a:r>
              <a:rPr lang="en-GB" sz="1800" dirty="0" smtClean="0">
                <a:latin typeface="Lucida Console" panose="020B0609040504020204" pitchFamily="49" charset="0"/>
              </a:rPr>
              <a:t>&lt;Integer&gt; {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</a:rPr>
              <a:t>  @Override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</a:rPr>
              <a:t> public </a:t>
            </a:r>
            <a:r>
              <a:rPr lang="en-GB" sz="1800" dirty="0" err="1" smtClean="0">
                <a:latin typeface="Lucida Console" panose="020B0609040504020204" pitchFamily="49" charset="0"/>
              </a:rPr>
              <a:t>boolean</a:t>
            </a:r>
            <a:r>
              <a:rPr lang="en-GB" sz="1800" dirty="0" smtClean="0">
                <a:latin typeface="Lucida Console" panose="020B0609040504020204" pitchFamily="49" charset="0"/>
              </a:rPr>
              <a:t> </a:t>
            </a:r>
            <a:r>
              <a:rPr lang="en-GB" sz="1800" dirty="0" err="1" smtClean="0">
                <a:latin typeface="Lucida Console" panose="020B0609040504020204" pitchFamily="49" charset="0"/>
              </a:rPr>
              <a:t>lessThan</a:t>
            </a:r>
            <a:r>
              <a:rPr lang="en-GB" sz="1800" dirty="0" smtClean="0">
                <a:latin typeface="Lucida Console" panose="020B0609040504020204" pitchFamily="49" charset="0"/>
              </a:rPr>
              <a:t>(Integer x, Integer y)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</a:rPr>
              <a:t>   return  </a:t>
            </a:r>
            <a:r>
              <a:rPr lang="en-GB" sz="1800" dirty="0" err="1" smtClean="0">
                <a:latin typeface="Lucida Console" panose="020B0609040504020204" pitchFamily="49" charset="0"/>
              </a:rPr>
              <a:t>isEven</a:t>
            </a:r>
            <a:r>
              <a:rPr lang="en-GB" sz="1800" dirty="0" smtClean="0">
                <a:latin typeface="Lucida Console" panose="020B0609040504020204" pitchFamily="49" charset="0"/>
              </a:rPr>
              <a:t>(x</a:t>
            </a:r>
            <a:r>
              <a:rPr lang="en-GB" sz="1800" dirty="0">
                <a:latin typeface="Lucida Console" panose="020B0609040504020204" pitchFamily="49" charset="0"/>
              </a:rPr>
              <a:t>) &amp;&amp; !</a:t>
            </a:r>
            <a:r>
              <a:rPr lang="en-GB" sz="1800" dirty="0" err="1">
                <a:latin typeface="Lucida Console" panose="020B0609040504020204" pitchFamily="49" charset="0"/>
              </a:rPr>
              <a:t>isEven</a:t>
            </a:r>
            <a:r>
              <a:rPr lang="en-GB" sz="1800" dirty="0">
                <a:latin typeface="Lucida Console" panose="020B0609040504020204" pitchFamily="49" charset="0"/>
              </a:rPr>
              <a:t>(y) ? true :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           (</a:t>
            </a:r>
            <a:r>
              <a:rPr lang="en-GB" sz="1800" dirty="0" err="1">
                <a:latin typeface="Lucida Console" panose="020B0609040504020204" pitchFamily="49" charset="0"/>
              </a:rPr>
              <a:t>isEven</a:t>
            </a:r>
            <a:r>
              <a:rPr lang="en-GB" sz="1800" dirty="0">
                <a:latin typeface="Lucida Console" panose="020B0609040504020204" pitchFamily="49" charset="0"/>
              </a:rPr>
              <a:t>(y) &amp;&amp; !</a:t>
            </a:r>
            <a:r>
              <a:rPr lang="en-GB" sz="1800" dirty="0" err="1">
                <a:latin typeface="Lucida Console" panose="020B0609040504020204" pitchFamily="49" charset="0"/>
              </a:rPr>
              <a:t>isEven</a:t>
            </a:r>
            <a:r>
              <a:rPr lang="en-GB" sz="1800" dirty="0">
                <a:latin typeface="Lucida Console" panose="020B0609040504020204" pitchFamily="49" charset="0"/>
              </a:rPr>
              <a:t>(x) ? false </a:t>
            </a:r>
            <a:r>
              <a:rPr lang="en-GB" sz="1800" dirty="0" smtClean="0">
                <a:latin typeface="Lucida Console" panose="020B0609040504020204" pitchFamily="49" charset="0"/>
              </a:rPr>
              <a:t>: x </a:t>
            </a:r>
            <a:r>
              <a:rPr lang="en-GB" sz="1800" dirty="0">
                <a:latin typeface="Lucida Console" panose="020B0609040504020204" pitchFamily="49" charset="0"/>
              </a:rPr>
              <a:t>&lt; y</a:t>
            </a:r>
            <a:r>
              <a:rPr lang="en-GB" sz="1800" dirty="0" smtClean="0">
                <a:latin typeface="Lucida Console" panose="020B0609040504020204" pitchFamily="49" charset="0"/>
              </a:rPr>
              <a:t>);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}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</a:rPr>
              <a:t>...</a:t>
            </a:r>
          </a:p>
          <a:p>
            <a:pPr algn="l"/>
            <a:endParaRPr lang="en-GB" sz="1800" dirty="0">
              <a:latin typeface="Lucida Console" panose="020B0609040504020204" pitchFamily="49" charset="0"/>
            </a:endParaRPr>
          </a:p>
          <a:p>
            <a:pPr algn="l"/>
            <a:r>
              <a:rPr lang="en-GB" sz="1800" dirty="0" err="1" smtClean="0">
                <a:latin typeface="Lucida Console" panose="020B0609040504020204" pitchFamily="49" charset="0"/>
              </a:rPr>
              <a:t>ITotalOrder</a:t>
            </a:r>
            <a:r>
              <a:rPr lang="en-GB" sz="1800" dirty="0" smtClean="0">
                <a:latin typeface="Lucida Console" panose="020B0609040504020204" pitchFamily="49" charset="0"/>
              </a:rPr>
              <a:t>&lt;Integer&gt; = new </a:t>
            </a:r>
            <a:r>
              <a:rPr lang="en-GB" sz="1800" dirty="0" err="1" smtClean="0">
                <a:latin typeface="Lucida Console" panose="020B0609040504020204" pitchFamily="49" charset="0"/>
              </a:rPr>
              <a:t>EvenThenOddOrder</a:t>
            </a:r>
            <a:r>
              <a:rPr lang="en-GB" sz="1800" dirty="0" smtClean="0">
                <a:latin typeface="Lucida Console" panose="020B0609040504020204" pitchFamily="49" charset="0"/>
              </a:rPr>
              <a:t>();</a:t>
            </a:r>
            <a:endParaRPr lang="en-GB" sz="1800" dirty="0">
              <a:latin typeface="Lucida Console" panose="020B060904050402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7022" y="4925347"/>
            <a:ext cx="2557574" cy="72241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Note: 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isEven</a:t>
            </a:r>
            <a:r>
              <a:rPr lang="en-GB" dirty="0" smtClean="0">
                <a:cs typeface="Arial" panose="020B0604020202020204" pitchFamily="34" charset="0"/>
              </a:rPr>
              <a:t> would have to be in scope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794" y="2420470"/>
            <a:ext cx="2902736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cs typeface="Arial" panose="020B0604020202020204" pitchFamily="34" charset="0"/>
              </a:rPr>
              <a:t>i</a:t>
            </a:r>
            <a:r>
              <a:rPr lang="en-GB" sz="2400" dirty="0" smtClean="0">
                <a:cs typeface="Arial" panose="020B0604020202020204" pitchFamily="34" charset="0"/>
              </a:rPr>
              <a:t>s shorthand for: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6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Implementing an array list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960" y="1444801"/>
            <a:ext cx="8121915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We’ll provide one implementation of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IList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, which will represent a list as an array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39" y="2408186"/>
            <a:ext cx="8121915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Somewhat like the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ArrayList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 class from the real Java collections framework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3569" y="3371953"/>
            <a:ext cx="6591480" cy="32316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To implement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IList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, a class must provide:</a:t>
            </a:r>
          </a:p>
          <a:p>
            <a:pPr algn="l"/>
            <a:endParaRPr lang="en-GB" sz="800" dirty="0" smtClean="0">
              <a:cs typeface="Arial" panose="020B0604020202020204" pitchFamily="34" charset="0"/>
            </a:endParaRPr>
          </a:p>
          <a:p>
            <a:pPr algn="l"/>
            <a:endParaRPr lang="en-GB" sz="800" dirty="0" smtClean="0">
              <a:cs typeface="Arial" panose="020B0604020202020204" pitchFamily="34" charset="0"/>
            </a:endParaRPr>
          </a:p>
          <a:p>
            <a:pPr algn="l"/>
            <a:endParaRPr lang="en-GB" sz="800" dirty="0">
              <a:cs typeface="Arial" panose="020B0604020202020204" pitchFamily="34" charset="0"/>
            </a:endParaRPr>
          </a:p>
          <a:p>
            <a:pPr algn="l"/>
            <a:endParaRPr lang="en-GB" sz="800" dirty="0" smtClean="0">
              <a:cs typeface="Arial" panose="020B0604020202020204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Iterator&lt;E&gt; iterator();</a:t>
            </a:r>
          </a:p>
          <a:p>
            <a:pPr marL="342900" indent="-342900" algn="l">
              <a:buFont typeface="Arial" charset="0"/>
              <a:buChar char="•"/>
            </a:pPr>
            <a:endParaRPr lang="en-GB" sz="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en-GB" sz="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void add(E e);</a:t>
            </a:r>
          </a:p>
          <a:p>
            <a:pPr marL="342900" indent="-342900" algn="l">
              <a:buFont typeface="Arial" charset="0"/>
              <a:buChar char="•"/>
            </a:pPr>
            <a:endParaRPr lang="en-GB" sz="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boolean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contains(E e);</a:t>
            </a:r>
          </a:p>
          <a:p>
            <a:pPr marL="342900" indent="-342900" algn="l">
              <a:buFont typeface="Arial" charset="0"/>
              <a:buChar char="•"/>
            </a:pPr>
            <a:endParaRPr lang="en-GB" sz="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E get(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);</a:t>
            </a:r>
          </a:p>
          <a:p>
            <a:pPr marL="342900" indent="-342900" algn="l">
              <a:buFont typeface="Arial" charset="0"/>
              <a:buChar char="•"/>
            </a:pPr>
            <a:endParaRPr lang="en-GB" sz="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boolean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removeFirst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(E e);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1168" y="4060961"/>
            <a:ext cx="2511017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Required by 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Iterable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86138" y="4915654"/>
            <a:ext cx="2526047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Required by 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ICollection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87927" y="5739451"/>
            <a:ext cx="2524258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Required by 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IList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975800" y="4962032"/>
            <a:ext cx="218941" cy="614521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endCxn id="17" idx="1"/>
          </p:cNvCxnSpPr>
          <p:nvPr/>
        </p:nvCxnSpPr>
        <p:spPr bwMode="auto">
          <a:xfrm>
            <a:off x="5718220" y="4414904"/>
            <a:ext cx="682948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6" idx="1"/>
            <a:endCxn id="18" idx="1"/>
          </p:cNvCxnSpPr>
          <p:nvPr/>
        </p:nvCxnSpPr>
        <p:spPr bwMode="auto">
          <a:xfrm>
            <a:off x="6194741" y="5269293"/>
            <a:ext cx="191397" cy="304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ight Brace 26"/>
          <p:cNvSpPr/>
          <p:nvPr/>
        </p:nvSpPr>
        <p:spPr bwMode="auto">
          <a:xfrm>
            <a:off x="5973652" y="5797019"/>
            <a:ext cx="218941" cy="614521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>
            <a:stCxn id="27" idx="1"/>
          </p:cNvCxnSpPr>
          <p:nvPr/>
        </p:nvCxnSpPr>
        <p:spPr bwMode="auto">
          <a:xfrm>
            <a:off x="6192593" y="6104280"/>
            <a:ext cx="191397" cy="304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547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6" grpId="0" animBg="1"/>
      <p:bldP spid="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Can a default method be final?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3843" y="1339261"/>
            <a:ext cx="814803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In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ITotal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Order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sz="2400" dirty="0" smtClean="0">
                <a:cs typeface="Arial" panose="020B0604020202020204" pitchFamily="34" charset="0"/>
              </a:rPr>
              <a:t> it may seem appealing to make the default methods </a:t>
            </a:r>
            <a:r>
              <a:rPr lang="en-GB" sz="2400" b="1" dirty="0" smtClean="0">
                <a:cs typeface="Arial" panose="020B0604020202020204" pitchFamily="34" charset="0"/>
              </a:rPr>
              <a:t>final</a:t>
            </a:r>
            <a:endParaRPr lang="en-GB" sz="2400" b="1" dirty="0" smtClean="0"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721" y="2273290"/>
            <a:ext cx="813515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greaterThan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(x, y)</a:t>
            </a:r>
            <a:r>
              <a:rPr lang="en-GB" sz="2400" dirty="0" smtClean="0">
                <a:cs typeface="Arial" panose="020B0604020202020204" pitchFamily="34" charset="0"/>
              </a:rPr>
              <a:t> should be exactly</a:t>
            </a:r>
          </a:p>
          <a:p>
            <a:pPr algn="l"/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!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lessThan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(y, x)</a:t>
            </a:r>
            <a:r>
              <a:rPr lang="en-GB" sz="2400" dirty="0" smtClean="0">
                <a:cs typeface="Arial" panose="020B0604020202020204" pitchFamily="34" charset="0"/>
              </a:rPr>
              <a:t> – implementing classes should not mess with this!</a:t>
            </a:r>
            <a:endParaRPr lang="en-GB" sz="2400" b="1" dirty="0" smtClean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720" y="3607317"/>
            <a:ext cx="813515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However: final default methods are </a:t>
            </a:r>
            <a:r>
              <a:rPr lang="en-GB" sz="2400" b="1" dirty="0" smtClean="0">
                <a:cs typeface="Arial" panose="020B0604020202020204" pitchFamily="34" charset="0"/>
              </a:rPr>
              <a:t>not allowed</a:t>
            </a:r>
            <a:endParaRPr lang="en-GB" sz="2400" b="1" dirty="0" smtClean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6431" y="4532449"/>
            <a:ext cx="5649532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Reason: they may </a:t>
            </a:r>
            <a:r>
              <a:rPr lang="en-GB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break existing code</a:t>
            </a:r>
            <a:endParaRPr lang="en-GB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5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Final default methods could break existing code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3843" y="1468056"/>
            <a:ext cx="4335887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interface I {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foo();</a:t>
            </a:r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3843" y="3191678"/>
            <a:ext cx="4335887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class C implements I {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@Override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foo()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...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</a:p>
          <a:p>
            <a:pPr algn="l"/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</a:t>
            </a:r>
            <a:r>
              <a:rPr lang="en-GB" sz="18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bar()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return 42;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}</a:t>
            </a:r>
          </a:p>
          <a:p>
            <a:pPr algn="l"/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06096" y="1765463"/>
            <a:ext cx="3090929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Interface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I</a:t>
            </a:r>
            <a:r>
              <a:rPr lang="en-GB" sz="2400" dirty="0" smtClean="0">
                <a:cs typeface="Arial" panose="020B0604020202020204" pitchFamily="34" charset="0"/>
              </a:rPr>
              <a:t> requires method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foo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8975" y="3246674"/>
            <a:ext cx="3090929" cy="15696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Implementation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cs typeface="Arial" panose="020B0604020202020204" pitchFamily="34" charset="0"/>
              </a:rPr>
              <a:t> provides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foo</a:t>
            </a:r>
            <a:r>
              <a:rPr lang="en-GB" sz="2400" dirty="0" smtClean="0">
                <a:cs typeface="Arial" panose="020B0604020202020204" pitchFamily="34" charset="0"/>
              </a:rPr>
              <a:t>, plus another method,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bar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18975" y="5296576"/>
            <a:ext cx="3090929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So far, all is good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0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 animBg="1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Suppose </a:t>
            </a:r>
            <a:r>
              <a:rPr lang="en-GB" dirty="0" smtClean="0">
                <a:latin typeface="Lucida Console" panose="020B0609040504020204" pitchFamily="49" charset="0"/>
                <a:ea typeface="ＭＳ Ｐゴシック" pitchFamily="34" charset="-128"/>
              </a:rPr>
              <a:t>I</a:t>
            </a:r>
            <a:r>
              <a:rPr lang="en-GB" dirty="0" smtClean="0">
                <a:ea typeface="ＭＳ Ｐゴシック" pitchFamily="34" charset="-128"/>
              </a:rPr>
              <a:t> evolves to include </a:t>
            </a:r>
            <a:r>
              <a:rPr lang="en-GB" dirty="0" smtClean="0">
                <a:latin typeface="Lucida Console" panose="020B0609040504020204" pitchFamily="49" charset="0"/>
                <a:ea typeface="ＭＳ Ｐゴシック" pitchFamily="34" charset="-128"/>
              </a:rPr>
              <a:t>bar</a:t>
            </a:r>
            <a:endParaRPr lang="en-GB" dirty="0" smtClean="0">
              <a:latin typeface="Lucida Console" panose="020B0609040504020204" pitchFamily="49" charset="0"/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3843" y="875622"/>
            <a:ext cx="4335887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interface I {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foo();</a:t>
            </a:r>
          </a:p>
          <a:p>
            <a:pPr algn="l"/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</a:t>
            </a:r>
            <a:r>
              <a:rPr lang="en-GB" sz="1800" b="1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default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bar()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return 53;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3843" y="3333347"/>
            <a:ext cx="4335887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class C implements I {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@Override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foo()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...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</a:p>
          <a:p>
            <a:pPr algn="l"/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</a:t>
            </a:r>
            <a:r>
              <a:rPr lang="en-GB" sz="18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bar()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return 42;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}</a:t>
            </a:r>
          </a:p>
          <a:p>
            <a:pPr algn="l"/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06096" y="1353335"/>
            <a:ext cx="3090929" cy="15696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Years later,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I</a:t>
            </a:r>
            <a:r>
              <a:rPr lang="en-GB" sz="2400" dirty="0" smtClean="0">
                <a:cs typeface="Arial" panose="020B0604020202020204" pitchFamily="34" charset="0"/>
              </a:rPr>
              <a:t> </a:t>
            </a:r>
            <a:r>
              <a:rPr lang="en-GB" sz="2400" dirty="0" smtClean="0">
                <a:cs typeface="Arial" panose="020B0604020202020204" pitchFamily="34" charset="0"/>
              </a:rPr>
              <a:t>is evolved to provide a default method called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bar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8975" y="3246674"/>
            <a:ext cx="3090929" cy="15696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Implementation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cs typeface="Arial" panose="020B0604020202020204" pitchFamily="34" charset="0"/>
              </a:rPr>
              <a:t> does not break: its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bar</a:t>
            </a:r>
            <a:r>
              <a:rPr lang="en-GB" sz="2400" dirty="0" smtClean="0">
                <a:cs typeface="Arial" panose="020B0604020202020204" pitchFamily="34" charset="0"/>
              </a:rPr>
              <a:t> overrides the </a:t>
            </a:r>
            <a:r>
              <a:rPr lang="en-GB" sz="2400" dirty="0" smtClean="0">
                <a:cs typeface="Arial" panose="020B0604020202020204" pitchFamily="34" charset="0"/>
              </a:rPr>
              <a:t>default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bar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4720" y="4961726"/>
            <a:ext cx="3090929" cy="163121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@Override</a:t>
            </a:r>
            <a:r>
              <a:rPr lang="en-GB" dirty="0" smtClean="0">
                <a:cs typeface="Arial" panose="020B0604020202020204" pitchFamily="34" charset="0"/>
              </a:rPr>
              <a:t> annotation deliberately omitted: 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C</a:t>
            </a:r>
            <a:r>
              <a:rPr lang="en-GB" dirty="0" smtClean="0">
                <a:cs typeface="Arial" panose="020B0604020202020204" pitchFamily="34" charset="0"/>
              </a:rPr>
              <a:t> did not originally intend to override 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bar</a:t>
            </a:r>
            <a:r>
              <a:rPr lang="en-GB" dirty="0" smtClean="0">
                <a:cs typeface="Arial" panose="020B0604020202020204" pitchFamily="34" charset="0"/>
              </a:rPr>
              <a:t>: there was no 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bar</a:t>
            </a:r>
            <a:r>
              <a:rPr lang="en-GB" dirty="0" smtClean="0">
                <a:cs typeface="Arial" panose="020B0604020202020204" pitchFamily="34" charset="0"/>
              </a:rPr>
              <a:t> in 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I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9720" y="5262247"/>
            <a:ext cx="1560489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All is still good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65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If </a:t>
            </a:r>
            <a:r>
              <a:rPr lang="en-GB" dirty="0" smtClean="0">
                <a:latin typeface="Lucida Console" panose="020B0609040504020204" pitchFamily="49" charset="0"/>
                <a:ea typeface="ＭＳ Ｐゴシック" pitchFamily="34" charset="-128"/>
              </a:rPr>
              <a:t>bar</a:t>
            </a:r>
            <a:r>
              <a:rPr lang="en-GB" dirty="0" smtClean="0">
                <a:ea typeface="ＭＳ Ｐゴシック" pitchFamily="34" charset="-128"/>
              </a:rPr>
              <a:t> were final in </a:t>
            </a:r>
            <a:r>
              <a:rPr lang="en-GB" dirty="0" smtClean="0">
                <a:latin typeface="Lucida Console" panose="020B0609040504020204" pitchFamily="49" charset="0"/>
                <a:ea typeface="ＭＳ Ｐゴシック" pitchFamily="34" charset="-128"/>
              </a:rPr>
              <a:t>I</a:t>
            </a:r>
            <a:r>
              <a:rPr lang="en-GB" dirty="0" smtClean="0">
                <a:ea typeface="ＭＳ Ｐゴシック" pitchFamily="34" charset="-128"/>
              </a:rPr>
              <a:t> this would not work</a:t>
            </a:r>
            <a:endParaRPr lang="en-GB" dirty="0" smtClean="0">
              <a:latin typeface="Lucida Console" panose="020B0609040504020204" pitchFamily="49" charset="0"/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3843" y="875622"/>
            <a:ext cx="5147256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interface I {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foo();</a:t>
            </a:r>
          </a:p>
          <a:p>
            <a:pPr algn="l"/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</a:t>
            </a:r>
            <a:r>
              <a:rPr lang="en-GB" sz="1800" b="1" dirty="0" smtClean="0">
                <a:solidFill>
                  <a:srgbClr val="FF0000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final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b="1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default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bar()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return 53;</a:t>
            </a:r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3843" y="3333347"/>
            <a:ext cx="5147256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class C implements I {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@Override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foo()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...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</a:p>
          <a:p>
            <a:pPr algn="l"/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</a:t>
            </a:r>
            <a:r>
              <a:rPr lang="en-GB" sz="18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bar()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return 42;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}</a:t>
            </a:r>
          </a:p>
          <a:p>
            <a:pPr algn="l"/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99408" y="1348256"/>
            <a:ext cx="1957589" cy="430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Not allowed</a:t>
            </a:r>
            <a:endParaRPr lang="en-GB" sz="22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8522" y="2460671"/>
            <a:ext cx="3039416" cy="14465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Implementation C would fail to compile, as </a:t>
            </a:r>
            <a:r>
              <a:rPr lang="en-GB" sz="2200" b="1" dirty="0" smtClean="0">
                <a:cs typeface="Arial" panose="020B0604020202020204" pitchFamily="34" charset="0"/>
              </a:rPr>
              <a:t>final</a:t>
            </a:r>
            <a:r>
              <a:rPr lang="en-GB" sz="2200" dirty="0" smtClean="0">
                <a:cs typeface="Arial" panose="020B0604020202020204" pitchFamily="34" charset="0"/>
              </a:rPr>
              <a:t> method cannot be </a:t>
            </a:r>
            <a:r>
              <a:rPr lang="en-GB" sz="2200" b="1" dirty="0" smtClean="0">
                <a:cs typeface="Arial" panose="020B0604020202020204" pitchFamily="34" charset="0"/>
              </a:rPr>
              <a:t>overridden</a:t>
            </a:r>
            <a:endParaRPr lang="en-GB" sz="2200" b="1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4211251"/>
            <a:ext cx="2597240" cy="2123658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Violates goal of default methods, which is to allow interface evolution </a:t>
            </a:r>
            <a:r>
              <a:rPr lang="en-GB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without breaking existing classes</a:t>
            </a:r>
            <a:endParaRPr lang="en-GB" sz="2200" b="1" dirty="0">
              <a:solidFill>
                <a:schemeClr val="bg1"/>
              </a:solidFill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2601532" y="1584167"/>
            <a:ext cx="3449393" cy="445617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1"/>
          </p:cNvCxnSpPr>
          <p:nvPr/>
        </p:nvCxnSpPr>
        <p:spPr bwMode="auto">
          <a:xfrm flipH="1">
            <a:off x="3063027" y="3183946"/>
            <a:ext cx="2835495" cy="2054611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3329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Do default methods play nicely with multiple inheritance?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962" y="1455172"/>
            <a:ext cx="7439697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Almost – there is a hypothetical problem with name clashes</a:t>
            </a:r>
          </a:p>
          <a:p>
            <a:pPr algn="l"/>
            <a:endParaRPr lang="en-GB" sz="8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Consider this: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2123" y="3040315"/>
            <a:ext cx="3215425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interface I {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foo();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2123" y="4775725"/>
            <a:ext cx="3215425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interface J {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bar();</a:t>
            </a:r>
          </a:p>
          <a:p>
            <a:pPr algn="l"/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9268" y="3023378"/>
            <a:ext cx="5031348" cy="3231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class C implements I, J {</a:t>
            </a:r>
          </a:p>
          <a:p>
            <a:pPr algn="l"/>
            <a:endParaRPr lang="en-GB" sz="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@Override</a:t>
            </a:r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foo()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 ...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</a:p>
          <a:p>
            <a:pPr algn="l"/>
            <a:endParaRPr lang="en-GB" sz="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@Override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public void bar()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 ...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</a:p>
          <a:p>
            <a:pPr algn="l"/>
            <a:endParaRPr lang="en-GB" sz="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30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Do default methods play nicely with multiple inheritance?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962" y="1455172"/>
            <a:ext cx="74396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Suppose by some horrible coincidence a default method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baz</a:t>
            </a:r>
            <a:r>
              <a:rPr lang="en-GB" sz="2400" dirty="0" smtClean="0">
                <a:cs typeface="Arial" panose="020B0604020202020204" pitchFamily="34" charset="0"/>
              </a:rPr>
              <a:t> is added to </a:t>
            </a:r>
            <a:r>
              <a:rPr lang="en-GB" sz="2400" b="1" dirty="0" smtClean="0">
                <a:cs typeface="Arial" panose="020B0604020202020204" pitchFamily="34" charset="0"/>
              </a:rPr>
              <a:t>both</a:t>
            </a:r>
            <a:r>
              <a:rPr lang="en-GB" sz="2400" dirty="0" smtClean="0"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I</a:t>
            </a:r>
            <a:r>
              <a:rPr lang="en-GB" sz="2400" dirty="0" smtClean="0">
                <a:cs typeface="Arial" panose="020B0604020202020204" pitchFamily="34" charset="0"/>
              </a:rPr>
              <a:t> and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J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059" y="2383486"/>
            <a:ext cx="3812149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interface I {</a:t>
            </a:r>
          </a:p>
          <a:p>
            <a:pPr algn="l"/>
            <a:endParaRPr lang="en-GB" sz="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foo();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public </a:t>
            </a:r>
            <a:r>
              <a:rPr lang="en-GB" sz="1600" b="1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default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baz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return 42;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8938" y="4466629"/>
            <a:ext cx="379927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interface J {</a:t>
            </a:r>
          </a:p>
          <a:p>
            <a:pPr algn="l"/>
            <a:endParaRPr lang="en-GB" sz="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bar();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</a:t>
            </a:r>
            <a:r>
              <a:rPr lang="en-GB" sz="1600" b="1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default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baz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return 53;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47001" y="2379428"/>
            <a:ext cx="4262903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class C implements I, J {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@Override</a:t>
            </a:r>
            <a:endParaRPr lang="en-GB" sz="16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foo()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 ...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@Override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public void bar()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 ...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25796" y="4997002"/>
            <a:ext cx="3773509" cy="163121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Error: Duplicate </a:t>
            </a:r>
            <a:r>
              <a:rPr lang="en-GB" dirty="0">
                <a:solidFill>
                  <a:srgbClr val="FF0000"/>
                </a:solidFill>
                <a:latin typeface="Lucida Console" panose="020B0609040504020204" pitchFamily="49" charset="0"/>
              </a:rPr>
              <a:t>default methods named bar with the parameters () and () are inherited from the types </a:t>
            </a:r>
            <a:r>
              <a:rPr lang="en-GB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I </a:t>
            </a:r>
            <a:r>
              <a:rPr lang="en-GB" dirty="0">
                <a:solidFill>
                  <a:srgbClr val="FF0000"/>
                </a:solidFill>
                <a:latin typeface="Lucida Console" panose="020B0609040504020204" pitchFamily="49" charset="0"/>
              </a:rPr>
              <a:t>and </a:t>
            </a:r>
            <a:r>
              <a:rPr lang="en-GB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J</a:t>
            </a:r>
            <a:endParaRPr lang="en-GB" b="1" dirty="0">
              <a:solidFill>
                <a:srgbClr val="FF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3131" y="3065970"/>
            <a:ext cx="2082080" cy="144655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Breaks existing classes!  Very unlikely to crop up in practice</a:t>
            </a:r>
            <a:endParaRPr lang="en-GB" sz="2200" b="1" dirty="0">
              <a:solidFill>
                <a:schemeClr val="bg1"/>
              </a:solidFill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To avoid the error, implement </a:t>
            </a:r>
            <a:r>
              <a:rPr lang="en-GB" dirty="0" err="1" smtClean="0">
                <a:latin typeface="Lucida Console" panose="020B0609040504020204" pitchFamily="49" charset="0"/>
                <a:ea typeface="ＭＳ Ｐゴシック" pitchFamily="34" charset="-128"/>
              </a:rPr>
              <a:t>baz</a:t>
            </a:r>
            <a:r>
              <a:rPr lang="en-GB" dirty="0" smtClean="0">
                <a:ea typeface="ＭＳ Ｐゴシック" pitchFamily="34" charset="-128"/>
              </a:rPr>
              <a:t> in </a:t>
            </a:r>
            <a:r>
              <a:rPr lang="en-GB" dirty="0" smtClean="0">
                <a:latin typeface="Lucida Console" panose="020B0609040504020204" pitchFamily="49" charset="0"/>
                <a:ea typeface="ＭＳ Ｐゴシック" pitchFamily="34" charset="-128"/>
              </a:rPr>
              <a:t>C</a:t>
            </a:r>
            <a:endParaRPr lang="en-GB" dirty="0" smtClean="0">
              <a:latin typeface="Lucida Console" panose="020B0609040504020204" pitchFamily="49" charset="0"/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885" y="1683971"/>
            <a:ext cx="5280333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class C implements I, J {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@Override</a:t>
            </a:r>
            <a:endParaRPr lang="en-GB" sz="1600" dirty="0" smtClean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void foo()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 ...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 @Override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public void bar() {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 ...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}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 @Override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public </a:t>
            </a:r>
            <a:r>
              <a:rPr lang="en-GB" sz="16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baz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  return </a:t>
            </a:r>
            <a:r>
              <a:rPr lang="en-GB" sz="16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I.super.baz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() + </a:t>
            </a:r>
            <a:r>
              <a:rPr lang="en-GB" sz="16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J.super.baz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();</a:t>
            </a:r>
            <a:endParaRPr lang="en-GB" sz="16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}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19730" y="1424982"/>
            <a:ext cx="3876541" cy="3477875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>
                <a:cs typeface="Arial" panose="020B0604020202020204" pitchFamily="34" charset="0"/>
              </a:rPr>
              <a:t>S</a:t>
            </a:r>
            <a:r>
              <a:rPr lang="en-GB" sz="2200" dirty="0" smtClean="0">
                <a:cs typeface="Arial" panose="020B0604020202020204" pitchFamily="34" charset="0"/>
              </a:rPr>
              <a:t>illy implementation, but it illustrates how to use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super</a:t>
            </a:r>
            <a:r>
              <a:rPr lang="en-GB" sz="2200" dirty="0" smtClean="0">
                <a:cs typeface="Arial" panose="020B0604020202020204" pitchFamily="34" charset="0"/>
              </a:rPr>
              <a:t> to invoke a </a:t>
            </a:r>
            <a:r>
              <a:rPr lang="en-GB" sz="2200" b="1" dirty="0" smtClean="0">
                <a:cs typeface="Arial" panose="020B0604020202020204" pitchFamily="34" charset="0"/>
              </a:rPr>
              <a:t>default</a:t>
            </a:r>
            <a:r>
              <a:rPr lang="en-GB" sz="2200" dirty="0" smtClean="0">
                <a:cs typeface="Arial" panose="020B0604020202020204" pitchFamily="34" charset="0"/>
              </a:rPr>
              <a:t> method</a:t>
            </a:r>
          </a:p>
          <a:p>
            <a:pPr algn="l"/>
            <a:endParaRPr lang="en-GB" sz="22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The name of the interface associated with the method must precede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super</a:t>
            </a:r>
          </a:p>
          <a:p>
            <a:pPr algn="l"/>
            <a:endParaRPr lang="en-GB" sz="22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Lets us select between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I</a:t>
            </a:r>
            <a:r>
              <a:rPr lang="en-GB" sz="2200" dirty="0" smtClean="0">
                <a:cs typeface="Arial" panose="020B0604020202020204" pitchFamily="34" charset="0"/>
              </a:rPr>
              <a:t>’s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baz</a:t>
            </a:r>
            <a:r>
              <a:rPr lang="en-GB" sz="2200" dirty="0" smtClean="0">
                <a:cs typeface="Arial" panose="020B0604020202020204" pitchFamily="34" charset="0"/>
              </a:rPr>
              <a:t> and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J</a:t>
            </a:r>
            <a:r>
              <a:rPr lang="en-GB" sz="2200" dirty="0" smtClean="0">
                <a:cs typeface="Arial" panose="020B0604020202020204" pitchFamily="34" charset="0"/>
              </a:rPr>
              <a:t>’s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baz</a:t>
            </a:r>
            <a:endParaRPr lang="en-GB" sz="2200" b="1" dirty="0">
              <a:solidFill>
                <a:schemeClr val="bg1"/>
              </a:solidFill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38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What was the motivation for default methods?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084" y="1416535"/>
            <a:ext cx="8225308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Extending the collections framework with cool new features, without breaking existing implementations</a:t>
            </a:r>
          </a:p>
          <a:p>
            <a:pPr algn="l"/>
            <a:endParaRPr lang="en-GB" sz="24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Examples:</a:t>
            </a:r>
          </a:p>
          <a:p>
            <a:pPr marL="342900" indent="-342900" algn="l">
              <a:buFontTx/>
              <a:buChar char="-"/>
            </a:pPr>
            <a:r>
              <a:rPr lang="en-GB" sz="2400" dirty="0" smtClean="0">
                <a:cs typeface="Arial" panose="020B0604020202020204" pitchFamily="34" charset="0"/>
              </a:rPr>
              <a:t>A list can be turned into a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Stream</a:t>
            </a:r>
            <a:r>
              <a:rPr lang="en-GB" sz="2400" dirty="0" smtClean="0">
                <a:cs typeface="Arial" panose="020B0604020202020204" pitchFamily="34" charset="0"/>
              </a:rPr>
              <a:t>, on which operations like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filter</a:t>
            </a:r>
            <a:r>
              <a:rPr lang="en-GB" sz="2400" dirty="0" smtClean="0">
                <a:cs typeface="Arial" panose="020B0604020202020204" pitchFamily="34" charset="0"/>
              </a:rPr>
              <a:t> and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map</a:t>
            </a:r>
            <a:r>
              <a:rPr lang="en-GB" sz="2400" dirty="0" smtClean="0">
                <a:cs typeface="Arial" panose="020B0604020202020204" pitchFamily="34" charset="0"/>
              </a:rPr>
              <a:t> can be performed; conversion to a stream has a </a:t>
            </a:r>
            <a:r>
              <a:rPr lang="en-GB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default implementation</a:t>
            </a:r>
          </a:p>
          <a:p>
            <a:pPr marL="342900" indent="-342900" algn="l">
              <a:buFontTx/>
              <a:buChar char="-"/>
            </a:pPr>
            <a:r>
              <a:rPr lang="en-GB" sz="2400" dirty="0" smtClean="0">
                <a:cs typeface="Arial" panose="020B0604020202020204" pitchFamily="34" charset="0"/>
              </a:rPr>
              <a:t>A list can be sorted by providing a comparator – a </a:t>
            </a:r>
            <a:r>
              <a:rPr lang="en-GB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default sorting algorithm</a:t>
            </a:r>
            <a:r>
              <a:rPr lang="en-GB" sz="2400" dirty="0" smtClean="0">
                <a:cs typeface="Arial" panose="020B0604020202020204" pitchFamily="34" charset="0"/>
              </a:rPr>
              <a:t> is used</a:t>
            </a:r>
          </a:p>
          <a:p>
            <a:pPr marL="342900" indent="-342900" algn="l">
              <a:buFontTx/>
              <a:buChar char="-"/>
            </a:pPr>
            <a:endParaRPr lang="en-GB" sz="24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Let us see these in action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54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479" y="112690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Case study using default methods and lambdas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084" y="1416535"/>
            <a:ext cx="822530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We’ll see how to filter, sort and map a list</a:t>
            </a:r>
          </a:p>
          <a:p>
            <a:pPr algn="l"/>
            <a:endParaRPr lang="en-GB" sz="2400" dirty="0">
              <a:cs typeface="Arial" panose="020B0604020202020204" pitchFamily="34" charset="0"/>
            </a:endParaRPr>
          </a:p>
          <a:p>
            <a:pPr algn="l"/>
            <a:r>
              <a:rPr lang="en-GB" sz="2400" dirty="0" smtClean="0">
                <a:cs typeface="Arial" panose="020B0604020202020204" pitchFamily="34" charset="0"/>
              </a:rPr>
              <a:t>We’ll make use of three built-in functional interfaces: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7712" y="3078051"/>
            <a:ext cx="353310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java.util.function.Function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3317" y="4163587"/>
            <a:ext cx="37863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java.util.function.Predicate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3915" y="5292646"/>
            <a:ext cx="37863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java.util.Comparator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568" y="2887451"/>
            <a:ext cx="4872507" cy="3139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interface Function&lt;E, F&gt;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F apply(E e);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  <a:p>
            <a:pPr algn="l"/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interface Predicate&lt;E&gt; {</a:t>
            </a:r>
          </a:p>
          <a:p>
            <a:pPr algn="l"/>
            <a:r>
              <a:rPr lang="en-GB" sz="1800" dirty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public </a:t>
            </a:r>
            <a:r>
              <a:rPr lang="en-GB" sz="18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boolean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test(E e);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</a:p>
          <a:p>
            <a:pPr algn="l"/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interface Comparator&lt;E&gt; {</a:t>
            </a: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 public </a:t>
            </a:r>
            <a:r>
              <a:rPr lang="en-GB" sz="18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compare(E x, E y);</a:t>
            </a:r>
            <a:endParaRPr lang="en-GB" sz="1800" dirty="0">
              <a:latin typeface="Lucida Console" panose="020B0609040504020204" pitchFamily="49" charset="0"/>
              <a:cs typeface="Arial" panose="020B0604020202020204" pitchFamily="34" charset="0"/>
            </a:endParaRPr>
          </a:p>
          <a:p>
            <a:pPr algn="l"/>
            <a:r>
              <a:rPr lang="en-GB" sz="18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}</a:t>
            </a:r>
            <a:endParaRPr lang="en-GB" sz="1800" dirty="0" smtClean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366" y="6156101"/>
            <a:ext cx="8263937" cy="43088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Function&lt;E, F&gt;</a:t>
            </a:r>
            <a:r>
              <a:rPr lang="en-GB" sz="2200" dirty="0" smtClean="0">
                <a:cs typeface="Arial" panose="020B0604020202020204" pitchFamily="34" charset="0"/>
              </a:rPr>
              <a:t> is like last lecture’s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Transformer&lt;S, T&gt;</a:t>
            </a:r>
            <a:endParaRPr lang="en-GB" sz="2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6931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Person class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244698" y="938618"/>
            <a:ext cx="8706119" cy="5713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class Person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private 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String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firstname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private 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String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lastname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private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int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 age;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	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public 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Person(String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firstname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, String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lastname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,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int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 age)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800" dirty="0" err="1" smtClean="0">
                <a:latin typeface="Lucida Console" panose="020B0609040504020204" pitchFamily="49" charset="0"/>
                <a:cs typeface="Arial" pitchFamily="34" charset="0"/>
              </a:rPr>
              <a:t>this.firstname</a:t>
            </a: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=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firstname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800" dirty="0" err="1" smtClean="0">
                <a:latin typeface="Lucida Console" panose="020B0609040504020204" pitchFamily="49" charset="0"/>
                <a:cs typeface="Arial" pitchFamily="34" charset="0"/>
              </a:rPr>
              <a:t>this.lastname</a:t>
            </a: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=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lastname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800" dirty="0" err="1" smtClean="0">
                <a:latin typeface="Lucida Console" panose="020B0609040504020204" pitchFamily="49" charset="0"/>
                <a:cs typeface="Arial" pitchFamily="34" charset="0"/>
              </a:rPr>
              <a:t>this.age</a:t>
            </a: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= age;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}</a:t>
            </a:r>
            <a:endParaRPr lang="en-GB" sz="18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800" dirty="0" smtClean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public 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String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getFirstname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()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  return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firstname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}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8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solidFill>
                  <a:srgbClr val="008000"/>
                </a:solidFill>
                <a:latin typeface="Lucida Console" panose="020B0609040504020204" pitchFamily="49" charset="0"/>
                <a:cs typeface="Arial" pitchFamily="34" charset="0"/>
              </a:rPr>
              <a:t>  // </a:t>
            </a:r>
            <a:r>
              <a:rPr lang="en-GB" sz="1800" dirty="0" err="1" smtClean="0">
                <a:solidFill>
                  <a:srgbClr val="008000"/>
                </a:solidFill>
                <a:latin typeface="Lucida Console" panose="020B0609040504020204" pitchFamily="49" charset="0"/>
                <a:cs typeface="Arial" pitchFamily="34" charset="0"/>
              </a:rPr>
              <a:t>getLastname</a:t>
            </a:r>
            <a:r>
              <a:rPr lang="en-GB" sz="1800" dirty="0" smtClean="0">
                <a:solidFill>
                  <a:srgbClr val="008000"/>
                </a:solidFill>
                <a:latin typeface="Lucida Console" panose="020B0609040504020204" pitchFamily="49" charset="0"/>
                <a:cs typeface="Arial" pitchFamily="34" charset="0"/>
              </a:rPr>
              <a:t>() and </a:t>
            </a:r>
            <a:r>
              <a:rPr lang="en-GB" sz="1800" dirty="0" err="1" smtClean="0">
                <a:solidFill>
                  <a:srgbClr val="008000"/>
                </a:solidFill>
                <a:latin typeface="Lucida Console" panose="020B0609040504020204" pitchFamily="49" charset="0"/>
                <a:cs typeface="Arial" pitchFamily="34" charset="0"/>
              </a:rPr>
              <a:t>getAge</a:t>
            </a:r>
            <a:r>
              <a:rPr lang="en-GB" sz="1800" dirty="0" smtClean="0">
                <a:solidFill>
                  <a:srgbClr val="008000"/>
                </a:solidFill>
                <a:latin typeface="Lucida Console" panose="020B0609040504020204" pitchFamily="49" charset="0"/>
                <a:cs typeface="Arial" pitchFamily="34" charset="0"/>
              </a:rPr>
              <a:t>() - similar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}</a:t>
            </a:r>
            <a:endParaRPr lang="en-GB" sz="1800" dirty="0">
              <a:latin typeface="Lucida Console" panose="020B0609040504020204" pitchFamily="49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5568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b="1" dirty="0" err="1" smtClean="0">
                <a:latin typeface="Lucida Console" panose="020B0609040504020204" pitchFamily="49" charset="0"/>
                <a:ea typeface="ＭＳ Ｐゴシック" pitchFamily="34" charset="-128"/>
              </a:rPr>
              <a:t>ArrayListImpl</a:t>
            </a:r>
            <a:r>
              <a:rPr lang="en-GB" sz="3000" b="1" dirty="0" smtClean="0">
                <a:latin typeface="Lucida Console" panose="020B0609040504020204" pitchFamily="49" charset="0"/>
                <a:ea typeface="ＭＳ Ｐゴシック" pitchFamily="34" charset="-128"/>
              </a:rPr>
              <a:t>&lt;E&gt;</a:t>
            </a:r>
            <a:r>
              <a:rPr lang="en-GB" sz="3000" dirty="0" smtClean="0">
                <a:ea typeface="ＭＳ Ｐゴシック" pitchFamily="34" charset="-128"/>
              </a:rPr>
              <a:t/>
            </a:r>
            <a:br>
              <a:rPr lang="en-GB" sz="3000" dirty="0" smtClean="0">
                <a:ea typeface="ＭＳ Ｐゴシック" pitchFamily="34" charset="-128"/>
              </a:rPr>
            </a:br>
            <a:r>
              <a:rPr lang="en-GB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(funny name so we don’t confuse it with </a:t>
            </a:r>
            <a:r>
              <a:rPr lang="en-GB" sz="2400" dirty="0" err="1" smtClean="0">
                <a:latin typeface="Lucida Console" panose="020B0609040504020204" pitchFamily="49" charset="0"/>
                <a:ea typeface="ＭＳ Ｐゴシック" pitchFamily="34" charset="-128"/>
                <a:cs typeface="Arial" panose="020B0604020202020204" pitchFamily="34" charset="0"/>
              </a:rPr>
              <a:t>ArrayList</a:t>
            </a:r>
            <a:r>
              <a:rPr lang="en-GB" sz="2400" dirty="0" smtClean="0">
                <a:latin typeface="Lucida Console" panose="020B0609040504020204" pitchFamily="49" charset="0"/>
                <a:ea typeface="ＭＳ Ｐゴシック" pitchFamily="34" charset="-128"/>
                <a:cs typeface="Arial" panose="020B0604020202020204" pitchFamily="34" charset="0"/>
              </a:rPr>
              <a:t>&lt;E&gt;</a:t>
            </a:r>
            <a:endParaRPr lang="en-GB" sz="2400" dirty="0" smtClean="0">
              <a:latin typeface="Lucida Console" panose="020B0609040504020204" pitchFamily="49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632" y="1478126"/>
            <a:ext cx="8552153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public class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ArrayListImpl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implements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IList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{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private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static final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INITIAL_SIZE = 256;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 @</a:t>
            </a:r>
            <a:r>
              <a:rPr lang="en-GB" sz="1600" dirty="0" err="1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SuppressWarnings</a:t>
            </a:r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("unchecked")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private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E[] data = (E[])new Object[INITIAL_SIZE];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private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count = 0;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// Methods required by </a:t>
            </a:r>
            <a:r>
              <a:rPr lang="en-GB" sz="1600" dirty="0" err="1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ICollection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&lt;E&gt;</a:t>
            </a:r>
            <a:endParaRPr lang="en-GB" sz="1600" dirty="0">
              <a:solidFill>
                <a:srgbClr val="008000"/>
              </a:solidFill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 @</a:t>
            </a:r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void add(E e)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if(count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==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data.length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data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=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Arrays.copyOf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(data,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data.length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* 2);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data[count++]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= e;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 // Continued on next slide</a:t>
            </a:r>
            <a:endParaRPr lang="en-GB" sz="1600" dirty="0">
              <a:solidFill>
                <a:srgbClr val="008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4656" y="1948830"/>
            <a:ext cx="2137524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Initially space for 256 elements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521" y="3080024"/>
            <a:ext cx="3696345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Number of elements in the list; also next free position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0819" y="4747704"/>
            <a:ext cx="2385197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If out of space, double the capacity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96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6931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Filtering, mapping and sorting a list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244698" y="938618"/>
            <a:ext cx="8706119" cy="5713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public class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StreamsDemo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8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public 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static &lt;E, F&gt; List&lt;F&gt;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filterThenMapThenSort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(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			List&lt;E&gt; in,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			Predicate&lt;E&gt; p,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			Function&lt;E, F&gt; f,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			Comparator&lt;F&gt; c)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		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  List&lt;F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&gt; result = 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in.stream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()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                     .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filter(p)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                     .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map(f)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                     .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collect(</a:t>
            </a:r>
            <a:r>
              <a:rPr lang="en-GB" sz="1800" dirty="0" err="1">
                <a:latin typeface="Lucida Console" panose="020B0609040504020204" pitchFamily="49" charset="0"/>
                <a:cs typeface="Arial" pitchFamily="34" charset="0"/>
              </a:rPr>
              <a:t>Collectors.toList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());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800" dirty="0" err="1" smtClean="0">
                <a:latin typeface="Lucida Console" panose="020B0609040504020204" pitchFamily="49" charset="0"/>
                <a:cs typeface="Arial" pitchFamily="34" charset="0"/>
              </a:rPr>
              <a:t>result.sort</a:t>
            </a: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(c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  return </a:t>
            </a:r>
            <a:r>
              <a:rPr lang="en-GB" sz="1800" dirty="0">
                <a:latin typeface="Lucida Console" panose="020B0609040504020204" pitchFamily="49" charset="0"/>
                <a:cs typeface="Arial" pitchFamily="34" charset="0"/>
              </a:rPr>
              <a:t>result;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latin typeface="Lucida Console" panose="020B0609040504020204" pitchFamily="49" charset="0"/>
                <a:cs typeface="Arial" pitchFamily="34" charset="0"/>
              </a:rPr>
              <a:t>  }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8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800" dirty="0" smtClean="0">
                <a:solidFill>
                  <a:srgbClr val="008000"/>
                </a:solidFill>
                <a:latin typeface="Lucida Console" panose="020B0609040504020204" pitchFamily="49" charset="0"/>
                <a:cs typeface="Arial" pitchFamily="34" charset="0"/>
              </a:rPr>
              <a:t>  // Continued on next slide</a:t>
            </a:r>
            <a:endParaRPr lang="en-GB" sz="1800" dirty="0">
              <a:solidFill>
                <a:srgbClr val="008000"/>
              </a:solidFill>
              <a:latin typeface="Lucida Console" panose="020B0609040504020204" pitchFamily="49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6539" y="3469602"/>
            <a:ext cx="2494977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cs typeface="Arial" panose="020B0604020202020204" pitchFamily="34" charset="0"/>
              </a:rPr>
              <a:t>Turn the list into a stream</a:t>
            </a:r>
            <a:endParaRPr lang="en-GB" sz="1600" dirty="0"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2784" y="3859133"/>
            <a:ext cx="362952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cs typeface="Arial" panose="020B0604020202020204" pitchFamily="34" charset="0"/>
              </a:rPr>
              <a:t>Eliminate elements that don’t satisfy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</a:t>
            </a:r>
            <a:endParaRPr lang="en-GB" sz="16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3003" y="4244715"/>
            <a:ext cx="3411511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cs typeface="Arial" panose="020B0604020202020204" pitchFamily="34" charset="0"/>
              </a:rPr>
              <a:t>Map </a:t>
            </a:r>
            <a:r>
              <a:rPr lang="en-GB" sz="16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</a:t>
            </a:r>
            <a:r>
              <a:rPr lang="en-GB" sz="1600" dirty="0" smtClean="0">
                <a:cs typeface="Arial" panose="020B0604020202020204" pitchFamily="34" charset="0"/>
              </a:rPr>
              <a:t> over the remaining elements</a:t>
            </a:r>
            <a:endParaRPr lang="en-GB" sz="16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9667" y="4924391"/>
            <a:ext cx="2163697" cy="584775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cs typeface="Arial" panose="020B0604020202020204" pitchFamily="34" charset="0"/>
              </a:rPr>
              <a:t>Turn the resulting stream back into a list</a:t>
            </a:r>
            <a:endParaRPr lang="en-GB" sz="1600" dirty="0"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3519" y="4963443"/>
            <a:ext cx="176186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cs typeface="Arial" panose="020B0604020202020204" pitchFamily="34" charset="0"/>
              </a:rPr>
              <a:t>Sort the list using the comparator</a:t>
            </a:r>
            <a:endParaRPr lang="en-GB" sz="1600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111" y="2232476"/>
            <a:ext cx="2295090" cy="1134095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Default methods added to the List interface</a:t>
            </a:r>
            <a:endParaRPr lang="en-GB" sz="2200" dirty="0"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743201" y="3206839"/>
            <a:ext cx="965914" cy="43204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854561" y="3376116"/>
            <a:ext cx="386364" cy="1517856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4765135" y="3561605"/>
            <a:ext cx="461404" cy="15639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endCxn id="5" idx="1"/>
          </p:cNvCxnSpPr>
          <p:nvPr/>
        </p:nvCxnSpPr>
        <p:spPr bwMode="auto">
          <a:xfrm flipV="1">
            <a:off x="4917535" y="4028410"/>
            <a:ext cx="315249" cy="26297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endCxn id="6" idx="1"/>
          </p:cNvCxnSpPr>
          <p:nvPr/>
        </p:nvCxnSpPr>
        <p:spPr bwMode="auto">
          <a:xfrm>
            <a:off x="4520483" y="4388235"/>
            <a:ext cx="692520" cy="25757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8" idx="1"/>
          </p:cNvCxnSpPr>
          <p:nvPr/>
        </p:nvCxnSpPr>
        <p:spPr bwMode="auto">
          <a:xfrm>
            <a:off x="2983734" y="5094426"/>
            <a:ext cx="539785" cy="16140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099882" y="4924806"/>
            <a:ext cx="539785" cy="16140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1810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6019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Let’s filter, map and sort some people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244698" y="1046193"/>
            <a:ext cx="8706119" cy="5502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static void main(String[]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args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) {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800" dirty="0" smtClean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List&lt;Person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&gt; people = new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ArrayList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&lt;Person&gt;();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people.add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(new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Person("Ally", "Donaldson", 33));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people.add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(new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Person("Poppy", "Donaldson", 4));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people.add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(new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Person("Felix", "Donaldson", 1));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people.add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(new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Person("Harry", "Potter", 52));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people.add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(new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Person("Amazing", "Amy", 100));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1600" dirty="0" smtClean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Predicate&lt;Person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&gt;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isAdult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=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p 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-&gt;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p.getAge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() &gt;=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18;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8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Function&lt;Person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, String&gt;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getFirstname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= (p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-&gt;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p.getFirstname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());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800" dirty="0" smtClean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Comparator&lt;String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&gt;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stringComparator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= (s, t)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-&gt;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s.compareTo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(t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800" dirty="0" smtClean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List&lt;String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&gt;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sortedFirstNamesOfAdults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 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=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filterThenMapThenSort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(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      people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,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isAdult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, </a:t>
            </a:r>
            <a:r>
              <a:rPr lang="en-GB" sz="1600" dirty="0" err="1">
                <a:latin typeface="Lucida Console" panose="020B0609040504020204" pitchFamily="49" charset="0"/>
                <a:cs typeface="Arial" pitchFamily="34" charset="0"/>
              </a:rPr>
              <a:t>getFirstname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,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stringComparator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GB" sz="800" dirty="0">
              <a:latin typeface="Lucida Console" panose="020B0609040504020204" pitchFamily="49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  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System.out.println</a:t>
            </a: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(</a:t>
            </a:r>
            <a:r>
              <a:rPr lang="en-GB" sz="1600" dirty="0" err="1" smtClean="0">
                <a:latin typeface="Lucida Console" panose="020B0609040504020204" pitchFamily="49" charset="0"/>
                <a:cs typeface="Arial" pitchFamily="34" charset="0"/>
              </a:rPr>
              <a:t>sortedFirstNamesOfAdults</a:t>
            </a:r>
            <a:r>
              <a:rPr lang="en-GB" sz="1600" dirty="0">
                <a:latin typeface="Lucida Console" panose="020B0609040504020204" pitchFamily="49" charset="0"/>
                <a:cs typeface="Arial" pitchFamily="34" charset="0"/>
              </a:rPr>
              <a:t>);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  }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GB" sz="1600" dirty="0" smtClean="0">
                <a:latin typeface="Lucida Console" panose="020B0609040504020204" pitchFamily="49" charset="0"/>
                <a:cs typeface="Arial" pitchFamily="34" charset="0"/>
              </a:rPr>
              <a:t>}</a:t>
            </a:r>
            <a:endParaRPr lang="en-GB" sz="1600" dirty="0">
              <a:solidFill>
                <a:srgbClr val="008000"/>
              </a:solidFill>
              <a:latin typeface="Lucida Console" panose="020B0609040504020204" pitchFamily="49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1410" y="2876108"/>
            <a:ext cx="1452642" cy="461665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cs typeface="Arial" panose="020B0604020202020204" pitchFamily="34" charset="0"/>
              </a:rPr>
              <a:t>Lambdas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4211392" y="3528811"/>
            <a:ext cx="2627290" cy="34773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647386" y="3977427"/>
            <a:ext cx="2897746" cy="34773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 bwMode="auto">
          <a:xfrm>
            <a:off x="5471374" y="4402428"/>
            <a:ext cx="2951409" cy="34773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endCxn id="9" idx="1"/>
          </p:cNvCxnSpPr>
          <p:nvPr/>
        </p:nvCxnSpPr>
        <p:spPr bwMode="auto">
          <a:xfrm flipV="1">
            <a:off x="6838682" y="3106941"/>
            <a:ext cx="452728" cy="421870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291410" y="3342807"/>
            <a:ext cx="380732" cy="634620"/>
          </a:xfrm>
          <a:prstGeom prst="line">
            <a:avLst/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Freeform 13"/>
          <p:cNvSpPr/>
          <p:nvPr/>
        </p:nvSpPr>
        <p:spPr bwMode="auto">
          <a:xfrm>
            <a:off x="8422783" y="3335628"/>
            <a:ext cx="439769" cy="1275009"/>
          </a:xfrm>
          <a:custGeom>
            <a:avLst/>
            <a:gdLst>
              <a:gd name="connsiteX0" fmla="*/ 128789 w 439769"/>
              <a:gd name="connsiteY0" fmla="*/ 0 h 1275009"/>
              <a:gd name="connsiteX1" fmla="*/ 437882 w 439769"/>
              <a:gd name="connsiteY1" fmla="*/ 721217 h 1275009"/>
              <a:gd name="connsiteX2" fmla="*/ 0 w 439769"/>
              <a:gd name="connsiteY2" fmla="*/ 1275009 h 127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69" h="1275009">
                <a:moveTo>
                  <a:pt x="128789" y="0"/>
                </a:moveTo>
                <a:cubicBezTo>
                  <a:pt x="294068" y="254358"/>
                  <a:pt x="459347" y="508716"/>
                  <a:pt x="437882" y="721217"/>
                </a:cubicBezTo>
                <a:cubicBezTo>
                  <a:pt x="416417" y="933718"/>
                  <a:pt x="208208" y="1104363"/>
                  <a:pt x="0" y="1275009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811887" y="6153138"/>
            <a:ext cx="5318974" cy="461665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cs typeface="Arial" panose="020B0604020202020204" pitchFamily="34" charset="0"/>
              </a:rPr>
              <a:t>Prints: </a:t>
            </a:r>
            <a:r>
              <a:rPr lang="en-GB" sz="2400" dirty="0">
                <a:latin typeface="Lucida Console" panose="020B0609040504020204" pitchFamily="49" charset="0"/>
                <a:cs typeface="Arial" panose="020B0604020202020204" pitchFamily="34" charset="0"/>
              </a:rPr>
              <a:t>[Ally, Amazing, Harry]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1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1" grpId="0" animBg="1"/>
      <p:bldP spid="12" grpId="0" animBg="1"/>
      <p:bldP spid="14" grpId="0" animBg="1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6019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Interface with default method vs. abstract class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548" y="1352281"/>
            <a:ext cx="8165205" cy="52937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Intended role of default methods: to support interface evolution</a:t>
            </a:r>
          </a:p>
          <a:p>
            <a:pPr algn="l"/>
            <a:endParaRPr lang="en-GB" sz="1600" dirty="0" smtClean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Default methods </a:t>
            </a:r>
            <a:r>
              <a:rPr lang="en-GB" sz="2200" b="1" dirty="0" smtClean="0">
                <a:cs typeface="Arial" panose="020B0604020202020204" pitchFamily="34" charset="0"/>
              </a:rPr>
              <a:t>defend</a:t>
            </a:r>
            <a:r>
              <a:rPr lang="en-GB" sz="2200" dirty="0" smtClean="0">
                <a:cs typeface="Arial" panose="020B0604020202020204" pitchFamily="34" charset="0"/>
              </a:rPr>
              <a:t> existing classes so that they still compile despite additions to the interface</a:t>
            </a:r>
          </a:p>
          <a:p>
            <a:pPr algn="l"/>
            <a:endParaRPr lang="en-GB" sz="1600" dirty="0" smtClean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They are sometimes called </a:t>
            </a:r>
            <a:r>
              <a:rPr lang="en-GB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defender methods</a:t>
            </a:r>
          </a:p>
          <a:p>
            <a:pPr algn="l"/>
            <a:endParaRPr lang="en-GB" sz="16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It is tempting to use default methods more </a:t>
            </a:r>
            <a:r>
              <a:rPr lang="en-GB" sz="2200" dirty="0" smtClean="0">
                <a:cs typeface="Arial" panose="020B0604020202020204" pitchFamily="34" charset="0"/>
              </a:rPr>
              <a:t>broadly: to </a:t>
            </a:r>
            <a:r>
              <a:rPr lang="en-GB" sz="2200" dirty="0" smtClean="0">
                <a:cs typeface="Arial" panose="020B0604020202020204" pitchFamily="34" charset="0"/>
              </a:rPr>
              <a:t>capture common behaviour as we would do with an </a:t>
            </a:r>
            <a:r>
              <a:rPr lang="en-GB" sz="2200" b="1" dirty="0" smtClean="0">
                <a:cs typeface="Arial" panose="020B0604020202020204" pitchFamily="34" charset="0"/>
              </a:rPr>
              <a:t>abstract class</a:t>
            </a:r>
          </a:p>
          <a:p>
            <a:pPr algn="l"/>
            <a:endParaRPr lang="en-GB" sz="16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This works as long as the common behaviour does not depend on state: </a:t>
            </a:r>
            <a:r>
              <a:rPr lang="en-GB" sz="2200" b="1" dirty="0" smtClean="0">
                <a:cs typeface="Arial" panose="020B0604020202020204" pitchFamily="34" charset="0"/>
              </a:rPr>
              <a:t>interfaces still cannot have</a:t>
            </a:r>
            <a:r>
              <a:rPr lang="en-GB" sz="2200" dirty="0" smtClean="0">
                <a:cs typeface="Arial" panose="020B0604020202020204" pitchFamily="34" charset="0"/>
              </a:rPr>
              <a:t> (non static final) </a:t>
            </a:r>
            <a:r>
              <a:rPr lang="en-GB" sz="2200" b="1" dirty="0" smtClean="0">
                <a:cs typeface="Arial" panose="020B0604020202020204" pitchFamily="34" charset="0"/>
              </a:rPr>
              <a:t>fields</a:t>
            </a:r>
          </a:p>
          <a:p>
            <a:pPr algn="l"/>
            <a:endParaRPr lang="en-GB" sz="16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I don’t yet have advice for you on best practices regarding default methods</a:t>
            </a:r>
          </a:p>
          <a:p>
            <a:pPr algn="l"/>
            <a:endParaRPr lang="en-GB" sz="16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Experiment with them!</a:t>
            </a:r>
          </a:p>
        </p:txBody>
      </p:sp>
    </p:spTree>
    <p:extLst>
      <p:ext uri="{BB962C8B-B14F-4D97-AF65-F5344CB8AC3E}">
        <p14:creationId xmlns:p14="http://schemas.microsoft.com/office/powerpoint/2010/main" val="387394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6019"/>
            <a:ext cx="81534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Pointers to interesting things to look at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548" y="1287886"/>
            <a:ext cx="8165205" cy="52322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Lambdas for event handling in GUI programs</a:t>
            </a:r>
          </a:p>
          <a:p>
            <a:pPr algn="l"/>
            <a:endParaRPr lang="en-GB" sz="12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Streams</a:t>
            </a:r>
          </a:p>
          <a:p>
            <a:pPr algn="l"/>
            <a:endParaRPr lang="en-GB" sz="12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Default method in Function and Comparator interfaces, e.g.:</a:t>
            </a:r>
          </a:p>
          <a:p>
            <a:pPr marL="342900" indent="-342900" algn="l">
              <a:buFontTx/>
              <a:buChar char="-"/>
            </a:pP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compose</a:t>
            </a:r>
            <a:r>
              <a:rPr lang="en-GB" sz="2200" dirty="0" smtClean="0">
                <a:cs typeface="Arial" panose="020B0604020202020204" pitchFamily="34" charset="0"/>
              </a:rPr>
              <a:t> method of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Function</a:t>
            </a:r>
          </a:p>
          <a:p>
            <a:pPr marL="342900" indent="-342900" algn="l">
              <a:buFontTx/>
              <a:buChar char="-"/>
            </a:pP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thenComparing</a:t>
            </a:r>
            <a:r>
              <a:rPr lang="en-GB" sz="2200" dirty="0" smtClean="0">
                <a:cs typeface="Arial" panose="020B0604020202020204" pitchFamily="34" charset="0"/>
              </a:rPr>
              <a:t> method of </a:t>
            </a:r>
            <a:r>
              <a:rPr lang="en-GB" sz="22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Comparator</a:t>
            </a:r>
          </a:p>
          <a:p>
            <a:pPr algn="l"/>
            <a:endParaRPr lang="en-GB" sz="12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Closures in C# vs. </a:t>
            </a:r>
            <a:r>
              <a:rPr lang="en-GB" sz="2200" dirty="0">
                <a:cs typeface="Arial" panose="020B0604020202020204" pitchFamily="34" charset="0"/>
              </a:rPr>
              <a:t>Java </a:t>
            </a:r>
          </a:p>
          <a:p>
            <a:pPr algn="l"/>
            <a:r>
              <a:rPr lang="en-GB" sz="2200" b="1" dirty="0" smtClean="0">
                <a:cs typeface="Arial" panose="020B0604020202020204" pitchFamily="34" charset="0"/>
              </a:rPr>
              <a:t>   http</a:t>
            </a:r>
            <a:r>
              <a:rPr lang="en-GB" sz="2200" b="1" dirty="0">
                <a:cs typeface="Arial" panose="020B0604020202020204" pitchFamily="34" charset="0"/>
              </a:rPr>
              <a:t>://csharpindepth.com/articles/chapter5/closures.aspx</a:t>
            </a:r>
            <a:endParaRPr lang="en-GB" sz="2200" b="1" dirty="0" smtClean="0">
              <a:cs typeface="Arial" panose="020B0604020202020204" pitchFamily="34" charset="0"/>
            </a:endParaRPr>
          </a:p>
          <a:p>
            <a:pPr algn="l"/>
            <a:endParaRPr lang="en-GB" sz="12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Lambdas in C++</a:t>
            </a:r>
          </a:p>
          <a:p>
            <a:pPr algn="l"/>
            <a:r>
              <a:rPr lang="en-GB" sz="2200" b="1" dirty="0" smtClean="0">
                <a:cs typeface="Arial" panose="020B0604020202020204" pitchFamily="34" charset="0"/>
              </a:rPr>
              <a:t>    http</a:t>
            </a:r>
            <a:r>
              <a:rPr lang="en-GB" sz="2200" b="1" dirty="0">
                <a:cs typeface="Arial" panose="020B0604020202020204" pitchFamily="34" charset="0"/>
              </a:rPr>
              <a:t>://www.cprogramming.com/c++11/c++</a:t>
            </a:r>
            <a:r>
              <a:rPr lang="en-GB" sz="2200" b="1" dirty="0" smtClean="0">
                <a:cs typeface="Arial" panose="020B0604020202020204" pitchFamily="34" charset="0"/>
              </a:rPr>
              <a:t>11-lambda-</a:t>
            </a:r>
          </a:p>
          <a:p>
            <a:pPr algn="l"/>
            <a:r>
              <a:rPr lang="en-GB" sz="2200" b="1" dirty="0" smtClean="0">
                <a:cs typeface="Arial" panose="020B0604020202020204" pitchFamily="34" charset="0"/>
              </a:rPr>
              <a:t>                                                                               closures.html</a:t>
            </a:r>
            <a:endParaRPr lang="en-GB" sz="1200" b="1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A great source I used in preparing these lectures:</a:t>
            </a:r>
          </a:p>
          <a:p>
            <a:pPr algn="l"/>
            <a:r>
              <a:rPr lang="en-GB" sz="2200" b="1" dirty="0" smtClean="0">
                <a:cs typeface="Arial" panose="020B0604020202020204" pitchFamily="34" charset="0"/>
              </a:rPr>
              <a:t>    http</a:t>
            </a:r>
            <a:r>
              <a:rPr lang="en-GB" sz="2200" b="1" dirty="0">
                <a:cs typeface="Arial" panose="020B0604020202020204" pitchFamily="34" charset="0"/>
              </a:rPr>
              <a:t>://docs.oracle.com/javase/tutorial/java/javaOO</a:t>
            </a:r>
            <a:r>
              <a:rPr lang="en-GB" sz="2200" b="1" dirty="0" smtClean="0">
                <a:cs typeface="Arial" panose="020B0604020202020204" pitchFamily="34" charset="0"/>
              </a:rPr>
              <a:t>/</a:t>
            </a:r>
          </a:p>
          <a:p>
            <a:pPr algn="l"/>
            <a:r>
              <a:rPr lang="en-GB" sz="2200" b="1" dirty="0" smtClean="0">
                <a:cs typeface="Arial" panose="020B0604020202020204" pitchFamily="34" charset="0"/>
              </a:rPr>
              <a:t>                                                            lambdaexpressions.html</a:t>
            </a:r>
          </a:p>
        </p:txBody>
      </p:sp>
    </p:spTree>
    <p:extLst>
      <p:ext uri="{BB962C8B-B14F-4D97-AF65-F5344CB8AC3E}">
        <p14:creationId xmlns:p14="http://schemas.microsoft.com/office/powerpoint/2010/main" val="145907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657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b="1" dirty="0" err="1" smtClean="0">
                <a:latin typeface="Lucida Console" panose="020B0609040504020204" pitchFamily="49" charset="0"/>
                <a:ea typeface="ＭＳ Ｐゴシック" pitchFamily="34" charset="-128"/>
              </a:rPr>
              <a:t>ArrayListImpl</a:t>
            </a:r>
            <a:r>
              <a:rPr lang="en-GB" sz="3000" b="1" dirty="0" smtClean="0">
                <a:latin typeface="Lucida Console" panose="020B0609040504020204" pitchFamily="49" charset="0"/>
                <a:ea typeface="ＭＳ Ｐゴシック" pitchFamily="34" charset="-128"/>
              </a:rPr>
              <a:t>&lt;E&gt; </a:t>
            </a:r>
            <a:r>
              <a:rPr lang="en-GB" sz="3000" dirty="0" smtClean="0">
                <a:ea typeface="ＭＳ Ｐゴシック" pitchFamily="34" charset="-128"/>
              </a:rPr>
              <a:t>(continued)</a:t>
            </a:r>
            <a:endParaRPr lang="en-GB" sz="2400" dirty="0" smtClean="0">
              <a:latin typeface="Lucida Console" panose="020B0609040504020204" pitchFamily="49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995" y="898571"/>
            <a:ext cx="8552153" cy="57554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// Continued from previous slide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@</a:t>
            </a:r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boolean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contains(E e)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for(E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x : this)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if(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bothNullOrEqual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(e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, x))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return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true;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return false;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private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boolean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bothNullOrEqual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(E x, E y)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return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(x == null &amp;&amp; y == null) ||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 (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x != null &amp;&amp;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x.equals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(y));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// Methods required by </a:t>
            </a:r>
            <a:r>
              <a:rPr lang="en-GB" sz="1600" dirty="0" err="1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Ilist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&lt;E&gt;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@Override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E get(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return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data[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];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                             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// Continued on next slide</a:t>
            </a:r>
            <a:endParaRPr lang="en-GB" sz="1600" dirty="0">
              <a:solidFill>
                <a:srgbClr val="008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4532" y="1151020"/>
            <a:ext cx="26274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Why can we do this?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3527" y="5478923"/>
            <a:ext cx="508941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If 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ArrayIndexOutOfBoundsException</a:t>
            </a:r>
            <a:r>
              <a:rPr lang="en-GB" dirty="0" smtClean="0">
                <a:cs typeface="Arial" panose="020B0604020202020204" pitchFamily="34" charset="0"/>
              </a:rPr>
              <a:t> is thrown, it will be propagated.  Why?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>
            <a:stCxn id="11" idx="1"/>
          </p:cNvCxnSpPr>
          <p:nvPr/>
        </p:nvCxnSpPr>
        <p:spPr bwMode="auto">
          <a:xfrm flipH="1">
            <a:off x="2717442" y="1351075"/>
            <a:ext cx="1937090" cy="606514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5885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83528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b="1" dirty="0" err="1" smtClean="0">
                <a:latin typeface="Lucida Console" panose="020B0609040504020204" pitchFamily="49" charset="0"/>
                <a:ea typeface="ＭＳ Ｐゴシック" pitchFamily="34" charset="-128"/>
              </a:rPr>
              <a:t>ArrayListImpl</a:t>
            </a:r>
            <a:r>
              <a:rPr lang="en-GB" sz="3000" b="1" dirty="0" smtClean="0">
                <a:latin typeface="Lucida Console" panose="020B0609040504020204" pitchFamily="49" charset="0"/>
                <a:ea typeface="ＭＳ Ｐゴシック" pitchFamily="34" charset="-128"/>
              </a:rPr>
              <a:t>&lt;E&gt; </a:t>
            </a:r>
            <a:r>
              <a:rPr lang="en-GB" sz="3000" dirty="0" smtClean="0">
                <a:ea typeface="ＭＳ Ｐゴシック" pitchFamily="34" charset="-128"/>
              </a:rPr>
              <a:t>(continued)</a:t>
            </a:r>
            <a:endParaRPr lang="en-GB" sz="2400" dirty="0" smtClean="0">
              <a:latin typeface="Lucida Console" panose="020B0609040504020204" pitchFamily="49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995" y="589475"/>
            <a:ext cx="8552153" cy="62478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// Continued from previous slide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@</a:t>
            </a:r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boolean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removeFirst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(E e)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for(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= 0;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&lt; count;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++)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if(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bothNullOrEqual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(e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, data[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]))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for(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j =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+ 1; j &lt; count; j++)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  data[j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- 1] = data[j];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data[count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- 1] = null;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count-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-;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return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true;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return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false;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 // Method required by </a:t>
            </a:r>
            <a:r>
              <a:rPr lang="en-GB" sz="1600" dirty="0" err="1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Iterable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&lt;E&gt;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@Override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Iterator&lt;E&gt; iterator()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   ... // Let’s see how to implement this using an anonymous class</a:t>
            </a:r>
            <a:endParaRPr lang="en-GB" sz="1600" dirty="0">
              <a:solidFill>
                <a:srgbClr val="008000"/>
              </a:solidFill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}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}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// End of </a:t>
            </a:r>
            <a:r>
              <a:rPr lang="en-GB" sz="1600" dirty="0" err="1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ArrayListImpl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&lt;E&gt;</a:t>
            </a:r>
            <a:endParaRPr lang="en-GB" sz="1600" dirty="0">
              <a:solidFill>
                <a:srgbClr val="008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2920" y="1438392"/>
            <a:ext cx="3090929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Shift everything right of the element to be deleted left by one place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3069" y="2819190"/>
            <a:ext cx="4520779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Why is it important to null out the last element?  Why isn’t it sufficient just to decrement 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count</a:t>
            </a:r>
            <a:r>
              <a:rPr lang="en-GB" dirty="0" smtClean="0">
                <a:cs typeface="Arial" panose="020B0604020202020204" pitchFamily="34" charset="0"/>
              </a:rPr>
              <a:t>?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18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8790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Implementing </a:t>
            </a:r>
            <a:r>
              <a:rPr lang="en-GB" sz="3000" b="1" dirty="0" smtClean="0">
                <a:latin typeface="Lucida Console" panose="020B0609040504020204" pitchFamily="49" charset="0"/>
                <a:ea typeface="ＭＳ Ｐゴシック" pitchFamily="34" charset="-128"/>
              </a:rPr>
              <a:t>iterator</a:t>
            </a:r>
            <a:endParaRPr lang="en-GB" sz="2400" dirty="0" smtClean="0">
              <a:latin typeface="Lucida Console" panose="020B0609040504020204" pitchFamily="49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8188" y="1386876"/>
            <a:ext cx="8113688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The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Iterator&lt;E&gt; iterator()</a:t>
            </a:r>
            <a:r>
              <a:rPr lang="en-GB" sz="2400" dirty="0" smtClean="0">
                <a:cs typeface="Arial" panose="020B0604020202020204" pitchFamily="34" charset="0"/>
              </a:rPr>
              <a:t> method should return an instance of an iterator for our list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040" y="2360103"/>
            <a:ext cx="8113688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We could write a separate class,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ArrayListImplIterator</a:t>
            </a:r>
            <a:r>
              <a:rPr lang="en-GB" sz="2400" dirty="0" smtClean="0">
                <a:cs typeface="Arial" panose="020B0604020202020204" pitchFamily="34" charset="0"/>
              </a:rPr>
              <a:t>, to achieve this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946" y="3338493"/>
            <a:ext cx="8113688" cy="1200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But it would make no sense for an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ArrayListImplIterator</a:t>
            </a:r>
            <a:r>
              <a:rPr lang="en-GB" sz="2400" dirty="0" smtClean="0">
                <a:cs typeface="Arial" panose="020B0604020202020204" pitchFamily="34" charset="0"/>
              </a:rPr>
              <a:t> to exist without an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ArrayListImpl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677" y="4753022"/>
            <a:ext cx="8113688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Thus better to make the iterator class a </a:t>
            </a:r>
            <a:r>
              <a:rPr lang="en-GB" sz="2400" b="1" dirty="0" smtClean="0">
                <a:cs typeface="Arial" panose="020B0604020202020204" pitchFamily="34" charset="0"/>
              </a:rPr>
              <a:t>nested</a:t>
            </a:r>
            <a:r>
              <a:rPr lang="en-GB" sz="2400" dirty="0" smtClean="0"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cs typeface="Arial" panose="020B0604020202020204" pitchFamily="34" charset="0"/>
              </a:rPr>
              <a:t>class</a:t>
            </a:r>
            <a:r>
              <a:rPr lang="en-GB" sz="2400" dirty="0" smtClean="0">
                <a:cs typeface="Arial" panose="020B0604020202020204" pitchFamily="34" charset="0"/>
              </a:rPr>
              <a:t>, or an </a:t>
            </a:r>
            <a:r>
              <a:rPr lang="en-GB" sz="2400" b="1" dirty="0" smtClean="0">
                <a:cs typeface="Arial" panose="020B0604020202020204" pitchFamily="34" charset="0"/>
              </a:rPr>
              <a:t>anonymous class</a:t>
            </a:r>
            <a:endParaRPr lang="en-GB" sz="2400" b="1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650" y="5794073"/>
            <a:ext cx="8113688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Let us look at the anonymous class solution (see Tutorial Sheet 3 for examples with nested classes)</a:t>
            </a:r>
            <a:endParaRPr lang="en-GB" sz="2400" b="1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8790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</a:rPr>
              <a:t>Implementing </a:t>
            </a:r>
            <a:r>
              <a:rPr lang="en-GB" sz="3000" b="1" dirty="0" smtClean="0">
                <a:latin typeface="Lucida Console" panose="020B0609040504020204" pitchFamily="49" charset="0"/>
                <a:ea typeface="ＭＳ Ｐゴシック" pitchFamily="34" charset="-128"/>
              </a:rPr>
              <a:t>iterator</a:t>
            </a:r>
            <a:endParaRPr lang="en-GB" sz="2400" dirty="0" smtClean="0">
              <a:latin typeface="Lucida Console" panose="020B0609040504020204" pitchFamily="49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761" y="1683093"/>
            <a:ext cx="8113688" cy="16927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To implement 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Iterator&lt;E&gt; iterator()</a:t>
            </a:r>
            <a:r>
              <a:rPr lang="en-GB" sz="2400" dirty="0" smtClean="0">
                <a:cs typeface="Arial" panose="020B0604020202020204" pitchFamily="34" charset="0"/>
              </a:rPr>
              <a:t> a class must provide:</a:t>
            </a:r>
          </a:p>
          <a:p>
            <a:pPr algn="l"/>
            <a:endParaRPr lang="en-GB" sz="800" dirty="0" smtClean="0">
              <a:cs typeface="Arial" panose="020B0604020202020204" pitchFamily="34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boolean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hasNext</a:t>
            </a: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();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GB" sz="2400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public E next();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1620" y="2218532"/>
            <a:ext cx="3000405" cy="1107996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Says whether there is anything left to iterate over</a:t>
            </a:r>
            <a:endParaRPr lang="en-GB" sz="22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3634" y="3677034"/>
            <a:ext cx="8358391" cy="144655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200" dirty="0" smtClean="0">
                <a:cs typeface="Arial" panose="020B0604020202020204" pitchFamily="34" charset="0"/>
              </a:rPr>
              <a:t>Returns next element in the iteration sequence and moves the iterator on one element</a:t>
            </a:r>
          </a:p>
          <a:p>
            <a:pPr algn="l"/>
            <a:endParaRPr lang="en-GB" sz="2200" dirty="0">
              <a:cs typeface="Arial" panose="020B0604020202020204" pitchFamily="34" charset="0"/>
            </a:endParaRPr>
          </a:p>
          <a:p>
            <a:pPr algn="l"/>
            <a:r>
              <a:rPr lang="en-GB" sz="2200" dirty="0" smtClean="0">
                <a:cs typeface="Arial" panose="020B0604020202020204" pitchFamily="34" charset="0"/>
              </a:rPr>
              <a:t>Throws </a:t>
            </a:r>
            <a:r>
              <a:rPr lang="en-GB" sz="2200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NoSuchElementException</a:t>
            </a:r>
            <a:r>
              <a:rPr lang="en-GB" sz="2200" dirty="0" smtClean="0">
                <a:cs typeface="Arial" panose="020B0604020202020204" pitchFamily="34" charset="0"/>
              </a:rPr>
              <a:t> if there is no element left</a:t>
            </a:r>
            <a:endParaRPr lang="en-GB" sz="22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>
            <a:stCxn id="12" idx="1"/>
          </p:cNvCxnSpPr>
          <p:nvPr/>
        </p:nvCxnSpPr>
        <p:spPr bwMode="auto">
          <a:xfrm flipH="1">
            <a:off x="5525035" y="2772530"/>
            <a:ext cx="296585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949260" y="3326528"/>
            <a:ext cx="1" cy="350506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44316" y="5470081"/>
            <a:ext cx="8113688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>
                <a:cs typeface="Arial" panose="020B0604020202020204" pitchFamily="34" charset="0"/>
              </a:rPr>
              <a:t>Let’s write an anonymous class to do the job</a:t>
            </a:r>
            <a:endParaRPr lang="en-GB" sz="2400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6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1859"/>
            <a:ext cx="8153400" cy="914400"/>
          </a:xfrm>
        </p:spPr>
        <p:txBody>
          <a:bodyPr/>
          <a:lstStyle/>
          <a:p>
            <a:pPr eaLnBrk="1" hangingPunct="1"/>
            <a:r>
              <a:rPr lang="en-GB" sz="3000" dirty="0" smtClean="0">
                <a:ea typeface="ＭＳ Ｐゴシック" pitchFamily="34" charset="-128"/>
                <a:cs typeface="Arial" panose="020B0604020202020204" pitchFamily="34" charset="0"/>
              </a:rPr>
              <a:t>Implementing </a:t>
            </a:r>
            <a:r>
              <a:rPr lang="en-GB" sz="3000" b="1" dirty="0" smtClean="0">
                <a:latin typeface="Lucida Console" panose="020B0609040504020204" pitchFamily="49" charset="0"/>
                <a:ea typeface="ＭＳ Ｐゴシック" pitchFamily="34" charset="-128"/>
                <a:cs typeface="Arial" panose="020B0604020202020204" pitchFamily="34" charset="0"/>
              </a:rPr>
              <a:t>iterator</a:t>
            </a:r>
            <a:endParaRPr lang="en-GB" sz="2400" dirty="0" smtClean="0">
              <a:latin typeface="Lucida Console" panose="020B0609040504020204" pitchFamily="49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632" y="756902"/>
            <a:ext cx="8552153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public class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ArrayListImpl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implements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IList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&lt;E&gt; {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private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static final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INITIAL_SIZE = 256;</a:t>
            </a: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</a:t>
            </a:r>
          </a:p>
          <a:p>
            <a:pPr algn="l"/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 @</a:t>
            </a:r>
            <a:r>
              <a:rPr lang="en-GB" sz="1600" dirty="0" err="1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SuppressWarnings</a:t>
            </a:r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("unchecked")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private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E[] data = (E[])new Object[INITIAL_SIZE];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private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count = 0;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... // Other methods as before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 @</a:t>
            </a:r>
            <a:r>
              <a:rPr lang="en-GB" sz="16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public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Iterator&lt;E&gt; iterator() {</a:t>
            </a: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return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new Iterator&lt;E&gt;() 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{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// Start of anonymous class</a:t>
            </a:r>
            <a:endParaRPr lang="en-GB" sz="1600" dirty="0">
              <a:solidFill>
                <a:srgbClr val="008000"/>
              </a:solidFill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			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private </a:t>
            </a:r>
            <a:r>
              <a:rPr lang="en-GB" sz="1600" dirty="0" err="1" smtClean="0">
                <a:latin typeface="Lucida Console" panose="020B0609040504020204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index = 0;</a:t>
            </a:r>
          </a:p>
          <a:p>
            <a:pPr algn="l"/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      @</a:t>
            </a:r>
            <a:r>
              <a:rPr lang="en-GB" sz="16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cs typeface="Courier New" pitchFamily="49" charset="0"/>
              </a:rPr>
              <a:t>Override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public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boolean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  <a:cs typeface="Courier New" pitchFamily="49" charset="0"/>
              </a:rPr>
              <a:t>hasNext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() {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  return </a:t>
            </a:r>
            <a:r>
              <a:rPr lang="en-GB" sz="1600" dirty="0">
                <a:latin typeface="Lucida Console" panose="020B0609040504020204" pitchFamily="49" charset="0"/>
                <a:cs typeface="Courier New" pitchFamily="49" charset="0"/>
              </a:rPr>
              <a:t>index &lt; count;</a:t>
            </a:r>
          </a:p>
          <a:p>
            <a:pPr algn="l"/>
            <a:r>
              <a:rPr lang="en-GB" sz="1600" dirty="0" smtClean="0">
                <a:latin typeface="Lucida Console" panose="020B0609040504020204" pitchFamily="49" charset="0"/>
                <a:cs typeface="Courier New" pitchFamily="49" charset="0"/>
              </a:rPr>
              <a:t>      }</a:t>
            </a:r>
            <a:endParaRPr lang="en-GB" sz="1600" dirty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endParaRPr lang="en-GB" sz="1600" dirty="0" smtClean="0">
              <a:latin typeface="Lucida Console" panose="020B0609040504020204" pitchFamily="49" charset="0"/>
              <a:cs typeface="Courier New" pitchFamily="49" charset="0"/>
            </a:endParaRPr>
          </a:p>
          <a:p>
            <a:pPr algn="l"/>
            <a:r>
              <a:rPr lang="en-GB" sz="1600" dirty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8000"/>
                </a:solidFill>
                <a:latin typeface="Lucida Console" panose="020B0609040504020204" pitchFamily="49" charset="0"/>
                <a:cs typeface="Courier New" pitchFamily="49" charset="0"/>
              </a:rPr>
              <a:t>     // Anonymous class continued on next slide</a:t>
            </a:r>
            <a:endParaRPr lang="en-GB" sz="1600" dirty="0">
              <a:solidFill>
                <a:srgbClr val="008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2762" y="2411376"/>
            <a:ext cx="2730322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State of </a:t>
            </a:r>
            <a:r>
              <a:rPr lang="en-GB" dirty="0" err="1" smtClean="0">
                <a:latin typeface="Lucida Console" panose="020B0609040504020204" pitchFamily="49" charset="0"/>
                <a:cs typeface="Arial" panose="020B0604020202020204" pitchFamily="34" charset="0"/>
              </a:rPr>
              <a:t>ArrayListImpl</a:t>
            </a:r>
            <a:r>
              <a:rPr lang="en-GB" dirty="0" smtClean="0">
                <a:latin typeface="Lucida Console" panose="020B0609040504020204" pitchFamily="49" charset="0"/>
                <a:cs typeface="Arial" panose="020B0604020202020204" pitchFamily="34" charset="0"/>
              </a:rPr>
              <a:t>&lt;E&gt;</a:t>
            </a:r>
            <a:r>
              <a:rPr lang="en-GB" dirty="0" smtClean="0">
                <a:cs typeface="Arial" panose="020B0604020202020204" pitchFamily="34" charset="0"/>
              </a:rPr>
              <a:t> as before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45482" y="4791821"/>
            <a:ext cx="2730322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cs typeface="Arial" panose="020B0604020202020204" pitchFamily="34" charset="0"/>
              </a:rPr>
              <a:t>The anonymous class can refer to fields of the enclosing class</a:t>
            </a:r>
            <a:endParaRPr lang="en-GB" dirty="0">
              <a:latin typeface="Lucida Console" panose="020B0609040504020204" pitchFamily="49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3953814" y="5409127"/>
            <a:ext cx="991668" cy="398357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7658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LectureOOP">
  <a:themeElements>
    <a:clrScheme name="">
      <a:dk1>
        <a:srgbClr val="000000"/>
      </a:dk1>
      <a:lt1>
        <a:srgbClr val="FFFFFF"/>
      </a:lt1>
      <a:dk2>
        <a:srgbClr val="3333FF"/>
      </a:dk2>
      <a:lt2>
        <a:srgbClr val="FFCC00"/>
      </a:lt2>
      <a:accent1>
        <a:srgbClr val="00CCCC"/>
      </a:accent1>
      <a:accent2>
        <a:srgbClr val="FFCC00"/>
      </a:accent2>
      <a:accent3>
        <a:srgbClr val="ADADFF"/>
      </a:accent3>
      <a:accent4>
        <a:srgbClr val="DADADA"/>
      </a:accent4>
      <a:accent5>
        <a:srgbClr val="AAE2E2"/>
      </a:accent5>
      <a:accent6>
        <a:srgbClr val="E7B900"/>
      </a:accent6>
      <a:hlink>
        <a:srgbClr val="CCCCFF"/>
      </a:hlink>
      <a:folHlink>
        <a:srgbClr val="CC99FF"/>
      </a:folHlink>
    </a:clrScheme>
    <a:fontScheme name="LectureOO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rgbClr val="FFFF99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solidFill>
          <a:schemeClr val="tx1"/>
        </a:solidFill>
        <a:ln>
          <a:solidFill>
            <a:schemeClr val="bg2"/>
          </a:solidFill>
        </a:ln>
      </a:spPr>
      <a:bodyPr wrap="square" rtlCol="0">
        <a:spAutoFit/>
      </a:bodyPr>
      <a:lstStyle>
        <a:defPPr>
          <a:defRPr sz="1600" b="1" dirty="0" err="1">
            <a:latin typeface="Courier New" pitchFamily="49" charset="0"/>
            <a:cs typeface="Courier New" pitchFamily="49" charset="0"/>
          </a:defRPr>
        </a:defPPr>
      </a:lstStyle>
    </a:txDef>
  </a:objectDefaults>
  <a:extraClrSchemeLst>
    <a:extraClrScheme>
      <a:clrScheme name="LectureOOP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OOP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OOP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D:\emil\Work\Teaching\Software Engineering\SWEngDesignII\LectureOOP.pot</Template>
  <TotalTime>14402</TotalTime>
  <Words>3327</Words>
  <Application>Microsoft Office PowerPoint</Application>
  <PresentationFormat>On-screen Show (4:3)</PresentationFormat>
  <Paragraphs>846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LectureOOP</vt:lpstr>
      <vt:lpstr>Programming II</vt:lpstr>
      <vt:lpstr>Imagine we are designing a collections framework</vt:lpstr>
      <vt:lpstr>Implementing an array list</vt:lpstr>
      <vt:lpstr>ArrayListImpl&lt;E&gt; (funny name so we don’t confuse it with ArrayList&lt;E&gt;</vt:lpstr>
      <vt:lpstr>ArrayListImpl&lt;E&gt; (continued)</vt:lpstr>
      <vt:lpstr>ArrayListImpl&lt;E&gt; (continued)</vt:lpstr>
      <vt:lpstr>Implementing iterator</vt:lpstr>
      <vt:lpstr>Implementing iterator</vt:lpstr>
      <vt:lpstr>Implementing iterator</vt:lpstr>
      <vt:lpstr>Implementing iterator</vt:lpstr>
      <vt:lpstr>The iterator method on one slide</vt:lpstr>
      <vt:lpstr>An anonymous class can extend an existing class</vt:lpstr>
      <vt:lpstr>Local classes: not quite anonymous classes</vt:lpstr>
      <vt:lpstr>Years go by…</vt:lpstr>
      <vt:lpstr>Impact of adding methods to an interface</vt:lpstr>
      <vt:lpstr>…but there is a reasonable default way to implement these methods</vt:lpstr>
      <vt:lpstr>…but there is a reasonable default way to implement these methods</vt:lpstr>
      <vt:lpstr>Java 8 solution: default methods</vt:lpstr>
      <vt:lpstr>ICollection&lt;E&gt; with default count</vt:lpstr>
      <vt:lpstr>IList&lt;E&gt; with default removeAll</vt:lpstr>
      <vt:lpstr>Impact of the default methods on existing classes</vt:lpstr>
      <vt:lpstr>Overriding the default methods in ArrayListImpl</vt:lpstr>
      <vt:lpstr>Overriding the default methods in ArrayListImpl</vt:lpstr>
      <vt:lpstr>What is the role of default methods?</vt:lpstr>
      <vt:lpstr>Default methods and functional interfaces</vt:lpstr>
      <vt:lpstr>ITotalOrder&lt;E&gt; without default methods</vt:lpstr>
      <vt:lpstr>ITotalOrder&lt;E&gt; with default methods</vt:lpstr>
      <vt:lpstr>Representing ITotalOrder&lt;E&gt; as a lambda</vt:lpstr>
      <vt:lpstr>Reminder of what the lambda means</vt:lpstr>
      <vt:lpstr>Can a default method be final?</vt:lpstr>
      <vt:lpstr>Final default methods could break existing code</vt:lpstr>
      <vt:lpstr>Suppose I evolves to include bar</vt:lpstr>
      <vt:lpstr>If bar were final in I this would not work</vt:lpstr>
      <vt:lpstr>Do default methods play nicely with multiple inheritance?</vt:lpstr>
      <vt:lpstr>Do default methods play nicely with multiple inheritance?</vt:lpstr>
      <vt:lpstr>To avoid the error, implement baz in C</vt:lpstr>
      <vt:lpstr>What was the motivation for default methods?</vt:lpstr>
      <vt:lpstr>Case study using default methods and lambdas</vt:lpstr>
      <vt:lpstr>Person class</vt:lpstr>
      <vt:lpstr>Filtering, mapping and sorting a list</vt:lpstr>
      <vt:lpstr>Let’s filter, map and sort some people</vt:lpstr>
      <vt:lpstr>Interface with default method vs. abstract class</vt:lpstr>
      <vt:lpstr>Pointers to interesting things to look at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Objects and Classes and their Relationships</dc:title>
  <dc:creator>Ally Donaldson</dc:creator>
  <cp:lastModifiedBy>afd</cp:lastModifiedBy>
  <cp:revision>909</cp:revision>
  <cp:lastPrinted>2010-01-15T12:04:45Z</cp:lastPrinted>
  <dcterms:created xsi:type="dcterms:W3CDTF">2010-01-15T11:46:34Z</dcterms:created>
  <dcterms:modified xsi:type="dcterms:W3CDTF">2015-03-05T20:27:21Z</dcterms:modified>
</cp:coreProperties>
</file>