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77" r:id="rId2"/>
    <p:sldId id="280" r:id="rId3"/>
    <p:sldId id="350" r:id="rId4"/>
    <p:sldId id="357" r:id="rId5"/>
    <p:sldId id="336" r:id="rId6"/>
    <p:sldId id="351" r:id="rId7"/>
    <p:sldId id="352" r:id="rId8"/>
    <p:sldId id="353" r:id="rId9"/>
    <p:sldId id="337" r:id="rId10"/>
    <p:sldId id="354" r:id="rId11"/>
    <p:sldId id="355" r:id="rId12"/>
    <p:sldId id="356" r:id="rId13"/>
    <p:sldId id="358" r:id="rId14"/>
    <p:sldId id="359" r:id="rId15"/>
    <p:sldId id="360" r:id="rId16"/>
    <p:sldId id="361" r:id="rId17"/>
    <p:sldId id="363" r:id="rId18"/>
    <p:sldId id="364" r:id="rId19"/>
    <p:sldId id="365" r:id="rId20"/>
    <p:sldId id="366" r:id="rId21"/>
    <p:sldId id="367" r:id="rId22"/>
    <p:sldId id="368" r:id="rId23"/>
    <p:sldId id="369" r:id="rId24"/>
    <p:sldId id="370" r:id="rId25"/>
    <p:sldId id="371" r:id="rId26"/>
    <p:sldId id="372" r:id="rId27"/>
    <p:sldId id="373" r:id="rId28"/>
    <p:sldId id="374" r:id="rId29"/>
    <p:sldId id="380" r:id="rId30"/>
    <p:sldId id="381" r:id="rId31"/>
    <p:sldId id="378" r:id="rId32"/>
    <p:sldId id="379" r:id="rId33"/>
  </p:sldIdLst>
  <p:sldSz cx="9144000" cy="6858000" type="screen4x3"/>
  <p:notesSz cx="10234613" cy="70993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008000"/>
    <a:srgbClr val="E15219"/>
    <a:srgbClr val="FFFF99"/>
    <a:srgbClr val="33CC33"/>
    <a:srgbClr val="FFFF00"/>
    <a:srgbClr val="FF6600"/>
    <a:srgbClr val="3399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4778" autoAdjust="0"/>
  </p:normalViewPr>
  <p:slideViewPr>
    <p:cSldViewPr snapToGrid="0">
      <p:cViewPr varScale="1">
        <p:scale>
          <a:sx n="74" d="100"/>
          <a:sy n="74" d="100"/>
        </p:scale>
        <p:origin x="-12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1716" y="-66"/>
      </p:cViewPr>
      <p:guideLst>
        <p:guide orient="horz" pos="2235"/>
        <p:guide pos="32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fld id="{3337F322-04BA-474B-BFD7-575CB01932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95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6450" y="533400"/>
            <a:ext cx="3551238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1850"/>
            <a:ext cx="750728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fld id="{D708FBF8-141B-4448-8A71-ADE82320EA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420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E9440F8-823D-4DAD-AAA8-E84853211263}" type="slidenum">
              <a:rPr lang="en-GB" sz="1200" smtClean="0"/>
              <a:pPr eaLnBrk="1" hangingPunct="1"/>
              <a:t>1</a:t>
            </a:fld>
            <a:endParaRPr lang="en-GB" sz="1200" dirty="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10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11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12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13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14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15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16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17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18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19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20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21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22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23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24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25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26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27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28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29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30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31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32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4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5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6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7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8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9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 sz="3600">
                <a:solidFill>
                  <a:schemeClr val="bg2"/>
                </a:solidFill>
                <a:effectLst/>
                <a:latin typeface="Arial Rounded MT Bold" pitchFamily="34" charset="0"/>
                <a:cs typeface="Arial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-111" charset="2"/>
              <a:buNone/>
              <a:defRPr>
                <a:solidFill>
                  <a:schemeClr val="bg2"/>
                </a:solidFill>
                <a:effectLst/>
                <a:latin typeface="Arial Rounded MT Bold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FFFFFF"/>
                </a:solidFill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FFFFFF"/>
                </a:solidFill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Times New Roman" pitchFamily="-111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fld id="{F4991040-6292-49F6-A7F7-0930088F71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07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228600"/>
            <a:ext cx="2114550" cy="5943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6191250" cy="5943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62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144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47800"/>
            <a:ext cx="8153400" cy="4724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19915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  <a:effectLst/>
                <a:latin typeface="Arial Rounded MT Bold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1pPr>
            <a:lvl2pPr marL="742950" indent="-285750"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2pPr>
            <a:lvl3pPr marL="1143000" indent="-228600"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7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149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40005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447800"/>
            <a:ext cx="40005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2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64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92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8846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6252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318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845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47800"/>
            <a:ext cx="8153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609600" y="1066800"/>
            <a:ext cx="8153400" cy="15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2A1100"/>
              </a:gs>
              <a:gs pos="50000">
                <a:srgbClr val="FF6600"/>
              </a:gs>
              <a:gs pos="100000">
                <a:srgbClr val="2A11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366125" y="6477000"/>
            <a:ext cx="7620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algn="r" eaLnBrk="1" hangingPunct="1">
              <a:lnSpc>
                <a:spcPct val="90000"/>
              </a:lnSpc>
              <a:defRPr/>
            </a:pPr>
            <a:fld id="{0DE65A0F-557C-45A3-82EF-87F1A9BC81B8}" type="slidenum">
              <a:rPr lang="en-GB" sz="1200" smtClean="0">
                <a:solidFill>
                  <a:schemeClr val="tx1"/>
                </a:solidFill>
                <a:latin typeface="Comic Sans MS" pitchFamily="-111" charset="0"/>
              </a:rPr>
              <a:pPr algn="r" eaLnBrk="1" hangingPunct="1">
                <a:lnSpc>
                  <a:spcPct val="90000"/>
                </a:lnSpc>
                <a:defRPr/>
              </a:pPr>
              <a:t>‹#›</a:t>
            </a:fld>
            <a:endParaRPr lang="en-GB" sz="1200" smtClean="0">
              <a:solidFill>
                <a:schemeClr val="tx1"/>
              </a:solidFill>
              <a:latin typeface="Comic Sans MS" pitchFamily="-111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7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8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90000"/>
        <a:buFont typeface="Arial" pitchFamily="34" charset="0"/>
        <a:buChar char="•"/>
        <a:defRPr sz="20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90000"/>
        <a:buFont typeface="Arial" pitchFamily="34" charset="0"/>
        <a:buChar char="•"/>
        <a:defRPr sz="20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16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119313" y="742950"/>
            <a:ext cx="4652962" cy="11430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0000E5"/>
                </a:solidFill>
                <a:ea typeface="ＭＳ Ｐゴシック" pitchFamily="34" charset="-128"/>
                <a:cs typeface="Arial" charset="0"/>
              </a:rPr>
              <a:t>Programming II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2023143"/>
            <a:ext cx="4635500" cy="4010063"/>
          </a:xfrm>
        </p:spPr>
        <p:txBody>
          <a:bodyPr/>
          <a:lstStyle/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b="1" dirty="0" smtClean="0">
                <a:ea typeface="ＭＳ Ｐゴシック" pitchFamily="34" charset="-128"/>
              </a:rPr>
              <a:t>Object Oriented </a:t>
            </a:r>
            <a:br>
              <a:rPr lang="en-GB" b="1" dirty="0" smtClean="0">
                <a:ea typeface="ＭＳ Ｐゴシック" pitchFamily="34" charset="-128"/>
              </a:rPr>
            </a:br>
            <a:r>
              <a:rPr lang="en-GB" b="1" dirty="0" smtClean="0">
                <a:ea typeface="ＭＳ Ｐゴシック" pitchFamily="34" charset="-128"/>
              </a:rPr>
              <a:t>Programming with Java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b="1" dirty="0" smtClean="0">
                <a:ea typeface="ＭＳ Ｐゴシック" pitchFamily="34" charset="-128"/>
              </a:rPr>
              <a:t>- Advanced Topics -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endParaRPr lang="en-GB" b="1" dirty="0" smtClean="0">
              <a:solidFill>
                <a:schemeClr val="tx2"/>
              </a:solidFill>
              <a:ea typeface="ＭＳ Ｐゴシック" pitchFamily="34" charset="-128"/>
            </a:endParaRP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ea typeface="ＭＳ Ｐゴシック" pitchFamily="34" charset="-128"/>
              </a:rPr>
              <a:t>Java 8: Functional Interfaces, Method References and Lambda Expressions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endParaRPr lang="en-GB" dirty="0" smtClean="0">
              <a:ea typeface="ＭＳ Ｐゴシック" pitchFamily="34" charset="-128"/>
            </a:endParaRP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dirty="0" smtClean="0">
                <a:ea typeface="ＭＳ Ｐゴシック" pitchFamily="34" charset="-128"/>
              </a:rPr>
              <a:t>Alastair Donaldson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dirty="0" smtClean="0">
                <a:ea typeface="ＭＳ Ｐゴシック" pitchFamily="34" charset="-128"/>
              </a:rPr>
              <a:t>www.doc.ic.ac.uk/~afd</a:t>
            </a:r>
          </a:p>
          <a:p>
            <a:pPr marL="290513" indent="-290513" algn="l" eaLnBrk="1" hangingPunct="1">
              <a:buFont typeface="Wingdings" pitchFamily="2" charset="2"/>
              <a:buNone/>
              <a:defRPr/>
            </a:pPr>
            <a:endParaRPr lang="en-GB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6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26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Using map with our transformers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8809" y="936434"/>
            <a:ext cx="8284685" cy="57554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public class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UsingInterfaces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public static void main(String[]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 {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List&lt;Integer&gt; integers =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ArrayList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&lt;Integer&gt;();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for(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= 0;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&lt; 10;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++)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integers.add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}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List&lt;Integer&gt;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tenTimesBigger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=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Transformer.map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         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TimesTenTransformer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(), integers);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tenTimesBigger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List&lt;Float&gt; floats =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Transformer.map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         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IntegerToFloatTransformer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(), integers);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(floats);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List&lt;List&lt;Integer&gt;&gt; triples =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Transformer.map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         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IntegerToTripleTransformer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(), integers);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(triples);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}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3170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Critique of approach 2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66910" y="1600021"/>
            <a:ext cx="8153400" cy="36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We succeeded in capturing the essence of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map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Generics played a nice role in making this work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b="1" dirty="0" smtClean="0">
                <a:cs typeface="Arial" pitchFamily="34" charset="0"/>
              </a:rPr>
              <a:t>Painful:</a:t>
            </a:r>
            <a:r>
              <a:rPr lang="en-GB" sz="2400" dirty="0" smtClean="0">
                <a:cs typeface="Arial" pitchFamily="34" charset="0"/>
              </a:rPr>
              <a:t> writing a separate class each time we need a transformer.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Especially if we need a simple transformer and we only need it once</a:t>
            </a: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09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Approach 3: anonymous classes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2029" y="1326257"/>
            <a:ext cx="8361802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Instead of declaring </a:t>
            </a:r>
            <a:r>
              <a:rPr lang="en-GB" dirty="0" err="1">
                <a:latin typeface="Lucida Console" panose="020B0609040504020204" pitchFamily="49" charset="0"/>
              </a:rPr>
              <a:t>TimesTenTransformer</a:t>
            </a:r>
            <a:r>
              <a:rPr lang="en-GB" sz="2400" dirty="0" smtClean="0">
                <a:cs typeface="Arial" panose="020B0604020202020204" pitchFamily="34" charset="0"/>
              </a:rPr>
              <a:t> as a class: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5" name="Rectangle 31"/>
          <p:cNvSpPr>
            <a:spLocks noChangeArrowheads="1"/>
          </p:cNvSpPr>
          <p:nvPr/>
        </p:nvSpPr>
        <p:spPr bwMode="auto">
          <a:xfrm>
            <a:off x="1403899" y="1914882"/>
            <a:ext cx="5913613" cy="2035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public class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TimesTenTransformer</a:t>
            </a:r>
            <a:endParaRPr lang="en-GB" sz="16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implements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Transformer&lt;Integer, Integer&gt;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@Override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public Integer transform(Integer x)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  return x*10;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} </a:t>
            </a:r>
            <a:endParaRPr lang="en-GB" sz="16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298" y="4046214"/>
            <a:ext cx="4116632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…and then using this class: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9244" y="4594447"/>
            <a:ext cx="7458420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List&lt;Integer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&gt;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tenTimesBigger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=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Transformer.map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         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TimesTenTransformer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(), integers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);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6296" y="5365879"/>
            <a:ext cx="7944996" cy="13849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…we can declare the class at the point we wish to use it.</a:t>
            </a:r>
          </a:p>
          <a:p>
            <a:pPr algn="l"/>
            <a:endParaRPr lang="en-GB" sz="1200" dirty="0" smtClean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We don’t even need to give the class a name: it can be </a:t>
            </a:r>
            <a:r>
              <a:rPr lang="en-GB" sz="2400" b="1" dirty="0" smtClean="0">
                <a:cs typeface="Arial" panose="020B0604020202020204" pitchFamily="34" charset="0"/>
              </a:rPr>
              <a:t>anonymous</a:t>
            </a:r>
            <a:endParaRPr lang="en-GB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16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6396"/>
            <a:ext cx="8153400" cy="914400"/>
          </a:xfrm>
        </p:spPr>
        <p:txBody>
          <a:bodyPr/>
          <a:lstStyle/>
          <a:p>
            <a:pPr eaLnBrk="1" hangingPunct="1"/>
            <a:r>
              <a:rPr lang="en-GB" sz="2800" dirty="0" smtClean="0">
                <a:ea typeface="ＭＳ Ｐゴシック" pitchFamily="34" charset="-128"/>
              </a:rPr>
              <a:t>An anonymous version of </a:t>
            </a:r>
            <a:r>
              <a:rPr lang="en-GB" sz="2800" dirty="0" err="1" smtClean="0">
                <a:ea typeface="ＭＳ Ｐゴシック" pitchFamily="34" charset="-128"/>
              </a:rPr>
              <a:t>TenTimesTransformer</a:t>
            </a:r>
            <a:endParaRPr lang="en-GB" sz="2800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8130" y="4521148"/>
            <a:ext cx="5860974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This declares a </a:t>
            </a:r>
            <a:r>
              <a:rPr lang="en-GB" sz="2400" b="1" dirty="0" smtClean="0">
                <a:cs typeface="Arial" panose="020B0604020202020204" pitchFamily="34" charset="0"/>
              </a:rPr>
              <a:t>nameless</a:t>
            </a:r>
            <a:r>
              <a:rPr lang="en-GB" sz="2400" dirty="0" smtClean="0">
                <a:cs typeface="Arial" panose="020B0604020202020204" pitchFamily="34" charset="0"/>
              </a:rPr>
              <a:t> class that implements the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Transformer</a:t>
            </a:r>
            <a:r>
              <a:rPr lang="en-GB" sz="2400" dirty="0" smtClean="0">
                <a:cs typeface="Arial" panose="020B0604020202020204" pitchFamily="34" charset="0"/>
              </a:rPr>
              <a:t> interface, and creates a single instance of this class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3" y="1807177"/>
            <a:ext cx="7756796" cy="2259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List&lt;Integer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&gt;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tenTimesBigger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=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Transformer.map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          new Transformer&lt;Integer, Integer&gt;()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                   @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Override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                  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public Integer transform(Integer x)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                    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return x*10;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                  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} 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           }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          , integers);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3" name="Left Brace 2"/>
          <p:cNvSpPr/>
          <p:nvPr/>
        </p:nvSpPr>
        <p:spPr bwMode="auto">
          <a:xfrm>
            <a:off x="3095740" y="2203371"/>
            <a:ext cx="275421" cy="1465244"/>
          </a:xfrm>
          <a:prstGeom prst="leftBrac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3" idx="1"/>
          </p:cNvCxnSpPr>
          <p:nvPr/>
        </p:nvCxnSpPr>
        <p:spPr bwMode="auto">
          <a:xfrm flipH="1">
            <a:off x="2368627" y="2935993"/>
            <a:ext cx="727113" cy="158515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3911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6396"/>
            <a:ext cx="8153400" cy="914400"/>
          </a:xfrm>
        </p:spPr>
        <p:txBody>
          <a:bodyPr/>
          <a:lstStyle/>
          <a:p>
            <a:pPr eaLnBrk="1" hangingPunct="1"/>
            <a:r>
              <a:rPr lang="en-GB" sz="2800" dirty="0" smtClean="0">
                <a:ea typeface="ＭＳ Ｐゴシック" pitchFamily="34" charset="-128"/>
              </a:rPr>
              <a:t>An anonymous version of </a:t>
            </a:r>
            <a:r>
              <a:rPr lang="en-GB" sz="2800" dirty="0" err="1" smtClean="0">
                <a:ea typeface="ＭＳ Ｐゴシック" pitchFamily="34" charset="-128"/>
              </a:rPr>
              <a:t>IntegerToFloatTransformer</a:t>
            </a:r>
            <a:endParaRPr lang="en-GB" sz="2800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9145" y="4510131"/>
            <a:ext cx="7910113" cy="156966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Says:</a:t>
            </a:r>
          </a:p>
          <a:p>
            <a:pPr algn="l"/>
            <a:r>
              <a:rPr lang="en-GB" sz="2400" dirty="0">
                <a:cs typeface="Arial" panose="020B0604020202020204" pitchFamily="34" charset="0"/>
              </a:rPr>
              <a:t>	</a:t>
            </a:r>
            <a:r>
              <a:rPr lang="en-GB" sz="2400" dirty="0" smtClean="0">
                <a:cs typeface="Arial" panose="020B0604020202020204" pitchFamily="34" charset="0"/>
              </a:rPr>
              <a:t>“Make an instance of a class that 	implements the 	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Transformer&lt;Integer, Float&gt;</a:t>
            </a:r>
            <a:r>
              <a:rPr lang="en-GB" sz="2400" dirty="0" smtClean="0">
                <a:cs typeface="Arial" panose="020B0604020202020204" pitchFamily="34" charset="0"/>
              </a:rPr>
              <a:t> interface, by 	defining the </a:t>
            </a:r>
            <a:r>
              <a:rPr lang="en-GB" sz="2400" dirty="0" smtClean="0">
                <a:latin typeface="Lucida Console" panose="020B0609040504020204" pitchFamily="49" charset="0"/>
                <a:cs typeface="Courier New" panose="02070309020205020404" pitchFamily="49" charset="0"/>
              </a:rPr>
              <a:t>transform</a:t>
            </a:r>
            <a:r>
              <a:rPr lang="en-GB" sz="2400" dirty="0" smtClean="0">
                <a:cs typeface="Arial" panose="020B0604020202020204" pitchFamily="34" charset="0"/>
              </a:rPr>
              <a:t> method as follows…”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63" y="1807177"/>
            <a:ext cx="7756796" cy="20621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</a:rPr>
              <a:t> List&lt;Float&gt; floats = </a:t>
            </a:r>
            <a:r>
              <a:rPr lang="en-GB" sz="1600" dirty="0" err="1">
                <a:latin typeface="Lucida Console" panose="020B0609040504020204" pitchFamily="49" charset="0"/>
              </a:rPr>
              <a:t>Transformer.map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                  new Transformer&lt;Integer, Float&gt;()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                </a:t>
            </a:r>
            <a:r>
              <a:rPr lang="en-GB" sz="1600" dirty="0" smtClean="0">
                <a:latin typeface="Lucida Console" panose="020B0609040504020204" pitchFamily="49" charset="0"/>
              </a:rPr>
              <a:t>    @</a:t>
            </a:r>
            <a:r>
              <a:rPr lang="en-GB" sz="1600" dirty="0">
                <a:latin typeface="Lucida Console" panose="020B0609040504020204" pitchFamily="49" charset="0"/>
              </a:rPr>
              <a:t>Override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                </a:t>
            </a:r>
            <a:r>
              <a:rPr lang="en-GB" sz="1600" dirty="0" smtClean="0">
                <a:latin typeface="Lucida Console" panose="020B0609040504020204" pitchFamily="49" charset="0"/>
              </a:rPr>
              <a:t>    public </a:t>
            </a:r>
            <a:r>
              <a:rPr lang="en-GB" sz="1600" dirty="0">
                <a:latin typeface="Lucida Console" panose="020B0609040504020204" pitchFamily="49" charset="0"/>
              </a:rPr>
              <a:t>Float transform(Integer x)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                </a:t>
            </a:r>
            <a:r>
              <a:rPr lang="en-GB" sz="1600" dirty="0" smtClean="0">
                <a:latin typeface="Lucida Console" panose="020B0609040504020204" pitchFamily="49" charset="0"/>
              </a:rPr>
              <a:t>      return </a:t>
            </a:r>
            <a:r>
              <a:rPr lang="en-GB" sz="1600" dirty="0">
                <a:latin typeface="Lucida Console" panose="020B0609040504020204" pitchFamily="49" charset="0"/>
              </a:rPr>
              <a:t>new Float(x);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                </a:t>
            </a:r>
            <a:r>
              <a:rPr lang="en-GB" sz="1600" dirty="0" smtClean="0">
                <a:latin typeface="Lucida Console" panose="020B0609040504020204" pitchFamily="49" charset="0"/>
              </a:rPr>
              <a:t>    }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                  </a:t>
            </a:r>
            <a:r>
              <a:rPr lang="en-GB" sz="1600" dirty="0" smtClean="0">
                <a:latin typeface="Lucida Console" panose="020B0609040504020204" pitchFamily="49" charset="0"/>
              </a:rPr>
              <a:t>}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                  , </a:t>
            </a:r>
            <a:r>
              <a:rPr lang="en-GB" sz="1600" dirty="0">
                <a:latin typeface="Lucida Console" panose="020B0609040504020204" pitchFamily="49" charset="0"/>
              </a:rPr>
              <a:t>integers);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3" name="Left Brace 2"/>
          <p:cNvSpPr/>
          <p:nvPr/>
        </p:nvSpPr>
        <p:spPr bwMode="auto">
          <a:xfrm>
            <a:off x="3095740" y="2203371"/>
            <a:ext cx="275421" cy="1465244"/>
          </a:xfrm>
          <a:prstGeom prst="leftBrac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3" idx="1"/>
          </p:cNvCxnSpPr>
          <p:nvPr/>
        </p:nvCxnSpPr>
        <p:spPr bwMode="auto">
          <a:xfrm flipH="1">
            <a:off x="2368627" y="2935993"/>
            <a:ext cx="727113" cy="158515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9909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6396"/>
            <a:ext cx="8153400" cy="914400"/>
          </a:xfrm>
        </p:spPr>
        <p:txBody>
          <a:bodyPr/>
          <a:lstStyle/>
          <a:p>
            <a:pPr eaLnBrk="1" hangingPunct="1"/>
            <a:r>
              <a:rPr lang="en-GB" sz="2800" dirty="0" smtClean="0">
                <a:ea typeface="ＭＳ Ｐゴシック" pitchFamily="34" charset="-128"/>
              </a:rPr>
              <a:t>An anonymous version of </a:t>
            </a:r>
            <a:r>
              <a:rPr lang="en-GB" sz="2800" dirty="0" err="1" smtClean="0">
                <a:ea typeface="ＭＳ Ｐゴシック" pitchFamily="34" charset="-128"/>
              </a:rPr>
              <a:t>IntegerToTripleTransformer</a:t>
            </a:r>
            <a:endParaRPr lang="en-GB" sz="2800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4061" y="1524448"/>
            <a:ext cx="7910113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Similar: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4227" y="2203789"/>
            <a:ext cx="7799947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List&lt;List&lt;Integer&gt;&gt; triples </a:t>
            </a:r>
            <a:r>
              <a:rPr lang="en-GB" sz="1600" dirty="0">
                <a:latin typeface="Lucida Console" panose="020B0609040504020204" pitchFamily="49" charset="0"/>
              </a:rPr>
              <a:t>= </a:t>
            </a:r>
            <a:r>
              <a:rPr lang="en-GB" sz="1600" dirty="0" err="1">
                <a:latin typeface="Lucida Console" panose="020B0609040504020204" pitchFamily="49" charset="0"/>
              </a:rPr>
              <a:t>Transformer.map</a:t>
            </a:r>
            <a:r>
              <a:rPr lang="en-GB" sz="1600" dirty="0" smtClean="0">
                <a:latin typeface="Lucida Console" panose="020B0609040504020204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       </a:t>
            </a:r>
            <a:r>
              <a:rPr lang="en-GB" sz="1600" dirty="0" smtClean="0">
                <a:latin typeface="Lucida Console" panose="020B0609040504020204" pitchFamily="49" charset="0"/>
              </a:rPr>
              <a:t> new </a:t>
            </a:r>
            <a:r>
              <a:rPr lang="en-GB" sz="1600" dirty="0">
                <a:latin typeface="Lucida Console" panose="020B0609040504020204" pitchFamily="49" charset="0"/>
              </a:rPr>
              <a:t>Transformer&lt;Integer, List&lt;Integer&gt;&gt;()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        </a:t>
            </a:r>
            <a:r>
              <a:rPr lang="en-GB" sz="1600" dirty="0" smtClean="0">
                <a:latin typeface="Lucida Console" panose="020B0609040504020204" pitchFamily="49" charset="0"/>
              </a:rPr>
              <a:t>  @Override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          </a:t>
            </a:r>
            <a:r>
              <a:rPr lang="en-GB" sz="1600" dirty="0" smtClean="0">
                <a:latin typeface="Lucida Console" panose="020B0609040504020204" pitchFamily="49" charset="0"/>
              </a:rPr>
              <a:t>public </a:t>
            </a:r>
            <a:r>
              <a:rPr lang="en-GB" sz="1600" dirty="0">
                <a:latin typeface="Lucida Console" panose="020B0609040504020204" pitchFamily="49" charset="0"/>
              </a:rPr>
              <a:t>List&lt;Integer&gt; transform(Integer x)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          </a:t>
            </a:r>
            <a:r>
              <a:rPr lang="en-GB" sz="1600" dirty="0" smtClean="0">
                <a:latin typeface="Lucida Console" panose="020B0609040504020204" pitchFamily="49" charset="0"/>
              </a:rPr>
              <a:t>  return </a:t>
            </a:r>
            <a:r>
              <a:rPr lang="en-GB" sz="1600" dirty="0" err="1">
                <a:latin typeface="Lucida Console" panose="020B0609040504020204" pitchFamily="49" charset="0"/>
              </a:rPr>
              <a:t>Arrays.asList</a:t>
            </a:r>
            <a:r>
              <a:rPr lang="en-GB" sz="1600" dirty="0">
                <a:latin typeface="Lucida Console" panose="020B0609040504020204" pitchFamily="49" charset="0"/>
              </a:rPr>
              <a:t>(new Integer</a:t>
            </a:r>
            <a:r>
              <a:rPr lang="en-GB" sz="1600" dirty="0" smtClean="0">
                <a:latin typeface="Lucida Console" panose="020B0609040504020204" pitchFamily="49" charset="0"/>
              </a:rPr>
              <a:t>[]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                  { </a:t>
            </a:r>
            <a:r>
              <a:rPr lang="en-GB" sz="1600" dirty="0">
                <a:latin typeface="Lucida Console" panose="020B0609040504020204" pitchFamily="49" charset="0"/>
              </a:rPr>
              <a:t>x - 1, x, x + 1 });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          </a:t>
            </a:r>
            <a:r>
              <a:rPr lang="en-GB" sz="1600" dirty="0" smtClean="0">
                <a:latin typeface="Lucida Console" panose="020B0609040504020204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        </a:t>
            </a:r>
            <a:r>
              <a:rPr lang="en-GB" sz="1600" dirty="0" smtClean="0">
                <a:latin typeface="Lucida Console" panose="020B0609040504020204" pitchFamily="49" charset="0"/>
              </a:rPr>
              <a:t>}, </a:t>
            </a:r>
            <a:r>
              <a:rPr lang="en-GB" sz="1600" dirty="0">
                <a:latin typeface="Lucida Console" panose="020B0609040504020204" pitchFamily="49" charset="0"/>
              </a:rPr>
              <a:t>integers);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48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Critique of approach 3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66910" y="1600021"/>
            <a:ext cx="8153400" cy="36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Arguably less painful than approach 2: we did not have to write a separate class file for each transformer.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 smtClean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Instead we described the transformers “on demand” using anonymous classes.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But the anonymous class syntax is pretty verbose!</a:t>
            </a: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45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Functional interfaces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66910" y="1600021"/>
            <a:ext cx="8153400" cy="36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An interface is a </a:t>
            </a:r>
            <a:r>
              <a:rPr lang="en-GB" sz="2400" b="1" dirty="0" smtClean="0">
                <a:cs typeface="Arial" pitchFamily="34" charset="0"/>
              </a:rPr>
              <a:t>functional interface</a:t>
            </a:r>
            <a:r>
              <a:rPr lang="en-GB" sz="2400" dirty="0" smtClean="0">
                <a:cs typeface="Arial" pitchFamily="34" charset="0"/>
              </a:rPr>
              <a:t> if it declares exactly one abstract method.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2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To implement a functional interface, a class just needs to provide the single abstract method.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2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Transformer</a:t>
            </a:r>
            <a:r>
              <a:rPr lang="en-GB" sz="2400" dirty="0" smtClean="0">
                <a:cs typeface="Arial" pitchFamily="34" charset="0"/>
              </a:rPr>
              <a:t> is a functional interface: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Tx/>
              <a:buChar char="-"/>
              <a:defRPr/>
            </a:pPr>
            <a:r>
              <a:rPr lang="en-GB" sz="2400" dirty="0" smtClean="0">
                <a:cs typeface="Arial" pitchFamily="34" charset="0"/>
              </a:rPr>
              <a:t>One abstract method: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transform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Tx/>
              <a:buChar char="-"/>
              <a:defRPr/>
            </a:pPr>
            <a:r>
              <a:rPr lang="en-GB" sz="2400" dirty="0" smtClean="0">
                <a:cs typeface="Arial" pitchFamily="34" charset="0"/>
              </a:rPr>
              <a:t>Also one non-abstract, static method,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map</a:t>
            </a:r>
          </a:p>
        </p:txBody>
      </p:sp>
    </p:spTree>
    <p:extLst>
      <p:ext uri="{BB962C8B-B14F-4D97-AF65-F5344CB8AC3E}">
        <p14:creationId xmlns:p14="http://schemas.microsoft.com/office/powerpoint/2010/main" val="420841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5379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Functional interfaces and method references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66910" y="1600021"/>
            <a:ext cx="8153400" cy="36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Suppose a method expects a parameter of type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I</a:t>
            </a:r>
            <a:r>
              <a:rPr lang="en-GB" sz="2400" dirty="0" smtClean="0">
                <a:cs typeface="Arial" pitchFamily="34" charset="0"/>
              </a:rPr>
              <a:t>, where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I</a:t>
            </a:r>
            <a:r>
              <a:rPr lang="en-GB" sz="2400" dirty="0" smtClean="0">
                <a:cs typeface="Arial" pitchFamily="34" charset="0"/>
              </a:rPr>
              <a:t> is a </a:t>
            </a:r>
            <a:r>
              <a:rPr lang="en-GB" sz="2400" b="1" dirty="0" smtClean="0">
                <a:cs typeface="Arial" pitchFamily="34" charset="0"/>
              </a:rPr>
              <a:t>functional interface</a:t>
            </a:r>
            <a:r>
              <a:rPr lang="en-GB" sz="2400" dirty="0" smtClean="0">
                <a:cs typeface="Arial" pitchFamily="34" charset="0"/>
              </a:rPr>
              <a:t>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In Java 8: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Tx/>
              <a:buChar char="-"/>
              <a:defRPr/>
            </a:pPr>
            <a:r>
              <a:rPr lang="en-GB" sz="2400" dirty="0" smtClean="0">
                <a:cs typeface="Arial" pitchFamily="34" charset="0"/>
              </a:rPr>
              <a:t>Instead of passing an instance of a class that implements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I</a:t>
            </a:r>
            <a:r>
              <a:rPr lang="en-GB" sz="2400" dirty="0" smtClean="0">
                <a:cs typeface="Arial" pitchFamily="34" charset="0"/>
              </a:rPr>
              <a:t>…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Tx/>
              <a:buChar char="-"/>
              <a:defRPr/>
            </a:pPr>
            <a:r>
              <a:rPr lang="en-GB" sz="2400" dirty="0" smtClean="0">
                <a:cs typeface="Arial" pitchFamily="34" charset="0"/>
              </a:rPr>
              <a:t>…you can pass a </a:t>
            </a:r>
            <a:r>
              <a:rPr lang="en-GB" sz="2400" b="1" dirty="0" smtClean="0">
                <a:cs typeface="Arial" pitchFamily="34" charset="0"/>
              </a:rPr>
              <a:t>method </a:t>
            </a:r>
            <a:r>
              <a:rPr lang="en-GB" sz="2400" dirty="0" smtClean="0">
                <a:cs typeface="Arial" pitchFamily="34" charset="0"/>
              </a:rPr>
              <a:t>that matches the signature of the single abstract method associated with the functional interface</a:t>
            </a:r>
            <a:endParaRPr lang="en-GB" sz="24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80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Approach 4: use method references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66910" y="1600021"/>
            <a:ext cx="8153400" cy="36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map</a:t>
            </a:r>
            <a:r>
              <a:rPr lang="en-GB" sz="2400" dirty="0" smtClean="0">
                <a:cs typeface="Arial" pitchFamily="34" charset="0"/>
              </a:rPr>
              <a:t> </a:t>
            </a:r>
            <a:r>
              <a:rPr lang="en-GB" sz="2400" dirty="0">
                <a:cs typeface="Arial" pitchFamily="34" charset="0"/>
              </a:rPr>
              <a:t>expects a 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Transformer</a:t>
            </a:r>
            <a:r>
              <a:rPr lang="en-GB" sz="2400" dirty="0">
                <a:cs typeface="Arial" pitchFamily="34" charset="0"/>
              </a:rPr>
              <a:t> as its first argument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Transformer</a:t>
            </a:r>
            <a:r>
              <a:rPr lang="en-GB" sz="2400" dirty="0" smtClean="0">
                <a:cs typeface="Arial" pitchFamily="34" charset="0"/>
              </a:rPr>
              <a:t> is a functional interface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 smtClean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Instead of passing a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Transformer&lt;S, T&gt;</a:t>
            </a:r>
            <a:r>
              <a:rPr lang="en-GB" sz="2400" dirty="0" smtClean="0">
                <a:cs typeface="Arial" pitchFamily="34" charset="0"/>
              </a:rPr>
              <a:t> to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map</a:t>
            </a:r>
            <a:r>
              <a:rPr lang="en-GB" sz="2400" dirty="0" smtClean="0">
                <a:cs typeface="Arial" pitchFamily="34" charset="0"/>
              </a:rPr>
              <a:t>, we can pass any method that: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Tx/>
              <a:buChar char="-"/>
              <a:defRPr/>
            </a:pPr>
            <a:r>
              <a:rPr lang="en-GB" sz="2400" dirty="0" smtClean="0">
                <a:cs typeface="Arial" pitchFamily="34" charset="0"/>
              </a:rPr>
              <a:t>accepts a single argument of type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S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Tx/>
              <a:buChar char="-"/>
              <a:defRPr/>
            </a:pPr>
            <a:r>
              <a:rPr lang="en-GB" sz="2400" dirty="0">
                <a:cs typeface="Arial" pitchFamily="34" charset="0"/>
              </a:rPr>
              <a:t>r</a:t>
            </a:r>
            <a:r>
              <a:rPr lang="en-GB" sz="2400" dirty="0" smtClean="0">
                <a:cs typeface="Arial" pitchFamily="34" charset="0"/>
              </a:rPr>
              <a:t>eturns something of type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90083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Remember good old </a:t>
            </a:r>
            <a:r>
              <a:rPr lang="en-GB" dirty="0" smtClean="0">
                <a:latin typeface="Lucida Console" panose="020B0609040504020204" pitchFamily="49" charset="0"/>
                <a:ea typeface="ＭＳ Ｐゴシック" pitchFamily="34" charset="-128"/>
              </a:rPr>
              <a:t>map</a:t>
            </a:r>
            <a:r>
              <a:rPr lang="en-GB" dirty="0" smtClean="0">
                <a:ea typeface="ＭＳ Ｐゴシック" pitchFamily="34" charset="-128"/>
              </a:rPr>
              <a:t> from Haskell?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6872" y="1426606"/>
            <a:ext cx="7401059" cy="42780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map :: (a -&gt; b) -&gt; [a] -&gt; [b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]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Prelude&gt; map (\x -&gt; 10*x)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[0..9]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[0,10,20,30,40,50,60,70,80,90]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Prelude&gt; map (\x -&gt; 1.0*x)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[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0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..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9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]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[0.0,1.0,2.0,3.0,4.0,5.0,6.0,7.0,8.0,9.0]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Prelude&gt; map (\x -&gt; [x-1, x, x+1])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[0..9]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[[-1,0,1],[0,1,2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],[1,2,3],[2,3,4],[3,4,5],[4,5,6],[5,6,7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],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[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6,7,8],[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7,8,9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],[8,9,10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]]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1787" y="5927599"/>
            <a:ext cx="6154603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Let’s try to do this in Java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5248" y="1949986"/>
            <a:ext cx="3539102" cy="369332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cs typeface="Arial" panose="020B0604020202020204" pitchFamily="34" charset="0"/>
              </a:rPr>
              <a:t>Multiply each list element by 10</a:t>
            </a:r>
            <a:endParaRPr lang="en-GB" sz="18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3409" y="3193069"/>
            <a:ext cx="3747573" cy="369332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cs typeface="Arial" panose="020B0604020202020204" pitchFamily="34" charset="0"/>
              </a:rPr>
              <a:t>Convert each list element to a float</a:t>
            </a:r>
            <a:endParaRPr lang="en-GB" sz="1800" dirty="0"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5249" y="4458172"/>
            <a:ext cx="5938092" cy="369332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cs typeface="Arial" panose="020B0604020202020204" pitchFamily="34" charset="0"/>
              </a:rPr>
              <a:t>Raise list element x to a three-element list [x-1, x, x + 1]</a:t>
            </a:r>
            <a:endParaRPr lang="en-GB" sz="1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8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28600"/>
            <a:ext cx="8347113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Passing </a:t>
            </a:r>
            <a:r>
              <a:rPr lang="en-GB" dirty="0" err="1" smtClean="0">
                <a:ea typeface="ＭＳ Ｐゴシック" pitchFamily="34" charset="-128"/>
              </a:rPr>
              <a:t>timesTen</a:t>
            </a:r>
            <a:r>
              <a:rPr lang="en-GB" dirty="0" smtClean="0">
                <a:ea typeface="ＭＳ Ｐゴシック" pitchFamily="34" charset="-128"/>
              </a:rPr>
              <a:t> as a method reference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335088" y="1015190"/>
            <a:ext cx="6616088" cy="4294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/>
            <a:r>
              <a:rPr lang="en-GB" sz="1600" dirty="0">
                <a:latin typeface="Lucida Console" panose="020B0609040504020204" pitchFamily="49" charset="0"/>
              </a:rPr>
              <a:t>public class </a:t>
            </a:r>
            <a:r>
              <a:rPr lang="en-GB" sz="1600" dirty="0" err="1">
                <a:latin typeface="Lucida Console" panose="020B0609040504020204" pitchFamily="49" charset="0"/>
              </a:rPr>
              <a:t>UsingMethodReferences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</a:p>
          <a:p>
            <a:pPr algn="l"/>
            <a:r>
              <a:rPr lang="nb-NO" sz="1600" dirty="0">
                <a:latin typeface="Lucida Console" panose="020B0609040504020204" pitchFamily="49" charset="0"/>
              </a:rPr>
              <a:t>  private static Integer </a:t>
            </a:r>
            <a:r>
              <a:rPr lang="nb-NO" sz="1600" dirty="0" smtClean="0">
                <a:latin typeface="Lucida Console" panose="020B0609040504020204" pitchFamily="49" charset="0"/>
              </a:rPr>
              <a:t>timesTen(Integer </a:t>
            </a:r>
            <a:r>
              <a:rPr lang="nb-NO" sz="1600" dirty="0">
                <a:latin typeface="Lucida Console" panose="020B0609040504020204" pitchFamily="49" charset="0"/>
              </a:rPr>
              <a:t>x)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</a:t>
            </a:r>
            <a:r>
              <a:rPr lang="en-GB" sz="1600" dirty="0">
                <a:latin typeface="Lucida Console" panose="020B0609040504020204" pitchFamily="49" charset="0"/>
              </a:rPr>
              <a:t>return x * 10;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}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</a:rPr>
              <a:t>  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public static void main(String[] </a:t>
            </a:r>
            <a:r>
              <a:rPr lang="en-GB" sz="1600" dirty="0" err="1">
                <a:latin typeface="Lucida Console" panose="020B0609040504020204" pitchFamily="49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</a:rPr>
              <a:t>) {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List&lt;Integer&gt; integers = </a:t>
            </a:r>
            <a:r>
              <a:rPr lang="en-GB" sz="1600" dirty="0" smtClean="0">
                <a:latin typeface="Lucida Console" panose="020B0609040504020204" pitchFamily="49" charset="0"/>
              </a:rPr>
              <a:t>...;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List&lt;Integer&gt; </a:t>
            </a:r>
            <a:r>
              <a:rPr lang="en-GB" sz="1600" dirty="0" err="1">
                <a:latin typeface="Lucida Console" panose="020B0609040504020204" pitchFamily="49" charset="0"/>
              </a:rPr>
              <a:t>tenTimesBigger</a:t>
            </a:r>
            <a:r>
              <a:rPr lang="en-GB" sz="1600" dirty="0">
                <a:latin typeface="Lucida Console" panose="020B0609040504020204" pitchFamily="49" charset="0"/>
              </a:rPr>
              <a:t> = </a:t>
            </a:r>
            <a:r>
              <a:rPr lang="en-GB" sz="1600" dirty="0" err="1">
                <a:latin typeface="Lucida Console" panose="020B0609040504020204" pitchFamily="49" charset="0"/>
              </a:rPr>
              <a:t>Transformer.map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 smtClean="0">
                <a:latin typeface="Lucida Console" panose="020B0609040504020204" pitchFamily="49" charset="0"/>
              </a:rPr>
              <a:t>  </a:t>
            </a:r>
            <a:r>
              <a:rPr lang="en-GB" sz="1600" dirty="0" err="1" smtClean="0">
                <a:latin typeface="Lucida Console" panose="020B0609040504020204" pitchFamily="49" charset="0"/>
              </a:rPr>
              <a:t>UsingMethodReferences</a:t>
            </a:r>
            <a:r>
              <a:rPr lang="en-GB" sz="1600" dirty="0">
                <a:latin typeface="Lucida Console" panose="020B0609040504020204" pitchFamily="49" charset="0"/>
              </a:rPr>
              <a:t>::</a:t>
            </a:r>
            <a:r>
              <a:rPr lang="en-GB" sz="1600" dirty="0" err="1">
                <a:latin typeface="Lucida Console" panose="020B0609040504020204" pitchFamily="49" charset="0"/>
              </a:rPr>
              <a:t>timesTen</a:t>
            </a:r>
            <a:r>
              <a:rPr lang="en-GB" sz="1600" dirty="0">
                <a:latin typeface="Lucida Console" panose="020B0609040504020204" pitchFamily="49" charset="0"/>
              </a:rPr>
              <a:t>, integers);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  <a:r>
              <a:rPr lang="en-GB" sz="1600" dirty="0" err="1">
                <a:latin typeface="Lucida Console" panose="020B0609040504020204" pitchFamily="49" charset="0"/>
              </a:rPr>
              <a:t>tenTimesBigger</a:t>
            </a:r>
            <a:r>
              <a:rPr lang="en-GB" sz="1600" dirty="0" smtClean="0">
                <a:latin typeface="Lucida Console" panose="020B0609040504020204" pitchFamily="49" charset="0"/>
              </a:rPr>
              <a:t>);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}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9706" y="4546238"/>
            <a:ext cx="7482625" cy="2123658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Write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UsingMethodReferences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::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timesTen</a:t>
            </a:r>
            <a:r>
              <a:rPr lang="en-GB" sz="2200" dirty="0" smtClean="0">
                <a:cs typeface="Arial" panose="020B0604020202020204" pitchFamily="34" charset="0"/>
              </a:rPr>
              <a:t> to refer to static method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timesTen</a:t>
            </a:r>
            <a:r>
              <a:rPr lang="en-GB" sz="2200" dirty="0" smtClean="0">
                <a:cs typeface="Arial" panose="020B0604020202020204" pitchFamily="34" charset="0"/>
              </a:rPr>
              <a:t> of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UsingMethodReferences</a:t>
            </a:r>
            <a:r>
              <a:rPr lang="en-GB" sz="2200" dirty="0" smtClean="0">
                <a:cs typeface="Arial" panose="020B0604020202020204" pitchFamily="34" charset="0"/>
              </a:rPr>
              <a:t> class</a:t>
            </a:r>
          </a:p>
          <a:p>
            <a:pPr algn="l"/>
            <a:endParaRPr lang="en-GB" sz="2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There is also syntax for getting a reference to an instance method of an object (look it up)</a:t>
            </a:r>
            <a:endParaRPr lang="en-GB" sz="2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23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228600"/>
            <a:ext cx="8347113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Passing </a:t>
            </a:r>
            <a:r>
              <a:rPr lang="en-GB" dirty="0" err="1" smtClean="0">
                <a:ea typeface="ＭＳ Ｐゴシック" pitchFamily="34" charset="-128"/>
              </a:rPr>
              <a:t>toTriple</a:t>
            </a:r>
            <a:r>
              <a:rPr lang="en-GB" dirty="0" smtClean="0">
                <a:ea typeface="ＭＳ Ｐゴシック" pitchFamily="34" charset="-128"/>
              </a:rPr>
              <a:t> as a method reference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631305" y="1478834"/>
            <a:ext cx="6616088" cy="46386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/>
            <a:r>
              <a:rPr lang="en-GB" sz="1600" dirty="0">
                <a:latin typeface="Lucida Console" panose="020B0609040504020204" pitchFamily="49" charset="0"/>
              </a:rPr>
              <a:t>public class </a:t>
            </a:r>
            <a:r>
              <a:rPr lang="en-GB" sz="1600" dirty="0" err="1">
                <a:latin typeface="Lucida Console" panose="020B0609040504020204" pitchFamily="49" charset="0"/>
              </a:rPr>
              <a:t>UsingMethodReferences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</a:p>
          <a:p>
            <a:pPr algn="l"/>
            <a:r>
              <a:rPr lang="nb-NO" sz="1600" dirty="0" smtClean="0">
                <a:latin typeface="Lucida Console" panose="020B0609040504020204" pitchFamily="49" charset="0"/>
              </a:rPr>
              <a:t>  private </a:t>
            </a:r>
            <a:r>
              <a:rPr lang="nb-NO" sz="1600" dirty="0">
                <a:latin typeface="Lucida Console" panose="020B0609040504020204" pitchFamily="49" charset="0"/>
              </a:rPr>
              <a:t>static List&lt;Integer&gt; </a:t>
            </a:r>
            <a:r>
              <a:rPr lang="nb-NO" sz="1600" dirty="0" smtClean="0">
                <a:latin typeface="Lucida Console" panose="020B0609040504020204" pitchFamily="49" charset="0"/>
              </a:rPr>
              <a:t>toTriple(Integer x</a:t>
            </a:r>
            <a:r>
              <a:rPr lang="nb-NO" sz="1600" dirty="0">
                <a:latin typeface="Lucida Console" panose="020B0609040504020204" pitchFamily="49" charset="0"/>
              </a:rPr>
              <a:t>) {</a:t>
            </a:r>
          </a:p>
          <a:p>
            <a:pPr algn="l"/>
            <a:r>
              <a:rPr lang="nb-NO" sz="1600" dirty="0" smtClean="0">
                <a:latin typeface="Lucida Console" panose="020B0609040504020204" pitchFamily="49" charset="0"/>
              </a:rPr>
              <a:t>    return </a:t>
            </a:r>
            <a:r>
              <a:rPr lang="nb-NO" sz="1600" dirty="0">
                <a:latin typeface="Lucida Console" panose="020B0609040504020204" pitchFamily="49" charset="0"/>
              </a:rPr>
              <a:t>Arrays.asList(new Integer</a:t>
            </a:r>
            <a:r>
              <a:rPr lang="nb-NO" sz="1600" dirty="0" smtClean="0">
                <a:latin typeface="Lucida Console" panose="020B0609040504020204" pitchFamily="49" charset="0"/>
              </a:rPr>
              <a:t>[]</a:t>
            </a:r>
          </a:p>
          <a:p>
            <a:pPr algn="l"/>
            <a:r>
              <a:rPr lang="nb-NO" sz="1600" dirty="0">
                <a:latin typeface="Lucida Console" panose="020B0609040504020204" pitchFamily="49" charset="0"/>
              </a:rPr>
              <a:t> </a:t>
            </a:r>
            <a:r>
              <a:rPr lang="nb-NO" sz="1600" dirty="0" smtClean="0">
                <a:latin typeface="Lucida Console" panose="020B0609040504020204" pitchFamily="49" charset="0"/>
              </a:rPr>
              <a:t>     { </a:t>
            </a:r>
            <a:r>
              <a:rPr lang="nb-NO" sz="1600" dirty="0">
                <a:latin typeface="Lucida Console" panose="020B0609040504020204" pitchFamily="49" charset="0"/>
              </a:rPr>
              <a:t>x - 1, x, x + 1 </a:t>
            </a:r>
            <a:r>
              <a:rPr lang="nb-NO" sz="1600" dirty="0" smtClean="0">
                <a:latin typeface="Lucida Console" panose="020B0609040504020204" pitchFamily="49" charset="0"/>
              </a:rPr>
              <a:t>});</a:t>
            </a:r>
          </a:p>
          <a:p>
            <a:pPr algn="l"/>
            <a:r>
              <a:rPr lang="nb-NO" sz="1600" dirty="0">
                <a:latin typeface="Lucida Console" panose="020B0609040504020204" pitchFamily="49" charset="0"/>
              </a:rPr>
              <a:t> </a:t>
            </a:r>
            <a:r>
              <a:rPr lang="nb-NO" sz="1600" dirty="0" smtClean="0">
                <a:latin typeface="Lucida Console" panose="020B0609040504020204" pitchFamily="49" charset="0"/>
              </a:rPr>
              <a:t> }</a:t>
            </a:r>
            <a:endParaRPr lang="nb-NO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public static void main(String[] </a:t>
            </a:r>
            <a:r>
              <a:rPr lang="en-GB" sz="1600" dirty="0" err="1">
                <a:latin typeface="Lucida Console" panose="020B0609040504020204" pitchFamily="49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</a:rPr>
              <a:t>) {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List&lt;Integer&gt; integers = </a:t>
            </a:r>
            <a:r>
              <a:rPr lang="en-GB" sz="1600" dirty="0" smtClean="0">
                <a:latin typeface="Lucida Console" panose="020B0609040504020204" pitchFamily="49" charset="0"/>
              </a:rPr>
              <a:t>...;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</a:t>
            </a:r>
            <a:r>
              <a:rPr lang="en-GB" sz="1600" dirty="0">
                <a:latin typeface="Lucida Console" panose="020B0609040504020204" pitchFamily="49" charset="0"/>
              </a:rPr>
              <a:t>List&lt;List&lt;Integer&gt;&gt; triples = </a:t>
            </a:r>
            <a:r>
              <a:rPr lang="en-GB" sz="1600" dirty="0" err="1">
                <a:latin typeface="Lucida Console" panose="020B0609040504020204" pitchFamily="49" charset="0"/>
              </a:rPr>
              <a:t>Transformer.map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  </a:t>
            </a:r>
            <a:r>
              <a:rPr lang="en-GB" sz="1600" dirty="0" err="1" smtClean="0">
                <a:latin typeface="Lucida Console" panose="020B0609040504020204" pitchFamily="49" charset="0"/>
              </a:rPr>
              <a:t>UsingMethodReferences</a:t>
            </a:r>
            <a:r>
              <a:rPr lang="en-GB" sz="1600" dirty="0">
                <a:latin typeface="Lucida Console" panose="020B0609040504020204" pitchFamily="49" charset="0"/>
              </a:rPr>
              <a:t>::</a:t>
            </a:r>
            <a:r>
              <a:rPr lang="en-GB" sz="1600" dirty="0" err="1">
                <a:latin typeface="Lucida Console" panose="020B0609040504020204" pitchFamily="49" charset="0"/>
              </a:rPr>
              <a:t>toTriple</a:t>
            </a:r>
            <a:r>
              <a:rPr lang="en-GB" sz="1600" dirty="0">
                <a:latin typeface="Lucida Console" panose="020B0609040504020204" pitchFamily="49" charset="0"/>
              </a:rPr>
              <a:t>, integers</a:t>
            </a:r>
            <a:r>
              <a:rPr lang="en-GB" sz="1600" dirty="0" smtClean="0">
                <a:latin typeface="Lucida Console" panose="020B0609040504020204" pitchFamily="49" charset="0"/>
              </a:rPr>
              <a:t>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</a:t>
            </a:r>
            <a:r>
              <a:rPr lang="en-GB" sz="1600" dirty="0" err="1" smtClean="0">
                <a:latin typeface="Lucida Console" panose="020B0609040504020204" pitchFamily="49" charset="0"/>
              </a:rPr>
              <a:t>System.out.println</a:t>
            </a:r>
            <a:r>
              <a:rPr lang="en-GB" sz="1600" dirty="0" smtClean="0">
                <a:latin typeface="Lucida Console" panose="020B0609040504020204" pitchFamily="49" charset="0"/>
              </a:rPr>
              <a:t>(triples);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}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1365161" y="4443211"/>
            <a:ext cx="3928056" cy="2704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 5"/>
          <p:cNvSpPr/>
          <p:nvPr/>
        </p:nvSpPr>
        <p:spPr bwMode="auto">
          <a:xfrm>
            <a:off x="5280338" y="2253803"/>
            <a:ext cx="1250106" cy="2189408"/>
          </a:xfrm>
          <a:custGeom>
            <a:avLst/>
            <a:gdLst>
              <a:gd name="connsiteX0" fmla="*/ 0 w 1250106"/>
              <a:gd name="connsiteY0" fmla="*/ 2189408 h 2189408"/>
              <a:gd name="connsiteX1" fmla="*/ 1249251 w 1250106"/>
              <a:gd name="connsiteY1" fmla="*/ 901521 h 2189408"/>
              <a:gd name="connsiteX2" fmla="*/ 154547 w 1250106"/>
              <a:gd name="connsiteY2" fmla="*/ 0 h 2189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0106" h="2189408">
                <a:moveTo>
                  <a:pt x="0" y="2189408"/>
                </a:moveTo>
                <a:cubicBezTo>
                  <a:pt x="611746" y="1727915"/>
                  <a:pt x="1223493" y="1266422"/>
                  <a:pt x="1249251" y="901521"/>
                </a:cubicBezTo>
                <a:cubicBezTo>
                  <a:pt x="1275009" y="536620"/>
                  <a:pt x="714778" y="268310"/>
                  <a:pt x="154547" y="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633477" y="2730321"/>
            <a:ext cx="1505972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cs typeface="Arial" panose="020B0604020202020204" pitchFamily="34" charset="0"/>
              </a:rPr>
              <a:t>Method reference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91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599" y="86931"/>
            <a:ext cx="8347113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Passing Float constructor as a method reference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631305" y="1311407"/>
            <a:ext cx="6616088" cy="3376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/>
            <a:r>
              <a:rPr lang="en-GB" sz="1600" dirty="0">
                <a:latin typeface="Lucida Console" panose="020B0609040504020204" pitchFamily="49" charset="0"/>
              </a:rPr>
              <a:t>public class </a:t>
            </a:r>
            <a:r>
              <a:rPr lang="en-GB" sz="1600" dirty="0" err="1">
                <a:latin typeface="Lucida Console" panose="020B0609040504020204" pitchFamily="49" charset="0"/>
              </a:rPr>
              <a:t>UsingMethodReferences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 smtClean="0">
                <a:latin typeface="Lucida Console" panose="020B0609040504020204" pitchFamily="49" charset="0"/>
              </a:rPr>
              <a:t>    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public static void main(String[] </a:t>
            </a:r>
            <a:r>
              <a:rPr lang="en-GB" sz="1600" dirty="0" err="1">
                <a:latin typeface="Lucida Console" panose="020B0609040504020204" pitchFamily="49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</a:rPr>
              <a:t>) {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List&lt;Integer&gt; integers = </a:t>
            </a:r>
            <a:r>
              <a:rPr lang="en-GB" sz="1600" dirty="0" smtClean="0">
                <a:latin typeface="Lucida Console" panose="020B0609040504020204" pitchFamily="49" charset="0"/>
              </a:rPr>
              <a:t>...;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List&lt;Float</a:t>
            </a:r>
            <a:r>
              <a:rPr lang="en-GB" sz="1600" dirty="0">
                <a:latin typeface="Lucida Console" panose="020B0609040504020204" pitchFamily="49" charset="0"/>
              </a:rPr>
              <a:t>&gt; floats = </a:t>
            </a:r>
            <a:r>
              <a:rPr lang="en-GB" sz="1600" dirty="0" err="1">
                <a:latin typeface="Lucida Console" panose="020B0609040504020204" pitchFamily="49" charset="0"/>
              </a:rPr>
              <a:t>Transformer.map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</a:t>
            </a:r>
            <a:r>
              <a:rPr lang="en-GB" sz="1600" dirty="0" smtClean="0">
                <a:latin typeface="Lucida Console" panose="020B0609040504020204" pitchFamily="49" charset="0"/>
              </a:rPr>
              <a:t>                </a:t>
            </a:r>
            <a:r>
              <a:rPr lang="en-GB" sz="1600" dirty="0">
                <a:latin typeface="Lucida Console" panose="020B0609040504020204" pitchFamily="49" charset="0"/>
              </a:rPr>
              <a:t>Float::new, integers);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    </a:t>
            </a:r>
            <a:r>
              <a:rPr lang="en-GB" sz="1600" dirty="0" err="1">
                <a:latin typeface="Lucida Console" panose="020B0609040504020204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</a:rPr>
              <a:t>(floats);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}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3541690" y="2999657"/>
            <a:ext cx="1326524" cy="33597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>
            <a:stCxn id="2" idx="2"/>
            <a:endCxn id="6" idx="0"/>
          </p:cNvCxnSpPr>
          <p:nvPr/>
        </p:nvCxnSpPr>
        <p:spPr bwMode="auto">
          <a:xfrm>
            <a:off x="4204952" y="3335627"/>
            <a:ext cx="276896" cy="1648493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425002" y="4984120"/>
            <a:ext cx="8113691" cy="169277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Float::new</a:t>
            </a:r>
            <a:r>
              <a:rPr lang="en-GB" sz="2400" dirty="0" smtClean="0">
                <a:cs typeface="Arial" panose="020B0604020202020204" pitchFamily="34" charset="0"/>
              </a:rPr>
              <a:t> is a reference to the constructor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Float(Integer x)</a:t>
            </a:r>
          </a:p>
          <a:p>
            <a:pPr algn="l"/>
            <a:endParaRPr lang="en-GB" sz="800" dirty="0">
              <a:cs typeface="Arial" panose="020B0604020202020204" pitchFamily="34" charset="0"/>
            </a:endParaRPr>
          </a:p>
          <a:p>
            <a:pPr algn="l"/>
            <a:r>
              <a:rPr lang="en-GB" sz="2400" b="1" dirty="0" smtClean="0">
                <a:cs typeface="Arial" panose="020B0604020202020204" pitchFamily="34" charset="0"/>
              </a:rPr>
              <a:t>Type inference</a:t>
            </a:r>
            <a:r>
              <a:rPr lang="en-GB" sz="2400" dirty="0" smtClean="0">
                <a:cs typeface="Arial" panose="020B0604020202020204" pitchFamily="34" charset="0"/>
              </a:rPr>
              <a:t> is used to determine which constructor makes sense here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20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Critique of approach </a:t>
            </a:r>
            <a:r>
              <a:rPr lang="en-GB" dirty="0">
                <a:ea typeface="ＭＳ Ｐゴシック" pitchFamily="34" charset="-128"/>
              </a:rPr>
              <a:t>4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66910" y="1600021"/>
            <a:ext cx="8153400" cy="36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Passing in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Float::new</a:t>
            </a:r>
            <a:r>
              <a:rPr lang="en-GB" sz="2400" dirty="0" smtClean="0">
                <a:cs typeface="Arial" pitchFamily="34" charset="0"/>
              </a:rPr>
              <a:t> as a method reference is pretty neat!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It’s not clear that passing in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timesTen</a:t>
            </a:r>
            <a:r>
              <a:rPr lang="en-GB" sz="2400" dirty="0" smtClean="0">
                <a:cs typeface="Arial" pitchFamily="34" charset="0"/>
              </a:rPr>
              <a:t> and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toTriple</a:t>
            </a:r>
            <a:r>
              <a:rPr lang="en-GB" sz="2400" dirty="0" smtClean="0">
                <a:cs typeface="Arial" pitchFamily="34" charset="0"/>
              </a:rPr>
              <a:t> as method references is worth it.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They do such simple things; it’s annoying to have to write a specially named method for each of them.</a:t>
            </a:r>
            <a:endParaRPr lang="en-GB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5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9810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>
                <a:ea typeface="ＭＳ Ｐゴシック" pitchFamily="34" charset="-128"/>
              </a:rPr>
              <a:t>Functional interfaces and </a:t>
            </a:r>
            <a:r>
              <a:rPr lang="en-GB" sz="3000" dirty="0" smtClean="0">
                <a:ea typeface="ＭＳ Ｐゴシック" pitchFamily="34" charset="-128"/>
              </a:rPr>
              <a:t>lambda expressions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66910" y="1600021"/>
            <a:ext cx="8153400" cy="36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</p:txBody>
      </p:sp>
      <p:sp>
        <p:nvSpPr>
          <p:cNvPr id="5" name="Rectangle 31"/>
          <p:cNvSpPr>
            <a:spLocks noChangeArrowheads="1"/>
          </p:cNvSpPr>
          <p:nvPr/>
        </p:nvSpPr>
        <p:spPr bwMode="auto">
          <a:xfrm>
            <a:off x="605547" y="1535626"/>
            <a:ext cx="8153400" cy="36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Suppose a method expects a parameter of type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I</a:t>
            </a:r>
            <a:r>
              <a:rPr lang="en-GB" sz="2400" dirty="0" smtClean="0">
                <a:cs typeface="Arial" pitchFamily="34" charset="0"/>
              </a:rPr>
              <a:t>, where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I</a:t>
            </a:r>
            <a:r>
              <a:rPr lang="en-GB" sz="2400" dirty="0" smtClean="0">
                <a:cs typeface="Arial" pitchFamily="34" charset="0"/>
              </a:rPr>
              <a:t> is a functional interface.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In Java 8, instead of passing an instance of a class that implements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I</a:t>
            </a:r>
            <a:r>
              <a:rPr lang="en-GB" sz="2400" dirty="0" smtClean="0">
                <a:cs typeface="Arial" pitchFamily="34" charset="0"/>
              </a:rPr>
              <a:t>, or a method reference, you can pass in a </a:t>
            </a:r>
            <a:r>
              <a:rPr lang="en-GB" sz="2400" b="1" dirty="0" smtClean="0">
                <a:cs typeface="Arial" pitchFamily="34" charset="0"/>
              </a:rPr>
              <a:t>lambda expression</a:t>
            </a:r>
            <a:r>
              <a:rPr lang="en-GB" sz="2400" dirty="0" smtClean="0">
                <a:cs typeface="Arial" pitchFamily="34" charset="0"/>
              </a:rPr>
              <a:t>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b="1" dirty="0" smtClean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A lambda expression describes a function that produces a result from some arguments.</a:t>
            </a:r>
          </a:p>
        </p:txBody>
      </p:sp>
    </p:spTree>
    <p:extLst>
      <p:ext uri="{BB962C8B-B14F-4D97-AF65-F5344CB8AC3E}">
        <p14:creationId xmlns:p14="http://schemas.microsoft.com/office/powerpoint/2010/main" val="292884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981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Lambda expression: example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66910" y="1600021"/>
            <a:ext cx="8153400" cy="36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</p:txBody>
      </p:sp>
      <p:sp>
        <p:nvSpPr>
          <p:cNvPr id="5" name="Rectangle 31"/>
          <p:cNvSpPr>
            <a:spLocks noChangeArrowheads="1"/>
          </p:cNvSpPr>
          <p:nvPr/>
        </p:nvSpPr>
        <p:spPr bwMode="auto">
          <a:xfrm>
            <a:off x="476519" y="1535626"/>
            <a:ext cx="8308186" cy="3293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Instead of passing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map</a:t>
            </a:r>
            <a:r>
              <a:rPr lang="en-GB" sz="2400" dirty="0" smtClean="0">
                <a:cs typeface="Arial" pitchFamily="34" charset="0"/>
              </a:rPr>
              <a:t> a reference to the </a:t>
            </a:r>
            <a:r>
              <a:rPr lang="en-GB" sz="2400" dirty="0" err="1" smtClean="0">
                <a:cs typeface="Arial" pitchFamily="34" charset="0"/>
              </a:rPr>
              <a:t>timesTen</a:t>
            </a:r>
            <a:r>
              <a:rPr lang="en-GB" sz="2400" dirty="0" smtClean="0">
                <a:cs typeface="Arial" pitchFamily="34" charset="0"/>
              </a:rPr>
              <a:t> method: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we can instead pass a lambda expression: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 smtClean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Means we do not have to define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timesTen</a:t>
            </a:r>
            <a:r>
              <a:rPr lang="en-GB" sz="2400" dirty="0" smtClean="0">
                <a:cs typeface="Arial" pitchFamily="34" charset="0"/>
              </a:rPr>
              <a:t> at all!</a:t>
            </a: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 smtClean="0">
              <a:cs typeface="Arial" pitchFamily="34" charset="0"/>
            </a:endParaRPr>
          </a:p>
        </p:txBody>
      </p:sp>
      <p:sp>
        <p:nvSpPr>
          <p:cNvPr id="6" name="Rectangle 31"/>
          <p:cNvSpPr>
            <a:spLocks noChangeArrowheads="1"/>
          </p:cNvSpPr>
          <p:nvPr/>
        </p:nvSpPr>
        <p:spPr bwMode="auto">
          <a:xfrm>
            <a:off x="1061033" y="2069744"/>
            <a:ext cx="7091294" cy="6605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/>
            <a:r>
              <a:rPr lang="nb-NO" sz="1600" dirty="0" smtClean="0">
                <a:latin typeface="Lucida Console" panose="020B0609040504020204" pitchFamily="49" charset="0"/>
              </a:rPr>
              <a:t>List&lt;Integer</a:t>
            </a:r>
            <a:r>
              <a:rPr lang="nb-NO" sz="1600" dirty="0">
                <a:latin typeface="Lucida Console" panose="020B0609040504020204" pitchFamily="49" charset="0"/>
              </a:rPr>
              <a:t>&gt; tenTimesBigger = Transformer.map(</a:t>
            </a:r>
          </a:p>
          <a:p>
            <a:pPr algn="l"/>
            <a:r>
              <a:rPr lang="nb-NO" sz="1600" dirty="0">
                <a:latin typeface="Lucida Console" panose="020B0609040504020204" pitchFamily="49" charset="0"/>
              </a:rPr>
              <a:t>      UsingMethodReferences::timesTen, integers);</a:t>
            </a: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1046008" y="3394117"/>
            <a:ext cx="5185220" cy="649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/>
            <a:r>
              <a:rPr lang="nb-NO" sz="1600" dirty="0">
                <a:latin typeface="Lucida Console" panose="020B0609040504020204" pitchFamily="49" charset="0"/>
              </a:rPr>
              <a:t>List&lt;Integer&gt; tenTimesBigger = </a:t>
            </a:r>
            <a:r>
              <a:rPr lang="nb-NO" sz="1600" dirty="0" smtClean="0">
                <a:latin typeface="Lucida Console" panose="020B0609040504020204" pitchFamily="49" charset="0"/>
              </a:rPr>
              <a:t>  </a:t>
            </a:r>
          </a:p>
          <a:p>
            <a:pPr algn="l"/>
            <a:r>
              <a:rPr lang="nb-NO" sz="1600" dirty="0">
                <a:latin typeface="Lucida Console" panose="020B0609040504020204" pitchFamily="49" charset="0"/>
              </a:rPr>
              <a:t> </a:t>
            </a:r>
            <a:r>
              <a:rPr lang="nb-NO" sz="1600" dirty="0" smtClean="0">
                <a:latin typeface="Lucida Console" panose="020B0609040504020204" pitchFamily="49" charset="0"/>
              </a:rPr>
              <a:t> Transformer.map(x -&gt; x*10, </a:t>
            </a:r>
            <a:r>
              <a:rPr lang="nb-NO" sz="1600" dirty="0">
                <a:latin typeface="Lucida Console" panose="020B0609040504020204" pitchFamily="49" charset="0"/>
              </a:rPr>
              <a:t>integers);</a:t>
            </a: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3232597" y="3654647"/>
            <a:ext cx="1374083" cy="324925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262129" y="4829577"/>
            <a:ext cx="5550793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Compactly describes a function which, given argument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x</a:t>
            </a:r>
            <a:r>
              <a:rPr lang="en-GB" sz="2400" dirty="0" smtClean="0">
                <a:cs typeface="Arial" panose="020B0604020202020204" pitchFamily="34" charset="0"/>
              </a:rPr>
              <a:t>, returns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x*10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517" y="6011775"/>
            <a:ext cx="7729472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 term “lambda” comes from the Lambda Calculus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923890" y="3979572"/>
            <a:ext cx="167424" cy="850005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477002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" grpId="0" animBg="1"/>
      <p:bldP spid="3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Approach 5: use lambdas</a:t>
            </a:r>
          </a:p>
        </p:txBody>
      </p:sp>
      <p:sp>
        <p:nvSpPr>
          <p:cNvPr id="2" name="Rectangle 1"/>
          <p:cNvSpPr/>
          <p:nvPr/>
        </p:nvSpPr>
        <p:spPr>
          <a:xfrm>
            <a:off x="643941" y="1284008"/>
            <a:ext cx="7611420" cy="550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</a:rPr>
              <a:t>public class </a:t>
            </a:r>
            <a:r>
              <a:rPr lang="en-GB" sz="1600" dirty="0" err="1">
                <a:latin typeface="Lucida Console" panose="020B0609040504020204" pitchFamily="49" charset="0"/>
              </a:rPr>
              <a:t>UsingLambdas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public static void main(String[] </a:t>
            </a:r>
            <a:r>
              <a:rPr lang="en-GB" sz="1600" dirty="0" err="1">
                <a:latin typeface="Lucida Console" panose="020B0609040504020204" pitchFamily="49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</a:rPr>
              <a:t>) {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List&lt;Integer&gt; integers = </a:t>
            </a:r>
            <a:r>
              <a:rPr lang="en-GB" sz="1600" dirty="0" smtClean="0">
                <a:latin typeface="Lucida Console" panose="020B0609040504020204" pitchFamily="49" charset="0"/>
              </a:rPr>
              <a:t>...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List&lt;Integer&gt; </a:t>
            </a:r>
            <a:r>
              <a:rPr lang="en-GB" sz="1600" dirty="0" err="1">
                <a:latin typeface="Lucida Console" panose="020B0609040504020204" pitchFamily="49" charset="0"/>
              </a:rPr>
              <a:t>tenTimesBigger</a:t>
            </a:r>
            <a:r>
              <a:rPr lang="en-GB" sz="1600" dirty="0">
                <a:latin typeface="Lucida Console" panose="020B0609040504020204" pitchFamily="49" charset="0"/>
              </a:rPr>
              <a:t> = </a:t>
            </a:r>
            <a:r>
              <a:rPr lang="en-GB" sz="1600" dirty="0" err="1">
                <a:latin typeface="Lucida Console" panose="020B0609040504020204" pitchFamily="49" charset="0"/>
              </a:rPr>
              <a:t>Transformer.map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            x -&gt; x*10, integers);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  <a:r>
              <a:rPr lang="en-GB" sz="1600" dirty="0" err="1">
                <a:latin typeface="Lucida Console" panose="020B0609040504020204" pitchFamily="49" charset="0"/>
              </a:rPr>
              <a:t>tenTimesBigger</a:t>
            </a:r>
            <a:r>
              <a:rPr lang="en-GB" sz="1600" dirty="0">
                <a:latin typeface="Lucida Console" panose="020B0609040504020204" pitchFamily="49" charset="0"/>
              </a:rPr>
              <a:t>);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List&lt;Float&gt; floats = </a:t>
            </a:r>
            <a:r>
              <a:rPr lang="en-GB" sz="1600" dirty="0" err="1">
                <a:latin typeface="Lucida Console" panose="020B0609040504020204" pitchFamily="49" charset="0"/>
              </a:rPr>
              <a:t>Transformer.map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        </a:t>
            </a:r>
            <a:r>
              <a:rPr lang="en-GB" sz="1600" dirty="0" smtClean="0">
                <a:latin typeface="Lucida Console" panose="020B0609040504020204" pitchFamily="49" charset="0"/>
              </a:rPr>
              <a:t>    Float</a:t>
            </a:r>
            <a:r>
              <a:rPr lang="en-GB" sz="1600" dirty="0">
                <a:latin typeface="Lucida Console" panose="020B0609040504020204" pitchFamily="49" charset="0"/>
              </a:rPr>
              <a:t>::new, integers);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</a:rPr>
              <a:t>(floats);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List&lt;List&lt;Integer&gt;&gt; triples = </a:t>
            </a:r>
            <a:r>
              <a:rPr lang="en-GB" sz="1600" dirty="0" err="1">
                <a:latin typeface="Lucida Console" panose="020B0609040504020204" pitchFamily="49" charset="0"/>
              </a:rPr>
              <a:t>Transformer.map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 </a:t>
            </a:r>
            <a:r>
              <a:rPr lang="en-GB" sz="1600" dirty="0" smtClean="0">
                <a:latin typeface="Lucida Console" panose="020B0609040504020204" pitchFamily="49" charset="0"/>
              </a:rPr>
              <a:t>           x </a:t>
            </a:r>
            <a:r>
              <a:rPr lang="en-GB" sz="1600" dirty="0">
                <a:latin typeface="Lucida Console" panose="020B0609040504020204" pitchFamily="49" charset="0"/>
              </a:rPr>
              <a:t>-&gt; </a:t>
            </a:r>
            <a:r>
              <a:rPr lang="en-GB" sz="1600" dirty="0" err="1">
                <a:latin typeface="Lucida Console" panose="020B0609040504020204" pitchFamily="49" charset="0"/>
              </a:rPr>
              <a:t>Arrays.asList</a:t>
            </a:r>
            <a:r>
              <a:rPr lang="en-GB" sz="1600" dirty="0">
                <a:latin typeface="Lucida Console" panose="020B0609040504020204" pitchFamily="49" charset="0"/>
              </a:rPr>
              <a:t>(new Integer[] </a:t>
            </a:r>
            <a:endParaRPr lang="en-GB" sz="1600" dirty="0" smtClean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                 { </a:t>
            </a:r>
            <a:r>
              <a:rPr lang="en-GB" sz="1600" dirty="0">
                <a:latin typeface="Lucida Console" panose="020B0609040504020204" pitchFamily="49" charset="0"/>
              </a:rPr>
              <a:t>x - 1, x, x + 1 </a:t>
            </a:r>
            <a:r>
              <a:rPr lang="en-GB" sz="1600" dirty="0" smtClean="0">
                <a:latin typeface="Lucida Console" panose="020B0609040504020204" pitchFamily="49" charset="0"/>
              </a:rPr>
              <a:t>})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            , </a:t>
            </a:r>
            <a:r>
              <a:rPr lang="en-GB" sz="1600" dirty="0">
                <a:latin typeface="Lucida Console" panose="020B0609040504020204" pitchFamily="49" charset="0"/>
              </a:rPr>
              <a:t>integers);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</a:rPr>
              <a:t>(triples);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}</a:t>
            </a:r>
          </a:p>
          <a:p>
            <a:pPr algn="l"/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2614411" y="3026534"/>
            <a:ext cx="1210614" cy="2704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 bwMode="auto">
          <a:xfrm>
            <a:off x="2614411" y="4969098"/>
            <a:ext cx="4043966" cy="543059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168980" y="3577260"/>
            <a:ext cx="2717443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These are lambda expressions</a:t>
            </a:r>
            <a:endParaRPr lang="en-GB" sz="2400" dirty="0"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>
            <a:stCxn id="5" idx="3"/>
          </p:cNvCxnSpPr>
          <p:nvPr/>
        </p:nvCxnSpPr>
        <p:spPr bwMode="auto">
          <a:xfrm>
            <a:off x="3825025" y="3161763"/>
            <a:ext cx="2343955" cy="676141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6" idx="1"/>
          </p:cNvCxnSpPr>
          <p:nvPr/>
        </p:nvCxnSpPr>
        <p:spPr bwMode="auto">
          <a:xfrm flipV="1">
            <a:off x="4449651" y="3992759"/>
            <a:ext cx="1719329" cy="976339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6039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Critique of approach 5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79789" y="1484110"/>
            <a:ext cx="8153400" cy="1014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Basically gives us the elegance of map in Haskell, but in Java.</a:t>
            </a:r>
            <a:endParaRPr lang="en-GB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82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4052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Let’s write a method to compose two transformers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79790" y="3364424"/>
            <a:ext cx="8153400" cy="21488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/>
            <a:r>
              <a:rPr lang="fr-FR" dirty="0">
                <a:latin typeface="Lucida Console" panose="020B0609040504020204" pitchFamily="49" charset="0"/>
              </a:rPr>
              <a:t>public </a:t>
            </a:r>
            <a:r>
              <a:rPr lang="fr-FR" dirty="0" err="1">
                <a:latin typeface="Lucida Console" panose="020B0609040504020204" pitchFamily="49" charset="0"/>
              </a:rPr>
              <a:t>static</a:t>
            </a:r>
            <a:r>
              <a:rPr lang="fr-FR" dirty="0">
                <a:latin typeface="Lucida Console" panose="020B0609040504020204" pitchFamily="49" charset="0"/>
              </a:rPr>
              <a:t> &lt;S, T, U&gt; </a:t>
            </a:r>
            <a:endParaRPr lang="fr-FR" dirty="0" smtClean="0">
              <a:latin typeface="Lucida Console" panose="020B0609040504020204" pitchFamily="49" charset="0"/>
            </a:endParaRPr>
          </a:p>
          <a:p>
            <a:pPr algn="l"/>
            <a:r>
              <a:rPr lang="fr-FR" dirty="0" smtClean="0">
                <a:latin typeface="Lucida Console" panose="020B0609040504020204" pitchFamily="49" charset="0"/>
              </a:rPr>
              <a:t>Transformer&lt;S</a:t>
            </a:r>
            <a:r>
              <a:rPr lang="fr-FR" dirty="0">
                <a:latin typeface="Lucida Console" panose="020B0609040504020204" pitchFamily="49" charset="0"/>
              </a:rPr>
              <a:t>, </a:t>
            </a:r>
            <a:r>
              <a:rPr lang="fr-FR" dirty="0" smtClean="0">
                <a:latin typeface="Lucida Console" panose="020B0609040504020204" pitchFamily="49" charset="0"/>
              </a:rPr>
              <a:t>U&gt; compose(</a:t>
            </a:r>
          </a:p>
          <a:p>
            <a:pPr algn="l"/>
            <a:r>
              <a:rPr lang="fr-FR" dirty="0">
                <a:latin typeface="Lucida Console" panose="020B0609040504020204" pitchFamily="49" charset="0"/>
              </a:rPr>
              <a:t> </a:t>
            </a:r>
            <a:r>
              <a:rPr lang="fr-FR" dirty="0" smtClean="0">
                <a:latin typeface="Lucida Console" panose="020B0609040504020204" pitchFamily="49" charset="0"/>
              </a:rPr>
              <a:t>   Transformer&lt;S</a:t>
            </a:r>
            <a:r>
              <a:rPr lang="fr-FR" dirty="0">
                <a:latin typeface="Lucida Console" panose="020B0609040504020204" pitchFamily="49" charset="0"/>
              </a:rPr>
              <a:t>, T&gt; t1</a:t>
            </a:r>
            <a:r>
              <a:rPr lang="fr-FR" dirty="0" smtClean="0">
                <a:latin typeface="Lucida Console" panose="020B0609040504020204" pitchFamily="49" charset="0"/>
              </a:rPr>
              <a:t>,</a:t>
            </a:r>
            <a:r>
              <a:rPr lang="en-GB" dirty="0" smtClean="0">
                <a:latin typeface="Lucida Console" panose="020B0609040504020204" pitchFamily="49" charset="0"/>
              </a:rPr>
              <a:t> </a:t>
            </a:r>
            <a:r>
              <a:rPr lang="en-GB" dirty="0">
                <a:latin typeface="Lucida Console" panose="020B0609040504020204" pitchFamily="49" charset="0"/>
              </a:rPr>
              <a:t>Transformer&lt;T, U&gt; t2) {</a:t>
            </a:r>
          </a:p>
          <a:p>
            <a:pPr algn="l"/>
            <a:endParaRPr lang="en-GB" dirty="0" smtClean="0">
              <a:latin typeface="Lucida Console" panose="020B0609040504020204" pitchFamily="49" charset="0"/>
            </a:endParaRPr>
          </a:p>
          <a:p>
            <a:pPr algn="l"/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 smtClean="0">
                <a:latin typeface="Lucida Console" panose="020B0609040504020204" pitchFamily="49" charset="0"/>
              </a:rPr>
              <a:t>   return </a:t>
            </a:r>
            <a:r>
              <a:rPr lang="en-GB" dirty="0">
                <a:latin typeface="Lucida Console" panose="020B0609040504020204" pitchFamily="49" charset="0"/>
              </a:rPr>
              <a:t>(x -&gt; t2.transform(t1.transform(x)));</a:t>
            </a:r>
          </a:p>
          <a:p>
            <a:pPr algn="l"/>
            <a:endParaRPr lang="en-GB" dirty="0" smtClean="0">
              <a:latin typeface="Lucida Console" panose="020B0609040504020204" pitchFamily="49" charset="0"/>
            </a:endParaRPr>
          </a:p>
          <a:p>
            <a:pPr algn="l"/>
            <a:r>
              <a:rPr lang="en-GB" dirty="0" smtClean="0">
                <a:latin typeface="Lucida Console" panose="020B0609040504020204" pitchFamily="49" charset="0"/>
              </a:rPr>
              <a:t>}</a:t>
            </a:r>
            <a:endParaRPr lang="en-GB" dirty="0">
              <a:latin typeface="Lucida Console" panose="020B060904050402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9789" y="1352282"/>
            <a:ext cx="8153400" cy="156966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b="1" dirty="0" smtClean="0">
                <a:cs typeface="Arial" panose="020B0604020202020204" pitchFamily="34" charset="0"/>
              </a:rPr>
              <a:t>Input:</a:t>
            </a:r>
            <a:r>
              <a:rPr lang="en-GB" sz="2400" dirty="0" smtClean="0">
                <a:cs typeface="Arial" panose="020B0604020202020204" pitchFamily="34" charset="0"/>
              </a:rPr>
              <a:t> a transformer from </a:t>
            </a:r>
            <a:r>
              <a:rPr lang="en-GB" sz="2400" dirty="0" smtClean="0">
                <a:latin typeface="Lucida Console" panose="020B0609040504020204" pitchFamily="49" charset="0"/>
                <a:cs typeface="Courier New" panose="02070309020205020404" pitchFamily="49" charset="0"/>
              </a:rPr>
              <a:t>S</a:t>
            </a:r>
            <a:r>
              <a:rPr lang="en-GB" sz="2400" dirty="0" smtClean="0">
                <a:cs typeface="Arial" panose="020B0604020202020204" pitchFamily="34" charset="0"/>
              </a:rPr>
              <a:t> to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</a:t>
            </a:r>
            <a:r>
              <a:rPr lang="en-GB" sz="2400" dirty="0" smtClean="0">
                <a:cs typeface="Arial" panose="020B0604020202020204" pitchFamily="34" charset="0"/>
              </a:rPr>
              <a:t>, a transformer from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</a:t>
            </a:r>
            <a:r>
              <a:rPr lang="en-GB" sz="2400" dirty="0" smtClean="0">
                <a:cs typeface="Arial" panose="020B0604020202020204" pitchFamily="34" charset="0"/>
              </a:rPr>
              <a:t> to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U</a:t>
            </a:r>
          </a:p>
          <a:p>
            <a:pPr algn="l"/>
            <a:endParaRPr lang="en-GB" sz="2400" dirty="0" smtClean="0">
              <a:cs typeface="Arial" panose="020B0604020202020204" pitchFamily="34" charset="0"/>
            </a:endParaRPr>
          </a:p>
          <a:p>
            <a:pPr algn="l"/>
            <a:r>
              <a:rPr lang="en-GB" sz="2400" b="1" dirty="0" smtClean="0">
                <a:cs typeface="Arial" panose="020B0604020202020204" pitchFamily="34" charset="0"/>
              </a:rPr>
              <a:t>Output:</a:t>
            </a:r>
            <a:r>
              <a:rPr lang="en-GB" sz="2400" dirty="0" smtClean="0">
                <a:cs typeface="Arial" panose="020B0604020202020204" pitchFamily="34" charset="0"/>
              </a:rPr>
              <a:t> the transformer from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S</a:t>
            </a:r>
            <a:r>
              <a:rPr lang="en-GB" sz="2400" dirty="0" smtClean="0">
                <a:cs typeface="Arial" panose="020B0604020202020204" pitchFamily="34" charset="0"/>
              </a:rPr>
              <a:t> to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U</a:t>
            </a:r>
            <a:r>
              <a:rPr lang="en-GB" sz="2400" dirty="0" smtClean="0">
                <a:cs typeface="Arial" panose="020B0604020202020204" pitchFamily="34" charset="0"/>
              </a:rPr>
              <a:t> obtained by 	composing the input transformers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4293" y="5405718"/>
            <a:ext cx="6185647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Here we are returning a lambda expression.  The caller of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compose</a:t>
            </a:r>
            <a:r>
              <a:rPr lang="en-GB" sz="2400" dirty="0" smtClean="0">
                <a:cs typeface="Arial" panose="020B0604020202020204" pitchFamily="34" charset="0"/>
              </a:rPr>
              <a:t> can then apply the lambda expression in the future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71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4052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Composition in action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79790" y="1471228"/>
            <a:ext cx="8153400" cy="50841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/>
            <a:r>
              <a:rPr lang="en-GB" sz="1600" dirty="0">
                <a:latin typeface="Lucida Console" panose="020B0609040504020204" pitchFamily="49" charset="0"/>
              </a:rPr>
              <a:t>public class Composition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</a:rPr>
              <a:t>static &lt;S, T, </a:t>
            </a:r>
            <a:r>
              <a:rPr lang="en-GB" sz="1600" dirty="0" smtClean="0">
                <a:latin typeface="Lucida Console" panose="020B0609040504020204" pitchFamily="49" charset="0"/>
              </a:rPr>
              <a:t>U&gt; Transformer&lt;S</a:t>
            </a:r>
            <a:r>
              <a:rPr lang="en-GB" sz="1600" dirty="0">
                <a:latin typeface="Lucida Console" panose="020B0609040504020204" pitchFamily="49" charset="0"/>
              </a:rPr>
              <a:t>, U&gt; compose</a:t>
            </a:r>
            <a:r>
              <a:rPr lang="en-GB" sz="1600" dirty="0" smtClean="0">
                <a:latin typeface="Lucida Console" panose="020B0609040504020204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     Transformer&lt;S</a:t>
            </a:r>
            <a:r>
              <a:rPr lang="en-GB" sz="1600" dirty="0">
                <a:latin typeface="Lucida Console" panose="020B0609040504020204" pitchFamily="49" charset="0"/>
              </a:rPr>
              <a:t>, T&gt; </a:t>
            </a:r>
            <a:r>
              <a:rPr lang="en-GB" sz="1600" dirty="0" smtClean="0">
                <a:latin typeface="Lucida Console" panose="020B0609040504020204" pitchFamily="49" charset="0"/>
              </a:rPr>
              <a:t>t1, Transformer&lt;T</a:t>
            </a:r>
            <a:r>
              <a:rPr lang="en-GB" sz="1600" dirty="0">
                <a:latin typeface="Lucida Console" panose="020B0609040504020204" pitchFamily="49" charset="0"/>
              </a:rPr>
              <a:t>, U&gt; t2)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return </a:t>
            </a:r>
            <a:r>
              <a:rPr lang="en-GB" sz="1600" dirty="0">
                <a:latin typeface="Lucida Console" panose="020B0609040504020204" pitchFamily="49" charset="0"/>
              </a:rPr>
              <a:t>(x -&gt; t2.transform(t1.transform(x)));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}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   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</a:rPr>
              <a:t>static void main(String[] </a:t>
            </a:r>
            <a:r>
              <a:rPr lang="en-GB" sz="1600" dirty="0" err="1">
                <a:latin typeface="Lucida Console" panose="020B0609040504020204" pitchFamily="49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</a:rPr>
              <a:t>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List&lt;Integer</a:t>
            </a:r>
            <a:r>
              <a:rPr lang="en-GB" sz="1600" dirty="0">
                <a:latin typeface="Lucida Console" panose="020B0609040504020204" pitchFamily="49" charset="0"/>
              </a:rPr>
              <a:t>&gt; integers = </a:t>
            </a:r>
            <a:r>
              <a:rPr lang="en-GB" sz="1600" dirty="0" smtClean="0">
                <a:latin typeface="Lucida Console" panose="020B0609040504020204" pitchFamily="49" charset="0"/>
              </a:rPr>
              <a:t>...;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</a:t>
            </a:r>
            <a:r>
              <a:rPr lang="en-GB" sz="1600" dirty="0">
                <a:latin typeface="Lucida Console" panose="020B0609040504020204" pitchFamily="49" charset="0"/>
              </a:rPr>
              <a:t>Transformer&lt;Integer, List&lt;Integer</a:t>
            </a:r>
            <a:r>
              <a:rPr lang="en-GB" sz="1600" dirty="0" smtClean="0">
                <a:latin typeface="Lucida Console" panose="020B0609040504020204" pitchFamily="49" charset="0"/>
              </a:rPr>
              <a:t>&gt;&gt; </a:t>
            </a:r>
            <a:r>
              <a:rPr lang="en-GB" sz="1600" dirty="0" err="1" smtClean="0">
                <a:latin typeface="Lucida Console" panose="020B0609040504020204" pitchFamily="49" charset="0"/>
              </a:rPr>
              <a:t>timesTenAndTriple</a:t>
            </a:r>
            <a:r>
              <a:rPr lang="en-GB" sz="1600" dirty="0" smtClean="0">
                <a:latin typeface="Lucida Console" panose="020B0609040504020204" pitchFamily="49" charset="0"/>
              </a:rPr>
              <a:t> = 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  compose((</a:t>
            </a:r>
            <a:r>
              <a:rPr lang="en-GB" sz="1600" dirty="0">
                <a:latin typeface="Lucida Console" panose="020B0609040504020204" pitchFamily="49" charset="0"/>
              </a:rPr>
              <a:t>x -&gt; x*10),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          (</a:t>
            </a:r>
            <a:r>
              <a:rPr lang="en-GB" sz="1600" dirty="0">
                <a:latin typeface="Lucida Console" panose="020B0609040504020204" pitchFamily="49" charset="0"/>
              </a:rPr>
              <a:t>x -&gt; </a:t>
            </a:r>
            <a:r>
              <a:rPr lang="en-GB" sz="1600" dirty="0" err="1">
                <a:latin typeface="Lucida Console" panose="020B0609040504020204" pitchFamily="49" charset="0"/>
              </a:rPr>
              <a:t>Arrays.asList</a:t>
            </a:r>
            <a:r>
              <a:rPr lang="en-GB" sz="1600" dirty="0">
                <a:latin typeface="Lucida Console" panose="020B0609040504020204" pitchFamily="49" charset="0"/>
              </a:rPr>
              <a:t>(new Integer</a:t>
            </a:r>
            <a:r>
              <a:rPr lang="en-GB" sz="1600" dirty="0" smtClean="0">
                <a:latin typeface="Lucida Console" panose="020B0609040504020204" pitchFamily="49" charset="0"/>
              </a:rPr>
              <a:t>[]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                     { </a:t>
            </a:r>
            <a:r>
              <a:rPr lang="en-GB" sz="1600" dirty="0">
                <a:latin typeface="Lucida Console" panose="020B0609040504020204" pitchFamily="49" charset="0"/>
              </a:rPr>
              <a:t>x - 1, x, x + 1 </a:t>
            </a:r>
            <a:r>
              <a:rPr lang="en-GB" sz="1600" dirty="0" smtClean="0">
                <a:latin typeface="Lucida Console" panose="020B0609040504020204" pitchFamily="49" charset="0"/>
              </a:rPr>
              <a:t>}))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         );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  List&lt;List&lt;Integer</a:t>
            </a:r>
            <a:r>
              <a:rPr lang="en-GB" sz="1600" dirty="0">
                <a:latin typeface="Lucida Console" panose="020B0609040504020204" pitchFamily="49" charset="0"/>
              </a:rPr>
              <a:t>&gt;&gt; </a:t>
            </a:r>
            <a:r>
              <a:rPr lang="en-GB" sz="1600" dirty="0" err="1">
                <a:latin typeface="Lucida Console" panose="020B0609040504020204" pitchFamily="49" charset="0"/>
              </a:rPr>
              <a:t>bigTriples</a:t>
            </a:r>
            <a:r>
              <a:rPr lang="en-GB" sz="1600" dirty="0">
                <a:latin typeface="Lucida Console" panose="020B0609040504020204" pitchFamily="49" charset="0"/>
              </a:rPr>
              <a:t> = </a:t>
            </a:r>
            <a:r>
              <a:rPr lang="en-GB" sz="1600" dirty="0" smtClean="0">
                <a:latin typeface="Lucida Console" panose="020B0609040504020204" pitchFamily="49" charset="0"/>
              </a:rPr>
              <a:t>   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</a:rPr>
              <a:t>                  </a:t>
            </a:r>
            <a:r>
              <a:rPr lang="en-GB" sz="1600" dirty="0" err="1" smtClean="0">
                <a:latin typeface="Lucida Console" panose="020B0609040504020204" pitchFamily="49" charset="0"/>
              </a:rPr>
              <a:t>Transformer.map</a:t>
            </a:r>
            <a:r>
              <a:rPr lang="en-GB" sz="1600" dirty="0" smtClean="0">
                <a:latin typeface="Lucida Console" panose="020B0609040504020204" pitchFamily="49" charset="0"/>
              </a:rPr>
              <a:t>(</a:t>
            </a:r>
            <a:r>
              <a:rPr lang="en-GB" sz="1600" dirty="0" err="1" smtClean="0">
                <a:latin typeface="Lucida Console" panose="020B0609040504020204" pitchFamily="49" charset="0"/>
              </a:rPr>
              <a:t>timesTenAndTriple</a:t>
            </a:r>
            <a:r>
              <a:rPr lang="en-GB" sz="1600" dirty="0">
                <a:latin typeface="Lucida Console" panose="020B0609040504020204" pitchFamily="49" charset="0"/>
              </a:rPr>
              <a:t>, integers);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</a:rPr>
              <a:t>	    </a:t>
            </a:r>
            <a:r>
              <a:rPr lang="en-GB" sz="1600" dirty="0" err="1">
                <a:latin typeface="Lucida Console" panose="020B0609040504020204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</a:rPr>
              <a:t>(</a:t>
            </a:r>
            <a:r>
              <a:rPr lang="en-GB" sz="1600" dirty="0" err="1">
                <a:latin typeface="Lucida Console" panose="020B0609040504020204" pitchFamily="49" charset="0"/>
              </a:rPr>
              <a:t>bigTriples</a:t>
            </a:r>
            <a:r>
              <a:rPr lang="en-GB" sz="1600" dirty="0">
                <a:latin typeface="Lucida Console" panose="020B0609040504020204" pitchFamily="49" charset="0"/>
              </a:rPr>
              <a:t>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  } </a:t>
            </a:r>
            <a:endParaRPr lang="en-GB" sz="1600" dirty="0">
              <a:latin typeface="Lucida Console" panose="020B0609040504020204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88297" y="2814792"/>
            <a:ext cx="3061574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Stores a reference to a lambda expression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88297" y="5925544"/>
            <a:ext cx="3061574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 stored lambda expression is applied</a:t>
            </a:r>
            <a:endParaRPr lang="en-GB" sz="2400" dirty="0"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7126941" y="3618895"/>
            <a:ext cx="40341" cy="367497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 flipV="1">
            <a:off x="6445624" y="5712098"/>
            <a:ext cx="237564" cy="213446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7246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Attempt 1: three separate loops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8226" y="1426606"/>
            <a:ext cx="7575780" cy="50167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class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JustLoops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{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public static void main(String[]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 {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List&lt;Integer&gt; integers =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ArrayList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&lt;Integer&gt;();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for(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= 0;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&lt; 10;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++)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integers.add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}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List&lt;Integer&gt;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tenTimesBigger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=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ArrayList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&lt;Integer&gt;();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for(Integer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: integers)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tenTimesBigger.add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(10*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}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tenTimesBigger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List&lt;Float&gt; floats =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ArrayList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&lt;Float&gt;();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for(Integer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: integers)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floats.add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(new Float(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}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(floats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);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0457" y="1303132"/>
            <a:ext cx="1619483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Make the </a:t>
            </a:r>
            <a:r>
              <a:rPr lang="en-GB" smtClean="0">
                <a:cs typeface="Arial" panose="020B0604020202020204" pitchFamily="34" charset="0"/>
              </a:rPr>
              <a:t>list </a:t>
            </a:r>
            <a:r>
              <a:rPr lang="en-GB" smtClean="0">
                <a:cs typeface="Arial" panose="020B0604020202020204" pitchFamily="34" charset="0"/>
              </a:rPr>
              <a:t>[0..9]</a:t>
            </a: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5" name="Right Brace 4"/>
          <p:cNvSpPr/>
          <p:nvPr/>
        </p:nvSpPr>
        <p:spPr bwMode="auto">
          <a:xfrm>
            <a:off x="7028758" y="2346593"/>
            <a:ext cx="165253" cy="815248"/>
          </a:xfrm>
          <a:prstGeom prst="rightBrac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>
            <a:stCxn id="5" idx="1"/>
            <a:endCxn id="4" idx="2"/>
          </p:cNvCxnSpPr>
          <p:nvPr/>
        </p:nvCxnSpPr>
        <p:spPr bwMode="auto">
          <a:xfrm flipV="1">
            <a:off x="7194011" y="2011018"/>
            <a:ext cx="446188" cy="743199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711810" y="2514985"/>
            <a:ext cx="1410160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Multiply elements by ten</a:t>
            </a: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10" name="Right Brace 9"/>
          <p:cNvSpPr/>
          <p:nvPr/>
        </p:nvSpPr>
        <p:spPr bwMode="auto">
          <a:xfrm>
            <a:off x="7673244" y="3668617"/>
            <a:ext cx="165253" cy="815248"/>
          </a:xfrm>
          <a:prstGeom prst="rightBrac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>
            <a:endCxn id="9" idx="2"/>
          </p:cNvCxnSpPr>
          <p:nvPr/>
        </p:nvCxnSpPr>
        <p:spPr bwMode="auto">
          <a:xfrm flipV="1">
            <a:off x="7844006" y="3530648"/>
            <a:ext cx="572884" cy="545593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ight Brace 19"/>
          <p:cNvSpPr/>
          <p:nvPr/>
        </p:nvSpPr>
        <p:spPr bwMode="auto">
          <a:xfrm>
            <a:off x="6283276" y="5121008"/>
            <a:ext cx="165253" cy="815248"/>
          </a:xfrm>
          <a:prstGeom prst="rightBrac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/>
          <p:nvPr/>
        </p:nvCxnSpPr>
        <p:spPr bwMode="auto">
          <a:xfrm flipV="1">
            <a:off x="6454038" y="5409282"/>
            <a:ext cx="572884" cy="119351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7050790" y="4793641"/>
            <a:ext cx="1410160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Turn elements into floats</a:t>
            </a:r>
            <a:endParaRPr lang="en-GB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76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20" grpId="0" animBg="1"/>
      <p:bldP spid="2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4052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Composition in action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5459" y="1549820"/>
            <a:ext cx="8014447" cy="14465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Output:</a:t>
            </a:r>
          </a:p>
          <a:p>
            <a:pPr algn="l"/>
            <a:endParaRPr lang="en-GB" sz="1600" b="1" dirty="0" smtClean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[[-1, 0, 1], [9, 10, 11], [19, 20, 21], [29, 30, 31], [39, 40, 41], [49, 50, 51], [59, 60, 61], [69, 70, 71], [79, 80, 81], [89, 90, 91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]]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73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38447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Summary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9789" y="1287887"/>
            <a:ext cx="8153400" cy="52629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Anonymous classes avoid the need to declare a named class when only a simple activity is required.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A </a:t>
            </a:r>
            <a:r>
              <a:rPr lang="en-GB" sz="2400" b="1" dirty="0" smtClean="0">
                <a:cs typeface="Arial" panose="020B0604020202020204" pitchFamily="34" charset="0"/>
              </a:rPr>
              <a:t>functional interface </a:t>
            </a:r>
            <a:r>
              <a:rPr lang="en-GB" sz="2400" dirty="0" smtClean="0">
                <a:cs typeface="Arial" panose="020B0604020202020204" pitchFamily="34" charset="0"/>
              </a:rPr>
              <a:t>can be implemented in a more light-weight manner: by passing a method reference for the single abstract method.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A </a:t>
            </a:r>
            <a:r>
              <a:rPr lang="en-GB" sz="2400" b="1" dirty="0" smtClean="0">
                <a:cs typeface="Arial" panose="020B0604020202020204" pitchFamily="34" charset="0"/>
              </a:rPr>
              <a:t>lambda expression</a:t>
            </a:r>
            <a:r>
              <a:rPr lang="en-GB" sz="2400" dirty="0" smtClean="0">
                <a:cs typeface="Arial" panose="020B0604020202020204" pitchFamily="34" charset="0"/>
              </a:rPr>
              <a:t> can be used in place of a method reference, leading to very concise code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Take home message: none of this lets you do anything you could not already do.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It simply allows more elegant and concise code</a:t>
            </a:r>
          </a:p>
        </p:txBody>
      </p:sp>
    </p:spTree>
    <p:extLst>
      <p:ext uri="{BB962C8B-B14F-4D97-AF65-F5344CB8AC3E}">
        <p14:creationId xmlns:p14="http://schemas.microsoft.com/office/powerpoint/2010/main" val="227698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38447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Next time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9789" y="1493951"/>
            <a:ext cx="8153400" cy="15696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A few more details about anonymous classes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A discussion of default methods (a.k.a. defender methods) in Java 8.</a:t>
            </a:r>
          </a:p>
        </p:txBody>
      </p:sp>
    </p:spTree>
    <p:extLst>
      <p:ext uri="{BB962C8B-B14F-4D97-AF65-F5344CB8AC3E}">
        <p14:creationId xmlns:p14="http://schemas.microsoft.com/office/powerpoint/2010/main" val="324373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Attempt 1: three separate loops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2604" y="1426606"/>
            <a:ext cx="8391028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...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List&lt;List&lt;Integer&gt;&gt; triples =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ArrayList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&lt;&gt;();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for(Integer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: integers)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triples.add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Arrays.asList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(new Integer[] { i-1,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, i+1 }));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}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(triples);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}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Right Brace 3"/>
          <p:cNvSpPr/>
          <p:nvPr/>
        </p:nvSpPr>
        <p:spPr bwMode="auto">
          <a:xfrm>
            <a:off x="8076847" y="2015582"/>
            <a:ext cx="165253" cy="815248"/>
          </a:xfrm>
          <a:prstGeom prst="rightBrac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8247609" y="2423208"/>
            <a:ext cx="185191" cy="676118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7238405" y="3099326"/>
            <a:ext cx="1676884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Raise each element to a triple</a:t>
            </a: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364" y="5151858"/>
            <a:ext cx="8471971" cy="1077218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[0, 10, 20, 30, 40, 50, 60, 70, 80, 90]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[0.0, 1.0, 2.0, 3.0, 4.0, 5.0, 6.0, 7.0, 8.0, 9.0]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[[-1, 0, 1], [0, 1, 2], [1, 2, 3], [2, 3, 4], [3, 4, 5], [4, 5, 6],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[5, 6, 7], [6, 7, 8], [7, 8, 9], [8, 9, 10]]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6241" y="4445410"/>
            <a:ext cx="2986954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800" dirty="0" smtClean="0">
                <a:cs typeface="Arial" panose="020B0604020202020204" pitchFamily="34" charset="0"/>
              </a:rPr>
              <a:t>Program output:</a:t>
            </a:r>
            <a:endParaRPr lang="en-GB" sz="2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96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Critique of Attempt 1</a:t>
            </a: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545205" y="1589003"/>
            <a:ext cx="8153400" cy="2388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Produces the same effect as the Haskell program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…but the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map</a:t>
            </a:r>
            <a:r>
              <a:rPr lang="en-GB" sz="2400" dirty="0" smtClean="0">
                <a:cs typeface="Arial" pitchFamily="34" charset="0"/>
              </a:rPr>
              <a:t> logic is re-implemented each time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Not satisfactory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350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Attempt 2: a Transformer interface</a:t>
            </a: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545205" y="1589004"/>
            <a:ext cx="8301340" cy="47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Haskell’s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map</a:t>
            </a:r>
            <a:r>
              <a:rPr lang="en-GB" sz="2400" dirty="0" smtClean="0">
                <a:cs typeface="Arial" pitchFamily="34" charset="0"/>
              </a:rPr>
              <a:t> takes a function that transforms something of type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a</a:t>
            </a:r>
            <a:r>
              <a:rPr lang="en-GB" sz="2400" dirty="0" smtClean="0">
                <a:cs typeface="Arial" pitchFamily="34" charset="0"/>
              </a:rPr>
              <a:t> into something of type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b</a:t>
            </a:r>
            <a:r>
              <a:rPr lang="en-GB" sz="2400" dirty="0" smtClean="0">
                <a:cs typeface="Arial" panose="020B0604020202020204" pitchFamily="34" charset="0"/>
              </a:rPr>
              <a:t>: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anose="020B0604020202020204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>
                <a:latin typeface="Lucida Console" panose="020B0609040504020204" pitchFamily="49" charset="0"/>
                <a:cs typeface="Courier New" pitchFamily="49" charset="0"/>
              </a:rPr>
              <a:t>map :: (a -&gt; b) -&gt; [a] -&gt; [b]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Let’s write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map</a:t>
            </a:r>
            <a:r>
              <a:rPr lang="en-GB" sz="2400" dirty="0" smtClean="0">
                <a:cs typeface="Arial" pitchFamily="34" charset="0"/>
              </a:rPr>
              <a:t> in Java, in terms of an </a:t>
            </a:r>
            <a:r>
              <a:rPr lang="en-GB" sz="2400" b="1" dirty="0" smtClean="0">
                <a:cs typeface="Arial" pitchFamily="34" charset="0"/>
              </a:rPr>
              <a:t>interface</a:t>
            </a:r>
            <a:r>
              <a:rPr lang="en-GB" sz="2400" dirty="0" smtClean="0">
                <a:cs typeface="Arial" pitchFamily="34" charset="0"/>
              </a:rPr>
              <a:t> that can transform something of type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a</a:t>
            </a:r>
            <a:r>
              <a:rPr lang="en-GB" sz="2400" dirty="0" smtClean="0">
                <a:cs typeface="Arial" pitchFamily="34" charset="0"/>
              </a:rPr>
              <a:t> into something of type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b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…but we’re in Java mode, so we’ll use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S</a:t>
            </a:r>
            <a:r>
              <a:rPr lang="en-GB" sz="2400" dirty="0" smtClean="0">
                <a:cs typeface="Arial" pitchFamily="34" charset="0"/>
              </a:rPr>
              <a:t> and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T</a:t>
            </a:r>
            <a:r>
              <a:rPr lang="en-GB" sz="2400" dirty="0" smtClean="0">
                <a:cs typeface="Arial" pitchFamily="34" charset="0"/>
              </a:rPr>
              <a:t>, not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a</a:t>
            </a:r>
            <a:r>
              <a:rPr lang="en-GB" sz="2400" dirty="0" smtClean="0">
                <a:cs typeface="Arial" pitchFamily="34" charset="0"/>
              </a:rPr>
              <a:t> and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b</a:t>
            </a:r>
            <a:endParaRPr lang="en-GB" sz="2400" dirty="0">
              <a:latin typeface="Lucida Console" panose="020B0609040504020204" pitchFamily="49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3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Transformer interface</a:t>
            </a: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545205" y="2408471"/>
            <a:ext cx="6902197" cy="22406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public interface Transformer&lt;S, T&gt;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    public T transform(S 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x);</a:t>
            </a:r>
            <a:endParaRPr lang="en-GB" sz="24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8594" y="5476426"/>
            <a:ext cx="583343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cs typeface="Arial" panose="020B0604020202020204" pitchFamily="34" charset="0"/>
              </a:rPr>
              <a:t>Let us write our three transformers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18482" y="1322023"/>
            <a:ext cx="4120307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 interface is </a:t>
            </a:r>
            <a:r>
              <a:rPr lang="en-GB" sz="2400" b="1" dirty="0" smtClean="0">
                <a:cs typeface="Arial" panose="020B0604020202020204" pitchFamily="34" charset="0"/>
              </a:rPr>
              <a:t>generic</a:t>
            </a:r>
            <a:r>
              <a:rPr lang="en-GB" sz="2400" dirty="0" smtClean="0">
                <a:cs typeface="Arial" panose="020B0604020202020204" pitchFamily="34" charset="0"/>
              </a:rPr>
              <a:t> with respect to types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S</a:t>
            </a:r>
            <a:r>
              <a:rPr lang="en-GB" sz="2400" dirty="0" smtClean="0">
                <a:cs typeface="Arial" panose="020B0604020202020204" pitchFamily="34" charset="0"/>
              </a:rPr>
              <a:t> and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6378635" y="2153020"/>
            <a:ext cx="308604" cy="38086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4307465" y="4233619"/>
            <a:ext cx="4120307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transform</a:t>
            </a:r>
            <a:r>
              <a:rPr lang="en-GB" sz="2400" dirty="0" smtClean="0">
                <a:cs typeface="Arial" panose="020B0604020202020204" pitchFamily="34" charset="0"/>
              </a:rPr>
              <a:t> says: “give me an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S</a:t>
            </a:r>
            <a:r>
              <a:rPr lang="en-GB" sz="2400" dirty="0" smtClean="0">
                <a:cs typeface="Arial" panose="020B0604020202020204" pitchFamily="34" charset="0"/>
              </a:rPr>
              <a:t> and I will give you back a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26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Three Transformer implementations</a:t>
            </a: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125943" y="1330989"/>
            <a:ext cx="5913613" cy="2035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public class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TimesTenTransformer</a:t>
            </a:r>
            <a:endParaRPr lang="en-GB" sz="16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implements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Transformer&lt;Integer, Integer&gt;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@Override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public Integer transform(Integer x)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  return x*10;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} </a:t>
            </a:r>
            <a:endParaRPr lang="en-GB" sz="16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}</a:t>
            </a:r>
          </a:p>
        </p:txBody>
      </p:sp>
      <p:sp>
        <p:nvSpPr>
          <p:cNvPr id="5" name="Rectangle 31"/>
          <p:cNvSpPr>
            <a:spLocks noChangeArrowheads="1"/>
          </p:cNvSpPr>
          <p:nvPr/>
        </p:nvSpPr>
        <p:spPr bwMode="auto">
          <a:xfrm>
            <a:off x="766423" y="2948217"/>
            <a:ext cx="6571355" cy="21479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public class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IntegerToFloatTransformer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implements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Transformer&lt;Integer, Float&gt;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@Override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public Float transform(Integer x)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  return new Float(x);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}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}</a:t>
            </a:r>
            <a:endParaRPr lang="en-GB" sz="16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600" dirty="0">
              <a:latin typeface="Lucida Console" panose="020B0609040504020204" pitchFamily="49" charset="0"/>
              <a:cs typeface="Arial" pitchFamily="34" charset="0"/>
            </a:endParaRPr>
          </a:p>
        </p:txBody>
      </p:sp>
      <p:sp>
        <p:nvSpPr>
          <p:cNvPr id="6" name="Rectangle 31"/>
          <p:cNvSpPr>
            <a:spLocks noChangeArrowheads="1"/>
          </p:cNvSpPr>
          <p:nvPr/>
        </p:nvSpPr>
        <p:spPr bwMode="auto">
          <a:xfrm>
            <a:off x="1454025" y="4552675"/>
            <a:ext cx="7610950" cy="21642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public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class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IntegerToTripleTransformer</a:t>
            </a:r>
            <a:endParaRPr lang="en-GB" sz="16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implements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Transformer&lt;Integer, List&lt;Integer&gt;&gt;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@Override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public List&lt;Integer&gt; transform(Integer x)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  return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Arrays.asList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(new Integer[] { x - 1, x, x + 1 });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}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}</a:t>
            </a:r>
            <a:endParaRPr lang="en-GB" sz="16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600" dirty="0">
              <a:latin typeface="Lucida Console" panose="020B0609040504020204" pitchFamily="49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08886" y="925689"/>
            <a:ext cx="2856089" cy="2308324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Notice here that we provide concrete types for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S</a:t>
            </a:r>
            <a:r>
              <a:rPr lang="en-GB" sz="2400" dirty="0" smtClean="0">
                <a:cs typeface="Arial" panose="020B0604020202020204" pitchFamily="34" charset="0"/>
              </a:rPr>
              <a:t> and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</a:t>
            </a:r>
            <a:r>
              <a:rPr lang="en-GB" sz="2400" dirty="0" smtClean="0">
                <a:cs typeface="Arial" panose="020B0604020202020204" pitchFamily="34" charset="0"/>
              </a:rPr>
              <a:t> when we implement </a:t>
            </a:r>
            <a:r>
              <a:rPr lang="en-GB" sz="2400" b="1" dirty="0" smtClean="0">
                <a:cs typeface="Arial" panose="020B0604020202020204" pitchFamily="34" charset="0"/>
              </a:rPr>
              <a:t>Transformer</a:t>
            </a:r>
            <a:endParaRPr lang="en-GB" sz="2400" b="1" dirty="0">
              <a:cs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5015753" y="1976718"/>
            <a:ext cx="1193133" cy="372043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5612320" y="2860859"/>
            <a:ext cx="596566" cy="373154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H="1">
            <a:off x="6535271" y="3234013"/>
            <a:ext cx="524435" cy="1620375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7879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59" grpId="0" animBg="1"/>
      <p:bldP spid="5" grpId="0" animBg="1"/>
      <p:bldP spid="6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7413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Implementing </a:t>
            </a:r>
            <a:r>
              <a:rPr lang="en-GB" dirty="0" smtClean="0">
                <a:latin typeface="Lucida Console" panose="020B0609040504020204" pitchFamily="49" charset="0"/>
                <a:ea typeface="ＭＳ Ｐゴシック" pitchFamily="34" charset="-128"/>
              </a:rPr>
              <a:t>map</a:t>
            </a:r>
            <a:r>
              <a:rPr lang="en-GB" dirty="0" smtClean="0">
                <a:ea typeface="ＭＳ Ｐゴシック" pitchFamily="34" charset="-128"/>
              </a:rPr>
              <a:t> using the </a:t>
            </a:r>
            <a:r>
              <a:rPr lang="en-GB" dirty="0" smtClean="0">
                <a:latin typeface="Lucida Console" panose="020B0609040504020204" pitchFamily="49" charset="0"/>
                <a:ea typeface="ＭＳ Ｐゴシック" pitchFamily="34" charset="-128"/>
              </a:rPr>
              <a:t>Transformer</a:t>
            </a:r>
            <a:r>
              <a:rPr lang="en-GB" dirty="0" smtClean="0">
                <a:ea typeface="ＭＳ Ｐゴシック" pitchFamily="34" charset="-128"/>
              </a:rPr>
              <a:t> interface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3863" y="1360104"/>
            <a:ext cx="8723867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public interface Transformer&lt;S, T&gt;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public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T transform(S x);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Courier New" pitchFamily="49" charset="0"/>
              </a:rPr>
              <a:t>  public static &lt;A, B&gt;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Courier New" pitchFamily="49" charset="0"/>
              </a:rPr>
              <a:t> List&lt;B&gt; map(Transformer&lt;A, B&gt; </a:t>
            </a:r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transformer</a:t>
            </a:r>
            <a:r>
              <a:rPr lang="en-GB" sz="1800" dirty="0" smtClean="0">
                <a:latin typeface="Lucida Console" panose="020B0609040504020204" pitchFamily="49" charset="0"/>
                <a:cs typeface="Courier New" pitchFamily="49" charset="0"/>
              </a:rPr>
              <a:t>, List&lt;A&gt; </a:t>
            </a:r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input)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800" dirty="0" smtClean="0">
                <a:latin typeface="Lucida Console" panose="020B0609040504020204" pitchFamily="49" charset="0"/>
                <a:cs typeface="Courier New" pitchFamily="49" charset="0"/>
              </a:rPr>
              <a:t>List&lt;B&gt; </a:t>
            </a:r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result = new </a:t>
            </a:r>
            <a:r>
              <a:rPr lang="en-GB" sz="1800" dirty="0" err="1">
                <a:latin typeface="Lucida Console" panose="020B0609040504020204" pitchFamily="49" charset="0"/>
                <a:cs typeface="Courier New" pitchFamily="49" charset="0"/>
              </a:rPr>
              <a:t>ArrayList</a:t>
            </a:r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&lt;&gt;();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800" dirty="0" smtClean="0">
                <a:latin typeface="Lucida Console" panose="020B0609040504020204" pitchFamily="49" charset="0"/>
                <a:cs typeface="Courier New" pitchFamily="49" charset="0"/>
              </a:rPr>
              <a:t>for(A </a:t>
            </a:r>
            <a:r>
              <a:rPr lang="en-GB" sz="1800" dirty="0" err="1" smtClean="0">
                <a:latin typeface="Lucida Console" panose="020B0609040504020204" pitchFamily="49" charset="0"/>
                <a:cs typeface="Courier New" pitchFamily="49" charset="0"/>
              </a:rPr>
              <a:t>a</a:t>
            </a:r>
            <a:r>
              <a:rPr lang="en-GB" sz="1800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: input)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      </a:t>
            </a:r>
            <a:r>
              <a:rPr lang="en-GB" sz="1800" dirty="0" err="1" smtClean="0">
                <a:latin typeface="Lucida Console" panose="020B0609040504020204" pitchFamily="49" charset="0"/>
                <a:cs typeface="Courier New" pitchFamily="49" charset="0"/>
              </a:rPr>
              <a:t>result.add</a:t>
            </a:r>
            <a:r>
              <a:rPr lang="en-GB" sz="1800" dirty="0" smtClean="0">
                <a:latin typeface="Lucida Console" panose="020B0609040504020204" pitchFamily="49" charset="0"/>
                <a:cs typeface="Courier New" pitchFamily="49" charset="0"/>
              </a:rPr>
              <a:t>(</a:t>
            </a:r>
            <a:r>
              <a:rPr lang="en-GB" sz="1800" dirty="0" err="1" smtClean="0">
                <a:latin typeface="Lucida Console" panose="020B0609040504020204" pitchFamily="49" charset="0"/>
                <a:cs typeface="Courier New" pitchFamily="49" charset="0"/>
              </a:rPr>
              <a:t>transformer.transform</a:t>
            </a:r>
            <a:r>
              <a:rPr lang="en-GB" sz="1800" dirty="0" smtClean="0">
                <a:latin typeface="Lucida Console" panose="020B0609040504020204" pitchFamily="49" charset="0"/>
                <a:cs typeface="Courier New" pitchFamily="49" charset="0"/>
              </a:rPr>
              <a:t>(a));</a:t>
            </a:r>
            <a:endParaRPr lang="en-GB" sz="18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    }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    return result;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Courier New" pitchFamily="49" charset="0"/>
              </a:rPr>
              <a:t>  }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}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8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0118" y="4695324"/>
            <a:ext cx="7427613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In Java 8, an </a:t>
            </a:r>
            <a:r>
              <a:rPr lang="en-GB" sz="2200" b="1" dirty="0" smtClean="0">
                <a:cs typeface="Arial" panose="020B0604020202020204" pitchFamily="34" charset="0"/>
              </a:rPr>
              <a:t>interface</a:t>
            </a:r>
            <a:r>
              <a:rPr lang="en-GB" sz="2200" dirty="0" smtClean="0">
                <a:cs typeface="Arial" panose="020B0604020202020204" pitchFamily="34" charset="0"/>
              </a:rPr>
              <a:t> can have </a:t>
            </a:r>
            <a:r>
              <a:rPr lang="en-GB" sz="2200" b="1" dirty="0" smtClean="0">
                <a:cs typeface="Arial" panose="020B0604020202020204" pitchFamily="34" charset="0"/>
              </a:rPr>
              <a:t>static methods</a:t>
            </a:r>
          </a:p>
          <a:p>
            <a:pPr algn="l"/>
            <a:endParaRPr lang="en-GB" sz="8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This is good, because sometimes an interface is the most logical home for such a method</a:t>
            </a:r>
          </a:p>
          <a:p>
            <a:pPr algn="l"/>
            <a:endParaRPr lang="en-GB" sz="8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Our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map</a:t>
            </a:r>
            <a:r>
              <a:rPr lang="en-GB" sz="2200" dirty="0" smtClean="0">
                <a:cs typeface="Arial" panose="020B0604020202020204" pitchFamily="34" charset="0"/>
              </a:rPr>
              <a:t> method is not specific to any particular transformer, so it makes sense for it to live in the interface</a:t>
            </a:r>
            <a:endParaRPr lang="en-GB" sz="2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27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LectureOOP">
  <a:themeElements>
    <a:clrScheme name="">
      <a:dk1>
        <a:srgbClr val="000000"/>
      </a:dk1>
      <a:lt1>
        <a:srgbClr val="FFFFFF"/>
      </a:lt1>
      <a:dk2>
        <a:srgbClr val="3333FF"/>
      </a:dk2>
      <a:lt2>
        <a:srgbClr val="FFCC00"/>
      </a:lt2>
      <a:accent1>
        <a:srgbClr val="00CCCC"/>
      </a:accent1>
      <a:accent2>
        <a:srgbClr val="FFCC00"/>
      </a:accent2>
      <a:accent3>
        <a:srgbClr val="ADADFF"/>
      </a:accent3>
      <a:accent4>
        <a:srgbClr val="DADADA"/>
      </a:accent4>
      <a:accent5>
        <a:srgbClr val="AAE2E2"/>
      </a:accent5>
      <a:accent6>
        <a:srgbClr val="E7B900"/>
      </a:accent6>
      <a:hlink>
        <a:srgbClr val="CCCCFF"/>
      </a:hlink>
      <a:folHlink>
        <a:srgbClr val="CC99FF"/>
      </a:folHlink>
    </a:clrScheme>
    <a:fontScheme name="LectureOOP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solidFill>
          <a:schemeClr val="tx1"/>
        </a:solidFill>
        <a:ln>
          <a:solidFill>
            <a:schemeClr val="bg2"/>
          </a:solidFill>
        </a:ln>
      </a:spPr>
      <a:bodyPr wrap="square" rtlCol="0">
        <a:spAutoFit/>
      </a:bodyPr>
      <a:lstStyle>
        <a:defPPr>
          <a:defRPr sz="1600" b="1" dirty="0" err="1">
            <a:latin typeface="Courier New" pitchFamily="49" charset="0"/>
            <a:cs typeface="Courier New" pitchFamily="49" charset="0"/>
          </a:defRPr>
        </a:defPPr>
      </a:lstStyle>
    </a:txDef>
  </a:objectDefaults>
  <a:extraClrSchemeLst>
    <a:extraClrScheme>
      <a:clrScheme name="LectureOOP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OOP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OO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D:\emil\Work\Teaching\Software Engineering\SWEngDesignII\LectureOOP.pot</Template>
  <TotalTime>12778</TotalTime>
  <Words>2214</Words>
  <Application>Microsoft Office PowerPoint</Application>
  <PresentationFormat>On-screen Show (4:3)</PresentationFormat>
  <Paragraphs>437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LectureOOP</vt:lpstr>
      <vt:lpstr>Programming II</vt:lpstr>
      <vt:lpstr>Remember good old map from Haskell?</vt:lpstr>
      <vt:lpstr>Attempt 1: three separate loops</vt:lpstr>
      <vt:lpstr>Attempt 1: three separate loops</vt:lpstr>
      <vt:lpstr>Critique of Attempt 1</vt:lpstr>
      <vt:lpstr>Attempt 2: a Transformer interface</vt:lpstr>
      <vt:lpstr>Transformer interface</vt:lpstr>
      <vt:lpstr>Three Transformer implementations</vt:lpstr>
      <vt:lpstr>Implementing map using the Transformer interface</vt:lpstr>
      <vt:lpstr>Using map with our transformers</vt:lpstr>
      <vt:lpstr>Critique of approach 2</vt:lpstr>
      <vt:lpstr>Approach 3: anonymous classes</vt:lpstr>
      <vt:lpstr>An anonymous version of TenTimesTransformer</vt:lpstr>
      <vt:lpstr>An anonymous version of IntegerToFloatTransformer</vt:lpstr>
      <vt:lpstr>An anonymous version of IntegerToTripleTransformer</vt:lpstr>
      <vt:lpstr>Critique of approach 3</vt:lpstr>
      <vt:lpstr>Functional interfaces</vt:lpstr>
      <vt:lpstr>Functional interfaces and method references</vt:lpstr>
      <vt:lpstr>Approach 4: use method references</vt:lpstr>
      <vt:lpstr>Passing timesTen as a method reference</vt:lpstr>
      <vt:lpstr>Passing toTriple as a method reference</vt:lpstr>
      <vt:lpstr>Passing Float constructor as a method reference</vt:lpstr>
      <vt:lpstr>Critique of approach 4</vt:lpstr>
      <vt:lpstr>Functional interfaces and lambda expressions</vt:lpstr>
      <vt:lpstr>Lambda expression: example</vt:lpstr>
      <vt:lpstr>Approach 5: use lambdas</vt:lpstr>
      <vt:lpstr>Critique of approach 5</vt:lpstr>
      <vt:lpstr>Let’s write a method to compose two transformers</vt:lpstr>
      <vt:lpstr>Composition in action</vt:lpstr>
      <vt:lpstr>Composition in action</vt:lpstr>
      <vt:lpstr>Summary</vt:lpstr>
      <vt:lpstr>Next time</vt:lpstr>
    </vt:vector>
  </TitlesOfParts>
  <Company>Imperial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Objects and Classes and their Relationships</dc:title>
  <dc:creator>Ally Donaldson</dc:creator>
  <cp:lastModifiedBy>afd</cp:lastModifiedBy>
  <cp:revision>545</cp:revision>
  <cp:lastPrinted>2010-01-15T12:04:45Z</cp:lastPrinted>
  <dcterms:created xsi:type="dcterms:W3CDTF">2010-01-15T11:46:34Z</dcterms:created>
  <dcterms:modified xsi:type="dcterms:W3CDTF">2015-02-27T13:09:59Z</dcterms:modified>
</cp:coreProperties>
</file>