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1758" r:id="rId2"/>
    <p:sldId id="1827" r:id="rId3"/>
    <p:sldId id="1800" r:id="rId4"/>
    <p:sldId id="1828" r:id="rId5"/>
    <p:sldId id="1816" r:id="rId6"/>
    <p:sldId id="1817" r:id="rId7"/>
    <p:sldId id="1818" r:id="rId8"/>
    <p:sldId id="1819" r:id="rId9"/>
    <p:sldId id="1821" r:id="rId10"/>
    <p:sldId id="1822" r:id="rId11"/>
    <p:sldId id="1807" r:id="rId12"/>
    <p:sldId id="1833" r:id="rId13"/>
    <p:sldId id="1811" r:id="rId14"/>
    <p:sldId id="1812" r:id="rId15"/>
    <p:sldId id="1813" r:id="rId16"/>
    <p:sldId id="1815" r:id="rId17"/>
    <p:sldId id="1824" r:id="rId18"/>
    <p:sldId id="1829" r:id="rId19"/>
    <p:sldId id="1826" r:id="rId20"/>
    <p:sldId id="1835" r:id="rId21"/>
    <p:sldId id="1567" r:id="rId22"/>
    <p:sldId id="1773" r:id="rId23"/>
    <p:sldId id="1596" r:id="rId24"/>
    <p:sldId id="1774" r:id="rId25"/>
    <p:sldId id="1775" r:id="rId26"/>
    <p:sldId id="1795" r:id="rId27"/>
    <p:sldId id="1776" r:id="rId28"/>
    <p:sldId id="1745" r:id="rId29"/>
    <p:sldId id="1746" r:id="rId30"/>
    <p:sldId id="1747" r:id="rId31"/>
    <p:sldId id="1749" r:id="rId32"/>
    <p:sldId id="1723" r:id="rId33"/>
    <p:sldId id="1841" r:id="rId34"/>
    <p:sldId id="1725" r:id="rId35"/>
    <p:sldId id="1726" r:id="rId36"/>
    <p:sldId id="1727" r:id="rId37"/>
    <p:sldId id="1728" r:id="rId38"/>
    <p:sldId id="1736" r:id="rId39"/>
    <p:sldId id="1737" r:id="rId40"/>
    <p:sldId id="1738" r:id="rId41"/>
    <p:sldId id="1739" r:id="rId42"/>
    <p:sldId id="1740" r:id="rId43"/>
    <p:sldId id="1742" r:id="rId44"/>
    <p:sldId id="1743" r:id="rId45"/>
    <p:sldId id="1744" r:id="rId46"/>
    <p:sldId id="1836" r:id="rId47"/>
    <p:sldId id="1837" r:id="rId48"/>
    <p:sldId id="1838" r:id="rId49"/>
    <p:sldId id="1839" r:id="rId50"/>
    <p:sldId id="184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E39"/>
    <a:srgbClr val="CCECFF"/>
    <a:srgbClr val="FFFFFF"/>
    <a:srgbClr val="66CCFF"/>
    <a:srgbClr val="E2FBFE"/>
    <a:srgbClr val="EAEAEA"/>
    <a:srgbClr val="F8F8F8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1" autoAdjust="0"/>
    <p:restoredTop sz="94640" autoAdjust="0"/>
  </p:normalViewPr>
  <p:slideViewPr>
    <p:cSldViewPr snapToObjects="1">
      <p:cViewPr varScale="1">
        <p:scale>
          <a:sx n="64" d="100"/>
          <a:sy n="64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5BD5-965D-334A-9624-5CB51346F383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390C3-DD67-E04E-9ED4-2CDB9368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88B70-FD89-B64F-AFD0-B7577367C37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C93D-FC0E-A446-96DB-9326D98B9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466F10-912B-4D08-9F82-7B5B6452B2B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3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F844-8CD1-4D73-AE00-7615E9EDB504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2C4F-45B4-47F0-90DD-C8C87FEB76C1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87A-69B1-4B9F-9525-0663780AA2A7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C390-AF1F-4383-A96C-22700ABE2B18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1068-D62E-422C-AB7D-5FE9A09DEB85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4F85-9E15-437A-9D9F-ED06C94157AD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2214-F2F6-4BFA-8C5D-F85D7CA64B65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910B-E6F1-45D2-87F7-62E540E5461E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C273-3EE1-4FA2-82E7-517838276723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88A4-9E95-45FA-903A-A902A9486213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A1D7-79D9-4E75-994A-A408A8B5FE85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AE3F-0469-4319-A558-85C9B1C2A15F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6FC9-DB57-4803-83D8-69A1B690CF9E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73432-EF7F-B84F-BCFB-EEF96C8A2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67744" y="2485563"/>
            <a:ext cx="8229600" cy="126824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 </a:t>
            </a:r>
          </a:p>
          <a:p>
            <a:r>
              <a:rPr lang="en-US" dirty="0"/>
              <a:t>Robert Kowalski and </a:t>
            </a:r>
            <a:r>
              <a:rPr lang="en-US" dirty="0" err="1"/>
              <a:t>Fariba</a:t>
            </a:r>
            <a:r>
              <a:rPr lang="en-US" dirty="0"/>
              <a:t> Sadri</a:t>
            </a:r>
          </a:p>
          <a:p>
            <a:r>
              <a:rPr lang="en-US" dirty="0"/>
              <a:t>Imperial College London</a:t>
            </a:r>
            <a:endParaRPr lang="en-US" sz="2118" dirty="0"/>
          </a:p>
          <a:p>
            <a:endParaRPr lang="en-US" sz="2118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187765"/>
            <a:ext cx="25359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4077072"/>
            <a:ext cx="253319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Miguel </a:t>
            </a:r>
            <a:r>
              <a:rPr lang="en-GB" sz="2800" dirty="0" err="1"/>
              <a:t>Calejo</a:t>
            </a:r>
            <a:endParaRPr lang="en-GB" sz="2800" dirty="0"/>
          </a:p>
          <a:p>
            <a:r>
              <a:rPr lang="en-GB" sz="2800" dirty="0"/>
              <a:t>Interprolog.com</a:t>
            </a:r>
          </a:p>
          <a:p>
            <a:endParaRPr lang="en-GB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4058" y="1218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11200" dirty="0"/>
              <a:t>CLOUT  (Computational Logic for Use in Teaching)</a:t>
            </a:r>
          </a:p>
          <a:p>
            <a:pPr algn="ctr">
              <a:lnSpc>
                <a:spcPct val="120000"/>
              </a:lnSpc>
            </a:pPr>
            <a:r>
              <a:rPr lang="en-GB" sz="11200" dirty="0"/>
              <a:t>with</a:t>
            </a:r>
          </a:p>
          <a:p>
            <a:pPr algn="ctr">
              <a:lnSpc>
                <a:spcPct val="120000"/>
              </a:lnSpc>
            </a:pPr>
            <a:r>
              <a:rPr lang="en-GB" sz="11200" dirty="0"/>
              <a:t>LPS  (Logic-based Production Systems)</a:t>
            </a:r>
            <a:br>
              <a:rPr lang="en-GB" sz="9600" dirty="0"/>
            </a:br>
            <a:r>
              <a:rPr lang="en-GB" sz="9600" dirty="0"/>
              <a:t>		</a:t>
            </a:r>
            <a:endParaRPr lang="en-US" sz="9600" dirty="0"/>
          </a:p>
          <a:p>
            <a:endParaRPr lang="en-GB" sz="6100" dirty="0"/>
          </a:p>
        </p:txBody>
      </p:sp>
    </p:spTree>
    <p:extLst>
      <p:ext uri="{BB962C8B-B14F-4D97-AF65-F5344CB8AC3E}">
        <p14:creationId xmlns:p14="http://schemas.microsoft.com/office/powerpoint/2010/main" val="343302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32" y="222032"/>
            <a:ext cx="8985176" cy="1143000"/>
          </a:xfrm>
        </p:spPr>
        <p:txBody>
          <a:bodyPr>
            <a:normAutofit/>
          </a:bodyPr>
          <a:lstStyle/>
          <a:p>
            <a:r>
              <a:rPr lang="en-GB" sz="2800" dirty="0"/>
              <a:t>The Problem: 	Imperative languages </a:t>
            </a:r>
            <a:br>
              <a:rPr lang="en-GB" sz="2800" dirty="0"/>
            </a:br>
            <a:r>
              <a:rPr lang="en-GB" sz="2800" dirty="0"/>
              <a:t>					do not have a logical meaning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508" y="170063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if A then B </a:t>
            </a:r>
            <a:r>
              <a:rPr lang="en-GB" dirty="0"/>
              <a:t>means change of state. e.g. 	</a:t>
            </a:r>
          </a:p>
          <a:p>
            <a:r>
              <a:rPr lang="en-GB" dirty="0">
                <a:solidFill>
                  <a:srgbClr val="FF0000"/>
                </a:solidFill>
              </a:rPr>
              <a:t>If A holds then do B</a:t>
            </a:r>
            <a:r>
              <a:rPr lang="en-GB" dirty="0">
                <a:solidFill>
                  <a:srgbClr val="0033CC"/>
                </a:solidFill>
              </a:rPr>
              <a:t>. </a:t>
            </a:r>
            <a:r>
              <a:rPr lang="en-GB" dirty="0"/>
              <a:t>(“imperative”)</a:t>
            </a:r>
            <a:endParaRPr lang="en-GB" dirty="0">
              <a:solidFill>
                <a:srgbClr val="0033CC"/>
              </a:solidFill>
            </a:endParaRPr>
          </a:p>
          <a:p>
            <a:endParaRPr lang="en-GB" dirty="0"/>
          </a:p>
          <a:p>
            <a:r>
              <a:rPr lang="en-GB" dirty="0">
                <a:solidFill>
                  <a:srgbClr val="0000FF"/>
                </a:solidFill>
              </a:rPr>
              <a:t>Programming	</a:t>
            </a:r>
            <a:r>
              <a:rPr lang="en-GB" dirty="0"/>
              <a:t>	      			</a:t>
            </a:r>
          </a:p>
          <a:p>
            <a:r>
              <a:rPr lang="en-GB" dirty="0"/>
              <a:t>state charts		      		</a:t>
            </a:r>
          </a:p>
          <a:p>
            <a:r>
              <a:rPr lang="en-GB" dirty="0"/>
              <a:t>abstract state machines		</a:t>
            </a:r>
          </a:p>
          <a:p>
            <a:endParaRPr lang="en-GB" dirty="0"/>
          </a:p>
          <a:p>
            <a:r>
              <a:rPr lang="en-GB" dirty="0">
                <a:solidFill>
                  <a:srgbClr val="0000FF"/>
                </a:solidFill>
              </a:rPr>
              <a:t>Databases</a:t>
            </a:r>
            <a:r>
              <a:rPr lang="en-GB" dirty="0"/>
              <a:t>	</a:t>
            </a:r>
          </a:p>
          <a:p>
            <a:r>
              <a:rPr lang="en-GB" dirty="0"/>
              <a:t>active databases</a:t>
            </a:r>
          </a:p>
          <a:p>
            <a:endParaRPr lang="en-GB" dirty="0"/>
          </a:p>
          <a:p>
            <a:r>
              <a:rPr lang="en-GB" dirty="0">
                <a:solidFill>
                  <a:srgbClr val="0000FF"/>
                </a:solidFill>
              </a:rPr>
              <a:t>AI</a:t>
            </a:r>
          </a:p>
          <a:p>
            <a:r>
              <a:rPr lang="en-GB" dirty="0"/>
              <a:t>production systems</a:t>
            </a:r>
          </a:p>
          <a:p>
            <a:r>
              <a:rPr lang="en-GB" dirty="0"/>
              <a:t>agent languages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239308" y="2777327"/>
            <a:ext cx="576064" cy="3575422"/>
          </a:xfrm>
          <a:prstGeom prst="righ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21152" y="3278484"/>
            <a:ext cx="2483296" cy="101566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if A then B</a:t>
            </a:r>
          </a:p>
          <a:p>
            <a:r>
              <a:rPr lang="en-GB" sz="2000" dirty="0"/>
              <a:t>does not have a logical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1152" y="4666713"/>
            <a:ext cx="2051248" cy="707886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States change </a:t>
            </a:r>
          </a:p>
          <a:p>
            <a:r>
              <a:rPr lang="en-GB" sz="2000" dirty="0"/>
              <a:t>destructively.</a:t>
            </a:r>
          </a:p>
        </p:txBody>
      </p:sp>
    </p:spTree>
    <p:extLst>
      <p:ext uri="{BB962C8B-B14F-4D97-AF65-F5344CB8AC3E}">
        <p14:creationId xmlns:p14="http://schemas.microsoft.com/office/powerpoint/2010/main" val="24957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139" y="1418202"/>
            <a:ext cx="8956461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704" y="5594667"/>
            <a:ext cx="6912768" cy="16798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07292" y="29368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Production systems do not have a logical meaning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7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9120" y="530557"/>
            <a:ext cx="8812373" cy="9688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/>
              <a:t>Production systems do not have a logical meaning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4460" y="1262088"/>
            <a:ext cx="8812373" cy="22602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/>
              <a:t>fire</a:t>
            </a:r>
            <a:r>
              <a:rPr lang="en-US" sz="2400" i="1" dirty="0"/>
              <a:t> 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GB" sz="2400" i="1" dirty="0">
                <a:sym typeface="Symbol"/>
              </a:rPr>
              <a:t>deal-with-fire</a:t>
            </a:r>
          </a:p>
          <a:p>
            <a:r>
              <a:rPr lang="en-GB" sz="2400" i="1" dirty="0">
                <a:solidFill>
                  <a:srgbClr val="0000FF"/>
                </a:solidFill>
                <a:sym typeface="Symbol"/>
              </a:rPr>
              <a:t>deal-with-fire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  </a:t>
            </a:r>
            <a:r>
              <a:rPr lang="en-GB" sz="2400" i="1" dirty="0">
                <a:solidFill>
                  <a:srgbClr val="0000FF"/>
                </a:solidFill>
              </a:rPr>
              <a:t>eliminate</a:t>
            </a:r>
            <a:r>
              <a:rPr lang="en-GB" sz="2400" dirty="0">
                <a:solidFill>
                  <a:srgbClr val="0000FF"/>
                </a:solidFill>
                <a:sym typeface="Symbol"/>
              </a:rPr>
              <a:t>  </a:t>
            </a:r>
            <a:r>
              <a:rPr lang="en-GB" sz="2400" dirty="0">
                <a:solidFill>
                  <a:srgbClr val="FF0000"/>
                </a:solidFill>
                <a:sym typeface="Symbol"/>
              </a:rPr>
              <a:t>	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 </a:t>
            </a:r>
          </a:p>
          <a:p>
            <a:r>
              <a:rPr lang="en-GB" sz="2400" i="1" dirty="0">
                <a:solidFill>
                  <a:srgbClr val="0000FF"/>
                </a:solidFill>
                <a:sym typeface="Symbol"/>
              </a:rPr>
              <a:t>deal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-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with-fire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GB" sz="2400" i="1" dirty="0">
                <a:solidFill>
                  <a:srgbClr val="0000FF"/>
                </a:solidFill>
              </a:rPr>
              <a:t>escape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9120" y="3522365"/>
            <a:ext cx="9279542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0000FF"/>
                </a:solidFill>
              </a:rPr>
              <a:t>Adding</a:t>
            </a:r>
            <a:r>
              <a:rPr lang="en-GB" sz="2400" i="1" dirty="0">
                <a:solidFill>
                  <a:srgbClr val="0000FF"/>
                </a:solidFill>
              </a:rPr>
              <a:t> fire </a:t>
            </a:r>
            <a:r>
              <a:rPr lang="en-GB" sz="2400" dirty="0">
                <a:solidFill>
                  <a:srgbClr val="0000FF"/>
                </a:solidFill>
              </a:rPr>
              <a:t>to working memory.</a:t>
            </a:r>
          </a:p>
          <a:p>
            <a:r>
              <a:rPr lang="en-GB" sz="2400" dirty="0">
                <a:solidFill>
                  <a:srgbClr val="0000FF"/>
                </a:solidFill>
              </a:rPr>
              <a:t>Triggers two candidate actions </a:t>
            </a:r>
            <a:r>
              <a:rPr lang="en-GB" sz="2400" i="1" dirty="0">
                <a:solidFill>
                  <a:srgbClr val="0000FF"/>
                </a:solidFill>
              </a:rPr>
              <a:t>eliminate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and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escape</a:t>
            </a:r>
            <a:r>
              <a:rPr lang="en-GB" sz="2400" dirty="0">
                <a:solidFill>
                  <a:srgbClr val="0000FF"/>
                </a:solidFill>
              </a:rPr>
              <a:t>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Conflict resolution </a:t>
            </a:r>
            <a:r>
              <a:rPr lang="en-GB" sz="2400" dirty="0">
                <a:solidFill>
                  <a:srgbClr val="0000FF"/>
                </a:solidFill>
              </a:rPr>
              <a:t>decides between them.</a:t>
            </a:r>
            <a:endParaRPr lang="en-GB" sz="10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274638"/>
            <a:ext cx="2087884" cy="306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1068-D62E-422C-AB7D-5FE9A09DEB8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420888"/>
            <a:ext cx="8218487" cy="3312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445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if-then structures...</a:t>
            </a:r>
          </a:p>
          <a:p>
            <a:pPr marL="4445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400" dirty="0"/>
              <a:t>  very similar to the conditionals... </a:t>
            </a:r>
            <a:r>
              <a:rPr lang="en-GB" sz="2400" dirty="0">
                <a:solidFill>
                  <a:srgbClr val="FF0000"/>
                </a:solidFill>
              </a:rPr>
              <a:t>(of logic)</a:t>
            </a:r>
          </a:p>
          <a:p>
            <a:pPr marL="4445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but they have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different</a:t>
            </a:r>
          </a:p>
          <a:p>
            <a:pPr marL="4445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400" baseline="0" dirty="0"/>
              <a:t>  representational</a:t>
            </a:r>
            <a:r>
              <a:rPr lang="en-GB" sz="2400" dirty="0"/>
              <a:t> and computational  properties.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99147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Production rules and logic programs:</a:t>
            </a:r>
          </a:p>
          <a:p>
            <a:r>
              <a:rPr lang="en-GB" sz="2600" dirty="0">
                <a:solidFill>
                  <a:srgbClr val="0000FF"/>
                </a:solidFill>
              </a:rPr>
              <a:t>It can be hard to tell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330422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21" y="1226145"/>
            <a:ext cx="78486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738239"/>
            <a:ext cx="8351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3262003"/>
            <a:ext cx="87129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This production rule in </a:t>
            </a:r>
            <a:r>
              <a:rPr lang="en-GB" sz="2200" dirty="0" err="1"/>
              <a:t>Thagard’s</a:t>
            </a:r>
            <a:r>
              <a:rPr lang="en-GB" sz="2200" dirty="0"/>
              <a:t> Mind </a:t>
            </a:r>
          </a:p>
          <a:p>
            <a:r>
              <a:rPr lang="en-GB" sz="2200" dirty="0"/>
              <a:t>is a logic program (or belief) in LPS: </a:t>
            </a:r>
          </a:p>
          <a:p>
            <a:endParaRPr lang="en-GB" sz="2200" dirty="0">
              <a:solidFill>
                <a:srgbClr val="000000"/>
              </a:solidFill>
            </a:endParaRPr>
          </a:p>
          <a:p>
            <a:r>
              <a:rPr lang="en-GB" sz="2200" i="1" dirty="0">
                <a:solidFill>
                  <a:srgbClr val="000000"/>
                </a:solidFill>
              </a:rPr>
              <a:t>		</a:t>
            </a:r>
            <a:r>
              <a:rPr lang="en-GB" sz="2200" i="1" dirty="0">
                <a:solidFill>
                  <a:srgbClr val="0000FF"/>
                </a:solidFill>
              </a:rPr>
              <a:t>You go home from T1 to T2</a:t>
            </a:r>
          </a:p>
          <a:p>
            <a:r>
              <a:rPr lang="en-GB" sz="2200" i="1" dirty="0">
                <a:solidFill>
                  <a:srgbClr val="0000FF"/>
                </a:solidFill>
              </a:rPr>
              <a:t>		 </a:t>
            </a:r>
            <a:r>
              <a:rPr lang="fr-FR" sz="2200" i="1" dirty="0">
                <a:solidFill>
                  <a:srgbClr val="CC0000"/>
                </a:solidFill>
                <a:sym typeface="Symbol"/>
              </a:rPr>
              <a:t>if</a:t>
            </a:r>
            <a:r>
              <a:rPr lang="en-GB" sz="2200" i="1" dirty="0">
                <a:solidFill>
                  <a:srgbClr val="0000FF"/>
                </a:solidFill>
              </a:rPr>
              <a:t> 	you have the bus fare at T1, </a:t>
            </a:r>
          </a:p>
          <a:p>
            <a:r>
              <a:rPr lang="en-GB" sz="2200" i="1" dirty="0">
                <a:solidFill>
                  <a:srgbClr val="0000FF"/>
                </a:solidFill>
              </a:rPr>
              <a:t>			you catch a bus from T1 to T2.</a:t>
            </a:r>
          </a:p>
          <a:p>
            <a:endParaRPr lang="en-GB" sz="2200" i="1" dirty="0">
              <a:solidFill>
                <a:srgbClr val="0000FF"/>
              </a:solidFill>
            </a:endParaRPr>
          </a:p>
          <a:p>
            <a:r>
              <a:rPr lang="en-GB" sz="2200" dirty="0"/>
              <a:t>(combined with backward reasoning)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  <a:latin typeface="Mangal"/>
            </a:endParaRPr>
          </a:p>
          <a:p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6146" y="1774481"/>
            <a:ext cx="9230767" cy="9467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2520" y="18817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Reactive rules and logic programs: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It can be hard to tell the difference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40129"/>
            <a:ext cx="857274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1445" y="16283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Reactive rules and logic programs: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It can be hard to tell the difference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5396670"/>
            <a:ext cx="40403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07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560" y="4382921"/>
            <a:ext cx="94330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is a reactive rule (or goal) in LPS:</a:t>
            </a:r>
            <a:endParaRPr lang="en-GB" sz="2200" dirty="0">
              <a:latin typeface="Mangal"/>
            </a:endParaRPr>
          </a:p>
          <a:p>
            <a:endParaRPr lang="en-GB" sz="2200" dirty="0">
              <a:solidFill>
                <a:srgbClr val="000000"/>
              </a:solidFill>
              <a:latin typeface="Mangal"/>
            </a:endParaRPr>
          </a:p>
          <a:p>
            <a:r>
              <a:rPr lang="en-GB" sz="2000" i="1" dirty="0">
                <a:solidFill>
                  <a:srgbClr val="FF0000"/>
                </a:solidFill>
              </a:rPr>
              <a:t>if 		</a:t>
            </a:r>
            <a:r>
              <a:rPr lang="fr-FR" sz="2000" i="1" dirty="0">
                <a:solidFill>
                  <a:srgbClr val="0000FF"/>
                </a:solidFill>
              </a:rPr>
              <a:t>location(</a:t>
            </a:r>
            <a:r>
              <a:rPr lang="fr-FR" sz="2000" i="1" dirty="0" err="1">
                <a:solidFill>
                  <a:srgbClr val="0000FF"/>
                </a:solidFill>
              </a:rPr>
              <a:t>waste</a:t>
            </a:r>
            <a:r>
              <a:rPr lang="fr-FR" sz="2000" i="1" dirty="0">
                <a:solidFill>
                  <a:srgbClr val="0000FF"/>
                </a:solidFill>
              </a:rPr>
              <a:t>, X) at T1, location(robot, X) at T1,  location(bin, Y) atT1</a:t>
            </a:r>
          </a:p>
          <a:p>
            <a:r>
              <a:rPr lang="en-GB" sz="2000" i="1" dirty="0">
                <a:solidFill>
                  <a:srgbClr val="FF0000"/>
                </a:solidFill>
              </a:rPr>
              <a:t>then</a:t>
            </a:r>
            <a:r>
              <a:rPr lang="en-GB" sz="2000" i="1" dirty="0">
                <a:solidFill>
                  <a:srgbClr val="FF0000"/>
                </a:solidFill>
                <a:latin typeface="Symbol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Mangal"/>
              </a:rPr>
              <a:t>	</a:t>
            </a:r>
            <a:r>
              <a:rPr lang="en-GB" sz="2000" i="1" dirty="0">
                <a:solidFill>
                  <a:srgbClr val="0000FF"/>
                </a:solidFill>
              </a:rPr>
              <a:t>pick(waste) fromT1 to T2,</a:t>
            </a:r>
            <a:endParaRPr lang="en-GB" sz="2000" i="1" dirty="0">
              <a:solidFill>
                <a:srgbClr val="0000FF"/>
              </a:solidFill>
              <a:latin typeface="Mangal"/>
            </a:endParaRPr>
          </a:p>
          <a:p>
            <a:r>
              <a:rPr lang="en-GB" sz="2000" dirty="0">
                <a:solidFill>
                  <a:srgbClr val="0000FF"/>
                </a:solidFill>
                <a:latin typeface="Mangal"/>
              </a:rPr>
              <a:t>		</a:t>
            </a:r>
            <a:r>
              <a:rPr lang="en-GB" sz="2000" i="1" dirty="0">
                <a:solidFill>
                  <a:srgbClr val="0000FF"/>
                </a:solidFill>
              </a:rPr>
              <a:t>move-to-location(robot, Y) fromT2 to T3,</a:t>
            </a:r>
            <a:endParaRPr lang="en-GB" sz="2000" i="1" dirty="0">
              <a:solidFill>
                <a:srgbClr val="0000FF"/>
              </a:solidFill>
              <a:latin typeface="Mangal"/>
            </a:endParaRPr>
          </a:p>
          <a:p>
            <a:r>
              <a:rPr lang="en-GB" sz="2000" dirty="0">
                <a:solidFill>
                  <a:srgbClr val="0000FF"/>
                </a:solidFill>
                <a:latin typeface="Mangal"/>
              </a:rPr>
              <a:t>		</a:t>
            </a:r>
            <a:r>
              <a:rPr lang="en-GB" sz="2000" i="1" dirty="0">
                <a:solidFill>
                  <a:srgbClr val="0000FF"/>
                </a:solidFill>
              </a:rPr>
              <a:t>drop(waste) from T3 to T4.</a:t>
            </a:r>
            <a:endParaRPr lang="en-GB" sz="2000" i="1" dirty="0">
              <a:solidFill>
                <a:srgbClr val="0000FF"/>
              </a:solidFill>
              <a:latin typeface="Mangal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26454"/>
            <a:ext cx="1201903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22252" y="298822"/>
            <a:ext cx="14286940" cy="18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90872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LPS and BDI agents compared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699061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“logic programming-like” plan in </a:t>
            </a:r>
            <a:r>
              <a:rPr lang="en-GB" sz="2000" dirty="0" err="1"/>
              <a:t>AgentSpeak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828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3608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Goals and Beliefs:</a:t>
            </a:r>
          </a:p>
          <a:p>
            <a:r>
              <a:rPr lang="en-GB" sz="2400" dirty="0">
                <a:solidFill>
                  <a:srgbClr val="0000FF"/>
                </a:solidFill>
              </a:rPr>
              <a:t>It can be hard to tell the difference.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996500"/>
            <a:ext cx="69127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/>
            <a:r>
              <a:rPr lang="en-GB" sz="2400" dirty="0"/>
              <a:t>All humans are mortal.</a:t>
            </a:r>
          </a:p>
          <a:p>
            <a:pPr marL="1347788"/>
            <a:r>
              <a:rPr lang="en-GB" sz="2400" dirty="0"/>
              <a:t>All humans are kind.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Goals:</a:t>
            </a:r>
            <a:r>
              <a:rPr lang="en-GB" sz="2400" i="1" dirty="0">
                <a:solidFill>
                  <a:srgbClr val="FF0000"/>
                </a:solidFill>
              </a:rPr>
              <a:t>		if</a:t>
            </a:r>
            <a:r>
              <a:rPr lang="en-GB" sz="2400" i="1" dirty="0">
                <a:solidFill>
                  <a:srgbClr val="0033CC"/>
                </a:solidFill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human(X)</a:t>
            </a:r>
            <a:r>
              <a:rPr lang="en-US" sz="2400" i="1" dirty="0"/>
              <a:t> 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then 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mortal(X).</a:t>
            </a:r>
          </a:p>
          <a:p>
            <a:r>
              <a:rPr lang="en-GB" sz="2400" i="1" dirty="0">
                <a:sym typeface="Symbol"/>
              </a:rPr>
              <a:t>			</a:t>
            </a:r>
            <a:r>
              <a:rPr lang="en-GB" sz="2400" i="1" dirty="0">
                <a:solidFill>
                  <a:srgbClr val="FF0000"/>
                </a:solidFill>
              </a:rPr>
              <a:t>if</a:t>
            </a:r>
            <a:r>
              <a:rPr lang="en-GB" sz="2400" i="1" dirty="0">
                <a:solidFill>
                  <a:srgbClr val="0033CC"/>
                </a:solidFill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human(X)</a:t>
            </a:r>
            <a:r>
              <a:rPr lang="en-US" sz="2400" i="1" dirty="0"/>
              <a:t> 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then 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kind(X).</a:t>
            </a:r>
            <a:br>
              <a:rPr lang="en-US" sz="2000" i="1" dirty="0"/>
            </a:br>
            <a:endParaRPr lang="en-US" sz="2000" i="1" dirty="0"/>
          </a:p>
          <a:p>
            <a:r>
              <a:rPr lang="en-US" sz="2400" dirty="0"/>
              <a:t>or</a:t>
            </a:r>
          </a:p>
          <a:p>
            <a:endParaRPr lang="en-GB" dirty="0"/>
          </a:p>
          <a:p>
            <a:r>
              <a:rPr lang="en-GB" sz="2400" dirty="0">
                <a:solidFill>
                  <a:srgbClr val="FF0000"/>
                </a:solidFill>
              </a:rPr>
              <a:t>Beliefs:    	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mortal(X) 	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if </a:t>
            </a:r>
            <a:r>
              <a:rPr lang="en-GB" sz="2400" i="1" dirty="0">
                <a:solidFill>
                  <a:srgbClr val="0000FF"/>
                </a:solidFill>
              </a:rPr>
              <a:t>human(X).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00FF"/>
                </a:solidFill>
                <a:sym typeface="Symbol"/>
              </a:rPr>
              <a:t>  </a:t>
            </a:r>
            <a:r>
              <a:rPr lang="en-GB" sz="2400" dirty="0">
                <a:solidFill>
                  <a:srgbClr val="FF0000"/>
                </a:solidFill>
                <a:sym typeface="Symbol"/>
              </a:rPr>
              <a:t>	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 </a:t>
            </a:r>
          </a:p>
          <a:p>
            <a:r>
              <a:rPr lang="en-GB" sz="2400" i="1" dirty="0">
                <a:solidFill>
                  <a:prstClr val="black"/>
                </a:solidFill>
                <a:sym typeface="Symbol"/>
              </a:rPr>
              <a:t>			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kind(X)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 	if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human(X).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4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3608" y="692696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Outline: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>
                <a:solidFill>
                  <a:srgbClr val="0000FF"/>
                </a:solidFill>
              </a:rPr>
              <a:t>The Goal</a:t>
            </a:r>
          </a:p>
          <a:p>
            <a:pPr marL="628650"/>
            <a:r>
              <a:rPr lang="en-GB" sz="2400" dirty="0"/>
              <a:t>To reconcile and combine computational and logical thinking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>
                <a:solidFill>
                  <a:srgbClr val="0000FF"/>
                </a:solidFill>
              </a:rPr>
              <a:t>The Problem</a:t>
            </a:r>
          </a:p>
          <a:p>
            <a:pPr marL="628650"/>
            <a:r>
              <a:rPr lang="en-GB" sz="2400" dirty="0"/>
              <a:t>Two kinds of systems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>
                <a:solidFill>
                  <a:srgbClr val="0000FF"/>
                </a:solidFill>
              </a:rPr>
              <a:t>The Solution</a:t>
            </a:r>
          </a:p>
          <a:p>
            <a:pPr marL="628650"/>
            <a:r>
              <a:rPr lang="en-GB" sz="2400" dirty="0"/>
              <a:t>Goals and Beliefs</a:t>
            </a:r>
          </a:p>
          <a:p>
            <a:pPr marL="628650"/>
            <a:r>
              <a:rPr lang="en-GB" sz="2400" dirty="0"/>
              <a:t>Model generation </a:t>
            </a:r>
          </a:p>
          <a:p>
            <a:pPr marL="628650"/>
            <a:r>
              <a:rPr lang="en-GB" sz="2400" dirty="0"/>
              <a:t>(with explicit representation of events and time)</a:t>
            </a:r>
          </a:p>
        </p:txBody>
      </p:sp>
    </p:spTree>
    <p:extLst>
      <p:ext uri="{BB962C8B-B14F-4D97-AF65-F5344CB8AC3E}">
        <p14:creationId xmlns:p14="http://schemas.microsoft.com/office/powerpoint/2010/main" val="3108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267" y="52396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LPS:  Computation = Model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1595583" y="2076586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Computation</a:t>
            </a:r>
            <a:r>
              <a:rPr lang="en-GB" sz="2400" dirty="0"/>
              <a:t> executes actions </a:t>
            </a:r>
          </a:p>
          <a:p>
            <a:r>
              <a:rPr lang="en-GB" sz="2400" dirty="0"/>
              <a:t>to generate a world model</a:t>
            </a:r>
          </a:p>
          <a:p>
            <a:r>
              <a:rPr lang="en-GB" sz="2400" dirty="0"/>
              <a:t>to make </a:t>
            </a:r>
            <a:r>
              <a:rPr lang="en-GB" sz="2400" dirty="0">
                <a:solidFill>
                  <a:srgbClr val="0000FF"/>
                </a:solidFill>
              </a:rPr>
              <a:t>goals</a:t>
            </a:r>
            <a:r>
              <a:rPr lang="en-GB" sz="2400" dirty="0"/>
              <a:t> true.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>
                <a:solidFill>
                  <a:srgbClr val="0000FF"/>
                </a:solidFill>
              </a:rPr>
              <a:t>A world model </a:t>
            </a:r>
            <a:r>
              <a:rPr lang="en-GB" sz="2400" dirty="0"/>
              <a:t>is the minimal model of a </a:t>
            </a:r>
          </a:p>
          <a:p>
            <a:r>
              <a:rPr lang="en-GB" sz="2400" dirty="0"/>
              <a:t>logic program describing </a:t>
            </a:r>
            <a:r>
              <a:rPr lang="en-GB" sz="2400" dirty="0">
                <a:solidFill>
                  <a:srgbClr val="0000FF"/>
                </a:solidFill>
              </a:rPr>
              <a:t>beliefs</a:t>
            </a:r>
            <a:r>
              <a:rPr lang="en-GB" sz="2400" dirty="0"/>
              <a:t> about</a:t>
            </a:r>
          </a:p>
          <a:p>
            <a:r>
              <a:rPr lang="en-GB" sz="2400" dirty="0"/>
              <a:t>states, actions, external events,</a:t>
            </a:r>
          </a:p>
          <a:p>
            <a:r>
              <a:rPr lang="en-GB" sz="2400" dirty="0"/>
              <a:t>intentional predicates, and</a:t>
            </a:r>
          </a:p>
          <a:p>
            <a:r>
              <a:rPr lang="en-GB" sz="2400" dirty="0"/>
              <a:t>complex events and plans.</a:t>
            </a:r>
            <a:endParaRPr lang="en-GB" sz="1050" dirty="0"/>
          </a:p>
          <a:p>
            <a:endParaRPr lang="en-GB" sz="2400" dirty="0">
              <a:solidFill>
                <a:srgbClr val="0000FF"/>
              </a:solidFill>
            </a:endParaRPr>
          </a:p>
          <a:p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83668" y="980728"/>
            <a:ext cx="65887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Outline:</a:t>
            </a:r>
          </a:p>
          <a:p>
            <a:endParaRPr lang="en-GB" sz="2800" dirty="0">
              <a:solidFill>
                <a:srgbClr val="0000FF"/>
              </a:solidFill>
            </a:endParaRPr>
          </a:p>
          <a:p>
            <a:r>
              <a:rPr lang="en-GB" sz="2800" dirty="0">
                <a:solidFill>
                  <a:srgbClr val="0000FF"/>
                </a:solidFill>
              </a:rPr>
              <a:t>The Goal</a:t>
            </a:r>
          </a:p>
          <a:p>
            <a:pPr marL="628650"/>
            <a:r>
              <a:rPr lang="en-GB" sz="2800" dirty="0"/>
              <a:t>To reconcile and combine computational and logical thinking</a:t>
            </a:r>
          </a:p>
          <a:p>
            <a:endParaRPr lang="en-GB" sz="2800" dirty="0">
              <a:solidFill>
                <a:srgbClr val="0000FF"/>
              </a:solidFill>
            </a:endParaRPr>
          </a:p>
          <a:p>
            <a:r>
              <a:rPr lang="en-GB" sz="2800" dirty="0">
                <a:solidFill>
                  <a:srgbClr val="0000FF"/>
                </a:solidFill>
              </a:rPr>
              <a:t>The Problem</a:t>
            </a:r>
          </a:p>
          <a:p>
            <a:endParaRPr lang="en-GB" sz="2800" dirty="0">
              <a:solidFill>
                <a:srgbClr val="0000FF"/>
              </a:solidFill>
            </a:endParaRPr>
          </a:p>
          <a:p>
            <a:r>
              <a:rPr lang="en-GB" sz="2800" dirty="0">
                <a:solidFill>
                  <a:srgbClr val="0000FF"/>
                </a:solidFill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16957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7" y="158501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LPS: 	Computation generates actions </a:t>
            </a:r>
            <a:br>
              <a:rPr lang="en-GB" sz="2800" dirty="0"/>
            </a:br>
            <a:r>
              <a:rPr lang="en-GB" sz="2800" dirty="0"/>
              <a:t>		to make reactive rules 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738706"/>
            <a:ext cx="1989376" cy="671416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5556" y="58751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External events</a:t>
            </a:r>
          </a:p>
        </p:txBody>
      </p:sp>
      <p:sp>
        <p:nvSpPr>
          <p:cNvPr id="9" name="Oval 8"/>
          <p:cNvSpPr/>
          <p:nvPr/>
        </p:nvSpPr>
        <p:spPr>
          <a:xfrm>
            <a:off x="3567529" y="1618901"/>
            <a:ext cx="2436590" cy="1526448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64017" y="206403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current state is updated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destructively</a:t>
            </a:r>
          </a:p>
        </p:txBody>
      </p:sp>
      <p:sp>
        <p:nvSpPr>
          <p:cNvPr id="11" name="Oval 10"/>
          <p:cNvSpPr/>
          <p:nvPr/>
        </p:nvSpPr>
        <p:spPr>
          <a:xfrm>
            <a:off x="5875466" y="3573015"/>
            <a:ext cx="2440949" cy="1327363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707721" y="5131721"/>
            <a:ext cx="2451185" cy="1424311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403648" y="3480515"/>
            <a:ext cx="2315220" cy="147750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24128" y="378695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Reactive rules whose conditions are true </a:t>
            </a:r>
          </a:p>
          <a:p>
            <a:pPr algn="ctr"/>
            <a:r>
              <a:rPr lang="en-GB" dirty="0">
                <a:solidFill>
                  <a:srgbClr val="007E39"/>
                </a:solidFill>
              </a:rPr>
              <a:t>are triggered.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9657" y="5420325"/>
            <a:ext cx="3004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Logic programs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reduce goals </a:t>
            </a:r>
            <a:r>
              <a:rPr lang="en-GB" dirty="0"/>
              <a:t>to </a:t>
            </a:r>
          </a:p>
          <a:p>
            <a:pPr algn="ctr"/>
            <a:r>
              <a:rPr lang="en-GB" dirty="0" err="1"/>
              <a:t>subgoals</a:t>
            </a:r>
            <a:r>
              <a:rPr lang="en-GB" dirty="0"/>
              <a:t> and 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0353" y="359028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Actions are </a:t>
            </a:r>
          </a:p>
          <a:p>
            <a:pPr algn="ctr"/>
            <a:r>
              <a:rPr lang="en-GB" dirty="0"/>
              <a:t>chosen and </a:t>
            </a:r>
          </a:p>
          <a:p>
            <a:pPr algn="ctr"/>
            <a:r>
              <a:rPr lang="en-GB" dirty="0"/>
              <a:t>combined with</a:t>
            </a:r>
          </a:p>
          <a:p>
            <a:pPr algn="ctr"/>
            <a:r>
              <a:rPr lang="en-GB" dirty="0"/>
              <a:t>external events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57137" y="2799402"/>
            <a:ext cx="750584" cy="681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90330" y="4904719"/>
            <a:ext cx="580433" cy="833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24128" y="2840162"/>
            <a:ext cx="1152128" cy="732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943099" y="4973257"/>
            <a:ext cx="933157" cy="440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957137" y="4900378"/>
            <a:ext cx="1040419" cy="544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1487" y="2048667"/>
            <a:ext cx="1989376" cy="671416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63351" y="21883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Actions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619581" y="2737432"/>
            <a:ext cx="641230" cy="73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7661679" y="4974059"/>
            <a:ext cx="1356879" cy="1213938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89401" y="4951568"/>
            <a:ext cx="1443042" cy="1276895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4582" y="4886600"/>
            <a:ext cx="1523146" cy="1341863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0135" y="360973"/>
            <a:ext cx="8559394" cy="69551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/>
              <a:t>LPS  combines reactive rules, logic programs and causal laws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2612" y="1145841"/>
            <a:ext cx="7280153" cy="6230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FF0000"/>
                </a:solidFill>
              </a:rPr>
              <a:t>Reactive rule:</a:t>
            </a:r>
            <a:r>
              <a:rPr lang="en-GB" sz="2400" i="1" dirty="0">
                <a:solidFill>
                  <a:srgbClr val="FF0000"/>
                </a:solidFill>
              </a:rPr>
              <a:t>		if</a:t>
            </a:r>
            <a:r>
              <a:rPr lang="en-GB" sz="2400" i="1" dirty="0">
                <a:solidFill>
                  <a:srgbClr val="0033CC"/>
                </a:solidFill>
              </a:rPr>
              <a:t> </a:t>
            </a:r>
            <a:r>
              <a:rPr lang="en-GB" sz="2400" i="1" dirty="0"/>
              <a:t>fire</a:t>
            </a:r>
            <a:r>
              <a:rPr lang="en-US" sz="2400" i="1" dirty="0"/>
              <a:t> 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then </a:t>
            </a:r>
            <a:r>
              <a:rPr lang="en-GB" sz="2400" i="1" dirty="0">
                <a:sym typeface="Symbol"/>
              </a:rPr>
              <a:t>deal-with-fire.</a:t>
            </a:r>
            <a:br>
              <a:rPr lang="en-US" sz="2400" i="1" dirty="0"/>
            </a:b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72613" y="1566443"/>
            <a:ext cx="669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Logic program:    	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deal-with-fire 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if </a:t>
            </a:r>
            <a:r>
              <a:rPr lang="en-GB" sz="2400" i="1" dirty="0">
                <a:solidFill>
                  <a:srgbClr val="0000FF"/>
                </a:solidFill>
              </a:rPr>
              <a:t>eliminate.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00FF"/>
                </a:solidFill>
                <a:sym typeface="Symbol"/>
              </a:rPr>
              <a:t>  </a:t>
            </a:r>
            <a:r>
              <a:rPr lang="en-GB" sz="2400" dirty="0">
                <a:solidFill>
                  <a:srgbClr val="FF0000"/>
                </a:solidFill>
                <a:sym typeface="Symbol"/>
              </a:rPr>
              <a:t>	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 </a:t>
            </a:r>
          </a:p>
          <a:p>
            <a:pPr lvl="4"/>
            <a:r>
              <a:rPr lang="en-GB" sz="2400" i="1" dirty="0">
                <a:solidFill>
                  <a:prstClr val="black"/>
                </a:solidFill>
                <a:sym typeface="Symbol"/>
              </a:rPr>
              <a:t>	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deal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-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with-fire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 if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escape.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25" y="2846709"/>
            <a:ext cx="7840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Adding</a:t>
            </a:r>
            <a:r>
              <a:rPr lang="en-GB" sz="2400" i="1" dirty="0"/>
              <a:t> fire </a:t>
            </a:r>
            <a:r>
              <a:rPr lang="en-GB" sz="2400" dirty="0"/>
              <a:t>to the current state. </a:t>
            </a:r>
          </a:p>
          <a:p>
            <a:r>
              <a:rPr lang="en-GB" sz="2400" dirty="0"/>
              <a:t>Generates two alternative actions </a:t>
            </a:r>
            <a:r>
              <a:rPr lang="en-GB" sz="2400" i="1" dirty="0"/>
              <a:t>eliminate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or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i="1" dirty="0"/>
              <a:t>escape</a:t>
            </a:r>
            <a:r>
              <a:rPr lang="en-GB" sz="2400" dirty="0"/>
              <a:t>.</a:t>
            </a:r>
          </a:p>
          <a:p>
            <a:r>
              <a:rPr lang="en-GB" sz="2400" dirty="0"/>
              <a:t>Generates alternative sequences of states </a:t>
            </a:r>
          </a:p>
          <a:p>
            <a:r>
              <a:rPr lang="en-GB" sz="2400" dirty="0"/>
              <a:t>to make the reactive rule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true</a:t>
            </a:r>
            <a:r>
              <a:rPr lang="en-GB" sz="2400" dirty="0">
                <a:solidFill>
                  <a:srgbClr val="0000FF"/>
                </a:solidFill>
              </a:rPr>
              <a:t>:</a:t>
            </a:r>
            <a:endParaRPr lang="en-GB" sz="105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768" y="5283923"/>
            <a:ext cx="53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</a:rPr>
              <a:t>or</a:t>
            </a:r>
          </a:p>
          <a:p>
            <a:pPr lvl="0"/>
            <a:r>
              <a:rPr lang="en-GB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9" name="Freeform 28"/>
          <p:cNvSpPr/>
          <p:nvPr/>
        </p:nvSpPr>
        <p:spPr>
          <a:xfrm>
            <a:off x="2166642" y="4974058"/>
            <a:ext cx="519474" cy="45719"/>
          </a:xfrm>
          <a:custGeom>
            <a:avLst/>
            <a:gdLst>
              <a:gd name="connsiteX0" fmla="*/ 0 w 1358900"/>
              <a:gd name="connsiteY0" fmla="*/ 281517 h 281517"/>
              <a:gd name="connsiteX1" fmla="*/ 609600 w 1358900"/>
              <a:gd name="connsiteY1" fmla="*/ 14817 h 281517"/>
              <a:gd name="connsiteX2" fmla="*/ 1358900 w 1358900"/>
              <a:gd name="connsiteY2" fmla="*/ 192617 h 281517"/>
              <a:gd name="connsiteX3" fmla="*/ 1358900 w 1358900"/>
              <a:gd name="connsiteY3" fmla="*/ 192617 h 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900" h="281517">
                <a:moveTo>
                  <a:pt x="0" y="281517"/>
                </a:moveTo>
                <a:cubicBezTo>
                  <a:pt x="191558" y="155575"/>
                  <a:pt x="383117" y="29634"/>
                  <a:pt x="609600" y="14817"/>
                </a:cubicBezTo>
                <a:cubicBezTo>
                  <a:pt x="836083" y="0"/>
                  <a:pt x="1358900" y="192617"/>
                  <a:pt x="1358900" y="192617"/>
                </a:cubicBezTo>
                <a:lnTo>
                  <a:pt x="1358900" y="192617"/>
                </a:lnTo>
              </a:path>
            </a:pathLst>
          </a:custGeom>
          <a:ln w="28575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4035" y="5235867"/>
            <a:ext cx="1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fire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89632" y="4871338"/>
            <a:ext cx="1393621" cy="1333048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4083" y="4404361"/>
            <a:ext cx="137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eliminate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990095" y="4974059"/>
            <a:ext cx="519474" cy="45719"/>
          </a:xfrm>
          <a:custGeom>
            <a:avLst/>
            <a:gdLst>
              <a:gd name="connsiteX0" fmla="*/ 0 w 1358900"/>
              <a:gd name="connsiteY0" fmla="*/ 281517 h 281517"/>
              <a:gd name="connsiteX1" fmla="*/ 609600 w 1358900"/>
              <a:gd name="connsiteY1" fmla="*/ 14817 h 281517"/>
              <a:gd name="connsiteX2" fmla="*/ 1358900 w 1358900"/>
              <a:gd name="connsiteY2" fmla="*/ 192617 h 281517"/>
              <a:gd name="connsiteX3" fmla="*/ 1358900 w 1358900"/>
              <a:gd name="connsiteY3" fmla="*/ 192617 h 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900" h="281517">
                <a:moveTo>
                  <a:pt x="0" y="281517"/>
                </a:moveTo>
                <a:cubicBezTo>
                  <a:pt x="191558" y="155575"/>
                  <a:pt x="383117" y="29634"/>
                  <a:pt x="609600" y="14817"/>
                </a:cubicBezTo>
                <a:cubicBezTo>
                  <a:pt x="836083" y="0"/>
                  <a:pt x="1358900" y="192617"/>
                  <a:pt x="1358900" y="192617"/>
                </a:cubicBezTo>
                <a:lnTo>
                  <a:pt x="1358900" y="192617"/>
                </a:lnTo>
              </a:path>
            </a:pathLst>
          </a:custGeom>
          <a:ln w="28575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5283923"/>
            <a:ext cx="137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fire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4864" y="4427508"/>
            <a:ext cx="137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escape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0399" y="4463270"/>
            <a:ext cx="137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escape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381438" y="4992160"/>
            <a:ext cx="519474" cy="78873"/>
          </a:xfrm>
          <a:custGeom>
            <a:avLst/>
            <a:gdLst>
              <a:gd name="connsiteX0" fmla="*/ 0 w 1358900"/>
              <a:gd name="connsiteY0" fmla="*/ 281517 h 281517"/>
              <a:gd name="connsiteX1" fmla="*/ 609600 w 1358900"/>
              <a:gd name="connsiteY1" fmla="*/ 14817 h 281517"/>
              <a:gd name="connsiteX2" fmla="*/ 1358900 w 1358900"/>
              <a:gd name="connsiteY2" fmla="*/ 192617 h 281517"/>
              <a:gd name="connsiteX3" fmla="*/ 1358900 w 1358900"/>
              <a:gd name="connsiteY3" fmla="*/ 192617 h 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900" h="281517">
                <a:moveTo>
                  <a:pt x="0" y="281517"/>
                </a:moveTo>
                <a:cubicBezTo>
                  <a:pt x="191558" y="155575"/>
                  <a:pt x="383117" y="29634"/>
                  <a:pt x="609600" y="14817"/>
                </a:cubicBezTo>
                <a:cubicBezTo>
                  <a:pt x="836083" y="0"/>
                  <a:pt x="1358900" y="192617"/>
                  <a:pt x="1358900" y="192617"/>
                </a:cubicBezTo>
                <a:lnTo>
                  <a:pt x="1358900" y="192617"/>
                </a:lnTo>
              </a:path>
            </a:pathLst>
          </a:custGeom>
          <a:ln w="28575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4563" y="5266113"/>
            <a:ext cx="137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fire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18558" y="5019778"/>
            <a:ext cx="1254763" cy="1147735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25" name="Freeform 24"/>
          <p:cNvSpPr/>
          <p:nvPr/>
        </p:nvSpPr>
        <p:spPr>
          <a:xfrm>
            <a:off x="8592386" y="4971836"/>
            <a:ext cx="519474" cy="78873"/>
          </a:xfrm>
          <a:custGeom>
            <a:avLst/>
            <a:gdLst>
              <a:gd name="connsiteX0" fmla="*/ 0 w 1358900"/>
              <a:gd name="connsiteY0" fmla="*/ 281517 h 281517"/>
              <a:gd name="connsiteX1" fmla="*/ 609600 w 1358900"/>
              <a:gd name="connsiteY1" fmla="*/ 14817 h 281517"/>
              <a:gd name="connsiteX2" fmla="*/ 1358900 w 1358900"/>
              <a:gd name="connsiteY2" fmla="*/ 192617 h 281517"/>
              <a:gd name="connsiteX3" fmla="*/ 1358900 w 1358900"/>
              <a:gd name="connsiteY3" fmla="*/ 192617 h 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900" h="281517">
                <a:moveTo>
                  <a:pt x="0" y="281517"/>
                </a:moveTo>
                <a:cubicBezTo>
                  <a:pt x="191558" y="155575"/>
                  <a:pt x="383117" y="29634"/>
                  <a:pt x="609600" y="14817"/>
                </a:cubicBezTo>
                <a:cubicBezTo>
                  <a:pt x="836083" y="0"/>
                  <a:pt x="1358900" y="192617"/>
                  <a:pt x="1358900" y="192617"/>
                </a:cubicBezTo>
                <a:lnTo>
                  <a:pt x="1358900" y="192617"/>
                </a:lnTo>
              </a:path>
            </a:pathLst>
          </a:custGeom>
          <a:ln w="28575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72613" y="2281702"/>
            <a:ext cx="7280153" cy="6230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FF0000"/>
                </a:solidFill>
              </a:rPr>
              <a:t>Causal law:    		</a:t>
            </a:r>
            <a:r>
              <a:rPr lang="en-GB" sz="2400" i="1" dirty="0"/>
              <a:t>eliminate</a:t>
            </a:r>
            <a:r>
              <a:rPr lang="en-US" sz="2400" i="1" dirty="0"/>
              <a:t> </a:t>
            </a:r>
            <a:r>
              <a:rPr lang="en-GB" sz="2400" i="1" dirty="0">
                <a:sym typeface="Symbol"/>
              </a:rPr>
              <a:t> 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terminates </a:t>
            </a:r>
            <a:r>
              <a:rPr lang="en-GB" sz="2400" i="1" dirty="0">
                <a:sym typeface="Symbol"/>
              </a:rPr>
              <a:t>fire.</a:t>
            </a:r>
            <a:endParaRPr lang="en-US" sz="2400" i="1" dirty="0"/>
          </a:p>
        </p:txBody>
      </p:sp>
      <p:sp>
        <p:nvSpPr>
          <p:cNvPr id="28" name="Oval 27"/>
          <p:cNvSpPr/>
          <p:nvPr/>
        </p:nvSpPr>
        <p:spPr>
          <a:xfrm>
            <a:off x="4666255" y="4862522"/>
            <a:ext cx="1523146" cy="1341863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3700" y="5266113"/>
            <a:ext cx="1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fire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27" grpId="0" animBg="1"/>
      <p:bldP spid="4" grpId="0"/>
      <p:bldP spid="5" grpId="0"/>
      <p:bldP spid="7" grpId="0"/>
      <p:bldP spid="8" grpId="0"/>
      <p:bldP spid="29" grpId="0" animBg="1"/>
      <p:bldP spid="31" grpId="0"/>
      <p:bldP spid="32" grpId="0" animBg="1"/>
      <p:bldP spid="33" grpId="0"/>
      <p:bldP spid="34" grpId="0" animBg="1"/>
      <p:bldP spid="38" grpId="0"/>
      <p:bldP spid="39" grpId="0"/>
      <p:bldP spid="19" grpId="0"/>
      <p:bldP spid="20" grpId="0" animBg="1"/>
      <p:bldP spid="23" grpId="0"/>
      <p:bldP spid="24" grpId="0" animBg="1"/>
      <p:bldP spid="25" grpId="0" animBg="1"/>
      <p:bldP spid="26" grpId="0"/>
      <p:bldP spid="28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02" y="61696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sz="2900" dirty="0"/>
              <a:t>World models are sequences of states, actions and external events, described by atomic sentences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26902" y="6127172"/>
            <a:ext cx="2133600" cy="365125"/>
          </a:xfrm>
        </p:spPr>
        <p:txBody>
          <a:bodyPr/>
          <a:lstStyle/>
          <a:p>
            <a:fld id="{CCD73432-EF7F-B84F-BCFB-EEF96C8A23D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1741591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without time stamps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for efficiency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States are sets of facts (or </a:t>
            </a:r>
            <a:r>
              <a:rPr lang="en-GB" sz="2400" dirty="0" err="1"/>
              <a:t>fluents</a:t>
            </a:r>
            <a:r>
              <a:rPr lang="en-GB" sz="2400" dirty="0"/>
              <a:t>):</a:t>
            </a:r>
          </a:p>
          <a:p>
            <a:endParaRPr lang="en-GB" sz="2400" i="1" dirty="0">
              <a:solidFill>
                <a:srgbClr val="0033CC"/>
              </a:solidFill>
            </a:endParaRPr>
          </a:p>
          <a:p>
            <a:r>
              <a:rPr lang="en-GB" sz="2400" i="1" dirty="0">
                <a:solidFill>
                  <a:srgbClr val="0000FF"/>
                </a:solidFill>
              </a:rPr>
              <a:t>fire</a:t>
            </a:r>
          </a:p>
          <a:p>
            <a:r>
              <a:rPr lang="en-GB" sz="2400" dirty="0">
                <a:solidFill>
                  <a:srgbClr val="0033CC"/>
                </a:solidFill>
              </a:rPr>
              <a:t> </a:t>
            </a:r>
          </a:p>
          <a:p>
            <a:endParaRPr lang="en-GB" sz="2400" dirty="0"/>
          </a:p>
          <a:p>
            <a:r>
              <a:rPr lang="en-GB" sz="2400" dirty="0"/>
              <a:t>Events (including actions) cause state transitions:</a:t>
            </a:r>
          </a:p>
          <a:p>
            <a:endParaRPr lang="en-GB" sz="2400" dirty="0">
              <a:solidFill>
                <a:srgbClr val="0033CC"/>
              </a:solidFill>
            </a:endParaRPr>
          </a:p>
          <a:p>
            <a:r>
              <a:rPr lang="en-GB" sz="2400" i="1" dirty="0">
                <a:solidFill>
                  <a:srgbClr val="0000FF"/>
                </a:solidFill>
              </a:rPr>
              <a:t>eliminate</a:t>
            </a:r>
          </a:p>
          <a:p>
            <a:endParaRPr lang="en-GB" sz="2400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759960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with time stamps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for logical semantics</a:t>
            </a:r>
          </a:p>
          <a:p>
            <a:endParaRPr lang="en-GB" sz="2400" dirty="0">
              <a:solidFill>
                <a:srgbClr val="0033CC"/>
              </a:solidFill>
            </a:endParaRPr>
          </a:p>
          <a:p>
            <a:endParaRPr lang="en-GB" sz="2400" i="1" dirty="0">
              <a:solidFill>
                <a:srgbClr val="0033CC"/>
              </a:solidFill>
            </a:endParaRPr>
          </a:p>
          <a:p>
            <a:endParaRPr lang="en-GB" sz="2400" i="1" dirty="0">
              <a:solidFill>
                <a:srgbClr val="0033CC"/>
              </a:solidFill>
            </a:endParaRPr>
          </a:p>
          <a:p>
            <a:r>
              <a:rPr lang="en-GB" sz="2400" i="1" dirty="0">
                <a:solidFill>
                  <a:srgbClr val="0033CC"/>
                </a:solidFill>
              </a:rPr>
              <a:t>fire(</a:t>
            </a:r>
            <a:r>
              <a:rPr lang="en-GB" sz="2400" i="1" dirty="0">
                <a:solidFill>
                  <a:srgbClr val="FF0000"/>
                </a:solidFill>
              </a:rPr>
              <a:t>10:15</a:t>
            </a:r>
            <a:r>
              <a:rPr lang="en-GB" sz="2400" i="1" dirty="0">
                <a:solidFill>
                  <a:srgbClr val="0033CC"/>
                </a:solidFill>
              </a:rPr>
              <a:t>)</a:t>
            </a:r>
          </a:p>
          <a:p>
            <a:endParaRPr lang="en-GB" sz="24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2036" y="4318771"/>
            <a:ext cx="5732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0033CC"/>
              </a:solidFill>
            </a:endParaRPr>
          </a:p>
          <a:p>
            <a:endParaRPr lang="en-GB" sz="2400" i="1" dirty="0">
              <a:solidFill>
                <a:srgbClr val="0033CC"/>
              </a:solidFill>
            </a:endParaRPr>
          </a:p>
          <a:p>
            <a:endParaRPr lang="en-GB" sz="2400" i="1" dirty="0">
              <a:solidFill>
                <a:srgbClr val="0033CC"/>
              </a:solidFill>
            </a:endParaRPr>
          </a:p>
          <a:p>
            <a:r>
              <a:rPr lang="en-GB" sz="2400" i="1" dirty="0">
                <a:solidFill>
                  <a:srgbClr val="0000FF"/>
                </a:solidFill>
              </a:rPr>
              <a:t>eliminate</a:t>
            </a:r>
            <a:r>
              <a:rPr lang="en-GB" sz="2400" i="1" dirty="0">
                <a:solidFill>
                  <a:srgbClr val="0033CC"/>
                </a:solidFill>
              </a:rPr>
              <a:t>(</a:t>
            </a:r>
            <a:r>
              <a:rPr lang="en-GB" sz="2400" i="1" dirty="0">
                <a:solidFill>
                  <a:srgbClr val="FF0000"/>
                </a:solidFill>
              </a:rPr>
              <a:t>10:15, 10:16</a:t>
            </a:r>
            <a:r>
              <a:rPr lang="en-GB" sz="2400" i="1" dirty="0">
                <a:solidFill>
                  <a:srgbClr val="0033CC"/>
                </a:solidFill>
              </a:rPr>
              <a:t>)</a:t>
            </a:r>
            <a:endParaRPr lang="en-GB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66" y="29468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The syntax of LPS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14055"/>
            <a:ext cx="8229600" cy="1344043"/>
          </a:xfrm>
        </p:spPr>
        <p:txBody>
          <a:bodyPr>
            <a:normAutofit/>
          </a:bodyPr>
          <a:lstStyle/>
          <a:p>
            <a:endParaRPr lang="en-US" sz="2400" i="1" baseline="-25000" dirty="0">
              <a:solidFill>
                <a:srgbClr val="0000FF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  <a:sym typeface="Symbol"/>
              </a:rPr>
              <a:t>	   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for all </a:t>
            </a:r>
            <a:r>
              <a:rPr lang="en-GB" sz="2400" i="1" dirty="0">
                <a:solidFill>
                  <a:srgbClr val="FF0000"/>
                </a:solidFill>
              </a:rPr>
              <a:t>X</a:t>
            </a:r>
            <a:r>
              <a:rPr lang="en-GB" sz="2400" i="1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[	</a:t>
            </a:r>
            <a:r>
              <a:rPr lang="en-US" sz="2400" i="1" dirty="0">
                <a:solidFill>
                  <a:srgbClr val="0000FF"/>
                </a:solidFill>
              </a:rPr>
              <a:t>antecedent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2400" i="1" dirty="0">
                <a:solidFill>
                  <a:srgbClr val="0000FF"/>
                </a:solidFill>
                <a:sym typeface="Symbol"/>
              </a:rPr>
              <a:t>  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there exists </a:t>
            </a:r>
            <a:r>
              <a:rPr lang="en-GB" sz="2400" i="1" dirty="0">
                <a:solidFill>
                  <a:srgbClr val="FF0000"/>
                </a:solidFill>
              </a:rPr>
              <a:t>Y</a:t>
            </a:r>
            <a:r>
              <a:rPr lang="en-GB" sz="2400" dirty="0">
                <a:solidFill>
                  <a:srgbClr val="FF0000"/>
                </a:solidFill>
                <a:sym typeface="Symbol"/>
              </a:rPr>
              <a:t>  </a:t>
            </a:r>
            <a:r>
              <a:rPr lang="en-GB" sz="2400" dirty="0">
                <a:solidFill>
                  <a:srgbClr val="0070C0"/>
                </a:solidFill>
                <a:sym typeface="Symbol"/>
              </a:rPr>
              <a:t>	</a:t>
            </a:r>
            <a:r>
              <a:rPr lang="en-US" sz="2400" i="1" dirty="0">
                <a:solidFill>
                  <a:srgbClr val="0000FF"/>
                </a:solidFill>
              </a:rPr>
              <a:t>consequent</a:t>
            </a:r>
            <a:r>
              <a:rPr lang="en-GB" sz="2400" dirty="0">
                <a:solidFill>
                  <a:srgbClr val="0070C0"/>
                </a:solidFill>
              </a:rPr>
              <a:t>]</a:t>
            </a:r>
          </a:p>
          <a:p>
            <a:r>
              <a:rPr lang="en-GB" sz="2400" dirty="0"/>
              <a:t>or		      	</a:t>
            </a:r>
            <a:r>
              <a:rPr lang="en-GB" sz="2400" i="1" dirty="0">
                <a:solidFill>
                  <a:srgbClr val="FF0000"/>
                </a:solidFill>
              </a:rPr>
              <a:t>if </a:t>
            </a:r>
            <a:r>
              <a:rPr lang="en-GB" sz="2400" dirty="0">
                <a:solidFill>
                  <a:srgbClr val="FF0000"/>
                </a:solidFill>
              </a:rPr>
              <a:t>	</a:t>
            </a:r>
            <a:r>
              <a:rPr lang="en-US" sz="2400" i="1" dirty="0">
                <a:solidFill>
                  <a:srgbClr val="0000FF"/>
                </a:solidFill>
              </a:rPr>
              <a:t>antecedent  	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then</a:t>
            </a:r>
            <a:r>
              <a:rPr lang="en-US" sz="2400" i="1" dirty="0">
                <a:solidFill>
                  <a:srgbClr val="0000FF"/>
                </a:solidFill>
                <a:sym typeface="Symbol"/>
              </a:rPr>
              <a:t>   			</a:t>
            </a:r>
            <a:r>
              <a:rPr lang="en-US" sz="2400" i="1" dirty="0">
                <a:solidFill>
                  <a:srgbClr val="0000FF"/>
                </a:solidFill>
              </a:rPr>
              <a:t>consequent.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427132" y="153062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Reactive rules in First-order logic: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27132" y="399708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Clauses in logic programming form: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607398"/>
            <a:ext cx="7835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sym typeface="Symbol"/>
              </a:rPr>
              <a:t>	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for all </a:t>
            </a:r>
            <a:r>
              <a:rPr lang="en-GB" sz="2400" i="1" dirty="0">
                <a:solidFill>
                  <a:srgbClr val="FF0000"/>
                </a:solidFill>
              </a:rPr>
              <a:t>X 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rgbClr val="0070C0"/>
                </a:solidFill>
              </a:rPr>
              <a:t>[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there exists </a:t>
            </a:r>
            <a:r>
              <a:rPr lang="en-GB" sz="2400" i="1" dirty="0">
                <a:solidFill>
                  <a:srgbClr val="FF0000"/>
                </a:solidFill>
              </a:rPr>
              <a:t>Y</a:t>
            </a:r>
            <a:r>
              <a:rPr lang="en-GB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conditions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2400" i="1" dirty="0">
                <a:solidFill>
                  <a:srgbClr val="0000FF"/>
                </a:solidFill>
                <a:sym typeface="Symbol"/>
              </a:rPr>
              <a:t>   </a:t>
            </a:r>
            <a:r>
              <a:rPr lang="en-US" sz="2400" i="1" dirty="0">
                <a:solidFill>
                  <a:srgbClr val="0000FF"/>
                </a:solidFill>
              </a:rPr>
              <a:t>conclusion</a:t>
            </a:r>
            <a:r>
              <a:rPr lang="en-GB" sz="2400" dirty="0">
                <a:solidFill>
                  <a:srgbClr val="0070C0"/>
                </a:solidFill>
              </a:rPr>
              <a:t>]</a:t>
            </a:r>
            <a:endParaRPr lang="en-US" sz="2400" dirty="0">
              <a:solidFill>
                <a:srgbClr val="0000FF"/>
              </a:solidFill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or			</a:t>
            </a:r>
            <a:r>
              <a:rPr lang="en-US" sz="2400" i="1" dirty="0">
                <a:solidFill>
                  <a:srgbClr val="0000FF"/>
                </a:solidFill>
              </a:rPr>
              <a:t>  				  conclusion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  if</a:t>
            </a:r>
            <a:r>
              <a:rPr lang="en-US" sz="2400" i="1" dirty="0">
                <a:solidFill>
                  <a:srgbClr val="0000FF"/>
                </a:solidFill>
              </a:rPr>
              <a:t>   conditions.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0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5909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/>
              <a:t>The syntax of LPS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26902" y="6127172"/>
            <a:ext cx="2133600" cy="365125"/>
          </a:xfrm>
        </p:spPr>
        <p:txBody>
          <a:bodyPr/>
          <a:lstStyle/>
          <a:p>
            <a:fld id="{CCD73432-EF7F-B84F-BCFB-EEF96C8A23D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741591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without time stamps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for readability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Reactive rules:</a:t>
            </a:r>
          </a:p>
          <a:p>
            <a:endParaRPr lang="en-GB" sz="2400" i="1" dirty="0">
              <a:solidFill>
                <a:srgbClr val="0033CC"/>
              </a:solidFill>
            </a:endParaRPr>
          </a:p>
          <a:p>
            <a:r>
              <a:rPr lang="en-GB" sz="2400" i="1" dirty="0">
                <a:solidFill>
                  <a:srgbClr val="FF0000"/>
                </a:solidFill>
                <a:sym typeface="Symbol"/>
              </a:rPr>
              <a:t>if</a:t>
            </a:r>
            <a:r>
              <a:rPr lang="en-GB" sz="2400" i="1" dirty="0"/>
              <a:t>		</a:t>
            </a:r>
            <a:r>
              <a:rPr lang="en-GB" sz="2400" i="1" dirty="0">
                <a:solidFill>
                  <a:srgbClr val="0000FF"/>
                </a:solidFill>
              </a:rPr>
              <a:t>fire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</a:p>
          <a:p>
            <a:r>
              <a:rPr lang="en-GB" sz="2400" i="1" dirty="0">
                <a:solidFill>
                  <a:srgbClr val="FF0000"/>
                </a:solidFill>
                <a:sym typeface="Symbol"/>
              </a:rPr>
              <a:t>then	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deal-with-fire.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</a:p>
          <a:p>
            <a:endParaRPr lang="en-GB" sz="2400" dirty="0"/>
          </a:p>
          <a:p>
            <a:r>
              <a:rPr lang="en-GB" sz="2400" dirty="0"/>
              <a:t>Logic programs:</a:t>
            </a:r>
          </a:p>
          <a:p>
            <a:endParaRPr lang="en-GB" sz="2400" dirty="0">
              <a:solidFill>
                <a:srgbClr val="0033CC"/>
              </a:solidFill>
            </a:endParaRPr>
          </a:p>
          <a:p>
            <a:r>
              <a:rPr lang="en-GB" sz="2400" i="1" dirty="0">
                <a:solidFill>
                  <a:srgbClr val="0000FF"/>
                </a:solidFill>
                <a:sym typeface="Symbol"/>
              </a:rPr>
              <a:t>	deal-with-fire</a:t>
            </a:r>
          </a:p>
          <a:p>
            <a:r>
              <a:rPr lang="en-GB" sz="2400" i="1" dirty="0">
                <a:solidFill>
                  <a:srgbClr val="FF0000"/>
                </a:solidFill>
                <a:sym typeface="Symbol"/>
              </a:rPr>
              <a:t>if 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	</a:t>
            </a:r>
            <a:r>
              <a:rPr lang="en-GB" sz="2400" i="1" dirty="0">
                <a:solidFill>
                  <a:srgbClr val="0000FF"/>
                </a:solidFill>
              </a:rPr>
              <a:t>eliminate.</a:t>
            </a:r>
            <a:endParaRPr lang="en-GB" sz="2400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19939" y="1759960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with time stamps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for logical semantics</a:t>
            </a:r>
          </a:p>
          <a:p>
            <a:endParaRPr lang="en-GB" sz="2400" dirty="0">
              <a:solidFill>
                <a:srgbClr val="0033CC"/>
              </a:solidFill>
            </a:endParaRPr>
          </a:p>
          <a:p>
            <a:endParaRPr lang="en-GB" sz="2400" i="1" dirty="0">
              <a:solidFill>
                <a:srgbClr val="0033CC"/>
              </a:solidFill>
            </a:endParaRPr>
          </a:p>
          <a:p>
            <a:endParaRPr lang="en-GB" sz="2400" i="1" dirty="0">
              <a:solidFill>
                <a:srgbClr val="0033CC"/>
              </a:solidFill>
            </a:endParaRPr>
          </a:p>
          <a:p>
            <a:r>
              <a:rPr lang="en-GB" sz="2400" i="1" dirty="0">
                <a:solidFill>
                  <a:srgbClr val="FF0000"/>
                </a:solidFill>
                <a:sym typeface="Symbol"/>
              </a:rPr>
              <a:t>if </a:t>
            </a:r>
            <a:r>
              <a:rPr lang="en-GB" sz="2400" i="1" dirty="0"/>
              <a:t>	  </a:t>
            </a:r>
            <a:r>
              <a:rPr lang="en-GB" sz="2400" i="1" dirty="0">
                <a:solidFill>
                  <a:srgbClr val="0000FF"/>
                </a:solidFill>
              </a:rPr>
              <a:t>fire </a:t>
            </a:r>
            <a:r>
              <a:rPr lang="en-GB" sz="2400" i="1" dirty="0">
                <a:solidFill>
                  <a:srgbClr val="FF0000"/>
                </a:solidFill>
              </a:rPr>
              <a:t>at T1 </a:t>
            </a:r>
          </a:p>
          <a:p>
            <a:r>
              <a:rPr lang="en-GB" sz="2400" i="1" dirty="0">
                <a:solidFill>
                  <a:srgbClr val="FF0000"/>
                </a:solidFill>
                <a:sym typeface="Symbol"/>
              </a:rPr>
              <a:t>then 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deal-with-fire 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fromT2 to T3, </a:t>
            </a:r>
          </a:p>
          <a:p>
            <a:r>
              <a:rPr lang="en-GB" sz="2400" i="1" dirty="0">
                <a:solidFill>
                  <a:srgbClr val="FF0000"/>
                </a:solidFill>
                <a:sym typeface="Symbol"/>
              </a:rPr>
              <a:t>	   T1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T2.</a:t>
            </a:r>
            <a:r>
              <a:rPr lang="en-GB" sz="2400" i="1" dirty="0">
                <a:sym typeface="Symbol"/>
              </a:rPr>
              <a:t> </a:t>
            </a:r>
            <a:endParaRPr lang="en-GB" sz="24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9939" y="5369499"/>
            <a:ext cx="573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sym typeface="Symbol"/>
              </a:rPr>
              <a:t>	deal-with-fire 	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from</a:t>
            </a:r>
            <a:r>
              <a:rPr lang="en-GB" sz="2400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GB" sz="2400" i="1" dirty="0">
                <a:solidFill>
                  <a:srgbClr val="FF0000"/>
                </a:solidFill>
                <a:sym typeface="Symbol"/>
              </a:rPr>
              <a:t>T1 to T2</a:t>
            </a:r>
            <a:endParaRPr lang="en-GB" sz="2400" i="1" dirty="0">
              <a:solidFill>
                <a:srgbClr val="0000FF"/>
              </a:solidFill>
              <a:sym typeface="Symbol"/>
            </a:endParaRPr>
          </a:p>
          <a:p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if 	</a:t>
            </a:r>
            <a:r>
              <a:rPr lang="en-GB" sz="2400" i="1" dirty="0">
                <a:solidFill>
                  <a:srgbClr val="0000FF"/>
                </a:solidFill>
              </a:rPr>
              <a:t>eliminate 		</a:t>
            </a:r>
            <a:r>
              <a:rPr lang="en-GB" sz="2400" i="1" dirty="0">
                <a:solidFill>
                  <a:srgbClr val="FF0000"/>
                </a:solidFill>
              </a:rPr>
              <a:t>fromT1 to T2</a:t>
            </a:r>
            <a:r>
              <a:rPr lang="en-GB" sz="2400" i="1" dirty="0">
                <a:solidFill>
                  <a:srgbClr val="0000FF"/>
                </a:solidFill>
              </a:rPr>
              <a:t>.</a:t>
            </a:r>
            <a:endParaRPr lang="en-GB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40733"/>
            <a:ext cx="9281658" cy="1440097"/>
          </a:xfrm>
        </p:spPr>
        <p:txBody>
          <a:bodyPr>
            <a:normAutofit/>
          </a:bodyPr>
          <a:lstStyle/>
          <a:p>
            <a:r>
              <a:rPr lang="en-GB" sz="2600" dirty="0"/>
              <a:t>State transitions are described by a </a:t>
            </a:r>
            <a:br>
              <a:rPr lang="en-GB" sz="2600" dirty="0"/>
            </a:br>
            <a:r>
              <a:rPr lang="en-GB" sz="2600" dirty="0"/>
              <a:t>“programmable” </a:t>
            </a:r>
            <a:r>
              <a:rPr lang="en-GB" sz="2600" dirty="0">
                <a:solidFill>
                  <a:srgbClr val="FF0000"/>
                </a:solidFill>
              </a:rPr>
              <a:t>causal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8414" y="6592539"/>
            <a:ext cx="2133600" cy="365125"/>
          </a:xfrm>
        </p:spPr>
        <p:txBody>
          <a:bodyPr/>
          <a:lstStyle/>
          <a:p>
            <a:fld id="{CCD73432-EF7F-B84F-BCFB-EEF96C8A23D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1628800"/>
            <a:ext cx="88472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Postconditions</a:t>
            </a:r>
            <a:r>
              <a:rPr lang="en-GB" sz="2400" dirty="0"/>
              <a:t> (effects):</a:t>
            </a:r>
          </a:p>
          <a:p>
            <a:endParaRPr lang="en-GB" sz="1000" dirty="0">
              <a:solidFill>
                <a:srgbClr val="0000FF"/>
              </a:solidFill>
            </a:endParaRPr>
          </a:p>
          <a:p>
            <a:r>
              <a:rPr lang="en-GB" sz="2400" i="1" dirty="0">
                <a:solidFill>
                  <a:srgbClr val="0000FF"/>
                </a:solidFill>
              </a:rPr>
              <a:t>ignite(Object</a:t>
            </a:r>
            <a:r>
              <a:rPr lang="en-GB" sz="2400" i="1" dirty="0">
                <a:solidFill>
                  <a:srgbClr val="0033CC"/>
                </a:solidFill>
              </a:rPr>
              <a:t>)</a:t>
            </a:r>
            <a:r>
              <a:rPr lang="en-GB" sz="2400" i="1" dirty="0">
                <a:solidFill>
                  <a:srgbClr val="0000FF"/>
                </a:solidFill>
              </a:rPr>
              <a:t> 	</a:t>
            </a:r>
            <a:r>
              <a:rPr lang="en-GB" sz="2400" i="1" dirty="0">
                <a:solidFill>
                  <a:srgbClr val="FF0000"/>
                </a:solidFill>
              </a:rPr>
              <a:t>initiates 	</a:t>
            </a:r>
            <a:r>
              <a:rPr lang="en-GB" sz="2400" i="1" dirty="0">
                <a:solidFill>
                  <a:srgbClr val="0000FF"/>
                </a:solidFill>
              </a:rPr>
              <a:t>fire</a:t>
            </a:r>
            <a:r>
              <a:rPr lang="en-GB" sz="2400" i="1" dirty="0">
                <a:solidFill>
                  <a:srgbClr val="FF0000"/>
                </a:solidFill>
                <a:sym typeface="Symbol" panose="05050102010706020507" pitchFamily="18" charset="2"/>
              </a:rPr>
              <a:t>   if</a:t>
            </a:r>
            <a:r>
              <a:rPr lang="en-US" sz="24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flammable(Object).</a:t>
            </a:r>
          </a:p>
          <a:p>
            <a:endParaRPr lang="en-GB" sz="1000" i="1" dirty="0">
              <a:solidFill>
                <a:srgbClr val="0000FF"/>
              </a:solidFill>
            </a:endParaRPr>
          </a:p>
          <a:p>
            <a:r>
              <a:rPr lang="en-GB" sz="2400" i="1" dirty="0">
                <a:solidFill>
                  <a:srgbClr val="0000FF"/>
                </a:solidFill>
              </a:rPr>
              <a:t>eliminate 		</a:t>
            </a:r>
            <a:r>
              <a:rPr lang="en-GB" sz="2400" i="1" dirty="0">
                <a:solidFill>
                  <a:srgbClr val="FF0000"/>
                </a:solidFill>
              </a:rPr>
              <a:t>terminates</a:t>
            </a:r>
            <a:r>
              <a:rPr lang="en-GB" sz="2400" i="1" dirty="0">
                <a:solidFill>
                  <a:srgbClr val="0033CC"/>
                </a:solidFill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fire.</a:t>
            </a:r>
            <a:r>
              <a:rPr lang="en-GB" sz="2400" i="1" dirty="0">
                <a:solidFill>
                  <a:srgbClr val="0033CC"/>
                </a:solidFill>
              </a:rPr>
              <a:t> </a:t>
            </a:r>
          </a:p>
          <a:p>
            <a:endParaRPr lang="en-GB" sz="1000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3553061"/>
            <a:ext cx="7469307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tx1"/>
                </a:solidFill>
              </a:rPr>
              <a:t>Preconditions (constraints):</a:t>
            </a:r>
          </a:p>
          <a:p>
            <a:endParaRPr lang="en-GB" sz="1050" dirty="0"/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rgbClr val="FF0000"/>
                </a:solidFill>
              </a:rPr>
              <a:t>false	</a:t>
            </a:r>
            <a:r>
              <a:rPr lang="en-GB" sz="2400" i="1" dirty="0"/>
              <a:t>eliminate, fire</a:t>
            </a:r>
            <a:r>
              <a:rPr lang="en-GB" sz="2400" i="1" dirty="0">
                <a:solidFill>
                  <a:srgbClr val="0033CC"/>
                </a:solidFill>
              </a:rPr>
              <a:t>, </a:t>
            </a:r>
            <a:r>
              <a:rPr lang="en-GB" sz="2400" i="1" dirty="0">
                <a:solidFill>
                  <a:srgbClr val="FF0000"/>
                </a:solidFill>
              </a:rPr>
              <a:t>not</a:t>
            </a:r>
            <a:r>
              <a:rPr lang="en-GB" sz="2400" i="1" dirty="0"/>
              <a:t> water.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599" y="5039465"/>
            <a:ext cx="8280921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tx1"/>
                </a:solidFill>
              </a:rPr>
              <a:t>Persistence (inertia):</a:t>
            </a:r>
          </a:p>
          <a:p>
            <a:endParaRPr lang="en-GB" sz="1050" dirty="0"/>
          </a:p>
          <a:p>
            <a:pPr>
              <a:spcBef>
                <a:spcPts val="0"/>
              </a:spcBef>
            </a:pPr>
            <a:r>
              <a:rPr lang="en-GB" sz="2400" dirty="0"/>
              <a:t>Fact/</a:t>
            </a:r>
            <a:r>
              <a:rPr lang="en-GB" sz="2400" dirty="0" err="1"/>
              <a:t>fluents</a:t>
            </a:r>
            <a:r>
              <a:rPr lang="en-GB" sz="2400" dirty="0"/>
              <a:t> persist without needing to reason that they persist.</a:t>
            </a:r>
            <a:endParaRPr lang="en-GB" sz="2400" i="1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772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7544" y="548680"/>
            <a:ext cx="59766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% Fire example with keywords in blue.</a:t>
            </a:r>
          </a:p>
          <a:p>
            <a:endParaRPr lang="en-GB" sz="2000" dirty="0"/>
          </a:p>
          <a:p>
            <a:r>
              <a:rPr lang="en-GB" sz="2000" dirty="0" err="1">
                <a:solidFill>
                  <a:srgbClr val="0000FF"/>
                </a:solidFill>
              </a:rPr>
              <a:t>fluents</a:t>
            </a:r>
            <a:r>
              <a:rPr lang="en-GB" sz="2000" dirty="0"/>
              <a:t> 	fire.</a:t>
            </a:r>
          </a:p>
          <a:p>
            <a:r>
              <a:rPr lang="en-GB" sz="2000" dirty="0">
                <a:solidFill>
                  <a:srgbClr val="0000FF"/>
                </a:solidFill>
              </a:rPr>
              <a:t>actions</a:t>
            </a:r>
            <a:r>
              <a:rPr lang="en-GB" sz="2000" dirty="0"/>
              <a:t> 	eliminate, escape.</a:t>
            </a:r>
          </a:p>
          <a:p>
            <a:r>
              <a:rPr lang="en-GB" sz="2000" dirty="0">
                <a:solidFill>
                  <a:srgbClr val="0000FF"/>
                </a:solidFill>
              </a:rPr>
              <a:t>events</a:t>
            </a:r>
            <a:r>
              <a:rPr lang="en-GB" sz="2000" dirty="0"/>
              <a:t> 	</a:t>
            </a:r>
            <a:r>
              <a:rPr lang="en-GB" sz="2000" dirty="0" err="1"/>
              <a:t>deal_with_fire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initially</a:t>
            </a:r>
            <a:r>
              <a:rPr lang="en-GB" sz="2000" dirty="0"/>
              <a:t> 	fire.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if 		</a:t>
            </a:r>
            <a:r>
              <a:rPr lang="en-GB" sz="2000" dirty="0"/>
              <a:t>fire at T1</a:t>
            </a:r>
            <a:r>
              <a:rPr lang="en-US" sz="2000" dirty="0"/>
              <a:t> </a:t>
            </a:r>
          </a:p>
          <a:p>
            <a:r>
              <a:rPr lang="en-GB" sz="2000" dirty="0">
                <a:solidFill>
                  <a:srgbClr val="0000FF"/>
                </a:solidFill>
                <a:sym typeface="Symbol"/>
              </a:rPr>
              <a:t>then 	</a:t>
            </a:r>
            <a:r>
              <a:rPr lang="en-GB" sz="2000" dirty="0" err="1"/>
              <a:t>deal_with_fi</a:t>
            </a:r>
            <a:r>
              <a:rPr lang="en-GB" sz="2000" dirty="0" err="1">
                <a:sym typeface="Symbol"/>
              </a:rPr>
              <a:t>re</a:t>
            </a:r>
            <a:r>
              <a:rPr lang="en-GB" sz="2000" dirty="0">
                <a:sym typeface="Symbol"/>
              </a:rPr>
              <a:t> from T1 to T2.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 err="1"/>
              <a:t>deal_with_fire</a:t>
            </a:r>
            <a:r>
              <a:rPr lang="en-GB" sz="2000" dirty="0">
                <a:sym typeface="Symbol"/>
              </a:rPr>
              <a:t> from T1 to T2</a:t>
            </a:r>
          </a:p>
          <a:p>
            <a:r>
              <a:rPr lang="en-GB" sz="2000" dirty="0">
                <a:solidFill>
                  <a:srgbClr val="0000FF"/>
                </a:solidFill>
                <a:sym typeface="Symbol" panose="05050102010706020507" pitchFamily="18" charset="2"/>
              </a:rPr>
              <a:t>if 		</a:t>
            </a:r>
            <a:r>
              <a:rPr lang="en-GB" sz="2000" dirty="0"/>
              <a:t>eliminate </a:t>
            </a:r>
            <a:r>
              <a:rPr lang="en-GB" sz="2000" dirty="0">
                <a:sym typeface="Symbol"/>
              </a:rPr>
              <a:t>from T1 to T2.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 err="1"/>
              <a:t>deal_with_fire</a:t>
            </a:r>
            <a:r>
              <a:rPr lang="en-GB" sz="2000" dirty="0">
                <a:sym typeface="Symbol"/>
              </a:rPr>
              <a:t> from T1 to T2 </a:t>
            </a:r>
          </a:p>
          <a:p>
            <a:r>
              <a:rPr lang="en-GB" sz="2000" dirty="0">
                <a:solidFill>
                  <a:srgbClr val="0000FF"/>
                </a:solidFill>
                <a:sym typeface="Symbol"/>
              </a:rPr>
              <a:t>if		</a:t>
            </a:r>
            <a:r>
              <a:rPr lang="en-GB" sz="20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GB" sz="2000" dirty="0"/>
              <a:t>escape </a:t>
            </a:r>
            <a:r>
              <a:rPr lang="en-GB" sz="2000" dirty="0">
                <a:sym typeface="Symbol"/>
              </a:rPr>
              <a:t>from T1 to T2.</a:t>
            </a:r>
          </a:p>
          <a:p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000" dirty="0"/>
              <a:t>eliminate</a:t>
            </a:r>
            <a:r>
              <a:rPr lang="en-US" sz="2000" dirty="0"/>
              <a:t> </a:t>
            </a:r>
            <a:r>
              <a:rPr lang="en-GB" sz="20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GB" sz="2000" dirty="0">
                <a:solidFill>
                  <a:srgbClr val="0000FF"/>
                </a:solidFill>
                <a:sym typeface="Symbol" panose="05050102010706020507" pitchFamily="18" charset="2"/>
              </a:rPr>
              <a:t>terminates </a:t>
            </a:r>
            <a:r>
              <a:rPr lang="en-GB" sz="2000" dirty="0">
                <a:sym typeface="Symbol"/>
              </a:rPr>
              <a:t>fire.</a:t>
            </a:r>
          </a:p>
          <a:p>
            <a:endParaRPr lang="en-GB" sz="2000" dirty="0">
              <a:sym typeface="Symbo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3465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59632" y="0"/>
            <a:ext cx="857929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</a:rPr>
              <a:t>maxTime</a:t>
            </a:r>
            <a:r>
              <a:rPr lang="en-GB" dirty="0"/>
              <a:t>(10).</a:t>
            </a:r>
          </a:p>
          <a:p>
            <a:r>
              <a:rPr lang="en-GB" dirty="0" err="1">
                <a:solidFill>
                  <a:srgbClr val="0000FF"/>
                </a:solidFill>
              </a:rPr>
              <a:t>fluents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/>
              <a:t>	fire, water.</a:t>
            </a:r>
          </a:p>
          <a:p>
            <a:r>
              <a:rPr lang="en-GB" dirty="0">
                <a:solidFill>
                  <a:srgbClr val="0000FF"/>
                </a:solidFill>
              </a:rPr>
              <a:t>actions</a:t>
            </a:r>
            <a:r>
              <a:rPr lang="en-GB" dirty="0"/>
              <a:t>	eliminate, ignite(_), escape, refill.</a:t>
            </a:r>
          </a:p>
          <a:p>
            <a:endParaRPr lang="en-GB" sz="800" dirty="0"/>
          </a:p>
          <a:p>
            <a:r>
              <a:rPr lang="en-GB" dirty="0">
                <a:solidFill>
                  <a:srgbClr val="0000FF"/>
                </a:solidFill>
              </a:rPr>
              <a:t>observe</a:t>
            </a:r>
            <a:r>
              <a:rPr lang="en-GB" dirty="0"/>
              <a:t> 	ignite(sofa) 	from 1 to 2.</a:t>
            </a:r>
          </a:p>
          <a:p>
            <a:r>
              <a:rPr lang="en-GB" dirty="0">
                <a:solidFill>
                  <a:srgbClr val="0000FF"/>
                </a:solidFill>
              </a:rPr>
              <a:t>observe</a:t>
            </a:r>
            <a:r>
              <a:rPr lang="en-GB" dirty="0"/>
              <a:t> 	ignite(bed) 	from 4 to 5.</a:t>
            </a:r>
          </a:p>
          <a:p>
            <a:r>
              <a:rPr lang="en-GB" dirty="0">
                <a:solidFill>
                  <a:srgbClr val="0000FF"/>
                </a:solidFill>
              </a:rPr>
              <a:t>observe</a:t>
            </a:r>
            <a:r>
              <a:rPr lang="en-GB" dirty="0"/>
              <a:t>	refill 		from 7 to 8.</a:t>
            </a:r>
          </a:p>
          <a:p>
            <a:endParaRPr lang="en-GB" sz="800" dirty="0"/>
          </a:p>
          <a:p>
            <a:r>
              <a:rPr lang="en-GB" dirty="0">
                <a:solidFill>
                  <a:srgbClr val="0000FF"/>
                </a:solidFill>
              </a:rPr>
              <a:t>initially</a:t>
            </a:r>
            <a:r>
              <a:rPr lang="en-GB" dirty="0"/>
              <a:t>	water.</a:t>
            </a:r>
          </a:p>
          <a:p>
            <a:endParaRPr lang="en-GB" sz="800" dirty="0"/>
          </a:p>
          <a:p>
            <a:r>
              <a:rPr lang="en-GB" dirty="0"/>
              <a:t>flammable(sofa).</a:t>
            </a:r>
          </a:p>
          <a:p>
            <a:r>
              <a:rPr lang="en-GB" dirty="0"/>
              <a:t>flammable(bed).</a:t>
            </a:r>
          </a:p>
          <a:p>
            <a:endParaRPr lang="en-GB" sz="800" dirty="0"/>
          </a:p>
          <a:p>
            <a:r>
              <a:rPr lang="en-GB" dirty="0">
                <a:solidFill>
                  <a:srgbClr val="0000FF"/>
                </a:solidFill>
              </a:rPr>
              <a:t>if </a:t>
            </a:r>
            <a:r>
              <a:rPr lang="en-GB" dirty="0"/>
              <a:t>	  	fire at T1 </a:t>
            </a:r>
          </a:p>
          <a:p>
            <a:r>
              <a:rPr lang="en-GB" dirty="0">
                <a:solidFill>
                  <a:srgbClr val="0000FF"/>
                </a:solidFill>
              </a:rPr>
              <a:t>then </a:t>
            </a:r>
            <a:r>
              <a:rPr lang="en-GB" dirty="0"/>
              <a:t>	</a:t>
            </a:r>
            <a:r>
              <a:rPr lang="en-GB" dirty="0" err="1"/>
              <a:t>deal_with_fire</a:t>
            </a:r>
            <a:r>
              <a:rPr lang="en-GB" dirty="0"/>
              <a:t> from T2 to T3. </a:t>
            </a:r>
          </a:p>
          <a:p>
            <a:endParaRPr lang="en-GB" sz="800" dirty="0"/>
          </a:p>
          <a:p>
            <a:r>
              <a:rPr lang="en-GB" dirty="0" err="1"/>
              <a:t>deal_with_fire</a:t>
            </a:r>
            <a:r>
              <a:rPr lang="en-GB" dirty="0"/>
              <a:t> 		from T1 to T2</a:t>
            </a:r>
          </a:p>
          <a:p>
            <a:r>
              <a:rPr lang="en-GB" dirty="0">
                <a:solidFill>
                  <a:srgbClr val="0000FF"/>
                </a:solidFill>
              </a:rPr>
              <a:t>if </a:t>
            </a:r>
            <a:r>
              <a:rPr lang="en-GB" dirty="0"/>
              <a:t>		eliminate 	from T1 to T2.</a:t>
            </a:r>
          </a:p>
          <a:p>
            <a:endParaRPr lang="en-GB" sz="800" dirty="0"/>
          </a:p>
          <a:p>
            <a:r>
              <a:rPr lang="en-GB" dirty="0" err="1"/>
              <a:t>deal_with_fire</a:t>
            </a:r>
            <a:r>
              <a:rPr lang="en-GB" dirty="0"/>
              <a:t> 		from T1 to T2</a:t>
            </a:r>
          </a:p>
          <a:p>
            <a:r>
              <a:rPr lang="en-GB" dirty="0">
                <a:solidFill>
                  <a:srgbClr val="0000FF"/>
                </a:solidFill>
              </a:rPr>
              <a:t>if </a:t>
            </a:r>
            <a:r>
              <a:rPr lang="en-GB" dirty="0"/>
              <a:t>		escape 		from T1 to T2.</a:t>
            </a:r>
          </a:p>
          <a:p>
            <a:endParaRPr lang="en-GB" sz="800" dirty="0"/>
          </a:p>
          <a:p>
            <a:r>
              <a:rPr lang="en-GB" dirty="0"/>
              <a:t>ignite(Object) 	initiates 	fire  </a:t>
            </a:r>
            <a:r>
              <a:rPr lang="en-GB" dirty="0">
                <a:solidFill>
                  <a:srgbClr val="0000FF"/>
                </a:solidFill>
              </a:rPr>
              <a:t>if </a:t>
            </a:r>
            <a:r>
              <a:rPr lang="en-GB" dirty="0"/>
              <a:t>	flammable(Object).</a:t>
            </a:r>
          </a:p>
          <a:p>
            <a:endParaRPr lang="en-GB" sz="800" dirty="0"/>
          </a:p>
          <a:p>
            <a:r>
              <a:rPr lang="en-GB" dirty="0"/>
              <a:t>eliminate 	</a:t>
            </a:r>
            <a:r>
              <a:rPr lang="en-GB" dirty="0">
                <a:solidFill>
                  <a:srgbClr val="0000FF"/>
                </a:solidFill>
              </a:rPr>
              <a:t>terminates</a:t>
            </a:r>
            <a:r>
              <a:rPr lang="en-GB" dirty="0"/>
              <a:t> fire.</a:t>
            </a:r>
          </a:p>
          <a:p>
            <a:r>
              <a:rPr lang="en-GB" dirty="0"/>
              <a:t>eliminate 	</a:t>
            </a:r>
            <a:r>
              <a:rPr lang="en-GB" dirty="0">
                <a:solidFill>
                  <a:srgbClr val="0000FF"/>
                </a:solidFill>
              </a:rPr>
              <a:t>terminates</a:t>
            </a:r>
            <a:r>
              <a:rPr lang="en-GB" dirty="0"/>
              <a:t> water. </a:t>
            </a:r>
          </a:p>
          <a:p>
            <a:r>
              <a:rPr lang="en-GB" dirty="0"/>
              <a:t>refill 		</a:t>
            </a:r>
            <a:r>
              <a:rPr lang="en-GB" dirty="0">
                <a:solidFill>
                  <a:srgbClr val="0000FF"/>
                </a:solidFill>
              </a:rPr>
              <a:t>initiates</a:t>
            </a:r>
            <a:r>
              <a:rPr lang="en-GB" dirty="0"/>
              <a:t> water.</a:t>
            </a:r>
          </a:p>
          <a:p>
            <a:endParaRPr lang="en-GB" sz="800" dirty="0"/>
          </a:p>
          <a:p>
            <a:r>
              <a:rPr lang="en-GB" dirty="0">
                <a:solidFill>
                  <a:srgbClr val="0000FF"/>
                </a:solidFill>
              </a:rPr>
              <a:t>false	</a:t>
            </a:r>
            <a:r>
              <a:rPr lang="en-GB" dirty="0"/>
              <a:t>		eliminate, fire, not water.</a:t>
            </a:r>
          </a:p>
        </p:txBody>
      </p:sp>
    </p:spTree>
    <p:extLst>
      <p:ext uri="{BB962C8B-B14F-4D97-AF65-F5344CB8AC3E}">
        <p14:creationId xmlns:p14="http://schemas.microsoft.com/office/powerpoint/2010/main" val="449714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99" y="2412831"/>
            <a:ext cx="3315541" cy="3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1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908" y="120221"/>
            <a:ext cx="8208912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00FF"/>
                </a:solidFill>
              </a:rPr>
              <a:t>maxTime</a:t>
            </a:r>
            <a:r>
              <a:rPr lang="en-GB" sz="2000" dirty="0"/>
              <a:t>(7).</a:t>
            </a:r>
          </a:p>
          <a:p>
            <a:r>
              <a:rPr lang="en-GB" sz="2000" dirty="0" err="1">
                <a:solidFill>
                  <a:srgbClr val="0000FF"/>
                </a:solidFill>
              </a:rPr>
              <a:t>fluents</a:t>
            </a:r>
            <a:r>
              <a:rPr lang="en-GB" sz="2000" dirty="0"/>
              <a:t> 	available(_).</a:t>
            </a:r>
          </a:p>
          <a:p>
            <a:r>
              <a:rPr lang="en-GB" sz="2000" dirty="0">
                <a:solidFill>
                  <a:srgbClr val="0000FF"/>
                </a:solidFill>
              </a:rPr>
              <a:t>actions</a:t>
            </a:r>
            <a:r>
              <a:rPr lang="en-GB" sz="2000" dirty="0"/>
              <a:t>	pickup(_,_), putdown(_,_).</a:t>
            </a:r>
          </a:p>
          <a:p>
            <a:endParaRPr lang="en-GB" sz="1100" dirty="0"/>
          </a:p>
          <a:p>
            <a:r>
              <a:rPr lang="en-GB" sz="2000" dirty="0">
                <a:solidFill>
                  <a:srgbClr val="0000FF"/>
                </a:solidFill>
              </a:rPr>
              <a:t>initially</a:t>
            </a:r>
            <a:r>
              <a:rPr lang="en-GB" sz="2000" dirty="0"/>
              <a:t>	available(fork1),	available(fork2), available(fork3),						available(fork4),	available(fork5).</a:t>
            </a:r>
          </a:p>
          <a:p>
            <a:endParaRPr lang="en-GB" sz="2000" dirty="0"/>
          </a:p>
          <a:p>
            <a:r>
              <a:rPr lang="en-GB" sz="2000" dirty="0"/>
              <a:t>philosopher(</a:t>
            </a:r>
            <a:r>
              <a:rPr lang="en-GB" sz="2000" dirty="0" err="1"/>
              <a:t>socrates</a:t>
            </a:r>
            <a:r>
              <a:rPr lang="en-GB" sz="2000" dirty="0"/>
              <a:t>).</a:t>
            </a:r>
          </a:p>
          <a:p>
            <a:r>
              <a:rPr lang="en-GB" sz="2000" dirty="0"/>
              <a:t>philosopher(</a:t>
            </a:r>
            <a:r>
              <a:rPr lang="en-GB" sz="2000" dirty="0" err="1"/>
              <a:t>plato</a:t>
            </a:r>
            <a:r>
              <a:rPr lang="en-GB" sz="2000" dirty="0"/>
              <a:t>).</a:t>
            </a:r>
          </a:p>
          <a:p>
            <a:r>
              <a:rPr lang="en-GB" sz="2000" dirty="0"/>
              <a:t>philosopher(</a:t>
            </a:r>
            <a:r>
              <a:rPr lang="en-GB" sz="2000" dirty="0" err="1"/>
              <a:t>aristotle</a:t>
            </a:r>
            <a:r>
              <a:rPr lang="en-GB" sz="2000" dirty="0"/>
              <a:t>).</a:t>
            </a:r>
          </a:p>
          <a:p>
            <a:r>
              <a:rPr lang="en-GB" sz="2000" dirty="0"/>
              <a:t>philosopher(</a:t>
            </a:r>
            <a:r>
              <a:rPr lang="en-GB" sz="2000" dirty="0" err="1"/>
              <a:t>hume</a:t>
            </a:r>
            <a:r>
              <a:rPr lang="en-GB" sz="2000" dirty="0"/>
              <a:t>).</a:t>
            </a:r>
          </a:p>
          <a:p>
            <a:r>
              <a:rPr lang="en-GB" sz="2000" dirty="0"/>
              <a:t>philosopher(</a:t>
            </a:r>
            <a:r>
              <a:rPr lang="en-GB" sz="2000" dirty="0" err="1"/>
              <a:t>kant</a:t>
            </a:r>
            <a:r>
              <a:rPr lang="en-GB" sz="2000" dirty="0"/>
              <a:t>).</a:t>
            </a:r>
          </a:p>
          <a:p>
            <a:endParaRPr lang="en-GB" sz="1200" dirty="0"/>
          </a:p>
          <a:p>
            <a:r>
              <a:rPr lang="en-GB" sz="2000" dirty="0"/>
              <a:t>adjacent(fork1, </a:t>
            </a:r>
            <a:r>
              <a:rPr lang="en-GB" sz="2000" dirty="0" err="1"/>
              <a:t>socrates</a:t>
            </a:r>
            <a:r>
              <a:rPr lang="en-GB" sz="2000" dirty="0"/>
              <a:t>, fork2).</a:t>
            </a:r>
          </a:p>
          <a:p>
            <a:r>
              <a:rPr lang="en-GB" sz="2000" dirty="0"/>
              <a:t>adjacent(fork2, </a:t>
            </a:r>
            <a:r>
              <a:rPr lang="en-GB" sz="2000" dirty="0" err="1"/>
              <a:t>plato</a:t>
            </a:r>
            <a:r>
              <a:rPr lang="en-GB" sz="2000" dirty="0"/>
              <a:t>, fork3).</a:t>
            </a:r>
          </a:p>
          <a:p>
            <a:r>
              <a:rPr lang="en-GB" sz="2000" dirty="0"/>
              <a:t>adjacent(fork3, </a:t>
            </a:r>
            <a:r>
              <a:rPr lang="en-GB" sz="2000" dirty="0" err="1"/>
              <a:t>aristotle</a:t>
            </a:r>
            <a:r>
              <a:rPr lang="en-GB" sz="2000" dirty="0"/>
              <a:t>, fork4).</a:t>
            </a:r>
          </a:p>
          <a:p>
            <a:r>
              <a:rPr lang="en-GB" sz="2000" dirty="0"/>
              <a:t>adjacent(fork4, </a:t>
            </a:r>
            <a:r>
              <a:rPr lang="en-GB" sz="2000" dirty="0" err="1"/>
              <a:t>hume</a:t>
            </a:r>
            <a:r>
              <a:rPr lang="en-GB" sz="2000" dirty="0"/>
              <a:t>, fork5).</a:t>
            </a:r>
          </a:p>
          <a:p>
            <a:r>
              <a:rPr lang="en-GB" sz="2000" dirty="0"/>
              <a:t>adjacent(fork5, </a:t>
            </a:r>
            <a:r>
              <a:rPr lang="en-GB" sz="2000" dirty="0" err="1"/>
              <a:t>kant</a:t>
            </a:r>
            <a:r>
              <a:rPr lang="en-GB" sz="2000" dirty="0"/>
              <a:t>, fork1).</a:t>
            </a:r>
          </a:p>
          <a:p>
            <a:endParaRPr lang="en-GB" sz="105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9539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9890" y="376336"/>
            <a:ext cx="819691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CLOUT (Computational Logic for Use in Teaching)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187765"/>
            <a:ext cx="25359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750" y="1186235"/>
            <a:ext cx="4629857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Algorithmic thinking </a:t>
            </a:r>
          </a:p>
          <a:p>
            <a:r>
              <a:rPr lang="en-GB" sz="2400" dirty="0"/>
              <a:t>using state transitions</a:t>
            </a:r>
          </a:p>
          <a:p>
            <a:endParaRPr lang="en-GB" sz="2400" dirty="0"/>
          </a:p>
          <a:p>
            <a:r>
              <a:rPr lang="en-GB" sz="2400" dirty="0"/>
              <a:t>Abstraction</a:t>
            </a:r>
          </a:p>
          <a:p>
            <a:endParaRPr lang="en-GB" sz="2400" dirty="0"/>
          </a:p>
          <a:p>
            <a:r>
              <a:rPr lang="en-GB" sz="2400" dirty="0"/>
              <a:t>Goals and beliefs</a:t>
            </a:r>
          </a:p>
          <a:p>
            <a:endParaRPr lang="en-GB" sz="2400" dirty="0"/>
          </a:p>
          <a:p>
            <a:r>
              <a:rPr lang="en-GB" sz="2400" dirty="0"/>
              <a:t>Problem decomposition </a:t>
            </a:r>
          </a:p>
          <a:p>
            <a:r>
              <a:rPr lang="en-GB" sz="2400" dirty="0"/>
              <a:t>by backwards reasoning</a:t>
            </a:r>
          </a:p>
          <a:p>
            <a:endParaRPr lang="en-GB" sz="2400" dirty="0"/>
          </a:p>
          <a:p>
            <a:r>
              <a:rPr lang="en-GB" sz="2400" dirty="0"/>
              <a:t>Top down and bottom up reasoning</a:t>
            </a:r>
          </a:p>
          <a:p>
            <a:r>
              <a:rPr lang="en-GB" sz="2400" dirty="0"/>
              <a:t>(= analysis and synthesis)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7198" y="150096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Computational </a:t>
            </a:r>
          </a:p>
          <a:p>
            <a:r>
              <a:rPr lang="en-GB" sz="2400" dirty="0">
                <a:solidFill>
                  <a:srgbClr val="0000FF"/>
                </a:solidFill>
              </a:rPr>
              <a:t>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606" y="367423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Logical  </a:t>
            </a:r>
          </a:p>
          <a:p>
            <a:r>
              <a:rPr lang="en-GB" sz="2400" dirty="0">
                <a:solidFill>
                  <a:srgbClr val="0000FF"/>
                </a:solidFill>
              </a:rPr>
              <a:t>thinking</a:t>
            </a:r>
          </a:p>
        </p:txBody>
      </p:sp>
      <p:sp>
        <p:nvSpPr>
          <p:cNvPr id="8" name="Right Brace 7"/>
          <p:cNvSpPr/>
          <p:nvPr/>
        </p:nvSpPr>
        <p:spPr>
          <a:xfrm rot="10800000">
            <a:off x="2124122" y="2643152"/>
            <a:ext cx="104225" cy="3306128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76523" y="2060848"/>
            <a:ext cx="92732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53265" y="2230195"/>
            <a:ext cx="1207459" cy="191888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76523" y="2159160"/>
            <a:ext cx="1124828" cy="71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620688"/>
            <a:ext cx="676875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/>
          </a:p>
          <a:p>
            <a:r>
              <a:rPr lang="en-GB" sz="2000" dirty="0"/>
              <a:t>% dining philosophers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if </a:t>
            </a:r>
            <a:r>
              <a:rPr lang="en-GB" sz="2000" dirty="0"/>
              <a:t>		philosopher(P)</a:t>
            </a:r>
          </a:p>
          <a:p>
            <a:r>
              <a:rPr lang="en-GB" sz="2000" dirty="0">
                <a:solidFill>
                  <a:srgbClr val="0000FF"/>
                </a:solidFill>
                <a:sym typeface="Symbol" panose="05050102010706020507" pitchFamily="18" charset="2"/>
              </a:rPr>
              <a:t>then</a:t>
            </a:r>
            <a:r>
              <a:rPr lang="en-GB" sz="2000" dirty="0">
                <a:sym typeface="Symbol" panose="05050102010706020507" pitchFamily="18" charset="2"/>
              </a:rPr>
              <a:t> 	</a:t>
            </a:r>
            <a:r>
              <a:rPr lang="en-GB" sz="2000" dirty="0"/>
              <a:t>dine(P) from T1 to T2.</a:t>
            </a:r>
          </a:p>
          <a:p>
            <a:endParaRPr lang="en-GB" sz="1200" dirty="0"/>
          </a:p>
          <a:p>
            <a:r>
              <a:rPr lang="en-GB" sz="2000" dirty="0"/>
              <a:t>dine(P) from T1 to T3	</a:t>
            </a:r>
            <a:r>
              <a:rPr lang="en-GB" sz="2000" dirty="0">
                <a:solidFill>
                  <a:srgbClr val="0000FF"/>
                </a:solidFill>
              </a:rPr>
              <a:t>if</a:t>
            </a:r>
            <a:r>
              <a:rPr lang="en-GB" sz="2000" dirty="0"/>
              <a:t>	</a:t>
            </a:r>
          </a:p>
          <a:p>
            <a:r>
              <a:rPr lang="en-GB" sz="2000" dirty="0"/>
              <a:t>		adjacent(F1, P, F2),	</a:t>
            </a:r>
          </a:p>
          <a:p>
            <a:r>
              <a:rPr lang="en-GB" sz="2000" dirty="0"/>
              <a:t>		pickup(P, F1) from T1 to T2,</a:t>
            </a:r>
          </a:p>
          <a:p>
            <a:r>
              <a:rPr lang="en-GB" sz="2000" dirty="0"/>
              <a:t>		pickup(P, F2) from T1 to T2,</a:t>
            </a:r>
          </a:p>
          <a:p>
            <a:r>
              <a:rPr lang="en-GB" sz="2000" dirty="0"/>
              <a:t>		putdown(P, F1) from T2 to T3,</a:t>
            </a:r>
          </a:p>
          <a:p>
            <a:r>
              <a:rPr lang="en-GB" sz="2000" dirty="0"/>
              <a:t>		putdown(P, F2) from T2 to T3 .</a:t>
            </a:r>
          </a:p>
          <a:p>
            <a:endParaRPr lang="en-GB" sz="1200" dirty="0"/>
          </a:p>
          <a:p>
            <a:r>
              <a:rPr lang="en-GB" sz="2000" dirty="0"/>
              <a:t>pickup(P, F) 		</a:t>
            </a:r>
            <a:r>
              <a:rPr lang="en-GB" sz="2000" dirty="0">
                <a:solidFill>
                  <a:srgbClr val="0000FF"/>
                </a:solidFill>
              </a:rPr>
              <a:t>terminates </a:t>
            </a:r>
            <a:r>
              <a:rPr lang="en-GB" sz="2000" dirty="0"/>
              <a:t>	available(F).</a:t>
            </a:r>
          </a:p>
          <a:p>
            <a:r>
              <a:rPr lang="en-GB" sz="2000" dirty="0"/>
              <a:t>putdown(P, F) 	</a:t>
            </a:r>
            <a:r>
              <a:rPr lang="en-GB" sz="2000" dirty="0">
                <a:solidFill>
                  <a:srgbClr val="0000FF"/>
                </a:solidFill>
              </a:rPr>
              <a:t>initiates </a:t>
            </a:r>
            <a:r>
              <a:rPr lang="en-GB" sz="2000" dirty="0"/>
              <a:t>		available(F).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false</a:t>
            </a:r>
            <a:r>
              <a:rPr lang="en-GB" sz="2000" dirty="0"/>
              <a:t>  	pickup(P, F),    not available(F).</a:t>
            </a:r>
          </a:p>
          <a:p>
            <a:r>
              <a:rPr lang="en-GB" sz="2000" dirty="0">
                <a:solidFill>
                  <a:srgbClr val="0000FF"/>
                </a:solidFill>
              </a:rPr>
              <a:t>false</a:t>
            </a:r>
            <a:r>
              <a:rPr lang="en-GB" sz="2000" dirty="0"/>
              <a:t>  	pickup(P1, F),  pickup(P2, F), P1 \= P2.</a:t>
            </a:r>
          </a:p>
        </p:txBody>
      </p:sp>
    </p:spTree>
    <p:extLst>
      <p:ext uri="{BB962C8B-B14F-4D97-AF65-F5344CB8AC3E}">
        <p14:creationId xmlns:p14="http://schemas.microsoft.com/office/powerpoint/2010/main" val="3109231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2976" y="620688"/>
            <a:ext cx="6768752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/>
          </a:p>
          <a:p>
            <a:r>
              <a:rPr lang="en-GB" sz="2000" dirty="0">
                <a:solidFill>
                  <a:srgbClr val="0000FF"/>
                </a:solidFill>
              </a:rPr>
              <a:t>What happens if we replace:</a:t>
            </a:r>
          </a:p>
          <a:p>
            <a:endParaRPr lang="en-GB" sz="1200" dirty="0"/>
          </a:p>
          <a:p>
            <a:r>
              <a:rPr lang="en-GB" sz="2000" dirty="0"/>
              <a:t>dine(P) from T1 to T3	</a:t>
            </a:r>
            <a:r>
              <a:rPr lang="en-GB" sz="2000" dirty="0">
                <a:solidFill>
                  <a:srgbClr val="0000FF"/>
                </a:solidFill>
              </a:rPr>
              <a:t>if</a:t>
            </a:r>
            <a:r>
              <a:rPr lang="en-GB" sz="2000" dirty="0"/>
              <a:t>	</a:t>
            </a:r>
          </a:p>
          <a:p>
            <a:r>
              <a:rPr lang="en-GB" sz="2000" dirty="0"/>
              <a:t>	adjacent(F1, P, F2),	</a:t>
            </a:r>
          </a:p>
          <a:p>
            <a:r>
              <a:rPr lang="en-GB" sz="2000" dirty="0"/>
              <a:t>	pickup(P, F1) from </a:t>
            </a:r>
            <a:r>
              <a:rPr lang="en-GB" sz="2000" dirty="0">
                <a:solidFill>
                  <a:srgbClr val="FF0000"/>
                </a:solidFill>
              </a:rPr>
              <a:t>T1 to T2</a:t>
            </a:r>
            <a:r>
              <a:rPr lang="en-GB" sz="2000" dirty="0"/>
              <a:t>,</a:t>
            </a:r>
          </a:p>
          <a:p>
            <a:r>
              <a:rPr lang="en-GB" sz="2000" dirty="0"/>
              <a:t>	pickup(P, F2) from </a:t>
            </a:r>
            <a:r>
              <a:rPr lang="en-GB" sz="2000" dirty="0">
                <a:solidFill>
                  <a:srgbClr val="FF0000"/>
                </a:solidFill>
              </a:rPr>
              <a:t>T1 to T2</a:t>
            </a:r>
            <a:r>
              <a:rPr lang="en-GB" sz="2000" dirty="0"/>
              <a:t>,</a:t>
            </a:r>
          </a:p>
          <a:p>
            <a:r>
              <a:rPr lang="en-GB" sz="2000" dirty="0"/>
              <a:t>	putdown(P, F1) from </a:t>
            </a:r>
            <a:r>
              <a:rPr lang="en-GB" sz="2000" dirty="0">
                <a:solidFill>
                  <a:srgbClr val="FF0000"/>
                </a:solidFill>
              </a:rPr>
              <a:t>T2 to T3</a:t>
            </a:r>
            <a:r>
              <a:rPr lang="en-GB" sz="2000" dirty="0"/>
              <a:t>,</a:t>
            </a:r>
          </a:p>
          <a:p>
            <a:r>
              <a:rPr lang="en-GB" sz="2000" dirty="0"/>
              <a:t>	putdown(P, F2) from </a:t>
            </a:r>
            <a:r>
              <a:rPr lang="en-GB" sz="2000" dirty="0">
                <a:solidFill>
                  <a:srgbClr val="FF0000"/>
                </a:solidFill>
              </a:rPr>
              <a:t>T2 to T3</a:t>
            </a:r>
            <a:r>
              <a:rPr lang="en-GB" sz="2000" dirty="0"/>
              <a:t>.</a:t>
            </a:r>
          </a:p>
          <a:p>
            <a:endParaRPr lang="en-GB" sz="1200" dirty="0"/>
          </a:p>
          <a:p>
            <a:r>
              <a:rPr lang="en-GB" sz="2000" dirty="0">
                <a:solidFill>
                  <a:srgbClr val="0000FF"/>
                </a:solidFill>
              </a:rPr>
              <a:t>with:</a:t>
            </a:r>
          </a:p>
          <a:p>
            <a:endParaRPr lang="en-GB" sz="2000" dirty="0"/>
          </a:p>
          <a:p>
            <a:r>
              <a:rPr lang="en-GB" sz="2000" dirty="0"/>
              <a:t>dine(P) from T1 to T5	</a:t>
            </a:r>
            <a:r>
              <a:rPr lang="en-GB" sz="2000" dirty="0">
                <a:solidFill>
                  <a:srgbClr val="0000FF"/>
                </a:solidFill>
              </a:rPr>
              <a:t>if</a:t>
            </a:r>
            <a:r>
              <a:rPr lang="en-GB" sz="2000" dirty="0"/>
              <a:t>	</a:t>
            </a:r>
          </a:p>
          <a:p>
            <a:r>
              <a:rPr lang="en-GB" sz="2000" dirty="0"/>
              <a:t>	adjacent(F1, P, F2),	</a:t>
            </a:r>
          </a:p>
          <a:p>
            <a:r>
              <a:rPr lang="en-GB" sz="2000" dirty="0"/>
              <a:t>	pickup(P, F1) from </a:t>
            </a:r>
            <a:r>
              <a:rPr lang="en-GB" sz="2000" dirty="0">
                <a:solidFill>
                  <a:srgbClr val="FF0000"/>
                </a:solidFill>
              </a:rPr>
              <a:t>T1 to T2</a:t>
            </a:r>
            <a:r>
              <a:rPr lang="en-GB" sz="2000" dirty="0"/>
              <a:t>,</a:t>
            </a:r>
          </a:p>
          <a:p>
            <a:r>
              <a:rPr lang="en-GB" sz="2000" dirty="0"/>
              <a:t>	pickup(P, F2) from </a:t>
            </a:r>
            <a:r>
              <a:rPr lang="en-GB" sz="2000" dirty="0">
                <a:solidFill>
                  <a:srgbClr val="FF0000"/>
                </a:solidFill>
              </a:rPr>
              <a:t>T2 to T3</a:t>
            </a:r>
            <a:r>
              <a:rPr lang="en-GB" sz="2000" dirty="0"/>
              <a:t>,</a:t>
            </a:r>
          </a:p>
          <a:p>
            <a:r>
              <a:rPr lang="en-GB" sz="2000" dirty="0"/>
              <a:t>	putdown(P, F1) from </a:t>
            </a:r>
            <a:r>
              <a:rPr lang="en-GB" sz="2000" dirty="0">
                <a:solidFill>
                  <a:srgbClr val="FF0000"/>
                </a:solidFill>
              </a:rPr>
              <a:t>T3 to T4</a:t>
            </a:r>
            <a:r>
              <a:rPr lang="en-GB" sz="2000" dirty="0"/>
              <a:t>,</a:t>
            </a:r>
          </a:p>
          <a:p>
            <a:r>
              <a:rPr lang="en-GB" sz="2000" dirty="0"/>
              <a:t>	putdown(P, F2) from </a:t>
            </a:r>
            <a:r>
              <a:rPr lang="en-GB" sz="2000" dirty="0">
                <a:solidFill>
                  <a:srgbClr val="FF0000"/>
                </a:solidFill>
              </a:rPr>
              <a:t>T4 to T5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58267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754562"/>
          </a:xfrm>
        </p:spPr>
        <p:txBody>
          <a:bodyPr>
            <a:normAutofit/>
          </a:bodyPr>
          <a:lstStyle/>
          <a:p>
            <a:pPr marL="1427163" indent="-974725">
              <a:buClr>
                <a:srgbClr val="0000FF"/>
              </a:buClr>
            </a:pPr>
            <a:r>
              <a:rPr lang="en-GB" sz="2600" dirty="0">
                <a:solidFill>
                  <a:srgbClr val="0000FF"/>
                </a:solidFill>
              </a:rPr>
              <a:t>LPS combines</a:t>
            </a:r>
          </a:p>
          <a:p>
            <a:pPr marL="1427163" indent="-974725">
              <a:buClr>
                <a:srgbClr val="0000FF"/>
              </a:buClr>
            </a:pPr>
            <a:r>
              <a:rPr lang="en-GB" sz="2600" dirty="0">
                <a:solidFill>
                  <a:srgbClr val="0000FF"/>
                </a:solidFill>
              </a:rPr>
              <a:t>	computational thinking and</a:t>
            </a:r>
          </a:p>
          <a:p>
            <a:pPr marL="1427163" indent="-974725">
              <a:buClr>
                <a:srgbClr val="0000FF"/>
              </a:buClr>
            </a:pPr>
            <a:r>
              <a:rPr lang="en-GB" sz="2600" dirty="0">
                <a:solidFill>
                  <a:srgbClr val="0000FF"/>
                </a:solidFill>
              </a:rPr>
              <a:t>	logical thinking.</a:t>
            </a:r>
          </a:p>
          <a:p>
            <a:pPr marL="444500" indent="-444500">
              <a:buClr>
                <a:srgbClr val="0000FF"/>
              </a:buClr>
            </a:pPr>
            <a:endParaRPr lang="en-GB" sz="2600" dirty="0">
              <a:solidFill>
                <a:srgbClr val="0000FF"/>
              </a:solidFill>
            </a:endParaRPr>
          </a:p>
          <a:p>
            <a:pPr marL="444500" indent="-444500">
              <a:buClr>
                <a:srgbClr val="0000FF"/>
              </a:buClr>
            </a:pPr>
            <a:r>
              <a:rPr lang="en-GB" sz="2600" dirty="0">
                <a:solidFill>
                  <a:srgbClr val="0000FF"/>
                </a:solidFill>
              </a:rPr>
              <a:t>	LPS is a practical, logical framework for computing.</a:t>
            </a:r>
          </a:p>
          <a:p>
            <a:pPr marL="444500" indent="-444500">
              <a:buClr>
                <a:srgbClr val="0000FF"/>
              </a:buClr>
            </a:pPr>
            <a:endParaRPr lang="en-GB" sz="2600" dirty="0">
              <a:solidFill>
                <a:srgbClr val="0000FF"/>
              </a:solidFill>
            </a:endParaRPr>
          </a:p>
          <a:p>
            <a:pPr marL="1427163" indent="-974725">
              <a:buClr>
                <a:srgbClr val="0000FF"/>
              </a:buClr>
            </a:pPr>
            <a:r>
              <a:rPr lang="en-GB" sz="2600" dirty="0">
                <a:solidFill>
                  <a:srgbClr val="0000FF"/>
                </a:solidFill>
              </a:rPr>
              <a:t>LPS is not a full-scale framework for intelligent thinking, </a:t>
            </a:r>
          </a:p>
          <a:p>
            <a:pPr marL="1427163" indent="-974725">
              <a:buClr>
                <a:srgbClr val="0000FF"/>
              </a:buClr>
            </a:pPr>
            <a:r>
              <a:rPr lang="en-GB" sz="2600" dirty="0">
                <a:solidFill>
                  <a:srgbClr val="0000FF"/>
                </a:solidFill>
              </a:rPr>
              <a:t>	but it can be extended.</a:t>
            </a:r>
          </a:p>
          <a:p>
            <a:pPr marL="444500" indent="-444500">
              <a:buClr>
                <a:srgbClr val="0000FF"/>
              </a:buClr>
            </a:pPr>
            <a:endParaRPr lang="en-GB" sz="2600" dirty="0">
              <a:solidFill>
                <a:srgbClr val="0000FF"/>
              </a:solidFill>
            </a:endParaRPr>
          </a:p>
          <a:p>
            <a:pPr marL="1427163" indent="-444500">
              <a:buClr>
                <a:srgbClr val="0000FF"/>
              </a:buClr>
            </a:pPr>
            <a:r>
              <a:rPr lang="en-GB" sz="2600" dirty="0">
                <a:solidFill>
                  <a:srgbClr val="0000FF"/>
                </a:solidFill>
              </a:rPr>
              <a:t>	</a:t>
            </a:r>
          </a:p>
          <a:p>
            <a:pPr marL="1427163" indent="-895350">
              <a:buClr>
                <a:srgbClr val="0000FF"/>
              </a:buClr>
            </a:pPr>
            <a:endParaRPr lang="en-GB" sz="26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332656"/>
            <a:ext cx="757118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maxTime</a:t>
            </a:r>
            <a:r>
              <a:rPr lang="en-GB" sz="1200" dirty="0"/>
              <a:t>(7).</a:t>
            </a:r>
          </a:p>
          <a:p>
            <a:r>
              <a:rPr lang="en-GB" sz="1200" dirty="0" err="1"/>
              <a:t>fluents</a:t>
            </a:r>
            <a:r>
              <a:rPr lang="en-GB" sz="1200" dirty="0"/>
              <a:t> 	available(_).</a:t>
            </a:r>
          </a:p>
          <a:p>
            <a:r>
              <a:rPr lang="en-GB" sz="1200" dirty="0"/>
              <a:t>actions  	pickup(_,_), putdown(_,_).</a:t>
            </a:r>
          </a:p>
          <a:p>
            <a:endParaRPr lang="en-GB" sz="800" dirty="0"/>
          </a:p>
          <a:p>
            <a:r>
              <a:rPr lang="en-GB" sz="1200" dirty="0"/>
              <a:t>initially	available(fork1), available(fork2), available(fork3), available(fork4), available(fork5).</a:t>
            </a:r>
          </a:p>
          <a:p>
            <a:endParaRPr lang="en-GB" sz="1200" dirty="0"/>
          </a:p>
          <a:p>
            <a:r>
              <a:rPr lang="en-GB" sz="1200" dirty="0"/>
              <a:t>philosopher(</a:t>
            </a:r>
            <a:r>
              <a:rPr lang="en-GB" sz="1200" dirty="0" err="1"/>
              <a:t>socrates</a:t>
            </a:r>
            <a:r>
              <a:rPr lang="en-GB" sz="1200" dirty="0"/>
              <a:t>).</a:t>
            </a:r>
          </a:p>
          <a:p>
            <a:r>
              <a:rPr lang="en-GB" sz="1200" dirty="0"/>
              <a:t>philosopher(</a:t>
            </a:r>
            <a:r>
              <a:rPr lang="en-GB" sz="1200" dirty="0" err="1"/>
              <a:t>plato</a:t>
            </a:r>
            <a:r>
              <a:rPr lang="en-GB" sz="1200" dirty="0"/>
              <a:t>).</a:t>
            </a:r>
          </a:p>
          <a:p>
            <a:r>
              <a:rPr lang="en-GB" sz="1200" dirty="0"/>
              <a:t>philosopher(</a:t>
            </a:r>
            <a:r>
              <a:rPr lang="en-GB" sz="1200" dirty="0" err="1"/>
              <a:t>aristotle</a:t>
            </a:r>
            <a:r>
              <a:rPr lang="en-GB" sz="1200" dirty="0"/>
              <a:t>).</a:t>
            </a:r>
          </a:p>
          <a:p>
            <a:r>
              <a:rPr lang="en-GB" sz="1200" dirty="0"/>
              <a:t>philosopher(</a:t>
            </a:r>
            <a:r>
              <a:rPr lang="en-GB" sz="1200" dirty="0" err="1"/>
              <a:t>hume</a:t>
            </a:r>
            <a:r>
              <a:rPr lang="en-GB" sz="1200" dirty="0"/>
              <a:t>).</a:t>
            </a:r>
          </a:p>
          <a:p>
            <a:r>
              <a:rPr lang="en-GB" sz="1200" dirty="0"/>
              <a:t>philosopher(</a:t>
            </a:r>
            <a:r>
              <a:rPr lang="en-GB" sz="1200" dirty="0" err="1"/>
              <a:t>kant</a:t>
            </a:r>
            <a:r>
              <a:rPr lang="en-GB" sz="1200" dirty="0"/>
              <a:t>).</a:t>
            </a:r>
          </a:p>
          <a:p>
            <a:endParaRPr lang="en-GB" sz="900" dirty="0"/>
          </a:p>
          <a:p>
            <a:r>
              <a:rPr lang="en-GB" sz="1200" dirty="0"/>
              <a:t>adjacent(fork1, </a:t>
            </a:r>
            <a:r>
              <a:rPr lang="en-GB" sz="1200" dirty="0" err="1"/>
              <a:t>socrates</a:t>
            </a:r>
            <a:r>
              <a:rPr lang="en-GB" sz="1200" dirty="0"/>
              <a:t>, fork2).</a:t>
            </a:r>
          </a:p>
          <a:p>
            <a:r>
              <a:rPr lang="en-GB" sz="1200" dirty="0"/>
              <a:t>adjacent(fork2, </a:t>
            </a:r>
            <a:r>
              <a:rPr lang="en-GB" sz="1200" dirty="0" err="1"/>
              <a:t>plato</a:t>
            </a:r>
            <a:r>
              <a:rPr lang="en-GB" sz="1200" dirty="0"/>
              <a:t>, fork3).</a:t>
            </a:r>
          </a:p>
          <a:p>
            <a:r>
              <a:rPr lang="en-GB" sz="1200" dirty="0"/>
              <a:t>adjacent(fork3, </a:t>
            </a:r>
            <a:r>
              <a:rPr lang="en-GB" sz="1200" dirty="0" err="1"/>
              <a:t>aristotle</a:t>
            </a:r>
            <a:r>
              <a:rPr lang="en-GB" sz="1200" dirty="0"/>
              <a:t>, fork4).</a:t>
            </a:r>
          </a:p>
          <a:p>
            <a:r>
              <a:rPr lang="en-GB" sz="1200" dirty="0"/>
              <a:t>adjacent(fork4, </a:t>
            </a:r>
            <a:r>
              <a:rPr lang="en-GB" sz="1200" dirty="0" err="1"/>
              <a:t>hume</a:t>
            </a:r>
            <a:r>
              <a:rPr lang="en-GB" sz="1200" dirty="0"/>
              <a:t>, fork5).</a:t>
            </a:r>
          </a:p>
          <a:p>
            <a:r>
              <a:rPr lang="en-GB" sz="1200" dirty="0"/>
              <a:t>adjacent(fork5, </a:t>
            </a:r>
            <a:r>
              <a:rPr lang="en-GB" sz="1200" dirty="0" err="1"/>
              <a:t>kant</a:t>
            </a:r>
            <a:r>
              <a:rPr lang="en-GB" sz="1200" dirty="0"/>
              <a:t>, fork1).</a:t>
            </a:r>
          </a:p>
          <a:p>
            <a:endParaRPr lang="en-GB" sz="1200" dirty="0"/>
          </a:p>
          <a:p>
            <a:r>
              <a:rPr lang="en-GB" sz="1200" dirty="0"/>
              <a:t>if 	philosopher(P)</a:t>
            </a:r>
          </a:p>
          <a:p>
            <a:r>
              <a:rPr lang="en-GB" sz="1200" dirty="0">
                <a:sym typeface="Symbol" panose="05050102010706020507" pitchFamily="18" charset="2"/>
              </a:rPr>
              <a:t>then 	</a:t>
            </a:r>
            <a:r>
              <a:rPr lang="en-GB" sz="1200" dirty="0"/>
              <a:t>dine(P) from T1 to T2.</a:t>
            </a:r>
          </a:p>
          <a:p>
            <a:endParaRPr lang="en-GB" sz="900" dirty="0"/>
          </a:p>
          <a:p>
            <a:r>
              <a:rPr lang="en-GB" sz="1200" dirty="0"/>
              <a:t>dine(P) from T1 to T3	if	</a:t>
            </a:r>
          </a:p>
          <a:p>
            <a:r>
              <a:rPr lang="en-GB" sz="1200" dirty="0"/>
              <a:t>	adjacent(F1, P, F2),	</a:t>
            </a:r>
          </a:p>
          <a:p>
            <a:r>
              <a:rPr lang="en-GB" sz="1200" dirty="0"/>
              <a:t>	pickup(P, F1) from T1 to T2,</a:t>
            </a:r>
          </a:p>
          <a:p>
            <a:r>
              <a:rPr lang="en-GB" sz="1200" dirty="0"/>
              <a:t>	pickup(P, F2) from T1 to T2,</a:t>
            </a:r>
          </a:p>
          <a:p>
            <a:r>
              <a:rPr lang="en-GB" sz="1200" dirty="0"/>
              <a:t>	putdown(P, F1) from T2 to T3,</a:t>
            </a:r>
          </a:p>
          <a:p>
            <a:r>
              <a:rPr lang="en-GB" sz="1200" dirty="0"/>
              <a:t>	putdown(P, F2) from T2 to T3 .</a:t>
            </a:r>
          </a:p>
          <a:p>
            <a:endParaRPr lang="en-GB" sz="900" dirty="0"/>
          </a:p>
          <a:p>
            <a:r>
              <a:rPr lang="en-GB" sz="1200" dirty="0"/>
              <a:t>pickup(P, F) 	terminates 	available(F).</a:t>
            </a:r>
          </a:p>
          <a:p>
            <a:r>
              <a:rPr lang="en-GB" sz="1200" dirty="0"/>
              <a:t>putdown(P, F) 	initiates 	available(F).</a:t>
            </a:r>
          </a:p>
          <a:p>
            <a:endParaRPr lang="en-GB" sz="1200" dirty="0"/>
          </a:p>
          <a:p>
            <a:r>
              <a:rPr lang="en-GB" sz="1200" dirty="0"/>
              <a:t>false  	pickup(P, F),    not available(F).</a:t>
            </a:r>
          </a:p>
          <a:p>
            <a:r>
              <a:rPr lang="en-GB" sz="1200" dirty="0"/>
              <a:t>false  	pickup(P1, F),  pickup(P2, F), P1 \= P2.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23845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95959" y="5630388"/>
            <a:ext cx="2133600" cy="365125"/>
          </a:xfrm>
        </p:spPr>
        <p:txBody>
          <a:bodyPr/>
          <a:lstStyle/>
          <a:p>
            <a:fld id="{CCD73432-EF7F-B84F-BCFB-EEF96C8A23D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576" y="389899"/>
            <a:ext cx="79928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% The map colouring problem</a:t>
            </a:r>
            <a:r>
              <a:rPr lang="en-GB" sz="2000" dirty="0">
                <a:solidFill>
                  <a:srgbClr val="229E31"/>
                </a:solidFill>
              </a:rPr>
              <a:t>.</a:t>
            </a:r>
          </a:p>
          <a:p>
            <a:endParaRPr lang="en-GB" sz="2000" dirty="0"/>
          </a:p>
          <a:p>
            <a:r>
              <a:rPr lang="en-GB" sz="2000" dirty="0" err="1"/>
              <a:t>maxTime</a:t>
            </a:r>
            <a:r>
              <a:rPr lang="en-GB" sz="2000" dirty="0"/>
              <a:t>(5).</a:t>
            </a:r>
          </a:p>
          <a:p>
            <a:r>
              <a:rPr lang="en-GB" sz="2000" dirty="0"/>
              <a:t>actions paint(_, _).</a:t>
            </a:r>
          </a:p>
          <a:p>
            <a:endParaRPr lang="en-GB" sz="2000" dirty="0"/>
          </a:p>
          <a:p>
            <a:r>
              <a:rPr lang="en-GB" sz="2000" dirty="0"/>
              <a:t>country(</a:t>
            </a:r>
            <a:r>
              <a:rPr lang="en-GB" sz="2000" dirty="0" err="1"/>
              <a:t>sweden</a:t>
            </a:r>
            <a:r>
              <a:rPr lang="en-GB" sz="2000" dirty="0"/>
              <a:t>).</a:t>
            </a:r>
          </a:p>
          <a:p>
            <a:r>
              <a:rPr lang="en-GB" sz="2000" dirty="0"/>
              <a:t>country(</a:t>
            </a:r>
            <a:r>
              <a:rPr lang="en-GB" sz="2000" dirty="0" err="1"/>
              <a:t>norway</a:t>
            </a:r>
            <a:r>
              <a:rPr lang="en-GB" sz="2000" dirty="0"/>
              <a:t>).</a:t>
            </a:r>
          </a:p>
          <a:p>
            <a:r>
              <a:rPr lang="en-GB" sz="2000" dirty="0"/>
              <a:t>country(</a:t>
            </a:r>
            <a:r>
              <a:rPr lang="en-GB" sz="2000" dirty="0" err="1"/>
              <a:t>finland</a:t>
            </a:r>
            <a:r>
              <a:rPr lang="en-GB" sz="2000" dirty="0"/>
              <a:t>).</a:t>
            </a:r>
          </a:p>
          <a:p>
            <a:r>
              <a:rPr lang="en-GB" sz="2000" dirty="0"/>
              <a:t>country(</a:t>
            </a:r>
            <a:r>
              <a:rPr lang="en-GB" sz="2000" dirty="0" err="1"/>
              <a:t>russia</a:t>
            </a:r>
            <a:r>
              <a:rPr lang="en-GB" sz="2000" dirty="0"/>
              <a:t>).</a:t>
            </a:r>
          </a:p>
          <a:p>
            <a:r>
              <a:rPr lang="en-GB" sz="2000" dirty="0"/>
              <a:t>colour(red).</a:t>
            </a:r>
          </a:p>
          <a:p>
            <a:r>
              <a:rPr lang="en-GB" sz="2000" dirty="0"/>
              <a:t>colour(yellow).</a:t>
            </a:r>
          </a:p>
          <a:p>
            <a:r>
              <a:rPr lang="en-GB" sz="2000" dirty="0"/>
              <a:t>colour(blue).</a:t>
            </a:r>
          </a:p>
          <a:p>
            <a:r>
              <a:rPr lang="en-GB" sz="2000" dirty="0"/>
              <a:t>adjacent(</a:t>
            </a:r>
            <a:r>
              <a:rPr lang="en-GB" sz="2000" dirty="0" err="1"/>
              <a:t>sweden</a:t>
            </a:r>
            <a:r>
              <a:rPr lang="en-GB" sz="2000" dirty="0"/>
              <a:t>, </a:t>
            </a:r>
            <a:r>
              <a:rPr lang="en-GB" sz="2000" dirty="0" err="1"/>
              <a:t>norway</a:t>
            </a:r>
            <a:r>
              <a:rPr lang="en-GB" sz="2000" dirty="0"/>
              <a:t>).</a:t>
            </a:r>
          </a:p>
          <a:p>
            <a:r>
              <a:rPr lang="en-GB" sz="2000" dirty="0"/>
              <a:t>adjacent(</a:t>
            </a:r>
            <a:r>
              <a:rPr lang="en-GB" sz="2000" dirty="0" err="1"/>
              <a:t>sweden</a:t>
            </a:r>
            <a:r>
              <a:rPr lang="en-GB" sz="2000" dirty="0"/>
              <a:t>, </a:t>
            </a:r>
            <a:r>
              <a:rPr lang="en-GB" sz="2000" dirty="0" err="1"/>
              <a:t>finland</a:t>
            </a:r>
            <a:r>
              <a:rPr lang="en-GB" sz="2000" dirty="0"/>
              <a:t>).</a:t>
            </a:r>
          </a:p>
          <a:p>
            <a:r>
              <a:rPr lang="en-GB" sz="2000" dirty="0"/>
              <a:t>adjacent(</a:t>
            </a:r>
            <a:r>
              <a:rPr lang="en-GB" sz="2000" dirty="0" err="1"/>
              <a:t>norway</a:t>
            </a:r>
            <a:r>
              <a:rPr lang="en-GB" sz="2000" dirty="0"/>
              <a:t>, </a:t>
            </a:r>
            <a:r>
              <a:rPr lang="en-GB" sz="2000" dirty="0" err="1"/>
              <a:t>finland</a:t>
            </a:r>
            <a:r>
              <a:rPr lang="en-GB" sz="2000" dirty="0"/>
              <a:t>).</a:t>
            </a:r>
          </a:p>
          <a:p>
            <a:r>
              <a:rPr lang="en-GB" sz="2000" dirty="0"/>
              <a:t>adjacent(</a:t>
            </a:r>
            <a:r>
              <a:rPr lang="en-GB" sz="2000" dirty="0" err="1"/>
              <a:t>norway</a:t>
            </a:r>
            <a:r>
              <a:rPr lang="en-GB" sz="2000" dirty="0"/>
              <a:t>, </a:t>
            </a:r>
            <a:r>
              <a:rPr lang="en-GB" sz="2000" dirty="0" err="1"/>
              <a:t>russia</a:t>
            </a:r>
            <a:r>
              <a:rPr lang="en-GB" sz="2000" dirty="0"/>
              <a:t>).</a:t>
            </a:r>
          </a:p>
          <a:p>
            <a:r>
              <a:rPr lang="en-GB" sz="2000" dirty="0"/>
              <a:t>adjacent(</a:t>
            </a:r>
            <a:r>
              <a:rPr lang="en-GB" sz="2000" dirty="0" err="1"/>
              <a:t>finland</a:t>
            </a:r>
            <a:r>
              <a:rPr lang="en-GB" sz="2000" dirty="0"/>
              <a:t>, </a:t>
            </a:r>
            <a:r>
              <a:rPr lang="en-GB" sz="2000" dirty="0" err="1"/>
              <a:t>russia</a:t>
            </a:r>
            <a:r>
              <a:rPr lang="en-GB" sz="2000" dirty="0"/>
              <a:t>).</a:t>
            </a:r>
          </a:p>
          <a:p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4284857" y="2829176"/>
            <a:ext cx="1721077" cy="1091883"/>
          </a:xfrm>
          <a:custGeom>
            <a:avLst/>
            <a:gdLst>
              <a:gd name="connsiteX0" fmla="*/ 304049 w 1042645"/>
              <a:gd name="connsiteY0" fmla="*/ 194295 h 824786"/>
              <a:gd name="connsiteX1" fmla="*/ 28746 w 1042645"/>
              <a:gd name="connsiteY1" fmla="*/ 567921 h 824786"/>
              <a:gd name="connsiteX2" fmla="*/ 982475 w 1042645"/>
              <a:gd name="connsiteY2" fmla="*/ 803895 h 824786"/>
              <a:gd name="connsiteX3" fmla="*/ 874320 w 1042645"/>
              <a:gd name="connsiteY3" fmla="*/ 27147 h 824786"/>
              <a:gd name="connsiteX4" fmla="*/ 304049 w 1042645"/>
              <a:gd name="connsiteY4" fmla="*/ 194295 h 82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645" h="824786">
                <a:moveTo>
                  <a:pt x="304049" y="194295"/>
                </a:moveTo>
                <a:cubicBezTo>
                  <a:pt x="163120" y="284424"/>
                  <a:pt x="-84325" y="466321"/>
                  <a:pt x="28746" y="567921"/>
                </a:cubicBezTo>
                <a:cubicBezTo>
                  <a:pt x="141817" y="669521"/>
                  <a:pt x="841546" y="894024"/>
                  <a:pt x="982475" y="803895"/>
                </a:cubicBezTo>
                <a:cubicBezTo>
                  <a:pt x="1123404" y="713766"/>
                  <a:pt x="987391" y="120554"/>
                  <a:pt x="874320" y="27147"/>
                </a:cubicBezTo>
                <a:cubicBezTo>
                  <a:pt x="761249" y="-66260"/>
                  <a:pt x="444978" y="104166"/>
                  <a:pt x="304049" y="194295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21409035">
            <a:off x="5881187" y="2543031"/>
            <a:ext cx="1951204" cy="1257298"/>
          </a:xfrm>
          <a:custGeom>
            <a:avLst/>
            <a:gdLst>
              <a:gd name="connsiteX0" fmla="*/ 0 w 1951204"/>
              <a:gd name="connsiteY0" fmla="*/ 407030 h 1257298"/>
              <a:gd name="connsiteX1" fmla="*/ 963562 w 1951204"/>
              <a:gd name="connsiteY1" fmla="*/ 3907 h 1257298"/>
              <a:gd name="connsiteX2" fmla="*/ 1897626 w 1951204"/>
              <a:gd name="connsiteY2" fmla="*/ 623340 h 1257298"/>
              <a:gd name="connsiteX3" fmla="*/ 1651820 w 1951204"/>
              <a:gd name="connsiteY3" fmla="*/ 1242772 h 1257298"/>
              <a:gd name="connsiteX4" fmla="*/ 117988 w 1951204"/>
              <a:gd name="connsiteY4" fmla="*/ 1075623 h 1257298"/>
              <a:gd name="connsiteX5" fmla="*/ 117988 w 1951204"/>
              <a:gd name="connsiteY5" fmla="*/ 1075623 h 125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204" h="1257298">
                <a:moveTo>
                  <a:pt x="0" y="407030"/>
                </a:moveTo>
                <a:cubicBezTo>
                  <a:pt x="323645" y="187442"/>
                  <a:pt x="647291" y="-32145"/>
                  <a:pt x="963562" y="3907"/>
                </a:cubicBezTo>
                <a:cubicBezTo>
                  <a:pt x="1279833" y="39959"/>
                  <a:pt x="1782916" y="416863"/>
                  <a:pt x="1897626" y="623340"/>
                </a:cubicBezTo>
                <a:cubicBezTo>
                  <a:pt x="2012336" y="829817"/>
                  <a:pt x="1948426" y="1167392"/>
                  <a:pt x="1651820" y="1242772"/>
                </a:cubicBezTo>
                <a:cubicBezTo>
                  <a:pt x="1355214" y="1318152"/>
                  <a:pt x="117988" y="1075623"/>
                  <a:pt x="117988" y="1075623"/>
                </a:cubicBezTo>
                <a:lnTo>
                  <a:pt x="117988" y="1075623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057368" y="3756152"/>
            <a:ext cx="1724384" cy="1082051"/>
          </a:xfrm>
          <a:custGeom>
            <a:avLst/>
            <a:gdLst>
              <a:gd name="connsiteX0" fmla="*/ 2523 w 1724384"/>
              <a:gd name="connsiteY0" fmla="*/ 117987 h 1082051"/>
              <a:gd name="connsiteX1" fmla="*/ 159839 w 1724384"/>
              <a:gd name="connsiteY1" fmla="*/ 688258 h 1082051"/>
              <a:gd name="connsiteX2" fmla="*/ 1025078 w 1724384"/>
              <a:gd name="connsiteY2" fmla="*/ 1081548 h 1082051"/>
              <a:gd name="connsiteX3" fmla="*/ 1713336 w 1724384"/>
              <a:gd name="connsiteY3" fmla="*/ 609600 h 1082051"/>
              <a:gd name="connsiteX4" fmla="*/ 1467530 w 1724384"/>
              <a:gd name="connsiteY4" fmla="*/ 0 h 1082051"/>
              <a:gd name="connsiteX5" fmla="*/ 1467530 w 1724384"/>
              <a:gd name="connsiteY5" fmla="*/ 0 h 108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384" h="1082051">
                <a:moveTo>
                  <a:pt x="2523" y="117987"/>
                </a:moveTo>
                <a:cubicBezTo>
                  <a:pt x="-4032" y="322826"/>
                  <a:pt x="-10587" y="527665"/>
                  <a:pt x="159839" y="688258"/>
                </a:cubicBezTo>
                <a:cubicBezTo>
                  <a:pt x="330265" y="848851"/>
                  <a:pt x="766162" y="1094658"/>
                  <a:pt x="1025078" y="1081548"/>
                </a:cubicBezTo>
                <a:cubicBezTo>
                  <a:pt x="1283994" y="1068438"/>
                  <a:pt x="1639594" y="789858"/>
                  <a:pt x="1713336" y="609600"/>
                </a:cubicBezTo>
                <a:cubicBezTo>
                  <a:pt x="1787078" y="429342"/>
                  <a:pt x="1467530" y="0"/>
                  <a:pt x="1467530" y="0"/>
                </a:cubicBezTo>
                <a:lnTo>
                  <a:pt x="1467530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6682214" y="3795481"/>
            <a:ext cx="1467395" cy="1307745"/>
          </a:xfrm>
          <a:custGeom>
            <a:avLst/>
            <a:gdLst>
              <a:gd name="connsiteX0" fmla="*/ 983226 w 1467395"/>
              <a:gd name="connsiteY0" fmla="*/ 0 h 1307745"/>
              <a:gd name="connsiteX1" fmla="*/ 1455174 w 1467395"/>
              <a:gd name="connsiteY1" fmla="*/ 698090 h 1307745"/>
              <a:gd name="connsiteX2" fmla="*/ 540774 w 1467395"/>
              <a:gd name="connsiteY2" fmla="*/ 1307690 h 1307745"/>
              <a:gd name="connsiteX3" fmla="*/ 0 w 1467395"/>
              <a:gd name="connsiteY3" fmla="*/ 737419 h 1307745"/>
              <a:gd name="connsiteX4" fmla="*/ 0 w 1467395"/>
              <a:gd name="connsiteY4" fmla="*/ 737419 h 13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395" h="1307745">
                <a:moveTo>
                  <a:pt x="983226" y="0"/>
                </a:moveTo>
                <a:cubicBezTo>
                  <a:pt x="1256071" y="240071"/>
                  <a:pt x="1528916" y="480142"/>
                  <a:pt x="1455174" y="698090"/>
                </a:cubicBezTo>
                <a:cubicBezTo>
                  <a:pt x="1381432" y="916038"/>
                  <a:pt x="783303" y="1301135"/>
                  <a:pt x="540774" y="1307690"/>
                </a:cubicBezTo>
                <a:cubicBezTo>
                  <a:pt x="298245" y="1314245"/>
                  <a:pt x="0" y="737419"/>
                  <a:pt x="0" y="737419"/>
                </a:cubicBezTo>
                <a:lnTo>
                  <a:pt x="0" y="737419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976032" y="4161336"/>
            <a:ext cx="90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russia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91025" y="4017240"/>
            <a:ext cx="154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finland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8279" y="3190666"/>
            <a:ext cx="128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sweden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95959" y="3061832"/>
            <a:ext cx="200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norway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4233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2132" y="188640"/>
            <a:ext cx="79928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% The map colouring problem.</a:t>
            </a:r>
          </a:p>
          <a:p>
            <a:endParaRPr lang="en-GB" sz="2000" dirty="0"/>
          </a:p>
          <a:p>
            <a:r>
              <a:rPr lang="en-GB" sz="2000" dirty="0" err="1"/>
              <a:t>maxTime</a:t>
            </a:r>
            <a:r>
              <a:rPr lang="en-GB" sz="2000" dirty="0"/>
              <a:t>(5).</a:t>
            </a:r>
          </a:p>
          <a:p>
            <a:r>
              <a:rPr lang="en-GB" sz="2000" dirty="0"/>
              <a:t>actions paint(_, _).</a:t>
            </a:r>
          </a:p>
          <a:p>
            <a:endParaRPr lang="en-GB" sz="2000" dirty="0"/>
          </a:p>
          <a:p>
            <a:r>
              <a:rPr lang="en-GB" sz="2000" dirty="0"/>
              <a:t> country(</a:t>
            </a:r>
            <a:r>
              <a:rPr lang="en-GB" sz="2000" dirty="0" err="1"/>
              <a:t>iz</a:t>
            </a:r>
            <a:r>
              <a:rPr lang="en-GB" sz="2000" dirty="0"/>
              <a:t>).</a:t>
            </a:r>
          </a:p>
          <a:p>
            <a:r>
              <a:rPr lang="en-GB" sz="2000" dirty="0"/>
              <a:t> country(</a:t>
            </a:r>
            <a:r>
              <a:rPr lang="en-GB" sz="2000" dirty="0" err="1"/>
              <a:t>oz</a:t>
            </a:r>
            <a:r>
              <a:rPr lang="en-GB" sz="2000" dirty="0"/>
              <a:t>).</a:t>
            </a:r>
          </a:p>
          <a:p>
            <a:r>
              <a:rPr lang="en-GB" sz="2000" dirty="0"/>
              <a:t> country(</a:t>
            </a:r>
            <a:r>
              <a:rPr lang="en-GB" sz="2000" dirty="0" err="1"/>
              <a:t>az</a:t>
            </a:r>
            <a:r>
              <a:rPr lang="en-GB" sz="2000" dirty="0"/>
              <a:t>).</a:t>
            </a:r>
          </a:p>
          <a:p>
            <a:r>
              <a:rPr lang="en-GB" sz="2000" dirty="0"/>
              <a:t> country(</a:t>
            </a:r>
            <a:r>
              <a:rPr lang="en-GB" sz="2000" dirty="0" err="1"/>
              <a:t>uz</a:t>
            </a:r>
            <a:r>
              <a:rPr lang="en-GB" sz="2000" dirty="0"/>
              <a:t>).</a:t>
            </a:r>
          </a:p>
          <a:p>
            <a:r>
              <a:rPr lang="en-GB" sz="2000" dirty="0"/>
              <a:t> colour(red).</a:t>
            </a:r>
          </a:p>
          <a:p>
            <a:r>
              <a:rPr lang="en-GB" sz="2000" dirty="0"/>
              <a:t> colour(yellow).</a:t>
            </a:r>
          </a:p>
          <a:p>
            <a:r>
              <a:rPr lang="en-GB" sz="2000" dirty="0"/>
              <a:t> colour(blue).</a:t>
            </a:r>
          </a:p>
          <a:p>
            <a:r>
              <a:rPr lang="en-GB" sz="2000" dirty="0"/>
              <a:t> adjacent(</a:t>
            </a:r>
            <a:r>
              <a:rPr lang="en-GB" sz="2000" dirty="0" err="1"/>
              <a:t>az</a:t>
            </a:r>
            <a:r>
              <a:rPr lang="en-GB" sz="2000" dirty="0"/>
              <a:t>, </a:t>
            </a:r>
            <a:r>
              <a:rPr lang="en-GB" sz="2000" dirty="0" err="1"/>
              <a:t>iz</a:t>
            </a:r>
            <a:r>
              <a:rPr lang="en-GB" sz="2000" dirty="0"/>
              <a:t>).</a:t>
            </a:r>
          </a:p>
          <a:p>
            <a:r>
              <a:rPr lang="en-GB" sz="2000" dirty="0"/>
              <a:t> adjacent(</a:t>
            </a:r>
            <a:r>
              <a:rPr lang="en-GB" sz="2000" dirty="0" err="1"/>
              <a:t>az</a:t>
            </a:r>
            <a:r>
              <a:rPr lang="en-GB" sz="2000" dirty="0"/>
              <a:t>, </a:t>
            </a:r>
            <a:r>
              <a:rPr lang="en-GB" sz="2000" dirty="0" err="1"/>
              <a:t>oz</a:t>
            </a:r>
            <a:r>
              <a:rPr lang="en-GB" sz="2000" dirty="0"/>
              <a:t>).</a:t>
            </a:r>
          </a:p>
          <a:p>
            <a:r>
              <a:rPr lang="en-GB" sz="2000" dirty="0"/>
              <a:t> adjacent(</a:t>
            </a:r>
            <a:r>
              <a:rPr lang="en-GB" sz="2000" dirty="0" err="1"/>
              <a:t>iz</a:t>
            </a:r>
            <a:r>
              <a:rPr lang="en-GB" sz="2000" dirty="0"/>
              <a:t>, </a:t>
            </a:r>
            <a:r>
              <a:rPr lang="en-GB" sz="2000" dirty="0" err="1"/>
              <a:t>oz</a:t>
            </a:r>
            <a:r>
              <a:rPr lang="en-GB" sz="2000" dirty="0"/>
              <a:t>).</a:t>
            </a:r>
          </a:p>
          <a:p>
            <a:r>
              <a:rPr lang="en-GB" sz="2000" dirty="0"/>
              <a:t> adjacent(</a:t>
            </a:r>
            <a:r>
              <a:rPr lang="en-GB" sz="2000" dirty="0" err="1"/>
              <a:t>iz</a:t>
            </a:r>
            <a:r>
              <a:rPr lang="en-GB" sz="2000" dirty="0"/>
              <a:t>, </a:t>
            </a:r>
            <a:r>
              <a:rPr lang="en-GB" sz="2000" dirty="0" err="1"/>
              <a:t>uz</a:t>
            </a:r>
            <a:r>
              <a:rPr lang="en-GB" sz="2000" dirty="0"/>
              <a:t>).</a:t>
            </a:r>
          </a:p>
          <a:p>
            <a:r>
              <a:rPr lang="en-GB" sz="2000" dirty="0"/>
              <a:t> adjacent(</a:t>
            </a:r>
            <a:r>
              <a:rPr lang="en-GB" sz="2000" dirty="0" err="1"/>
              <a:t>oz</a:t>
            </a:r>
            <a:r>
              <a:rPr lang="en-GB" sz="2000" dirty="0"/>
              <a:t>, </a:t>
            </a:r>
            <a:r>
              <a:rPr lang="en-GB" sz="2000" dirty="0" err="1"/>
              <a:t>uz</a:t>
            </a:r>
            <a:r>
              <a:rPr lang="en-GB" sz="2000" dirty="0"/>
              <a:t>).</a:t>
            </a:r>
          </a:p>
          <a:p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3275856" y="3645024"/>
            <a:ext cx="1721077" cy="1091883"/>
          </a:xfrm>
          <a:custGeom>
            <a:avLst/>
            <a:gdLst>
              <a:gd name="connsiteX0" fmla="*/ 304049 w 1042645"/>
              <a:gd name="connsiteY0" fmla="*/ 194295 h 824786"/>
              <a:gd name="connsiteX1" fmla="*/ 28746 w 1042645"/>
              <a:gd name="connsiteY1" fmla="*/ 567921 h 824786"/>
              <a:gd name="connsiteX2" fmla="*/ 982475 w 1042645"/>
              <a:gd name="connsiteY2" fmla="*/ 803895 h 824786"/>
              <a:gd name="connsiteX3" fmla="*/ 874320 w 1042645"/>
              <a:gd name="connsiteY3" fmla="*/ 27147 h 824786"/>
              <a:gd name="connsiteX4" fmla="*/ 304049 w 1042645"/>
              <a:gd name="connsiteY4" fmla="*/ 194295 h 82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645" h="824786">
                <a:moveTo>
                  <a:pt x="304049" y="194295"/>
                </a:moveTo>
                <a:cubicBezTo>
                  <a:pt x="163120" y="284424"/>
                  <a:pt x="-84325" y="466321"/>
                  <a:pt x="28746" y="567921"/>
                </a:cubicBezTo>
                <a:cubicBezTo>
                  <a:pt x="141817" y="669521"/>
                  <a:pt x="841546" y="894024"/>
                  <a:pt x="982475" y="803895"/>
                </a:cubicBezTo>
                <a:cubicBezTo>
                  <a:pt x="1123404" y="713766"/>
                  <a:pt x="987391" y="120554"/>
                  <a:pt x="874320" y="27147"/>
                </a:cubicBezTo>
                <a:cubicBezTo>
                  <a:pt x="761249" y="-66260"/>
                  <a:pt x="444978" y="104166"/>
                  <a:pt x="304049" y="194295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4857135" y="3437383"/>
            <a:ext cx="1951204" cy="1257298"/>
          </a:xfrm>
          <a:custGeom>
            <a:avLst/>
            <a:gdLst>
              <a:gd name="connsiteX0" fmla="*/ 0 w 1951204"/>
              <a:gd name="connsiteY0" fmla="*/ 407030 h 1257298"/>
              <a:gd name="connsiteX1" fmla="*/ 963562 w 1951204"/>
              <a:gd name="connsiteY1" fmla="*/ 3907 h 1257298"/>
              <a:gd name="connsiteX2" fmla="*/ 1897626 w 1951204"/>
              <a:gd name="connsiteY2" fmla="*/ 623340 h 1257298"/>
              <a:gd name="connsiteX3" fmla="*/ 1651820 w 1951204"/>
              <a:gd name="connsiteY3" fmla="*/ 1242772 h 1257298"/>
              <a:gd name="connsiteX4" fmla="*/ 117988 w 1951204"/>
              <a:gd name="connsiteY4" fmla="*/ 1075623 h 1257298"/>
              <a:gd name="connsiteX5" fmla="*/ 117988 w 1951204"/>
              <a:gd name="connsiteY5" fmla="*/ 1075623 h 125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204" h="1257298">
                <a:moveTo>
                  <a:pt x="0" y="407030"/>
                </a:moveTo>
                <a:cubicBezTo>
                  <a:pt x="323645" y="187442"/>
                  <a:pt x="647291" y="-32145"/>
                  <a:pt x="963562" y="3907"/>
                </a:cubicBezTo>
                <a:cubicBezTo>
                  <a:pt x="1279833" y="39959"/>
                  <a:pt x="1782916" y="416863"/>
                  <a:pt x="1897626" y="623340"/>
                </a:cubicBezTo>
                <a:cubicBezTo>
                  <a:pt x="2012336" y="829817"/>
                  <a:pt x="1948426" y="1167392"/>
                  <a:pt x="1651820" y="1242772"/>
                </a:cubicBezTo>
                <a:cubicBezTo>
                  <a:pt x="1355214" y="1318152"/>
                  <a:pt x="117988" y="1075623"/>
                  <a:pt x="117988" y="1075623"/>
                </a:cubicBezTo>
                <a:lnTo>
                  <a:pt x="117988" y="1075623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4048367" y="4572000"/>
            <a:ext cx="1724384" cy="1082051"/>
          </a:xfrm>
          <a:custGeom>
            <a:avLst/>
            <a:gdLst>
              <a:gd name="connsiteX0" fmla="*/ 2523 w 1724384"/>
              <a:gd name="connsiteY0" fmla="*/ 117987 h 1082051"/>
              <a:gd name="connsiteX1" fmla="*/ 159839 w 1724384"/>
              <a:gd name="connsiteY1" fmla="*/ 688258 h 1082051"/>
              <a:gd name="connsiteX2" fmla="*/ 1025078 w 1724384"/>
              <a:gd name="connsiteY2" fmla="*/ 1081548 h 1082051"/>
              <a:gd name="connsiteX3" fmla="*/ 1713336 w 1724384"/>
              <a:gd name="connsiteY3" fmla="*/ 609600 h 1082051"/>
              <a:gd name="connsiteX4" fmla="*/ 1467530 w 1724384"/>
              <a:gd name="connsiteY4" fmla="*/ 0 h 1082051"/>
              <a:gd name="connsiteX5" fmla="*/ 1467530 w 1724384"/>
              <a:gd name="connsiteY5" fmla="*/ 0 h 108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384" h="1082051">
                <a:moveTo>
                  <a:pt x="2523" y="117987"/>
                </a:moveTo>
                <a:cubicBezTo>
                  <a:pt x="-4032" y="322826"/>
                  <a:pt x="-10587" y="527665"/>
                  <a:pt x="159839" y="688258"/>
                </a:cubicBezTo>
                <a:cubicBezTo>
                  <a:pt x="330265" y="848851"/>
                  <a:pt x="766162" y="1094658"/>
                  <a:pt x="1025078" y="1081548"/>
                </a:cubicBezTo>
                <a:cubicBezTo>
                  <a:pt x="1283994" y="1068438"/>
                  <a:pt x="1639594" y="789858"/>
                  <a:pt x="1713336" y="609600"/>
                </a:cubicBezTo>
                <a:cubicBezTo>
                  <a:pt x="1787078" y="429342"/>
                  <a:pt x="1467530" y="0"/>
                  <a:pt x="1467530" y="0"/>
                </a:cubicBezTo>
                <a:lnTo>
                  <a:pt x="1467530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673213" y="4611329"/>
            <a:ext cx="1467395" cy="1307745"/>
          </a:xfrm>
          <a:custGeom>
            <a:avLst/>
            <a:gdLst>
              <a:gd name="connsiteX0" fmla="*/ 983226 w 1467395"/>
              <a:gd name="connsiteY0" fmla="*/ 0 h 1307745"/>
              <a:gd name="connsiteX1" fmla="*/ 1455174 w 1467395"/>
              <a:gd name="connsiteY1" fmla="*/ 698090 h 1307745"/>
              <a:gd name="connsiteX2" fmla="*/ 540774 w 1467395"/>
              <a:gd name="connsiteY2" fmla="*/ 1307690 h 1307745"/>
              <a:gd name="connsiteX3" fmla="*/ 0 w 1467395"/>
              <a:gd name="connsiteY3" fmla="*/ 737419 h 1307745"/>
              <a:gd name="connsiteX4" fmla="*/ 0 w 1467395"/>
              <a:gd name="connsiteY4" fmla="*/ 737419 h 13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395" h="1307745">
                <a:moveTo>
                  <a:pt x="983226" y="0"/>
                </a:moveTo>
                <a:cubicBezTo>
                  <a:pt x="1256071" y="240071"/>
                  <a:pt x="1528916" y="480142"/>
                  <a:pt x="1455174" y="698090"/>
                </a:cubicBezTo>
                <a:cubicBezTo>
                  <a:pt x="1381432" y="916038"/>
                  <a:pt x="783303" y="1301135"/>
                  <a:pt x="540774" y="1307690"/>
                </a:cubicBezTo>
                <a:cubicBezTo>
                  <a:pt x="298245" y="1314245"/>
                  <a:pt x="0" y="737419"/>
                  <a:pt x="0" y="737419"/>
                </a:cubicBezTo>
                <a:lnTo>
                  <a:pt x="0" y="737419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12043" y="4977184"/>
            <a:ext cx="6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uz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57142" y="4845212"/>
            <a:ext cx="6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oz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83497" y="4006514"/>
            <a:ext cx="79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az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17829" y="3877680"/>
            <a:ext cx="6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iz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75468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9880" y="764704"/>
            <a:ext cx="703852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% The map colouring problem</a:t>
            </a:r>
          </a:p>
          <a:p>
            <a:endParaRPr lang="en-GB" sz="2000" dirty="0">
              <a:solidFill>
                <a:srgbClr val="0000FF"/>
              </a:solidFill>
            </a:endParaRPr>
          </a:p>
          <a:p>
            <a:r>
              <a:rPr lang="en-GB" sz="2000" dirty="0">
                <a:solidFill>
                  <a:srgbClr val="0000FF"/>
                </a:solidFill>
              </a:rPr>
              <a:t>% For every country X, there exists a colour C.</a:t>
            </a:r>
          </a:p>
          <a:p>
            <a:endParaRPr lang="en-GB" sz="2000" dirty="0"/>
          </a:p>
          <a:p>
            <a:r>
              <a:rPr lang="en-GB" sz="2000" dirty="0"/>
              <a:t>if 		country(X) </a:t>
            </a:r>
            <a:endParaRPr lang="en-GB" sz="2000" dirty="0">
              <a:sym typeface="Symbol" panose="05050102010706020507" pitchFamily="18" charset="2"/>
            </a:endParaRPr>
          </a:p>
          <a:p>
            <a:r>
              <a:rPr lang="en-GB" sz="2000" dirty="0">
                <a:sym typeface="Symbol" panose="05050102010706020507" pitchFamily="18" charset="2"/>
              </a:rPr>
              <a:t>then 	</a:t>
            </a:r>
            <a:r>
              <a:rPr lang="en-GB" sz="2000" dirty="0"/>
              <a:t>colour(C), paint(X, C) from 1 to 2.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00FF"/>
                </a:solidFill>
              </a:rPr>
              <a:t>% Two adjacent countries cannot be painted the same colour.</a:t>
            </a:r>
          </a:p>
          <a:p>
            <a:endParaRPr lang="en-GB" sz="2000" dirty="0"/>
          </a:p>
          <a:p>
            <a:r>
              <a:rPr lang="en-GB" sz="2000" dirty="0"/>
              <a:t>false   	paint(X, C), adjacent(X, Y), paint(Y, C).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/* We can also write </a:t>
            </a:r>
          </a:p>
          <a:p>
            <a:r>
              <a:rPr lang="en-US" sz="2000" dirty="0"/>
              <a:t>if 		country(X) </a:t>
            </a:r>
          </a:p>
          <a:p>
            <a:r>
              <a:rPr lang="en-US" sz="2000" dirty="0"/>
              <a:t>then 	</a:t>
            </a:r>
            <a:r>
              <a:rPr lang="en-US" sz="2000" dirty="0" err="1"/>
              <a:t>colour</a:t>
            </a:r>
            <a:r>
              <a:rPr lang="en-US" sz="2000" dirty="0"/>
              <a:t>(C), paint(X, C) from </a:t>
            </a:r>
            <a:r>
              <a:rPr lang="en-US" sz="2000" dirty="0">
                <a:solidFill>
                  <a:srgbClr val="FF0000"/>
                </a:solidFill>
              </a:rPr>
              <a:t>T1 to T2</a:t>
            </a:r>
            <a:r>
              <a:rPr lang="en-US" sz="2000" dirty="0"/>
              <a:t>.</a:t>
            </a:r>
          </a:p>
          <a:p>
            <a:r>
              <a:rPr lang="en-US" sz="2000" dirty="0"/>
              <a:t>*/</a:t>
            </a:r>
            <a:endParaRPr lang="en-GB" sz="2000" dirty="0"/>
          </a:p>
          <a:p>
            <a:endParaRPr lang="en-GB" sz="2000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497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576" y="404664"/>
            <a:ext cx="72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% The map colouring problem.</a:t>
            </a:r>
          </a:p>
          <a:p>
            <a:endParaRPr lang="en-GB" sz="1600" dirty="0"/>
          </a:p>
          <a:p>
            <a:r>
              <a:rPr lang="en-GB" sz="1600" dirty="0" err="1"/>
              <a:t>maxTime</a:t>
            </a:r>
            <a:r>
              <a:rPr lang="en-GB" sz="1600" dirty="0"/>
              <a:t>(5).</a:t>
            </a:r>
          </a:p>
          <a:p>
            <a:r>
              <a:rPr lang="en-GB" sz="1600" dirty="0"/>
              <a:t>actions paint(_, _).</a:t>
            </a:r>
          </a:p>
          <a:p>
            <a:endParaRPr lang="en-GB" sz="1600" dirty="0"/>
          </a:p>
          <a:p>
            <a:r>
              <a:rPr lang="en-GB" sz="1600" dirty="0"/>
              <a:t> country(</a:t>
            </a:r>
            <a:r>
              <a:rPr lang="en-GB" sz="1600" dirty="0" err="1"/>
              <a:t>iz</a:t>
            </a:r>
            <a:r>
              <a:rPr lang="en-GB" sz="1600" dirty="0"/>
              <a:t>).</a:t>
            </a:r>
          </a:p>
          <a:p>
            <a:r>
              <a:rPr lang="en-GB" sz="1600" dirty="0"/>
              <a:t> country(</a:t>
            </a:r>
            <a:r>
              <a:rPr lang="en-GB" sz="1600" dirty="0" err="1"/>
              <a:t>oz</a:t>
            </a:r>
            <a:r>
              <a:rPr lang="en-GB" sz="1600" dirty="0"/>
              <a:t>).</a:t>
            </a:r>
          </a:p>
          <a:p>
            <a:r>
              <a:rPr lang="en-GB" sz="1600" dirty="0"/>
              <a:t> country(</a:t>
            </a:r>
            <a:r>
              <a:rPr lang="en-GB" sz="1600" dirty="0" err="1"/>
              <a:t>az</a:t>
            </a:r>
            <a:r>
              <a:rPr lang="en-GB" sz="1600" dirty="0"/>
              <a:t>).</a:t>
            </a:r>
          </a:p>
          <a:p>
            <a:r>
              <a:rPr lang="en-GB" sz="1600" dirty="0"/>
              <a:t> country(</a:t>
            </a:r>
            <a:r>
              <a:rPr lang="en-GB" sz="1600" dirty="0" err="1"/>
              <a:t>uz</a:t>
            </a:r>
            <a:r>
              <a:rPr lang="en-GB" sz="1600" dirty="0"/>
              <a:t>).</a:t>
            </a:r>
          </a:p>
          <a:p>
            <a:r>
              <a:rPr lang="en-GB" sz="1600" dirty="0"/>
              <a:t> colour(red).</a:t>
            </a:r>
          </a:p>
          <a:p>
            <a:r>
              <a:rPr lang="en-GB" sz="1600" dirty="0"/>
              <a:t> colour(yellow).</a:t>
            </a:r>
          </a:p>
          <a:p>
            <a:r>
              <a:rPr lang="en-GB" sz="1600" dirty="0"/>
              <a:t> colour(blue).</a:t>
            </a:r>
          </a:p>
          <a:p>
            <a:r>
              <a:rPr lang="en-GB" sz="1600" dirty="0"/>
              <a:t> adjacent(</a:t>
            </a:r>
            <a:r>
              <a:rPr lang="en-GB" sz="1600" dirty="0" err="1"/>
              <a:t>az</a:t>
            </a:r>
            <a:r>
              <a:rPr lang="en-GB" sz="1600" dirty="0"/>
              <a:t>, </a:t>
            </a:r>
            <a:r>
              <a:rPr lang="en-GB" sz="1600" dirty="0" err="1"/>
              <a:t>iz</a:t>
            </a:r>
            <a:r>
              <a:rPr lang="en-GB" sz="1600" dirty="0"/>
              <a:t>).</a:t>
            </a:r>
          </a:p>
          <a:p>
            <a:r>
              <a:rPr lang="en-GB" sz="1600" dirty="0"/>
              <a:t> adjacent(</a:t>
            </a:r>
            <a:r>
              <a:rPr lang="en-GB" sz="1600" dirty="0" err="1"/>
              <a:t>az</a:t>
            </a:r>
            <a:r>
              <a:rPr lang="en-GB" sz="1600" dirty="0"/>
              <a:t>, </a:t>
            </a:r>
            <a:r>
              <a:rPr lang="en-GB" sz="1600" dirty="0" err="1"/>
              <a:t>oz</a:t>
            </a:r>
            <a:r>
              <a:rPr lang="en-GB" sz="1600" dirty="0"/>
              <a:t>).</a:t>
            </a:r>
          </a:p>
          <a:p>
            <a:r>
              <a:rPr lang="en-GB" sz="1600" dirty="0"/>
              <a:t> adjacent(</a:t>
            </a:r>
            <a:r>
              <a:rPr lang="en-GB" sz="1600" dirty="0" err="1"/>
              <a:t>iz</a:t>
            </a:r>
            <a:r>
              <a:rPr lang="en-GB" sz="1600" dirty="0"/>
              <a:t>, </a:t>
            </a:r>
            <a:r>
              <a:rPr lang="en-GB" sz="1600" dirty="0" err="1"/>
              <a:t>oz</a:t>
            </a:r>
            <a:r>
              <a:rPr lang="en-GB" sz="1600" dirty="0"/>
              <a:t>).</a:t>
            </a:r>
          </a:p>
          <a:p>
            <a:r>
              <a:rPr lang="en-GB" sz="1600" dirty="0"/>
              <a:t> adjacent(</a:t>
            </a:r>
            <a:r>
              <a:rPr lang="en-GB" sz="1600" dirty="0" err="1"/>
              <a:t>iz</a:t>
            </a:r>
            <a:r>
              <a:rPr lang="en-GB" sz="1600" dirty="0"/>
              <a:t>, </a:t>
            </a:r>
            <a:r>
              <a:rPr lang="en-GB" sz="1600" dirty="0" err="1"/>
              <a:t>uz</a:t>
            </a:r>
            <a:r>
              <a:rPr lang="en-GB" sz="1600" dirty="0"/>
              <a:t>).</a:t>
            </a:r>
          </a:p>
          <a:p>
            <a:r>
              <a:rPr lang="en-GB" sz="1600" dirty="0"/>
              <a:t> adjacent(</a:t>
            </a:r>
            <a:r>
              <a:rPr lang="en-GB" sz="1600" dirty="0" err="1"/>
              <a:t>oz</a:t>
            </a:r>
            <a:r>
              <a:rPr lang="en-GB" sz="1600" dirty="0"/>
              <a:t>, </a:t>
            </a:r>
            <a:r>
              <a:rPr lang="en-GB" sz="1600" dirty="0" err="1"/>
              <a:t>uz</a:t>
            </a:r>
            <a:r>
              <a:rPr lang="en-GB" sz="1600" dirty="0"/>
              <a:t>).</a:t>
            </a:r>
          </a:p>
          <a:p>
            <a:endParaRPr lang="en-GB" sz="1600" dirty="0"/>
          </a:p>
          <a:p>
            <a:r>
              <a:rPr lang="en-GB" sz="1600" dirty="0"/>
              <a:t>if 	country(X) </a:t>
            </a:r>
            <a:endParaRPr lang="en-GB" sz="1600" dirty="0">
              <a:sym typeface="Symbol" panose="05050102010706020507" pitchFamily="18" charset="2"/>
            </a:endParaRPr>
          </a:p>
          <a:p>
            <a:r>
              <a:rPr lang="en-GB" sz="1600" dirty="0">
                <a:sym typeface="Symbol" panose="05050102010706020507" pitchFamily="18" charset="2"/>
              </a:rPr>
              <a:t>then 	</a:t>
            </a:r>
            <a:r>
              <a:rPr lang="en-GB" sz="1600" dirty="0"/>
              <a:t>colour(C), paint(X, C) from 1 to 2.</a:t>
            </a:r>
          </a:p>
          <a:p>
            <a:endParaRPr lang="en-GB" sz="1000" dirty="0"/>
          </a:p>
          <a:p>
            <a:r>
              <a:rPr lang="en-GB" sz="1600" dirty="0"/>
              <a:t>false   	paint(X, C), adjacent(X, Y), paint(Y, C).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26323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7" y="341009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Bubble sort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37576" y="6355320"/>
            <a:ext cx="2133600" cy="365125"/>
          </a:xfrm>
        </p:spPr>
        <p:txBody>
          <a:bodyPr/>
          <a:lstStyle/>
          <a:p>
            <a:fld id="{CCD73432-EF7F-B84F-BCFB-EEF96C8A23D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52371" y="2843644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 d          c          b          a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737905" y="284364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84509" y="284364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59832" y="2842129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61917" y="5373216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         b          c          d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377534" y="5370110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17816" y="5370110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34969" y="5370110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rved Down Arrow 16"/>
          <p:cNvSpPr/>
          <p:nvPr/>
        </p:nvSpPr>
        <p:spPr>
          <a:xfrm>
            <a:off x="1457259" y="2636912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816" y="11608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Keep swapping adjacent elements that are out of order until the array is ordered.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9632" y="3706225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 c          d          b          a</a:t>
            </a:r>
          </a:p>
        </p:txBody>
      </p:sp>
      <p:sp>
        <p:nvSpPr>
          <p:cNvPr id="20" name="Curved Down Arrow 19"/>
          <p:cNvSpPr/>
          <p:nvPr/>
        </p:nvSpPr>
        <p:spPr>
          <a:xfrm>
            <a:off x="2170238" y="3498981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37905" y="3706225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24210" y="3726578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9832" y="3726578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59830" y="4941168"/>
            <a:ext cx="174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so on 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8756" y="4509120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 c          b          d          a</a:t>
            </a:r>
          </a:p>
        </p:txBody>
      </p:sp>
      <p:sp>
        <p:nvSpPr>
          <p:cNvPr id="27" name="Curved Down Arrow 26"/>
          <p:cNvSpPr/>
          <p:nvPr/>
        </p:nvSpPr>
        <p:spPr>
          <a:xfrm>
            <a:off x="1454323" y="4271351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750249" y="4492505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59832" y="4492505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50884" y="4509120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13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9064" y="188640"/>
            <a:ext cx="8424936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% bubble sort with relational data structure .</a:t>
            </a:r>
          </a:p>
          <a:p>
            <a:r>
              <a:rPr lang="en-GB" dirty="0" err="1"/>
              <a:t>maxTime</a:t>
            </a:r>
            <a:r>
              <a:rPr lang="en-GB" dirty="0"/>
              <a:t>(5).</a:t>
            </a:r>
          </a:p>
          <a:p>
            <a:r>
              <a:rPr lang="en-GB" dirty="0" err="1"/>
              <a:t>fluents</a:t>
            </a:r>
            <a:r>
              <a:rPr lang="en-GB" dirty="0"/>
              <a:t>	location(_, _).</a:t>
            </a:r>
          </a:p>
          <a:p>
            <a:r>
              <a:rPr lang="en-GB" dirty="0"/>
              <a:t>actions	swap(_,_,_,_).</a:t>
            </a:r>
          </a:p>
          <a:p>
            <a:r>
              <a:rPr lang="en-GB" dirty="0"/>
              <a:t>initially	location(d, 1), location(c, 2), location(b, 3),  location(a,4).</a:t>
            </a:r>
          </a:p>
          <a:p>
            <a:endParaRPr lang="en-GB" sz="1000" dirty="0"/>
          </a:p>
          <a:p>
            <a:r>
              <a:rPr lang="en-GB" dirty="0"/>
              <a:t>if	location(X, N1) at T1, N2 is N1 +1,  location(Y, N2) at T1,  Y@&lt;X</a:t>
            </a:r>
          </a:p>
          <a:p>
            <a:r>
              <a:rPr lang="en-GB" dirty="0"/>
              <a:t>then	swapped(X, N1, Y, N2) from T2 to T3.</a:t>
            </a:r>
          </a:p>
          <a:p>
            <a:endParaRPr lang="en-GB" sz="1000" dirty="0"/>
          </a:p>
          <a:p>
            <a:r>
              <a:rPr lang="en-GB" dirty="0"/>
              <a:t>% swapped may not work if the order of the two clauses below is</a:t>
            </a:r>
          </a:p>
          <a:p>
            <a:r>
              <a:rPr lang="en-GB" dirty="0"/>
              <a:t>% reversed. Perhaps for good reasons.</a:t>
            </a:r>
          </a:p>
          <a:p>
            <a:endParaRPr lang="en-GB" sz="1000" dirty="0"/>
          </a:p>
          <a:p>
            <a:r>
              <a:rPr lang="en-GB" dirty="0"/>
              <a:t>swapped(X, N1, Y, N2) from T1 to T2</a:t>
            </a:r>
          </a:p>
          <a:p>
            <a:r>
              <a:rPr lang="en-GB" dirty="0">
                <a:sym typeface="Symbol" panose="05050102010706020507" pitchFamily="18" charset="2"/>
              </a:rPr>
              <a:t>if 	</a:t>
            </a:r>
            <a:r>
              <a:rPr lang="en-GB" dirty="0"/>
              <a:t>location(X, N1) at T1, location(Y, N2) at T1,  </a:t>
            </a:r>
          </a:p>
          <a:p>
            <a:r>
              <a:rPr lang="en-GB" dirty="0"/>
              <a:t>	Y@&lt;X, swap(X, N1, Y, N2) from T1 to T2.</a:t>
            </a:r>
          </a:p>
          <a:p>
            <a:endParaRPr lang="en-GB" sz="500" dirty="0"/>
          </a:p>
          <a:p>
            <a:r>
              <a:rPr lang="en-GB" dirty="0">
                <a:solidFill>
                  <a:srgbClr val="FF0000"/>
                </a:solidFill>
              </a:rPr>
              <a:t>swapped(X, N1, Y, N2) from T to T</a:t>
            </a:r>
          </a:p>
          <a:p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if	</a:t>
            </a:r>
            <a:r>
              <a:rPr lang="en-GB" dirty="0">
                <a:solidFill>
                  <a:srgbClr val="FF0000"/>
                </a:solidFill>
              </a:rPr>
              <a:t> location(X, N1) at T, location(Y, N2) at T, X@&lt;Y.</a:t>
            </a:r>
          </a:p>
          <a:p>
            <a:endParaRPr lang="en-GB" dirty="0"/>
          </a:p>
          <a:p>
            <a:r>
              <a:rPr lang="en-GB" dirty="0"/>
              <a:t>swap(X, N1, Y, N2)  	initiates 		location(X, N2).</a:t>
            </a:r>
          </a:p>
          <a:p>
            <a:r>
              <a:rPr lang="en-GB" dirty="0"/>
              <a:t>swap(X, N1, Y, N2)  	initiates 		location(Y, N1).</a:t>
            </a:r>
          </a:p>
          <a:p>
            <a:endParaRPr lang="en-GB" sz="400" dirty="0"/>
          </a:p>
          <a:p>
            <a:r>
              <a:rPr lang="en-GB" dirty="0"/>
              <a:t>swap(X, N1, Y, N2)  	terminates 	location(X, N1).</a:t>
            </a:r>
          </a:p>
          <a:p>
            <a:r>
              <a:rPr lang="en-GB" dirty="0"/>
              <a:t>swap(X, N1, Y, N2)  	terminates 	location(Y, N2).</a:t>
            </a:r>
          </a:p>
          <a:p>
            <a:endParaRPr lang="en-GB" sz="1000" dirty="0"/>
          </a:p>
          <a:p>
            <a:r>
              <a:rPr lang="en-GB" dirty="0"/>
              <a:t>false 	swap(X, N1, Y, N2), swap(Y, N2, Z, N3).</a:t>
            </a:r>
          </a:p>
        </p:txBody>
      </p:sp>
    </p:spTree>
    <p:extLst>
      <p:ext uri="{BB962C8B-B14F-4D97-AF65-F5344CB8AC3E}">
        <p14:creationId xmlns:p14="http://schemas.microsoft.com/office/powerpoint/2010/main" val="28087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83668" y="980728"/>
            <a:ext cx="65887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Outline:</a:t>
            </a:r>
          </a:p>
          <a:p>
            <a:endParaRPr lang="en-GB" sz="2800" dirty="0">
              <a:solidFill>
                <a:srgbClr val="0000FF"/>
              </a:solidFill>
            </a:endParaRPr>
          </a:p>
          <a:p>
            <a:r>
              <a:rPr lang="en-GB" sz="2800" dirty="0">
                <a:solidFill>
                  <a:srgbClr val="0000FF"/>
                </a:solidFill>
              </a:rPr>
              <a:t>The Goal</a:t>
            </a:r>
          </a:p>
          <a:p>
            <a:pPr marL="628650"/>
            <a:r>
              <a:rPr lang="en-GB" sz="2800" dirty="0"/>
              <a:t>To reconcile and combine computational and logical thinking</a:t>
            </a:r>
          </a:p>
          <a:p>
            <a:endParaRPr lang="en-GB" sz="2800" dirty="0">
              <a:solidFill>
                <a:srgbClr val="0000FF"/>
              </a:solidFill>
            </a:endParaRPr>
          </a:p>
          <a:p>
            <a:r>
              <a:rPr lang="en-GB" sz="2800" dirty="0">
                <a:solidFill>
                  <a:srgbClr val="0000FF"/>
                </a:solidFill>
              </a:rPr>
              <a:t>The Problem</a:t>
            </a:r>
          </a:p>
          <a:p>
            <a:pPr marL="628650"/>
            <a:r>
              <a:rPr lang="en-GB" sz="2800" dirty="0"/>
              <a:t>Two kinds of systems</a:t>
            </a:r>
          </a:p>
          <a:p>
            <a:endParaRPr lang="en-GB" sz="2800" dirty="0">
              <a:solidFill>
                <a:srgbClr val="0000FF"/>
              </a:solidFill>
            </a:endParaRPr>
          </a:p>
          <a:p>
            <a:r>
              <a:rPr lang="en-GB" sz="2800" dirty="0">
                <a:solidFill>
                  <a:srgbClr val="0000FF"/>
                </a:solidFill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9177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7" y="341009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LPS executes actions concurrently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37576" y="6355320"/>
            <a:ext cx="2133600" cy="365125"/>
          </a:xfrm>
        </p:spPr>
        <p:txBody>
          <a:bodyPr/>
          <a:lstStyle/>
          <a:p>
            <a:fld id="{CCD73432-EF7F-B84F-BCFB-EEF96C8A23D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27984" y="2203834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          c          b         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7984" y="2851906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          d          a         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44734" y="3643994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          a          d          b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60032" y="220383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60032" y="364399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60032" y="286319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77435" y="220383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77435" y="2851906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01280" y="364399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56176" y="220383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56176" y="2836935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56176" y="364399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60213" y="436770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63480" y="4364074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         c          b          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82408" y="5156162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         b          c          d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860032" y="4373728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13094" y="5142575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04201" y="436407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56176" y="4347669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88043" y="5142575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76037" y="5156162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rved Down Arrow 45"/>
          <p:cNvSpPr/>
          <p:nvPr/>
        </p:nvSpPr>
        <p:spPr>
          <a:xfrm>
            <a:off x="5196789" y="2621973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Curved Down Arrow 46"/>
          <p:cNvSpPr/>
          <p:nvPr/>
        </p:nvSpPr>
        <p:spPr>
          <a:xfrm>
            <a:off x="5232448" y="4106898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Curved Down Arrow 47"/>
          <p:cNvSpPr/>
          <p:nvPr/>
        </p:nvSpPr>
        <p:spPr>
          <a:xfrm>
            <a:off x="5821814" y="1906765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Curved Down Arrow 48"/>
          <p:cNvSpPr/>
          <p:nvPr/>
        </p:nvSpPr>
        <p:spPr>
          <a:xfrm>
            <a:off x="4635497" y="1906765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Curved Down Arrow 49"/>
          <p:cNvSpPr/>
          <p:nvPr/>
        </p:nvSpPr>
        <p:spPr>
          <a:xfrm>
            <a:off x="5907397" y="3402706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/>
        </p:nvSpPr>
        <p:spPr>
          <a:xfrm>
            <a:off x="4635497" y="3411852"/>
            <a:ext cx="561292" cy="205217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2283" y="2937273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12283" y="3738751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12283" y="2250879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2283" y="4527437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12283" y="5229200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5</a:t>
            </a:r>
          </a:p>
        </p:txBody>
      </p:sp>
    </p:spTree>
    <p:extLst>
      <p:ext uri="{BB962C8B-B14F-4D97-AF65-F5344CB8AC3E}">
        <p14:creationId xmlns:p14="http://schemas.microsoft.com/office/powerpoint/2010/main" val="2401303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072"/>
            <a:ext cx="8229600" cy="1143000"/>
          </a:xfrm>
        </p:spPr>
        <p:txBody>
          <a:bodyPr/>
          <a:lstStyle/>
          <a:p>
            <a:r>
              <a:rPr lang="en-GB" dirty="0" err="1"/>
              <a:t>Teleo</a:t>
            </a:r>
            <a:r>
              <a:rPr lang="en-GB" dirty="0"/>
              <a:t>-reactivity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97180"/>
            <a:ext cx="8229600" cy="4965208"/>
          </a:xfrm>
        </p:spPr>
        <p:txBody>
          <a:bodyPr/>
          <a:lstStyle/>
          <a:p>
            <a:r>
              <a:rPr lang="en-GB" sz="2200" dirty="0"/>
              <a:t>If later an object is moved, the same program will sort them again.</a:t>
            </a:r>
          </a:p>
          <a:p>
            <a:endParaRPr lang="en-GB" sz="1000" dirty="0"/>
          </a:p>
          <a:p>
            <a:r>
              <a:rPr lang="en-GB" sz="2200" dirty="0">
                <a:solidFill>
                  <a:srgbClr val="0000FF"/>
                </a:solidFill>
              </a:rPr>
              <a:t>observe		swap(a,1,c,3) from 11 to 12.</a:t>
            </a:r>
          </a:p>
          <a:p>
            <a:r>
              <a:rPr lang="en-GB" sz="2200" dirty="0">
                <a:solidFill>
                  <a:srgbClr val="0000FF"/>
                </a:solidFill>
              </a:rPr>
              <a:t>observe		swap(b,2,c,3) from 15 to 16. 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3645024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         b          c         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4026025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          b          a         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4757619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          a          c          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937" y="5136799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         b          c         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4395541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          c          a          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752" y="5868664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         b          c          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5509456"/>
            <a:ext cx="2304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         c          b         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4408" y="4014356"/>
            <a:ext cx="0" cy="1125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23928" y="4026025"/>
            <a:ext cx="0" cy="1114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9632" y="364502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79712" y="3656693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55776" y="3639966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9011" y="5126951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79712" y="514012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11197" y="5133198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27984" y="4026209"/>
            <a:ext cx="0" cy="1113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42864" y="586866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79712" y="5878788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6513" y="5893056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45805" y="5509456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23928" y="5496283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7984" y="5499332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6096" y="4020754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36096" y="5503997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36096" y="3616730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51684" y="5140124"/>
            <a:ext cx="1512168" cy="37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15</a:t>
            </a:r>
          </a:p>
        </p:txBody>
      </p:sp>
    </p:spTree>
    <p:extLst>
      <p:ext uri="{BB962C8B-B14F-4D97-AF65-F5344CB8AC3E}">
        <p14:creationId xmlns:p14="http://schemas.microsoft.com/office/powerpoint/2010/main" val="561339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746" y="0"/>
            <a:ext cx="84249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maxTime</a:t>
            </a:r>
            <a:r>
              <a:rPr lang="en-GB" dirty="0"/>
              <a:t>(20).</a:t>
            </a:r>
          </a:p>
          <a:p>
            <a:r>
              <a:rPr lang="en-GB" dirty="0" err="1"/>
              <a:t>fluents</a:t>
            </a:r>
            <a:r>
              <a:rPr lang="en-GB" dirty="0"/>
              <a:t>	location(_, _).</a:t>
            </a:r>
          </a:p>
          <a:p>
            <a:r>
              <a:rPr lang="en-GB" dirty="0"/>
              <a:t>actions	swap(_,_,_,_).</a:t>
            </a:r>
          </a:p>
          <a:p>
            <a:r>
              <a:rPr lang="en-GB" dirty="0"/>
              <a:t>observe	swap(a,1,c,3) from 11 to 12.  </a:t>
            </a:r>
            <a:r>
              <a:rPr lang="en-GB" dirty="0">
                <a:solidFill>
                  <a:srgbClr val="FF0000"/>
                </a:solidFill>
              </a:rPr>
              <a:t>%new</a:t>
            </a:r>
          </a:p>
          <a:p>
            <a:r>
              <a:rPr lang="en-GB" dirty="0"/>
              <a:t>observe	swap(b,2,c,3) from 15 to 16.  </a:t>
            </a:r>
            <a:r>
              <a:rPr lang="en-GB" dirty="0">
                <a:solidFill>
                  <a:srgbClr val="FF0000"/>
                </a:solidFill>
              </a:rPr>
              <a:t>%new</a:t>
            </a:r>
          </a:p>
          <a:p>
            <a:r>
              <a:rPr lang="en-GB" dirty="0"/>
              <a:t>initially	location(d, 1), location(c, 2), location(b, 3),  location(a,4).</a:t>
            </a:r>
          </a:p>
          <a:p>
            <a:endParaRPr lang="en-GB" sz="1000" dirty="0"/>
          </a:p>
          <a:p>
            <a:r>
              <a:rPr lang="en-GB" dirty="0"/>
              <a:t>if		location(X, N1) at T1, N2 is N1 +1,  location(Y, N2) at T1,  Y@&lt;X</a:t>
            </a:r>
          </a:p>
          <a:p>
            <a:r>
              <a:rPr lang="en-GB" dirty="0"/>
              <a:t>then		swapped(X, N1, Y, N2) from T2 to T3.</a:t>
            </a:r>
          </a:p>
          <a:p>
            <a:endParaRPr lang="en-GB" sz="1000" dirty="0"/>
          </a:p>
          <a:p>
            <a:r>
              <a:rPr lang="en-GB" dirty="0"/>
              <a:t>% swapped may not work if the order of the two clauses below is</a:t>
            </a:r>
          </a:p>
          <a:p>
            <a:r>
              <a:rPr lang="en-GB" dirty="0"/>
              <a:t>% reversed. Perhaps for good reasons.</a:t>
            </a:r>
          </a:p>
          <a:p>
            <a:r>
              <a:rPr lang="en-GB" dirty="0"/>
              <a:t>%</a:t>
            </a:r>
          </a:p>
          <a:p>
            <a:r>
              <a:rPr lang="en-GB" dirty="0"/>
              <a:t>swapped(X, N1, Y, N2) from T1 to T2</a:t>
            </a:r>
          </a:p>
          <a:p>
            <a:r>
              <a:rPr lang="en-GB" dirty="0"/>
              <a:t>if 	location(X, N1) at T1, location(Y, N2) at T1,  </a:t>
            </a:r>
          </a:p>
          <a:p>
            <a:r>
              <a:rPr lang="en-GB" dirty="0"/>
              <a:t>	Y@&lt;X, swap(X, N1, Y, N2) from T1 to T2.</a:t>
            </a:r>
          </a:p>
          <a:p>
            <a:endParaRPr lang="en-GB" sz="1000" dirty="0"/>
          </a:p>
          <a:p>
            <a:r>
              <a:rPr lang="en-GB" dirty="0"/>
              <a:t>swapped(X, N1, Y, N2) from T to T</a:t>
            </a:r>
          </a:p>
          <a:p>
            <a:r>
              <a:rPr lang="en-GB" dirty="0"/>
              <a:t>if	 location(X, N1) at T, location(Y, N2) at T, X@&lt;Y.</a:t>
            </a:r>
          </a:p>
          <a:p>
            <a:endParaRPr lang="en-GB" sz="1000" dirty="0"/>
          </a:p>
          <a:p>
            <a:r>
              <a:rPr lang="en-GB" dirty="0"/>
              <a:t>swap(X, N1, Y, N2)  	initiates 		location(X, N2).</a:t>
            </a:r>
          </a:p>
          <a:p>
            <a:r>
              <a:rPr lang="en-GB" dirty="0"/>
              <a:t>swap(X, N1, Y, N2)  	initiates 		location(Y, N1).</a:t>
            </a:r>
          </a:p>
          <a:p>
            <a:r>
              <a:rPr lang="en-GB" dirty="0"/>
              <a:t>swap(X, N1, Y, N2)  	terminates 	location(X, N1).</a:t>
            </a:r>
          </a:p>
          <a:p>
            <a:r>
              <a:rPr lang="en-GB" dirty="0"/>
              <a:t>swap(X, N1, Y, N2)  	terminates 	location(Y, N2).</a:t>
            </a:r>
          </a:p>
          <a:p>
            <a:r>
              <a:rPr lang="en-GB" dirty="0"/>
              <a:t>false 	swap(X, N1, Y, N2), swap(Y, N2, Z, N3).</a:t>
            </a:r>
          </a:p>
        </p:txBody>
      </p:sp>
    </p:spTree>
    <p:extLst>
      <p:ext uri="{BB962C8B-B14F-4D97-AF65-F5344CB8AC3E}">
        <p14:creationId xmlns:p14="http://schemas.microsoft.com/office/powerpoint/2010/main" val="4108444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548680"/>
            <a:ext cx="101531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000" dirty="0">
                <a:solidFill>
                  <a:srgbClr val="0000FF"/>
                </a:solidFill>
              </a:rPr>
              <a:t>% </a:t>
            </a:r>
            <a:r>
              <a:rPr lang="en-GB" sz="2000" dirty="0" err="1">
                <a:solidFill>
                  <a:srgbClr val="0000FF"/>
                </a:solidFill>
              </a:rPr>
              <a:t>bankTransfer</a:t>
            </a:r>
            <a:endParaRPr lang="en-GB" sz="2000" dirty="0">
              <a:solidFill>
                <a:srgbClr val="0000FF"/>
              </a:solidFill>
            </a:endParaRPr>
          </a:p>
          <a:p>
            <a:endParaRPr lang="en-GB" sz="2000" dirty="0"/>
          </a:p>
          <a:p>
            <a:r>
              <a:rPr lang="en-GB" sz="2000" dirty="0" err="1"/>
              <a:t>maxTime</a:t>
            </a:r>
            <a:r>
              <a:rPr lang="en-GB" sz="2000" dirty="0"/>
              <a:t>(9).</a:t>
            </a:r>
          </a:p>
          <a:p>
            <a:r>
              <a:rPr lang="en-GB" sz="2000" dirty="0"/>
              <a:t>actions		transfer(From, To, Amount).</a:t>
            </a:r>
          </a:p>
          <a:p>
            <a:r>
              <a:rPr lang="en-GB" sz="2000" dirty="0" err="1"/>
              <a:t>fluents</a:t>
            </a:r>
            <a:r>
              <a:rPr lang="en-GB" sz="2000" dirty="0"/>
              <a:t>		balance(Person, Amount).</a:t>
            </a:r>
          </a:p>
          <a:p>
            <a:endParaRPr lang="en-GB" sz="2000" dirty="0"/>
          </a:p>
          <a:p>
            <a:r>
              <a:rPr lang="en-GB" sz="2000" dirty="0"/>
              <a:t>initially		balance(bob, 0), balance(</a:t>
            </a:r>
            <a:r>
              <a:rPr lang="en-GB" sz="2000" dirty="0" err="1"/>
              <a:t>fariba</a:t>
            </a:r>
            <a:r>
              <a:rPr lang="en-GB" sz="2000" dirty="0"/>
              <a:t>, 100).</a:t>
            </a:r>
          </a:p>
          <a:p>
            <a:r>
              <a:rPr lang="en-GB" sz="2000" dirty="0"/>
              <a:t>observe		transfer(</a:t>
            </a:r>
            <a:r>
              <a:rPr lang="en-GB" sz="2000" dirty="0" err="1"/>
              <a:t>fariba</a:t>
            </a:r>
            <a:r>
              <a:rPr lang="en-GB" sz="2000" dirty="0"/>
              <a:t>, bob, 10) 	from 0 to 1.</a:t>
            </a:r>
          </a:p>
          <a:p>
            <a:endParaRPr lang="en-GB" sz="2000" dirty="0"/>
          </a:p>
          <a:p>
            <a:r>
              <a:rPr lang="en-GB" sz="2000" dirty="0"/>
              <a:t>if		transfer(</a:t>
            </a:r>
            <a:r>
              <a:rPr lang="en-GB" sz="2000" dirty="0" err="1"/>
              <a:t>fariba</a:t>
            </a:r>
            <a:r>
              <a:rPr lang="en-GB" sz="2000" dirty="0"/>
              <a:t>, bob, X) 	from  T1 to T2  </a:t>
            </a:r>
            <a:endParaRPr lang="en-GB" sz="2000" dirty="0">
              <a:sym typeface="Symbol" panose="05050102010706020507" pitchFamily="18" charset="2"/>
            </a:endParaRPr>
          </a:p>
          <a:p>
            <a:r>
              <a:rPr lang="en-GB" sz="2000" dirty="0">
                <a:sym typeface="Symbol" panose="05050102010706020507" pitchFamily="18" charset="2"/>
              </a:rPr>
              <a:t>then</a:t>
            </a:r>
            <a:r>
              <a:rPr lang="en-GB" sz="2000" dirty="0"/>
              <a:t>	transfer(bob, </a:t>
            </a:r>
            <a:r>
              <a:rPr lang="en-GB" sz="2000" dirty="0" err="1"/>
              <a:t>fariba</a:t>
            </a:r>
            <a:r>
              <a:rPr lang="en-GB" sz="2000" dirty="0"/>
              <a:t>, 10) 	from T2 to T3.</a:t>
            </a:r>
          </a:p>
          <a:p>
            <a:endParaRPr lang="en-GB" sz="2000" dirty="0"/>
          </a:p>
          <a:p>
            <a:r>
              <a:rPr lang="en-GB" sz="2000" dirty="0"/>
              <a:t>if		transfer(bob, </a:t>
            </a:r>
            <a:r>
              <a:rPr lang="en-GB" sz="2000" dirty="0" err="1"/>
              <a:t>fariba</a:t>
            </a:r>
            <a:r>
              <a:rPr lang="en-GB" sz="2000" dirty="0"/>
              <a:t>, X) 	from  T1 to T2  </a:t>
            </a:r>
            <a:endParaRPr lang="en-GB" sz="2000" dirty="0">
              <a:sym typeface="Symbol" panose="05050102010706020507" pitchFamily="18" charset="2"/>
            </a:endParaRPr>
          </a:p>
          <a:p>
            <a:r>
              <a:rPr lang="en-GB" sz="2000" dirty="0">
                <a:sym typeface="Symbol" panose="05050102010706020507" pitchFamily="18" charset="2"/>
              </a:rPr>
              <a:t>then  	</a:t>
            </a:r>
            <a:r>
              <a:rPr lang="en-GB" sz="2000" dirty="0"/>
              <a:t>transfer(</a:t>
            </a:r>
            <a:r>
              <a:rPr lang="en-GB" sz="2000" dirty="0" err="1"/>
              <a:t>fariba</a:t>
            </a:r>
            <a:r>
              <a:rPr lang="en-GB" sz="2000" dirty="0"/>
              <a:t>, bob, 20) 	from  T2 to T3.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7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499" y="204803"/>
            <a:ext cx="9144000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% </a:t>
            </a:r>
            <a:r>
              <a:rPr lang="en-GB" sz="2000" dirty="0" err="1">
                <a:solidFill>
                  <a:srgbClr val="0000FF"/>
                </a:solidFill>
              </a:rPr>
              <a:t>bankTransfer</a:t>
            </a:r>
            <a:r>
              <a:rPr lang="en-GB" sz="2000" dirty="0">
                <a:solidFill>
                  <a:srgbClr val="0000FF"/>
                </a:solidFill>
              </a:rPr>
              <a:t> – the Causal Theory.</a:t>
            </a:r>
          </a:p>
          <a:p>
            <a:endParaRPr lang="en-GB" sz="2000" dirty="0"/>
          </a:p>
          <a:p>
            <a:r>
              <a:rPr lang="en-GB" sz="2000" dirty="0"/>
              <a:t>transfer(From, To, Amount) 	initiates 		balance(To, New) </a:t>
            </a:r>
          </a:p>
          <a:p>
            <a:r>
              <a:rPr lang="en-GB" sz="2000" dirty="0">
                <a:sym typeface="Symbol" panose="05050102010706020507" pitchFamily="18" charset="2"/>
              </a:rPr>
              <a:t>if    		</a:t>
            </a:r>
            <a:r>
              <a:rPr lang="en-GB" sz="2000" dirty="0"/>
              <a:t>balance(To, Old),  New is Old + Amount.</a:t>
            </a:r>
          </a:p>
          <a:p>
            <a:endParaRPr lang="en-GB" sz="1050" dirty="0"/>
          </a:p>
          <a:p>
            <a:r>
              <a:rPr lang="en-GB" sz="2000" dirty="0"/>
              <a:t>transfer(From, To, Amount) 	terminates	balance(To, Old).</a:t>
            </a:r>
          </a:p>
          <a:p>
            <a:endParaRPr lang="en-GB" sz="2000" dirty="0"/>
          </a:p>
          <a:p>
            <a:r>
              <a:rPr lang="en-GB" sz="2000" dirty="0"/>
              <a:t>transfer(From, To, Amount) 	initiates 		balance(From, New) </a:t>
            </a:r>
          </a:p>
          <a:p>
            <a:r>
              <a:rPr lang="en-GB" sz="2000" dirty="0">
                <a:sym typeface="Symbol" panose="05050102010706020507" pitchFamily="18" charset="2"/>
              </a:rPr>
              <a:t>if    		</a:t>
            </a:r>
            <a:r>
              <a:rPr lang="en-GB" sz="2000" dirty="0"/>
              <a:t>balance(From, Old),  New is Old - Amount.</a:t>
            </a:r>
          </a:p>
          <a:p>
            <a:endParaRPr lang="en-GB" sz="1000" dirty="0"/>
          </a:p>
          <a:p>
            <a:r>
              <a:rPr lang="en-GB" sz="2000" dirty="0"/>
              <a:t>transfer(From, To, Amount) 	terminates	balance(From, Old).</a:t>
            </a:r>
          </a:p>
          <a:p>
            <a:endParaRPr lang="en-GB" sz="2000" dirty="0"/>
          </a:p>
          <a:p>
            <a:r>
              <a:rPr lang="en-GB" sz="2000" dirty="0"/>
              <a:t>false	transfer(From, To, Amount), balance(From, Old),  Old &lt; Amount.</a:t>
            </a:r>
          </a:p>
          <a:p>
            <a:endParaRPr lang="en-GB" sz="1000" dirty="0"/>
          </a:p>
          <a:p>
            <a:r>
              <a:rPr lang="en-GB" sz="2000" dirty="0"/>
              <a:t>false	transfer(From, To1, Amount1), </a:t>
            </a:r>
          </a:p>
          <a:p>
            <a:r>
              <a:rPr lang="en-GB" sz="2000" dirty="0"/>
              <a:t>		transfer(From, To2, Amount2),  To1 \=To2.</a:t>
            </a:r>
            <a:endParaRPr lang="en-GB" sz="1000" dirty="0"/>
          </a:p>
          <a:p>
            <a:endParaRPr lang="en-GB" sz="1000" dirty="0"/>
          </a:p>
          <a:p>
            <a:r>
              <a:rPr lang="en-GB" sz="2000" dirty="0"/>
              <a:t>false	transfer(From1, To, Amount1), </a:t>
            </a:r>
          </a:p>
          <a:p>
            <a:r>
              <a:rPr lang="en-GB" sz="2000" dirty="0"/>
              <a:t>		transfer(From2, To, Amount2),  From1 \= From2.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92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726" y="104279"/>
            <a:ext cx="69127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% </a:t>
            </a:r>
            <a:r>
              <a:rPr lang="en-GB" sz="1400" dirty="0" err="1">
                <a:solidFill>
                  <a:srgbClr val="0000FF"/>
                </a:solidFill>
              </a:rPr>
              <a:t>bankTransfer</a:t>
            </a:r>
            <a:endParaRPr lang="en-GB" sz="1400" dirty="0">
              <a:solidFill>
                <a:srgbClr val="0000FF"/>
              </a:solidFill>
            </a:endParaRPr>
          </a:p>
          <a:p>
            <a:endParaRPr lang="en-GB" sz="1400" dirty="0"/>
          </a:p>
          <a:p>
            <a:r>
              <a:rPr lang="en-GB" sz="1400" dirty="0" err="1"/>
              <a:t>maxTime</a:t>
            </a:r>
            <a:r>
              <a:rPr lang="en-GB" sz="1400" dirty="0"/>
              <a:t>(9).</a:t>
            </a:r>
          </a:p>
          <a:p>
            <a:r>
              <a:rPr lang="en-GB" sz="1400" dirty="0"/>
              <a:t>actions		transfer(From, To, Amount).</a:t>
            </a:r>
          </a:p>
          <a:p>
            <a:r>
              <a:rPr lang="en-GB" sz="1400" dirty="0" err="1"/>
              <a:t>fluents</a:t>
            </a:r>
            <a:r>
              <a:rPr lang="en-GB" sz="1400" dirty="0"/>
              <a:t>		balance(Person, Amount).</a:t>
            </a:r>
          </a:p>
          <a:p>
            <a:endParaRPr lang="en-GB" sz="1400" dirty="0"/>
          </a:p>
          <a:p>
            <a:r>
              <a:rPr lang="en-GB" sz="1400" dirty="0"/>
              <a:t>initially		balance(bob, 0), balance(</a:t>
            </a:r>
            <a:r>
              <a:rPr lang="en-GB" sz="1400" dirty="0" err="1"/>
              <a:t>fariba</a:t>
            </a:r>
            <a:r>
              <a:rPr lang="en-GB" sz="1400" dirty="0"/>
              <a:t>, 100).</a:t>
            </a:r>
          </a:p>
          <a:p>
            <a:r>
              <a:rPr lang="en-GB" sz="1400" dirty="0"/>
              <a:t>observe		transfer(</a:t>
            </a:r>
            <a:r>
              <a:rPr lang="en-GB" sz="1400" dirty="0" err="1"/>
              <a:t>fariba</a:t>
            </a:r>
            <a:r>
              <a:rPr lang="en-GB" sz="1400" dirty="0"/>
              <a:t>, bob, 10) 	from 0 to 1.</a:t>
            </a:r>
          </a:p>
          <a:p>
            <a:endParaRPr lang="en-GB" sz="1400" dirty="0"/>
          </a:p>
          <a:p>
            <a:r>
              <a:rPr lang="en-GB" sz="1400" dirty="0"/>
              <a:t>if		transfer(</a:t>
            </a:r>
            <a:r>
              <a:rPr lang="en-GB" sz="1400" dirty="0" err="1"/>
              <a:t>fariba</a:t>
            </a:r>
            <a:r>
              <a:rPr lang="en-GB" sz="1400" dirty="0"/>
              <a:t>, bob, X) 	from  T1 to T2  </a:t>
            </a:r>
            <a:endParaRPr lang="en-GB" sz="1400" dirty="0">
              <a:sym typeface="Symbol" panose="05050102010706020507" pitchFamily="18" charset="2"/>
            </a:endParaRPr>
          </a:p>
          <a:p>
            <a:r>
              <a:rPr lang="en-GB" sz="1400" dirty="0">
                <a:sym typeface="Symbol" panose="05050102010706020507" pitchFamily="18" charset="2"/>
              </a:rPr>
              <a:t>then</a:t>
            </a:r>
            <a:r>
              <a:rPr lang="en-GB" sz="1400" dirty="0"/>
              <a:t>		transfer(bob, </a:t>
            </a:r>
            <a:r>
              <a:rPr lang="en-GB" sz="1400" dirty="0" err="1"/>
              <a:t>fariba</a:t>
            </a:r>
            <a:r>
              <a:rPr lang="en-GB" sz="1400" dirty="0"/>
              <a:t>, 10) 	from T2 to T3.</a:t>
            </a:r>
          </a:p>
          <a:p>
            <a:endParaRPr lang="en-GB" sz="1400" dirty="0"/>
          </a:p>
          <a:p>
            <a:r>
              <a:rPr lang="en-GB" sz="1400" dirty="0"/>
              <a:t>if		transfer(bob, </a:t>
            </a:r>
            <a:r>
              <a:rPr lang="en-GB" sz="1400" dirty="0" err="1"/>
              <a:t>fariba</a:t>
            </a:r>
            <a:r>
              <a:rPr lang="en-GB" sz="1400" dirty="0"/>
              <a:t>, X) 	from  T1 to T2  </a:t>
            </a:r>
            <a:endParaRPr lang="en-GB" sz="1400" dirty="0">
              <a:sym typeface="Symbol" panose="05050102010706020507" pitchFamily="18" charset="2"/>
            </a:endParaRPr>
          </a:p>
          <a:p>
            <a:r>
              <a:rPr lang="en-GB" sz="1400" dirty="0">
                <a:sym typeface="Symbol" panose="05050102010706020507" pitchFamily="18" charset="2"/>
              </a:rPr>
              <a:t>then  		</a:t>
            </a:r>
            <a:r>
              <a:rPr lang="en-GB" sz="1400" dirty="0"/>
              <a:t>transfer(</a:t>
            </a:r>
            <a:r>
              <a:rPr lang="en-GB" sz="1400" dirty="0" err="1"/>
              <a:t>fariba</a:t>
            </a:r>
            <a:r>
              <a:rPr lang="en-GB" sz="1400" dirty="0"/>
              <a:t>, bob, 20) 	from  T2 to T3.</a:t>
            </a:r>
          </a:p>
          <a:p>
            <a:endParaRPr lang="en-GB" sz="1400" dirty="0"/>
          </a:p>
          <a:p>
            <a:r>
              <a:rPr lang="en-GB" sz="1400" dirty="0"/>
              <a:t>transfer(From, To, Amount)initiates 	balance(To, New) </a:t>
            </a:r>
          </a:p>
          <a:p>
            <a:r>
              <a:rPr lang="en-GB" sz="1400" dirty="0">
                <a:sym typeface="Symbol" panose="05050102010706020507" pitchFamily="18" charset="2"/>
              </a:rPr>
              <a:t>if    			</a:t>
            </a:r>
            <a:r>
              <a:rPr lang="en-GB" sz="1400" dirty="0"/>
              <a:t>balance(To, Old),  New is Old + Amount.</a:t>
            </a:r>
          </a:p>
          <a:p>
            <a:endParaRPr lang="en-GB" sz="800" dirty="0"/>
          </a:p>
          <a:p>
            <a:r>
              <a:rPr lang="en-GB" sz="1400" dirty="0"/>
              <a:t>transfer(From, To, Amount) terminates balance(To, Old).</a:t>
            </a:r>
          </a:p>
          <a:p>
            <a:endParaRPr lang="en-GB" sz="1400" dirty="0"/>
          </a:p>
          <a:p>
            <a:r>
              <a:rPr lang="en-GB" sz="1400" dirty="0"/>
              <a:t>transfer(From, To, Amount) initiates 	balance(From, New) </a:t>
            </a:r>
          </a:p>
          <a:p>
            <a:r>
              <a:rPr lang="en-GB" sz="1400" dirty="0">
                <a:sym typeface="Symbol" panose="05050102010706020507" pitchFamily="18" charset="2"/>
              </a:rPr>
              <a:t>if    			</a:t>
            </a:r>
            <a:r>
              <a:rPr lang="en-GB" sz="1400" dirty="0"/>
              <a:t>balance(From, Old),  New is Old - Amount.</a:t>
            </a:r>
          </a:p>
          <a:p>
            <a:endParaRPr lang="en-GB" sz="800" dirty="0"/>
          </a:p>
          <a:p>
            <a:r>
              <a:rPr lang="en-GB" sz="1400" dirty="0"/>
              <a:t>transfer(From, To, Amount) 	terminates	balance(From, Old).</a:t>
            </a:r>
          </a:p>
          <a:p>
            <a:endParaRPr lang="en-GB" sz="1400" dirty="0"/>
          </a:p>
          <a:p>
            <a:r>
              <a:rPr lang="en-GB" sz="1400" dirty="0"/>
              <a:t>false	transfer(From, To, Amount), balance(From, Old),  Old &lt; Amount.</a:t>
            </a:r>
          </a:p>
          <a:p>
            <a:endParaRPr lang="en-GB" sz="800" dirty="0"/>
          </a:p>
          <a:p>
            <a:r>
              <a:rPr lang="en-GB" sz="1400" dirty="0"/>
              <a:t>false	transfer(From, To1, Amount1), </a:t>
            </a:r>
          </a:p>
          <a:p>
            <a:r>
              <a:rPr lang="en-GB" sz="1400" dirty="0"/>
              <a:t>	transfer(From, To2, Amount2),  To1 \=To2.</a:t>
            </a:r>
            <a:endParaRPr lang="en-GB" sz="800" dirty="0"/>
          </a:p>
          <a:p>
            <a:endParaRPr lang="en-GB" sz="800" dirty="0"/>
          </a:p>
          <a:p>
            <a:r>
              <a:rPr lang="en-GB" sz="1400" dirty="0"/>
              <a:t>false	transfer(From1, To, Amount1), </a:t>
            </a:r>
          </a:p>
          <a:p>
            <a:r>
              <a:rPr lang="en-GB" sz="1400" dirty="0"/>
              <a:t>	transfer(From2, To, Amount2),  From1 \= From2.</a:t>
            </a:r>
          </a:p>
        </p:txBody>
      </p:sp>
    </p:spTree>
    <p:extLst>
      <p:ext uri="{BB962C8B-B14F-4D97-AF65-F5344CB8AC3E}">
        <p14:creationId xmlns:p14="http://schemas.microsoft.com/office/powerpoint/2010/main" val="3094099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72" y="0"/>
            <a:ext cx="8867328" cy="1143000"/>
          </a:xfrm>
        </p:spPr>
        <p:txBody>
          <a:bodyPr>
            <a:normAutofit/>
          </a:bodyPr>
          <a:lstStyle/>
          <a:p>
            <a:r>
              <a:rPr lang="en-GB" sz="2400" dirty="0"/>
              <a:t>Natural language grammars can be represented by logic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036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00FF"/>
                </a:solidFill>
              </a:rPr>
              <a:t>sentence -&gt; </a:t>
            </a:r>
            <a:r>
              <a:rPr lang="en-GB" dirty="0" err="1">
                <a:solidFill>
                  <a:srgbClr val="0000FF"/>
                </a:solidFill>
              </a:rPr>
              <a:t>nounphrase</a:t>
            </a:r>
            <a:r>
              <a:rPr lang="en-GB" dirty="0">
                <a:solidFill>
                  <a:srgbClr val="0000FF"/>
                </a:solidFill>
              </a:rPr>
              <a:t>, </a:t>
            </a:r>
            <a:r>
              <a:rPr lang="en-GB" dirty="0" err="1">
                <a:solidFill>
                  <a:srgbClr val="0000FF"/>
                </a:solidFill>
              </a:rPr>
              <a:t>verbphrase</a:t>
            </a:r>
            <a:endParaRPr lang="en-GB" dirty="0">
              <a:solidFill>
                <a:srgbClr val="0000FF"/>
              </a:solidFill>
            </a:endParaRPr>
          </a:p>
          <a:p>
            <a:r>
              <a:rPr lang="en-GB" dirty="0" err="1">
                <a:solidFill>
                  <a:srgbClr val="0000FF"/>
                </a:solidFill>
              </a:rPr>
              <a:t>nounphrase</a:t>
            </a:r>
            <a:r>
              <a:rPr lang="en-GB" dirty="0">
                <a:solidFill>
                  <a:srgbClr val="0000FF"/>
                </a:solidFill>
              </a:rPr>
              <a:t> -&gt; adjective, noun</a:t>
            </a:r>
          </a:p>
          <a:p>
            <a:r>
              <a:rPr lang="en-GB" dirty="0" err="1">
                <a:solidFill>
                  <a:srgbClr val="0000FF"/>
                </a:solidFill>
              </a:rPr>
              <a:t>nounphrase</a:t>
            </a:r>
            <a:r>
              <a:rPr lang="en-GB" dirty="0">
                <a:solidFill>
                  <a:srgbClr val="0000FF"/>
                </a:solidFill>
              </a:rPr>
              <a:t> -&gt; noun</a:t>
            </a:r>
          </a:p>
          <a:p>
            <a:r>
              <a:rPr lang="en-GB" dirty="0" err="1">
                <a:solidFill>
                  <a:srgbClr val="0000FF"/>
                </a:solidFill>
              </a:rPr>
              <a:t>verbphrase</a:t>
            </a:r>
            <a:r>
              <a:rPr lang="en-GB" dirty="0">
                <a:solidFill>
                  <a:srgbClr val="0000FF"/>
                </a:solidFill>
              </a:rPr>
              <a:t> -&gt; verb, </a:t>
            </a:r>
            <a:r>
              <a:rPr lang="en-GB" dirty="0" err="1">
                <a:solidFill>
                  <a:srgbClr val="0000FF"/>
                </a:solidFill>
              </a:rPr>
              <a:t>nounphrase</a:t>
            </a:r>
            <a:endParaRPr lang="en-GB" dirty="0">
              <a:solidFill>
                <a:srgbClr val="0000FF"/>
              </a:solidFill>
            </a:endParaRPr>
          </a:p>
          <a:p>
            <a:r>
              <a:rPr lang="en-GB" dirty="0" err="1">
                <a:solidFill>
                  <a:srgbClr val="0000FF"/>
                </a:solidFill>
              </a:rPr>
              <a:t>verbphrase</a:t>
            </a:r>
            <a:r>
              <a:rPr lang="en-GB" dirty="0">
                <a:solidFill>
                  <a:srgbClr val="0000FF"/>
                </a:solidFill>
              </a:rPr>
              <a:t> -&gt; verb</a:t>
            </a:r>
          </a:p>
          <a:p>
            <a:r>
              <a:rPr lang="en-GB" dirty="0">
                <a:solidFill>
                  <a:srgbClr val="0000FF"/>
                </a:solidFill>
              </a:rPr>
              <a:t>adjective -&gt; my</a:t>
            </a:r>
          </a:p>
          <a:p>
            <a:r>
              <a:rPr lang="en-GB" dirty="0">
                <a:solidFill>
                  <a:srgbClr val="0000FF"/>
                </a:solidFill>
              </a:rPr>
              <a:t>adjective -&gt; your</a:t>
            </a:r>
          </a:p>
          <a:p>
            <a:r>
              <a:rPr lang="en-GB" dirty="0">
                <a:solidFill>
                  <a:srgbClr val="0000FF"/>
                </a:solidFill>
              </a:rPr>
              <a:t>noun -&gt; name</a:t>
            </a:r>
          </a:p>
          <a:p>
            <a:r>
              <a:rPr lang="en-GB" dirty="0">
                <a:solidFill>
                  <a:srgbClr val="0000FF"/>
                </a:solidFill>
              </a:rPr>
              <a:t>noun -&gt; what</a:t>
            </a:r>
          </a:p>
          <a:p>
            <a:r>
              <a:rPr lang="en-GB" dirty="0">
                <a:solidFill>
                  <a:srgbClr val="0000FF"/>
                </a:solidFill>
              </a:rPr>
              <a:t>noun -&gt; bob</a:t>
            </a:r>
          </a:p>
          <a:p>
            <a:r>
              <a:rPr lang="en-GB" dirty="0">
                <a:solidFill>
                  <a:srgbClr val="0000FF"/>
                </a:solidFill>
              </a:rPr>
              <a:t>verb -&gt; 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1232" y="613854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 </a:t>
            </a:r>
            <a:r>
              <a:rPr lang="en-GB" sz="2400" dirty="0">
                <a:solidFill>
                  <a:srgbClr val="0000FF"/>
                </a:solidFill>
              </a:rPr>
              <a:t>-&gt;</a:t>
            </a:r>
            <a:r>
              <a:rPr lang="en-GB" sz="2400" dirty="0">
                <a:solidFill>
                  <a:srgbClr val="008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is the opposite of logical </a:t>
            </a:r>
            <a:r>
              <a:rPr lang="en-GB" sz="2400" i="1" dirty="0">
                <a:solidFill>
                  <a:srgbClr val="FF0000"/>
                </a:solidFill>
              </a:rPr>
              <a:t>if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889194" y="5730381"/>
            <a:ext cx="594574" cy="506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6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576" y="260648"/>
            <a:ext cx="10620672" cy="677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% sentences as complex events and as complex plans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/>
              <a:t>maxTime</a:t>
            </a:r>
            <a:r>
              <a:rPr lang="en-GB" dirty="0"/>
              <a:t>(10).</a:t>
            </a:r>
          </a:p>
          <a:p>
            <a:endParaRPr lang="en-GB" sz="1000" dirty="0"/>
          </a:p>
          <a:p>
            <a:endParaRPr lang="en-GB" dirty="0"/>
          </a:p>
          <a:p>
            <a:r>
              <a:rPr lang="en-GB" dirty="0"/>
              <a:t>observe 	say(</a:t>
            </a:r>
            <a:r>
              <a:rPr lang="en-GB" dirty="0" err="1"/>
              <a:t>turing</a:t>
            </a:r>
            <a:r>
              <a:rPr lang="en-GB" dirty="0"/>
              <a:t>, what) 	from 0 to 1.</a:t>
            </a:r>
          </a:p>
          <a:p>
            <a:r>
              <a:rPr lang="en-GB" dirty="0"/>
              <a:t>observe 	say(</a:t>
            </a:r>
            <a:r>
              <a:rPr lang="en-GB" dirty="0" err="1"/>
              <a:t>turing</a:t>
            </a:r>
            <a:r>
              <a:rPr lang="en-GB" dirty="0"/>
              <a:t>, is) 		from 1 to 2.</a:t>
            </a:r>
          </a:p>
          <a:p>
            <a:r>
              <a:rPr lang="en-GB" dirty="0"/>
              <a:t>observe	say(</a:t>
            </a:r>
            <a:r>
              <a:rPr lang="en-GB" dirty="0" err="1"/>
              <a:t>turing</a:t>
            </a:r>
            <a:r>
              <a:rPr lang="en-GB" dirty="0"/>
              <a:t>, your)	from 2 to 3.</a:t>
            </a:r>
          </a:p>
          <a:p>
            <a:r>
              <a:rPr lang="en-GB" dirty="0"/>
              <a:t>observe	say(</a:t>
            </a:r>
            <a:r>
              <a:rPr lang="en-GB" dirty="0" err="1"/>
              <a:t>turing</a:t>
            </a:r>
            <a:r>
              <a:rPr lang="en-GB" dirty="0"/>
              <a:t>, name)	from 3 to 4.</a:t>
            </a:r>
          </a:p>
          <a:p>
            <a:endParaRPr lang="en-GB" dirty="0"/>
          </a:p>
          <a:p>
            <a:r>
              <a:rPr lang="en-GB" dirty="0"/>
              <a:t>if 	saying(</a:t>
            </a:r>
            <a:r>
              <a:rPr lang="en-GB" dirty="0" err="1"/>
              <a:t>turing</a:t>
            </a:r>
            <a:r>
              <a:rPr lang="en-GB" dirty="0"/>
              <a:t>, sentence) 	from T1 to T2 </a:t>
            </a:r>
          </a:p>
          <a:p>
            <a:r>
              <a:rPr lang="en-GB" dirty="0">
                <a:sym typeface="Symbol" panose="05050102010706020507" pitchFamily="18" charset="2"/>
              </a:rPr>
              <a:t>then </a:t>
            </a:r>
            <a:r>
              <a:rPr lang="en-GB" dirty="0"/>
              <a:t>saying(robot, sentence) from T3 to T4.</a:t>
            </a:r>
          </a:p>
          <a:p>
            <a:endParaRPr lang="en-GB" dirty="0"/>
          </a:p>
          <a:p>
            <a:r>
              <a:rPr lang="en-GB" dirty="0"/>
              <a:t>saying(Agent, sentence) 			from T1 to T3 	</a:t>
            </a:r>
            <a:r>
              <a:rPr lang="en-GB" dirty="0">
                <a:sym typeface="Symbol" panose="05050102010706020507" pitchFamily="18" charset="2"/>
              </a:rPr>
              <a:t>if </a:t>
            </a:r>
          </a:p>
          <a:p>
            <a:r>
              <a:rPr lang="en-GB" dirty="0">
                <a:sym typeface="Symbol" panose="05050102010706020507" pitchFamily="18" charset="2"/>
              </a:rPr>
              <a:t>	</a:t>
            </a:r>
            <a:r>
              <a:rPr lang="en-GB" dirty="0"/>
              <a:t>saying(Agent, </a:t>
            </a:r>
            <a:r>
              <a:rPr lang="en-GB" dirty="0" err="1"/>
              <a:t>nounphrase</a:t>
            </a:r>
            <a:r>
              <a:rPr lang="en-GB" dirty="0"/>
              <a:t>) 	from T1 to T2,</a:t>
            </a:r>
          </a:p>
          <a:p>
            <a:r>
              <a:rPr lang="en-GB" dirty="0"/>
              <a:t>	saying(Agent, </a:t>
            </a:r>
            <a:r>
              <a:rPr lang="en-GB" dirty="0" err="1"/>
              <a:t>verbphrase</a:t>
            </a:r>
            <a:r>
              <a:rPr lang="en-GB" dirty="0"/>
              <a:t>) 	from T2 to T3.</a:t>
            </a:r>
            <a:endParaRPr lang="en-GB" sz="1050" dirty="0"/>
          </a:p>
          <a:p>
            <a:r>
              <a:rPr lang="en-GB" sz="1050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0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568" y="116632"/>
            <a:ext cx="1022513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/>
          </a:p>
          <a:p>
            <a:r>
              <a:rPr lang="en-GB" sz="2000" dirty="0"/>
              <a:t>saying(Agent, </a:t>
            </a:r>
            <a:r>
              <a:rPr lang="en-GB" sz="2000" dirty="0" err="1"/>
              <a:t>nounphrase</a:t>
            </a:r>
            <a:r>
              <a:rPr lang="en-GB" sz="2000" dirty="0"/>
              <a:t>)	from T1 to T3  </a:t>
            </a:r>
            <a:r>
              <a:rPr lang="en-GB" sz="2000" dirty="0">
                <a:sym typeface="Symbol" panose="05050102010706020507" pitchFamily="18" charset="2"/>
              </a:rPr>
              <a:t>if</a:t>
            </a: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/>
              <a:t>saying(Agent, adjective) 	from T1 to T2,</a:t>
            </a:r>
          </a:p>
          <a:p>
            <a:r>
              <a:rPr lang="en-GB" sz="2000" dirty="0"/>
              <a:t>	saying(Agent, noun) 	from T2 to T3.</a:t>
            </a:r>
            <a:endParaRPr lang="en-GB" sz="1100" dirty="0"/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endParaRPr lang="en-GB" sz="1100" dirty="0"/>
          </a:p>
          <a:p>
            <a:r>
              <a:rPr lang="en-GB" sz="2000" dirty="0"/>
              <a:t>saying(Agent, </a:t>
            </a:r>
            <a:r>
              <a:rPr lang="en-GB" sz="2000" dirty="0" err="1"/>
              <a:t>nounphrase</a:t>
            </a:r>
            <a:r>
              <a:rPr lang="en-GB" sz="2000" dirty="0"/>
              <a:t>) 	from T1 to T2  if</a:t>
            </a:r>
          </a:p>
          <a:p>
            <a:r>
              <a:rPr lang="en-GB" sz="2000" dirty="0">
                <a:sym typeface="Symbol" panose="05050102010706020507" pitchFamily="18" charset="2"/>
              </a:rPr>
              <a:t> 	</a:t>
            </a:r>
            <a:r>
              <a:rPr lang="en-GB" sz="2000" dirty="0"/>
              <a:t>saying(Agent, noun)     	from T1 to T2.</a:t>
            </a:r>
          </a:p>
          <a:p>
            <a:endParaRPr lang="en-GB" sz="2000" dirty="0"/>
          </a:p>
          <a:p>
            <a:r>
              <a:rPr lang="en-GB" sz="2000" dirty="0"/>
              <a:t>saying(Agent, </a:t>
            </a:r>
            <a:r>
              <a:rPr lang="en-GB" sz="2000" dirty="0" err="1"/>
              <a:t>verbphrase</a:t>
            </a:r>
            <a:r>
              <a:rPr lang="en-GB" sz="2000" dirty="0"/>
              <a:t>) 	from T1 to T3  </a:t>
            </a:r>
            <a:r>
              <a:rPr lang="en-GB" sz="2000" dirty="0">
                <a:sym typeface="Symbol" panose="05050102010706020507" pitchFamily="18" charset="2"/>
              </a:rPr>
              <a:t>if</a:t>
            </a:r>
          </a:p>
          <a:p>
            <a:r>
              <a:rPr lang="en-GB" sz="2000" dirty="0">
                <a:sym typeface="Symbol" panose="05050102010706020507" pitchFamily="18" charset="2"/>
              </a:rPr>
              <a:t> 	</a:t>
            </a:r>
            <a:r>
              <a:rPr lang="en-GB" sz="2000" dirty="0"/>
              <a:t>saying(Agent, verb) 		from T1  to T2,</a:t>
            </a:r>
          </a:p>
          <a:p>
            <a:r>
              <a:rPr lang="en-GB" sz="2000" dirty="0"/>
              <a:t>	saying(Agent, </a:t>
            </a:r>
            <a:r>
              <a:rPr lang="en-GB" sz="2000" dirty="0" err="1"/>
              <a:t>nounphrase</a:t>
            </a:r>
            <a:r>
              <a:rPr lang="en-GB" sz="2000" dirty="0"/>
              <a:t>) from T2 to T3.</a:t>
            </a:r>
          </a:p>
          <a:p>
            <a:endParaRPr lang="en-GB" sz="1100" dirty="0"/>
          </a:p>
          <a:p>
            <a:r>
              <a:rPr lang="en-GB" sz="2000" dirty="0"/>
              <a:t>saying(Agent, </a:t>
            </a:r>
            <a:r>
              <a:rPr lang="en-GB" sz="2000" dirty="0" err="1"/>
              <a:t>verbphrase</a:t>
            </a:r>
            <a:r>
              <a:rPr lang="en-GB" sz="2000" dirty="0"/>
              <a:t>) 	from T1 to T2   </a:t>
            </a:r>
            <a:r>
              <a:rPr lang="en-GB" sz="2000" dirty="0">
                <a:sym typeface="Symbol" panose="05050102010706020507" pitchFamily="18" charset="2"/>
              </a:rPr>
              <a:t>if</a:t>
            </a:r>
          </a:p>
          <a:p>
            <a:r>
              <a:rPr lang="en-GB" sz="2000" dirty="0">
                <a:sym typeface="Symbol" panose="05050102010706020507" pitchFamily="18" charset="2"/>
              </a:rPr>
              <a:t> 	</a:t>
            </a:r>
            <a:r>
              <a:rPr lang="en-GB" sz="2000" dirty="0"/>
              <a:t>saying(Agent, verb) 		from T1 to T2.</a:t>
            </a:r>
          </a:p>
          <a:p>
            <a:endParaRPr lang="en-GB" sz="2000" dirty="0"/>
          </a:p>
          <a:p>
            <a:r>
              <a:rPr lang="en-GB" sz="2000" dirty="0"/>
              <a:t>saying(Agent, adjective) from T1 to T2 </a:t>
            </a:r>
            <a:r>
              <a:rPr lang="en-GB" sz="2000" dirty="0">
                <a:sym typeface="Symbol" panose="05050102010706020507" pitchFamily="18" charset="2"/>
              </a:rPr>
              <a:t> if	</a:t>
            </a:r>
            <a:r>
              <a:rPr lang="en-GB" sz="2000" dirty="0"/>
              <a:t>say(Agent, my) from T1 to T2.</a:t>
            </a:r>
          </a:p>
          <a:p>
            <a:r>
              <a:rPr lang="en-GB" sz="2000" dirty="0"/>
              <a:t>saying(Agent, adjective) from T1 to T2 </a:t>
            </a:r>
            <a:r>
              <a:rPr lang="en-GB" sz="2000" dirty="0">
                <a:sym typeface="Symbol" panose="05050102010706020507" pitchFamily="18" charset="2"/>
              </a:rPr>
              <a:t>if		</a:t>
            </a:r>
            <a:r>
              <a:rPr lang="en-GB" sz="2000" dirty="0"/>
              <a:t>say(Agent, your) from T1 to T2.</a:t>
            </a:r>
          </a:p>
          <a:p>
            <a:r>
              <a:rPr lang="en-GB" sz="1100" dirty="0"/>
              <a:t>	</a:t>
            </a:r>
          </a:p>
          <a:p>
            <a:r>
              <a:rPr lang="en-GB" sz="2000" dirty="0"/>
              <a:t>saying(Agent, noun) from T1 to T2</a:t>
            </a:r>
            <a:r>
              <a:rPr lang="en-GB" sz="2000" dirty="0">
                <a:sym typeface="Symbol" panose="05050102010706020507" pitchFamily="18" charset="2"/>
              </a:rPr>
              <a:t> 	if 	</a:t>
            </a:r>
            <a:r>
              <a:rPr lang="en-GB" sz="2000" dirty="0"/>
              <a:t>say(Agent, name) from T1 to T2.</a:t>
            </a:r>
          </a:p>
          <a:p>
            <a:r>
              <a:rPr lang="en-GB" sz="2000" dirty="0"/>
              <a:t>saying(Agent, noun) from T1 to T2	</a:t>
            </a:r>
            <a:r>
              <a:rPr lang="en-GB" sz="2000" dirty="0">
                <a:sym typeface="Symbol" panose="05050102010706020507" pitchFamily="18" charset="2"/>
              </a:rPr>
              <a:t>if 	</a:t>
            </a:r>
            <a:r>
              <a:rPr lang="en-GB" sz="2000" dirty="0"/>
              <a:t>say(Agent, what) from T1 to T2.</a:t>
            </a:r>
          </a:p>
          <a:p>
            <a:r>
              <a:rPr lang="en-GB" sz="2000" dirty="0"/>
              <a:t>saying(Agent, noun) from T1 to T2</a:t>
            </a:r>
            <a:r>
              <a:rPr lang="en-GB" sz="2000" dirty="0">
                <a:sym typeface="Symbol" panose="05050102010706020507" pitchFamily="18" charset="2"/>
              </a:rPr>
              <a:t>	if	</a:t>
            </a:r>
            <a:r>
              <a:rPr lang="en-GB" sz="2000" dirty="0"/>
              <a:t>say(Agent, bob) from T1 to T2.</a:t>
            </a:r>
          </a:p>
          <a:p>
            <a:endParaRPr lang="en-GB" sz="1100" dirty="0"/>
          </a:p>
          <a:p>
            <a:r>
              <a:rPr lang="en-GB" sz="2000" dirty="0"/>
              <a:t>saying(Agent, verb) from T1 to T2 	if</a:t>
            </a:r>
            <a:r>
              <a:rPr lang="en-GB" sz="2000" dirty="0">
                <a:sym typeface="Symbol" panose="05050102010706020507" pitchFamily="18" charset="2"/>
              </a:rPr>
              <a:t> 	</a:t>
            </a:r>
            <a:r>
              <a:rPr lang="en-GB" sz="2000" dirty="0"/>
              <a:t>say(Agent, is) from T1 to T2.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86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9552" y="764704"/>
            <a:ext cx="6174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fluents</a:t>
            </a:r>
            <a:r>
              <a:rPr lang="en-GB" dirty="0"/>
              <a:t>  said(_,_).</a:t>
            </a:r>
          </a:p>
          <a:p>
            <a:r>
              <a:rPr lang="en-GB" dirty="0"/>
              <a:t>actions say(_,_).</a:t>
            </a:r>
          </a:p>
          <a:p>
            <a:endParaRPr lang="en-GB" dirty="0"/>
          </a:p>
          <a:p>
            <a:r>
              <a:rPr lang="en-GB" dirty="0"/>
              <a:t>initially 	said(</a:t>
            </a:r>
            <a:r>
              <a:rPr lang="en-GB" dirty="0" err="1"/>
              <a:t>turing</a:t>
            </a:r>
            <a:r>
              <a:rPr lang="en-GB" dirty="0"/>
              <a:t>, []), said(robot, []).</a:t>
            </a:r>
          </a:p>
          <a:p>
            <a:endParaRPr lang="en-GB" dirty="0"/>
          </a:p>
          <a:p>
            <a:r>
              <a:rPr lang="en-GB" dirty="0"/>
              <a:t>say(Agent, Word)  initiates 	said(Agent, </a:t>
            </a:r>
            <a:r>
              <a:rPr lang="en-GB" dirty="0" err="1"/>
              <a:t>NewPhrase</a:t>
            </a:r>
            <a:r>
              <a:rPr lang="en-GB" dirty="0"/>
              <a:t>)	</a:t>
            </a:r>
          </a:p>
          <a:p>
            <a:r>
              <a:rPr lang="en-GB" dirty="0"/>
              <a:t>if		said(Agent, </a:t>
            </a:r>
            <a:r>
              <a:rPr lang="en-GB" dirty="0" err="1"/>
              <a:t>OldPhrase</a:t>
            </a:r>
            <a:r>
              <a:rPr lang="en-GB" dirty="0"/>
              <a:t>), </a:t>
            </a:r>
          </a:p>
          <a:p>
            <a:r>
              <a:rPr lang="en-GB" dirty="0"/>
              <a:t>		append(</a:t>
            </a:r>
            <a:r>
              <a:rPr lang="en-GB" dirty="0" err="1"/>
              <a:t>OldPhrase</a:t>
            </a:r>
            <a:r>
              <a:rPr lang="en-GB" dirty="0"/>
              <a:t>, [Word], </a:t>
            </a:r>
            <a:r>
              <a:rPr lang="en-GB" dirty="0" err="1"/>
              <a:t>NewPhrase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say(Agent, Word) terminates  said(Agent, </a:t>
            </a:r>
            <a:r>
              <a:rPr lang="en-GB" dirty="0" err="1"/>
              <a:t>OldPhrase</a:t>
            </a:r>
            <a:r>
              <a:rPr lang="en-GB" dirty="0"/>
              <a:t>) 	</a:t>
            </a:r>
          </a:p>
          <a:p>
            <a:r>
              <a:rPr lang="en-GB" dirty="0"/>
              <a:t>if		 said(Agent, </a:t>
            </a:r>
            <a:r>
              <a:rPr lang="en-GB" dirty="0" err="1"/>
              <a:t>OldPhrase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false		say(Agent, Word1), </a:t>
            </a:r>
          </a:p>
          <a:p>
            <a:r>
              <a:rPr lang="en-GB" dirty="0"/>
              <a:t>		say(Agent, Word2), </a:t>
            </a:r>
          </a:p>
          <a:p>
            <a:r>
              <a:rPr lang="en-GB" dirty="0"/>
              <a:t>		Word1 \= Word2.</a:t>
            </a:r>
          </a:p>
        </p:txBody>
      </p:sp>
    </p:spTree>
    <p:extLst>
      <p:ext uri="{BB962C8B-B14F-4D97-AF65-F5344CB8AC3E}">
        <p14:creationId xmlns:p14="http://schemas.microsoft.com/office/powerpoint/2010/main" val="10804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kinds of programming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72915"/>
            <a:ext cx="8228572" cy="432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714" y="5085184"/>
            <a:ext cx="22320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212976"/>
            <a:ext cx="3548539" cy="7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3635896" y="2780928"/>
            <a:ext cx="172819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483768" y="5594771"/>
            <a:ext cx="1728192" cy="761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4088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e.g. logic programs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1960" y="617168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e.g. production systems</a:t>
            </a:r>
          </a:p>
        </p:txBody>
      </p:sp>
    </p:spTree>
    <p:extLst>
      <p:ext uri="{BB962C8B-B14F-4D97-AF65-F5344CB8AC3E}">
        <p14:creationId xmlns:p14="http://schemas.microsoft.com/office/powerpoint/2010/main" val="1224402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0" y="6452"/>
            <a:ext cx="9217024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maxTime</a:t>
            </a:r>
            <a:r>
              <a:rPr lang="en-GB" sz="1200" dirty="0"/>
              <a:t>(10).</a:t>
            </a:r>
          </a:p>
          <a:p>
            <a:endParaRPr lang="en-GB" sz="700" dirty="0"/>
          </a:p>
          <a:p>
            <a:r>
              <a:rPr lang="en-GB" sz="1200" dirty="0" err="1"/>
              <a:t>fluents</a:t>
            </a:r>
            <a:r>
              <a:rPr lang="en-GB" sz="1200" dirty="0"/>
              <a:t>  said(_,_).</a:t>
            </a:r>
          </a:p>
          <a:p>
            <a:r>
              <a:rPr lang="en-GB" sz="1200" dirty="0"/>
              <a:t>actions say(_,_).</a:t>
            </a:r>
          </a:p>
          <a:p>
            <a:endParaRPr lang="en-GB" sz="1200" dirty="0"/>
          </a:p>
          <a:p>
            <a:r>
              <a:rPr lang="en-GB" sz="1200" dirty="0"/>
              <a:t>observe 	say(</a:t>
            </a:r>
            <a:r>
              <a:rPr lang="en-GB" sz="1200" dirty="0" err="1"/>
              <a:t>turing</a:t>
            </a:r>
            <a:r>
              <a:rPr lang="en-GB" sz="1200" dirty="0"/>
              <a:t>, what) 	from 0 to 1.</a:t>
            </a:r>
          </a:p>
          <a:p>
            <a:r>
              <a:rPr lang="en-GB" sz="1200" dirty="0"/>
              <a:t>observe 	say(</a:t>
            </a:r>
            <a:r>
              <a:rPr lang="en-GB" sz="1200" dirty="0" err="1"/>
              <a:t>turing</a:t>
            </a:r>
            <a:r>
              <a:rPr lang="en-GB" sz="1200" dirty="0"/>
              <a:t>, is) 	from 1 to 2.</a:t>
            </a:r>
          </a:p>
          <a:p>
            <a:r>
              <a:rPr lang="en-GB" sz="1200" dirty="0"/>
              <a:t>observe	say(</a:t>
            </a:r>
            <a:r>
              <a:rPr lang="en-GB" sz="1200" dirty="0" err="1"/>
              <a:t>turing</a:t>
            </a:r>
            <a:r>
              <a:rPr lang="en-GB" sz="1200" dirty="0"/>
              <a:t>, your)	from 2 to 3.</a:t>
            </a:r>
          </a:p>
          <a:p>
            <a:r>
              <a:rPr lang="en-GB" sz="1200" dirty="0"/>
              <a:t>observe	say(</a:t>
            </a:r>
            <a:r>
              <a:rPr lang="en-GB" sz="1200" dirty="0" err="1"/>
              <a:t>turing</a:t>
            </a:r>
            <a:r>
              <a:rPr lang="en-GB" sz="1200" dirty="0"/>
              <a:t>, name)	from 3 to 4.</a:t>
            </a:r>
          </a:p>
          <a:p>
            <a:endParaRPr lang="en-GB" sz="1200" dirty="0"/>
          </a:p>
          <a:p>
            <a:r>
              <a:rPr lang="en-GB" sz="1200" dirty="0"/>
              <a:t>if 	saying(</a:t>
            </a:r>
            <a:r>
              <a:rPr lang="en-GB" sz="1200" dirty="0" err="1"/>
              <a:t>turing</a:t>
            </a:r>
            <a:r>
              <a:rPr lang="en-GB" sz="1200" dirty="0"/>
              <a:t>, sentence) 	from T1 to T2  </a:t>
            </a:r>
            <a:r>
              <a:rPr lang="en-GB" sz="1200" dirty="0">
                <a:sym typeface="Symbol" panose="05050102010706020507" pitchFamily="18" charset="2"/>
              </a:rPr>
              <a:t>then </a:t>
            </a:r>
            <a:r>
              <a:rPr lang="en-GB" sz="1200" dirty="0"/>
              <a:t>saying(robot, sentence) from T3 to T4.</a:t>
            </a:r>
          </a:p>
          <a:p>
            <a:endParaRPr lang="en-GB" sz="1200" dirty="0"/>
          </a:p>
          <a:p>
            <a:r>
              <a:rPr lang="en-GB" sz="1200" dirty="0"/>
              <a:t>saying(Agent, sentence) 	from T1 to T3 	</a:t>
            </a:r>
            <a:r>
              <a:rPr lang="en-GB" sz="1200" dirty="0">
                <a:sym typeface="Symbol" panose="05050102010706020507" pitchFamily="18" charset="2"/>
              </a:rPr>
              <a:t>if 	</a:t>
            </a:r>
            <a:r>
              <a:rPr lang="en-GB" sz="1200" dirty="0"/>
              <a:t>saying(Agent, </a:t>
            </a:r>
            <a:r>
              <a:rPr lang="en-GB" sz="1200" dirty="0" err="1"/>
              <a:t>nounphrase</a:t>
            </a:r>
            <a:r>
              <a:rPr lang="en-GB" sz="1200" dirty="0"/>
              <a:t>) 	from T1 to T2,</a:t>
            </a:r>
          </a:p>
          <a:p>
            <a:r>
              <a:rPr lang="en-GB" sz="1200" dirty="0"/>
              <a:t>							saying(Agent, </a:t>
            </a:r>
            <a:r>
              <a:rPr lang="en-GB" sz="1200" dirty="0" err="1"/>
              <a:t>verbphrase</a:t>
            </a:r>
            <a:r>
              <a:rPr lang="en-GB" sz="1200" dirty="0"/>
              <a:t>) 	from T2 to T3.</a:t>
            </a:r>
            <a:endParaRPr lang="en-GB" sz="800" dirty="0"/>
          </a:p>
          <a:p>
            <a:r>
              <a:rPr lang="en-GB" sz="800" dirty="0"/>
              <a:t>	</a:t>
            </a:r>
          </a:p>
          <a:p>
            <a:r>
              <a:rPr lang="en-GB" sz="1200" dirty="0"/>
              <a:t>saying(Agent, </a:t>
            </a:r>
            <a:r>
              <a:rPr lang="en-GB" sz="1200" dirty="0" err="1"/>
              <a:t>nounphrase</a:t>
            </a:r>
            <a:r>
              <a:rPr lang="en-GB" sz="1200" dirty="0"/>
              <a:t>)	from T1 to T3  </a:t>
            </a:r>
            <a:r>
              <a:rPr lang="en-GB" sz="1200" dirty="0">
                <a:sym typeface="Symbol" panose="05050102010706020507" pitchFamily="18" charset="2"/>
              </a:rPr>
              <a:t>if 	</a:t>
            </a:r>
            <a:r>
              <a:rPr lang="en-GB" sz="1200" dirty="0"/>
              <a:t>saying(Agent, adjective) 	from T1 to T2,</a:t>
            </a:r>
          </a:p>
          <a:p>
            <a:r>
              <a:rPr lang="en-GB" sz="1200" dirty="0"/>
              <a:t>							saying(Agent, noun) 	from T2 to T3.</a:t>
            </a:r>
            <a:endParaRPr lang="en-GB" sz="800" dirty="0"/>
          </a:p>
          <a:p>
            <a:endParaRPr lang="en-GB" sz="800" dirty="0"/>
          </a:p>
          <a:p>
            <a:r>
              <a:rPr lang="en-GB" sz="1200" dirty="0"/>
              <a:t>saying(Agent, </a:t>
            </a:r>
            <a:r>
              <a:rPr lang="en-GB" sz="1200" dirty="0" err="1"/>
              <a:t>nounphrase</a:t>
            </a:r>
            <a:r>
              <a:rPr lang="en-GB" sz="1200" dirty="0"/>
              <a:t>) 	from T1 to T2  if</a:t>
            </a:r>
            <a:r>
              <a:rPr lang="en-GB" sz="1200" dirty="0">
                <a:sym typeface="Symbol" panose="05050102010706020507" pitchFamily="18" charset="2"/>
              </a:rPr>
              <a:t> 	</a:t>
            </a:r>
            <a:r>
              <a:rPr lang="en-GB" sz="1200" dirty="0"/>
              <a:t>saying(Agent, noun)     	from T1 to T2.</a:t>
            </a:r>
          </a:p>
          <a:p>
            <a:endParaRPr lang="en-GB" sz="1200" dirty="0"/>
          </a:p>
          <a:p>
            <a:r>
              <a:rPr lang="en-GB" sz="1200" dirty="0"/>
              <a:t>saying(Agent, </a:t>
            </a:r>
            <a:r>
              <a:rPr lang="en-GB" sz="1200" dirty="0" err="1"/>
              <a:t>verbphrase</a:t>
            </a:r>
            <a:r>
              <a:rPr lang="en-GB" sz="1200" dirty="0"/>
              <a:t>) 	from T1 to T3  </a:t>
            </a:r>
            <a:r>
              <a:rPr lang="en-GB" sz="1200" dirty="0">
                <a:sym typeface="Symbol" panose="05050102010706020507" pitchFamily="18" charset="2"/>
              </a:rPr>
              <a:t>if 	</a:t>
            </a:r>
            <a:r>
              <a:rPr lang="en-GB" sz="1200" dirty="0"/>
              <a:t>saying(Agent, verb) 	from T1  to T2,</a:t>
            </a:r>
          </a:p>
          <a:p>
            <a:r>
              <a:rPr lang="en-GB" sz="1200" dirty="0"/>
              <a:t>							saying(Agent, </a:t>
            </a:r>
            <a:r>
              <a:rPr lang="en-GB" sz="1200" dirty="0" err="1"/>
              <a:t>nounphrase</a:t>
            </a:r>
            <a:r>
              <a:rPr lang="en-GB" sz="1200" dirty="0"/>
              <a:t>) from T2 to T3.</a:t>
            </a:r>
          </a:p>
          <a:p>
            <a:r>
              <a:rPr lang="en-GB" sz="1200" dirty="0"/>
              <a:t>saying(Agent, </a:t>
            </a:r>
            <a:r>
              <a:rPr lang="en-GB" sz="1200" dirty="0" err="1"/>
              <a:t>verbphrase</a:t>
            </a:r>
            <a:r>
              <a:rPr lang="en-GB" sz="1200" dirty="0"/>
              <a:t>) 	from T1 to T2   </a:t>
            </a:r>
            <a:r>
              <a:rPr lang="en-GB" sz="1200" dirty="0">
                <a:sym typeface="Symbol" panose="05050102010706020507" pitchFamily="18" charset="2"/>
              </a:rPr>
              <a:t>if 	</a:t>
            </a:r>
            <a:r>
              <a:rPr lang="en-GB" sz="1200" dirty="0"/>
              <a:t>saying(Agent, verb) 		from T1 to T2.</a:t>
            </a:r>
          </a:p>
          <a:p>
            <a:endParaRPr lang="en-GB" sz="1200" dirty="0"/>
          </a:p>
          <a:p>
            <a:r>
              <a:rPr lang="en-GB" sz="1200" dirty="0"/>
              <a:t>saying(Agent, adjective) from T1 to T2 	</a:t>
            </a:r>
            <a:r>
              <a:rPr lang="en-GB" sz="1200" dirty="0">
                <a:sym typeface="Symbol" panose="05050102010706020507" pitchFamily="18" charset="2"/>
              </a:rPr>
              <a:t> if	</a:t>
            </a:r>
            <a:r>
              <a:rPr lang="en-GB" sz="1200" dirty="0"/>
              <a:t>say(Agent, my) from T1 to T2.</a:t>
            </a:r>
          </a:p>
          <a:p>
            <a:r>
              <a:rPr lang="en-GB" sz="1200" dirty="0"/>
              <a:t>saying(Agent, adjective) from T1 to T2	 </a:t>
            </a:r>
            <a:r>
              <a:rPr lang="en-GB" sz="1200" dirty="0">
                <a:sym typeface="Symbol" panose="05050102010706020507" pitchFamily="18" charset="2"/>
              </a:rPr>
              <a:t>if	</a:t>
            </a:r>
            <a:r>
              <a:rPr lang="en-GB" sz="1200" dirty="0"/>
              <a:t>say(Agent, your) from T1 to T2.</a:t>
            </a:r>
          </a:p>
          <a:p>
            <a:endParaRPr lang="en-GB" sz="800" dirty="0"/>
          </a:p>
          <a:p>
            <a:r>
              <a:rPr lang="en-GB" sz="1200" dirty="0"/>
              <a:t>saying(Agent, noun) from T1 to T2</a:t>
            </a:r>
            <a:r>
              <a:rPr lang="en-GB" sz="1200" dirty="0">
                <a:sym typeface="Symbol" panose="05050102010706020507" pitchFamily="18" charset="2"/>
              </a:rPr>
              <a:t> 		if 	</a:t>
            </a:r>
            <a:r>
              <a:rPr lang="en-GB" sz="1200" dirty="0"/>
              <a:t>say(Agent, name) from T1 to T2.</a:t>
            </a:r>
          </a:p>
          <a:p>
            <a:r>
              <a:rPr lang="en-GB" sz="1200" dirty="0"/>
              <a:t>saying(Agent, noun) from T1 to T2	 	</a:t>
            </a:r>
            <a:r>
              <a:rPr lang="en-GB" sz="1200" dirty="0">
                <a:sym typeface="Symbol" panose="05050102010706020507" pitchFamily="18" charset="2"/>
              </a:rPr>
              <a:t>if 	</a:t>
            </a:r>
            <a:r>
              <a:rPr lang="en-GB" sz="1200" dirty="0"/>
              <a:t>say(Agent, what) from T1 to T2.</a:t>
            </a:r>
            <a:endParaRPr lang="en-GB" sz="1000" dirty="0"/>
          </a:p>
          <a:p>
            <a:r>
              <a:rPr lang="en-GB" sz="1200" dirty="0"/>
              <a:t>saying(Agent, noun) from T1 to T2</a:t>
            </a:r>
            <a:r>
              <a:rPr lang="en-GB" sz="1200" dirty="0">
                <a:sym typeface="Symbol" panose="05050102010706020507" pitchFamily="18" charset="2"/>
              </a:rPr>
              <a:t>		if	</a:t>
            </a:r>
            <a:r>
              <a:rPr lang="en-GB" sz="1200" dirty="0"/>
              <a:t>say(Agent, bob) from T1 to T2.</a:t>
            </a:r>
          </a:p>
          <a:p>
            <a:r>
              <a:rPr lang="en-GB" sz="1200" dirty="0"/>
              <a:t>saying(Agent, verb) from T1 to T2 		if</a:t>
            </a:r>
            <a:r>
              <a:rPr lang="en-GB" sz="1200" dirty="0">
                <a:sym typeface="Symbol" panose="05050102010706020507" pitchFamily="18" charset="2"/>
              </a:rPr>
              <a:t> 	</a:t>
            </a:r>
            <a:r>
              <a:rPr lang="en-GB" sz="1200" dirty="0"/>
              <a:t>say(Agent, is) from T1 to T2.</a:t>
            </a:r>
          </a:p>
          <a:p>
            <a:endParaRPr lang="en-GB" sz="1200" dirty="0"/>
          </a:p>
          <a:p>
            <a:r>
              <a:rPr lang="en-GB" sz="1200" dirty="0"/>
              <a:t>initially 	said(</a:t>
            </a:r>
            <a:r>
              <a:rPr lang="en-GB" sz="1200" dirty="0" err="1"/>
              <a:t>turing</a:t>
            </a:r>
            <a:r>
              <a:rPr lang="en-GB" sz="1200" dirty="0"/>
              <a:t>, []), said(robot, []).</a:t>
            </a:r>
          </a:p>
          <a:p>
            <a:r>
              <a:rPr lang="en-GB" sz="1200" dirty="0"/>
              <a:t>say(Agent, Word)  initiates 	said(Agent, </a:t>
            </a:r>
            <a:r>
              <a:rPr lang="en-GB" sz="1200" dirty="0" err="1"/>
              <a:t>NewPhrase</a:t>
            </a:r>
            <a:r>
              <a:rPr lang="en-GB" sz="1200" dirty="0"/>
              <a:t>)	if	said(Agent, </a:t>
            </a:r>
            <a:r>
              <a:rPr lang="en-GB" sz="1200" dirty="0" err="1"/>
              <a:t>OldPhrase</a:t>
            </a:r>
            <a:r>
              <a:rPr lang="en-GB" sz="1200" dirty="0"/>
              <a:t>),  append(</a:t>
            </a:r>
            <a:r>
              <a:rPr lang="en-GB" sz="1200" dirty="0" err="1"/>
              <a:t>OldPhrase</a:t>
            </a:r>
            <a:r>
              <a:rPr lang="en-GB" sz="1200" dirty="0"/>
              <a:t>, [Word], </a:t>
            </a:r>
            <a:r>
              <a:rPr lang="en-GB" sz="1200" dirty="0" err="1"/>
              <a:t>NewPhrase</a:t>
            </a:r>
            <a:r>
              <a:rPr lang="en-GB" sz="1200" dirty="0"/>
              <a:t>).</a:t>
            </a:r>
          </a:p>
          <a:p>
            <a:r>
              <a:rPr lang="en-GB" sz="1200" dirty="0"/>
              <a:t>say(Agent, Word) terminates  said(Agent, </a:t>
            </a:r>
            <a:r>
              <a:rPr lang="en-GB" sz="1200" dirty="0" err="1"/>
              <a:t>OldPhrase</a:t>
            </a:r>
            <a:r>
              <a:rPr lang="en-GB" sz="1200" dirty="0"/>
              <a:t>) 	if	 said(Agent, </a:t>
            </a:r>
            <a:r>
              <a:rPr lang="en-GB" sz="1200" dirty="0" err="1"/>
              <a:t>OldPhrase</a:t>
            </a:r>
            <a:r>
              <a:rPr lang="en-GB" sz="1200" dirty="0"/>
              <a:t>).</a:t>
            </a:r>
          </a:p>
          <a:p>
            <a:r>
              <a:rPr lang="en-GB" sz="1200" dirty="0"/>
              <a:t>false		say(Agent, Word1),  say(Agent, Word2),    Word1 \= Word2.</a:t>
            </a:r>
          </a:p>
          <a:p>
            <a:endParaRPr lang="en-GB" sz="105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8158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404664"/>
            <a:ext cx="7656041" cy="305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657699"/>
            <a:ext cx="8229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5900" y="4149080"/>
            <a:ext cx="93599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771800" y="5213981"/>
            <a:ext cx="1728192" cy="761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9992" y="574472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reactive rule</a:t>
            </a:r>
          </a:p>
        </p:txBody>
      </p:sp>
    </p:spTree>
    <p:extLst>
      <p:ext uri="{BB962C8B-B14F-4D97-AF65-F5344CB8AC3E}">
        <p14:creationId xmlns:p14="http://schemas.microsoft.com/office/powerpoint/2010/main" val="345614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743121"/>
            <a:ext cx="3672316" cy="479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Two kinds of database systems: Active Databases and </a:t>
            </a:r>
          </a:p>
          <a:p>
            <a:r>
              <a:rPr lang="en-GB" sz="2400" dirty="0">
                <a:solidFill>
                  <a:srgbClr val="0000FF"/>
                </a:solidFill>
              </a:rPr>
              <a:t>Deductive Databases (e.g. </a:t>
            </a:r>
            <a:r>
              <a:rPr lang="en-GB" sz="2400" dirty="0" err="1">
                <a:solidFill>
                  <a:srgbClr val="0000FF"/>
                </a:solidFill>
              </a:rPr>
              <a:t>Datalog</a:t>
            </a:r>
            <a:r>
              <a:rPr lang="en-GB" sz="24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554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3432-EF7F-B84F-BCFB-EEF96C8A23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0"/>
            <a:ext cx="55943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684463"/>
            <a:ext cx="83883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5661248"/>
            <a:ext cx="6494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667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8392" y="5675042"/>
            <a:ext cx="2133600" cy="365125"/>
          </a:xfrm>
        </p:spPr>
        <p:txBody>
          <a:bodyPr/>
          <a:lstStyle/>
          <a:p>
            <a:fld id="{CCD73432-EF7F-B84F-BCFB-EEF96C8A23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0992" y="1865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GB" sz="2800" dirty="0">
                <a:solidFill>
                  <a:srgbClr val="0000FF"/>
                </a:solidFill>
              </a:rPr>
              <a:t>The Problem: 	Conventional logical languages</a:t>
            </a:r>
          </a:p>
          <a:p>
            <a:pPr lvl="0">
              <a:spcBef>
                <a:spcPct val="0"/>
              </a:spcBef>
            </a:pPr>
            <a:r>
              <a:rPr lang="en-GB" sz="2800" dirty="0">
                <a:solidFill>
                  <a:srgbClr val="0000FF"/>
                </a:solidFill>
              </a:rPr>
              <a:t>					are not computationally feasible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392" y="274442"/>
            <a:ext cx="8686800" cy="54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38392" y="56750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73432-EF7F-B84F-BCFB-EEF96C8A2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736" y="303572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  <a:r>
              <a:rPr lang="en-GB" sz="2400" i="1" dirty="0">
                <a:solidFill>
                  <a:srgbClr val="0000FF"/>
                </a:solidFill>
              </a:rPr>
              <a:t>time t</a:t>
            </a:r>
            <a:endParaRPr lang="en-US" sz="20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5218" y="3012133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 </a:t>
            </a:r>
            <a:r>
              <a:rPr lang="en-GB" sz="2400" i="1" dirty="0">
                <a:solidFill>
                  <a:srgbClr val="0000FF"/>
                </a:solidFill>
              </a:rPr>
              <a:t>time t+1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9587" y="1739249"/>
            <a:ext cx="2176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e initiates q </a:t>
            </a:r>
          </a:p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e terminates p</a:t>
            </a:r>
            <a:endParaRPr lang="en-US" sz="2400" i="1" dirty="0">
              <a:solidFill>
                <a:srgbClr val="0000FF"/>
              </a:solidFill>
              <a:cs typeface="Times New Roman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785287" y="1778034"/>
            <a:ext cx="519474" cy="45719"/>
          </a:xfrm>
          <a:custGeom>
            <a:avLst/>
            <a:gdLst>
              <a:gd name="connsiteX0" fmla="*/ 0 w 1358900"/>
              <a:gd name="connsiteY0" fmla="*/ 281517 h 281517"/>
              <a:gd name="connsiteX1" fmla="*/ 609600 w 1358900"/>
              <a:gd name="connsiteY1" fmla="*/ 14817 h 281517"/>
              <a:gd name="connsiteX2" fmla="*/ 1358900 w 1358900"/>
              <a:gd name="connsiteY2" fmla="*/ 192617 h 281517"/>
              <a:gd name="connsiteX3" fmla="*/ 1358900 w 1358900"/>
              <a:gd name="connsiteY3" fmla="*/ 192617 h 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900" h="281517">
                <a:moveTo>
                  <a:pt x="0" y="281517"/>
                </a:moveTo>
                <a:cubicBezTo>
                  <a:pt x="191558" y="155575"/>
                  <a:pt x="383117" y="29634"/>
                  <a:pt x="609600" y="14817"/>
                </a:cubicBezTo>
                <a:cubicBezTo>
                  <a:pt x="836083" y="0"/>
                  <a:pt x="1358900" y="192617"/>
                  <a:pt x="1358900" y="192617"/>
                </a:cubicBezTo>
                <a:lnTo>
                  <a:pt x="1358900" y="192617"/>
                </a:lnTo>
              </a:path>
            </a:pathLst>
          </a:custGeom>
          <a:ln w="2857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1878" y="1693860"/>
            <a:ext cx="1523146" cy="1341863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7208" y="2058390"/>
            <a:ext cx="1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p, u, v, w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76692" y="1673219"/>
            <a:ext cx="1523146" cy="1341863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/>
                <a:cs typeface="Times New Roman"/>
              </a:rPr>
              <a:t>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9040" y="2058390"/>
            <a:ext cx="137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Times New Roman"/>
                <a:sym typeface="Symbol"/>
              </a:rPr>
              <a:t>q, u, v, w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5362" y="3651895"/>
            <a:ext cx="8907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00FF"/>
                </a:solidFill>
              </a:rPr>
              <a:t>It is necessary to reason that  </a:t>
            </a:r>
          </a:p>
          <a:p>
            <a:r>
              <a:rPr lang="en-GB" sz="2200" i="1" dirty="0">
                <a:solidFill>
                  <a:srgbClr val="FF0000"/>
                </a:solidFill>
              </a:rPr>
              <a:t>u </a:t>
            </a:r>
            <a:r>
              <a:rPr lang="en-GB" sz="2200" dirty="0">
                <a:solidFill>
                  <a:srgbClr val="FF0000"/>
                </a:solidFill>
              </a:rPr>
              <a:t>is true at time </a:t>
            </a:r>
            <a:r>
              <a:rPr lang="en-GB" sz="2200" i="1" dirty="0">
                <a:solidFill>
                  <a:srgbClr val="FF0000"/>
                </a:solidFill>
              </a:rPr>
              <a:t>t+1 </a:t>
            </a:r>
            <a:r>
              <a:rPr lang="en-GB" sz="2200" dirty="0">
                <a:solidFill>
                  <a:srgbClr val="FF0000"/>
                </a:solidFill>
              </a:rPr>
              <a:t>because </a:t>
            </a:r>
            <a:r>
              <a:rPr lang="en-GB" sz="2200" i="1" dirty="0">
                <a:solidFill>
                  <a:srgbClr val="FF0000"/>
                </a:solidFill>
              </a:rPr>
              <a:t>u </a:t>
            </a:r>
            <a:r>
              <a:rPr lang="en-GB" sz="2200" dirty="0">
                <a:solidFill>
                  <a:srgbClr val="FF0000"/>
                </a:solidFill>
              </a:rPr>
              <a:t>was true at time </a:t>
            </a:r>
            <a:r>
              <a:rPr lang="en-GB" sz="2200" i="1" dirty="0">
                <a:solidFill>
                  <a:srgbClr val="FF0000"/>
                </a:solidFill>
              </a:rPr>
              <a:t>t</a:t>
            </a:r>
          </a:p>
          <a:p>
            <a:r>
              <a:rPr lang="en-GB" sz="2200" dirty="0">
                <a:solidFill>
                  <a:srgbClr val="FF0000"/>
                </a:solidFill>
              </a:rPr>
              <a:t>and </a:t>
            </a:r>
            <a:r>
              <a:rPr lang="en-GB" sz="2200" i="1" dirty="0">
                <a:solidFill>
                  <a:srgbClr val="FF0000"/>
                </a:solidFill>
              </a:rPr>
              <a:t>u </a:t>
            </a:r>
            <a:r>
              <a:rPr lang="en-GB" sz="2200" dirty="0">
                <a:solidFill>
                  <a:srgbClr val="FF0000"/>
                </a:solidFill>
              </a:rPr>
              <a:t>was not terminated from </a:t>
            </a:r>
            <a:r>
              <a:rPr lang="en-GB" sz="2200" i="1" dirty="0">
                <a:solidFill>
                  <a:srgbClr val="FF0000"/>
                </a:solidFill>
              </a:rPr>
              <a:t>t</a:t>
            </a:r>
            <a:r>
              <a:rPr lang="en-GB" sz="2200" dirty="0">
                <a:solidFill>
                  <a:srgbClr val="FF0000"/>
                </a:solidFill>
              </a:rPr>
              <a:t> to </a:t>
            </a:r>
            <a:r>
              <a:rPr lang="en-GB" sz="2200" i="1" dirty="0">
                <a:solidFill>
                  <a:srgbClr val="FF0000"/>
                </a:solidFill>
              </a:rPr>
              <a:t>t+1.</a:t>
            </a:r>
            <a:r>
              <a:rPr lang="en-GB" sz="2200" dirty="0">
                <a:solidFill>
                  <a:srgbClr val="FF0000"/>
                </a:solidFill>
              </a:rPr>
              <a:t>  </a:t>
            </a:r>
            <a:endParaRPr lang="en-GB" sz="22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955" y="13504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 </a:t>
            </a:r>
            <a:r>
              <a:rPr lang="en-GB" sz="2400" i="1" dirty="0">
                <a:solidFill>
                  <a:srgbClr val="0000FF"/>
                </a:solidFill>
              </a:rPr>
              <a:t>e</a:t>
            </a:r>
            <a:endParaRPr lang="en-US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3736" y="4937988"/>
            <a:ext cx="8907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solidFill>
                  <a:srgbClr val="FF0000"/>
                </a:solidFill>
              </a:rPr>
              <a:t>v </a:t>
            </a:r>
            <a:r>
              <a:rPr lang="en-GB" sz="2200" dirty="0">
                <a:solidFill>
                  <a:srgbClr val="FF0000"/>
                </a:solidFill>
              </a:rPr>
              <a:t>is true at time </a:t>
            </a:r>
            <a:r>
              <a:rPr lang="en-GB" sz="2200" i="1" dirty="0">
                <a:solidFill>
                  <a:srgbClr val="FF0000"/>
                </a:solidFill>
              </a:rPr>
              <a:t>t+1 </a:t>
            </a:r>
            <a:r>
              <a:rPr lang="en-GB" sz="2200" dirty="0">
                <a:solidFill>
                  <a:srgbClr val="FF0000"/>
                </a:solidFill>
              </a:rPr>
              <a:t>because </a:t>
            </a:r>
            <a:r>
              <a:rPr lang="en-GB" sz="2200" i="1" dirty="0">
                <a:solidFill>
                  <a:srgbClr val="FF0000"/>
                </a:solidFill>
              </a:rPr>
              <a:t>v </a:t>
            </a:r>
            <a:r>
              <a:rPr lang="en-GB" sz="2200" dirty="0">
                <a:solidFill>
                  <a:srgbClr val="FF0000"/>
                </a:solidFill>
              </a:rPr>
              <a:t>was true at time </a:t>
            </a:r>
            <a:r>
              <a:rPr lang="en-GB" sz="2200" i="1" dirty="0">
                <a:solidFill>
                  <a:srgbClr val="FF0000"/>
                </a:solidFill>
              </a:rPr>
              <a:t>t</a:t>
            </a:r>
          </a:p>
          <a:p>
            <a:r>
              <a:rPr lang="en-GB" sz="2200" dirty="0">
                <a:solidFill>
                  <a:srgbClr val="FF0000"/>
                </a:solidFill>
              </a:rPr>
              <a:t>and v</a:t>
            </a:r>
            <a:r>
              <a:rPr lang="en-GB" sz="2200" i="1" dirty="0">
                <a:solidFill>
                  <a:srgbClr val="FF0000"/>
                </a:solidFill>
              </a:rPr>
              <a:t> </a:t>
            </a:r>
            <a:r>
              <a:rPr lang="en-GB" sz="2200" dirty="0">
                <a:solidFill>
                  <a:srgbClr val="FF0000"/>
                </a:solidFill>
              </a:rPr>
              <a:t>was not terminated from </a:t>
            </a:r>
            <a:r>
              <a:rPr lang="en-GB" sz="2200" i="1" dirty="0">
                <a:solidFill>
                  <a:srgbClr val="FF0000"/>
                </a:solidFill>
              </a:rPr>
              <a:t>t</a:t>
            </a:r>
            <a:r>
              <a:rPr lang="en-GB" sz="2200" dirty="0">
                <a:solidFill>
                  <a:srgbClr val="FF0000"/>
                </a:solidFill>
              </a:rPr>
              <a:t> to </a:t>
            </a:r>
            <a:r>
              <a:rPr lang="en-GB" sz="2200" i="1" dirty="0">
                <a:solidFill>
                  <a:srgbClr val="FF0000"/>
                </a:solidFill>
              </a:rPr>
              <a:t>t+1.</a:t>
            </a:r>
            <a:r>
              <a:rPr lang="en-GB" sz="2200" dirty="0">
                <a:solidFill>
                  <a:srgbClr val="FF0000"/>
                </a:solidFill>
              </a:rPr>
              <a:t>  </a:t>
            </a:r>
            <a:endParaRPr lang="en-GB" sz="2200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736" y="5891731"/>
            <a:ext cx="8907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i="1" dirty="0">
                <a:solidFill>
                  <a:srgbClr val="FF0000"/>
                </a:solidFill>
              </a:rPr>
              <a:t>w </a:t>
            </a:r>
            <a:r>
              <a:rPr lang="en-GB" sz="2200" dirty="0">
                <a:solidFill>
                  <a:srgbClr val="FF0000"/>
                </a:solidFill>
              </a:rPr>
              <a:t>is true at time </a:t>
            </a:r>
            <a:r>
              <a:rPr lang="en-GB" sz="2200" i="1" dirty="0">
                <a:solidFill>
                  <a:srgbClr val="FF0000"/>
                </a:solidFill>
              </a:rPr>
              <a:t>t+1 </a:t>
            </a:r>
            <a:r>
              <a:rPr lang="en-GB" sz="2200" dirty="0">
                <a:solidFill>
                  <a:srgbClr val="FF0000"/>
                </a:solidFill>
              </a:rPr>
              <a:t>because </a:t>
            </a:r>
            <a:r>
              <a:rPr lang="en-GB" sz="2200" i="1" dirty="0">
                <a:solidFill>
                  <a:srgbClr val="FF0000"/>
                </a:solidFill>
              </a:rPr>
              <a:t>w </a:t>
            </a:r>
            <a:r>
              <a:rPr lang="en-GB" sz="2200" dirty="0">
                <a:solidFill>
                  <a:srgbClr val="FF0000"/>
                </a:solidFill>
              </a:rPr>
              <a:t>was true at time </a:t>
            </a:r>
            <a:r>
              <a:rPr lang="en-GB" sz="2200" i="1" dirty="0">
                <a:solidFill>
                  <a:srgbClr val="FF0000"/>
                </a:solidFill>
              </a:rPr>
              <a:t>t</a:t>
            </a:r>
          </a:p>
          <a:p>
            <a:r>
              <a:rPr lang="en-GB" sz="2200" dirty="0">
                <a:solidFill>
                  <a:srgbClr val="FF0000"/>
                </a:solidFill>
              </a:rPr>
              <a:t>and </a:t>
            </a:r>
            <a:r>
              <a:rPr lang="en-GB" sz="2200" i="1" dirty="0">
                <a:solidFill>
                  <a:srgbClr val="FF0000"/>
                </a:solidFill>
              </a:rPr>
              <a:t>w </a:t>
            </a:r>
            <a:r>
              <a:rPr lang="en-GB" sz="2200" dirty="0">
                <a:solidFill>
                  <a:srgbClr val="FF0000"/>
                </a:solidFill>
              </a:rPr>
              <a:t>was not terminated from </a:t>
            </a:r>
            <a:r>
              <a:rPr lang="en-GB" sz="2200" i="1" dirty="0">
                <a:solidFill>
                  <a:srgbClr val="FF0000"/>
                </a:solidFill>
              </a:rPr>
              <a:t>t</a:t>
            </a:r>
            <a:r>
              <a:rPr lang="en-GB" sz="2200" dirty="0">
                <a:solidFill>
                  <a:srgbClr val="FF0000"/>
                </a:solidFill>
              </a:rPr>
              <a:t> to </a:t>
            </a:r>
            <a:r>
              <a:rPr lang="en-GB" sz="2200" i="1" dirty="0">
                <a:solidFill>
                  <a:srgbClr val="FF0000"/>
                </a:solidFill>
              </a:rPr>
              <a:t>t+1.</a:t>
            </a:r>
            <a:r>
              <a:rPr lang="en-GB" sz="2200" dirty="0">
                <a:solidFill>
                  <a:srgbClr val="FF0000"/>
                </a:solidFill>
              </a:rPr>
              <a:t>  </a:t>
            </a:r>
            <a:endParaRPr lang="en-GB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210380</TotalTime>
  <Words>1270</Words>
  <Application>Microsoft Office PowerPoint</Application>
  <PresentationFormat>On-screen Show (4:3)</PresentationFormat>
  <Paragraphs>806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ゴシック</vt:lpstr>
      <vt:lpstr>Arial</vt:lpstr>
      <vt:lpstr>Book Antiqua</vt:lpstr>
      <vt:lpstr>Calibri</vt:lpstr>
      <vt:lpstr>Mangal</vt:lpstr>
      <vt:lpstr>Symbol</vt:lpstr>
      <vt:lpstr>Times New Roman</vt:lpstr>
      <vt:lpstr>Office Theme</vt:lpstr>
      <vt:lpstr>PowerPoint Presentation</vt:lpstr>
      <vt:lpstr>PowerPoint Presentation</vt:lpstr>
      <vt:lpstr>CLOUT (Computational Logic for Use in Teaching)</vt:lpstr>
      <vt:lpstr>PowerPoint Presentation</vt:lpstr>
      <vt:lpstr>Two kinds of programming systems</vt:lpstr>
      <vt:lpstr>PowerPoint Presentation</vt:lpstr>
      <vt:lpstr>PowerPoint Presentation</vt:lpstr>
      <vt:lpstr>PowerPoint Presentation</vt:lpstr>
      <vt:lpstr>PowerPoint Presentation</vt:lpstr>
      <vt:lpstr>The Problem:  Imperative languages       do not have a logical meaning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LPS:  Computation = Model Generation</vt:lpstr>
      <vt:lpstr>LPS:  Computation generates actions    to make reactive rules true</vt:lpstr>
      <vt:lpstr>PowerPoint Presentation</vt:lpstr>
      <vt:lpstr>World models are sequences of states, actions and external events, described by atomic sentences </vt:lpstr>
      <vt:lpstr>The syntax of LPS</vt:lpstr>
      <vt:lpstr>The syntax of LPS </vt:lpstr>
      <vt:lpstr>State transitions are described by a  “programmable” causal theory</vt:lpstr>
      <vt:lpstr>PowerPoint Presentation</vt:lpstr>
      <vt:lpstr>PowerPoint Presentation</vt:lpstr>
      <vt:lpstr>The Dining Philosophers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Bubble sort </vt:lpstr>
      <vt:lpstr>PowerPoint Presentation</vt:lpstr>
      <vt:lpstr>LPS executes actions concurrently</vt:lpstr>
      <vt:lpstr>Teleo-reactivity</vt:lpstr>
      <vt:lpstr>PowerPoint Presentation</vt:lpstr>
      <vt:lpstr>PowerPoint Presentation</vt:lpstr>
      <vt:lpstr>PowerPoint Presentation</vt:lpstr>
      <vt:lpstr>PowerPoint Presentation</vt:lpstr>
      <vt:lpstr>Natural language grammars can be represented by logic programs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and Human Thinking</dc:title>
  <dc:creator>Bob</dc:creator>
  <cp:lastModifiedBy>Bob</cp:lastModifiedBy>
  <cp:revision>2406</cp:revision>
  <dcterms:created xsi:type="dcterms:W3CDTF">2012-02-29T18:06:41Z</dcterms:created>
  <dcterms:modified xsi:type="dcterms:W3CDTF">2017-04-10T09:14:59Z</dcterms:modified>
</cp:coreProperties>
</file>