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1758" r:id="rId2"/>
    <p:sldId id="2040" r:id="rId3"/>
    <p:sldId id="2025" r:id="rId4"/>
    <p:sldId id="2048" r:id="rId5"/>
    <p:sldId id="1986" r:id="rId6"/>
    <p:sldId id="1999" r:id="rId7"/>
    <p:sldId id="2000" r:id="rId8"/>
    <p:sldId id="2002" r:id="rId9"/>
    <p:sldId id="2001" r:id="rId10"/>
    <p:sldId id="2008" r:id="rId11"/>
    <p:sldId id="2004" r:id="rId12"/>
    <p:sldId id="2005" r:id="rId13"/>
    <p:sldId id="2007" r:id="rId14"/>
    <p:sldId id="2041" r:id="rId15"/>
    <p:sldId id="1975" r:id="rId16"/>
    <p:sldId id="1976" r:id="rId17"/>
    <p:sldId id="1977" r:id="rId18"/>
    <p:sldId id="1978" r:id="rId19"/>
    <p:sldId id="258" r:id="rId20"/>
    <p:sldId id="1979" r:id="rId21"/>
    <p:sldId id="1989" r:id="rId22"/>
    <p:sldId id="2042" r:id="rId23"/>
    <p:sldId id="1988" r:id="rId24"/>
    <p:sldId id="2047" r:id="rId25"/>
    <p:sldId id="2020" r:id="rId26"/>
    <p:sldId id="2031" r:id="rId27"/>
    <p:sldId id="1938" r:id="rId28"/>
    <p:sldId id="2018" r:id="rId29"/>
    <p:sldId id="1957" r:id="rId30"/>
    <p:sldId id="2019" r:id="rId31"/>
    <p:sldId id="2021" r:id="rId32"/>
    <p:sldId id="2022" r:id="rId33"/>
    <p:sldId id="358" r:id="rId34"/>
    <p:sldId id="2049" r:id="rId35"/>
    <p:sldId id="2011" r:id="rId36"/>
    <p:sldId id="2024" r:id="rId37"/>
    <p:sldId id="2037" r:id="rId38"/>
    <p:sldId id="2033" r:id="rId39"/>
    <p:sldId id="2036" r:id="rId40"/>
    <p:sldId id="2050" r:id="rId41"/>
    <p:sldId id="1894" r:id="rId42"/>
    <p:sldId id="2043" r:id="rId43"/>
    <p:sldId id="1980" r:id="rId44"/>
    <p:sldId id="1984" r:id="rId45"/>
    <p:sldId id="1985" r:id="rId46"/>
    <p:sldId id="1996" r:id="rId47"/>
    <p:sldId id="1997" r:id="rId48"/>
    <p:sldId id="1994" r:id="rId49"/>
    <p:sldId id="1995" r:id="rId50"/>
    <p:sldId id="1993" r:id="rId51"/>
    <p:sldId id="2009" r:id="rId52"/>
    <p:sldId id="2039" r:id="rId53"/>
    <p:sldId id="1981" r:id="rId54"/>
    <p:sldId id="1982" r:id="rId55"/>
    <p:sldId id="2032" r:id="rId56"/>
    <p:sldId id="2038" r:id="rId57"/>
    <p:sldId id="1990" r:id="rId58"/>
    <p:sldId id="1991" r:id="rId59"/>
    <p:sldId id="1966" r:id="rId60"/>
    <p:sldId id="1861" r:id="rId61"/>
    <p:sldId id="2030" r:id="rId62"/>
    <p:sldId id="2045" r:id="rId6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5F5F5"/>
    <a:srgbClr val="007E39"/>
    <a:srgbClr val="CCECFF"/>
    <a:srgbClr val="FFFFFF"/>
    <a:srgbClr val="66CCFF"/>
    <a:srgbClr val="E2FBFE"/>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40" autoAdjust="0"/>
  </p:normalViewPr>
  <p:slideViewPr>
    <p:cSldViewPr snapToObjects="1">
      <p:cViewPr>
        <p:scale>
          <a:sx n="64" d="100"/>
          <a:sy n="64" d="100"/>
        </p:scale>
        <p:origin x="916" y="60"/>
      </p:cViewPr>
      <p:guideLst>
        <p:guide orient="horz" pos="2160"/>
        <p:guide pos="2880"/>
      </p:guideLst>
    </p:cSldViewPr>
  </p:slideViewPr>
  <p:notesTextViewPr>
    <p:cViewPr>
      <p:scale>
        <a:sx n="100" d="100"/>
        <a:sy n="100" d="100"/>
      </p:scale>
      <p:origin x="0" y="0"/>
    </p:cViewPr>
  </p:notesTextViewPr>
  <p:sorterViewPr>
    <p:cViewPr>
      <p:scale>
        <a:sx n="156" d="100"/>
        <a:sy n="156" d="100"/>
      </p:scale>
      <p:origin x="0" y="-23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BA5BD5-965D-334A-9624-5CB51346F383}" type="datetimeFigureOut">
              <a:rPr lang="en-US" smtClean="0"/>
              <a:pPr/>
              <a:t>9/15/2018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D390C3-DD67-E04E-9ED4-2CDB936872E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988B70-FD89-B64F-AFD0-B7577367C379}" type="datetimeFigureOut">
              <a:rPr lang="en-US" smtClean="0"/>
              <a:pPr/>
              <a:t>9/15/2018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3B5C93D-FC0E-A446-96DB-9326D98B977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video: 3:00</a:t>
            </a:r>
          </a:p>
        </p:txBody>
      </p:sp>
      <p:sp>
        <p:nvSpPr>
          <p:cNvPr id="4" name="Slide Number Placeholder 3"/>
          <p:cNvSpPr>
            <a:spLocks noGrp="1"/>
          </p:cNvSpPr>
          <p:nvPr>
            <p:ph type="sldNum" sz="quarter" idx="10"/>
          </p:nvPr>
        </p:nvSpPr>
        <p:spPr/>
        <p:txBody>
          <a:bodyPr/>
          <a:lstStyle/>
          <a:p>
            <a:fld id="{6934FE15-FB17-4B4C-9BCA-9B29380DEEA6}" type="slidenum">
              <a:rPr lang="en-US" smtClean="0"/>
              <a:t>33</a:t>
            </a:fld>
            <a:endParaRPr lang="en-US"/>
          </a:p>
        </p:txBody>
      </p:sp>
    </p:spTree>
    <p:extLst>
      <p:ext uri="{BB962C8B-B14F-4D97-AF65-F5344CB8AC3E}">
        <p14:creationId xmlns:p14="http://schemas.microsoft.com/office/powerpoint/2010/main" val="22775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B59F844-8CD1-4D73-AE00-7615E9EDB504}" type="datetime1">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0B2C4F-45B4-47F0-90DD-C8C87FEB76C1}" type="datetime1">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BA0F87A-69B1-4B9F-9525-0663780AA2A7}" type="datetime1">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BF4C390-AF1F-4383-A96C-22700ABE2B18}" type="datetime1">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A1068-D62E-422C-AB7D-5FE9A09DEB85}" type="slidenum">
              <a:rPr lang="en-US" smtClean="0"/>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06A4F85-9E15-437A-9D9F-ED06C94157AD}" type="datetime1">
              <a:rPr lang="en-US" smtClean="0"/>
              <a:pPr/>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F392214-F2F6-4BFA-8C5D-F85D7CA64B65}" type="datetime1">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D95910B-E6F1-45D2-87F7-62E540E5461E}" type="datetime1">
              <a:rPr lang="en-US" smtClean="0"/>
              <a:pPr/>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CF0C273-3EE1-4FA2-82E7-517838276723}" type="datetime1">
              <a:rPr lang="en-US" smtClean="0"/>
              <a:pPr/>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488A4-9E95-45FA-903A-A902A9486213}" type="datetime1">
              <a:rPr lang="en-US" smtClean="0"/>
              <a:pPr/>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D0BA1D7-79D9-4E75-994A-A408A8B5FE85}" type="datetime1">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4DAE3F-0469-4319-A558-85C9B1C2A15F}" type="datetime1">
              <a:rPr lang="en-US" smtClean="0"/>
              <a:pPr/>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73432-EF7F-B84F-BCFB-EEF96C8A23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GB"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B6FC9-DB57-4803-83D8-69A1B690CF9E}" type="datetime1">
              <a:rPr lang="en-US" smtClean="0"/>
              <a:pPr/>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73432-EF7F-B84F-BCFB-EEF96C8A23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kern="1200">
          <a:solidFill>
            <a:srgbClr val="0000FF"/>
          </a:solidFill>
          <a:latin typeface="+mj-lt"/>
          <a:ea typeface="+mj-ea"/>
          <a:cs typeface="+mj-cs"/>
        </a:defRPr>
      </a:lvl1pPr>
    </p:titleStyle>
    <p:bodyStyle>
      <a:lvl1pPr marL="0" indent="0" algn="l" defTabSz="457200" rtl="0" eaLnBrk="1" latinLnBrk="0" hangingPunct="1">
        <a:spcBef>
          <a:spcPts val="0"/>
        </a:spcBef>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cholar.google.co.uk/citations?user=4KmaeeUAAAAJ&amp;hl=en&amp;oi=sra" TargetMode="External"/><Relationship Id="rId7" Type="http://schemas.openxmlformats.org/officeDocument/2006/relationships/image" Target="../media/image8.png"/><Relationship Id="rId2" Type="http://schemas.openxmlformats.org/officeDocument/2006/relationships/hyperlink" Target="https://link.springer.com/chapter/10.1007/978-3-662-53357-4_6" TargetMode="External"/><Relationship Id="rId1" Type="http://schemas.openxmlformats.org/officeDocument/2006/relationships/slideLayout" Target="../slideLayouts/slideLayout7.xml"/><Relationship Id="rId6" Type="http://schemas.openxmlformats.org/officeDocument/2006/relationships/hyperlink" Target="https://scholar.google.co.uk/scholar?cluster=18024996366658821357&amp;hl=en&amp;as_sdt=0,5" TargetMode="External"/><Relationship Id="rId5" Type="http://schemas.openxmlformats.org/officeDocument/2006/relationships/hyperlink" Target="https://scholar.google.co.uk/scholar?q=related:7dxn6LGmJfoJ:scholar.google.com/&amp;hl=en&amp;as_sdt=0,5" TargetMode="External"/><Relationship Id="rId4" Type="http://schemas.openxmlformats.org/officeDocument/2006/relationships/hyperlink" Target="https://scholar.google.co.uk/scholar?cites=18024996366658821357&amp;as_sdt=2005&amp;sciodt=0,5&amp;hl=e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http://www.oracle.com/industries/government/pdfs/oracle-haley-enterprisepublic-sector-ds.pdf"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mailto:paul@haleyAI.com"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16530" y="2361412"/>
            <a:ext cx="5904656" cy="2743637"/>
          </a:xfrm>
        </p:spPr>
        <p:txBody>
          <a:bodyPr>
            <a:normAutofit/>
          </a:bodyPr>
          <a:lstStyle/>
          <a:p>
            <a:r>
              <a:rPr lang="en-GB" dirty="0"/>
              <a:t> </a:t>
            </a:r>
            <a:endParaRPr lang="en-GB" sz="2900" dirty="0"/>
          </a:p>
          <a:p>
            <a:r>
              <a:rPr lang="en-US" sz="2400" dirty="0">
                <a:solidFill>
                  <a:srgbClr val="0000FF"/>
                </a:solidFill>
              </a:rPr>
              <a:t>Robert Kowalski,</a:t>
            </a:r>
            <a:r>
              <a:rPr lang="en-US" sz="2400" dirty="0"/>
              <a:t> Imperial College London</a:t>
            </a:r>
          </a:p>
          <a:p>
            <a:r>
              <a:rPr lang="en-GB" sz="2400" dirty="0">
                <a:solidFill>
                  <a:srgbClr val="0000FF"/>
                </a:solidFill>
              </a:rPr>
              <a:t>Miguel </a:t>
            </a:r>
            <a:r>
              <a:rPr lang="en-GB" sz="2400" dirty="0" err="1">
                <a:solidFill>
                  <a:srgbClr val="0000FF"/>
                </a:solidFill>
              </a:rPr>
              <a:t>Calejo</a:t>
            </a:r>
            <a:r>
              <a:rPr lang="en-GB" sz="2400" dirty="0">
                <a:solidFill>
                  <a:srgbClr val="0000FF"/>
                </a:solidFill>
              </a:rPr>
              <a:t>, </a:t>
            </a:r>
            <a:r>
              <a:rPr lang="en-GB" sz="2400" dirty="0"/>
              <a:t>Interprolog.com</a:t>
            </a:r>
          </a:p>
          <a:p>
            <a:r>
              <a:rPr lang="en-US" sz="2400" dirty="0" err="1">
                <a:solidFill>
                  <a:srgbClr val="0000FF"/>
                </a:solidFill>
              </a:rPr>
              <a:t>Fariba</a:t>
            </a:r>
            <a:r>
              <a:rPr lang="en-US" sz="2400" dirty="0">
                <a:solidFill>
                  <a:srgbClr val="0000FF"/>
                </a:solidFill>
              </a:rPr>
              <a:t> Sadri, </a:t>
            </a:r>
            <a:r>
              <a:rPr lang="en-US" sz="2400" dirty="0"/>
              <a:t>Imperial College London</a:t>
            </a:r>
          </a:p>
          <a:p>
            <a:endParaRPr lang="en-US" sz="2600" dirty="0"/>
          </a:p>
          <a:p>
            <a:pPr algn="ctr"/>
            <a:endParaRPr lang="en-US" sz="2118" dirty="0"/>
          </a:p>
          <a:p>
            <a:endParaRPr lang="en-US" sz="2118" dirty="0"/>
          </a:p>
        </p:txBody>
      </p:sp>
      <p:sp>
        <p:nvSpPr>
          <p:cNvPr id="4" name="Slide Number Placeholder 3"/>
          <p:cNvSpPr>
            <a:spLocks noGrp="1"/>
          </p:cNvSpPr>
          <p:nvPr>
            <p:ph type="sldNum" sz="quarter" idx="12"/>
          </p:nvPr>
        </p:nvSpPr>
        <p:spPr/>
        <p:txBody>
          <a:bodyPr/>
          <a:lstStyle/>
          <a:p>
            <a:fld id="{CCD73432-EF7F-B84F-BCFB-EEF96C8A23DB}" type="slidenum">
              <a:rPr lang="en-US" smtClean="0"/>
              <a:pPr/>
              <a:t>1</a:t>
            </a:fld>
            <a:endParaRPr lang="en-US"/>
          </a:p>
        </p:txBody>
      </p:sp>
      <p:sp>
        <p:nvSpPr>
          <p:cNvPr id="3" name="Rectangle 1"/>
          <p:cNvSpPr>
            <a:spLocks noChangeArrowheads="1"/>
          </p:cNvSpPr>
          <p:nvPr/>
        </p:nvSpPr>
        <p:spPr bwMode="auto">
          <a:xfrm>
            <a:off x="395536" y="3187765"/>
            <a:ext cx="253596"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US" altLang="en-US" sz="3600" b="0" i="0" u="none" strike="noStrike" cap="none" normalizeH="0" baseline="0" dirty="0">
              <a:ln>
                <a:noFill/>
              </a:ln>
              <a:solidFill>
                <a:srgbClr val="0000FF"/>
              </a:solidFill>
              <a:effectLst/>
              <a:latin typeface="Arial" panose="020B0604020202020204" pitchFamily="34" charset="0"/>
            </a:endParaRPr>
          </a:p>
        </p:txBody>
      </p:sp>
      <p:sp>
        <p:nvSpPr>
          <p:cNvPr id="7" name="Title 4"/>
          <p:cNvSpPr txBox="1">
            <a:spLocks/>
          </p:cNvSpPr>
          <p:nvPr/>
        </p:nvSpPr>
        <p:spPr>
          <a:xfrm>
            <a:off x="-108520" y="1218412"/>
            <a:ext cx="8229600" cy="1143000"/>
          </a:xfrm>
          <a:prstGeom prst="rect">
            <a:avLst/>
          </a:prstGeom>
        </p:spPr>
        <p:txBody>
          <a:bodyPr vert="horz" lIns="91440" tIns="45720" rIns="91440" bIns="45720" rtlCol="0" anchor="ctr">
            <a:normAutofit fontScale="32500" lnSpcReduction="20000"/>
          </a:bodyPr>
          <a:lstStyle>
            <a:lvl1pPr algn="l" defTabSz="457200" rtl="0" eaLnBrk="1" latinLnBrk="0" hangingPunct="1">
              <a:spcBef>
                <a:spcPct val="0"/>
              </a:spcBef>
              <a:buNone/>
              <a:defRPr sz="3200" kern="1200">
                <a:solidFill>
                  <a:srgbClr val="0000FF"/>
                </a:solidFill>
                <a:latin typeface="+mj-lt"/>
                <a:ea typeface="+mj-ea"/>
                <a:cs typeface="+mj-cs"/>
              </a:defRPr>
            </a:lvl1pPr>
          </a:lstStyle>
          <a:p>
            <a:pPr algn="ctr">
              <a:lnSpc>
                <a:spcPct val="120000"/>
              </a:lnSpc>
            </a:pPr>
            <a:r>
              <a:rPr lang="en-GB" sz="11200" dirty="0"/>
              <a:t>Logic and Smart Contracts</a:t>
            </a:r>
            <a:br>
              <a:rPr lang="en-GB" sz="9600" dirty="0"/>
            </a:br>
            <a:r>
              <a:rPr lang="en-GB" sz="9600" dirty="0"/>
              <a:t>		</a:t>
            </a:r>
            <a:endParaRPr lang="en-US" sz="9600" dirty="0"/>
          </a:p>
          <a:p>
            <a:endParaRPr lang="en-GB" sz="6100" dirty="0"/>
          </a:p>
        </p:txBody>
      </p:sp>
    </p:spTree>
    <p:extLst>
      <p:ext uri="{BB962C8B-B14F-4D97-AF65-F5344CB8AC3E}">
        <p14:creationId xmlns:p14="http://schemas.microsoft.com/office/powerpoint/2010/main" val="343302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4444A-B30A-499B-9D6C-E4F1BD51BBD7}"/>
              </a:ext>
            </a:extLst>
          </p:cNvPr>
          <p:cNvSpPr>
            <a:spLocks noGrp="1"/>
          </p:cNvSpPr>
          <p:nvPr>
            <p:ph type="sldNum" sz="quarter" idx="12"/>
          </p:nvPr>
        </p:nvSpPr>
        <p:spPr/>
        <p:txBody>
          <a:bodyPr/>
          <a:lstStyle/>
          <a:p>
            <a:fld id="{CCD73432-EF7F-B84F-BCFB-EEF96C8A23DB}" type="slidenum">
              <a:rPr lang="en-US" smtClean="0"/>
              <a:pPr/>
              <a:t>10</a:t>
            </a:fld>
            <a:endParaRPr lang="en-US"/>
          </a:p>
        </p:txBody>
      </p:sp>
      <p:sp>
        <p:nvSpPr>
          <p:cNvPr id="3" name="Rectangle 2">
            <a:extLst>
              <a:ext uri="{FF2B5EF4-FFF2-40B4-BE49-F238E27FC236}">
                <a16:creationId xmlns:a16="http://schemas.microsoft.com/office/drawing/2014/main" id="{848413B4-30F5-4A67-B455-ABE2D1B09FCA}"/>
              </a:ext>
            </a:extLst>
          </p:cNvPr>
          <p:cNvSpPr/>
          <p:nvPr/>
        </p:nvSpPr>
        <p:spPr>
          <a:xfrm>
            <a:off x="0" y="136525"/>
            <a:ext cx="9505056" cy="7201972"/>
          </a:xfrm>
          <a:prstGeom prst="rect">
            <a:avLst/>
          </a:prstGeom>
        </p:spPr>
        <p:txBody>
          <a:bodyPr wrap="square">
            <a:spAutoFit/>
          </a:bodyPr>
          <a:lstStyle/>
          <a:p>
            <a:r>
              <a:rPr lang="en-GB" sz="1400" dirty="0"/>
              <a:t>namespace </a:t>
            </a:r>
            <a:r>
              <a:rPr lang="en-GB" sz="1400" dirty="0" err="1"/>
              <a:t>org.accordproject.latedeliveryandpenalty</a:t>
            </a:r>
            <a:endParaRPr lang="en-GB" sz="1400" dirty="0"/>
          </a:p>
          <a:p>
            <a:r>
              <a:rPr lang="en-GB" sz="1400" dirty="0"/>
              <a:t>import org.accordproject.common.*</a:t>
            </a:r>
          </a:p>
          <a:p>
            <a:r>
              <a:rPr lang="en-GB" sz="1400" dirty="0"/>
              <a:t>import org.accordproject.latedeliveryandpenalty.*</a:t>
            </a:r>
          </a:p>
          <a:p>
            <a:r>
              <a:rPr lang="en-GB" sz="1400" dirty="0"/>
              <a:t>// Declare a contract over a template model</a:t>
            </a:r>
          </a:p>
          <a:p>
            <a:r>
              <a:rPr lang="en-GB" sz="1400" dirty="0"/>
              <a:t>contract </a:t>
            </a:r>
            <a:r>
              <a:rPr lang="en-GB" sz="1400" dirty="0" err="1"/>
              <a:t>LateDeliveryAndPenalty</a:t>
            </a:r>
            <a:r>
              <a:rPr lang="en-GB" sz="1400" dirty="0"/>
              <a:t> over </a:t>
            </a:r>
            <a:r>
              <a:rPr lang="en-GB" sz="1400" dirty="0" err="1"/>
              <a:t>TemplateModel</a:t>
            </a:r>
            <a:r>
              <a:rPr lang="en-GB" sz="1400" dirty="0"/>
              <a:t> {</a:t>
            </a:r>
          </a:p>
          <a:p>
            <a:r>
              <a:rPr lang="en-GB" sz="1400" dirty="0"/>
              <a:t>  // Clause checking for late delivery and calculating penalty</a:t>
            </a:r>
          </a:p>
          <a:p>
            <a:r>
              <a:rPr lang="en-GB" sz="1400" dirty="0"/>
              <a:t>  clause </a:t>
            </a:r>
            <a:r>
              <a:rPr lang="en-GB" sz="1400" dirty="0" err="1"/>
              <a:t>latedeliveryandpenalty</a:t>
            </a:r>
            <a:r>
              <a:rPr lang="en-GB" sz="1400" dirty="0"/>
              <a:t>(request : </a:t>
            </a:r>
            <a:r>
              <a:rPr lang="en-GB" sz="1400" dirty="0" err="1"/>
              <a:t>LateDeliveryAndPenaltyRequest</a:t>
            </a:r>
            <a:r>
              <a:rPr lang="en-GB" sz="1400" dirty="0"/>
              <a:t>) : </a:t>
            </a:r>
            <a:r>
              <a:rPr lang="en-GB" sz="1400" dirty="0" err="1"/>
              <a:t>LateDeliveryAndPenaltyResponse</a:t>
            </a:r>
            <a:r>
              <a:rPr lang="en-GB" sz="1400" dirty="0"/>
              <a:t> throws Error {</a:t>
            </a:r>
          </a:p>
          <a:p>
            <a:r>
              <a:rPr lang="en-GB" sz="1400" dirty="0"/>
              <a:t>    // Guard against calling late delivery clause too early</a:t>
            </a:r>
          </a:p>
          <a:p>
            <a:r>
              <a:rPr lang="en-GB" sz="1400" dirty="0"/>
              <a:t>    define variable agreed = </a:t>
            </a:r>
            <a:r>
              <a:rPr lang="en-GB" sz="1400" dirty="0" err="1"/>
              <a:t>request.agreedDelivery</a:t>
            </a:r>
            <a:r>
              <a:rPr lang="en-GB" sz="1400" dirty="0"/>
              <a:t>;</a:t>
            </a:r>
          </a:p>
          <a:p>
            <a:r>
              <a:rPr lang="en-GB" sz="1400" dirty="0"/>
              <a:t>    enforce </a:t>
            </a:r>
            <a:r>
              <a:rPr lang="en-GB" sz="1400" dirty="0" err="1"/>
              <a:t>momentIsBefore</a:t>
            </a:r>
            <a:r>
              <a:rPr lang="en-GB" sz="1400" dirty="0"/>
              <a:t>(</a:t>
            </a:r>
            <a:r>
              <a:rPr lang="en-GB" sz="1400" dirty="0" err="1"/>
              <a:t>agreed,now</a:t>
            </a:r>
            <a:r>
              <a:rPr lang="en-GB" sz="1400" dirty="0"/>
              <a:t>()) else</a:t>
            </a:r>
          </a:p>
          <a:p>
            <a:r>
              <a:rPr lang="en-GB" sz="1400" dirty="0"/>
              <a:t>    throw new Error{ message : "Cannot exercise late delivery before delivery date" }</a:t>
            </a:r>
          </a:p>
          <a:p>
            <a:r>
              <a:rPr lang="en-GB" sz="1400" dirty="0"/>
              <a:t>    ;</a:t>
            </a:r>
          </a:p>
          <a:p>
            <a:r>
              <a:rPr lang="en-GB" sz="1400" dirty="0"/>
              <a:t>    // Guard against force majeure</a:t>
            </a:r>
          </a:p>
          <a:p>
            <a:r>
              <a:rPr lang="en-GB" sz="1400" dirty="0"/>
              <a:t>    enforce !</a:t>
            </a:r>
            <a:r>
              <a:rPr lang="en-GB" sz="1400" dirty="0" err="1"/>
              <a:t>contract.forceMajeure</a:t>
            </a:r>
            <a:r>
              <a:rPr lang="en-GB" sz="1400" dirty="0"/>
              <a:t> or !</a:t>
            </a:r>
            <a:r>
              <a:rPr lang="en-GB" sz="1400" dirty="0" err="1"/>
              <a:t>request.forceMajeure</a:t>
            </a:r>
            <a:r>
              <a:rPr lang="en-GB" sz="1400" dirty="0"/>
              <a:t> else</a:t>
            </a:r>
          </a:p>
          <a:p>
            <a:r>
              <a:rPr lang="en-GB" sz="1400" dirty="0"/>
              <a:t>    return new </a:t>
            </a:r>
            <a:r>
              <a:rPr lang="en-GB" sz="1400" dirty="0" err="1"/>
              <a:t>LateDeliveryAndPenaltyResponse</a:t>
            </a:r>
            <a:r>
              <a:rPr lang="en-GB" sz="1400" dirty="0"/>
              <a:t>{</a:t>
            </a:r>
          </a:p>
          <a:p>
            <a:r>
              <a:rPr lang="en-GB" sz="1400" dirty="0"/>
              <a:t>      penalty: 0.0,</a:t>
            </a:r>
          </a:p>
          <a:p>
            <a:r>
              <a:rPr lang="en-GB" sz="1400" dirty="0"/>
              <a:t>      </a:t>
            </a:r>
            <a:r>
              <a:rPr lang="en-GB" sz="1400" dirty="0" err="1"/>
              <a:t>buyerMayTerminate</a:t>
            </a:r>
            <a:r>
              <a:rPr lang="en-GB" sz="1400" dirty="0"/>
              <a:t>: true</a:t>
            </a:r>
          </a:p>
          <a:p>
            <a:r>
              <a:rPr lang="en-GB" sz="1400" dirty="0"/>
              <a:t>    }</a:t>
            </a:r>
          </a:p>
          <a:p>
            <a:r>
              <a:rPr lang="en-GB" sz="1400" dirty="0"/>
              <a:t>    ;</a:t>
            </a:r>
          </a:p>
          <a:p>
            <a:r>
              <a:rPr lang="en-GB" sz="1400" dirty="0"/>
              <a:t>    // Calculate the time difference between current date and agreed upon date</a:t>
            </a:r>
          </a:p>
          <a:p>
            <a:r>
              <a:rPr lang="en-GB" sz="1400" dirty="0"/>
              <a:t>    define variable diff = </a:t>
            </a:r>
            <a:r>
              <a:rPr lang="en-GB" sz="1400" dirty="0" err="1"/>
              <a:t>momentDiffDays</a:t>
            </a:r>
            <a:r>
              <a:rPr lang="en-GB" sz="1400" dirty="0"/>
              <a:t>(</a:t>
            </a:r>
            <a:r>
              <a:rPr lang="en-GB" sz="1400" dirty="0" err="1"/>
              <a:t>now,agreed</a:t>
            </a:r>
            <a:r>
              <a:rPr lang="en-GB" sz="1400" dirty="0"/>
              <a:t>);</a:t>
            </a:r>
          </a:p>
          <a:p>
            <a:r>
              <a:rPr lang="en-GB" sz="1400" dirty="0"/>
              <a:t>    // Penalty formula</a:t>
            </a:r>
          </a:p>
          <a:p>
            <a:r>
              <a:rPr lang="en-GB" sz="1400" dirty="0"/>
              <a:t>    define variable penalty =</a:t>
            </a:r>
          </a:p>
          <a:p>
            <a:r>
              <a:rPr lang="en-GB" sz="1400" dirty="0"/>
              <a:t>      (diff / </a:t>
            </a:r>
            <a:r>
              <a:rPr lang="en-GB" sz="1400" dirty="0" err="1"/>
              <a:t>contract.penaltyDuration.amount</a:t>
            </a:r>
            <a:r>
              <a:rPr lang="en-GB" sz="1400" dirty="0"/>
              <a:t>) * </a:t>
            </a:r>
            <a:r>
              <a:rPr lang="en-GB" sz="1400" dirty="0" err="1"/>
              <a:t>contract.penaltyPercentage</a:t>
            </a:r>
            <a:r>
              <a:rPr lang="en-GB" sz="1400" dirty="0"/>
              <a:t>/100.0 * </a:t>
            </a:r>
            <a:r>
              <a:rPr lang="en-GB" sz="1400" dirty="0" err="1"/>
              <a:t>request.goodsValue</a:t>
            </a:r>
            <a:r>
              <a:rPr lang="en-GB" sz="1400" dirty="0"/>
              <a:t>;</a:t>
            </a:r>
          </a:p>
          <a:p>
            <a:r>
              <a:rPr lang="en-GB" sz="1400" dirty="0"/>
              <a:t>    // Penalty may be capped</a:t>
            </a:r>
          </a:p>
          <a:p>
            <a:r>
              <a:rPr lang="en-GB" sz="1400" dirty="0"/>
              <a:t>    define variable capped = min([penalty, </a:t>
            </a:r>
            <a:r>
              <a:rPr lang="en-GB" sz="1400" dirty="0" err="1"/>
              <a:t>contract.capPercentage</a:t>
            </a:r>
            <a:r>
              <a:rPr lang="en-GB" sz="1400" dirty="0"/>
              <a:t>/100.0 * </a:t>
            </a:r>
            <a:r>
              <a:rPr lang="en-GB" sz="1400" dirty="0" err="1"/>
              <a:t>request.goodsValue</a:t>
            </a:r>
            <a:r>
              <a:rPr lang="en-GB" sz="1400" dirty="0"/>
              <a:t>]);</a:t>
            </a:r>
          </a:p>
          <a:p>
            <a:r>
              <a:rPr lang="en-GB" sz="1400" dirty="0"/>
              <a:t>    // Return the response with the penalty and termination determination</a:t>
            </a:r>
          </a:p>
          <a:p>
            <a:r>
              <a:rPr lang="en-GB" sz="1400" dirty="0"/>
              <a:t>    return new </a:t>
            </a:r>
            <a:r>
              <a:rPr lang="en-GB" sz="1400" dirty="0" err="1"/>
              <a:t>LateDeliveryAndPenaltyResponse</a:t>
            </a:r>
            <a:r>
              <a:rPr lang="en-GB" sz="1400" dirty="0"/>
              <a:t>{</a:t>
            </a:r>
          </a:p>
          <a:p>
            <a:r>
              <a:rPr lang="en-GB" sz="1400" dirty="0"/>
              <a:t>      penalty: capped,</a:t>
            </a:r>
          </a:p>
          <a:p>
            <a:r>
              <a:rPr lang="en-GB" sz="1400" dirty="0"/>
              <a:t>      </a:t>
            </a:r>
            <a:r>
              <a:rPr lang="en-GB" sz="1400" dirty="0" err="1"/>
              <a:t>buyerMayTerminate</a:t>
            </a:r>
            <a:r>
              <a:rPr lang="en-GB" sz="1400" dirty="0"/>
              <a:t>: diff &gt; </a:t>
            </a:r>
            <a:r>
              <a:rPr lang="en-GB" sz="1400" dirty="0" err="1"/>
              <a:t>contract.termination.amount</a:t>
            </a:r>
            <a:endParaRPr lang="en-GB" sz="1400" dirty="0"/>
          </a:p>
          <a:p>
            <a:r>
              <a:rPr lang="en-GB" sz="1400" dirty="0"/>
              <a:t>    }</a:t>
            </a:r>
          </a:p>
          <a:p>
            <a:r>
              <a:rPr lang="en-GB" sz="1400" dirty="0"/>
              <a:t>  }</a:t>
            </a:r>
          </a:p>
          <a:p>
            <a:r>
              <a:rPr lang="en-GB" sz="1400" dirty="0"/>
              <a:t>}</a:t>
            </a:r>
          </a:p>
        </p:txBody>
      </p:sp>
    </p:spTree>
    <p:extLst>
      <p:ext uri="{BB962C8B-B14F-4D97-AF65-F5344CB8AC3E}">
        <p14:creationId xmlns:p14="http://schemas.microsoft.com/office/powerpoint/2010/main" val="69452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39EAD1-7E3F-4BB5-B7C7-156A0C1ED054}"/>
              </a:ext>
            </a:extLst>
          </p:cNvPr>
          <p:cNvSpPr>
            <a:spLocks noGrp="1"/>
          </p:cNvSpPr>
          <p:nvPr>
            <p:ph type="sldNum" sz="quarter" idx="12"/>
          </p:nvPr>
        </p:nvSpPr>
        <p:spPr/>
        <p:txBody>
          <a:bodyPr/>
          <a:lstStyle/>
          <a:p>
            <a:fld id="{CCD73432-EF7F-B84F-BCFB-EEF96C8A23DB}" type="slidenum">
              <a:rPr lang="en-US" smtClean="0"/>
              <a:pPr/>
              <a:t>11</a:t>
            </a:fld>
            <a:endParaRPr lang="en-US"/>
          </a:p>
        </p:txBody>
      </p:sp>
      <p:pic>
        <p:nvPicPr>
          <p:cNvPr id="3" name="Picture 2">
            <a:extLst>
              <a:ext uri="{FF2B5EF4-FFF2-40B4-BE49-F238E27FC236}">
                <a16:creationId xmlns:a16="http://schemas.microsoft.com/office/drawing/2014/main" id="{63918663-7B8B-4E71-8BDB-5D71B849160F}"/>
              </a:ext>
            </a:extLst>
          </p:cNvPr>
          <p:cNvPicPr>
            <a:picLocks noChangeAspect="1"/>
          </p:cNvPicPr>
          <p:nvPr/>
        </p:nvPicPr>
        <p:blipFill>
          <a:blip r:embed="rId2"/>
          <a:stretch>
            <a:fillRect/>
          </a:stretch>
        </p:blipFill>
        <p:spPr>
          <a:xfrm>
            <a:off x="-177937" y="116632"/>
            <a:ext cx="5477991" cy="5175299"/>
          </a:xfrm>
          <a:prstGeom prst="rect">
            <a:avLst/>
          </a:prstGeom>
        </p:spPr>
      </p:pic>
      <p:sp>
        <p:nvSpPr>
          <p:cNvPr id="5" name="Rectangle 4">
            <a:extLst>
              <a:ext uri="{FF2B5EF4-FFF2-40B4-BE49-F238E27FC236}">
                <a16:creationId xmlns:a16="http://schemas.microsoft.com/office/drawing/2014/main" id="{C19E4F4F-3193-40B1-B24F-B856AC0CA6C7}"/>
              </a:ext>
            </a:extLst>
          </p:cNvPr>
          <p:cNvSpPr/>
          <p:nvPr/>
        </p:nvSpPr>
        <p:spPr>
          <a:xfrm>
            <a:off x="3663596" y="3339774"/>
            <a:ext cx="5184576" cy="2385268"/>
          </a:xfrm>
          <a:prstGeom prst="rect">
            <a:avLst/>
          </a:prstGeom>
        </p:spPr>
        <p:txBody>
          <a:bodyPr wrap="square">
            <a:spAutoFit/>
          </a:bodyPr>
          <a:lstStyle/>
          <a:p>
            <a:r>
              <a:rPr lang="en-GB" sz="2000" dirty="0">
                <a:solidFill>
                  <a:srgbClr val="0000FF"/>
                </a:solidFill>
              </a:rPr>
              <a:t>Key Messages</a:t>
            </a:r>
          </a:p>
          <a:p>
            <a:endParaRPr lang="en-GB" sz="900" dirty="0">
              <a:solidFill>
                <a:srgbClr val="0000FF"/>
              </a:solidFill>
            </a:endParaRPr>
          </a:p>
          <a:p>
            <a:r>
              <a:rPr lang="en-GB" sz="2000" dirty="0"/>
              <a:t>• Financial contracts are structured internally as state-transition systems.</a:t>
            </a:r>
          </a:p>
          <a:p>
            <a:endParaRPr lang="en-GB" sz="1000" dirty="0"/>
          </a:p>
          <a:p>
            <a:r>
              <a:rPr lang="en-GB" sz="2000" dirty="0"/>
              <a:t>• Discrete finite automata (DFA) are an adequate formalism to represent this structure as finite sets of states, events, and transitions.</a:t>
            </a:r>
          </a:p>
          <a:p>
            <a:endParaRPr lang="en-GB" sz="1000" dirty="0"/>
          </a:p>
        </p:txBody>
      </p:sp>
    </p:spTree>
    <p:extLst>
      <p:ext uri="{BB962C8B-B14F-4D97-AF65-F5344CB8AC3E}">
        <p14:creationId xmlns:p14="http://schemas.microsoft.com/office/powerpoint/2010/main" val="22390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44F6F-AE83-4310-93D1-76046C832F58}"/>
              </a:ext>
            </a:extLst>
          </p:cNvPr>
          <p:cNvSpPr>
            <a:spLocks noGrp="1"/>
          </p:cNvSpPr>
          <p:nvPr>
            <p:ph type="sldNum" sz="quarter" idx="12"/>
          </p:nvPr>
        </p:nvSpPr>
        <p:spPr/>
        <p:txBody>
          <a:bodyPr/>
          <a:lstStyle/>
          <a:p>
            <a:fld id="{CCD73432-EF7F-B84F-BCFB-EEF96C8A23DB}" type="slidenum">
              <a:rPr lang="en-US" smtClean="0"/>
              <a:pPr/>
              <a:t>12</a:t>
            </a:fld>
            <a:endParaRPr lang="en-US"/>
          </a:p>
        </p:txBody>
      </p:sp>
      <p:pic>
        <p:nvPicPr>
          <p:cNvPr id="3" name="Picture 2">
            <a:extLst>
              <a:ext uri="{FF2B5EF4-FFF2-40B4-BE49-F238E27FC236}">
                <a16:creationId xmlns:a16="http://schemas.microsoft.com/office/drawing/2014/main" id="{51C7A363-194C-43B2-B6D8-F5D525C55EF9}"/>
              </a:ext>
            </a:extLst>
          </p:cNvPr>
          <p:cNvPicPr>
            <a:picLocks noChangeAspect="1"/>
          </p:cNvPicPr>
          <p:nvPr/>
        </p:nvPicPr>
        <p:blipFill>
          <a:blip r:embed="rId2"/>
          <a:stretch>
            <a:fillRect/>
          </a:stretch>
        </p:blipFill>
        <p:spPr>
          <a:xfrm>
            <a:off x="827584" y="-257385"/>
            <a:ext cx="5941268" cy="7372769"/>
          </a:xfrm>
          <a:prstGeom prst="rect">
            <a:avLst/>
          </a:prstGeom>
        </p:spPr>
      </p:pic>
    </p:spTree>
    <p:extLst>
      <p:ext uri="{BB962C8B-B14F-4D97-AF65-F5344CB8AC3E}">
        <p14:creationId xmlns:p14="http://schemas.microsoft.com/office/powerpoint/2010/main" val="349739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D07F8-E88D-4DF2-BBEF-CDBE657D0473}"/>
              </a:ext>
            </a:extLst>
          </p:cNvPr>
          <p:cNvSpPr>
            <a:spLocks noGrp="1"/>
          </p:cNvSpPr>
          <p:nvPr>
            <p:ph type="sldNum" sz="quarter" idx="12"/>
          </p:nvPr>
        </p:nvSpPr>
        <p:spPr/>
        <p:txBody>
          <a:bodyPr/>
          <a:lstStyle/>
          <a:p>
            <a:fld id="{CCD73432-EF7F-B84F-BCFB-EEF96C8A23DB}" type="slidenum">
              <a:rPr lang="en-US" smtClean="0"/>
              <a:pPr/>
              <a:t>13</a:t>
            </a:fld>
            <a:endParaRPr lang="en-US"/>
          </a:p>
        </p:txBody>
      </p:sp>
      <p:pic>
        <p:nvPicPr>
          <p:cNvPr id="3" name="Picture 2">
            <a:extLst>
              <a:ext uri="{FF2B5EF4-FFF2-40B4-BE49-F238E27FC236}">
                <a16:creationId xmlns:a16="http://schemas.microsoft.com/office/drawing/2014/main" id="{58D94587-BFD2-41FF-AA6C-444CFC47C538}"/>
              </a:ext>
            </a:extLst>
          </p:cNvPr>
          <p:cNvPicPr>
            <a:picLocks noChangeAspect="1"/>
          </p:cNvPicPr>
          <p:nvPr/>
        </p:nvPicPr>
        <p:blipFill>
          <a:blip r:embed="rId2"/>
          <a:stretch>
            <a:fillRect/>
          </a:stretch>
        </p:blipFill>
        <p:spPr>
          <a:xfrm>
            <a:off x="1835696" y="-132249"/>
            <a:ext cx="5400599" cy="6990249"/>
          </a:xfrm>
          <a:prstGeom prst="rect">
            <a:avLst/>
          </a:prstGeom>
        </p:spPr>
      </p:pic>
    </p:spTree>
    <p:extLst>
      <p:ext uri="{BB962C8B-B14F-4D97-AF65-F5344CB8AC3E}">
        <p14:creationId xmlns:p14="http://schemas.microsoft.com/office/powerpoint/2010/main" val="301372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9C28E-19BF-4E4E-97A4-E3D31CA4E9CD}"/>
              </a:ext>
            </a:extLst>
          </p:cNvPr>
          <p:cNvSpPr>
            <a:spLocks noGrp="1"/>
          </p:cNvSpPr>
          <p:nvPr>
            <p:ph type="sldNum" sz="quarter" idx="12"/>
          </p:nvPr>
        </p:nvSpPr>
        <p:spPr/>
        <p:txBody>
          <a:bodyPr/>
          <a:lstStyle/>
          <a:p>
            <a:fld id="{CCD73432-EF7F-B84F-BCFB-EEF96C8A23DB}" type="slidenum">
              <a:rPr lang="en-US" smtClean="0"/>
              <a:pPr/>
              <a:t>14</a:t>
            </a:fld>
            <a:endParaRPr lang="en-US"/>
          </a:p>
        </p:txBody>
      </p:sp>
      <p:sp>
        <p:nvSpPr>
          <p:cNvPr id="3" name="TextBox 2">
            <a:extLst>
              <a:ext uri="{FF2B5EF4-FFF2-40B4-BE49-F238E27FC236}">
                <a16:creationId xmlns:a16="http://schemas.microsoft.com/office/drawing/2014/main" id="{6FB2D48D-571C-4541-AE2D-40886F588B49}"/>
              </a:ext>
            </a:extLst>
          </p:cNvPr>
          <p:cNvSpPr txBox="1"/>
          <p:nvPr/>
        </p:nvSpPr>
        <p:spPr>
          <a:xfrm>
            <a:off x="5433342" y="2461108"/>
            <a:ext cx="2239716" cy="830997"/>
          </a:xfrm>
          <a:prstGeom prst="rect">
            <a:avLst/>
          </a:prstGeom>
          <a:noFill/>
        </p:spPr>
        <p:txBody>
          <a:bodyPr wrap="none" rtlCol="0">
            <a:spAutoFit/>
          </a:bodyPr>
          <a:lstStyle/>
          <a:p>
            <a:r>
              <a:rPr lang="en-GB" sz="2400" dirty="0"/>
              <a:t>Logic for</a:t>
            </a:r>
          </a:p>
          <a:p>
            <a:r>
              <a:rPr lang="en-GB" sz="2400" dirty="0"/>
              <a:t>legal documents</a:t>
            </a:r>
          </a:p>
        </p:txBody>
      </p:sp>
      <p:sp>
        <p:nvSpPr>
          <p:cNvPr id="4" name="TextBox 3">
            <a:extLst>
              <a:ext uri="{FF2B5EF4-FFF2-40B4-BE49-F238E27FC236}">
                <a16:creationId xmlns:a16="http://schemas.microsoft.com/office/drawing/2014/main" id="{3324BFA2-246F-4362-885C-6E3B1A5E6EFD}"/>
              </a:ext>
            </a:extLst>
          </p:cNvPr>
          <p:cNvSpPr txBox="1"/>
          <p:nvPr/>
        </p:nvSpPr>
        <p:spPr>
          <a:xfrm>
            <a:off x="639412" y="1269299"/>
            <a:ext cx="3345403" cy="830997"/>
          </a:xfrm>
          <a:prstGeom prst="rect">
            <a:avLst/>
          </a:prstGeom>
          <a:noFill/>
        </p:spPr>
        <p:txBody>
          <a:bodyPr wrap="none" rtlCol="0">
            <a:spAutoFit/>
          </a:bodyPr>
          <a:lstStyle/>
          <a:p>
            <a:r>
              <a:rPr lang="en-GB" sz="2400" dirty="0">
                <a:solidFill>
                  <a:schemeClr val="bg1">
                    <a:lumMod val="75000"/>
                  </a:schemeClr>
                </a:solidFill>
              </a:rPr>
              <a:t>Imperative languages for </a:t>
            </a:r>
          </a:p>
          <a:p>
            <a:r>
              <a:rPr lang="en-GB" sz="2400" dirty="0">
                <a:solidFill>
                  <a:schemeClr val="bg1">
                    <a:lumMod val="75000"/>
                  </a:schemeClr>
                </a:solidFill>
              </a:rPr>
              <a:t>smart contracts</a:t>
            </a:r>
          </a:p>
        </p:txBody>
      </p:sp>
      <p:sp>
        <p:nvSpPr>
          <p:cNvPr id="10" name="TextBox 9">
            <a:extLst>
              <a:ext uri="{FF2B5EF4-FFF2-40B4-BE49-F238E27FC236}">
                <a16:creationId xmlns:a16="http://schemas.microsoft.com/office/drawing/2014/main" id="{FDC68E26-C415-4FE7-8507-6642F0CB57B9}"/>
              </a:ext>
            </a:extLst>
          </p:cNvPr>
          <p:cNvSpPr txBox="1"/>
          <p:nvPr/>
        </p:nvSpPr>
        <p:spPr>
          <a:xfrm>
            <a:off x="1187624" y="4766968"/>
            <a:ext cx="6543714" cy="1107996"/>
          </a:xfrm>
          <a:prstGeom prst="rect">
            <a:avLst/>
          </a:prstGeom>
          <a:noFill/>
        </p:spPr>
        <p:txBody>
          <a:bodyPr wrap="none" rtlCol="0">
            <a:spAutoFit/>
          </a:bodyPr>
          <a:lstStyle/>
          <a:p>
            <a:pPr lvl="1">
              <a:buClr>
                <a:srgbClr val="0000FF"/>
              </a:buClr>
              <a:buSzPct val="150000"/>
            </a:pPr>
            <a:r>
              <a:rPr lang="en-GB" sz="2400" dirty="0">
                <a:solidFill>
                  <a:schemeClr val="bg1">
                    <a:lumMod val="75000"/>
                  </a:schemeClr>
                </a:solidFill>
              </a:rPr>
              <a:t>Combining logical and imperative semantics for</a:t>
            </a:r>
          </a:p>
          <a:p>
            <a:pPr lvl="1">
              <a:buClr>
                <a:srgbClr val="0000FF"/>
              </a:buClr>
              <a:buSzPct val="150000"/>
            </a:pPr>
            <a:r>
              <a:rPr lang="en-GB" sz="2400" dirty="0">
                <a:solidFill>
                  <a:schemeClr val="bg1">
                    <a:lumMod val="75000"/>
                  </a:schemeClr>
                </a:solidFill>
              </a:rPr>
              <a:t>smart contracts</a:t>
            </a:r>
          </a:p>
          <a:p>
            <a:endParaRPr lang="en-GB" dirty="0"/>
          </a:p>
        </p:txBody>
      </p:sp>
      <p:cxnSp>
        <p:nvCxnSpPr>
          <p:cNvPr id="8" name="Straight Arrow Connector 7">
            <a:extLst>
              <a:ext uri="{FF2B5EF4-FFF2-40B4-BE49-F238E27FC236}">
                <a16:creationId xmlns:a16="http://schemas.microsoft.com/office/drawing/2014/main" id="{6C092DF7-2561-47BB-AA16-F748BE63EEF3}"/>
              </a:ext>
            </a:extLst>
          </p:cNvPr>
          <p:cNvCxnSpPr>
            <a:cxnSpLocks/>
          </p:cNvCxnSpPr>
          <p:nvPr/>
        </p:nvCxnSpPr>
        <p:spPr>
          <a:xfrm>
            <a:off x="1187624" y="2532352"/>
            <a:ext cx="1348665" cy="2004417"/>
          </a:xfrm>
          <a:prstGeom prst="straightConnector1">
            <a:avLst/>
          </a:prstGeom>
          <a:ln w="381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0C4CEBF-3534-4943-947C-6F843472483D}"/>
              </a:ext>
            </a:extLst>
          </p:cNvPr>
          <p:cNvCxnSpPr>
            <a:cxnSpLocks/>
          </p:cNvCxnSpPr>
          <p:nvPr/>
        </p:nvCxnSpPr>
        <p:spPr>
          <a:xfrm flipH="1">
            <a:off x="5043023" y="3526516"/>
            <a:ext cx="609098" cy="1006041"/>
          </a:xfrm>
          <a:prstGeom prst="straightConnector1">
            <a:avLst/>
          </a:prstGeom>
          <a:ln w="381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3D60AB1-8A36-44D5-883C-DF6CB442D217}"/>
              </a:ext>
            </a:extLst>
          </p:cNvPr>
          <p:cNvSpPr txBox="1"/>
          <p:nvPr/>
        </p:nvSpPr>
        <p:spPr>
          <a:xfrm>
            <a:off x="639412" y="382871"/>
            <a:ext cx="8136904" cy="523220"/>
          </a:xfrm>
          <a:prstGeom prst="rect">
            <a:avLst/>
          </a:prstGeom>
          <a:noFill/>
        </p:spPr>
        <p:txBody>
          <a:bodyPr wrap="square" rtlCol="0">
            <a:spAutoFit/>
          </a:bodyPr>
          <a:lstStyle/>
          <a:p>
            <a:r>
              <a:rPr lang="en-GB" sz="2800" dirty="0">
                <a:solidFill>
                  <a:srgbClr val="0000FF"/>
                </a:solidFill>
              </a:rPr>
              <a:t>Outline</a:t>
            </a:r>
          </a:p>
        </p:txBody>
      </p:sp>
    </p:spTree>
    <p:extLst>
      <p:ext uri="{BB962C8B-B14F-4D97-AF65-F5344CB8AC3E}">
        <p14:creationId xmlns:p14="http://schemas.microsoft.com/office/powerpoint/2010/main" val="276810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180E9C-D216-4F90-B403-7984F8E2107E}"/>
              </a:ext>
            </a:extLst>
          </p:cNvPr>
          <p:cNvSpPr>
            <a:spLocks noGrp="1"/>
          </p:cNvSpPr>
          <p:nvPr>
            <p:ph type="sldNum" sz="quarter" idx="12"/>
          </p:nvPr>
        </p:nvSpPr>
        <p:spPr/>
        <p:txBody>
          <a:bodyPr/>
          <a:lstStyle/>
          <a:p>
            <a:fld id="{157A1068-D62E-422C-AB7D-5FE9A09DEB85}" type="slidenum">
              <a:rPr lang="en-US" smtClean="0"/>
              <a:pPr/>
              <a:t>15</a:t>
            </a:fld>
            <a:r>
              <a:rPr lang="en-US"/>
              <a:t>  </a:t>
            </a:r>
            <a:endParaRPr lang="en-US" dirty="0"/>
          </a:p>
        </p:txBody>
      </p:sp>
      <p:pic>
        <p:nvPicPr>
          <p:cNvPr id="9" name="Content Placeholder 8">
            <a:extLst>
              <a:ext uri="{FF2B5EF4-FFF2-40B4-BE49-F238E27FC236}">
                <a16:creationId xmlns:a16="http://schemas.microsoft.com/office/drawing/2014/main" id="{D2F25593-8C7F-4C44-8E51-37574EC4C7FA}"/>
              </a:ext>
            </a:extLst>
          </p:cNvPr>
          <p:cNvPicPr>
            <a:picLocks noGrp="1" noChangeAspect="1"/>
          </p:cNvPicPr>
          <p:nvPr>
            <p:ph idx="1"/>
          </p:nvPr>
        </p:nvPicPr>
        <p:blipFill>
          <a:blip r:embed="rId2"/>
          <a:stretch>
            <a:fillRect/>
          </a:stretch>
        </p:blipFill>
        <p:spPr>
          <a:xfrm>
            <a:off x="467544" y="692696"/>
            <a:ext cx="8352928" cy="3269454"/>
          </a:xfrm>
          <a:prstGeom prst="rect">
            <a:avLst/>
          </a:prstGeom>
        </p:spPr>
      </p:pic>
      <p:sp>
        <p:nvSpPr>
          <p:cNvPr id="12" name="Rectangle 11">
            <a:extLst>
              <a:ext uri="{FF2B5EF4-FFF2-40B4-BE49-F238E27FC236}">
                <a16:creationId xmlns:a16="http://schemas.microsoft.com/office/drawing/2014/main" id="{3B2BAF34-E068-4EDC-8233-A9E6A4AF73AB}"/>
              </a:ext>
            </a:extLst>
          </p:cNvPr>
          <p:cNvSpPr/>
          <p:nvPr/>
        </p:nvSpPr>
        <p:spPr>
          <a:xfrm>
            <a:off x="481721" y="4354566"/>
            <a:ext cx="7905870" cy="646331"/>
          </a:xfrm>
          <a:prstGeom prst="rect">
            <a:avLst/>
          </a:prstGeom>
        </p:spPr>
        <p:txBody>
          <a:bodyPr wrap="square">
            <a:spAutoFit/>
          </a:bodyPr>
          <a:lstStyle/>
          <a:p>
            <a:r>
              <a:rPr lang="en-GB" dirty="0"/>
              <a:t>Symbolic logic: a razor-edged tool for drafting and interpreting legal documents, Yale Law J. 66 (1957) 833–879.</a:t>
            </a:r>
          </a:p>
        </p:txBody>
      </p:sp>
    </p:spTree>
    <p:extLst>
      <p:ext uri="{BB962C8B-B14F-4D97-AF65-F5344CB8AC3E}">
        <p14:creationId xmlns:p14="http://schemas.microsoft.com/office/powerpoint/2010/main" val="292089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180E9C-D216-4F90-B403-7984F8E2107E}"/>
              </a:ext>
            </a:extLst>
          </p:cNvPr>
          <p:cNvSpPr>
            <a:spLocks noGrp="1"/>
          </p:cNvSpPr>
          <p:nvPr>
            <p:ph type="sldNum" sz="quarter" idx="12"/>
          </p:nvPr>
        </p:nvSpPr>
        <p:spPr/>
        <p:txBody>
          <a:bodyPr/>
          <a:lstStyle/>
          <a:p>
            <a:fld id="{157A1068-D62E-422C-AB7D-5FE9A09DEB85}" type="slidenum">
              <a:rPr lang="en-US" smtClean="0"/>
              <a:pPr/>
              <a:t>16</a:t>
            </a:fld>
            <a:r>
              <a:rPr lang="en-US"/>
              <a:t>  </a:t>
            </a:r>
            <a:endParaRPr lang="en-US" dirty="0"/>
          </a:p>
        </p:txBody>
      </p:sp>
      <p:sp>
        <p:nvSpPr>
          <p:cNvPr id="6" name="Content Placeholder 5">
            <a:extLst>
              <a:ext uri="{FF2B5EF4-FFF2-40B4-BE49-F238E27FC236}">
                <a16:creationId xmlns:a16="http://schemas.microsoft.com/office/drawing/2014/main" id="{50988CE4-9152-442F-859C-52F462E25F13}"/>
              </a:ext>
            </a:extLst>
          </p:cNvPr>
          <p:cNvSpPr>
            <a:spLocks noGrp="1"/>
          </p:cNvSpPr>
          <p:nvPr>
            <p:ph idx="1"/>
          </p:nvPr>
        </p:nvSpPr>
        <p:spPr>
          <a:xfrm>
            <a:off x="683568" y="1700808"/>
            <a:ext cx="7211144" cy="4209331"/>
          </a:xfrm>
        </p:spPr>
        <p:txBody>
          <a:bodyPr>
            <a:normAutofit fontScale="70000" lnSpcReduction="20000"/>
          </a:bodyPr>
          <a:lstStyle/>
          <a:p>
            <a:pPr algn="just"/>
            <a:r>
              <a:rPr lang="en-GB" sz="3400" dirty="0"/>
              <a:t>Allen &amp; Saxon (1984)</a:t>
            </a:r>
          </a:p>
          <a:p>
            <a:pPr algn="just"/>
            <a:endParaRPr lang="en-GB" dirty="0"/>
          </a:p>
          <a:p>
            <a:pPr algn="just"/>
            <a:r>
              <a:rPr lang="en-GB" dirty="0"/>
              <a:t>"</a:t>
            </a:r>
            <a:r>
              <a:rPr lang="en-GB" b="1" dirty="0"/>
              <a:t>The University may terminate this lease</a:t>
            </a:r>
            <a:r>
              <a:rPr lang="en-GB" dirty="0"/>
              <a:t> when the Lessee, having made application and executed this lease in advance of </a:t>
            </a:r>
            <a:r>
              <a:rPr lang="en-GB" dirty="0" err="1"/>
              <a:t>enrollment</a:t>
            </a:r>
            <a:r>
              <a:rPr lang="en-GB" dirty="0"/>
              <a:t>, is not eligible to </a:t>
            </a:r>
            <a:r>
              <a:rPr lang="en-GB" dirty="0" err="1"/>
              <a:t>enroll</a:t>
            </a:r>
            <a:r>
              <a:rPr lang="en-GB" dirty="0"/>
              <a:t> or fails to </a:t>
            </a:r>
            <a:r>
              <a:rPr lang="en-GB" dirty="0" err="1"/>
              <a:t>enroll</a:t>
            </a:r>
            <a:r>
              <a:rPr lang="en-GB" dirty="0"/>
              <a:t> in the University or leaves the University at any time prior to the expiration of this lease, or for violation of any provisions of this lease, or for violation of any University regulation relative to Resident Halls, or for health reasons, </a:t>
            </a:r>
            <a:r>
              <a:rPr lang="en-GB" b="1" dirty="0"/>
              <a:t>by providing the student with written notice of this 	termination 30 days prior to the effective time of termination</a:t>
            </a:r>
            <a:r>
              <a:rPr lang="en-GB" dirty="0"/>
              <a:t>; unless life, limb, or property would be jeopardized, the Lessee engages in the sales or purchase of controlled substances in violation of federal, state or local law, or the Lessee is no longer enrolled as a student, or the Lessee engages in the use or 	possession of firearms, explosives, inflammable liquids, fireworks, or other dangerous weapons within the building, or turns in a false alarm, </a:t>
            </a:r>
            <a:r>
              <a:rPr lang="en-GB" b="1" dirty="0"/>
              <a:t>in which cases a maximum of 24 hours notice would be sufficient</a:t>
            </a:r>
            <a:r>
              <a:rPr lang="en-GB" dirty="0"/>
              <a:t>".</a:t>
            </a:r>
          </a:p>
          <a:p>
            <a:endParaRPr lang="en-GB" dirty="0"/>
          </a:p>
        </p:txBody>
      </p:sp>
    </p:spTree>
    <p:extLst>
      <p:ext uri="{BB962C8B-B14F-4D97-AF65-F5344CB8AC3E}">
        <p14:creationId xmlns:p14="http://schemas.microsoft.com/office/powerpoint/2010/main" val="94636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B5DFBE-1F3C-466D-98ED-4D2604EE8C62}"/>
              </a:ext>
            </a:extLst>
          </p:cNvPr>
          <p:cNvSpPr>
            <a:spLocks noGrp="1"/>
          </p:cNvSpPr>
          <p:nvPr>
            <p:ph type="sldNum" sz="quarter" idx="12"/>
          </p:nvPr>
        </p:nvSpPr>
        <p:spPr/>
        <p:txBody>
          <a:bodyPr/>
          <a:lstStyle/>
          <a:p>
            <a:fld id="{CCD73432-EF7F-B84F-BCFB-EEF96C8A23DB}" type="slidenum">
              <a:rPr lang="en-US" smtClean="0"/>
              <a:pPr/>
              <a:t>17</a:t>
            </a:fld>
            <a:endParaRPr lang="en-US"/>
          </a:p>
        </p:txBody>
      </p:sp>
      <p:sp>
        <p:nvSpPr>
          <p:cNvPr id="3" name="Rectangle 2">
            <a:extLst>
              <a:ext uri="{FF2B5EF4-FFF2-40B4-BE49-F238E27FC236}">
                <a16:creationId xmlns:a16="http://schemas.microsoft.com/office/drawing/2014/main" id="{2D4C2990-CE3A-43B9-973E-2537AA84D542}"/>
              </a:ext>
            </a:extLst>
          </p:cNvPr>
          <p:cNvSpPr/>
          <p:nvPr/>
        </p:nvSpPr>
        <p:spPr>
          <a:xfrm>
            <a:off x="467544" y="476672"/>
            <a:ext cx="9361040" cy="5478423"/>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The clause consists of a single sentence </a:t>
            </a:r>
          </a:p>
          <a:p>
            <a:r>
              <a:rPr lang="en-GB" sz="2800" dirty="0">
                <a:latin typeface="Calibri" panose="020F0502020204030204" pitchFamily="34" charset="0"/>
                <a:cs typeface="Calibri" panose="020F0502020204030204" pitchFamily="34" charset="0"/>
              </a:rPr>
              <a:t>with the ambiguous form:</a:t>
            </a:r>
          </a:p>
          <a:p>
            <a:endParaRPr lang="en-GB" sz="2800" dirty="0">
              <a:latin typeface="Times New Roman" panose="02020603050405020304" pitchFamily="18" charset="0"/>
            </a:endParaRPr>
          </a:p>
          <a:p>
            <a:r>
              <a:rPr lang="en-GB" dirty="0">
                <a:latin typeface="Courier"/>
              </a:rPr>
              <a:t>A if A1 and A2 or A3 or A4 or A5 or A6 or A7 </a:t>
            </a:r>
          </a:p>
          <a:p>
            <a:r>
              <a:rPr lang="en-GB" dirty="0">
                <a:latin typeface="Courier"/>
              </a:rPr>
              <a:t>unless B1 or B2 or B3 or B4 or B5 in which cases B.</a:t>
            </a:r>
          </a:p>
          <a:p>
            <a:endParaRPr lang="en-GB" dirty="0">
              <a:latin typeface="Courier"/>
            </a:endParaRPr>
          </a:p>
          <a:p>
            <a:r>
              <a:rPr lang="en-GB" sz="2800" dirty="0"/>
              <a:t>Allen &amp; Saxon (1984) identify approximately 80 questions </a:t>
            </a:r>
          </a:p>
          <a:p>
            <a:r>
              <a:rPr lang="en-GB" sz="2800" dirty="0"/>
              <a:t>to disambiguate between all possible interpretations.</a:t>
            </a:r>
          </a:p>
          <a:p>
            <a:endParaRPr lang="en-GB" sz="2800" dirty="0"/>
          </a:p>
          <a:p>
            <a:r>
              <a:rPr lang="en-GB" sz="2800" dirty="0"/>
              <a:t>They conclude that the intended interpretation is:</a:t>
            </a:r>
          </a:p>
          <a:p>
            <a:endParaRPr lang="en-GB" sz="2800" dirty="0">
              <a:latin typeface="Times New Roman" panose="02020603050405020304" pitchFamily="18" charset="0"/>
            </a:endParaRPr>
          </a:p>
          <a:p>
            <a:r>
              <a:rPr lang="en-GB" dirty="0">
                <a:latin typeface="Courier"/>
              </a:rPr>
              <a:t>((A </a:t>
            </a:r>
            <a:r>
              <a:rPr lang="en-GB" sz="1050" dirty="0">
                <a:latin typeface="Courier"/>
              </a:rPr>
              <a:t>IF </a:t>
            </a:r>
            <a:r>
              <a:rPr lang="en-GB" dirty="0">
                <a:latin typeface="Courier"/>
              </a:rPr>
              <a:t>((A1 </a:t>
            </a:r>
            <a:r>
              <a:rPr lang="en-GB" sz="1050" dirty="0">
                <a:latin typeface="Courier"/>
              </a:rPr>
              <a:t>AND </a:t>
            </a:r>
            <a:r>
              <a:rPr lang="en-GB" dirty="0">
                <a:latin typeface="Courier"/>
              </a:rPr>
              <a:t>(A2 </a:t>
            </a:r>
            <a:r>
              <a:rPr lang="en-GB" sz="1050" dirty="0">
                <a:latin typeface="Courier"/>
              </a:rPr>
              <a:t>OR </a:t>
            </a:r>
            <a:r>
              <a:rPr lang="en-GB" dirty="0">
                <a:latin typeface="Courier"/>
              </a:rPr>
              <a:t>A3)) </a:t>
            </a:r>
            <a:r>
              <a:rPr lang="en-GB" sz="1050" dirty="0">
                <a:latin typeface="Courier"/>
              </a:rPr>
              <a:t>OR </a:t>
            </a:r>
            <a:r>
              <a:rPr lang="en-GB" dirty="0">
                <a:latin typeface="Courier"/>
              </a:rPr>
              <a:t>A4 </a:t>
            </a:r>
            <a:r>
              <a:rPr lang="en-GB" sz="1050" dirty="0">
                <a:latin typeface="Courier"/>
              </a:rPr>
              <a:t>OR </a:t>
            </a:r>
            <a:r>
              <a:rPr lang="en-GB" dirty="0">
                <a:latin typeface="Courier"/>
              </a:rPr>
              <a:t>A5 </a:t>
            </a:r>
            <a:r>
              <a:rPr lang="en-GB" sz="1050" dirty="0">
                <a:latin typeface="Courier"/>
              </a:rPr>
              <a:t>OR </a:t>
            </a:r>
            <a:r>
              <a:rPr lang="en-GB" dirty="0">
                <a:latin typeface="Courier"/>
              </a:rPr>
              <a:t>A6 </a:t>
            </a:r>
            <a:r>
              <a:rPr lang="en-GB" sz="1050" dirty="0">
                <a:latin typeface="Courier"/>
              </a:rPr>
              <a:t>OR </a:t>
            </a:r>
            <a:r>
              <a:rPr lang="en-GB" dirty="0">
                <a:latin typeface="Courier"/>
              </a:rPr>
              <a:t>A7))</a:t>
            </a:r>
          </a:p>
          <a:p>
            <a:r>
              <a:rPr lang="en-GB" sz="1050" dirty="0">
                <a:latin typeface="Courier"/>
              </a:rPr>
              <a:t>IF NOT </a:t>
            </a:r>
            <a:r>
              <a:rPr lang="en-GB" dirty="0">
                <a:latin typeface="Courier"/>
              </a:rPr>
              <a:t>(B1 </a:t>
            </a:r>
            <a:r>
              <a:rPr lang="en-GB" sz="1050" dirty="0">
                <a:latin typeface="Courier"/>
              </a:rPr>
              <a:t>OR </a:t>
            </a:r>
            <a:r>
              <a:rPr lang="en-GB" dirty="0">
                <a:latin typeface="Courier"/>
              </a:rPr>
              <a:t>B2 </a:t>
            </a:r>
            <a:r>
              <a:rPr lang="en-GB" sz="1050" dirty="0">
                <a:latin typeface="Courier"/>
              </a:rPr>
              <a:t>OR </a:t>
            </a:r>
            <a:r>
              <a:rPr lang="en-GB" dirty="0">
                <a:latin typeface="Courier"/>
              </a:rPr>
              <a:t>B3 </a:t>
            </a:r>
            <a:r>
              <a:rPr lang="en-GB" sz="1050" dirty="0">
                <a:latin typeface="Courier"/>
              </a:rPr>
              <a:t>OR </a:t>
            </a:r>
            <a:r>
              <a:rPr lang="en-GB" dirty="0">
                <a:latin typeface="Courier"/>
              </a:rPr>
              <a:t>B4 </a:t>
            </a:r>
            <a:r>
              <a:rPr lang="en-GB" sz="1050" dirty="0">
                <a:latin typeface="Courier"/>
              </a:rPr>
              <a:t>OR </a:t>
            </a:r>
            <a:r>
              <a:rPr lang="en-GB" dirty="0">
                <a:latin typeface="Courier"/>
              </a:rPr>
              <a:t>B5))</a:t>
            </a:r>
          </a:p>
          <a:p>
            <a:r>
              <a:rPr lang="en-GB" sz="1050" dirty="0">
                <a:latin typeface="Courier"/>
              </a:rPr>
              <a:t>AND </a:t>
            </a:r>
            <a:r>
              <a:rPr lang="en-GB" dirty="0">
                <a:latin typeface="Courier"/>
              </a:rPr>
              <a:t>(</a:t>
            </a:r>
            <a:r>
              <a:rPr lang="en-GB" sz="1050" dirty="0">
                <a:latin typeface="Courier"/>
              </a:rPr>
              <a:t>IF </a:t>
            </a:r>
            <a:r>
              <a:rPr lang="en-GB" dirty="0">
                <a:latin typeface="Courier"/>
              </a:rPr>
              <a:t>(B1 </a:t>
            </a:r>
            <a:r>
              <a:rPr lang="en-GB" sz="1050" dirty="0">
                <a:latin typeface="Courier"/>
              </a:rPr>
              <a:t>OR </a:t>
            </a:r>
            <a:r>
              <a:rPr lang="en-GB" dirty="0">
                <a:latin typeface="Courier"/>
              </a:rPr>
              <a:t>B2 </a:t>
            </a:r>
            <a:r>
              <a:rPr lang="en-GB" sz="1050" dirty="0">
                <a:latin typeface="Courier"/>
              </a:rPr>
              <a:t>OR </a:t>
            </a:r>
            <a:r>
              <a:rPr lang="en-GB" dirty="0">
                <a:latin typeface="Courier"/>
              </a:rPr>
              <a:t>B3 </a:t>
            </a:r>
            <a:r>
              <a:rPr lang="en-GB" sz="1050" dirty="0">
                <a:latin typeface="Courier"/>
              </a:rPr>
              <a:t>OR </a:t>
            </a:r>
            <a:r>
              <a:rPr lang="en-GB" dirty="0">
                <a:latin typeface="Courier"/>
              </a:rPr>
              <a:t>B4 </a:t>
            </a:r>
            <a:r>
              <a:rPr lang="en-GB" sz="1050" dirty="0">
                <a:latin typeface="Courier"/>
              </a:rPr>
              <a:t>OR </a:t>
            </a:r>
            <a:r>
              <a:rPr lang="en-GB" dirty="0">
                <a:latin typeface="Courier"/>
              </a:rPr>
              <a:t>B5) </a:t>
            </a:r>
            <a:r>
              <a:rPr lang="en-GB" sz="1050" dirty="0">
                <a:latin typeface="Courier"/>
              </a:rPr>
              <a:t>THEN </a:t>
            </a:r>
            <a:r>
              <a:rPr lang="en-GB" dirty="0">
                <a:latin typeface="Courier"/>
              </a:rPr>
              <a:t>B).</a:t>
            </a:r>
          </a:p>
          <a:p>
            <a:r>
              <a:rPr lang="en-GB" sz="1050" dirty="0">
                <a:latin typeface="Courier"/>
              </a:rPr>
              <a:t>AND </a:t>
            </a:r>
            <a:r>
              <a:rPr lang="en-GB" dirty="0">
                <a:latin typeface="Courier"/>
              </a:rPr>
              <a:t>(</a:t>
            </a:r>
            <a:r>
              <a:rPr lang="en-GB" sz="1050" dirty="0">
                <a:latin typeface="Courier"/>
              </a:rPr>
              <a:t>IF NOT </a:t>
            </a:r>
            <a:r>
              <a:rPr lang="en-GB" dirty="0">
                <a:latin typeface="Courier"/>
              </a:rPr>
              <a:t>(B1 </a:t>
            </a:r>
            <a:r>
              <a:rPr lang="en-GB" sz="1050" dirty="0">
                <a:latin typeface="Courier"/>
              </a:rPr>
              <a:t>OR </a:t>
            </a:r>
            <a:r>
              <a:rPr lang="en-GB" dirty="0">
                <a:latin typeface="Courier"/>
              </a:rPr>
              <a:t>B2 </a:t>
            </a:r>
            <a:r>
              <a:rPr lang="en-GB" sz="1050" dirty="0">
                <a:latin typeface="Courier"/>
              </a:rPr>
              <a:t>OR </a:t>
            </a:r>
            <a:r>
              <a:rPr lang="en-GB" dirty="0">
                <a:latin typeface="Courier"/>
              </a:rPr>
              <a:t>B3 </a:t>
            </a:r>
            <a:r>
              <a:rPr lang="en-GB" sz="1050" dirty="0">
                <a:latin typeface="Courier"/>
              </a:rPr>
              <a:t>OR </a:t>
            </a:r>
            <a:r>
              <a:rPr lang="en-GB" dirty="0">
                <a:latin typeface="Courier"/>
              </a:rPr>
              <a:t>B4 </a:t>
            </a:r>
            <a:r>
              <a:rPr lang="en-GB" sz="1050" dirty="0">
                <a:latin typeface="Courier"/>
              </a:rPr>
              <a:t>OR </a:t>
            </a:r>
            <a:r>
              <a:rPr lang="en-GB" dirty="0">
                <a:latin typeface="Courier"/>
              </a:rPr>
              <a:t>B5) </a:t>
            </a:r>
            <a:r>
              <a:rPr lang="en-GB" sz="1050" dirty="0">
                <a:latin typeface="Courier"/>
              </a:rPr>
              <a:t>THEN NOT </a:t>
            </a:r>
            <a:r>
              <a:rPr lang="en-GB" dirty="0">
                <a:latin typeface="Courier"/>
              </a:rPr>
              <a:t>B</a:t>
            </a:r>
            <a:endParaRPr lang="en-GB" sz="2800" dirty="0"/>
          </a:p>
        </p:txBody>
      </p:sp>
    </p:spTree>
    <p:extLst>
      <p:ext uri="{BB962C8B-B14F-4D97-AF65-F5344CB8AC3E}">
        <p14:creationId xmlns:p14="http://schemas.microsoft.com/office/powerpoint/2010/main" val="9574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583EB-C08B-4637-A8D8-A09067A3836E}"/>
              </a:ext>
            </a:extLst>
          </p:cNvPr>
          <p:cNvSpPr>
            <a:spLocks noGrp="1"/>
          </p:cNvSpPr>
          <p:nvPr>
            <p:ph type="sldNum" sz="quarter" idx="12"/>
          </p:nvPr>
        </p:nvSpPr>
        <p:spPr/>
        <p:txBody>
          <a:bodyPr/>
          <a:lstStyle/>
          <a:p>
            <a:fld id="{CCD73432-EF7F-B84F-BCFB-EEF96C8A23DB}" type="slidenum">
              <a:rPr lang="en-US" smtClean="0"/>
              <a:pPr/>
              <a:t>18</a:t>
            </a:fld>
            <a:endParaRPr lang="en-US"/>
          </a:p>
        </p:txBody>
      </p:sp>
      <p:graphicFrame>
        <p:nvGraphicFramePr>
          <p:cNvPr id="3" name="Object 2">
            <a:extLst>
              <a:ext uri="{FF2B5EF4-FFF2-40B4-BE49-F238E27FC236}">
                <a16:creationId xmlns:a16="http://schemas.microsoft.com/office/drawing/2014/main" id="{968B6F63-BCC2-4588-BED5-E3B6A79A22EF}"/>
              </a:ext>
            </a:extLst>
          </p:cNvPr>
          <p:cNvGraphicFramePr>
            <a:graphicFrameLocks noChangeAspect="1"/>
          </p:cNvGraphicFramePr>
          <p:nvPr>
            <p:extLst>
              <p:ext uri="{D42A27DB-BD31-4B8C-83A1-F6EECF244321}">
                <p14:modId xmlns:p14="http://schemas.microsoft.com/office/powerpoint/2010/main" val="725585086"/>
              </p:ext>
            </p:extLst>
          </p:nvPr>
        </p:nvGraphicFramePr>
        <p:xfrm>
          <a:off x="1691680" y="-190276"/>
          <a:ext cx="5116567" cy="6570539"/>
        </p:xfrm>
        <a:graphic>
          <a:graphicData uri="http://schemas.openxmlformats.org/presentationml/2006/ole">
            <mc:AlternateContent xmlns:mc="http://schemas.openxmlformats.org/markup-compatibility/2006">
              <mc:Choice xmlns:v="urn:schemas-microsoft-com:vml" Requires="v">
                <p:oleObj spid="_x0000_s1150" name="Photo Editor Photo" r:id="rId3" imgW="23876190" imgH="29685714" progId="">
                  <p:embed/>
                </p:oleObj>
              </mc:Choice>
              <mc:Fallback>
                <p:oleObj name="Photo Editor Photo" r:id="rId3" imgW="23876190" imgH="29685714" progId="">
                  <p:embed/>
                  <p:pic>
                    <p:nvPicPr>
                      <p:cNvPr id="1026" name="Object 2">
                        <a:extLst>
                          <a:ext uri="{FF2B5EF4-FFF2-40B4-BE49-F238E27FC236}">
                            <a16:creationId xmlns:a16="http://schemas.microsoft.com/office/drawing/2014/main" id="{2340F63A-C83B-41CA-8164-98898CB37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90276"/>
                        <a:ext cx="5116567" cy="6570539"/>
                      </a:xfrm>
                      <a:prstGeom prst="rect">
                        <a:avLst/>
                      </a:prstGeom>
                      <a:noFill/>
                      <a:ln>
                        <a:noFill/>
                      </a:ln>
                      <a:effectLst/>
                      <a:extLst/>
                    </p:spPr>
                  </p:pic>
                </p:oleObj>
              </mc:Fallback>
            </mc:AlternateContent>
          </a:graphicData>
        </a:graphic>
      </p:graphicFrame>
      <p:sp>
        <p:nvSpPr>
          <p:cNvPr id="5" name="Oval 4">
            <a:extLst>
              <a:ext uri="{FF2B5EF4-FFF2-40B4-BE49-F238E27FC236}">
                <a16:creationId xmlns:a16="http://schemas.microsoft.com/office/drawing/2014/main" id="{00443819-E984-43D5-A72C-81441FC4C728}"/>
              </a:ext>
            </a:extLst>
          </p:cNvPr>
          <p:cNvSpPr/>
          <p:nvPr/>
        </p:nvSpPr>
        <p:spPr>
          <a:xfrm>
            <a:off x="2518123" y="4149080"/>
            <a:ext cx="4107754" cy="1076002"/>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14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3">
            <a:extLst>
              <a:ext uri="{FF2B5EF4-FFF2-40B4-BE49-F238E27FC236}">
                <a16:creationId xmlns:a16="http://schemas.microsoft.com/office/drawing/2014/main" id="{99720207-5F01-48E9-88C1-8078EA8EEF6D}"/>
              </a:ext>
            </a:extLst>
          </p:cNvPr>
          <p:cNvSpPr>
            <a:spLocks noGrp="1"/>
          </p:cNvSpPr>
          <p:nvPr>
            <p:ph sz="half" idx="2"/>
          </p:nvPr>
        </p:nvSpPr>
        <p:spPr/>
        <p:txBody>
          <a:bodyPr>
            <a:normAutofit lnSpcReduction="10000"/>
          </a:bodyPr>
          <a:lstStyle/>
          <a:p>
            <a:r>
              <a:rPr lang="en-GB" altLang="en-US" b="1" dirty="0">
                <a:latin typeface="Times New Roman" panose="02020603050405020304" pitchFamily="18" charset="0"/>
                <a:cs typeface="Times New Roman" panose="02020603050405020304" pitchFamily="18" charset="0"/>
              </a:rPr>
              <a:t>English</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1.-(1) A person </a:t>
            </a:r>
            <a:r>
              <a:rPr lang="en-US" altLang="en-US" dirty="0">
                <a:solidFill>
                  <a:srgbClr val="0000FF"/>
                </a:solidFill>
                <a:latin typeface="Times New Roman" panose="02020603050405020304" pitchFamily="18" charset="0"/>
                <a:cs typeface="Times New Roman" panose="02020603050405020304" pitchFamily="18" charset="0"/>
              </a:rPr>
              <a:t>born in the United Kingdom after commencement </a:t>
            </a:r>
            <a:r>
              <a:rPr lang="en-US" altLang="en-US" dirty="0">
                <a:latin typeface="Times New Roman" panose="02020603050405020304" pitchFamily="18" charset="0"/>
                <a:cs typeface="Times New Roman" panose="02020603050405020304" pitchFamily="18" charset="0"/>
              </a:rPr>
              <a:t>shall be a British citizen </a:t>
            </a:r>
          </a:p>
          <a:p>
            <a:pPr eaLnBrk="1" hangingPunct="1"/>
            <a:r>
              <a:rPr lang="en-US" altLang="en-US" dirty="0">
                <a:latin typeface="Times New Roman" panose="02020603050405020304" pitchFamily="18" charset="0"/>
                <a:cs typeface="Times New Roman" panose="02020603050405020304" pitchFamily="18" charset="0"/>
              </a:rPr>
              <a:t>if at the time of the birth his father or mother is </a:t>
            </a:r>
            <a:endParaRPr lang="en-GB"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 a British citizen; or</a:t>
            </a:r>
            <a:endParaRPr lang="en-GB"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(b) settled in the United Kingdom.</a:t>
            </a:r>
            <a:endParaRPr lang="en-GB" altLang="en-US" dirty="0">
              <a:latin typeface="Times New Roman" panose="02020603050405020304" pitchFamily="18" charset="0"/>
              <a:cs typeface="Times New Roman" panose="02020603050405020304" pitchFamily="18" charset="0"/>
            </a:endParaRPr>
          </a:p>
          <a:p>
            <a:pPr eaLnBrk="1" hangingPunct="1"/>
            <a:endParaRPr lang="en-GB" altLang="en-US" dirty="0"/>
          </a:p>
        </p:txBody>
      </p:sp>
      <p:sp>
        <p:nvSpPr>
          <p:cNvPr id="6" name="Content Placeholder 5">
            <a:extLst>
              <a:ext uri="{FF2B5EF4-FFF2-40B4-BE49-F238E27FC236}">
                <a16:creationId xmlns:a16="http://schemas.microsoft.com/office/drawing/2014/main" id="{B3E8BDA3-AC0B-494D-A376-5446F8F16A12}"/>
              </a:ext>
            </a:extLst>
          </p:cNvPr>
          <p:cNvSpPr>
            <a:spLocks noGrp="1"/>
          </p:cNvSpPr>
          <p:nvPr>
            <p:ph sz="quarter" idx="4"/>
          </p:nvPr>
        </p:nvSpPr>
        <p:spPr>
          <a:xfrm>
            <a:off x="4419600" y="2133600"/>
            <a:ext cx="4648200" cy="3951288"/>
          </a:xfrm>
        </p:spPr>
        <p:txBody>
          <a:bodyPr rtlCol="0">
            <a:normAutofit lnSpcReduction="10000"/>
          </a:bodyPr>
          <a:lstStyle/>
          <a:p>
            <a:pPr>
              <a:defRPr/>
            </a:pPr>
            <a:r>
              <a:rPr lang="en-GB" altLang="en-US" b="1" dirty="0"/>
              <a:t>Logic Program</a:t>
            </a:r>
          </a:p>
          <a:p>
            <a:pPr eaLnBrk="1" fontAlgn="auto" hangingPunct="1">
              <a:spcBef>
                <a:spcPts val="0"/>
              </a:spcBef>
              <a:spcAft>
                <a:spcPts val="0"/>
              </a:spcAft>
              <a:buFont typeface="Arial"/>
              <a:buNone/>
              <a:defRPr/>
            </a:pPr>
            <a:endParaRPr lang="en-US" i="1" dirty="0"/>
          </a:p>
          <a:p>
            <a:pPr eaLnBrk="1" fontAlgn="auto" hangingPunct="1">
              <a:spcBef>
                <a:spcPts val="0"/>
              </a:spcBef>
              <a:spcAft>
                <a:spcPts val="0"/>
              </a:spcAft>
              <a:buFont typeface="Arial"/>
              <a:buNone/>
              <a:defRPr/>
            </a:pPr>
            <a:r>
              <a:rPr lang="en-US" dirty="0"/>
              <a:t>X acquires </a:t>
            </a:r>
            <a:r>
              <a:rPr lang="en-US" dirty="0" err="1"/>
              <a:t>british</a:t>
            </a:r>
            <a:r>
              <a:rPr lang="en-US" dirty="0"/>
              <a:t> citizenship by subsection 1.1 at time T</a:t>
            </a:r>
            <a:endParaRPr lang="en-GB" dirty="0"/>
          </a:p>
          <a:p>
            <a:pPr eaLnBrk="1" fontAlgn="auto" hangingPunct="1">
              <a:spcBef>
                <a:spcPts val="0"/>
              </a:spcBef>
              <a:spcAft>
                <a:spcPts val="0"/>
              </a:spcAft>
              <a:buFont typeface="Arial"/>
              <a:buNone/>
              <a:defRPr/>
            </a:pPr>
            <a:r>
              <a:rPr lang="en-US" b="1" dirty="0"/>
              <a:t>if </a:t>
            </a:r>
            <a:r>
              <a:rPr lang="en-US" dirty="0"/>
              <a:t>	</a:t>
            </a:r>
            <a:r>
              <a:rPr lang="en-US" dirty="0">
                <a:solidFill>
                  <a:srgbClr val="0000FF"/>
                </a:solidFill>
              </a:rPr>
              <a:t>X is born in the </a:t>
            </a:r>
            <a:r>
              <a:rPr lang="en-US" dirty="0" err="1">
                <a:solidFill>
                  <a:srgbClr val="0000FF"/>
                </a:solidFill>
              </a:rPr>
              <a:t>uk</a:t>
            </a:r>
            <a:r>
              <a:rPr lang="en-US" dirty="0">
                <a:solidFill>
                  <a:srgbClr val="0000FF"/>
                </a:solidFill>
              </a:rPr>
              <a:t> at time T</a:t>
            </a:r>
            <a:endParaRPr lang="en-GB" dirty="0">
              <a:solidFill>
                <a:srgbClr val="0000FF"/>
              </a:solidFill>
            </a:endParaRPr>
          </a:p>
          <a:p>
            <a:pPr eaLnBrk="1" fontAlgn="auto" hangingPunct="1">
              <a:spcBef>
                <a:spcPts val="0"/>
              </a:spcBef>
              <a:spcAft>
                <a:spcPts val="0"/>
              </a:spcAft>
              <a:buFont typeface="Arial"/>
              <a:buNone/>
              <a:defRPr/>
            </a:pPr>
            <a:r>
              <a:rPr lang="en-US" b="1" dirty="0">
                <a:solidFill>
                  <a:srgbClr val="0000FF"/>
                </a:solidFill>
              </a:rPr>
              <a:t>and</a:t>
            </a:r>
            <a:r>
              <a:rPr lang="en-US" dirty="0">
                <a:solidFill>
                  <a:srgbClr val="0000FF"/>
                </a:solidFill>
              </a:rPr>
              <a:t> T is after commencement</a:t>
            </a:r>
            <a:endParaRPr lang="en-GB" dirty="0">
              <a:solidFill>
                <a:srgbClr val="0000FF"/>
              </a:solidFill>
            </a:endParaRPr>
          </a:p>
          <a:p>
            <a:pPr eaLnBrk="1" fontAlgn="auto" hangingPunct="1">
              <a:spcBef>
                <a:spcPts val="0"/>
              </a:spcBef>
              <a:spcAft>
                <a:spcPts val="0"/>
              </a:spcAft>
              <a:buFont typeface="Arial"/>
              <a:buNone/>
              <a:defRPr/>
            </a:pPr>
            <a:r>
              <a:rPr lang="en-US" b="1" dirty="0"/>
              <a:t>and </a:t>
            </a:r>
            <a:r>
              <a:rPr lang="en-US" dirty="0"/>
              <a:t>Y is father of X  </a:t>
            </a:r>
            <a:r>
              <a:rPr lang="en-US" b="1" dirty="0"/>
              <a:t>or </a:t>
            </a:r>
          </a:p>
          <a:p>
            <a:pPr eaLnBrk="1" fontAlgn="auto" hangingPunct="1">
              <a:spcBef>
                <a:spcPts val="0"/>
              </a:spcBef>
              <a:spcAft>
                <a:spcPts val="0"/>
              </a:spcAft>
              <a:buFont typeface="Arial"/>
              <a:buNone/>
              <a:defRPr/>
            </a:pPr>
            <a:r>
              <a:rPr lang="en-US" b="1" dirty="0"/>
              <a:t>	 </a:t>
            </a:r>
            <a:r>
              <a:rPr lang="en-US" dirty="0"/>
              <a:t>Y is mother of X </a:t>
            </a:r>
            <a:endParaRPr lang="en-GB" dirty="0"/>
          </a:p>
          <a:p>
            <a:pPr marL="542925" indent="-542925" eaLnBrk="1" fontAlgn="auto" hangingPunct="1">
              <a:spcBef>
                <a:spcPts val="0"/>
              </a:spcBef>
              <a:spcAft>
                <a:spcPts val="0"/>
              </a:spcAft>
              <a:buFont typeface="Arial"/>
              <a:buNone/>
              <a:defRPr/>
            </a:pPr>
            <a:r>
              <a:rPr lang="en-US" b="1" dirty="0"/>
              <a:t>and </a:t>
            </a:r>
            <a:r>
              <a:rPr lang="en-US" dirty="0"/>
              <a:t>Y is a </a:t>
            </a:r>
            <a:r>
              <a:rPr lang="en-US" dirty="0" err="1"/>
              <a:t>british</a:t>
            </a:r>
            <a:r>
              <a:rPr lang="en-US" dirty="0"/>
              <a:t> citizen at time T </a:t>
            </a:r>
            <a:r>
              <a:rPr lang="en-US" b="1" dirty="0"/>
              <a:t>or              </a:t>
            </a:r>
            <a:r>
              <a:rPr lang="en-US" dirty="0"/>
              <a:t>Y is settled in the united kingdom at time T.</a:t>
            </a:r>
            <a:endParaRPr lang="en-GB" dirty="0"/>
          </a:p>
          <a:p>
            <a:pPr eaLnBrk="1" fontAlgn="auto" hangingPunct="1">
              <a:spcBef>
                <a:spcPts val="0"/>
              </a:spcBef>
              <a:spcAft>
                <a:spcPts val="0"/>
              </a:spcAft>
              <a:buFont typeface="Arial"/>
              <a:buNone/>
              <a:defRPr/>
            </a:pPr>
            <a:endParaRPr lang="en-GB" dirty="0"/>
          </a:p>
        </p:txBody>
      </p:sp>
      <p:sp>
        <p:nvSpPr>
          <p:cNvPr id="2" name="Rectangle 1">
            <a:extLst>
              <a:ext uri="{FF2B5EF4-FFF2-40B4-BE49-F238E27FC236}">
                <a16:creationId xmlns:a16="http://schemas.microsoft.com/office/drawing/2014/main" id="{A3F361DE-3161-459C-8DA5-36AF4BBB5CB8}"/>
              </a:ext>
            </a:extLst>
          </p:cNvPr>
          <p:cNvSpPr/>
          <p:nvPr/>
        </p:nvSpPr>
        <p:spPr>
          <a:xfrm>
            <a:off x="266105" y="270172"/>
            <a:ext cx="8611790" cy="1200329"/>
          </a:xfrm>
          <a:prstGeom prst="rect">
            <a:avLst/>
          </a:prstGeom>
        </p:spPr>
        <p:txBody>
          <a:bodyPr wrap="square">
            <a:spAutoFit/>
          </a:bodyPr>
          <a:lstStyle/>
          <a:p>
            <a:r>
              <a:rPr lang="en-GB" sz="2400" dirty="0">
                <a:solidFill>
                  <a:srgbClr val="0000FF"/>
                </a:solidFill>
                <a:latin typeface="Arial" panose="020B0604020202020204" pitchFamily="34" charset="0"/>
              </a:rPr>
              <a:t>The British Nationality Act as a logic program. 1986</a:t>
            </a:r>
          </a:p>
          <a:p>
            <a:r>
              <a:rPr lang="en-GB" sz="2400" dirty="0" err="1">
                <a:solidFill>
                  <a:srgbClr val="0000FF"/>
                </a:solidFill>
                <a:latin typeface="Arial" panose="020B0604020202020204" pitchFamily="34" charset="0"/>
              </a:rPr>
              <a:t>Sergot</a:t>
            </a:r>
            <a:r>
              <a:rPr lang="en-GB" sz="2400" dirty="0">
                <a:solidFill>
                  <a:srgbClr val="0000FF"/>
                </a:solidFill>
                <a:latin typeface="Arial" panose="020B0604020202020204" pitchFamily="34" charset="0"/>
              </a:rPr>
              <a:t>, Sadri, Kowalski, </a:t>
            </a:r>
            <a:r>
              <a:rPr lang="en-GB" sz="2400" dirty="0" err="1">
                <a:solidFill>
                  <a:srgbClr val="0000FF"/>
                </a:solidFill>
                <a:latin typeface="Arial" panose="020B0604020202020204" pitchFamily="34" charset="0"/>
              </a:rPr>
              <a:t>Kriwaczek</a:t>
            </a:r>
            <a:r>
              <a:rPr lang="en-GB" sz="2400" dirty="0">
                <a:solidFill>
                  <a:srgbClr val="0000FF"/>
                </a:solidFill>
                <a:latin typeface="Arial" panose="020B0604020202020204" pitchFamily="34" charset="0"/>
              </a:rPr>
              <a:t>, Hammond. and Cory</a:t>
            </a:r>
          </a:p>
          <a:p>
            <a:r>
              <a:rPr lang="en-GB" sz="2400" i="1" dirty="0">
                <a:solidFill>
                  <a:srgbClr val="0000FF"/>
                </a:solidFill>
                <a:latin typeface="Arial" panose="020B0604020202020204" pitchFamily="34" charset="0"/>
              </a:rPr>
              <a:t>Communications of the ACM</a:t>
            </a:r>
            <a:r>
              <a:rPr lang="en-GB" sz="2400" dirty="0">
                <a:solidFill>
                  <a:srgbClr val="0000FF"/>
                </a:solidFill>
                <a:latin typeface="Arial" panose="020B0604020202020204" pitchFamily="34" charset="0"/>
              </a:rPr>
              <a:t>, </a:t>
            </a:r>
            <a:r>
              <a:rPr lang="en-GB" sz="2400" i="1" dirty="0">
                <a:solidFill>
                  <a:srgbClr val="0000FF"/>
                </a:solidFill>
                <a:latin typeface="Arial" panose="020B0604020202020204" pitchFamily="34" charset="0"/>
              </a:rPr>
              <a:t>29</a:t>
            </a:r>
            <a:r>
              <a:rPr lang="en-GB" sz="2400" dirty="0">
                <a:solidFill>
                  <a:srgbClr val="0000FF"/>
                </a:solidFill>
                <a:latin typeface="Arial" panose="020B0604020202020204" pitchFamily="34" charset="0"/>
              </a:rPr>
              <a:t>(5), pp.370-386.</a:t>
            </a:r>
            <a:endParaRPr lang="en-GB" sz="2400" dirty="0">
              <a:solidFill>
                <a:srgbClr val="0000FF"/>
              </a:solidFill>
            </a:endParaRPr>
          </a:p>
        </p:txBody>
      </p:sp>
    </p:spTree>
    <p:extLst>
      <p:ext uri="{BB962C8B-B14F-4D97-AF65-F5344CB8AC3E}">
        <p14:creationId xmlns:p14="http://schemas.microsoft.com/office/powerpoint/2010/main" val="41932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9C28E-19BF-4E4E-97A4-E3D31CA4E9CD}"/>
              </a:ext>
            </a:extLst>
          </p:cNvPr>
          <p:cNvSpPr>
            <a:spLocks noGrp="1"/>
          </p:cNvSpPr>
          <p:nvPr>
            <p:ph type="sldNum" sz="quarter" idx="12"/>
          </p:nvPr>
        </p:nvSpPr>
        <p:spPr/>
        <p:txBody>
          <a:bodyPr/>
          <a:lstStyle/>
          <a:p>
            <a:fld id="{CCD73432-EF7F-B84F-BCFB-EEF96C8A23DB}" type="slidenum">
              <a:rPr lang="en-US" smtClean="0"/>
              <a:pPr/>
              <a:t>2</a:t>
            </a:fld>
            <a:endParaRPr lang="en-US"/>
          </a:p>
        </p:txBody>
      </p:sp>
      <p:sp>
        <p:nvSpPr>
          <p:cNvPr id="3" name="TextBox 2">
            <a:extLst>
              <a:ext uri="{FF2B5EF4-FFF2-40B4-BE49-F238E27FC236}">
                <a16:creationId xmlns:a16="http://schemas.microsoft.com/office/drawing/2014/main" id="{6FB2D48D-571C-4541-AE2D-40886F588B49}"/>
              </a:ext>
            </a:extLst>
          </p:cNvPr>
          <p:cNvSpPr txBox="1"/>
          <p:nvPr/>
        </p:nvSpPr>
        <p:spPr>
          <a:xfrm>
            <a:off x="5433342" y="2461108"/>
            <a:ext cx="2239716" cy="830997"/>
          </a:xfrm>
          <a:prstGeom prst="rect">
            <a:avLst/>
          </a:prstGeom>
          <a:noFill/>
        </p:spPr>
        <p:txBody>
          <a:bodyPr wrap="none" rtlCol="0">
            <a:spAutoFit/>
          </a:bodyPr>
          <a:lstStyle/>
          <a:p>
            <a:r>
              <a:rPr lang="en-GB" sz="2400" dirty="0"/>
              <a:t>Logic for</a:t>
            </a:r>
          </a:p>
          <a:p>
            <a:r>
              <a:rPr lang="en-GB" sz="2400" dirty="0"/>
              <a:t>legal documents</a:t>
            </a:r>
          </a:p>
        </p:txBody>
      </p:sp>
      <p:sp>
        <p:nvSpPr>
          <p:cNvPr id="4" name="TextBox 3">
            <a:extLst>
              <a:ext uri="{FF2B5EF4-FFF2-40B4-BE49-F238E27FC236}">
                <a16:creationId xmlns:a16="http://schemas.microsoft.com/office/drawing/2014/main" id="{3324BFA2-246F-4362-885C-6E3B1A5E6EFD}"/>
              </a:ext>
            </a:extLst>
          </p:cNvPr>
          <p:cNvSpPr txBox="1"/>
          <p:nvPr/>
        </p:nvSpPr>
        <p:spPr>
          <a:xfrm>
            <a:off x="639412" y="1269299"/>
            <a:ext cx="3345403" cy="830997"/>
          </a:xfrm>
          <a:prstGeom prst="rect">
            <a:avLst/>
          </a:prstGeom>
          <a:noFill/>
        </p:spPr>
        <p:txBody>
          <a:bodyPr wrap="none" rtlCol="0">
            <a:spAutoFit/>
          </a:bodyPr>
          <a:lstStyle/>
          <a:p>
            <a:r>
              <a:rPr lang="en-GB" sz="2400" dirty="0"/>
              <a:t>Imperative languages for </a:t>
            </a:r>
          </a:p>
          <a:p>
            <a:r>
              <a:rPr lang="en-GB" sz="2400" dirty="0"/>
              <a:t>smart contracts</a:t>
            </a:r>
          </a:p>
        </p:txBody>
      </p:sp>
      <p:sp>
        <p:nvSpPr>
          <p:cNvPr id="10" name="TextBox 9">
            <a:extLst>
              <a:ext uri="{FF2B5EF4-FFF2-40B4-BE49-F238E27FC236}">
                <a16:creationId xmlns:a16="http://schemas.microsoft.com/office/drawing/2014/main" id="{FDC68E26-C415-4FE7-8507-6642F0CB57B9}"/>
              </a:ext>
            </a:extLst>
          </p:cNvPr>
          <p:cNvSpPr txBox="1"/>
          <p:nvPr/>
        </p:nvSpPr>
        <p:spPr>
          <a:xfrm>
            <a:off x="1187624" y="4766968"/>
            <a:ext cx="6543714" cy="1107996"/>
          </a:xfrm>
          <a:prstGeom prst="rect">
            <a:avLst/>
          </a:prstGeom>
          <a:noFill/>
        </p:spPr>
        <p:txBody>
          <a:bodyPr wrap="none" rtlCol="0">
            <a:spAutoFit/>
          </a:bodyPr>
          <a:lstStyle/>
          <a:p>
            <a:pPr lvl="1">
              <a:buClr>
                <a:srgbClr val="0000FF"/>
              </a:buClr>
              <a:buSzPct val="150000"/>
            </a:pPr>
            <a:r>
              <a:rPr lang="en-GB" sz="2400" dirty="0"/>
              <a:t>Combining logical and imperative semantics for</a:t>
            </a:r>
          </a:p>
          <a:p>
            <a:pPr lvl="1">
              <a:buClr>
                <a:srgbClr val="0000FF"/>
              </a:buClr>
              <a:buSzPct val="150000"/>
            </a:pPr>
            <a:r>
              <a:rPr lang="en-GB" sz="2400" dirty="0"/>
              <a:t>smart contracts</a:t>
            </a:r>
          </a:p>
          <a:p>
            <a:endParaRPr lang="en-GB" dirty="0"/>
          </a:p>
        </p:txBody>
      </p:sp>
      <p:cxnSp>
        <p:nvCxnSpPr>
          <p:cNvPr id="8" name="Straight Arrow Connector 7">
            <a:extLst>
              <a:ext uri="{FF2B5EF4-FFF2-40B4-BE49-F238E27FC236}">
                <a16:creationId xmlns:a16="http://schemas.microsoft.com/office/drawing/2014/main" id="{6C092DF7-2561-47BB-AA16-F748BE63EEF3}"/>
              </a:ext>
            </a:extLst>
          </p:cNvPr>
          <p:cNvCxnSpPr>
            <a:cxnSpLocks/>
          </p:cNvCxnSpPr>
          <p:nvPr/>
        </p:nvCxnSpPr>
        <p:spPr>
          <a:xfrm>
            <a:off x="1187624" y="2532352"/>
            <a:ext cx="1348665" cy="2004417"/>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0C4CEBF-3534-4943-947C-6F843472483D}"/>
              </a:ext>
            </a:extLst>
          </p:cNvPr>
          <p:cNvCxnSpPr>
            <a:cxnSpLocks/>
          </p:cNvCxnSpPr>
          <p:nvPr/>
        </p:nvCxnSpPr>
        <p:spPr>
          <a:xfrm flipH="1">
            <a:off x="5043023" y="3526516"/>
            <a:ext cx="609098" cy="1006041"/>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3D60AB1-8A36-44D5-883C-DF6CB442D217}"/>
              </a:ext>
            </a:extLst>
          </p:cNvPr>
          <p:cNvSpPr txBox="1"/>
          <p:nvPr/>
        </p:nvSpPr>
        <p:spPr>
          <a:xfrm>
            <a:off x="639412" y="382871"/>
            <a:ext cx="8136904" cy="523220"/>
          </a:xfrm>
          <a:prstGeom prst="rect">
            <a:avLst/>
          </a:prstGeom>
          <a:noFill/>
        </p:spPr>
        <p:txBody>
          <a:bodyPr wrap="square" rtlCol="0">
            <a:spAutoFit/>
          </a:bodyPr>
          <a:lstStyle/>
          <a:p>
            <a:r>
              <a:rPr lang="en-GB" sz="2800" dirty="0">
                <a:solidFill>
                  <a:srgbClr val="0000FF"/>
                </a:solidFill>
              </a:rPr>
              <a:t>Outline</a:t>
            </a:r>
          </a:p>
        </p:txBody>
      </p:sp>
    </p:spTree>
    <p:extLst>
      <p:ext uri="{BB962C8B-B14F-4D97-AF65-F5344CB8AC3E}">
        <p14:creationId xmlns:p14="http://schemas.microsoft.com/office/powerpoint/2010/main" val="347397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A18AA-F79B-46E5-9124-F9F579B6AE88}"/>
              </a:ext>
            </a:extLst>
          </p:cNvPr>
          <p:cNvSpPr>
            <a:spLocks noGrp="1"/>
          </p:cNvSpPr>
          <p:nvPr>
            <p:ph type="sldNum" sz="quarter" idx="12"/>
          </p:nvPr>
        </p:nvSpPr>
        <p:spPr/>
        <p:txBody>
          <a:bodyPr/>
          <a:lstStyle/>
          <a:p>
            <a:fld id="{CCD73432-EF7F-B84F-BCFB-EEF96C8A23DB}" type="slidenum">
              <a:rPr lang="en-US" smtClean="0"/>
              <a:pPr/>
              <a:t>20</a:t>
            </a:fld>
            <a:endParaRPr lang="en-US"/>
          </a:p>
        </p:txBody>
      </p:sp>
      <p:sp>
        <p:nvSpPr>
          <p:cNvPr id="4" name="Rectangle 3">
            <a:extLst>
              <a:ext uri="{FF2B5EF4-FFF2-40B4-BE49-F238E27FC236}">
                <a16:creationId xmlns:a16="http://schemas.microsoft.com/office/drawing/2014/main" id="{52C819B4-2C5C-4A64-A27A-A301211FB7A6}"/>
              </a:ext>
            </a:extLst>
          </p:cNvPr>
          <p:cNvSpPr/>
          <p:nvPr/>
        </p:nvSpPr>
        <p:spPr>
          <a:xfrm>
            <a:off x="689356" y="1052736"/>
            <a:ext cx="7765287" cy="830997"/>
          </a:xfrm>
          <a:prstGeom prst="rect">
            <a:avLst/>
          </a:prstGeom>
        </p:spPr>
        <p:txBody>
          <a:bodyPr wrap="square">
            <a:spAutoFit/>
          </a:bodyPr>
          <a:lstStyle/>
          <a:p>
            <a:r>
              <a:rPr lang="en-GB" sz="2400" dirty="0">
                <a:solidFill>
                  <a:srgbClr val="0000FF"/>
                </a:solidFill>
                <a:latin typeface="Calibri" panose="020F0502020204030204" pitchFamily="34" charset="0"/>
                <a:cs typeface="Calibri" panose="020F0502020204030204" pitchFamily="34" charset="0"/>
              </a:rPr>
              <a:t>The University of Michigan lease termination clause </a:t>
            </a:r>
          </a:p>
          <a:p>
            <a:r>
              <a:rPr lang="en-GB" sz="2400" dirty="0">
                <a:solidFill>
                  <a:srgbClr val="0000FF"/>
                </a:solidFill>
                <a:latin typeface="Calibri" panose="020F0502020204030204" pitchFamily="34" charset="0"/>
                <a:cs typeface="Calibri" panose="020F0502020204030204" pitchFamily="34" charset="0"/>
              </a:rPr>
              <a:t>as a logic program</a:t>
            </a:r>
          </a:p>
        </p:txBody>
      </p:sp>
      <p:sp>
        <p:nvSpPr>
          <p:cNvPr id="5" name="Rectangle 4">
            <a:extLst>
              <a:ext uri="{FF2B5EF4-FFF2-40B4-BE49-F238E27FC236}">
                <a16:creationId xmlns:a16="http://schemas.microsoft.com/office/drawing/2014/main" id="{AA59B7BA-292B-4226-B483-606B1B9F3DC8}"/>
              </a:ext>
            </a:extLst>
          </p:cNvPr>
          <p:cNvSpPr/>
          <p:nvPr/>
        </p:nvSpPr>
        <p:spPr>
          <a:xfrm>
            <a:off x="689356" y="1883733"/>
            <a:ext cx="6978988" cy="4801314"/>
          </a:xfrm>
          <a:prstGeom prst="rect">
            <a:avLst/>
          </a:prstGeom>
        </p:spPr>
        <p:txBody>
          <a:bodyPr wrap="square">
            <a:spAutoFit/>
          </a:bodyPr>
          <a:lstStyle/>
          <a:p>
            <a:endParaRPr lang="en-GB" dirty="0">
              <a:solidFill>
                <a:srgbClr val="0000FF"/>
              </a:solidFill>
              <a:latin typeface="Calibri" panose="020F0502020204030204" pitchFamily="34" charset="0"/>
              <a:cs typeface="Calibri" panose="020F0502020204030204" pitchFamily="34" charset="0"/>
            </a:endParaRPr>
          </a:p>
          <a:p>
            <a:r>
              <a:rPr lang="en-GB" sz="2400" dirty="0">
                <a:latin typeface="Courier"/>
              </a:rPr>
              <a:t>A if A1 and A2 and not exception.</a:t>
            </a:r>
          </a:p>
          <a:p>
            <a:r>
              <a:rPr lang="en-GB" sz="2400" dirty="0">
                <a:latin typeface="Courier"/>
              </a:rPr>
              <a:t>A if A1 and A3 and not exception.</a:t>
            </a:r>
          </a:p>
          <a:p>
            <a:r>
              <a:rPr lang="en-GB" sz="2400" dirty="0">
                <a:latin typeface="Courier"/>
              </a:rPr>
              <a:t>A if A4 and not exception.</a:t>
            </a:r>
          </a:p>
          <a:p>
            <a:r>
              <a:rPr lang="en-GB" sz="2400" dirty="0">
                <a:latin typeface="Courier"/>
              </a:rPr>
              <a:t>A if A5 and not exception.</a:t>
            </a:r>
          </a:p>
          <a:p>
            <a:r>
              <a:rPr lang="en-GB" sz="2400" dirty="0">
                <a:latin typeface="Courier"/>
              </a:rPr>
              <a:t>A if A6 and not exception.</a:t>
            </a:r>
          </a:p>
          <a:p>
            <a:r>
              <a:rPr lang="en-GB" sz="2400" dirty="0">
                <a:latin typeface="Courier"/>
              </a:rPr>
              <a:t>A if A7 and not exception.</a:t>
            </a:r>
          </a:p>
          <a:p>
            <a:r>
              <a:rPr lang="en-GB" sz="2400" dirty="0">
                <a:latin typeface="Courier"/>
              </a:rPr>
              <a:t>exception if B1.</a:t>
            </a:r>
          </a:p>
          <a:p>
            <a:r>
              <a:rPr lang="en-GB" sz="2400" dirty="0">
                <a:latin typeface="Courier"/>
              </a:rPr>
              <a:t>exception if B2.</a:t>
            </a:r>
          </a:p>
          <a:p>
            <a:r>
              <a:rPr lang="en-GB" sz="2400" dirty="0">
                <a:latin typeface="Courier"/>
              </a:rPr>
              <a:t>exception if B3.</a:t>
            </a:r>
          </a:p>
          <a:p>
            <a:r>
              <a:rPr lang="en-GB" sz="2400" dirty="0">
                <a:latin typeface="Courier"/>
              </a:rPr>
              <a:t>exception if B4.</a:t>
            </a:r>
          </a:p>
          <a:p>
            <a:r>
              <a:rPr lang="en-GB" sz="2400" dirty="0">
                <a:latin typeface="Courier"/>
              </a:rPr>
              <a:t>exception if B5.</a:t>
            </a:r>
          </a:p>
          <a:p>
            <a:r>
              <a:rPr lang="en-GB" sz="2400" dirty="0">
                <a:latin typeface="Courier"/>
              </a:rPr>
              <a:t>B if exception.</a:t>
            </a:r>
            <a:endParaRPr lang="en-GB" sz="2000" dirty="0">
              <a:latin typeface="Courier"/>
            </a:endParaRPr>
          </a:p>
        </p:txBody>
      </p:sp>
    </p:spTree>
    <p:extLst>
      <p:ext uri="{BB962C8B-B14F-4D97-AF65-F5344CB8AC3E}">
        <p14:creationId xmlns:p14="http://schemas.microsoft.com/office/powerpoint/2010/main" val="272551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F7AE-402C-4040-BBE7-8120A6628724}"/>
              </a:ext>
            </a:extLst>
          </p:cNvPr>
          <p:cNvSpPr>
            <a:spLocks noGrp="1"/>
          </p:cNvSpPr>
          <p:nvPr>
            <p:ph type="sldNum" sz="quarter" idx="12"/>
          </p:nvPr>
        </p:nvSpPr>
        <p:spPr/>
        <p:txBody>
          <a:bodyPr/>
          <a:lstStyle/>
          <a:p>
            <a:fld id="{CCD73432-EF7F-B84F-BCFB-EEF96C8A23DB}" type="slidenum">
              <a:rPr lang="en-US" smtClean="0"/>
              <a:pPr/>
              <a:t>21</a:t>
            </a:fld>
            <a:endParaRPr lang="en-US"/>
          </a:p>
        </p:txBody>
      </p:sp>
      <p:sp>
        <p:nvSpPr>
          <p:cNvPr id="3" name="TextBox 2">
            <a:extLst>
              <a:ext uri="{FF2B5EF4-FFF2-40B4-BE49-F238E27FC236}">
                <a16:creationId xmlns:a16="http://schemas.microsoft.com/office/drawing/2014/main" id="{B11AAC6E-9285-4C83-99C5-07EF45240344}"/>
              </a:ext>
            </a:extLst>
          </p:cNvPr>
          <p:cNvSpPr txBox="1"/>
          <p:nvPr/>
        </p:nvSpPr>
        <p:spPr>
          <a:xfrm>
            <a:off x="323527" y="332656"/>
            <a:ext cx="8545289" cy="461665"/>
          </a:xfrm>
          <a:prstGeom prst="rect">
            <a:avLst/>
          </a:prstGeom>
          <a:noFill/>
        </p:spPr>
        <p:txBody>
          <a:bodyPr wrap="square" rtlCol="0">
            <a:spAutoFit/>
          </a:bodyPr>
          <a:lstStyle/>
          <a:p>
            <a:r>
              <a:rPr lang="en-GB" sz="2400" dirty="0">
                <a:solidFill>
                  <a:srgbClr val="0000FF"/>
                </a:solidFill>
              </a:rPr>
              <a:t>AI, Logic and Law –  State of the Art – notable examples </a:t>
            </a:r>
          </a:p>
        </p:txBody>
      </p:sp>
      <p:sp>
        <p:nvSpPr>
          <p:cNvPr id="4" name="Rectangle 3">
            <a:extLst>
              <a:ext uri="{FF2B5EF4-FFF2-40B4-BE49-F238E27FC236}">
                <a16:creationId xmlns:a16="http://schemas.microsoft.com/office/drawing/2014/main" id="{F58AE2E9-A023-43E8-92BC-46CBD34DBD04}"/>
              </a:ext>
            </a:extLst>
          </p:cNvPr>
          <p:cNvSpPr/>
          <p:nvPr/>
        </p:nvSpPr>
        <p:spPr>
          <a:xfrm>
            <a:off x="556609" y="1153344"/>
            <a:ext cx="8324907" cy="5324535"/>
          </a:xfrm>
          <a:prstGeom prst="rect">
            <a:avLst/>
          </a:prstGeom>
        </p:spPr>
        <p:txBody>
          <a:bodyPr wrap="square">
            <a:spAutoFit/>
          </a:bodyPr>
          <a:lstStyle/>
          <a:p>
            <a:pPr algn="just"/>
            <a:r>
              <a:rPr lang="en-GB" sz="2000" b="1" dirty="0">
                <a:latin typeface="Arial" panose="020B0604020202020204" pitchFamily="34" charset="0"/>
                <a:ea typeface="Times New Roman" panose="02020603050405020304" pitchFamily="18" charset="0"/>
                <a:cs typeface="Arial" panose="020B0604020202020204" pitchFamily="34" charset="0"/>
              </a:rPr>
              <a:t>Defeasible deontic logic</a:t>
            </a:r>
            <a:r>
              <a:rPr lang="en-GB" sz="2000" dirty="0">
                <a:latin typeface="Arial" panose="020B0604020202020204" pitchFamily="34" charset="0"/>
                <a:ea typeface="Times New Roman" panose="02020603050405020304" pitchFamily="18" charset="0"/>
                <a:cs typeface="Arial" panose="020B0604020202020204" pitchFamily="34" charset="0"/>
              </a:rPr>
              <a:t> - r</a:t>
            </a:r>
            <a:r>
              <a:rPr lang="en-GB" sz="2000" dirty="0">
                <a:latin typeface="Arial" panose="020B0604020202020204" pitchFamily="34" charset="0"/>
                <a:ea typeface="Arial" panose="020B0604020202020204" pitchFamily="34" charset="0"/>
                <a:cs typeface="Arial" panose="020B0604020202020204" pitchFamily="34" charset="0"/>
              </a:rPr>
              <a:t>elated to </a:t>
            </a:r>
            <a:r>
              <a:rPr lang="en-GB" sz="2000" b="1" dirty="0" err="1">
                <a:latin typeface="Arial" panose="020B0604020202020204" pitchFamily="34" charset="0"/>
                <a:ea typeface="Arial" panose="020B0604020202020204" pitchFamily="34" charset="0"/>
                <a:cs typeface="Arial" panose="020B0604020202020204" pitchFamily="34" charset="0"/>
              </a:rPr>
              <a:t>LegalRuleML</a:t>
            </a:r>
            <a:r>
              <a:rPr lang="en-GB" sz="2000" b="1" dirty="0">
                <a:latin typeface="Arial" panose="020B0604020202020204" pitchFamily="34" charset="0"/>
                <a:ea typeface="Arial" panose="020B0604020202020204" pitchFamily="34" charset="0"/>
                <a:cs typeface="Arial" panose="020B0604020202020204" pitchFamily="34" charset="0"/>
              </a:rPr>
              <a:t>.</a:t>
            </a:r>
          </a:p>
          <a:p>
            <a:pPr algn="just"/>
            <a:endParaRPr lang="en-GB" sz="2000" b="1" dirty="0">
              <a:latin typeface="Arial" panose="020B0604020202020204" pitchFamily="34" charset="0"/>
              <a:ea typeface="Arial" panose="020B0604020202020204" pitchFamily="34" charset="0"/>
              <a:cs typeface="Arial" panose="020B0604020202020204" pitchFamily="34" charset="0"/>
            </a:endParaRPr>
          </a:p>
          <a:p>
            <a:pPr algn="just"/>
            <a:r>
              <a:rPr lang="en-GB" sz="2000" b="1" dirty="0">
                <a:latin typeface="Arial" panose="020B0604020202020204" pitchFamily="34" charset="0"/>
                <a:cs typeface="Arial" panose="020B0604020202020204" pitchFamily="34" charset="0"/>
              </a:rPr>
              <a:t>Legal Specification Protocol </a:t>
            </a:r>
            <a:r>
              <a:rPr lang="en-GB" sz="2000" dirty="0">
                <a:latin typeface="Arial" panose="020B0604020202020204" pitchFamily="34" charset="0"/>
                <a:cs typeface="Arial" panose="020B0604020202020204" pitchFamily="34" charset="0"/>
              </a:rPr>
              <a:t>working group.</a:t>
            </a:r>
          </a:p>
          <a:p>
            <a:pPr algn="just"/>
            <a:endParaRPr lang="en-GB" sz="2000" b="1" dirty="0">
              <a:latin typeface="Arial" panose="020B0604020202020204" pitchFamily="34" charset="0"/>
              <a:ea typeface="Arial" panose="020B0604020202020204" pitchFamily="34" charset="0"/>
              <a:cs typeface="Arial" panose="020B0604020202020204" pitchFamily="34" charset="0"/>
            </a:endParaRPr>
          </a:p>
          <a:p>
            <a:pPr algn="just"/>
            <a:r>
              <a:rPr lang="en-GB" sz="2000" b="1" dirty="0">
                <a:latin typeface="Arial" panose="020B0604020202020204" pitchFamily="34" charset="0"/>
                <a:ea typeface="Arial" panose="020B0604020202020204" pitchFamily="34" charset="0"/>
                <a:cs typeface="Arial" panose="020B0604020202020204" pitchFamily="34" charset="0"/>
              </a:rPr>
              <a:t>Accord Project, </a:t>
            </a:r>
            <a:r>
              <a:rPr lang="en-GB" sz="2000" dirty="0">
                <a:latin typeface="Arial" panose="020B0604020202020204" pitchFamily="34" charset="0"/>
                <a:ea typeface="Arial" panose="020B0604020202020204" pitchFamily="34" charset="0"/>
                <a:cs typeface="Arial" panose="020B0604020202020204" pitchFamily="34" charset="0"/>
              </a:rPr>
              <a:t>developing the </a:t>
            </a:r>
            <a:r>
              <a:rPr lang="en-GB" sz="2000" b="1" dirty="0">
                <a:latin typeface="Arial" panose="020B0604020202020204" pitchFamily="34" charset="0"/>
                <a:ea typeface="Arial" panose="020B0604020202020204" pitchFamily="34" charset="0"/>
                <a:cs typeface="Arial" panose="020B0604020202020204" pitchFamily="34" charset="0"/>
              </a:rPr>
              <a:t>Ergo</a:t>
            </a:r>
            <a:r>
              <a:rPr lang="en-GB" sz="2000" dirty="0">
                <a:latin typeface="Arial" panose="020B0604020202020204" pitchFamily="34" charset="0"/>
                <a:ea typeface="Arial" panose="020B0604020202020204" pitchFamily="34" charset="0"/>
                <a:cs typeface="Arial" panose="020B0604020202020204" pitchFamily="34" charset="0"/>
              </a:rPr>
              <a:t> language.</a:t>
            </a:r>
          </a:p>
          <a:p>
            <a:pPr algn="just"/>
            <a:endParaRPr lang="en-GB" sz="2000" dirty="0">
              <a:latin typeface="Arial" panose="020B0604020202020204" pitchFamily="34" charset="0"/>
              <a:ea typeface="Arial" panose="020B0604020202020204" pitchFamily="34" charset="0"/>
              <a:cs typeface="Arial" panose="020B0604020202020204" pitchFamily="34" charset="0"/>
            </a:endParaRPr>
          </a:p>
          <a:p>
            <a:r>
              <a:rPr lang="en-GB" sz="2000" b="1" dirty="0">
                <a:latin typeface="Arial" panose="020B0604020202020204" pitchFamily="34" charset="0"/>
                <a:ea typeface="Times New Roman" panose="02020603050405020304" pitchFamily="18" charset="0"/>
              </a:rPr>
              <a:t>Contract Definition Language,</a:t>
            </a:r>
            <a:r>
              <a:rPr lang="en-GB" sz="2000" dirty="0">
                <a:latin typeface="Arial" panose="020B0604020202020204" pitchFamily="34" charset="0"/>
                <a:ea typeface="Times New Roman" panose="02020603050405020304" pitchFamily="18" charset="0"/>
              </a:rPr>
              <a:t> at Stanford. </a:t>
            </a:r>
          </a:p>
          <a:p>
            <a:endParaRPr lang="en-GB" sz="2000" dirty="0">
              <a:latin typeface="Arial" panose="020B0604020202020204" pitchFamily="34" charset="0"/>
              <a:ea typeface="Times New Roman" panose="02020603050405020304" pitchFamily="18" charset="0"/>
            </a:endParaRPr>
          </a:p>
          <a:p>
            <a:r>
              <a:rPr lang="en-GB" sz="2000" b="1" dirty="0">
                <a:latin typeface="Arial" panose="020B0604020202020204" pitchFamily="34" charset="0"/>
                <a:ea typeface="Times New Roman" panose="02020603050405020304" pitchFamily="18" charset="0"/>
                <a:cs typeface="Arial" panose="020B0604020202020204" pitchFamily="34" charset="0"/>
              </a:rPr>
              <a:t>Ergo </a:t>
            </a:r>
            <a:r>
              <a:rPr lang="en-GB" sz="2000" dirty="0">
                <a:latin typeface="Arial" panose="020B0604020202020204" pitchFamily="34" charset="0"/>
                <a:ea typeface="Times New Roman" panose="02020603050405020304" pitchFamily="18" charset="0"/>
                <a:cs typeface="Arial" panose="020B0604020202020204" pitchFamily="34" charset="0"/>
              </a:rPr>
              <a:t>of </a:t>
            </a:r>
            <a:r>
              <a:rPr lang="en-GB" sz="2000" b="1" dirty="0">
                <a:latin typeface="Arial" panose="020B0604020202020204" pitchFamily="34" charset="0"/>
                <a:ea typeface="Times New Roman" panose="02020603050405020304" pitchFamily="18" charset="0"/>
                <a:cs typeface="Arial" panose="020B0604020202020204" pitchFamily="34" charset="0"/>
              </a:rPr>
              <a:t>Coherent Knowledge</a:t>
            </a:r>
            <a:r>
              <a:rPr lang="en-GB" sz="2000" dirty="0">
                <a:latin typeface="Arial" panose="020B0604020202020204" pitchFamily="34" charset="0"/>
                <a:ea typeface="Times New Roman" panose="02020603050405020304" pitchFamily="18" charset="0"/>
                <a:cs typeface="Arial" panose="020B0604020202020204" pitchFamily="34" charset="0"/>
              </a:rPr>
              <a:t>. </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b="1" dirty="0">
                <a:latin typeface="Arial" panose="020B0604020202020204" pitchFamily="34" charset="0"/>
                <a:cs typeface="Arial" panose="020B0604020202020204" pitchFamily="34" charset="0"/>
              </a:rPr>
              <a:t>Legalese developing </a:t>
            </a:r>
            <a:r>
              <a:rPr lang="en-GB" sz="2000" dirty="0">
                <a:latin typeface="Arial" panose="020B0604020202020204" pitchFamily="34" charset="0"/>
                <a:cs typeface="Arial" panose="020B0604020202020204" pitchFamily="34" charset="0"/>
              </a:rPr>
              <a:t>the</a:t>
            </a:r>
            <a:r>
              <a:rPr lang="en-GB" sz="2000" b="1" dirty="0">
                <a:latin typeface="Arial" panose="020B0604020202020204" pitchFamily="34" charset="0"/>
                <a:cs typeface="Arial" panose="020B0604020202020204" pitchFamily="34" charset="0"/>
              </a:rPr>
              <a:t> L4</a:t>
            </a:r>
            <a:r>
              <a:rPr lang="en-GB" sz="2000" dirty="0">
                <a:latin typeface="Arial" panose="020B0604020202020204" pitchFamily="34" charset="0"/>
                <a:cs typeface="Arial" panose="020B0604020202020204" pitchFamily="34" charset="0"/>
              </a:rPr>
              <a:t> language.</a:t>
            </a:r>
          </a:p>
          <a:p>
            <a:endParaRPr lang="en-GB" sz="2000" dirty="0">
              <a:latin typeface="Arial" panose="020B0604020202020204" pitchFamily="34" charset="0"/>
              <a:cs typeface="Arial" panose="020B0604020202020204" pitchFamily="34" charset="0"/>
            </a:endParaRPr>
          </a:p>
          <a:p>
            <a:r>
              <a:rPr lang="en-GB" sz="2000" b="1" dirty="0" err="1">
                <a:latin typeface="Arial" panose="020B0604020202020204" pitchFamily="34" charset="0"/>
                <a:ea typeface="Arial" panose="020B0604020202020204" pitchFamily="34" charset="0"/>
                <a:cs typeface="Arial" panose="020B0604020202020204" pitchFamily="34" charset="0"/>
              </a:rPr>
              <a:t>Neota</a:t>
            </a:r>
            <a:r>
              <a:rPr lang="en-GB" sz="2000" b="1" dirty="0">
                <a:latin typeface="Arial" panose="020B0604020202020204" pitchFamily="34" charset="0"/>
                <a:ea typeface="Arial" panose="020B0604020202020204" pitchFamily="34" charset="0"/>
                <a:cs typeface="Arial" panose="020B0604020202020204" pitchFamily="34" charset="0"/>
              </a:rPr>
              <a:t> “Logic”.</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b="1" dirty="0">
                <a:latin typeface="Arial" panose="020B0604020202020204" pitchFamily="34" charset="0"/>
                <a:cs typeface="Arial" panose="020B0604020202020204" pitchFamily="34" charset="0"/>
              </a:rPr>
              <a:t>Objects, Logic and English</a:t>
            </a:r>
            <a:r>
              <a:rPr lang="en-GB" sz="2000" dirty="0">
                <a:latin typeface="Arial" panose="020B0604020202020204" pitchFamily="34" charset="0"/>
                <a:cs typeface="Arial" panose="020B0604020202020204" pitchFamily="34" charset="0"/>
              </a:rPr>
              <a:t> (OLE)</a:t>
            </a:r>
          </a:p>
          <a:p>
            <a:pPr algn="just">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29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9C28E-19BF-4E4E-97A4-E3D31CA4E9CD}"/>
              </a:ext>
            </a:extLst>
          </p:cNvPr>
          <p:cNvSpPr>
            <a:spLocks noGrp="1"/>
          </p:cNvSpPr>
          <p:nvPr>
            <p:ph type="sldNum" sz="quarter" idx="12"/>
          </p:nvPr>
        </p:nvSpPr>
        <p:spPr/>
        <p:txBody>
          <a:bodyPr/>
          <a:lstStyle/>
          <a:p>
            <a:fld id="{CCD73432-EF7F-B84F-BCFB-EEF96C8A23DB}" type="slidenum">
              <a:rPr lang="en-US" smtClean="0"/>
              <a:pPr/>
              <a:t>22</a:t>
            </a:fld>
            <a:endParaRPr lang="en-US"/>
          </a:p>
        </p:txBody>
      </p:sp>
      <p:sp>
        <p:nvSpPr>
          <p:cNvPr id="3" name="TextBox 2">
            <a:extLst>
              <a:ext uri="{FF2B5EF4-FFF2-40B4-BE49-F238E27FC236}">
                <a16:creationId xmlns:a16="http://schemas.microsoft.com/office/drawing/2014/main" id="{6FB2D48D-571C-4541-AE2D-40886F588B49}"/>
              </a:ext>
            </a:extLst>
          </p:cNvPr>
          <p:cNvSpPr txBox="1"/>
          <p:nvPr/>
        </p:nvSpPr>
        <p:spPr>
          <a:xfrm>
            <a:off x="5433342" y="2461108"/>
            <a:ext cx="2239716" cy="830997"/>
          </a:xfrm>
          <a:prstGeom prst="rect">
            <a:avLst/>
          </a:prstGeom>
          <a:noFill/>
        </p:spPr>
        <p:txBody>
          <a:bodyPr wrap="none" rtlCol="0">
            <a:spAutoFit/>
          </a:bodyPr>
          <a:lstStyle/>
          <a:p>
            <a:r>
              <a:rPr lang="en-GB" sz="2400" dirty="0">
                <a:solidFill>
                  <a:schemeClr val="bg1">
                    <a:lumMod val="75000"/>
                  </a:schemeClr>
                </a:solidFill>
              </a:rPr>
              <a:t>Logic for</a:t>
            </a:r>
          </a:p>
          <a:p>
            <a:r>
              <a:rPr lang="en-GB" sz="2400" dirty="0">
                <a:solidFill>
                  <a:schemeClr val="bg1">
                    <a:lumMod val="75000"/>
                  </a:schemeClr>
                </a:solidFill>
              </a:rPr>
              <a:t>legal documents</a:t>
            </a:r>
          </a:p>
        </p:txBody>
      </p:sp>
      <p:sp>
        <p:nvSpPr>
          <p:cNvPr id="4" name="TextBox 3">
            <a:extLst>
              <a:ext uri="{FF2B5EF4-FFF2-40B4-BE49-F238E27FC236}">
                <a16:creationId xmlns:a16="http://schemas.microsoft.com/office/drawing/2014/main" id="{3324BFA2-246F-4362-885C-6E3B1A5E6EFD}"/>
              </a:ext>
            </a:extLst>
          </p:cNvPr>
          <p:cNvSpPr txBox="1"/>
          <p:nvPr/>
        </p:nvSpPr>
        <p:spPr>
          <a:xfrm>
            <a:off x="639412" y="1269299"/>
            <a:ext cx="3345403" cy="830997"/>
          </a:xfrm>
          <a:prstGeom prst="rect">
            <a:avLst/>
          </a:prstGeom>
          <a:noFill/>
        </p:spPr>
        <p:txBody>
          <a:bodyPr wrap="none" rtlCol="0">
            <a:spAutoFit/>
          </a:bodyPr>
          <a:lstStyle/>
          <a:p>
            <a:r>
              <a:rPr lang="en-GB" sz="2400" dirty="0">
                <a:solidFill>
                  <a:schemeClr val="bg1">
                    <a:lumMod val="75000"/>
                  </a:schemeClr>
                </a:solidFill>
              </a:rPr>
              <a:t>Imperative languages for </a:t>
            </a:r>
          </a:p>
          <a:p>
            <a:r>
              <a:rPr lang="en-GB" sz="2400" dirty="0">
                <a:solidFill>
                  <a:schemeClr val="bg1">
                    <a:lumMod val="75000"/>
                  </a:schemeClr>
                </a:solidFill>
              </a:rPr>
              <a:t>smart contracts</a:t>
            </a:r>
          </a:p>
        </p:txBody>
      </p:sp>
      <p:sp>
        <p:nvSpPr>
          <p:cNvPr id="10" name="TextBox 9">
            <a:extLst>
              <a:ext uri="{FF2B5EF4-FFF2-40B4-BE49-F238E27FC236}">
                <a16:creationId xmlns:a16="http://schemas.microsoft.com/office/drawing/2014/main" id="{FDC68E26-C415-4FE7-8507-6642F0CB57B9}"/>
              </a:ext>
            </a:extLst>
          </p:cNvPr>
          <p:cNvSpPr txBox="1"/>
          <p:nvPr/>
        </p:nvSpPr>
        <p:spPr>
          <a:xfrm>
            <a:off x="1187624" y="4766968"/>
            <a:ext cx="6543714" cy="1107996"/>
          </a:xfrm>
          <a:prstGeom prst="rect">
            <a:avLst/>
          </a:prstGeom>
          <a:noFill/>
        </p:spPr>
        <p:txBody>
          <a:bodyPr wrap="none" rtlCol="0">
            <a:spAutoFit/>
          </a:bodyPr>
          <a:lstStyle/>
          <a:p>
            <a:pPr lvl="1">
              <a:buClr>
                <a:srgbClr val="0000FF"/>
              </a:buClr>
              <a:buSzPct val="150000"/>
            </a:pPr>
            <a:r>
              <a:rPr lang="en-GB" sz="2400" dirty="0"/>
              <a:t>Combining logical and imperative semantics for</a:t>
            </a:r>
          </a:p>
          <a:p>
            <a:pPr lvl="1">
              <a:buClr>
                <a:srgbClr val="0000FF"/>
              </a:buClr>
              <a:buSzPct val="150000"/>
            </a:pPr>
            <a:r>
              <a:rPr lang="en-GB" sz="2400" dirty="0"/>
              <a:t>smart contracts.</a:t>
            </a:r>
          </a:p>
          <a:p>
            <a:endParaRPr lang="en-GB" dirty="0"/>
          </a:p>
        </p:txBody>
      </p:sp>
      <p:cxnSp>
        <p:nvCxnSpPr>
          <p:cNvPr id="8" name="Straight Arrow Connector 7">
            <a:extLst>
              <a:ext uri="{FF2B5EF4-FFF2-40B4-BE49-F238E27FC236}">
                <a16:creationId xmlns:a16="http://schemas.microsoft.com/office/drawing/2014/main" id="{6C092DF7-2561-47BB-AA16-F748BE63EEF3}"/>
              </a:ext>
            </a:extLst>
          </p:cNvPr>
          <p:cNvCxnSpPr>
            <a:cxnSpLocks/>
          </p:cNvCxnSpPr>
          <p:nvPr/>
        </p:nvCxnSpPr>
        <p:spPr>
          <a:xfrm>
            <a:off x="1187624" y="2532352"/>
            <a:ext cx="1348665" cy="2004417"/>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0C4CEBF-3534-4943-947C-6F843472483D}"/>
              </a:ext>
            </a:extLst>
          </p:cNvPr>
          <p:cNvCxnSpPr>
            <a:cxnSpLocks/>
          </p:cNvCxnSpPr>
          <p:nvPr/>
        </p:nvCxnSpPr>
        <p:spPr>
          <a:xfrm flipH="1">
            <a:off x="5043023" y="3526516"/>
            <a:ext cx="609098" cy="1006041"/>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3D60AB1-8A36-44D5-883C-DF6CB442D217}"/>
              </a:ext>
            </a:extLst>
          </p:cNvPr>
          <p:cNvSpPr txBox="1"/>
          <p:nvPr/>
        </p:nvSpPr>
        <p:spPr>
          <a:xfrm>
            <a:off x="639412" y="382871"/>
            <a:ext cx="8136904" cy="523220"/>
          </a:xfrm>
          <a:prstGeom prst="rect">
            <a:avLst/>
          </a:prstGeom>
          <a:noFill/>
        </p:spPr>
        <p:txBody>
          <a:bodyPr wrap="square" rtlCol="0">
            <a:spAutoFit/>
          </a:bodyPr>
          <a:lstStyle/>
          <a:p>
            <a:r>
              <a:rPr lang="en-GB" sz="2800" dirty="0">
                <a:solidFill>
                  <a:srgbClr val="0000FF"/>
                </a:solidFill>
              </a:rPr>
              <a:t>Outline</a:t>
            </a:r>
          </a:p>
        </p:txBody>
      </p:sp>
    </p:spTree>
    <p:extLst>
      <p:ext uri="{BB962C8B-B14F-4D97-AF65-F5344CB8AC3E}">
        <p14:creationId xmlns:p14="http://schemas.microsoft.com/office/powerpoint/2010/main" val="337890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32064-5899-402D-8710-C7AD0A26D293}"/>
              </a:ext>
            </a:extLst>
          </p:cNvPr>
          <p:cNvSpPr>
            <a:spLocks noGrp="1"/>
          </p:cNvSpPr>
          <p:nvPr>
            <p:ph type="sldNum" sz="quarter" idx="12"/>
          </p:nvPr>
        </p:nvSpPr>
        <p:spPr/>
        <p:txBody>
          <a:bodyPr/>
          <a:lstStyle/>
          <a:p>
            <a:fld id="{CCD73432-EF7F-B84F-BCFB-EEF96C8A23DB}" type="slidenum">
              <a:rPr lang="en-US" smtClean="0"/>
              <a:pPr/>
              <a:t>23</a:t>
            </a:fld>
            <a:endParaRPr lang="en-US"/>
          </a:p>
        </p:txBody>
      </p:sp>
      <p:sp>
        <p:nvSpPr>
          <p:cNvPr id="4" name="Rectangle 3">
            <a:extLst>
              <a:ext uri="{FF2B5EF4-FFF2-40B4-BE49-F238E27FC236}">
                <a16:creationId xmlns:a16="http://schemas.microsoft.com/office/drawing/2014/main" id="{AA67F2B3-05F2-4834-90FB-43CC6318B535}"/>
              </a:ext>
            </a:extLst>
          </p:cNvPr>
          <p:cNvSpPr/>
          <p:nvPr/>
        </p:nvSpPr>
        <p:spPr>
          <a:xfrm>
            <a:off x="215262" y="2600630"/>
            <a:ext cx="8497452" cy="3785652"/>
          </a:xfrm>
          <a:prstGeom prst="rect">
            <a:avLst/>
          </a:prstGeom>
        </p:spPr>
        <p:txBody>
          <a:bodyPr wrap="square">
            <a:spAutoFit/>
          </a:bodyPr>
          <a:lstStyle/>
          <a:p>
            <a:r>
              <a:rPr lang="en-GB" sz="2000" dirty="0"/>
              <a:t>To sum up our comparison of imperative and declarative smart contracts, the</a:t>
            </a:r>
          </a:p>
          <a:p>
            <a:r>
              <a:rPr lang="en-GB" sz="2000" dirty="0"/>
              <a:t>declarative approach has significant advantages over its imperative counterpart.</a:t>
            </a:r>
          </a:p>
          <a:p>
            <a:endParaRPr lang="en-GB" sz="2000" dirty="0"/>
          </a:p>
          <a:p>
            <a:r>
              <a:rPr lang="en-GB" sz="2000" dirty="0"/>
              <a:t>However, it is arguable that a full representation of a smart contract has to explicitly establish and link the normative effects (rights, obligation, transfers of entitlement) resulting from the contract with the procedure for implementing these rights and obligations through the computational actions performed by the contract, in the given infrastructure. </a:t>
            </a:r>
          </a:p>
          <a:p>
            <a:endParaRPr lang="en-GB" sz="2000" dirty="0"/>
          </a:p>
          <a:p>
            <a:r>
              <a:rPr lang="en-GB" sz="2000" dirty="0"/>
              <a:t>Hence, a hybrid approach combining imperative and declarative components would help to bridge the gap between smart contracts and their legal counterparts.</a:t>
            </a:r>
            <a:endParaRPr lang="en-GB" sz="1600" dirty="0"/>
          </a:p>
        </p:txBody>
      </p:sp>
      <p:pic>
        <p:nvPicPr>
          <p:cNvPr id="5" name="Picture 4">
            <a:extLst>
              <a:ext uri="{FF2B5EF4-FFF2-40B4-BE49-F238E27FC236}">
                <a16:creationId xmlns:a16="http://schemas.microsoft.com/office/drawing/2014/main" id="{88B35F95-C303-41A8-8C70-17121D376B07}"/>
              </a:ext>
            </a:extLst>
          </p:cNvPr>
          <p:cNvPicPr>
            <a:picLocks noChangeAspect="1"/>
          </p:cNvPicPr>
          <p:nvPr/>
        </p:nvPicPr>
        <p:blipFill>
          <a:blip r:embed="rId2"/>
          <a:stretch>
            <a:fillRect/>
          </a:stretch>
        </p:blipFill>
        <p:spPr>
          <a:xfrm>
            <a:off x="0" y="-662591"/>
            <a:ext cx="8124825" cy="3038475"/>
          </a:xfrm>
          <a:prstGeom prst="rect">
            <a:avLst/>
          </a:prstGeom>
        </p:spPr>
      </p:pic>
      <p:sp>
        <p:nvSpPr>
          <p:cNvPr id="6" name="TextBox 5">
            <a:extLst>
              <a:ext uri="{FF2B5EF4-FFF2-40B4-BE49-F238E27FC236}">
                <a16:creationId xmlns:a16="http://schemas.microsoft.com/office/drawing/2014/main" id="{729E81BD-617F-42A5-9DC9-206D91F6BEBB}"/>
              </a:ext>
            </a:extLst>
          </p:cNvPr>
          <p:cNvSpPr txBox="1"/>
          <p:nvPr/>
        </p:nvSpPr>
        <p:spPr>
          <a:xfrm>
            <a:off x="215262" y="223781"/>
            <a:ext cx="8136904" cy="461665"/>
          </a:xfrm>
          <a:prstGeom prst="rect">
            <a:avLst/>
          </a:prstGeom>
          <a:noFill/>
        </p:spPr>
        <p:txBody>
          <a:bodyPr wrap="square" rtlCol="0">
            <a:spAutoFit/>
          </a:bodyPr>
          <a:lstStyle/>
          <a:p>
            <a:r>
              <a:rPr lang="en-GB" sz="2400" dirty="0">
                <a:solidFill>
                  <a:srgbClr val="0000FF"/>
                </a:solidFill>
              </a:rPr>
              <a:t>AI, Logic and smart contracts –  next steps</a:t>
            </a:r>
          </a:p>
        </p:txBody>
      </p:sp>
    </p:spTree>
    <p:extLst>
      <p:ext uri="{BB962C8B-B14F-4D97-AF65-F5344CB8AC3E}">
        <p14:creationId xmlns:p14="http://schemas.microsoft.com/office/powerpoint/2010/main" val="26450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38DA7-DDAF-442C-8208-7BF61456A216}"/>
              </a:ext>
            </a:extLst>
          </p:cNvPr>
          <p:cNvPicPr>
            <a:picLocks noChangeAspect="1"/>
          </p:cNvPicPr>
          <p:nvPr/>
        </p:nvPicPr>
        <p:blipFill>
          <a:blip r:embed="rId2"/>
          <a:stretch>
            <a:fillRect/>
          </a:stretch>
        </p:blipFill>
        <p:spPr>
          <a:xfrm>
            <a:off x="154182" y="720894"/>
            <a:ext cx="9144000" cy="1905000"/>
          </a:xfrm>
          <a:prstGeom prst="rect">
            <a:avLst/>
          </a:prstGeom>
        </p:spPr>
      </p:pic>
      <p:pic>
        <p:nvPicPr>
          <p:cNvPr id="4" name="Picture 3">
            <a:extLst>
              <a:ext uri="{FF2B5EF4-FFF2-40B4-BE49-F238E27FC236}">
                <a16:creationId xmlns:a16="http://schemas.microsoft.com/office/drawing/2014/main" id="{EE62B9B1-C6BB-43C7-ABE9-5D60379C39C0}"/>
              </a:ext>
            </a:extLst>
          </p:cNvPr>
          <p:cNvPicPr>
            <a:picLocks noChangeAspect="1"/>
          </p:cNvPicPr>
          <p:nvPr/>
        </p:nvPicPr>
        <p:blipFill>
          <a:blip r:embed="rId3"/>
          <a:stretch>
            <a:fillRect/>
          </a:stretch>
        </p:blipFill>
        <p:spPr>
          <a:xfrm>
            <a:off x="142639" y="0"/>
            <a:ext cx="7525705" cy="738887"/>
          </a:xfrm>
          <a:prstGeom prst="rect">
            <a:avLst/>
          </a:prstGeom>
        </p:spPr>
      </p:pic>
      <p:sp>
        <p:nvSpPr>
          <p:cNvPr id="2" name="Slide Number Placeholder 1">
            <a:extLst>
              <a:ext uri="{FF2B5EF4-FFF2-40B4-BE49-F238E27FC236}">
                <a16:creationId xmlns:a16="http://schemas.microsoft.com/office/drawing/2014/main" id="{1EC33532-97C0-4579-93F3-E8A7FF477E49}"/>
              </a:ext>
            </a:extLst>
          </p:cNvPr>
          <p:cNvSpPr>
            <a:spLocks noGrp="1"/>
          </p:cNvSpPr>
          <p:nvPr>
            <p:ph type="sldNum" sz="quarter" idx="12"/>
          </p:nvPr>
        </p:nvSpPr>
        <p:spPr/>
        <p:txBody>
          <a:bodyPr/>
          <a:lstStyle/>
          <a:p>
            <a:fld id="{CCD73432-EF7F-B84F-BCFB-EEF96C8A23DB}" type="slidenum">
              <a:rPr lang="en-US" smtClean="0"/>
              <a:pPr/>
              <a:t>24</a:t>
            </a:fld>
            <a:endParaRPr lang="en-US"/>
          </a:p>
        </p:txBody>
      </p:sp>
      <p:cxnSp>
        <p:nvCxnSpPr>
          <p:cNvPr id="17" name="Straight Arrow Connector 16">
            <a:extLst>
              <a:ext uri="{FF2B5EF4-FFF2-40B4-BE49-F238E27FC236}">
                <a16:creationId xmlns:a16="http://schemas.microsoft.com/office/drawing/2014/main" id="{018A0312-3616-400A-AF7F-0C820EDAF07E}"/>
              </a:ext>
            </a:extLst>
          </p:cNvPr>
          <p:cNvCxnSpPr>
            <a:cxnSpLocks/>
          </p:cNvCxnSpPr>
          <p:nvPr/>
        </p:nvCxnSpPr>
        <p:spPr>
          <a:xfrm flipH="1">
            <a:off x="3133418" y="1619302"/>
            <a:ext cx="812892" cy="11808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6122C98-08E6-45CA-8244-EB39F69553FD}"/>
              </a:ext>
            </a:extLst>
          </p:cNvPr>
          <p:cNvCxnSpPr>
            <a:cxnSpLocks/>
          </p:cNvCxnSpPr>
          <p:nvPr/>
        </p:nvCxnSpPr>
        <p:spPr>
          <a:xfrm flipH="1">
            <a:off x="6194355" y="2204864"/>
            <a:ext cx="1598520" cy="255532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7A774FA-0C34-4BC4-A433-1CF5CD188A9C}"/>
              </a:ext>
            </a:extLst>
          </p:cNvPr>
          <p:cNvSpPr txBox="1"/>
          <p:nvPr/>
        </p:nvSpPr>
        <p:spPr>
          <a:xfrm>
            <a:off x="3920871" y="1266892"/>
            <a:ext cx="1302258" cy="830997"/>
          </a:xfrm>
          <a:prstGeom prst="rect">
            <a:avLst/>
          </a:prstGeom>
          <a:noFill/>
        </p:spPr>
        <p:txBody>
          <a:bodyPr wrap="square" rtlCol="0">
            <a:spAutoFit/>
          </a:bodyPr>
          <a:lstStyle/>
          <a:p>
            <a:r>
              <a:rPr lang="en-GB" sz="2400" dirty="0">
                <a:solidFill>
                  <a:srgbClr val="0000FF"/>
                </a:solidFill>
              </a:rPr>
              <a:t>reactive rule</a:t>
            </a:r>
          </a:p>
        </p:txBody>
      </p:sp>
      <p:sp>
        <p:nvSpPr>
          <p:cNvPr id="8" name="Rectangle 7">
            <a:extLst>
              <a:ext uri="{FF2B5EF4-FFF2-40B4-BE49-F238E27FC236}">
                <a16:creationId xmlns:a16="http://schemas.microsoft.com/office/drawing/2014/main" id="{8CEC980B-F900-4D7D-A134-3C8461BBB1A8}"/>
              </a:ext>
            </a:extLst>
          </p:cNvPr>
          <p:cNvSpPr/>
          <p:nvPr/>
        </p:nvSpPr>
        <p:spPr>
          <a:xfrm>
            <a:off x="292005" y="2512464"/>
            <a:ext cx="8240435" cy="3893374"/>
          </a:xfrm>
          <a:prstGeom prst="rect">
            <a:avLst/>
          </a:prstGeom>
        </p:spPr>
        <p:txBody>
          <a:bodyPr wrap="square">
            <a:spAutoFit/>
          </a:bodyPr>
          <a:lstStyle/>
          <a:p>
            <a:r>
              <a:rPr lang="en-GB" sz="1900" dirty="0"/>
              <a:t>LPS aims to close the gap between logical and imperative computer languages, </a:t>
            </a:r>
          </a:p>
          <a:p>
            <a:r>
              <a:rPr lang="en-GB" sz="1900" dirty="0"/>
              <a:t>by performing actions to generate models to make goals of the logical form</a:t>
            </a:r>
          </a:p>
          <a:p>
            <a:r>
              <a:rPr lang="en-GB" sz="1900" i="1" dirty="0"/>
              <a:t>if antecedent then consequ</a:t>
            </a:r>
            <a:r>
              <a:rPr lang="en-GB" sz="1900" dirty="0"/>
              <a:t>ent true. </a:t>
            </a:r>
          </a:p>
          <a:p>
            <a:endParaRPr lang="en-GB" sz="1900" dirty="0"/>
          </a:p>
          <a:p>
            <a:r>
              <a:rPr lang="en-GB" sz="1900" dirty="0"/>
              <a:t>Model generation serves as a global imperative, </a:t>
            </a:r>
          </a:p>
          <a:p>
            <a:r>
              <a:rPr lang="en-GB" sz="1900" dirty="0"/>
              <a:t>which generates commands to make </a:t>
            </a:r>
            <a:r>
              <a:rPr lang="en-GB" sz="1900" i="1" dirty="0"/>
              <a:t>consequents</a:t>
            </a:r>
            <a:r>
              <a:rPr lang="en-GB" sz="1900" dirty="0"/>
              <a:t> true </a:t>
            </a:r>
          </a:p>
          <a:p>
            <a:r>
              <a:rPr lang="en-GB" sz="1900" dirty="0"/>
              <a:t>whenever </a:t>
            </a:r>
            <a:r>
              <a:rPr lang="en-GB" sz="1900" i="1" dirty="0"/>
              <a:t>antecedents</a:t>
            </a:r>
            <a:r>
              <a:rPr lang="en-GB" sz="1900" dirty="0"/>
              <a:t> become true.</a:t>
            </a:r>
          </a:p>
          <a:p>
            <a:endParaRPr lang="en-GB" sz="1900" dirty="0"/>
          </a:p>
          <a:p>
            <a:r>
              <a:rPr lang="en-GB" sz="1900" dirty="0"/>
              <a:t>LPS also includes beliefs of the logical form </a:t>
            </a:r>
            <a:r>
              <a:rPr lang="en-GB" sz="1900" i="1" dirty="0"/>
              <a:t>conclusion if conditions</a:t>
            </a:r>
            <a:r>
              <a:rPr lang="en-GB" sz="1900" dirty="0"/>
              <a:t>. </a:t>
            </a:r>
          </a:p>
          <a:p>
            <a:r>
              <a:rPr lang="en-GB" sz="1900" dirty="0"/>
              <a:t>In addition to their logical interpretation, </a:t>
            </a:r>
          </a:p>
          <a:p>
            <a:r>
              <a:rPr lang="en-GB" sz="1900" dirty="0"/>
              <a:t>beliefs also have an imperative interpretation as procedures, </a:t>
            </a:r>
          </a:p>
          <a:p>
            <a:r>
              <a:rPr lang="en-GB" sz="1900" dirty="0"/>
              <a:t>which make or determine whether a </a:t>
            </a:r>
            <a:r>
              <a:rPr lang="en-GB" sz="1900" i="1" dirty="0"/>
              <a:t>conclusion</a:t>
            </a:r>
            <a:r>
              <a:rPr lang="en-GB" sz="1900" dirty="0"/>
              <a:t> is true </a:t>
            </a:r>
          </a:p>
          <a:p>
            <a:r>
              <a:rPr lang="en-GB" sz="1900" dirty="0"/>
              <a:t>by making or determining whether the </a:t>
            </a:r>
            <a:r>
              <a:rPr lang="en-GB" sz="1900" i="1" dirty="0"/>
              <a:t>conditions</a:t>
            </a:r>
            <a:r>
              <a:rPr lang="en-GB" sz="1900" dirty="0"/>
              <a:t> are true.</a:t>
            </a:r>
          </a:p>
        </p:txBody>
      </p:sp>
      <p:sp>
        <p:nvSpPr>
          <p:cNvPr id="20" name="TextBox 19">
            <a:extLst>
              <a:ext uri="{FF2B5EF4-FFF2-40B4-BE49-F238E27FC236}">
                <a16:creationId xmlns:a16="http://schemas.microsoft.com/office/drawing/2014/main" id="{0B33C281-8021-45F9-BA5E-37ACF8E2F397}"/>
              </a:ext>
            </a:extLst>
          </p:cNvPr>
          <p:cNvSpPr txBox="1"/>
          <p:nvPr/>
        </p:nvSpPr>
        <p:spPr>
          <a:xfrm>
            <a:off x="7792874" y="1219947"/>
            <a:ext cx="1388110" cy="1200329"/>
          </a:xfrm>
          <a:prstGeom prst="rect">
            <a:avLst/>
          </a:prstGeom>
          <a:noFill/>
        </p:spPr>
        <p:txBody>
          <a:bodyPr wrap="square" rtlCol="0">
            <a:spAutoFit/>
          </a:bodyPr>
          <a:lstStyle/>
          <a:p>
            <a:r>
              <a:rPr lang="en-GB" sz="2400" dirty="0">
                <a:solidFill>
                  <a:srgbClr val="0000FF"/>
                </a:solidFill>
              </a:rPr>
              <a:t>logic program clause</a:t>
            </a:r>
          </a:p>
        </p:txBody>
      </p:sp>
      <p:pic>
        <p:nvPicPr>
          <p:cNvPr id="14" name="Picture 5">
            <a:extLst>
              <a:ext uri="{FF2B5EF4-FFF2-40B4-BE49-F238E27FC236}">
                <a16:creationId xmlns:a16="http://schemas.microsoft.com/office/drawing/2014/main" id="{750D0253-A415-4047-B681-B1D6C99A7727}"/>
              </a:ext>
            </a:extLst>
          </p:cNvPr>
          <p:cNvPicPr>
            <a:picLocks noChangeAspect="1" noChangeArrowheads="1"/>
          </p:cNvPicPr>
          <p:nvPr/>
        </p:nvPicPr>
        <p:blipFill>
          <a:blip r:embed="rId4"/>
          <a:srcRect/>
          <a:stretch>
            <a:fillRect/>
          </a:stretch>
        </p:blipFill>
        <p:spPr bwMode="auto">
          <a:xfrm>
            <a:off x="137645" y="3078498"/>
            <a:ext cx="3493257" cy="434918"/>
          </a:xfrm>
          <a:prstGeom prst="rect">
            <a:avLst/>
          </a:prstGeom>
          <a:noFill/>
          <a:ln w="19050">
            <a:noFill/>
            <a:miter lim="800000"/>
            <a:headEnd/>
            <a:tailEnd/>
          </a:ln>
          <a:effectLst/>
        </p:spPr>
      </p:pic>
      <p:pic>
        <p:nvPicPr>
          <p:cNvPr id="15" name="Picture 5">
            <a:extLst>
              <a:ext uri="{FF2B5EF4-FFF2-40B4-BE49-F238E27FC236}">
                <a16:creationId xmlns:a16="http://schemas.microsoft.com/office/drawing/2014/main" id="{B4AF6C78-D8D5-44F0-9295-26B367137CA8}"/>
              </a:ext>
            </a:extLst>
          </p:cNvPr>
          <p:cNvPicPr>
            <a:picLocks noChangeAspect="1" noChangeArrowheads="1"/>
          </p:cNvPicPr>
          <p:nvPr/>
        </p:nvPicPr>
        <p:blipFill>
          <a:blip r:embed="rId4"/>
          <a:srcRect/>
          <a:stretch>
            <a:fillRect/>
          </a:stretch>
        </p:blipFill>
        <p:spPr bwMode="auto">
          <a:xfrm>
            <a:off x="2029144" y="4893843"/>
            <a:ext cx="792088" cy="407365"/>
          </a:xfrm>
          <a:prstGeom prst="rect">
            <a:avLst/>
          </a:prstGeom>
          <a:noFill/>
          <a:ln w="19050">
            <a:noFill/>
            <a:miter lim="800000"/>
            <a:headEnd/>
            <a:tailEnd/>
          </a:ln>
          <a:effectLst/>
        </p:spPr>
      </p:pic>
      <p:pic>
        <p:nvPicPr>
          <p:cNvPr id="16" name="Picture 5">
            <a:extLst>
              <a:ext uri="{FF2B5EF4-FFF2-40B4-BE49-F238E27FC236}">
                <a16:creationId xmlns:a16="http://schemas.microsoft.com/office/drawing/2014/main" id="{93F000F9-43AA-4606-89B8-36208CD8FCB0}"/>
              </a:ext>
            </a:extLst>
          </p:cNvPr>
          <p:cNvPicPr>
            <a:picLocks noChangeAspect="1" noChangeArrowheads="1"/>
          </p:cNvPicPr>
          <p:nvPr/>
        </p:nvPicPr>
        <p:blipFill>
          <a:blip r:embed="rId4"/>
          <a:srcRect/>
          <a:stretch>
            <a:fillRect/>
          </a:stretch>
        </p:blipFill>
        <p:spPr bwMode="auto">
          <a:xfrm>
            <a:off x="4450131" y="4796238"/>
            <a:ext cx="2617557" cy="490397"/>
          </a:xfrm>
          <a:prstGeom prst="rect">
            <a:avLst/>
          </a:prstGeom>
          <a:noFill/>
          <a:ln w="19050">
            <a:noFill/>
            <a:miter lim="800000"/>
            <a:headEnd/>
            <a:tailEnd/>
          </a:ln>
          <a:effectLst/>
        </p:spPr>
      </p:pic>
      <p:pic>
        <p:nvPicPr>
          <p:cNvPr id="13" name="Picture 5">
            <a:extLst>
              <a:ext uri="{FF2B5EF4-FFF2-40B4-BE49-F238E27FC236}">
                <a16:creationId xmlns:a16="http://schemas.microsoft.com/office/drawing/2014/main" id="{147825DE-6C0F-49D0-A349-8712E46EB3B4}"/>
              </a:ext>
            </a:extLst>
          </p:cNvPr>
          <p:cNvPicPr>
            <a:picLocks noChangeAspect="1" noChangeArrowheads="1"/>
          </p:cNvPicPr>
          <p:nvPr/>
        </p:nvPicPr>
        <p:blipFill>
          <a:blip r:embed="rId4"/>
          <a:srcRect/>
          <a:stretch>
            <a:fillRect/>
          </a:stretch>
        </p:blipFill>
        <p:spPr bwMode="auto">
          <a:xfrm>
            <a:off x="5369239" y="2824679"/>
            <a:ext cx="670756" cy="434918"/>
          </a:xfrm>
          <a:prstGeom prst="rect">
            <a:avLst/>
          </a:prstGeom>
          <a:noFill/>
          <a:ln w="19050">
            <a:noFill/>
            <a:miter lim="800000"/>
            <a:headEnd/>
            <a:tailEnd/>
          </a:ln>
          <a:effectLst/>
        </p:spPr>
      </p:pic>
    </p:spTree>
    <p:extLst>
      <p:ext uri="{BB962C8B-B14F-4D97-AF65-F5344CB8AC3E}">
        <p14:creationId xmlns:p14="http://schemas.microsoft.com/office/powerpoint/2010/main" val="9632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35426-7E54-4E1A-B176-1C53319B2DF5}"/>
              </a:ext>
            </a:extLst>
          </p:cNvPr>
          <p:cNvSpPr>
            <a:spLocks noGrp="1"/>
          </p:cNvSpPr>
          <p:nvPr>
            <p:ph type="sldNum" sz="quarter" idx="12"/>
          </p:nvPr>
        </p:nvSpPr>
        <p:spPr/>
        <p:txBody>
          <a:bodyPr/>
          <a:lstStyle/>
          <a:p>
            <a:fld id="{CCD73432-EF7F-B84F-BCFB-EEF96C8A23DB}" type="slidenum">
              <a:rPr lang="en-US" smtClean="0"/>
              <a:pPr/>
              <a:t>25</a:t>
            </a:fld>
            <a:endParaRPr lang="en-US"/>
          </a:p>
        </p:txBody>
      </p:sp>
      <p:pic>
        <p:nvPicPr>
          <p:cNvPr id="3" name="Picture 2">
            <a:extLst>
              <a:ext uri="{FF2B5EF4-FFF2-40B4-BE49-F238E27FC236}">
                <a16:creationId xmlns:a16="http://schemas.microsoft.com/office/drawing/2014/main" id="{4B4D6621-072B-4C13-915E-BCFF871E734B}"/>
              </a:ext>
            </a:extLst>
          </p:cNvPr>
          <p:cNvPicPr>
            <a:picLocks noChangeAspect="1"/>
          </p:cNvPicPr>
          <p:nvPr/>
        </p:nvPicPr>
        <p:blipFill>
          <a:blip r:embed="rId2"/>
          <a:stretch>
            <a:fillRect/>
          </a:stretch>
        </p:blipFill>
        <p:spPr>
          <a:xfrm>
            <a:off x="609600" y="203796"/>
            <a:ext cx="8077200" cy="5229225"/>
          </a:xfrm>
          <a:prstGeom prst="rect">
            <a:avLst/>
          </a:prstGeom>
        </p:spPr>
      </p:pic>
      <p:sp>
        <p:nvSpPr>
          <p:cNvPr id="4" name="Rectangle 3">
            <a:extLst>
              <a:ext uri="{FF2B5EF4-FFF2-40B4-BE49-F238E27FC236}">
                <a16:creationId xmlns:a16="http://schemas.microsoft.com/office/drawing/2014/main" id="{4AD499DE-C0BF-4B17-A5A8-9E44FBA67BE5}"/>
              </a:ext>
            </a:extLst>
          </p:cNvPr>
          <p:cNvSpPr/>
          <p:nvPr/>
        </p:nvSpPr>
        <p:spPr>
          <a:xfrm>
            <a:off x="1259632" y="5710019"/>
            <a:ext cx="6480720" cy="369332"/>
          </a:xfrm>
          <a:prstGeom prst="rect">
            <a:avLst/>
          </a:prstGeom>
        </p:spPr>
        <p:txBody>
          <a:bodyPr wrap="square">
            <a:spAutoFit/>
          </a:bodyPr>
          <a:lstStyle/>
          <a:p>
            <a:r>
              <a:rPr lang="en-GB" dirty="0">
                <a:solidFill>
                  <a:srgbClr val="222222"/>
                </a:solidFill>
                <a:latin typeface="Arial" panose="020B0604020202020204" pitchFamily="34" charset="0"/>
              </a:rPr>
              <a:t>2004. </a:t>
            </a:r>
            <a:r>
              <a:rPr lang="en-GB" i="1" dirty="0">
                <a:solidFill>
                  <a:srgbClr val="222222"/>
                </a:solidFill>
                <a:latin typeface="Arial" panose="020B0604020202020204" pitchFamily="34" charset="0"/>
              </a:rPr>
              <a:t>Proceedings of Collective Intentionality </a:t>
            </a:r>
            <a:r>
              <a:rPr lang="en-GB" i="1" dirty="0" err="1">
                <a:solidFill>
                  <a:srgbClr val="222222"/>
                </a:solidFill>
                <a:latin typeface="Arial" panose="020B0604020202020204" pitchFamily="34" charset="0"/>
              </a:rPr>
              <a:t>CollInt</a:t>
            </a:r>
            <a:r>
              <a:rPr lang="en-GB" dirty="0">
                <a:solidFill>
                  <a:srgbClr val="222222"/>
                </a:solidFill>
                <a:latin typeface="Arial" panose="020B0604020202020204" pitchFamily="34" charset="0"/>
              </a:rPr>
              <a:t>, </a:t>
            </a:r>
            <a:r>
              <a:rPr lang="en-GB" i="1" dirty="0">
                <a:solidFill>
                  <a:srgbClr val="222222"/>
                </a:solidFill>
                <a:latin typeface="Arial" panose="020B0604020202020204" pitchFamily="34" charset="0"/>
              </a:rPr>
              <a:t>4</a:t>
            </a:r>
            <a:r>
              <a:rPr lang="en-GB" dirty="0">
                <a:solidFill>
                  <a:srgbClr val="222222"/>
                </a:solidFill>
                <a:latin typeface="Arial" panose="020B0604020202020204" pitchFamily="34" charset="0"/>
              </a:rPr>
              <a:t>.</a:t>
            </a:r>
            <a:endParaRPr lang="en-GB" dirty="0"/>
          </a:p>
        </p:txBody>
      </p:sp>
      <p:sp>
        <p:nvSpPr>
          <p:cNvPr id="6" name="Oval 5">
            <a:extLst>
              <a:ext uri="{FF2B5EF4-FFF2-40B4-BE49-F238E27FC236}">
                <a16:creationId xmlns:a16="http://schemas.microsoft.com/office/drawing/2014/main" id="{AEE38B4B-2A08-4A03-87FF-281EBBADD692}"/>
              </a:ext>
            </a:extLst>
          </p:cNvPr>
          <p:cNvSpPr/>
          <p:nvPr/>
        </p:nvSpPr>
        <p:spPr>
          <a:xfrm>
            <a:off x="1621631" y="4221088"/>
            <a:ext cx="6406753" cy="1211933"/>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0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07C00-B85E-45F2-9A8B-0FEF53DE0487}"/>
              </a:ext>
            </a:extLst>
          </p:cNvPr>
          <p:cNvSpPr>
            <a:spLocks noGrp="1"/>
          </p:cNvSpPr>
          <p:nvPr>
            <p:ph type="sldNum" sz="quarter" idx="12"/>
          </p:nvPr>
        </p:nvSpPr>
        <p:spPr/>
        <p:txBody>
          <a:bodyPr/>
          <a:lstStyle/>
          <a:p>
            <a:fld id="{CCD73432-EF7F-B84F-BCFB-EEF96C8A23DB}" type="slidenum">
              <a:rPr lang="en-US" smtClean="0"/>
              <a:pPr/>
              <a:t>26</a:t>
            </a:fld>
            <a:endParaRPr lang="en-US"/>
          </a:p>
        </p:txBody>
      </p:sp>
      <p:pic>
        <p:nvPicPr>
          <p:cNvPr id="3" name="Picture 2">
            <a:extLst>
              <a:ext uri="{FF2B5EF4-FFF2-40B4-BE49-F238E27FC236}">
                <a16:creationId xmlns:a16="http://schemas.microsoft.com/office/drawing/2014/main" id="{26D0C519-426A-4199-AD07-D1F8FF2294AD}"/>
              </a:ext>
            </a:extLst>
          </p:cNvPr>
          <p:cNvPicPr>
            <a:picLocks noChangeAspect="1"/>
          </p:cNvPicPr>
          <p:nvPr/>
        </p:nvPicPr>
        <p:blipFill>
          <a:blip r:embed="rId2"/>
          <a:stretch>
            <a:fillRect/>
          </a:stretch>
        </p:blipFill>
        <p:spPr>
          <a:xfrm>
            <a:off x="327680" y="799497"/>
            <a:ext cx="2248685" cy="679667"/>
          </a:xfrm>
          <a:prstGeom prst="rect">
            <a:avLst/>
          </a:prstGeom>
        </p:spPr>
      </p:pic>
      <p:pic>
        <p:nvPicPr>
          <p:cNvPr id="4" name="Picture 3">
            <a:extLst>
              <a:ext uri="{FF2B5EF4-FFF2-40B4-BE49-F238E27FC236}">
                <a16:creationId xmlns:a16="http://schemas.microsoft.com/office/drawing/2014/main" id="{5ABDCD87-709F-449E-BC1B-3AE6E69DCE33}"/>
              </a:ext>
            </a:extLst>
          </p:cNvPr>
          <p:cNvPicPr>
            <a:picLocks noChangeAspect="1"/>
          </p:cNvPicPr>
          <p:nvPr/>
        </p:nvPicPr>
        <p:blipFill>
          <a:blip r:embed="rId3"/>
          <a:stretch>
            <a:fillRect/>
          </a:stretch>
        </p:blipFill>
        <p:spPr>
          <a:xfrm>
            <a:off x="2653367" y="846115"/>
            <a:ext cx="5196214" cy="3029012"/>
          </a:xfrm>
          <a:prstGeom prst="rect">
            <a:avLst/>
          </a:prstGeom>
        </p:spPr>
      </p:pic>
      <p:pic>
        <p:nvPicPr>
          <p:cNvPr id="5" name="Picture 4">
            <a:extLst>
              <a:ext uri="{FF2B5EF4-FFF2-40B4-BE49-F238E27FC236}">
                <a16:creationId xmlns:a16="http://schemas.microsoft.com/office/drawing/2014/main" id="{100142BC-B4FF-4BC9-A751-6629DE4421D1}"/>
              </a:ext>
            </a:extLst>
          </p:cNvPr>
          <p:cNvPicPr>
            <a:picLocks noChangeAspect="1"/>
          </p:cNvPicPr>
          <p:nvPr/>
        </p:nvPicPr>
        <p:blipFill>
          <a:blip r:embed="rId4"/>
          <a:stretch>
            <a:fillRect/>
          </a:stretch>
        </p:blipFill>
        <p:spPr>
          <a:xfrm>
            <a:off x="2590801" y="3698961"/>
            <a:ext cx="5321346" cy="2937023"/>
          </a:xfrm>
          <a:prstGeom prst="rect">
            <a:avLst/>
          </a:prstGeom>
        </p:spPr>
      </p:pic>
      <p:pic>
        <p:nvPicPr>
          <p:cNvPr id="6" name="Picture 5">
            <a:extLst>
              <a:ext uri="{FF2B5EF4-FFF2-40B4-BE49-F238E27FC236}">
                <a16:creationId xmlns:a16="http://schemas.microsoft.com/office/drawing/2014/main" id="{ADE65057-A150-401D-8ACE-7F37D4859C5C}"/>
              </a:ext>
            </a:extLst>
          </p:cNvPr>
          <p:cNvPicPr>
            <a:picLocks noChangeAspect="1" noChangeArrowheads="1"/>
          </p:cNvPicPr>
          <p:nvPr/>
        </p:nvPicPr>
        <p:blipFill>
          <a:blip r:embed="rId5"/>
          <a:srcRect/>
          <a:stretch>
            <a:fillRect/>
          </a:stretch>
        </p:blipFill>
        <p:spPr bwMode="auto">
          <a:xfrm>
            <a:off x="3992589" y="3458934"/>
            <a:ext cx="360040" cy="240027"/>
          </a:xfrm>
          <a:prstGeom prst="rect">
            <a:avLst/>
          </a:prstGeom>
          <a:noFill/>
          <a:ln w="19050">
            <a:noFill/>
            <a:miter lim="800000"/>
            <a:headEnd/>
            <a:tailEnd/>
          </a:ln>
          <a:effectLst/>
        </p:spPr>
      </p:pic>
      <p:pic>
        <p:nvPicPr>
          <p:cNvPr id="7" name="Picture 6">
            <a:extLst>
              <a:ext uri="{FF2B5EF4-FFF2-40B4-BE49-F238E27FC236}">
                <a16:creationId xmlns:a16="http://schemas.microsoft.com/office/drawing/2014/main" id="{CDC1EA27-B6AF-408D-ADB2-DFE3FE2D1D85}"/>
              </a:ext>
            </a:extLst>
          </p:cNvPr>
          <p:cNvPicPr>
            <a:picLocks noChangeAspect="1" noChangeArrowheads="1"/>
          </p:cNvPicPr>
          <p:nvPr/>
        </p:nvPicPr>
        <p:blipFill>
          <a:blip r:embed="rId5"/>
          <a:srcRect/>
          <a:stretch>
            <a:fillRect/>
          </a:stretch>
        </p:blipFill>
        <p:spPr bwMode="auto">
          <a:xfrm>
            <a:off x="4956472" y="6208802"/>
            <a:ext cx="822075" cy="295096"/>
          </a:xfrm>
          <a:prstGeom prst="rect">
            <a:avLst/>
          </a:prstGeom>
          <a:noFill/>
          <a:ln w="19050">
            <a:noFill/>
            <a:miter lim="800000"/>
            <a:headEnd/>
            <a:tailEnd/>
          </a:ln>
          <a:effectLst/>
        </p:spPr>
      </p:pic>
      <p:sp>
        <p:nvSpPr>
          <p:cNvPr id="8" name="TextBox 7">
            <a:extLst>
              <a:ext uri="{FF2B5EF4-FFF2-40B4-BE49-F238E27FC236}">
                <a16:creationId xmlns:a16="http://schemas.microsoft.com/office/drawing/2014/main" id="{4FCA0975-9B45-4ED7-B139-1932EE9C38EF}"/>
              </a:ext>
            </a:extLst>
          </p:cNvPr>
          <p:cNvSpPr txBox="1"/>
          <p:nvPr/>
        </p:nvSpPr>
        <p:spPr>
          <a:xfrm>
            <a:off x="251520" y="261179"/>
            <a:ext cx="6912768" cy="461665"/>
          </a:xfrm>
          <a:prstGeom prst="rect">
            <a:avLst/>
          </a:prstGeom>
          <a:noFill/>
        </p:spPr>
        <p:txBody>
          <a:bodyPr wrap="square" rtlCol="0">
            <a:spAutoFit/>
          </a:bodyPr>
          <a:lstStyle/>
          <a:p>
            <a:r>
              <a:rPr lang="en-GB" sz="2400" dirty="0">
                <a:solidFill>
                  <a:srgbClr val="0000FF"/>
                </a:solidFill>
              </a:rPr>
              <a:t>Goals and Beliefs: It can be hard to tell the difference</a:t>
            </a:r>
          </a:p>
        </p:txBody>
      </p:sp>
    </p:spTree>
    <p:extLst>
      <p:ext uri="{BB962C8B-B14F-4D97-AF65-F5344CB8AC3E}">
        <p14:creationId xmlns:p14="http://schemas.microsoft.com/office/powerpoint/2010/main" val="27633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EFF031-3B6D-42DB-AEA6-E107C56E0E27}"/>
              </a:ext>
            </a:extLst>
          </p:cNvPr>
          <p:cNvSpPr>
            <a:spLocks noGrp="1"/>
          </p:cNvSpPr>
          <p:nvPr>
            <p:ph type="sldNum" sz="quarter" idx="12"/>
          </p:nvPr>
        </p:nvSpPr>
        <p:spPr/>
        <p:txBody>
          <a:bodyPr/>
          <a:lstStyle/>
          <a:p>
            <a:fld id="{CCD73432-EF7F-B84F-BCFB-EEF96C8A23DB}" type="slidenum">
              <a:rPr lang="en-US" smtClean="0"/>
              <a:pPr/>
              <a:t>27</a:t>
            </a:fld>
            <a:endParaRPr lang="en-US"/>
          </a:p>
        </p:txBody>
      </p:sp>
      <p:pic>
        <p:nvPicPr>
          <p:cNvPr id="9" name="Picture 8">
            <a:extLst>
              <a:ext uri="{FF2B5EF4-FFF2-40B4-BE49-F238E27FC236}">
                <a16:creationId xmlns:a16="http://schemas.microsoft.com/office/drawing/2014/main" id="{441310AE-6602-4246-A1F2-6977C7B3E379}"/>
              </a:ext>
            </a:extLst>
          </p:cNvPr>
          <p:cNvPicPr>
            <a:picLocks noChangeAspect="1"/>
          </p:cNvPicPr>
          <p:nvPr/>
        </p:nvPicPr>
        <p:blipFill>
          <a:blip r:embed="rId2"/>
          <a:stretch>
            <a:fillRect/>
          </a:stretch>
        </p:blipFill>
        <p:spPr>
          <a:xfrm>
            <a:off x="449011" y="784002"/>
            <a:ext cx="8245977" cy="5754910"/>
          </a:xfrm>
          <a:prstGeom prst="rect">
            <a:avLst/>
          </a:prstGeom>
        </p:spPr>
      </p:pic>
    </p:spTree>
    <p:extLst>
      <p:ext uri="{BB962C8B-B14F-4D97-AF65-F5344CB8AC3E}">
        <p14:creationId xmlns:p14="http://schemas.microsoft.com/office/powerpoint/2010/main" val="397038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AC125-404E-47FE-A833-2546C9381F16}"/>
              </a:ext>
            </a:extLst>
          </p:cNvPr>
          <p:cNvSpPr>
            <a:spLocks noGrp="1"/>
          </p:cNvSpPr>
          <p:nvPr>
            <p:ph type="sldNum" sz="quarter" idx="12"/>
          </p:nvPr>
        </p:nvSpPr>
        <p:spPr/>
        <p:txBody>
          <a:bodyPr/>
          <a:lstStyle/>
          <a:p>
            <a:fld id="{CCD73432-EF7F-B84F-BCFB-EEF96C8A23DB}" type="slidenum">
              <a:rPr lang="en-US" smtClean="0"/>
              <a:pPr/>
              <a:t>28</a:t>
            </a:fld>
            <a:endParaRPr lang="en-US"/>
          </a:p>
        </p:txBody>
      </p:sp>
      <p:pic>
        <p:nvPicPr>
          <p:cNvPr id="3" name="Picture 2">
            <a:extLst>
              <a:ext uri="{FF2B5EF4-FFF2-40B4-BE49-F238E27FC236}">
                <a16:creationId xmlns:a16="http://schemas.microsoft.com/office/drawing/2014/main" id="{3BBD71D6-E571-4121-9DAE-7F8B32DCC7C2}"/>
              </a:ext>
            </a:extLst>
          </p:cNvPr>
          <p:cNvPicPr>
            <a:picLocks noChangeAspect="1"/>
          </p:cNvPicPr>
          <p:nvPr/>
        </p:nvPicPr>
        <p:blipFill>
          <a:blip r:embed="rId2"/>
          <a:stretch>
            <a:fillRect/>
          </a:stretch>
        </p:blipFill>
        <p:spPr>
          <a:xfrm>
            <a:off x="152400" y="764741"/>
            <a:ext cx="9144000" cy="5328518"/>
          </a:xfrm>
          <a:prstGeom prst="rect">
            <a:avLst/>
          </a:prstGeom>
        </p:spPr>
      </p:pic>
      <p:sp>
        <p:nvSpPr>
          <p:cNvPr id="9" name="Oval 8">
            <a:extLst>
              <a:ext uri="{FF2B5EF4-FFF2-40B4-BE49-F238E27FC236}">
                <a16:creationId xmlns:a16="http://schemas.microsoft.com/office/drawing/2014/main" id="{7CF00732-96AE-4A93-B33C-93B9CFFD7C88}"/>
              </a:ext>
            </a:extLst>
          </p:cNvPr>
          <p:cNvSpPr/>
          <p:nvPr/>
        </p:nvSpPr>
        <p:spPr>
          <a:xfrm>
            <a:off x="467544" y="2301240"/>
            <a:ext cx="3024336" cy="1487799"/>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3E6C4D8-5B9A-40BD-9E8B-CE97F22ADD1B}"/>
              </a:ext>
            </a:extLst>
          </p:cNvPr>
          <p:cNvSpPr txBox="1"/>
          <p:nvPr/>
        </p:nvSpPr>
        <p:spPr>
          <a:xfrm>
            <a:off x="5742423" y="949407"/>
            <a:ext cx="2376264" cy="369332"/>
          </a:xfrm>
          <a:prstGeom prst="rect">
            <a:avLst/>
          </a:prstGeom>
          <a:noFill/>
        </p:spPr>
        <p:txBody>
          <a:bodyPr wrap="square" rtlCol="0">
            <a:spAutoFit/>
          </a:bodyPr>
          <a:lstStyle/>
          <a:p>
            <a:r>
              <a:rPr lang="en-GB" dirty="0">
                <a:solidFill>
                  <a:srgbClr val="0000FF"/>
                </a:solidFill>
              </a:rPr>
              <a:t>goals: constraints</a:t>
            </a:r>
          </a:p>
        </p:txBody>
      </p:sp>
      <p:sp>
        <p:nvSpPr>
          <p:cNvPr id="15" name="Oval 14">
            <a:extLst>
              <a:ext uri="{FF2B5EF4-FFF2-40B4-BE49-F238E27FC236}">
                <a16:creationId xmlns:a16="http://schemas.microsoft.com/office/drawing/2014/main" id="{81AD0734-10B3-4FBD-9043-E1999B1476E4}"/>
              </a:ext>
            </a:extLst>
          </p:cNvPr>
          <p:cNvSpPr/>
          <p:nvPr/>
        </p:nvSpPr>
        <p:spPr>
          <a:xfrm>
            <a:off x="458398" y="3888861"/>
            <a:ext cx="3744416" cy="803882"/>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95A12F6-2968-445A-BFAF-DFBC3C33DD08}"/>
              </a:ext>
            </a:extLst>
          </p:cNvPr>
          <p:cNvCxnSpPr>
            <a:cxnSpLocks/>
          </p:cNvCxnSpPr>
          <p:nvPr/>
        </p:nvCxnSpPr>
        <p:spPr>
          <a:xfrm flipH="1">
            <a:off x="3347864" y="877362"/>
            <a:ext cx="695226" cy="173518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29F9A58-A396-4C34-8E39-95A279A492CF}"/>
              </a:ext>
            </a:extLst>
          </p:cNvPr>
          <p:cNvSpPr txBox="1"/>
          <p:nvPr/>
        </p:nvSpPr>
        <p:spPr>
          <a:xfrm>
            <a:off x="4385411" y="916634"/>
            <a:ext cx="2376264" cy="369332"/>
          </a:xfrm>
          <a:prstGeom prst="rect">
            <a:avLst/>
          </a:prstGeom>
          <a:noFill/>
        </p:spPr>
        <p:txBody>
          <a:bodyPr wrap="square" rtlCol="0">
            <a:spAutoFit/>
          </a:bodyPr>
          <a:lstStyle/>
          <a:p>
            <a:r>
              <a:rPr lang="en-GB" dirty="0">
                <a:solidFill>
                  <a:srgbClr val="0000FF"/>
                </a:solidFill>
              </a:rPr>
              <a:t>beliefs</a:t>
            </a:r>
          </a:p>
        </p:txBody>
      </p:sp>
      <p:sp>
        <p:nvSpPr>
          <p:cNvPr id="18" name="Oval 17">
            <a:extLst>
              <a:ext uri="{FF2B5EF4-FFF2-40B4-BE49-F238E27FC236}">
                <a16:creationId xmlns:a16="http://schemas.microsoft.com/office/drawing/2014/main" id="{7A94DDFB-7FCA-4B92-981A-0C1E690FE2C3}"/>
              </a:ext>
            </a:extLst>
          </p:cNvPr>
          <p:cNvSpPr/>
          <p:nvPr/>
        </p:nvSpPr>
        <p:spPr>
          <a:xfrm>
            <a:off x="458398" y="4912555"/>
            <a:ext cx="4520798" cy="1076002"/>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3A3F9F0E-0AC2-4A03-BAE1-D14630684BE0}"/>
              </a:ext>
            </a:extLst>
          </p:cNvPr>
          <p:cNvCxnSpPr>
            <a:cxnSpLocks/>
          </p:cNvCxnSpPr>
          <p:nvPr/>
        </p:nvCxnSpPr>
        <p:spPr>
          <a:xfrm flipH="1">
            <a:off x="3450735" y="1195998"/>
            <a:ext cx="1114693" cy="278675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0AA191E-0C78-4871-80C1-E1A58C401E65}"/>
              </a:ext>
            </a:extLst>
          </p:cNvPr>
          <p:cNvSpPr txBox="1"/>
          <p:nvPr/>
        </p:nvSpPr>
        <p:spPr>
          <a:xfrm>
            <a:off x="3713336" y="544053"/>
            <a:ext cx="2376264" cy="369332"/>
          </a:xfrm>
          <a:prstGeom prst="rect">
            <a:avLst/>
          </a:prstGeom>
          <a:noFill/>
        </p:spPr>
        <p:txBody>
          <a:bodyPr wrap="square" rtlCol="0">
            <a:spAutoFit/>
          </a:bodyPr>
          <a:lstStyle/>
          <a:p>
            <a:r>
              <a:rPr lang="en-GB" dirty="0">
                <a:solidFill>
                  <a:srgbClr val="0000FF"/>
                </a:solidFill>
              </a:rPr>
              <a:t>goals: reactive rules</a:t>
            </a:r>
          </a:p>
        </p:txBody>
      </p:sp>
      <p:cxnSp>
        <p:nvCxnSpPr>
          <p:cNvPr id="19" name="Straight Arrow Connector 18">
            <a:extLst>
              <a:ext uri="{FF2B5EF4-FFF2-40B4-BE49-F238E27FC236}">
                <a16:creationId xmlns:a16="http://schemas.microsoft.com/office/drawing/2014/main" id="{FF6AFAA6-02B5-4AF9-A5FE-4CE5B949B336}"/>
              </a:ext>
            </a:extLst>
          </p:cNvPr>
          <p:cNvCxnSpPr>
            <a:cxnSpLocks/>
          </p:cNvCxnSpPr>
          <p:nvPr/>
        </p:nvCxnSpPr>
        <p:spPr>
          <a:xfrm flipH="1">
            <a:off x="4146243" y="1285966"/>
            <a:ext cx="1557964" cy="368419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5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animBg="1"/>
      <p:bldP spid="17" grpId="0"/>
      <p:bldP spid="18"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1E45AC-F015-4E44-8CD9-9E5FBE24CE9F}"/>
              </a:ext>
            </a:extLst>
          </p:cNvPr>
          <p:cNvSpPr>
            <a:spLocks noGrp="1"/>
          </p:cNvSpPr>
          <p:nvPr>
            <p:ph type="sldNum" sz="quarter" idx="12"/>
          </p:nvPr>
        </p:nvSpPr>
        <p:spPr/>
        <p:txBody>
          <a:bodyPr/>
          <a:lstStyle/>
          <a:p>
            <a:fld id="{CCD73432-EF7F-B84F-BCFB-EEF96C8A23DB}" type="slidenum">
              <a:rPr lang="en-US" smtClean="0"/>
              <a:pPr/>
              <a:t>29</a:t>
            </a:fld>
            <a:endParaRPr lang="en-US"/>
          </a:p>
        </p:txBody>
      </p:sp>
      <p:pic>
        <p:nvPicPr>
          <p:cNvPr id="4" name="Picture 3">
            <a:extLst>
              <a:ext uri="{FF2B5EF4-FFF2-40B4-BE49-F238E27FC236}">
                <a16:creationId xmlns:a16="http://schemas.microsoft.com/office/drawing/2014/main" id="{34513C91-2711-40DD-995C-72138853BAC9}"/>
              </a:ext>
            </a:extLst>
          </p:cNvPr>
          <p:cNvPicPr>
            <a:picLocks noChangeAspect="1"/>
          </p:cNvPicPr>
          <p:nvPr/>
        </p:nvPicPr>
        <p:blipFill>
          <a:blip r:embed="rId2"/>
          <a:stretch>
            <a:fillRect/>
          </a:stretch>
        </p:blipFill>
        <p:spPr>
          <a:xfrm>
            <a:off x="0" y="883995"/>
            <a:ext cx="9144000" cy="5090010"/>
          </a:xfrm>
          <a:prstGeom prst="rect">
            <a:avLst/>
          </a:prstGeom>
        </p:spPr>
      </p:pic>
    </p:spTree>
    <p:extLst>
      <p:ext uri="{BB962C8B-B14F-4D97-AF65-F5344CB8AC3E}">
        <p14:creationId xmlns:p14="http://schemas.microsoft.com/office/powerpoint/2010/main" val="356641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32064-5899-402D-8710-C7AD0A26D293}"/>
              </a:ext>
            </a:extLst>
          </p:cNvPr>
          <p:cNvSpPr>
            <a:spLocks noGrp="1"/>
          </p:cNvSpPr>
          <p:nvPr>
            <p:ph type="sldNum" sz="quarter" idx="12"/>
          </p:nvPr>
        </p:nvSpPr>
        <p:spPr/>
        <p:txBody>
          <a:bodyPr/>
          <a:lstStyle/>
          <a:p>
            <a:fld id="{CCD73432-EF7F-B84F-BCFB-EEF96C8A23DB}" type="slidenum">
              <a:rPr lang="en-US" smtClean="0"/>
              <a:pPr/>
              <a:t>3</a:t>
            </a:fld>
            <a:endParaRPr lang="en-US"/>
          </a:p>
        </p:txBody>
      </p:sp>
      <p:pic>
        <p:nvPicPr>
          <p:cNvPr id="5" name="Picture 4">
            <a:extLst>
              <a:ext uri="{FF2B5EF4-FFF2-40B4-BE49-F238E27FC236}">
                <a16:creationId xmlns:a16="http://schemas.microsoft.com/office/drawing/2014/main" id="{88B35F95-C303-41A8-8C70-17121D376B07}"/>
              </a:ext>
            </a:extLst>
          </p:cNvPr>
          <p:cNvPicPr>
            <a:picLocks noChangeAspect="1"/>
          </p:cNvPicPr>
          <p:nvPr/>
        </p:nvPicPr>
        <p:blipFill>
          <a:blip r:embed="rId2"/>
          <a:stretch>
            <a:fillRect/>
          </a:stretch>
        </p:blipFill>
        <p:spPr>
          <a:xfrm>
            <a:off x="509587" y="171908"/>
            <a:ext cx="8124825" cy="3038475"/>
          </a:xfrm>
          <a:prstGeom prst="rect">
            <a:avLst/>
          </a:prstGeom>
        </p:spPr>
      </p:pic>
      <p:sp>
        <p:nvSpPr>
          <p:cNvPr id="3" name="Rectangle 2">
            <a:extLst>
              <a:ext uri="{FF2B5EF4-FFF2-40B4-BE49-F238E27FC236}">
                <a16:creationId xmlns:a16="http://schemas.microsoft.com/office/drawing/2014/main" id="{B1A46151-421F-46BB-9DC1-BC6D1F8F15C2}"/>
              </a:ext>
            </a:extLst>
          </p:cNvPr>
          <p:cNvSpPr/>
          <p:nvPr/>
        </p:nvSpPr>
        <p:spPr>
          <a:xfrm>
            <a:off x="323528" y="3427253"/>
            <a:ext cx="8712968" cy="3170099"/>
          </a:xfrm>
          <a:prstGeom prst="rect">
            <a:avLst/>
          </a:prstGeom>
        </p:spPr>
        <p:txBody>
          <a:bodyPr wrap="square">
            <a:spAutoFit/>
          </a:bodyPr>
          <a:lstStyle/>
          <a:p>
            <a:r>
              <a:rPr lang="en-GB" sz="2000" dirty="0">
                <a:solidFill>
                  <a:srgbClr val="000000"/>
                </a:solidFill>
                <a:latin typeface="AdvPTimes"/>
              </a:rPr>
              <a:t>The term ‘smart contract’ was initially proposed in the early 90s for e-commerce</a:t>
            </a:r>
          </a:p>
          <a:p>
            <a:r>
              <a:rPr lang="en-GB" sz="2000" dirty="0">
                <a:solidFill>
                  <a:srgbClr val="000000"/>
                </a:solidFill>
                <a:latin typeface="AdvPTimes"/>
              </a:rPr>
              <a:t>applications (Szabo 1997) but has recently been widely used in the context of</a:t>
            </a:r>
          </a:p>
          <a:p>
            <a:r>
              <a:rPr lang="en-GB" sz="2000" dirty="0">
                <a:solidFill>
                  <a:srgbClr val="000000"/>
                </a:solidFill>
                <a:latin typeface="AdvPTimes"/>
              </a:rPr>
              <a:t>distributed ledger technologies and in particular blockchain technologies ….</a:t>
            </a:r>
          </a:p>
          <a:p>
            <a:endParaRPr lang="en-GB" sz="2000" dirty="0">
              <a:solidFill>
                <a:srgbClr val="000000"/>
              </a:solidFill>
              <a:latin typeface="AdvPTimes"/>
            </a:endParaRPr>
          </a:p>
          <a:p>
            <a:r>
              <a:rPr lang="en-GB" sz="2000" dirty="0">
                <a:solidFill>
                  <a:srgbClr val="000000"/>
                </a:solidFill>
                <a:latin typeface="AdvPTimes"/>
              </a:rPr>
              <a:t>In this context, a smart contract is any self-executing program running</a:t>
            </a:r>
          </a:p>
          <a:p>
            <a:r>
              <a:rPr lang="en-GB" sz="2000" dirty="0">
                <a:solidFill>
                  <a:srgbClr val="000000"/>
                </a:solidFill>
                <a:latin typeface="AdvPTimes"/>
              </a:rPr>
              <a:t>in the distributed ledger environment, and it is often meant to implement </a:t>
            </a:r>
          </a:p>
          <a:p>
            <a:r>
              <a:rPr lang="en-GB" sz="2000" dirty="0">
                <a:solidFill>
                  <a:srgbClr val="000000"/>
                </a:solidFill>
                <a:latin typeface="AdvPTimes"/>
              </a:rPr>
              <a:t>automated transactions agreed by the parties….</a:t>
            </a:r>
          </a:p>
          <a:p>
            <a:endParaRPr lang="en-GB" sz="2000" dirty="0">
              <a:solidFill>
                <a:srgbClr val="000000"/>
              </a:solidFill>
              <a:latin typeface="AdvPTimes"/>
            </a:endParaRPr>
          </a:p>
          <a:p>
            <a:r>
              <a:rPr lang="en-GB" sz="2000" dirty="0">
                <a:solidFill>
                  <a:srgbClr val="000000"/>
                </a:solidFill>
                <a:latin typeface="AdvPTimes"/>
              </a:rPr>
              <a:t>While not every smart contract has legal significance, many smart contracts are</a:t>
            </a:r>
          </a:p>
          <a:p>
            <a:r>
              <a:rPr lang="en-GB" sz="2000" dirty="0">
                <a:solidFill>
                  <a:srgbClr val="000000"/>
                </a:solidFill>
                <a:latin typeface="AdvPTimes"/>
              </a:rPr>
              <a:t>linked to legal contracts, namely with agreements meant to have legal effect.</a:t>
            </a:r>
            <a:endParaRPr lang="en-GB" sz="2000" dirty="0"/>
          </a:p>
        </p:txBody>
      </p:sp>
    </p:spTree>
    <p:extLst>
      <p:ext uri="{BB962C8B-B14F-4D97-AF65-F5344CB8AC3E}">
        <p14:creationId xmlns:p14="http://schemas.microsoft.com/office/powerpoint/2010/main" val="4027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43CCE-9526-4D14-A9E3-55F2D4C0C9CA}"/>
              </a:ext>
            </a:extLst>
          </p:cNvPr>
          <p:cNvSpPr>
            <a:spLocks noGrp="1"/>
          </p:cNvSpPr>
          <p:nvPr>
            <p:ph type="sldNum" sz="quarter" idx="12"/>
          </p:nvPr>
        </p:nvSpPr>
        <p:spPr/>
        <p:txBody>
          <a:bodyPr/>
          <a:lstStyle/>
          <a:p>
            <a:fld id="{CCD73432-EF7F-B84F-BCFB-EEF96C8A23DB}" type="slidenum">
              <a:rPr lang="en-US" smtClean="0"/>
              <a:pPr/>
              <a:t>30</a:t>
            </a:fld>
            <a:endParaRPr lang="en-US"/>
          </a:p>
        </p:txBody>
      </p:sp>
      <p:pic>
        <p:nvPicPr>
          <p:cNvPr id="3" name="Picture 2">
            <a:extLst>
              <a:ext uri="{FF2B5EF4-FFF2-40B4-BE49-F238E27FC236}">
                <a16:creationId xmlns:a16="http://schemas.microsoft.com/office/drawing/2014/main" id="{4A42BF07-4C1F-4EB0-B2C3-781E0D3D53F1}"/>
              </a:ext>
            </a:extLst>
          </p:cNvPr>
          <p:cNvPicPr>
            <a:picLocks noChangeAspect="1"/>
          </p:cNvPicPr>
          <p:nvPr/>
        </p:nvPicPr>
        <p:blipFill>
          <a:blip r:embed="rId2"/>
          <a:stretch>
            <a:fillRect/>
          </a:stretch>
        </p:blipFill>
        <p:spPr>
          <a:xfrm>
            <a:off x="17097" y="855875"/>
            <a:ext cx="9144000" cy="5221539"/>
          </a:xfrm>
          <a:prstGeom prst="rect">
            <a:avLst/>
          </a:prstGeom>
        </p:spPr>
      </p:pic>
      <p:sp>
        <p:nvSpPr>
          <p:cNvPr id="4" name="TextBox 3">
            <a:extLst>
              <a:ext uri="{FF2B5EF4-FFF2-40B4-BE49-F238E27FC236}">
                <a16:creationId xmlns:a16="http://schemas.microsoft.com/office/drawing/2014/main" id="{B2E485EA-8B18-4F0E-9DC9-D76D73A8EEAE}"/>
              </a:ext>
            </a:extLst>
          </p:cNvPr>
          <p:cNvSpPr txBox="1"/>
          <p:nvPr/>
        </p:nvSpPr>
        <p:spPr>
          <a:xfrm>
            <a:off x="251520" y="239779"/>
            <a:ext cx="3600400" cy="461665"/>
          </a:xfrm>
          <a:prstGeom prst="rect">
            <a:avLst/>
          </a:prstGeom>
          <a:noFill/>
        </p:spPr>
        <p:txBody>
          <a:bodyPr wrap="square" rtlCol="0">
            <a:spAutoFit/>
          </a:bodyPr>
          <a:lstStyle/>
          <a:p>
            <a:r>
              <a:rPr lang="en-GB" sz="2400" dirty="0">
                <a:solidFill>
                  <a:srgbClr val="0000FF"/>
                </a:solidFill>
              </a:rPr>
              <a:t>Animation in LPS</a:t>
            </a:r>
          </a:p>
        </p:txBody>
      </p:sp>
    </p:spTree>
    <p:extLst>
      <p:ext uri="{BB962C8B-B14F-4D97-AF65-F5344CB8AC3E}">
        <p14:creationId xmlns:p14="http://schemas.microsoft.com/office/powerpoint/2010/main" val="358771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81062-BE8A-49DD-AF69-423FDB6555DF}"/>
              </a:ext>
            </a:extLst>
          </p:cNvPr>
          <p:cNvSpPr>
            <a:spLocks noGrp="1"/>
          </p:cNvSpPr>
          <p:nvPr>
            <p:ph type="sldNum" sz="quarter" idx="12"/>
          </p:nvPr>
        </p:nvSpPr>
        <p:spPr/>
        <p:txBody>
          <a:bodyPr/>
          <a:lstStyle/>
          <a:p>
            <a:fld id="{CCD73432-EF7F-B84F-BCFB-EEF96C8A23DB}" type="slidenum">
              <a:rPr lang="en-US" smtClean="0"/>
              <a:pPr/>
              <a:t>31</a:t>
            </a:fld>
            <a:endParaRPr lang="en-US"/>
          </a:p>
        </p:txBody>
      </p:sp>
      <p:pic>
        <p:nvPicPr>
          <p:cNvPr id="4" name="Picture 3">
            <a:extLst>
              <a:ext uri="{FF2B5EF4-FFF2-40B4-BE49-F238E27FC236}">
                <a16:creationId xmlns:a16="http://schemas.microsoft.com/office/drawing/2014/main" id="{48CE6E05-61C8-465F-9173-7E49437D46D8}"/>
              </a:ext>
            </a:extLst>
          </p:cNvPr>
          <p:cNvPicPr>
            <a:picLocks noChangeAspect="1"/>
          </p:cNvPicPr>
          <p:nvPr/>
        </p:nvPicPr>
        <p:blipFill>
          <a:blip r:embed="rId2"/>
          <a:stretch>
            <a:fillRect/>
          </a:stretch>
        </p:blipFill>
        <p:spPr>
          <a:xfrm>
            <a:off x="107504" y="1196752"/>
            <a:ext cx="9144000" cy="5923643"/>
          </a:xfrm>
          <a:prstGeom prst="rect">
            <a:avLst/>
          </a:prstGeom>
        </p:spPr>
      </p:pic>
      <p:sp>
        <p:nvSpPr>
          <p:cNvPr id="3" name="TextBox 2">
            <a:extLst>
              <a:ext uri="{FF2B5EF4-FFF2-40B4-BE49-F238E27FC236}">
                <a16:creationId xmlns:a16="http://schemas.microsoft.com/office/drawing/2014/main" id="{A8896D44-A73D-4E65-A548-4D2021910B41}"/>
              </a:ext>
            </a:extLst>
          </p:cNvPr>
          <p:cNvSpPr txBox="1"/>
          <p:nvPr/>
        </p:nvSpPr>
        <p:spPr>
          <a:xfrm>
            <a:off x="179512" y="332656"/>
            <a:ext cx="5328592" cy="461665"/>
          </a:xfrm>
          <a:prstGeom prst="rect">
            <a:avLst/>
          </a:prstGeom>
          <a:noFill/>
        </p:spPr>
        <p:txBody>
          <a:bodyPr wrap="square" rtlCol="0">
            <a:spAutoFit/>
          </a:bodyPr>
          <a:lstStyle/>
          <a:p>
            <a:r>
              <a:rPr lang="en-GB" sz="2400" dirty="0">
                <a:solidFill>
                  <a:srgbClr val="0000FF"/>
                </a:solidFill>
              </a:rPr>
              <a:t>Rock-paper-scissors in LPS</a:t>
            </a:r>
          </a:p>
        </p:txBody>
      </p:sp>
    </p:spTree>
    <p:extLst>
      <p:ext uri="{BB962C8B-B14F-4D97-AF65-F5344CB8AC3E}">
        <p14:creationId xmlns:p14="http://schemas.microsoft.com/office/powerpoint/2010/main" val="400169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380D1B-975E-4007-BD43-70464D01A30F}"/>
              </a:ext>
            </a:extLst>
          </p:cNvPr>
          <p:cNvSpPr>
            <a:spLocks noGrp="1"/>
          </p:cNvSpPr>
          <p:nvPr>
            <p:ph type="sldNum" sz="quarter" idx="12"/>
          </p:nvPr>
        </p:nvSpPr>
        <p:spPr/>
        <p:txBody>
          <a:bodyPr/>
          <a:lstStyle/>
          <a:p>
            <a:fld id="{CCD73432-EF7F-B84F-BCFB-EEF96C8A23DB}" type="slidenum">
              <a:rPr lang="en-US" smtClean="0"/>
              <a:pPr/>
              <a:t>32</a:t>
            </a:fld>
            <a:endParaRPr lang="en-US"/>
          </a:p>
        </p:txBody>
      </p:sp>
      <p:pic>
        <p:nvPicPr>
          <p:cNvPr id="3" name="Picture 2">
            <a:extLst>
              <a:ext uri="{FF2B5EF4-FFF2-40B4-BE49-F238E27FC236}">
                <a16:creationId xmlns:a16="http://schemas.microsoft.com/office/drawing/2014/main" id="{59E4DC12-4106-4CFB-9E44-B3630B82804E}"/>
              </a:ext>
            </a:extLst>
          </p:cNvPr>
          <p:cNvPicPr>
            <a:picLocks noChangeAspect="1"/>
          </p:cNvPicPr>
          <p:nvPr/>
        </p:nvPicPr>
        <p:blipFill>
          <a:blip r:embed="rId2"/>
          <a:stretch>
            <a:fillRect/>
          </a:stretch>
        </p:blipFill>
        <p:spPr>
          <a:xfrm>
            <a:off x="-3348880" y="136525"/>
            <a:ext cx="14795195" cy="6669523"/>
          </a:xfrm>
          <a:prstGeom prst="rect">
            <a:avLst/>
          </a:prstGeom>
        </p:spPr>
      </p:pic>
    </p:spTree>
    <p:extLst>
      <p:ext uri="{BB962C8B-B14F-4D97-AF65-F5344CB8AC3E}">
        <p14:creationId xmlns:p14="http://schemas.microsoft.com/office/powerpoint/2010/main" val="178521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74" y="155819"/>
            <a:ext cx="5885260" cy="386358"/>
          </a:xfrm>
        </p:spPr>
        <p:txBody>
          <a:bodyPr>
            <a:normAutofit/>
          </a:bodyPr>
          <a:lstStyle/>
          <a:p>
            <a:r>
              <a:rPr lang="en-GB" sz="1800" dirty="0"/>
              <a:t>Rock-paper-scissors on </a:t>
            </a:r>
            <a:r>
              <a:rPr lang="en-GB" sz="1800" dirty="0" err="1"/>
              <a:t>Etherium</a:t>
            </a:r>
            <a:r>
              <a:rPr lang="en-GB" sz="1800" dirty="0"/>
              <a:t> </a:t>
            </a:r>
            <a:r>
              <a:rPr lang="en-US" sz="1800" dirty="0"/>
              <a:t>blockchain</a:t>
            </a:r>
          </a:p>
        </p:txBody>
      </p:sp>
      <p:sp>
        <p:nvSpPr>
          <p:cNvPr id="5" name="Slide Number Placeholder 4"/>
          <p:cNvSpPr>
            <a:spLocks noGrp="1"/>
          </p:cNvSpPr>
          <p:nvPr>
            <p:ph type="sldNum" sz="quarter" idx="11"/>
          </p:nvPr>
        </p:nvSpPr>
        <p:spPr/>
        <p:txBody>
          <a:bodyPr/>
          <a:lstStyle/>
          <a:p>
            <a:pPr>
              <a:defRPr/>
            </a:pPr>
            <a:fld id="{9E5CC1BA-2DC0-C74A-8175-34DA16D2EDF6}" type="slidenum">
              <a:rPr lang="en-US" smtClean="0"/>
              <a:pPr>
                <a:defRPr/>
              </a:pPr>
              <a:t>33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66" y="640951"/>
            <a:ext cx="8361013" cy="5616624"/>
          </a:xfrm>
          <a:prstGeom prst="rect">
            <a:avLst/>
          </a:prstGeom>
        </p:spPr>
      </p:pic>
      <p:sp>
        <p:nvSpPr>
          <p:cNvPr id="6" name="Date Placeholder 5">
            <a:extLst>
              <a:ext uri="{FF2B5EF4-FFF2-40B4-BE49-F238E27FC236}">
                <a16:creationId xmlns:a16="http://schemas.microsoft.com/office/drawing/2014/main" id="{BECBBFD5-9F8E-C64A-A93B-704774D62318}"/>
              </a:ext>
            </a:extLst>
          </p:cNvPr>
          <p:cNvSpPr>
            <a:spLocks noGrp="1"/>
          </p:cNvSpPr>
          <p:nvPr>
            <p:ph type="dt" sz="half" idx="10"/>
          </p:nvPr>
        </p:nvSpPr>
        <p:spPr/>
        <p:txBody>
          <a:bodyPr/>
          <a:lstStyle/>
          <a:p>
            <a:r>
              <a:rPr lang="en-US"/>
              <a:t>June 26, 2018</a:t>
            </a:r>
            <a:endParaRPr lang="en-US" dirty="0"/>
          </a:p>
        </p:txBody>
      </p:sp>
      <p:sp>
        <p:nvSpPr>
          <p:cNvPr id="7" name="Footer Placeholder 6">
            <a:extLst>
              <a:ext uri="{FF2B5EF4-FFF2-40B4-BE49-F238E27FC236}">
                <a16:creationId xmlns:a16="http://schemas.microsoft.com/office/drawing/2014/main" id="{1E5F1C58-3118-BB46-A753-1383B50A8397}"/>
              </a:ext>
            </a:extLst>
          </p:cNvPr>
          <p:cNvSpPr>
            <a:spLocks noGrp="1"/>
          </p:cNvSpPr>
          <p:nvPr>
            <p:ph type="ftr" sz="quarter" idx="11"/>
          </p:nvPr>
        </p:nvSpPr>
        <p:spPr/>
        <p:txBody>
          <a:bodyPr/>
          <a:lstStyle/>
          <a:p>
            <a:r>
              <a:rPr lang="en-US"/>
              <a:t>http://logicalcontracts.com</a:t>
            </a:r>
          </a:p>
        </p:txBody>
      </p:sp>
    </p:spTree>
    <p:extLst>
      <p:ext uri="{BB962C8B-B14F-4D97-AF65-F5344CB8AC3E}">
        <p14:creationId xmlns:p14="http://schemas.microsoft.com/office/powerpoint/2010/main" val="3728062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F56F6-7F6E-49A3-B34C-5CB4788745D5}"/>
              </a:ext>
            </a:extLst>
          </p:cNvPr>
          <p:cNvSpPr>
            <a:spLocks noGrp="1"/>
          </p:cNvSpPr>
          <p:nvPr>
            <p:ph type="sldNum" sz="quarter" idx="12"/>
          </p:nvPr>
        </p:nvSpPr>
        <p:spPr/>
        <p:txBody>
          <a:bodyPr/>
          <a:lstStyle/>
          <a:p>
            <a:fld id="{157A1068-D62E-422C-AB7D-5FE9A09DEB85}" type="slidenum">
              <a:rPr lang="en-US" smtClean="0"/>
              <a:pPr/>
              <a:t>34</a:t>
            </a:fld>
            <a:r>
              <a:rPr lang="en-US"/>
              <a:t>  </a:t>
            </a:r>
            <a:endParaRPr lang="en-US" dirty="0"/>
          </a:p>
        </p:txBody>
      </p:sp>
      <p:pic>
        <p:nvPicPr>
          <p:cNvPr id="6" name="Picture 5">
            <a:extLst>
              <a:ext uri="{FF2B5EF4-FFF2-40B4-BE49-F238E27FC236}">
                <a16:creationId xmlns:a16="http://schemas.microsoft.com/office/drawing/2014/main" id="{928C186E-58AB-42FC-AB54-084404234A5B}"/>
              </a:ext>
            </a:extLst>
          </p:cNvPr>
          <p:cNvPicPr>
            <a:picLocks noChangeAspect="1"/>
          </p:cNvPicPr>
          <p:nvPr/>
        </p:nvPicPr>
        <p:blipFill>
          <a:blip r:embed="rId2"/>
          <a:stretch>
            <a:fillRect/>
          </a:stretch>
        </p:blipFill>
        <p:spPr>
          <a:xfrm>
            <a:off x="0" y="792037"/>
            <a:ext cx="9144000" cy="5273925"/>
          </a:xfrm>
          <a:prstGeom prst="rect">
            <a:avLst/>
          </a:prstGeom>
        </p:spPr>
      </p:pic>
    </p:spTree>
    <p:extLst>
      <p:ext uri="{BB962C8B-B14F-4D97-AF65-F5344CB8AC3E}">
        <p14:creationId xmlns:p14="http://schemas.microsoft.com/office/powerpoint/2010/main" val="3439386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605DC-3388-45AC-8598-33B104C36CBA}"/>
              </a:ext>
            </a:extLst>
          </p:cNvPr>
          <p:cNvSpPr>
            <a:spLocks noGrp="1"/>
          </p:cNvSpPr>
          <p:nvPr>
            <p:ph type="sldNum" sz="quarter" idx="12"/>
          </p:nvPr>
        </p:nvSpPr>
        <p:spPr/>
        <p:txBody>
          <a:bodyPr/>
          <a:lstStyle/>
          <a:p>
            <a:fld id="{CCD73432-EF7F-B84F-BCFB-EEF96C8A23DB}" type="slidenum">
              <a:rPr lang="en-US" smtClean="0"/>
              <a:pPr/>
              <a:t>35</a:t>
            </a:fld>
            <a:endParaRPr lang="en-US"/>
          </a:p>
        </p:txBody>
      </p:sp>
      <p:sp>
        <p:nvSpPr>
          <p:cNvPr id="3" name="Rectangle 2">
            <a:extLst>
              <a:ext uri="{FF2B5EF4-FFF2-40B4-BE49-F238E27FC236}">
                <a16:creationId xmlns:a16="http://schemas.microsoft.com/office/drawing/2014/main" id="{9082B484-003B-47AB-90E4-1F63797836C3}"/>
              </a:ext>
            </a:extLst>
          </p:cNvPr>
          <p:cNvSpPr/>
          <p:nvPr/>
        </p:nvSpPr>
        <p:spPr>
          <a:xfrm>
            <a:off x="323528" y="502459"/>
            <a:ext cx="10044608" cy="400110"/>
          </a:xfrm>
          <a:prstGeom prst="rect">
            <a:avLst/>
          </a:prstGeom>
        </p:spPr>
        <p:txBody>
          <a:bodyPr wrap="square">
            <a:spAutoFit/>
          </a:bodyPr>
          <a:lstStyle/>
          <a:p>
            <a:r>
              <a:rPr lang="en-GB" sz="2000" dirty="0">
                <a:solidFill>
                  <a:srgbClr val="0000FF"/>
                </a:solidFill>
              </a:rPr>
              <a:t>The Accord Project delayed delivery example</a:t>
            </a:r>
          </a:p>
        </p:txBody>
      </p:sp>
      <p:pic>
        <p:nvPicPr>
          <p:cNvPr id="4" name="Picture 3">
            <a:extLst>
              <a:ext uri="{FF2B5EF4-FFF2-40B4-BE49-F238E27FC236}">
                <a16:creationId xmlns:a16="http://schemas.microsoft.com/office/drawing/2014/main" id="{B5A1045E-0196-49DD-B2DF-CDA9463E71F0}"/>
              </a:ext>
            </a:extLst>
          </p:cNvPr>
          <p:cNvPicPr>
            <a:picLocks noChangeAspect="1"/>
          </p:cNvPicPr>
          <p:nvPr/>
        </p:nvPicPr>
        <p:blipFill>
          <a:blip r:embed="rId2"/>
          <a:stretch>
            <a:fillRect/>
          </a:stretch>
        </p:blipFill>
        <p:spPr>
          <a:xfrm>
            <a:off x="336216" y="1344488"/>
            <a:ext cx="8589789" cy="5020870"/>
          </a:xfrm>
          <a:prstGeom prst="rect">
            <a:avLst/>
          </a:prstGeom>
        </p:spPr>
      </p:pic>
    </p:spTree>
    <p:extLst>
      <p:ext uri="{BB962C8B-B14F-4D97-AF65-F5344CB8AC3E}">
        <p14:creationId xmlns:p14="http://schemas.microsoft.com/office/powerpoint/2010/main" val="244592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FA7AC-197E-4F50-AE8B-C3195BA34385}"/>
              </a:ext>
            </a:extLst>
          </p:cNvPr>
          <p:cNvSpPr>
            <a:spLocks noGrp="1"/>
          </p:cNvSpPr>
          <p:nvPr>
            <p:ph type="sldNum" sz="quarter" idx="12"/>
          </p:nvPr>
        </p:nvSpPr>
        <p:spPr/>
        <p:txBody>
          <a:bodyPr/>
          <a:lstStyle/>
          <a:p>
            <a:fld id="{CCD73432-EF7F-B84F-BCFB-EEF96C8A23DB}" type="slidenum">
              <a:rPr lang="en-US" smtClean="0"/>
              <a:pPr/>
              <a:t>36</a:t>
            </a:fld>
            <a:endParaRPr lang="en-US"/>
          </a:p>
        </p:txBody>
      </p:sp>
      <p:pic>
        <p:nvPicPr>
          <p:cNvPr id="3" name="Picture 2">
            <a:extLst>
              <a:ext uri="{FF2B5EF4-FFF2-40B4-BE49-F238E27FC236}">
                <a16:creationId xmlns:a16="http://schemas.microsoft.com/office/drawing/2014/main" id="{3BA4EB82-FD16-4B64-8C9A-87C0B9489B49}"/>
              </a:ext>
            </a:extLst>
          </p:cNvPr>
          <p:cNvPicPr>
            <a:picLocks noChangeAspect="1"/>
          </p:cNvPicPr>
          <p:nvPr/>
        </p:nvPicPr>
        <p:blipFill>
          <a:blip r:embed="rId2"/>
          <a:stretch>
            <a:fillRect/>
          </a:stretch>
        </p:blipFill>
        <p:spPr>
          <a:xfrm>
            <a:off x="0" y="1594669"/>
            <a:ext cx="9144000" cy="3668661"/>
          </a:xfrm>
          <a:prstGeom prst="rect">
            <a:avLst/>
          </a:prstGeom>
        </p:spPr>
      </p:pic>
    </p:spTree>
    <p:extLst>
      <p:ext uri="{BB962C8B-B14F-4D97-AF65-F5344CB8AC3E}">
        <p14:creationId xmlns:p14="http://schemas.microsoft.com/office/powerpoint/2010/main" val="192252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B882-35DD-42F0-9949-FABA56B66293}"/>
              </a:ext>
            </a:extLst>
          </p:cNvPr>
          <p:cNvSpPr>
            <a:spLocks noGrp="1"/>
          </p:cNvSpPr>
          <p:nvPr>
            <p:ph type="sldNum" sz="quarter" idx="12"/>
          </p:nvPr>
        </p:nvSpPr>
        <p:spPr/>
        <p:txBody>
          <a:bodyPr/>
          <a:lstStyle/>
          <a:p>
            <a:fld id="{CCD73432-EF7F-B84F-BCFB-EEF96C8A23DB}" type="slidenum">
              <a:rPr lang="en-US" smtClean="0"/>
              <a:pPr/>
              <a:t>37</a:t>
            </a:fld>
            <a:endParaRPr lang="en-US"/>
          </a:p>
        </p:txBody>
      </p:sp>
      <p:pic>
        <p:nvPicPr>
          <p:cNvPr id="3" name="Picture 2">
            <a:extLst>
              <a:ext uri="{FF2B5EF4-FFF2-40B4-BE49-F238E27FC236}">
                <a16:creationId xmlns:a16="http://schemas.microsoft.com/office/drawing/2014/main" id="{55D4667F-30F8-443B-8C66-C5B28E5B20C9}"/>
              </a:ext>
            </a:extLst>
          </p:cNvPr>
          <p:cNvPicPr>
            <a:picLocks noChangeAspect="1"/>
          </p:cNvPicPr>
          <p:nvPr/>
        </p:nvPicPr>
        <p:blipFill>
          <a:blip r:embed="rId2"/>
          <a:stretch>
            <a:fillRect/>
          </a:stretch>
        </p:blipFill>
        <p:spPr>
          <a:xfrm>
            <a:off x="147079" y="1043255"/>
            <a:ext cx="8849841" cy="4617994"/>
          </a:xfrm>
          <a:prstGeom prst="rect">
            <a:avLst/>
          </a:prstGeom>
        </p:spPr>
      </p:pic>
      <p:sp>
        <p:nvSpPr>
          <p:cNvPr id="4" name="TextBox 3">
            <a:extLst>
              <a:ext uri="{FF2B5EF4-FFF2-40B4-BE49-F238E27FC236}">
                <a16:creationId xmlns:a16="http://schemas.microsoft.com/office/drawing/2014/main" id="{74C33403-4D41-4453-934A-42AE9D986725}"/>
              </a:ext>
            </a:extLst>
          </p:cNvPr>
          <p:cNvSpPr txBox="1"/>
          <p:nvPr/>
        </p:nvSpPr>
        <p:spPr>
          <a:xfrm>
            <a:off x="31624" y="234039"/>
            <a:ext cx="6798977" cy="461665"/>
          </a:xfrm>
          <a:prstGeom prst="rect">
            <a:avLst/>
          </a:prstGeom>
          <a:noFill/>
        </p:spPr>
        <p:txBody>
          <a:bodyPr wrap="none" rtlCol="0">
            <a:spAutoFit/>
          </a:bodyPr>
          <a:lstStyle/>
          <a:p>
            <a:r>
              <a:rPr lang="en-GB" sz="2400" dirty="0">
                <a:solidFill>
                  <a:srgbClr val="0000FF"/>
                </a:solidFill>
              </a:rPr>
              <a:t>The loan agreement embedded in a SWISH notebook</a:t>
            </a:r>
          </a:p>
        </p:txBody>
      </p:sp>
    </p:spTree>
    <p:extLst>
      <p:ext uri="{BB962C8B-B14F-4D97-AF65-F5344CB8AC3E}">
        <p14:creationId xmlns:p14="http://schemas.microsoft.com/office/powerpoint/2010/main" val="4039203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A6AAE2-36DC-4A51-A426-09FBBC22044A}"/>
              </a:ext>
            </a:extLst>
          </p:cNvPr>
          <p:cNvSpPr>
            <a:spLocks noGrp="1"/>
          </p:cNvSpPr>
          <p:nvPr>
            <p:ph type="sldNum" sz="quarter" idx="12"/>
          </p:nvPr>
        </p:nvSpPr>
        <p:spPr/>
        <p:txBody>
          <a:bodyPr/>
          <a:lstStyle/>
          <a:p>
            <a:fld id="{CCD73432-EF7F-B84F-BCFB-EEF96C8A23DB}" type="slidenum">
              <a:rPr lang="en-US" smtClean="0"/>
              <a:pPr/>
              <a:t>38</a:t>
            </a:fld>
            <a:endParaRPr lang="en-US"/>
          </a:p>
        </p:txBody>
      </p:sp>
      <p:pic>
        <p:nvPicPr>
          <p:cNvPr id="3" name="Picture 2">
            <a:extLst>
              <a:ext uri="{FF2B5EF4-FFF2-40B4-BE49-F238E27FC236}">
                <a16:creationId xmlns:a16="http://schemas.microsoft.com/office/drawing/2014/main" id="{C9A865C0-92CF-4530-94FF-BB914E89842D}"/>
              </a:ext>
            </a:extLst>
          </p:cNvPr>
          <p:cNvPicPr>
            <a:picLocks noChangeAspect="1"/>
          </p:cNvPicPr>
          <p:nvPr/>
        </p:nvPicPr>
        <p:blipFill>
          <a:blip r:embed="rId2"/>
          <a:stretch>
            <a:fillRect/>
          </a:stretch>
        </p:blipFill>
        <p:spPr>
          <a:xfrm>
            <a:off x="-33412" y="2676252"/>
            <a:ext cx="9144000" cy="3680098"/>
          </a:xfrm>
          <a:prstGeom prst="rect">
            <a:avLst/>
          </a:prstGeom>
        </p:spPr>
      </p:pic>
      <p:pic>
        <p:nvPicPr>
          <p:cNvPr id="6" name="Picture 5">
            <a:extLst>
              <a:ext uri="{FF2B5EF4-FFF2-40B4-BE49-F238E27FC236}">
                <a16:creationId xmlns:a16="http://schemas.microsoft.com/office/drawing/2014/main" id="{FF101BBF-6343-4D06-998D-1B34DEA8ED2A}"/>
              </a:ext>
            </a:extLst>
          </p:cNvPr>
          <p:cNvPicPr>
            <a:picLocks noChangeAspect="1"/>
          </p:cNvPicPr>
          <p:nvPr/>
        </p:nvPicPr>
        <p:blipFill>
          <a:blip r:embed="rId3"/>
          <a:stretch>
            <a:fillRect/>
          </a:stretch>
        </p:blipFill>
        <p:spPr>
          <a:xfrm>
            <a:off x="-108520" y="215404"/>
            <a:ext cx="9144000" cy="2336974"/>
          </a:xfrm>
          <a:prstGeom prst="rect">
            <a:avLst/>
          </a:prstGeom>
        </p:spPr>
      </p:pic>
    </p:spTree>
    <p:extLst>
      <p:ext uri="{BB962C8B-B14F-4D97-AF65-F5344CB8AC3E}">
        <p14:creationId xmlns:p14="http://schemas.microsoft.com/office/powerpoint/2010/main" val="452794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AFCBA8-1F6C-4A4A-9AB4-6948B4609AE5}"/>
              </a:ext>
            </a:extLst>
          </p:cNvPr>
          <p:cNvSpPr>
            <a:spLocks noGrp="1"/>
          </p:cNvSpPr>
          <p:nvPr>
            <p:ph type="sldNum" sz="quarter" idx="12"/>
          </p:nvPr>
        </p:nvSpPr>
        <p:spPr/>
        <p:txBody>
          <a:bodyPr/>
          <a:lstStyle/>
          <a:p>
            <a:fld id="{CCD73432-EF7F-B84F-BCFB-EEF96C8A23DB}" type="slidenum">
              <a:rPr lang="en-US" smtClean="0"/>
              <a:pPr/>
              <a:t>39</a:t>
            </a:fld>
            <a:endParaRPr lang="en-US"/>
          </a:p>
        </p:txBody>
      </p:sp>
      <p:pic>
        <p:nvPicPr>
          <p:cNvPr id="3" name="Picture 2">
            <a:extLst>
              <a:ext uri="{FF2B5EF4-FFF2-40B4-BE49-F238E27FC236}">
                <a16:creationId xmlns:a16="http://schemas.microsoft.com/office/drawing/2014/main" id="{D48B977A-0832-463F-BA65-92B48D7A7532}"/>
              </a:ext>
            </a:extLst>
          </p:cNvPr>
          <p:cNvPicPr>
            <a:picLocks noChangeAspect="1"/>
          </p:cNvPicPr>
          <p:nvPr/>
        </p:nvPicPr>
        <p:blipFill>
          <a:blip r:embed="rId2"/>
          <a:stretch>
            <a:fillRect/>
          </a:stretch>
        </p:blipFill>
        <p:spPr>
          <a:xfrm>
            <a:off x="189854" y="0"/>
            <a:ext cx="8764292" cy="6858000"/>
          </a:xfrm>
          <a:prstGeom prst="rect">
            <a:avLst/>
          </a:prstGeom>
        </p:spPr>
      </p:pic>
    </p:spTree>
    <p:extLst>
      <p:ext uri="{BB962C8B-B14F-4D97-AF65-F5344CB8AC3E}">
        <p14:creationId xmlns:p14="http://schemas.microsoft.com/office/powerpoint/2010/main" val="272925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9B3DE-53ED-40F5-A18A-6A259DE17C1F}"/>
              </a:ext>
            </a:extLst>
          </p:cNvPr>
          <p:cNvSpPr>
            <a:spLocks noGrp="1"/>
          </p:cNvSpPr>
          <p:nvPr>
            <p:ph type="sldNum" sz="quarter" idx="12"/>
          </p:nvPr>
        </p:nvSpPr>
        <p:spPr/>
        <p:txBody>
          <a:bodyPr/>
          <a:lstStyle/>
          <a:p>
            <a:fld id="{CCD73432-EF7F-B84F-BCFB-EEF96C8A23DB}" type="slidenum">
              <a:rPr lang="en-US" smtClean="0"/>
              <a:pPr/>
              <a:t>4</a:t>
            </a:fld>
            <a:endParaRPr lang="en-US"/>
          </a:p>
        </p:txBody>
      </p:sp>
      <p:pic>
        <p:nvPicPr>
          <p:cNvPr id="4" name="Picture 3">
            <a:extLst>
              <a:ext uri="{FF2B5EF4-FFF2-40B4-BE49-F238E27FC236}">
                <a16:creationId xmlns:a16="http://schemas.microsoft.com/office/drawing/2014/main" id="{D1D5CD41-AF8A-488C-AA82-77DE8A8E1FEE}"/>
              </a:ext>
            </a:extLst>
          </p:cNvPr>
          <p:cNvPicPr>
            <a:picLocks noChangeAspect="1"/>
          </p:cNvPicPr>
          <p:nvPr/>
        </p:nvPicPr>
        <p:blipFill>
          <a:blip r:embed="rId2"/>
          <a:stretch>
            <a:fillRect/>
          </a:stretch>
        </p:blipFill>
        <p:spPr>
          <a:xfrm>
            <a:off x="-11015" y="78060"/>
            <a:ext cx="9144000" cy="1311549"/>
          </a:xfrm>
          <a:prstGeom prst="rect">
            <a:avLst/>
          </a:prstGeom>
        </p:spPr>
      </p:pic>
      <p:pic>
        <p:nvPicPr>
          <p:cNvPr id="5" name="Picture 4">
            <a:extLst>
              <a:ext uri="{FF2B5EF4-FFF2-40B4-BE49-F238E27FC236}">
                <a16:creationId xmlns:a16="http://schemas.microsoft.com/office/drawing/2014/main" id="{B055F309-ADD7-446A-9D25-F73411C871C9}"/>
              </a:ext>
            </a:extLst>
          </p:cNvPr>
          <p:cNvPicPr>
            <a:picLocks noChangeAspect="1"/>
          </p:cNvPicPr>
          <p:nvPr/>
        </p:nvPicPr>
        <p:blipFill>
          <a:blip r:embed="rId3"/>
          <a:stretch>
            <a:fillRect/>
          </a:stretch>
        </p:blipFill>
        <p:spPr>
          <a:xfrm>
            <a:off x="660286" y="2085959"/>
            <a:ext cx="4572000" cy="676275"/>
          </a:xfrm>
          <a:prstGeom prst="rect">
            <a:avLst/>
          </a:prstGeom>
        </p:spPr>
      </p:pic>
      <p:pic>
        <p:nvPicPr>
          <p:cNvPr id="6" name="Picture 5">
            <a:extLst>
              <a:ext uri="{FF2B5EF4-FFF2-40B4-BE49-F238E27FC236}">
                <a16:creationId xmlns:a16="http://schemas.microsoft.com/office/drawing/2014/main" id="{34EA13C4-6314-4C83-A01F-FA952EC5778E}"/>
              </a:ext>
            </a:extLst>
          </p:cNvPr>
          <p:cNvPicPr>
            <a:picLocks noChangeAspect="1"/>
          </p:cNvPicPr>
          <p:nvPr/>
        </p:nvPicPr>
        <p:blipFill>
          <a:blip r:embed="rId4"/>
          <a:stretch>
            <a:fillRect/>
          </a:stretch>
        </p:blipFill>
        <p:spPr>
          <a:xfrm>
            <a:off x="603347" y="3002936"/>
            <a:ext cx="7915275" cy="600075"/>
          </a:xfrm>
          <a:prstGeom prst="rect">
            <a:avLst/>
          </a:prstGeom>
        </p:spPr>
      </p:pic>
      <p:pic>
        <p:nvPicPr>
          <p:cNvPr id="7" name="Picture 6">
            <a:extLst>
              <a:ext uri="{FF2B5EF4-FFF2-40B4-BE49-F238E27FC236}">
                <a16:creationId xmlns:a16="http://schemas.microsoft.com/office/drawing/2014/main" id="{3947683D-304E-46CB-9210-14694AA72688}"/>
              </a:ext>
            </a:extLst>
          </p:cNvPr>
          <p:cNvPicPr>
            <a:picLocks noChangeAspect="1"/>
          </p:cNvPicPr>
          <p:nvPr/>
        </p:nvPicPr>
        <p:blipFill>
          <a:blip r:embed="rId5"/>
          <a:stretch>
            <a:fillRect/>
          </a:stretch>
        </p:blipFill>
        <p:spPr>
          <a:xfrm>
            <a:off x="660286" y="1463554"/>
            <a:ext cx="6143625" cy="485775"/>
          </a:xfrm>
          <a:prstGeom prst="rect">
            <a:avLst/>
          </a:prstGeom>
        </p:spPr>
      </p:pic>
      <p:pic>
        <p:nvPicPr>
          <p:cNvPr id="8" name="Picture 7">
            <a:extLst>
              <a:ext uri="{FF2B5EF4-FFF2-40B4-BE49-F238E27FC236}">
                <a16:creationId xmlns:a16="http://schemas.microsoft.com/office/drawing/2014/main" id="{275181CB-059C-4F08-A048-7551E956E6EB}"/>
              </a:ext>
            </a:extLst>
          </p:cNvPr>
          <p:cNvPicPr>
            <a:picLocks noChangeAspect="1"/>
          </p:cNvPicPr>
          <p:nvPr/>
        </p:nvPicPr>
        <p:blipFill>
          <a:blip r:embed="rId6"/>
          <a:stretch>
            <a:fillRect/>
          </a:stretch>
        </p:blipFill>
        <p:spPr>
          <a:xfrm>
            <a:off x="603347" y="4480046"/>
            <a:ext cx="7115175" cy="914400"/>
          </a:xfrm>
          <a:prstGeom prst="rect">
            <a:avLst/>
          </a:prstGeom>
        </p:spPr>
      </p:pic>
      <p:pic>
        <p:nvPicPr>
          <p:cNvPr id="10" name="Picture 9">
            <a:extLst>
              <a:ext uri="{FF2B5EF4-FFF2-40B4-BE49-F238E27FC236}">
                <a16:creationId xmlns:a16="http://schemas.microsoft.com/office/drawing/2014/main" id="{F685FC28-5E40-44E0-B9F6-20FFA585FB45}"/>
              </a:ext>
            </a:extLst>
          </p:cNvPr>
          <p:cNvPicPr>
            <a:picLocks noChangeAspect="1"/>
          </p:cNvPicPr>
          <p:nvPr/>
        </p:nvPicPr>
        <p:blipFill>
          <a:blip r:embed="rId7"/>
          <a:stretch>
            <a:fillRect/>
          </a:stretch>
        </p:blipFill>
        <p:spPr>
          <a:xfrm>
            <a:off x="669221" y="3808166"/>
            <a:ext cx="4914900" cy="466725"/>
          </a:xfrm>
          <a:prstGeom prst="rect">
            <a:avLst/>
          </a:prstGeom>
        </p:spPr>
      </p:pic>
    </p:spTree>
    <p:extLst>
      <p:ext uri="{BB962C8B-B14F-4D97-AF65-F5344CB8AC3E}">
        <p14:creationId xmlns:p14="http://schemas.microsoft.com/office/powerpoint/2010/main" val="308821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8084D6-EA1B-44BD-BBBE-6B6391B505BC}"/>
              </a:ext>
            </a:extLst>
          </p:cNvPr>
          <p:cNvSpPr>
            <a:spLocks noGrp="1"/>
          </p:cNvSpPr>
          <p:nvPr>
            <p:ph type="sldNum" sz="quarter" idx="12"/>
          </p:nvPr>
        </p:nvSpPr>
        <p:spPr/>
        <p:txBody>
          <a:bodyPr/>
          <a:lstStyle/>
          <a:p>
            <a:fld id="{CCD73432-EF7F-B84F-BCFB-EEF96C8A23DB}" type="slidenum">
              <a:rPr lang="en-US" smtClean="0"/>
              <a:pPr/>
              <a:t>40</a:t>
            </a:fld>
            <a:endParaRPr lang="en-US"/>
          </a:p>
        </p:txBody>
      </p:sp>
      <p:pic>
        <p:nvPicPr>
          <p:cNvPr id="4" name="Picture 3">
            <a:extLst>
              <a:ext uri="{FF2B5EF4-FFF2-40B4-BE49-F238E27FC236}">
                <a16:creationId xmlns:a16="http://schemas.microsoft.com/office/drawing/2014/main" id="{CE4E6368-6CA7-4139-9FAA-A2FA356EB4D2}"/>
              </a:ext>
            </a:extLst>
          </p:cNvPr>
          <p:cNvPicPr>
            <a:picLocks noChangeAspect="1"/>
          </p:cNvPicPr>
          <p:nvPr/>
        </p:nvPicPr>
        <p:blipFill>
          <a:blip r:embed="rId2"/>
          <a:stretch>
            <a:fillRect/>
          </a:stretch>
        </p:blipFill>
        <p:spPr>
          <a:xfrm>
            <a:off x="0" y="1383448"/>
            <a:ext cx="9144000" cy="4091104"/>
          </a:xfrm>
          <a:prstGeom prst="rect">
            <a:avLst/>
          </a:prstGeom>
        </p:spPr>
      </p:pic>
    </p:spTree>
    <p:extLst>
      <p:ext uri="{BB962C8B-B14F-4D97-AF65-F5344CB8AC3E}">
        <p14:creationId xmlns:p14="http://schemas.microsoft.com/office/powerpoint/2010/main" val="171400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7504" y="1417638"/>
            <a:ext cx="8928992" cy="4754562"/>
          </a:xfrm>
        </p:spPr>
        <p:txBody>
          <a:bodyPr>
            <a:normAutofit fontScale="92500" lnSpcReduction="20000"/>
          </a:bodyPr>
          <a:lstStyle/>
          <a:p>
            <a:pPr marL="1427163" indent="-974725">
              <a:buClr>
                <a:srgbClr val="0000FF"/>
              </a:buClr>
            </a:pPr>
            <a:r>
              <a:rPr lang="en-GB" sz="2600" dirty="0"/>
              <a:t>Gap between two approaches:</a:t>
            </a:r>
          </a:p>
          <a:p>
            <a:pPr marL="1427163" indent="-974725">
              <a:buClr>
                <a:srgbClr val="0000FF"/>
              </a:buClr>
            </a:pPr>
            <a:r>
              <a:rPr lang="en-GB" sz="2600" dirty="0"/>
              <a:t>	software engineering and formal methods</a:t>
            </a:r>
          </a:p>
          <a:p>
            <a:pPr marL="1427163" indent="-974725">
              <a:buClr>
                <a:srgbClr val="0000FF"/>
              </a:buClr>
            </a:pPr>
            <a:r>
              <a:rPr lang="en-GB" sz="2600" dirty="0"/>
              <a:t>	logic, AI and Law.</a:t>
            </a:r>
          </a:p>
          <a:p>
            <a:pPr marL="1427163" indent="-974725">
              <a:buClr>
                <a:srgbClr val="0000FF"/>
              </a:buClr>
            </a:pPr>
            <a:endParaRPr lang="en-GB" sz="2600" dirty="0"/>
          </a:p>
          <a:p>
            <a:pPr marL="1427163" indent="-974725">
              <a:buClr>
                <a:srgbClr val="0000FF"/>
              </a:buClr>
            </a:pPr>
            <a:r>
              <a:rPr lang="en-GB" sz="2600" dirty="0"/>
              <a:t>Need a logic that combines</a:t>
            </a:r>
          </a:p>
          <a:p>
            <a:pPr marL="1427163" indent="-974725">
              <a:buClr>
                <a:srgbClr val="0000FF"/>
              </a:buClr>
            </a:pPr>
            <a:r>
              <a:rPr lang="en-GB" sz="2600" dirty="0"/>
              <a:t>	goals and</a:t>
            </a:r>
          </a:p>
          <a:p>
            <a:pPr marL="1427163" indent="-974725">
              <a:buClr>
                <a:srgbClr val="0000FF"/>
              </a:buClr>
            </a:pPr>
            <a:r>
              <a:rPr lang="en-GB" sz="2600" dirty="0"/>
              <a:t>	beliefs.</a:t>
            </a:r>
          </a:p>
          <a:p>
            <a:pPr marL="1427163" indent="-974725">
              <a:buClr>
                <a:srgbClr val="0000FF"/>
              </a:buClr>
            </a:pPr>
            <a:r>
              <a:rPr lang="en-GB" sz="2600" dirty="0"/>
              <a:t>	</a:t>
            </a:r>
          </a:p>
          <a:p>
            <a:pPr marL="1427163" indent="-974725">
              <a:buClr>
                <a:srgbClr val="0000FF"/>
              </a:buClr>
            </a:pPr>
            <a:r>
              <a:rPr lang="en-GB" sz="2600" dirty="0"/>
              <a:t>Need a logic that combines</a:t>
            </a:r>
          </a:p>
          <a:p>
            <a:pPr marL="1427163" indent="-974725">
              <a:buClr>
                <a:srgbClr val="0000FF"/>
              </a:buClr>
            </a:pPr>
            <a:r>
              <a:rPr lang="en-GB" sz="2600" dirty="0"/>
              <a:t>	declarative and </a:t>
            </a:r>
          </a:p>
          <a:p>
            <a:pPr marL="1427163" indent="-974725">
              <a:buClr>
                <a:srgbClr val="0000FF"/>
              </a:buClr>
            </a:pPr>
            <a:r>
              <a:rPr lang="en-GB" sz="2600" dirty="0"/>
              <a:t>	imperative sentences.</a:t>
            </a:r>
          </a:p>
          <a:p>
            <a:pPr marL="1427163" indent="-974725">
              <a:buClr>
                <a:srgbClr val="0000FF"/>
              </a:buClr>
            </a:pPr>
            <a:endParaRPr lang="en-GB" sz="2600" dirty="0"/>
          </a:p>
          <a:p>
            <a:pPr marL="1427163" indent="-974725">
              <a:buClr>
                <a:srgbClr val="0000FF"/>
              </a:buClr>
            </a:pPr>
            <a:r>
              <a:rPr lang="en-GB" sz="2600" dirty="0"/>
              <a:t>The language of well-written legal documents</a:t>
            </a:r>
          </a:p>
          <a:p>
            <a:pPr marL="1427163" indent="-974725">
              <a:buClr>
                <a:srgbClr val="0000FF"/>
              </a:buClr>
            </a:pPr>
            <a:r>
              <a:rPr lang="en-GB" sz="2600" dirty="0"/>
              <a:t>can be an example for the computer languages of the future.</a:t>
            </a:r>
          </a:p>
          <a:p>
            <a:pPr marL="444500" indent="-444500">
              <a:buClr>
                <a:srgbClr val="0000FF"/>
              </a:buClr>
            </a:pPr>
            <a:endParaRPr lang="en-GB" sz="2600" dirty="0">
              <a:solidFill>
                <a:srgbClr val="0000FF"/>
              </a:solidFill>
            </a:endParaRPr>
          </a:p>
          <a:p>
            <a:pPr marL="1427163" indent="-444500">
              <a:buClr>
                <a:srgbClr val="0000FF"/>
              </a:buClr>
            </a:pPr>
            <a:r>
              <a:rPr lang="en-GB" sz="2600" dirty="0">
                <a:solidFill>
                  <a:srgbClr val="0000FF"/>
                </a:solidFill>
              </a:rPr>
              <a:t>	</a:t>
            </a:r>
          </a:p>
          <a:p>
            <a:pPr marL="1427163" indent="-895350">
              <a:buClr>
                <a:srgbClr val="0000FF"/>
              </a:buClr>
            </a:pPr>
            <a:endParaRPr lang="en-GB" sz="2600" dirty="0"/>
          </a:p>
          <a:p>
            <a:endParaRPr lang="en-GB" dirty="0"/>
          </a:p>
          <a:p>
            <a:endParaRPr lang="en-GB" dirty="0"/>
          </a:p>
          <a:p>
            <a:endParaRPr lang="en-US" dirty="0"/>
          </a:p>
        </p:txBody>
      </p:sp>
      <p:sp>
        <p:nvSpPr>
          <p:cNvPr id="4" name="Slide Number Placeholder 3"/>
          <p:cNvSpPr>
            <a:spLocks noGrp="1"/>
          </p:cNvSpPr>
          <p:nvPr>
            <p:ph type="sldNum" sz="quarter" idx="12"/>
          </p:nvPr>
        </p:nvSpPr>
        <p:spPr/>
        <p:txBody>
          <a:bodyPr/>
          <a:lstStyle/>
          <a:p>
            <a:fld id="{CCD73432-EF7F-B84F-BCFB-EEF96C8A23DB}" type="slidenum">
              <a:rPr lang="en-US" smtClean="0"/>
              <a:pPr/>
              <a:t>41</a:t>
            </a:fld>
            <a:endParaRPr lang="en-US"/>
          </a:p>
        </p:txBody>
      </p:sp>
    </p:spTree>
    <p:extLst>
      <p:ext uri="{BB962C8B-B14F-4D97-AF65-F5344CB8AC3E}">
        <p14:creationId xmlns:p14="http://schemas.microsoft.com/office/powerpoint/2010/main" val="630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6131-F3A3-4D8E-8884-E25B73CDADAF}"/>
              </a:ext>
            </a:extLst>
          </p:cNvPr>
          <p:cNvSpPr>
            <a:spLocks noGrp="1"/>
          </p:cNvSpPr>
          <p:nvPr>
            <p:ph type="title"/>
          </p:nvPr>
        </p:nvSpPr>
        <p:spPr/>
        <p:txBody>
          <a:bodyPr/>
          <a:lstStyle/>
          <a:p>
            <a:r>
              <a:rPr lang="en-GB" dirty="0"/>
              <a:t>Complementary Slides</a:t>
            </a:r>
          </a:p>
        </p:txBody>
      </p:sp>
      <p:sp>
        <p:nvSpPr>
          <p:cNvPr id="3" name="Content Placeholder 2">
            <a:extLst>
              <a:ext uri="{FF2B5EF4-FFF2-40B4-BE49-F238E27FC236}">
                <a16:creationId xmlns:a16="http://schemas.microsoft.com/office/drawing/2014/main" id="{49E24BAC-83B2-4E4D-A0A6-85E2F9E1113C}"/>
              </a:ext>
            </a:extLst>
          </p:cNvPr>
          <p:cNvSpPr>
            <a:spLocks noGrp="1"/>
          </p:cNvSpPr>
          <p:nvPr>
            <p:ph idx="1"/>
          </p:nvPr>
        </p:nvSpPr>
        <p:spPr/>
        <p:txBody>
          <a:bodyPr/>
          <a:lstStyle/>
          <a:p>
            <a:r>
              <a:rPr lang="en-GB" dirty="0"/>
              <a:t>More about smart contracts</a:t>
            </a:r>
          </a:p>
          <a:p>
            <a:endParaRPr lang="en-GB" dirty="0"/>
          </a:p>
          <a:p>
            <a:r>
              <a:rPr lang="en-GB" dirty="0"/>
              <a:t>More from the Legal Specification Protocol</a:t>
            </a:r>
          </a:p>
          <a:p>
            <a:endParaRPr lang="en-GB" dirty="0"/>
          </a:p>
          <a:p>
            <a:r>
              <a:rPr lang="en-GB" dirty="0"/>
              <a:t>More from Logic, AI and Law</a:t>
            </a:r>
          </a:p>
          <a:p>
            <a:endParaRPr lang="en-GB" dirty="0"/>
          </a:p>
          <a:p>
            <a:r>
              <a:rPr lang="en-GB" dirty="0"/>
              <a:t>More from LPS</a:t>
            </a:r>
          </a:p>
        </p:txBody>
      </p:sp>
      <p:sp>
        <p:nvSpPr>
          <p:cNvPr id="4" name="Slide Number Placeholder 3">
            <a:extLst>
              <a:ext uri="{FF2B5EF4-FFF2-40B4-BE49-F238E27FC236}">
                <a16:creationId xmlns:a16="http://schemas.microsoft.com/office/drawing/2014/main" id="{7D8DFCF7-8C62-4970-9784-5E030C291FBD}"/>
              </a:ext>
            </a:extLst>
          </p:cNvPr>
          <p:cNvSpPr>
            <a:spLocks noGrp="1"/>
          </p:cNvSpPr>
          <p:nvPr>
            <p:ph type="sldNum" sz="quarter" idx="12"/>
          </p:nvPr>
        </p:nvSpPr>
        <p:spPr/>
        <p:txBody>
          <a:bodyPr/>
          <a:lstStyle/>
          <a:p>
            <a:fld id="{157A1068-D62E-422C-AB7D-5FE9A09DEB85}" type="slidenum">
              <a:rPr lang="en-US" smtClean="0"/>
              <a:pPr/>
              <a:t>42</a:t>
            </a:fld>
            <a:r>
              <a:rPr lang="en-US"/>
              <a:t>  </a:t>
            </a:r>
            <a:endParaRPr lang="en-US" dirty="0"/>
          </a:p>
        </p:txBody>
      </p:sp>
    </p:spTree>
    <p:extLst>
      <p:ext uri="{BB962C8B-B14F-4D97-AF65-F5344CB8AC3E}">
        <p14:creationId xmlns:p14="http://schemas.microsoft.com/office/powerpoint/2010/main" val="146821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27EC3-12F5-4DEB-9489-DF3EC1B82DCF}"/>
              </a:ext>
            </a:extLst>
          </p:cNvPr>
          <p:cNvSpPr>
            <a:spLocks noGrp="1"/>
          </p:cNvSpPr>
          <p:nvPr>
            <p:ph type="sldNum" sz="quarter" idx="12"/>
          </p:nvPr>
        </p:nvSpPr>
        <p:spPr/>
        <p:txBody>
          <a:bodyPr/>
          <a:lstStyle/>
          <a:p>
            <a:fld id="{CCD73432-EF7F-B84F-BCFB-EEF96C8A23DB}" type="slidenum">
              <a:rPr lang="en-US" smtClean="0"/>
              <a:pPr/>
              <a:t>43</a:t>
            </a:fld>
            <a:endParaRPr lang="en-US"/>
          </a:p>
        </p:txBody>
      </p:sp>
      <p:pic>
        <p:nvPicPr>
          <p:cNvPr id="4" name="Picture 3">
            <a:extLst>
              <a:ext uri="{FF2B5EF4-FFF2-40B4-BE49-F238E27FC236}">
                <a16:creationId xmlns:a16="http://schemas.microsoft.com/office/drawing/2014/main" id="{99C5305A-2A9B-4615-B27D-6587F69EF40B}"/>
              </a:ext>
            </a:extLst>
          </p:cNvPr>
          <p:cNvPicPr>
            <a:picLocks noChangeAspect="1"/>
          </p:cNvPicPr>
          <p:nvPr/>
        </p:nvPicPr>
        <p:blipFill>
          <a:blip r:embed="rId2"/>
          <a:stretch>
            <a:fillRect/>
          </a:stretch>
        </p:blipFill>
        <p:spPr>
          <a:xfrm>
            <a:off x="1626" y="348847"/>
            <a:ext cx="14721144" cy="6160306"/>
          </a:xfrm>
          <a:prstGeom prst="rect">
            <a:avLst/>
          </a:prstGeom>
        </p:spPr>
      </p:pic>
    </p:spTree>
    <p:extLst>
      <p:ext uri="{BB962C8B-B14F-4D97-AF65-F5344CB8AC3E}">
        <p14:creationId xmlns:p14="http://schemas.microsoft.com/office/powerpoint/2010/main" val="2234975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B00A39-00CF-47B2-ACA5-19398F9CCBE1}"/>
              </a:ext>
            </a:extLst>
          </p:cNvPr>
          <p:cNvSpPr/>
          <p:nvPr/>
        </p:nvSpPr>
        <p:spPr>
          <a:xfrm>
            <a:off x="611560" y="3252146"/>
            <a:ext cx="7128792" cy="3270126"/>
          </a:xfrm>
          <a:prstGeom prst="rect">
            <a:avLst/>
          </a:prstGeom>
        </p:spPr>
        <p:txBody>
          <a:bodyPr wrap="square">
            <a:spAutoFit/>
          </a:bodyPr>
          <a:lstStyle/>
          <a:p>
            <a:r>
              <a:rPr lang="en-GB" dirty="0">
                <a:solidFill>
                  <a:srgbClr val="13212F"/>
                </a:solidFill>
                <a:latin typeface="PT Serif"/>
              </a:rPr>
              <a:t>The best way to describe smart contracts is to compare the technology to a vending machine. </a:t>
            </a:r>
          </a:p>
          <a:p>
            <a:endParaRPr lang="en-GB" sz="800" dirty="0">
              <a:solidFill>
                <a:srgbClr val="13212F"/>
              </a:solidFill>
              <a:latin typeface="PT Serif"/>
            </a:endParaRPr>
          </a:p>
          <a:p>
            <a:r>
              <a:rPr lang="en-GB" dirty="0">
                <a:solidFill>
                  <a:srgbClr val="13212F"/>
                </a:solidFill>
                <a:latin typeface="PT Serif"/>
              </a:rPr>
              <a:t>Ordinarily, you would go to a lawyer or a notary, pay them, and wait while you get the document. </a:t>
            </a:r>
          </a:p>
          <a:p>
            <a:endParaRPr lang="en-GB" sz="800" dirty="0">
              <a:solidFill>
                <a:srgbClr val="13212F"/>
              </a:solidFill>
              <a:latin typeface="PT Serif"/>
            </a:endParaRPr>
          </a:p>
          <a:p>
            <a:r>
              <a:rPr lang="en-GB" dirty="0">
                <a:solidFill>
                  <a:srgbClr val="13212F"/>
                </a:solidFill>
                <a:latin typeface="PT Serif"/>
              </a:rPr>
              <a:t>With smart contracts, you simply drop a bitcoin into the vending machine (i.e. ledger), and your escrow, driver’s license, or whatever drops into your account. </a:t>
            </a:r>
          </a:p>
          <a:p>
            <a:endParaRPr lang="en-GB" sz="800" dirty="0">
              <a:solidFill>
                <a:srgbClr val="13212F"/>
              </a:solidFill>
              <a:latin typeface="PT Serif"/>
            </a:endParaRPr>
          </a:p>
          <a:p>
            <a:r>
              <a:rPr lang="en-GB" dirty="0">
                <a:solidFill>
                  <a:srgbClr val="13212F"/>
                </a:solidFill>
                <a:latin typeface="PT Serif"/>
              </a:rPr>
              <a:t>More so, smart contracts not only define the rules and penalties around an agreement in the same way that a traditional contract does, but also automatically enforce those obligations.</a:t>
            </a:r>
            <a:endParaRPr lang="en-GB" dirty="0"/>
          </a:p>
        </p:txBody>
      </p:sp>
      <p:sp>
        <p:nvSpPr>
          <p:cNvPr id="2" name="Slide Number Placeholder 1">
            <a:extLst>
              <a:ext uri="{FF2B5EF4-FFF2-40B4-BE49-F238E27FC236}">
                <a16:creationId xmlns:a16="http://schemas.microsoft.com/office/drawing/2014/main" id="{1611C204-B334-470D-83BA-522DBED12736}"/>
              </a:ext>
            </a:extLst>
          </p:cNvPr>
          <p:cNvSpPr>
            <a:spLocks noGrp="1"/>
          </p:cNvSpPr>
          <p:nvPr>
            <p:ph type="sldNum" sz="quarter" idx="12"/>
          </p:nvPr>
        </p:nvSpPr>
        <p:spPr/>
        <p:txBody>
          <a:bodyPr/>
          <a:lstStyle/>
          <a:p>
            <a:fld id="{CCD73432-EF7F-B84F-BCFB-EEF96C8A23DB}" type="slidenum">
              <a:rPr lang="en-US" smtClean="0"/>
              <a:pPr/>
              <a:t>44</a:t>
            </a:fld>
            <a:endParaRPr lang="en-US"/>
          </a:p>
        </p:txBody>
      </p:sp>
      <p:pic>
        <p:nvPicPr>
          <p:cNvPr id="4" name="Picture 6">
            <a:extLst>
              <a:ext uri="{FF2B5EF4-FFF2-40B4-BE49-F238E27FC236}">
                <a16:creationId xmlns:a16="http://schemas.microsoft.com/office/drawing/2014/main" id="{89C24E77-6F4A-44BB-AA4E-98AAAFCCEE12}"/>
              </a:ext>
            </a:extLst>
          </p:cNvPr>
          <p:cNvPicPr>
            <a:picLocks noChangeAspect="1" noChangeArrowheads="1"/>
          </p:cNvPicPr>
          <p:nvPr/>
        </p:nvPicPr>
        <p:blipFill>
          <a:blip r:embed="rId2"/>
          <a:srcRect/>
          <a:stretch>
            <a:fillRect/>
          </a:stretch>
        </p:blipFill>
        <p:spPr bwMode="auto">
          <a:xfrm>
            <a:off x="5031916" y="5437285"/>
            <a:ext cx="2664296" cy="545847"/>
          </a:xfrm>
          <a:prstGeom prst="rect">
            <a:avLst/>
          </a:prstGeom>
          <a:noFill/>
          <a:ln w="9525">
            <a:noFill/>
            <a:miter lim="800000"/>
            <a:headEnd/>
            <a:tailEnd/>
          </a:ln>
          <a:effectLst/>
        </p:spPr>
      </p:pic>
      <p:pic>
        <p:nvPicPr>
          <p:cNvPr id="5" name="Picture 6">
            <a:extLst>
              <a:ext uri="{FF2B5EF4-FFF2-40B4-BE49-F238E27FC236}">
                <a16:creationId xmlns:a16="http://schemas.microsoft.com/office/drawing/2014/main" id="{11421FAD-AF09-423A-866A-7CE97B7AF44B}"/>
              </a:ext>
            </a:extLst>
          </p:cNvPr>
          <p:cNvPicPr>
            <a:picLocks noChangeAspect="1" noChangeArrowheads="1"/>
          </p:cNvPicPr>
          <p:nvPr/>
        </p:nvPicPr>
        <p:blipFill>
          <a:blip r:embed="rId2"/>
          <a:srcRect/>
          <a:stretch>
            <a:fillRect/>
          </a:stretch>
        </p:blipFill>
        <p:spPr bwMode="auto">
          <a:xfrm>
            <a:off x="3456856" y="6063272"/>
            <a:ext cx="3096344" cy="506472"/>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77CF7D71-639E-4DF6-8473-1DCF61848BBF}"/>
              </a:ext>
            </a:extLst>
          </p:cNvPr>
          <p:cNvSpPr/>
          <p:nvPr/>
        </p:nvSpPr>
        <p:spPr>
          <a:xfrm>
            <a:off x="216496" y="101237"/>
            <a:ext cx="6336704" cy="369332"/>
          </a:xfrm>
          <a:prstGeom prst="rect">
            <a:avLst/>
          </a:prstGeom>
        </p:spPr>
        <p:txBody>
          <a:bodyPr wrap="square">
            <a:spAutoFit/>
          </a:bodyPr>
          <a:lstStyle/>
          <a:p>
            <a:r>
              <a:rPr lang="en-GB" dirty="0"/>
              <a:t>https://blockgeeks.com/guides/smart-contracts/</a:t>
            </a:r>
          </a:p>
        </p:txBody>
      </p:sp>
      <p:pic>
        <p:nvPicPr>
          <p:cNvPr id="8" name="Picture 7">
            <a:extLst>
              <a:ext uri="{FF2B5EF4-FFF2-40B4-BE49-F238E27FC236}">
                <a16:creationId xmlns:a16="http://schemas.microsoft.com/office/drawing/2014/main" id="{642BF2C0-7069-4F4D-B1D2-D6683441C2CB}"/>
              </a:ext>
            </a:extLst>
          </p:cNvPr>
          <p:cNvPicPr>
            <a:picLocks noChangeAspect="1"/>
          </p:cNvPicPr>
          <p:nvPr/>
        </p:nvPicPr>
        <p:blipFill>
          <a:blip r:embed="rId3"/>
          <a:stretch>
            <a:fillRect/>
          </a:stretch>
        </p:blipFill>
        <p:spPr>
          <a:xfrm>
            <a:off x="2531979" y="470569"/>
            <a:ext cx="6104589" cy="2650491"/>
          </a:xfrm>
          <a:prstGeom prst="rect">
            <a:avLst/>
          </a:prstGeom>
        </p:spPr>
      </p:pic>
    </p:spTree>
    <p:extLst>
      <p:ext uri="{BB962C8B-B14F-4D97-AF65-F5344CB8AC3E}">
        <p14:creationId xmlns:p14="http://schemas.microsoft.com/office/powerpoint/2010/main" val="5825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F7119-56AE-46E6-A7C0-D80CDC15882A}"/>
              </a:ext>
            </a:extLst>
          </p:cNvPr>
          <p:cNvSpPr>
            <a:spLocks noGrp="1"/>
          </p:cNvSpPr>
          <p:nvPr>
            <p:ph type="sldNum" sz="quarter" idx="12"/>
          </p:nvPr>
        </p:nvSpPr>
        <p:spPr/>
        <p:txBody>
          <a:bodyPr/>
          <a:lstStyle/>
          <a:p>
            <a:fld id="{CCD73432-EF7F-B84F-BCFB-EEF96C8A23DB}" type="slidenum">
              <a:rPr lang="en-US" smtClean="0"/>
              <a:pPr/>
              <a:t>45</a:t>
            </a:fld>
            <a:endParaRPr lang="en-US"/>
          </a:p>
        </p:txBody>
      </p:sp>
      <p:pic>
        <p:nvPicPr>
          <p:cNvPr id="3" name="Picture 2">
            <a:extLst>
              <a:ext uri="{FF2B5EF4-FFF2-40B4-BE49-F238E27FC236}">
                <a16:creationId xmlns:a16="http://schemas.microsoft.com/office/drawing/2014/main" id="{F365CD95-EC9D-4E5B-A04A-7FD71B534E12}"/>
              </a:ext>
            </a:extLst>
          </p:cNvPr>
          <p:cNvPicPr>
            <a:picLocks noChangeAspect="1"/>
          </p:cNvPicPr>
          <p:nvPr/>
        </p:nvPicPr>
        <p:blipFill>
          <a:blip r:embed="rId2"/>
          <a:stretch>
            <a:fillRect/>
          </a:stretch>
        </p:blipFill>
        <p:spPr>
          <a:xfrm>
            <a:off x="194351" y="1484784"/>
            <a:ext cx="8460432" cy="4550081"/>
          </a:xfrm>
          <a:prstGeom prst="rect">
            <a:avLst/>
          </a:prstGeom>
        </p:spPr>
      </p:pic>
      <p:pic>
        <p:nvPicPr>
          <p:cNvPr id="5" name="Picture 6">
            <a:extLst>
              <a:ext uri="{FF2B5EF4-FFF2-40B4-BE49-F238E27FC236}">
                <a16:creationId xmlns:a16="http://schemas.microsoft.com/office/drawing/2014/main" id="{1A0FC2EB-0E5A-471F-9F6C-5358C3566D07}"/>
              </a:ext>
            </a:extLst>
          </p:cNvPr>
          <p:cNvPicPr>
            <a:picLocks noChangeAspect="1" noChangeArrowheads="1"/>
          </p:cNvPicPr>
          <p:nvPr/>
        </p:nvPicPr>
        <p:blipFill>
          <a:blip r:embed="rId3"/>
          <a:srcRect/>
          <a:stretch>
            <a:fillRect/>
          </a:stretch>
        </p:blipFill>
        <p:spPr bwMode="auto">
          <a:xfrm>
            <a:off x="3523249" y="3759824"/>
            <a:ext cx="4464496" cy="512429"/>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FDA25A59-42BC-4B7D-BAA2-C18892D61E3E}"/>
              </a:ext>
            </a:extLst>
          </p:cNvPr>
          <p:cNvSpPr/>
          <p:nvPr/>
        </p:nvSpPr>
        <p:spPr>
          <a:xfrm>
            <a:off x="251520" y="692696"/>
            <a:ext cx="6048672" cy="369332"/>
          </a:xfrm>
          <a:prstGeom prst="rect">
            <a:avLst/>
          </a:prstGeom>
        </p:spPr>
        <p:txBody>
          <a:bodyPr wrap="square">
            <a:spAutoFit/>
          </a:bodyPr>
          <a:lstStyle/>
          <a:p>
            <a:r>
              <a:rPr lang="en-GB" dirty="0"/>
              <a:t>https://blockgeeks.com/guides/smart-contracts/</a:t>
            </a:r>
          </a:p>
        </p:txBody>
      </p:sp>
    </p:spTree>
    <p:extLst>
      <p:ext uri="{BB962C8B-B14F-4D97-AF65-F5344CB8AC3E}">
        <p14:creationId xmlns:p14="http://schemas.microsoft.com/office/powerpoint/2010/main" val="50589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9C28E-19BF-4E4E-97A4-E3D31CA4E9CD}"/>
              </a:ext>
            </a:extLst>
          </p:cNvPr>
          <p:cNvSpPr>
            <a:spLocks noGrp="1"/>
          </p:cNvSpPr>
          <p:nvPr>
            <p:ph type="sldNum" sz="quarter" idx="12"/>
          </p:nvPr>
        </p:nvSpPr>
        <p:spPr/>
        <p:txBody>
          <a:bodyPr/>
          <a:lstStyle/>
          <a:p>
            <a:fld id="{CCD73432-EF7F-B84F-BCFB-EEF96C8A23DB}" type="slidenum">
              <a:rPr lang="en-US" smtClean="0"/>
              <a:pPr/>
              <a:t>46</a:t>
            </a:fld>
            <a:endParaRPr lang="en-US"/>
          </a:p>
        </p:txBody>
      </p:sp>
      <p:sp>
        <p:nvSpPr>
          <p:cNvPr id="3" name="TextBox 2">
            <a:extLst>
              <a:ext uri="{FF2B5EF4-FFF2-40B4-BE49-F238E27FC236}">
                <a16:creationId xmlns:a16="http://schemas.microsoft.com/office/drawing/2014/main" id="{6FB2D48D-571C-4541-AE2D-40886F588B49}"/>
              </a:ext>
            </a:extLst>
          </p:cNvPr>
          <p:cNvSpPr txBox="1"/>
          <p:nvPr/>
        </p:nvSpPr>
        <p:spPr>
          <a:xfrm>
            <a:off x="395536" y="836712"/>
            <a:ext cx="2231124" cy="830997"/>
          </a:xfrm>
          <a:prstGeom prst="rect">
            <a:avLst/>
          </a:prstGeom>
          <a:noFill/>
        </p:spPr>
        <p:txBody>
          <a:bodyPr wrap="none" rtlCol="0">
            <a:spAutoFit/>
          </a:bodyPr>
          <a:lstStyle/>
          <a:p>
            <a:r>
              <a:rPr lang="en-GB" sz="2400" dirty="0">
                <a:solidFill>
                  <a:schemeClr val="bg1">
                    <a:lumMod val="75000"/>
                  </a:schemeClr>
                </a:solidFill>
              </a:rPr>
              <a:t>Logic for</a:t>
            </a:r>
          </a:p>
          <a:p>
            <a:r>
              <a:rPr lang="en-GB" sz="2400" dirty="0">
                <a:solidFill>
                  <a:schemeClr val="bg1">
                    <a:lumMod val="75000"/>
                  </a:schemeClr>
                </a:solidFill>
              </a:rPr>
              <a:t>legal documents</a:t>
            </a:r>
          </a:p>
        </p:txBody>
      </p:sp>
      <p:sp>
        <p:nvSpPr>
          <p:cNvPr id="4" name="TextBox 3">
            <a:extLst>
              <a:ext uri="{FF2B5EF4-FFF2-40B4-BE49-F238E27FC236}">
                <a16:creationId xmlns:a16="http://schemas.microsoft.com/office/drawing/2014/main" id="{3324BFA2-246F-4362-885C-6E3B1A5E6EFD}"/>
              </a:ext>
            </a:extLst>
          </p:cNvPr>
          <p:cNvSpPr txBox="1"/>
          <p:nvPr/>
        </p:nvSpPr>
        <p:spPr>
          <a:xfrm>
            <a:off x="5403061" y="1761275"/>
            <a:ext cx="3345403" cy="1200329"/>
          </a:xfrm>
          <a:prstGeom prst="rect">
            <a:avLst/>
          </a:prstGeom>
          <a:noFill/>
        </p:spPr>
        <p:txBody>
          <a:bodyPr wrap="none" rtlCol="0">
            <a:spAutoFit/>
          </a:bodyPr>
          <a:lstStyle/>
          <a:p>
            <a:r>
              <a:rPr lang="en-GB" sz="2400" dirty="0"/>
              <a:t>Imperative languages for </a:t>
            </a:r>
          </a:p>
          <a:p>
            <a:r>
              <a:rPr lang="en-GB" sz="2400" dirty="0">
                <a:solidFill>
                  <a:srgbClr val="0000FF"/>
                </a:solidFill>
              </a:rPr>
              <a:t>smart contracts</a:t>
            </a:r>
          </a:p>
          <a:p>
            <a:r>
              <a:rPr lang="en-GB" sz="2400" dirty="0"/>
              <a:t>on blockchains</a:t>
            </a:r>
            <a:endParaRPr lang="en-GB" dirty="0"/>
          </a:p>
        </p:txBody>
      </p:sp>
      <p:pic>
        <p:nvPicPr>
          <p:cNvPr id="7" name="Picture 6">
            <a:extLst>
              <a:ext uri="{FF2B5EF4-FFF2-40B4-BE49-F238E27FC236}">
                <a16:creationId xmlns:a16="http://schemas.microsoft.com/office/drawing/2014/main" id="{118B677B-F741-4875-BE27-D907AED38281}"/>
              </a:ext>
            </a:extLst>
          </p:cNvPr>
          <p:cNvPicPr>
            <a:picLocks noChangeAspect="1"/>
          </p:cNvPicPr>
          <p:nvPr/>
        </p:nvPicPr>
        <p:blipFill>
          <a:blip r:embed="rId2"/>
          <a:stretch>
            <a:fillRect/>
          </a:stretch>
        </p:blipFill>
        <p:spPr>
          <a:xfrm>
            <a:off x="676307" y="3315616"/>
            <a:ext cx="5364088" cy="1312111"/>
          </a:xfrm>
          <a:prstGeom prst="rect">
            <a:avLst/>
          </a:prstGeom>
        </p:spPr>
      </p:pic>
      <p:cxnSp>
        <p:nvCxnSpPr>
          <p:cNvPr id="8" name="Straight Arrow Connector 7">
            <a:extLst>
              <a:ext uri="{FF2B5EF4-FFF2-40B4-BE49-F238E27FC236}">
                <a16:creationId xmlns:a16="http://schemas.microsoft.com/office/drawing/2014/main" id="{1EAA5AC3-DBE5-486E-9178-7CE8D70DFC19}"/>
              </a:ext>
            </a:extLst>
          </p:cNvPr>
          <p:cNvCxnSpPr>
            <a:cxnSpLocks/>
          </p:cNvCxnSpPr>
          <p:nvPr/>
        </p:nvCxnSpPr>
        <p:spPr>
          <a:xfrm flipH="1">
            <a:off x="3795750" y="2555720"/>
            <a:ext cx="1407124" cy="582889"/>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DAD6923-CD5C-4844-AFCD-6B2C4FF8BF24}"/>
              </a:ext>
            </a:extLst>
          </p:cNvPr>
          <p:cNvSpPr/>
          <p:nvPr/>
        </p:nvSpPr>
        <p:spPr>
          <a:xfrm>
            <a:off x="539552" y="4881616"/>
            <a:ext cx="8208912" cy="1785104"/>
          </a:xfrm>
          <a:prstGeom prst="rect">
            <a:avLst/>
          </a:prstGeom>
        </p:spPr>
        <p:txBody>
          <a:bodyPr wrap="square">
            <a:spAutoFit/>
          </a:bodyPr>
          <a:lstStyle/>
          <a:p>
            <a:r>
              <a:rPr lang="en-GB" sz="2200" dirty="0">
                <a:solidFill>
                  <a:srgbClr val="0000FF"/>
                </a:solidFill>
              </a:rPr>
              <a:t>Smart contracts are contracts </a:t>
            </a:r>
            <a:r>
              <a:rPr lang="en-GB" sz="2200" dirty="0"/>
              <a:t>whose terms are recorded in a computer language instead of legal language. Smart contracts can be automatically executed by a computing system, such as a suitable distributed ledger system. The potential benefits of smart contracts include low contracting, enforcement, and compliance costs.</a:t>
            </a:r>
          </a:p>
        </p:txBody>
      </p:sp>
    </p:spTree>
    <p:extLst>
      <p:ext uri="{BB962C8B-B14F-4D97-AF65-F5344CB8AC3E}">
        <p14:creationId xmlns:p14="http://schemas.microsoft.com/office/powerpoint/2010/main" val="4218845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01F641-6315-43F8-8467-09914E9760C9}"/>
              </a:ext>
            </a:extLst>
          </p:cNvPr>
          <p:cNvSpPr>
            <a:spLocks noGrp="1"/>
          </p:cNvSpPr>
          <p:nvPr>
            <p:ph type="sldNum" sz="quarter" idx="12"/>
          </p:nvPr>
        </p:nvSpPr>
        <p:spPr/>
        <p:txBody>
          <a:bodyPr/>
          <a:lstStyle/>
          <a:p>
            <a:fld id="{CCD73432-EF7F-B84F-BCFB-EEF96C8A23DB}" type="slidenum">
              <a:rPr lang="en-US" smtClean="0"/>
              <a:pPr/>
              <a:t>47</a:t>
            </a:fld>
            <a:endParaRPr lang="en-US"/>
          </a:p>
        </p:txBody>
      </p:sp>
      <p:pic>
        <p:nvPicPr>
          <p:cNvPr id="7" name="Picture 6">
            <a:extLst>
              <a:ext uri="{FF2B5EF4-FFF2-40B4-BE49-F238E27FC236}">
                <a16:creationId xmlns:a16="http://schemas.microsoft.com/office/drawing/2014/main" id="{2A1130E5-DA5C-4709-AF97-BEADFD4A5BF5}"/>
              </a:ext>
            </a:extLst>
          </p:cNvPr>
          <p:cNvPicPr>
            <a:picLocks noChangeAspect="1"/>
          </p:cNvPicPr>
          <p:nvPr/>
        </p:nvPicPr>
        <p:blipFill>
          <a:blip r:embed="rId2"/>
          <a:stretch>
            <a:fillRect/>
          </a:stretch>
        </p:blipFill>
        <p:spPr>
          <a:xfrm>
            <a:off x="231778" y="370216"/>
            <a:ext cx="7726970" cy="2230379"/>
          </a:xfrm>
          <a:prstGeom prst="rect">
            <a:avLst/>
          </a:prstGeom>
        </p:spPr>
      </p:pic>
      <p:sp>
        <p:nvSpPr>
          <p:cNvPr id="6" name="TextBox 5">
            <a:extLst>
              <a:ext uri="{FF2B5EF4-FFF2-40B4-BE49-F238E27FC236}">
                <a16:creationId xmlns:a16="http://schemas.microsoft.com/office/drawing/2014/main" id="{610A5391-9ED8-4A5B-A3C0-51203A62D4BD}"/>
              </a:ext>
            </a:extLst>
          </p:cNvPr>
          <p:cNvSpPr txBox="1"/>
          <p:nvPr/>
        </p:nvSpPr>
        <p:spPr>
          <a:xfrm>
            <a:off x="179455" y="3515004"/>
            <a:ext cx="8077721" cy="3170099"/>
          </a:xfrm>
          <a:prstGeom prst="rect">
            <a:avLst/>
          </a:prstGeom>
          <a:noFill/>
        </p:spPr>
        <p:txBody>
          <a:bodyPr wrap="square" rtlCol="0">
            <a:spAutoFit/>
          </a:bodyPr>
          <a:lstStyle/>
          <a:p>
            <a:r>
              <a:rPr lang="en-GB" sz="2000" dirty="0">
                <a:solidFill>
                  <a:srgbClr val="0000FF"/>
                </a:solidFill>
              </a:rPr>
              <a:t>Smart contracts </a:t>
            </a:r>
            <a:r>
              <a:rPr lang="en-GB" sz="2000" dirty="0"/>
              <a:t>combine protocols with user interfaces to formalize and secure relationships over computer networks.</a:t>
            </a:r>
          </a:p>
          <a:p>
            <a:endParaRPr lang="en-GB" sz="2000" dirty="0"/>
          </a:p>
          <a:p>
            <a:r>
              <a:rPr lang="en-GB" sz="2000" dirty="0"/>
              <a:t>Objectives and principles for the design of these systems are derived from legal principles, economic theory, and theories of reliable and secure protocols. </a:t>
            </a:r>
          </a:p>
          <a:p>
            <a:endParaRPr lang="en-GB" sz="2000" dirty="0"/>
          </a:p>
          <a:p>
            <a:r>
              <a:rPr lang="en-GB" sz="2000" dirty="0"/>
              <a:t>Similarities and differences between smart contracts and traditional business procedures based on written contracts, controls, and static forms are discussed, …..</a:t>
            </a:r>
          </a:p>
        </p:txBody>
      </p:sp>
      <p:pic>
        <p:nvPicPr>
          <p:cNvPr id="2052" name="Picture 4" descr="https://blockchainlive.com/wp-content/uploads/sites/10/2018/05/nick-szabo.png">
            <a:extLst>
              <a:ext uri="{FF2B5EF4-FFF2-40B4-BE49-F238E27FC236}">
                <a16:creationId xmlns:a16="http://schemas.microsoft.com/office/drawing/2014/main" id="{A90B8FB8-FC13-471C-A475-641E64F24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44262"/>
            <a:ext cx="1712666" cy="171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44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A759-4338-40BB-89B5-56C5B21C9C70}"/>
              </a:ext>
            </a:extLst>
          </p:cNvPr>
          <p:cNvSpPr>
            <a:spLocks noGrp="1"/>
          </p:cNvSpPr>
          <p:nvPr>
            <p:ph type="sldNum" sz="quarter" idx="12"/>
          </p:nvPr>
        </p:nvSpPr>
        <p:spPr/>
        <p:txBody>
          <a:bodyPr/>
          <a:lstStyle/>
          <a:p>
            <a:fld id="{CCD73432-EF7F-B84F-BCFB-EEF96C8A23DB}" type="slidenum">
              <a:rPr lang="en-US" smtClean="0"/>
              <a:pPr/>
              <a:t>48</a:t>
            </a:fld>
            <a:endParaRPr lang="en-US"/>
          </a:p>
        </p:txBody>
      </p:sp>
      <p:sp>
        <p:nvSpPr>
          <p:cNvPr id="3" name="Rectangle 2">
            <a:extLst>
              <a:ext uri="{FF2B5EF4-FFF2-40B4-BE49-F238E27FC236}">
                <a16:creationId xmlns:a16="http://schemas.microsoft.com/office/drawing/2014/main" id="{841D9244-F4D3-4B7D-9457-5411149EC7E5}"/>
              </a:ext>
            </a:extLst>
          </p:cNvPr>
          <p:cNvSpPr/>
          <p:nvPr/>
        </p:nvSpPr>
        <p:spPr>
          <a:xfrm>
            <a:off x="323528" y="715565"/>
            <a:ext cx="6984776" cy="3939284"/>
          </a:xfrm>
          <a:prstGeom prst="rect">
            <a:avLst/>
          </a:prstGeom>
        </p:spPr>
        <p:txBody>
          <a:bodyPr wrap="square">
            <a:spAutoFit/>
          </a:bodyPr>
          <a:lstStyle/>
          <a:p>
            <a:r>
              <a:rPr lang="en-US" sz="2400" dirty="0">
                <a:solidFill>
                  <a:srgbClr val="0000FF"/>
                </a:solidFill>
                <a:cs typeface="Calibri" panose="020F0502020204030204" pitchFamily="34" charset="0"/>
              </a:rPr>
              <a:t>From: </a:t>
            </a:r>
            <a:r>
              <a:rPr lang="en-US" sz="2400" dirty="0">
                <a:solidFill>
                  <a:srgbClr val="0000FF"/>
                </a:solidFill>
              </a:rPr>
              <a:t>Developing a Legal Specification Protocol:</a:t>
            </a:r>
            <a:endParaRPr lang="en-GB" sz="2400" dirty="0">
              <a:solidFill>
                <a:srgbClr val="0000FF"/>
              </a:solidFill>
            </a:endParaRPr>
          </a:p>
          <a:p>
            <a:r>
              <a:rPr lang="en-US" sz="2400" dirty="0">
                <a:solidFill>
                  <a:srgbClr val="0000FF"/>
                </a:solidFill>
              </a:rPr>
              <a:t>Technological Considerations and Requirements</a:t>
            </a:r>
            <a:endParaRPr lang="en-GB" sz="2400" dirty="0">
              <a:solidFill>
                <a:srgbClr val="0000FF"/>
              </a:solidFill>
            </a:endParaRPr>
          </a:p>
          <a:p>
            <a:r>
              <a:rPr lang="en-US" dirty="0"/>
              <a:t> </a:t>
            </a:r>
            <a:endParaRPr lang="en-GB" dirty="0"/>
          </a:p>
          <a:p>
            <a:r>
              <a:rPr lang="en-US" dirty="0"/>
              <a:t>LSP Working Group</a:t>
            </a:r>
            <a:endParaRPr lang="en-GB" dirty="0"/>
          </a:p>
          <a:p>
            <a:r>
              <a:rPr lang="en-US" dirty="0"/>
              <a:t>Draft of July 28, 2018</a:t>
            </a:r>
            <a:endParaRPr lang="en-GB" dirty="0"/>
          </a:p>
          <a:p>
            <a:pPr>
              <a:lnSpc>
                <a:spcPct val="115000"/>
              </a:lnSpc>
              <a:spcAft>
                <a:spcPts val="1000"/>
              </a:spcAft>
            </a:pPr>
            <a:endParaRPr lang="en-US" u="sng"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u="sng" dirty="0">
                <a:latin typeface="Calibri" panose="020F0502020204030204" pitchFamily="34" charset="0"/>
                <a:ea typeface="Calibri" panose="020F0502020204030204" pitchFamily="34" charset="0"/>
                <a:cs typeface="Calibri" panose="020F0502020204030204" pitchFamily="34" charset="0"/>
              </a:rPr>
              <a:t>Time for a Legal Specification Protocol (LSP)</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Calibri" panose="020F0502020204030204" pitchFamily="34" charset="0"/>
              </a:rPr>
              <a:t>In many domains of human activity, the application of electronic computing has made once cumbersome tasks quicker and easier. </a:t>
            </a:r>
          </a:p>
          <a:p>
            <a:pPr>
              <a:lnSpc>
                <a:spcPct val="115000"/>
              </a:lnSpc>
              <a:spcAft>
                <a:spcPts val="1000"/>
              </a:spcAft>
            </a:pPr>
            <a:r>
              <a:rPr lang="en-US" dirty="0">
                <a:latin typeface="Calibri" panose="020F0502020204030204" pitchFamily="34" charset="0"/>
                <a:ea typeface="Calibri" panose="020F0502020204030204" pitchFamily="34" charset="0"/>
                <a:cs typeface="Calibri" panose="020F0502020204030204" pitchFamily="34" charset="0"/>
              </a:rPr>
              <a:t>The automation of portions of legal and regulatory processes holds the similar promise of delivering faster and better service at lower cost.</a:t>
            </a:r>
          </a:p>
        </p:txBody>
      </p:sp>
    </p:spTree>
    <p:extLst>
      <p:ext uri="{BB962C8B-B14F-4D97-AF65-F5344CB8AC3E}">
        <p14:creationId xmlns:p14="http://schemas.microsoft.com/office/powerpoint/2010/main" val="2445628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A759-4338-40BB-89B5-56C5B21C9C70}"/>
              </a:ext>
            </a:extLst>
          </p:cNvPr>
          <p:cNvSpPr>
            <a:spLocks noGrp="1"/>
          </p:cNvSpPr>
          <p:nvPr>
            <p:ph type="sldNum" sz="quarter" idx="12"/>
          </p:nvPr>
        </p:nvSpPr>
        <p:spPr/>
        <p:txBody>
          <a:bodyPr/>
          <a:lstStyle/>
          <a:p>
            <a:fld id="{CCD73432-EF7F-B84F-BCFB-EEF96C8A23DB}" type="slidenum">
              <a:rPr lang="en-US" smtClean="0"/>
              <a:pPr/>
              <a:t>49</a:t>
            </a:fld>
            <a:endParaRPr lang="en-US"/>
          </a:p>
        </p:txBody>
      </p:sp>
      <p:sp>
        <p:nvSpPr>
          <p:cNvPr id="3" name="Rectangle 2">
            <a:extLst>
              <a:ext uri="{FF2B5EF4-FFF2-40B4-BE49-F238E27FC236}">
                <a16:creationId xmlns:a16="http://schemas.microsoft.com/office/drawing/2014/main" id="{841D9244-F4D3-4B7D-9457-5411149EC7E5}"/>
              </a:ext>
            </a:extLst>
          </p:cNvPr>
          <p:cNvSpPr/>
          <p:nvPr/>
        </p:nvSpPr>
        <p:spPr>
          <a:xfrm>
            <a:off x="323528" y="715565"/>
            <a:ext cx="7920880" cy="4247317"/>
          </a:xfrm>
          <a:prstGeom prst="rect">
            <a:avLst/>
          </a:prstGeom>
        </p:spPr>
        <p:txBody>
          <a:bodyPr wrap="square">
            <a:spAutoFit/>
          </a:bodyPr>
          <a:lstStyle/>
          <a:p>
            <a:r>
              <a:rPr lang="en-US" sz="2400" dirty="0">
                <a:solidFill>
                  <a:srgbClr val="0000FF"/>
                </a:solidFill>
                <a:cs typeface="Calibri" panose="020F0502020204030204" pitchFamily="34" charset="0"/>
              </a:rPr>
              <a:t>From: </a:t>
            </a:r>
            <a:r>
              <a:rPr lang="en-US" sz="2400" dirty="0">
                <a:solidFill>
                  <a:srgbClr val="0000FF"/>
                </a:solidFill>
              </a:rPr>
              <a:t>Developing a Legal Specification Protocol:</a:t>
            </a:r>
            <a:endParaRPr lang="en-GB" sz="2400" dirty="0">
              <a:solidFill>
                <a:srgbClr val="0000FF"/>
              </a:solidFill>
            </a:endParaRPr>
          </a:p>
          <a:p>
            <a:r>
              <a:rPr lang="en-US" sz="2400" dirty="0">
                <a:solidFill>
                  <a:srgbClr val="0000FF"/>
                </a:solidFill>
              </a:rPr>
              <a:t>Technological Considerations and Requirements</a:t>
            </a:r>
          </a:p>
          <a:p>
            <a:endParaRPr lang="en-GB" sz="2400" dirty="0">
              <a:solidFill>
                <a:srgbClr val="0000FF"/>
              </a:solidFill>
            </a:endParaRPr>
          </a:p>
          <a:p>
            <a:r>
              <a:rPr lang="en-US" i="1" dirty="0">
                <a:latin typeface="Calibri" panose="020F0502020204030204" pitchFamily="34" charset="0"/>
                <a:ea typeface="Calibri" panose="020F0502020204030204" pitchFamily="34" charset="0"/>
                <a:cs typeface="Calibri" panose="020F0502020204030204" pitchFamily="34" charset="0"/>
              </a:rPr>
              <a:t>Interacting with Blockchain and Distributed Ledger Technology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 point of particular importance will be the ability of computational contracts and other machine executable legal specification to interact with blockchains and other distributed ledger technologies. </a:t>
            </a:r>
          </a:p>
          <a:p>
            <a:endParaRPr lang="en-US" dirty="0"/>
          </a:p>
          <a:p>
            <a:r>
              <a:rPr lang="en-US" dirty="0"/>
              <a:t>The current “smart contract” initiatives, … , have been developed largely in the blockchain context, </a:t>
            </a:r>
          </a:p>
          <a:p>
            <a:endParaRPr lang="en-US" dirty="0"/>
          </a:p>
          <a:p>
            <a:r>
              <a:rPr lang="en-US" dirty="0"/>
              <a:t>and while their use has largely been to specify relatively simple payment trigger transactions, they have the potential for much more complex specification.  </a:t>
            </a:r>
          </a:p>
        </p:txBody>
      </p:sp>
    </p:spTree>
    <p:extLst>
      <p:ext uri="{BB962C8B-B14F-4D97-AF65-F5344CB8AC3E}">
        <p14:creationId xmlns:p14="http://schemas.microsoft.com/office/powerpoint/2010/main" val="422359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0EF30-71AE-438A-BBC1-B9C7EA4F1DD7}"/>
              </a:ext>
            </a:extLst>
          </p:cNvPr>
          <p:cNvSpPr>
            <a:spLocks noGrp="1"/>
          </p:cNvSpPr>
          <p:nvPr>
            <p:ph type="sldNum" sz="quarter" idx="12"/>
          </p:nvPr>
        </p:nvSpPr>
        <p:spPr/>
        <p:txBody>
          <a:bodyPr/>
          <a:lstStyle/>
          <a:p>
            <a:fld id="{CCD73432-EF7F-B84F-BCFB-EEF96C8A23DB}" type="slidenum">
              <a:rPr lang="en-US" smtClean="0"/>
              <a:pPr/>
              <a:t>5</a:t>
            </a:fld>
            <a:endParaRPr lang="en-US"/>
          </a:p>
        </p:txBody>
      </p:sp>
      <p:sp>
        <p:nvSpPr>
          <p:cNvPr id="11" name="Rectangle 10">
            <a:extLst>
              <a:ext uri="{FF2B5EF4-FFF2-40B4-BE49-F238E27FC236}">
                <a16:creationId xmlns:a16="http://schemas.microsoft.com/office/drawing/2014/main" id="{D367CBA5-2EF8-4CDA-B4EB-56FDC989BF89}"/>
              </a:ext>
            </a:extLst>
          </p:cNvPr>
          <p:cNvSpPr/>
          <p:nvPr/>
        </p:nvSpPr>
        <p:spPr>
          <a:xfrm>
            <a:off x="1115616" y="1196752"/>
            <a:ext cx="6606480" cy="2862322"/>
          </a:xfrm>
          <a:prstGeom prst="rect">
            <a:avLst/>
          </a:prstGeom>
        </p:spPr>
        <p:txBody>
          <a:bodyPr wrap="square">
            <a:spAutoFit/>
          </a:bodyPr>
          <a:lstStyle/>
          <a:p>
            <a:r>
              <a:rPr lang="en-GB" dirty="0">
                <a:solidFill>
                  <a:srgbClr val="0000FF"/>
                </a:solidFill>
                <a:latin typeface="Arial" panose="020B0604020202020204" pitchFamily="34" charset="0"/>
                <a:hlinkClick r:id="rId2"/>
              </a:rPr>
              <a:t>Step by step towards creating a safe </a:t>
            </a:r>
            <a:r>
              <a:rPr lang="en-GB" b="1" dirty="0">
                <a:solidFill>
                  <a:srgbClr val="0000FF"/>
                </a:solidFill>
                <a:latin typeface="Arial" panose="020B0604020202020204" pitchFamily="34" charset="0"/>
                <a:hlinkClick r:id="rId2"/>
              </a:rPr>
              <a:t>smart contract</a:t>
            </a:r>
            <a:r>
              <a:rPr lang="en-GB" dirty="0">
                <a:solidFill>
                  <a:srgbClr val="0000FF"/>
                </a:solidFill>
                <a:latin typeface="Arial" panose="020B0604020202020204" pitchFamily="34" charset="0"/>
                <a:hlinkClick r:id="rId2"/>
              </a:rPr>
              <a:t>: </a:t>
            </a:r>
          </a:p>
          <a:p>
            <a:r>
              <a:rPr lang="en-GB" dirty="0">
                <a:solidFill>
                  <a:srgbClr val="0000FF"/>
                </a:solidFill>
                <a:latin typeface="Arial" panose="020B0604020202020204" pitchFamily="34" charset="0"/>
                <a:hlinkClick r:id="rId2"/>
              </a:rPr>
              <a:t>Lessons and insights from a </a:t>
            </a:r>
            <a:r>
              <a:rPr lang="en-GB" b="1" dirty="0">
                <a:solidFill>
                  <a:srgbClr val="0000FF"/>
                </a:solidFill>
                <a:latin typeface="Arial" panose="020B0604020202020204" pitchFamily="34" charset="0"/>
                <a:hlinkClick r:id="rId2"/>
              </a:rPr>
              <a:t>cryptocurrency </a:t>
            </a:r>
            <a:r>
              <a:rPr lang="en-GB" dirty="0">
                <a:solidFill>
                  <a:srgbClr val="0000FF"/>
                </a:solidFill>
                <a:latin typeface="Arial" panose="020B0604020202020204" pitchFamily="34" charset="0"/>
                <a:hlinkClick r:id="rId2"/>
              </a:rPr>
              <a:t>lab</a:t>
            </a:r>
            <a:endParaRPr lang="en-GB" dirty="0">
              <a:solidFill>
                <a:srgbClr val="0000FF"/>
              </a:solidFill>
              <a:latin typeface="Arial" panose="020B0604020202020204" pitchFamily="34" charset="0"/>
            </a:endParaRPr>
          </a:p>
          <a:p>
            <a:endParaRPr lang="en-GB" dirty="0">
              <a:solidFill>
                <a:srgbClr val="222222"/>
              </a:solidFill>
              <a:latin typeface="Arial" panose="020B0604020202020204" pitchFamily="34" charset="0"/>
            </a:endParaRPr>
          </a:p>
          <a:p>
            <a:r>
              <a:rPr lang="en-GB" dirty="0">
                <a:solidFill>
                  <a:srgbClr val="006621"/>
                </a:solidFill>
                <a:latin typeface="Arial" panose="020B0604020202020204" pitchFamily="34" charset="0"/>
              </a:rPr>
              <a:t>K </a:t>
            </a:r>
            <a:r>
              <a:rPr lang="en-GB" dirty="0" err="1">
                <a:solidFill>
                  <a:srgbClr val="006621"/>
                </a:solidFill>
                <a:latin typeface="Arial" panose="020B0604020202020204" pitchFamily="34" charset="0"/>
              </a:rPr>
              <a:t>Delmolino</a:t>
            </a:r>
            <a:r>
              <a:rPr lang="en-GB" dirty="0">
                <a:solidFill>
                  <a:srgbClr val="006621"/>
                </a:solidFill>
                <a:latin typeface="Arial" panose="020B0604020202020204" pitchFamily="34" charset="0"/>
              </a:rPr>
              <a:t>, M Arnett, </a:t>
            </a:r>
            <a:r>
              <a:rPr lang="en-GB" u="sng" dirty="0">
                <a:solidFill>
                  <a:srgbClr val="006621"/>
                </a:solidFill>
                <a:latin typeface="Arial" panose="020B0604020202020204" pitchFamily="34" charset="0"/>
                <a:hlinkClick r:id="rId3"/>
              </a:rPr>
              <a:t>A </a:t>
            </a:r>
            <a:r>
              <a:rPr lang="en-GB" u="sng" dirty="0" err="1">
                <a:solidFill>
                  <a:srgbClr val="006621"/>
                </a:solidFill>
                <a:latin typeface="Arial" panose="020B0604020202020204" pitchFamily="34" charset="0"/>
                <a:hlinkClick r:id="rId3"/>
              </a:rPr>
              <a:t>Kosba</a:t>
            </a:r>
            <a:r>
              <a:rPr lang="en-GB" dirty="0">
                <a:solidFill>
                  <a:srgbClr val="006621"/>
                </a:solidFill>
                <a:latin typeface="Arial" panose="020B0604020202020204" pitchFamily="34" charset="0"/>
              </a:rPr>
              <a:t>, A Miller… - … Conference on Financial …, 2016 – Springer</a:t>
            </a:r>
          </a:p>
          <a:p>
            <a:endParaRPr lang="en-GB" dirty="0">
              <a:solidFill>
                <a:srgbClr val="006621"/>
              </a:solidFill>
              <a:latin typeface="Arial" panose="020B0604020202020204" pitchFamily="34" charset="0"/>
            </a:endParaRPr>
          </a:p>
          <a:p>
            <a:r>
              <a:rPr lang="en-GB" dirty="0">
                <a:solidFill>
                  <a:srgbClr val="222222"/>
                </a:solidFill>
                <a:latin typeface="Arial" panose="020B0604020202020204" pitchFamily="34" charset="0"/>
              </a:rPr>
              <a:t>… pitfalls in programming safe </a:t>
            </a:r>
            <a:r>
              <a:rPr lang="en-GB" b="1" dirty="0">
                <a:solidFill>
                  <a:srgbClr val="000000"/>
                </a:solidFill>
                <a:latin typeface="Arial" panose="020B0604020202020204" pitchFamily="34" charset="0"/>
              </a:rPr>
              <a:t>smart</a:t>
            </a:r>
            <a:r>
              <a:rPr lang="en-GB" dirty="0">
                <a:solidFill>
                  <a:srgbClr val="222222"/>
                </a:solidFill>
                <a:latin typeface="Arial" panose="020B0604020202020204" pitchFamily="34" charset="0"/>
              </a:rPr>
              <a:t> </a:t>
            </a:r>
            <a:r>
              <a:rPr lang="en-GB" b="1" dirty="0">
                <a:solidFill>
                  <a:srgbClr val="000000"/>
                </a:solidFill>
                <a:latin typeface="Arial" panose="020B0604020202020204" pitchFamily="34" charset="0"/>
              </a:rPr>
              <a:t>contracts</a:t>
            </a:r>
            <a:r>
              <a:rPr lang="en-GB" dirty="0">
                <a:solidFill>
                  <a:srgbClr val="222222"/>
                </a:solidFill>
                <a:latin typeface="Arial" panose="020B0604020202020204" pitchFamily="34" charset="0"/>
              </a:rPr>
              <a:t>. The student is presented with the </a:t>
            </a:r>
            <a:r>
              <a:rPr lang="en-GB" b="1" dirty="0">
                <a:solidFill>
                  <a:srgbClr val="000000"/>
                </a:solidFill>
                <a:latin typeface="Arial" panose="020B0604020202020204" pitchFamily="34" charset="0"/>
              </a:rPr>
              <a:t>buggy</a:t>
            </a:r>
            <a:r>
              <a:rPr lang="en-GB" dirty="0">
                <a:solidFill>
                  <a:srgbClr val="222222"/>
                </a:solidFill>
                <a:latin typeface="Arial" panose="020B0604020202020204" pitchFamily="34" charset="0"/>
              </a:rPr>
              <a:t> version of the </a:t>
            </a:r>
            <a:r>
              <a:rPr lang="en-GB" b="1" dirty="0">
                <a:solidFill>
                  <a:srgbClr val="000000"/>
                </a:solidFill>
                <a:latin typeface="Arial" panose="020B0604020202020204" pitchFamily="34" charset="0"/>
              </a:rPr>
              <a:t>contract</a:t>
            </a:r>
            <a:r>
              <a:rPr lang="en-GB" dirty="0">
                <a:solidFill>
                  <a:srgbClr val="222222"/>
                </a:solidFill>
                <a:latin typeface="Arial" panose="020B0604020202020204" pitchFamily="34" charset="0"/>
              </a:rPr>
              <a:t> and asked to fix the bugs in a step-by-step, guided manner. </a:t>
            </a:r>
          </a:p>
          <a:p>
            <a:r>
              <a:rPr lang="en-GB" dirty="0">
                <a:solidFill>
                  <a:srgbClr val="1A0DAB"/>
                </a:solidFill>
                <a:latin typeface="Arial" panose="020B0604020202020204" pitchFamily="34" charset="0"/>
                <a:hlinkClick r:id="rId4"/>
              </a:rPr>
              <a:t>Cited by 118</a:t>
            </a:r>
            <a:r>
              <a:rPr lang="en-GB" dirty="0">
                <a:solidFill>
                  <a:srgbClr val="777777"/>
                </a:solidFill>
                <a:latin typeface="Arial" panose="020B0604020202020204" pitchFamily="34" charset="0"/>
              </a:rPr>
              <a:t> </a:t>
            </a:r>
            <a:r>
              <a:rPr lang="en-GB" dirty="0">
                <a:solidFill>
                  <a:srgbClr val="1A0DAB"/>
                </a:solidFill>
                <a:latin typeface="Arial" panose="020B0604020202020204" pitchFamily="34" charset="0"/>
                <a:hlinkClick r:id="rId5"/>
              </a:rPr>
              <a:t>Related articles</a:t>
            </a:r>
            <a:r>
              <a:rPr lang="en-GB" dirty="0">
                <a:solidFill>
                  <a:srgbClr val="777777"/>
                </a:solidFill>
                <a:latin typeface="Arial" panose="020B0604020202020204" pitchFamily="34" charset="0"/>
              </a:rPr>
              <a:t> </a:t>
            </a:r>
            <a:r>
              <a:rPr lang="en-GB" dirty="0">
                <a:solidFill>
                  <a:srgbClr val="1A0DAB"/>
                </a:solidFill>
                <a:latin typeface="Arial" panose="020B0604020202020204" pitchFamily="34" charset="0"/>
                <a:hlinkClick r:id="rId6"/>
              </a:rPr>
              <a:t>All 11 versions</a:t>
            </a:r>
            <a:r>
              <a:rPr lang="en-GB" dirty="0">
                <a:solidFill>
                  <a:srgbClr val="777777"/>
                </a:solidFill>
                <a:latin typeface="Arial" panose="020B0604020202020204" pitchFamily="34" charset="0"/>
              </a:rPr>
              <a:t> </a:t>
            </a:r>
            <a:endParaRPr lang="en-GB" b="0" i="0" u="none" strike="noStrike" dirty="0">
              <a:solidFill>
                <a:srgbClr val="777777"/>
              </a:solidFill>
              <a:effectLst/>
              <a:latin typeface="Arial" panose="020B0604020202020204" pitchFamily="34" charset="0"/>
            </a:endParaRPr>
          </a:p>
        </p:txBody>
      </p:sp>
      <p:pic>
        <p:nvPicPr>
          <p:cNvPr id="4" name="Picture 6">
            <a:extLst>
              <a:ext uri="{FF2B5EF4-FFF2-40B4-BE49-F238E27FC236}">
                <a16:creationId xmlns:a16="http://schemas.microsoft.com/office/drawing/2014/main" id="{EBD5DBC7-F32C-41D7-BAE1-87790639BC53}"/>
              </a:ext>
            </a:extLst>
          </p:cNvPr>
          <p:cNvPicPr>
            <a:picLocks noChangeAspect="1" noChangeArrowheads="1"/>
          </p:cNvPicPr>
          <p:nvPr/>
        </p:nvPicPr>
        <p:blipFill>
          <a:blip r:embed="rId7"/>
          <a:srcRect/>
          <a:stretch>
            <a:fillRect/>
          </a:stretch>
        </p:blipFill>
        <p:spPr bwMode="auto">
          <a:xfrm>
            <a:off x="971600" y="3645024"/>
            <a:ext cx="1656184" cy="467743"/>
          </a:xfrm>
          <a:prstGeom prst="rect">
            <a:avLst/>
          </a:prstGeom>
          <a:noFill/>
          <a:ln w="9525">
            <a:noFill/>
            <a:miter lim="800000"/>
            <a:headEnd/>
            <a:tailEnd/>
          </a:ln>
          <a:effectLst/>
        </p:spPr>
      </p:pic>
    </p:spTree>
    <p:extLst>
      <p:ext uri="{BB962C8B-B14F-4D97-AF65-F5344CB8AC3E}">
        <p14:creationId xmlns:p14="http://schemas.microsoft.com/office/powerpoint/2010/main" val="263767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A9DDDA-E1D8-4910-8061-6FF063F2AB0C}"/>
              </a:ext>
            </a:extLst>
          </p:cNvPr>
          <p:cNvSpPr>
            <a:spLocks noGrp="1"/>
          </p:cNvSpPr>
          <p:nvPr>
            <p:ph type="sldNum" sz="quarter" idx="12"/>
          </p:nvPr>
        </p:nvSpPr>
        <p:spPr/>
        <p:txBody>
          <a:bodyPr/>
          <a:lstStyle/>
          <a:p>
            <a:fld id="{CCD73432-EF7F-B84F-BCFB-EEF96C8A23DB}" type="slidenum">
              <a:rPr lang="en-US" smtClean="0"/>
              <a:pPr/>
              <a:t>50</a:t>
            </a:fld>
            <a:endParaRPr lang="en-US"/>
          </a:p>
        </p:txBody>
      </p:sp>
      <p:sp>
        <p:nvSpPr>
          <p:cNvPr id="3" name="Rectangle 2">
            <a:extLst>
              <a:ext uri="{FF2B5EF4-FFF2-40B4-BE49-F238E27FC236}">
                <a16:creationId xmlns:a16="http://schemas.microsoft.com/office/drawing/2014/main" id="{DB5DAB62-CA73-405F-86E0-8D16BAE78717}"/>
              </a:ext>
            </a:extLst>
          </p:cNvPr>
          <p:cNvSpPr/>
          <p:nvPr/>
        </p:nvSpPr>
        <p:spPr>
          <a:xfrm>
            <a:off x="457200" y="1225689"/>
            <a:ext cx="8512581" cy="5324535"/>
          </a:xfrm>
          <a:prstGeom prst="rect">
            <a:avLst/>
          </a:prstGeom>
        </p:spPr>
        <p:txBody>
          <a:bodyPr wrap="square">
            <a:spAutoFit/>
          </a:bodyPr>
          <a:lstStyle/>
          <a:p>
            <a:r>
              <a:rPr lang="en-US" sz="2000" dirty="0"/>
              <a:t>The boom in blockchain development has included initiatives around the so-called “smart contract.”  </a:t>
            </a:r>
          </a:p>
          <a:p>
            <a:endParaRPr lang="en-US" sz="2000" dirty="0"/>
          </a:p>
          <a:p>
            <a:r>
              <a:rPr lang="en-US" sz="2000" dirty="0"/>
              <a:t>Although the rather grand name would seem to imply that the LSP has already occurred, as currently employed most blockchain smart contracts are executable scripts of relatively low contractual expressivity.  </a:t>
            </a:r>
          </a:p>
          <a:p>
            <a:endParaRPr lang="en-US" sz="2000" dirty="0"/>
          </a:p>
          <a:p>
            <a:r>
              <a:rPr lang="en-US" sz="2000" dirty="0"/>
              <a:t>For the most part, they are single trigger links between some event or instruction and the delivery of cryptocurrency funds from one holder to another.  </a:t>
            </a:r>
          </a:p>
          <a:p>
            <a:endParaRPr lang="en-US" sz="2000" dirty="0"/>
          </a:p>
          <a:p>
            <a:r>
              <a:rPr lang="en-US" sz="2000" dirty="0"/>
              <a:t>As </a:t>
            </a:r>
            <a:r>
              <a:rPr lang="en-US" sz="2000" dirty="0" err="1"/>
              <a:t>Vitalik</a:t>
            </a:r>
            <a:r>
              <a:rPr lang="en-US" sz="2000" dirty="0"/>
              <a:t> </a:t>
            </a:r>
            <a:r>
              <a:rPr lang="en-US" sz="2000" dirty="0" err="1"/>
              <a:t>Buterin</a:t>
            </a:r>
            <a:r>
              <a:rPr lang="en-US" sz="2000" dirty="0"/>
              <a:t>, a leading Ethereum programmer has described it, the smart contract sets up a conditional payment instruction in code: </a:t>
            </a:r>
          </a:p>
          <a:p>
            <a:endParaRPr lang="en-GB" sz="2000" dirty="0"/>
          </a:p>
          <a:p>
            <a:pPr marL="354013"/>
            <a:r>
              <a:rPr lang="en-US" sz="2000" dirty="0"/>
              <a:t>“and the program runs this code and at some point it automatically validates a condition and it automatically determines whether the asset should go to one person or back to the other person, or whether it should be immediately refunded to the person who sent it or some combination thereof.”</a:t>
            </a:r>
            <a:endParaRPr lang="en-GB" sz="2000" dirty="0"/>
          </a:p>
        </p:txBody>
      </p:sp>
      <p:sp>
        <p:nvSpPr>
          <p:cNvPr id="4" name="Rectangle 3">
            <a:extLst>
              <a:ext uri="{FF2B5EF4-FFF2-40B4-BE49-F238E27FC236}">
                <a16:creationId xmlns:a16="http://schemas.microsoft.com/office/drawing/2014/main" id="{E06DDE38-8391-4B59-AFC3-225874959BC9}"/>
              </a:ext>
            </a:extLst>
          </p:cNvPr>
          <p:cNvSpPr/>
          <p:nvPr/>
        </p:nvSpPr>
        <p:spPr>
          <a:xfrm>
            <a:off x="484332" y="340847"/>
            <a:ext cx="7056784" cy="830997"/>
          </a:xfrm>
          <a:prstGeom prst="rect">
            <a:avLst/>
          </a:prstGeom>
        </p:spPr>
        <p:txBody>
          <a:bodyPr wrap="square">
            <a:spAutoFit/>
          </a:bodyPr>
          <a:lstStyle/>
          <a:p>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Developing a Legal Specification Protocol:</a:t>
            </a:r>
            <a:endParaRPr lang="en-GB" sz="1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Technological Considerations and Requirements</a:t>
            </a:r>
            <a:endParaRPr lang="en-GB" sz="1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90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9C28E-19BF-4E4E-97A4-E3D31CA4E9CD}"/>
              </a:ext>
            </a:extLst>
          </p:cNvPr>
          <p:cNvSpPr>
            <a:spLocks noGrp="1"/>
          </p:cNvSpPr>
          <p:nvPr>
            <p:ph type="sldNum" sz="quarter" idx="12"/>
          </p:nvPr>
        </p:nvSpPr>
        <p:spPr/>
        <p:txBody>
          <a:bodyPr/>
          <a:lstStyle/>
          <a:p>
            <a:fld id="{CCD73432-EF7F-B84F-BCFB-EEF96C8A23DB}" type="slidenum">
              <a:rPr lang="en-US" smtClean="0"/>
              <a:pPr/>
              <a:t>51</a:t>
            </a:fld>
            <a:endParaRPr lang="en-US"/>
          </a:p>
        </p:txBody>
      </p:sp>
      <p:sp>
        <p:nvSpPr>
          <p:cNvPr id="3" name="TextBox 2">
            <a:extLst>
              <a:ext uri="{FF2B5EF4-FFF2-40B4-BE49-F238E27FC236}">
                <a16:creationId xmlns:a16="http://schemas.microsoft.com/office/drawing/2014/main" id="{6FB2D48D-571C-4541-AE2D-40886F588B49}"/>
              </a:ext>
            </a:extLst>
          </p:cNvPr>
          <p:cNvSpPr txBox="1"/>
          <p:nvPr/>
        </p:nvSpPr>
        <p:spPr>
          <a:xfrm>
            <a:off x="395536" y="836712"/>
            <a:ext cx="2239716" cy="830997"/>
          </a:xfrm>
          <a:prstGeom prst="rect">
            <a:avLst/>
          </a:prstGeom>
          <a:noFill/>
        </p:spPr>
        <p:txBody>
          <a:bodyPr wrap="none" rtlCol="0">
            <a:spAutoFit/>
          </a:bodyPr>
          <a:lstStyle/>
          <a:p>
            <a:r>
              <a:rPr lang="en-GB" sz="2400" dirty="0">
                <a:solidFill>
                  <a:srgbClr val="0000FF"/>
                </a:solidFill>
              </a:rPr>
              <a:t>Logic</a:t>
            </a:r>
            <a:r>
              <a:rPr lang="en-GB" sz="2400" dirty="0"/>
              <a:t> for</a:t>
            </a:r>
          </a:p>
          <a:p>
            <a:r>
              <a:rPr lang="en-GB" sz="2400" dirty="0"/>
              <a:t>legal documents</a:t>
            </a:r>
          </a:p>
        </p:txBody>
      </p:sp>
      <p:sp>
        <p:nvSpPr>
          <p:cNvPr id="4" name="TextBox 3">
            <a:extLst>
              <a:ext uri="{FF2B5EF4-FFF2-40B4-BE49-F238E27FC236}">
                <a16:creationId xmlns:a16="http://schemas.microsoft.com/office/drawing/2014/main" id="{3324BFA2-246F-4362-885C-6E3B1A5E6EFD}"/>
              </a:ext>
            </a:extLst>
          </p:cNvPr>
          <p:cNvSpPr txBox="1"/>
          <p:nvPr/>
        </p:nvSpPr>
        <p:spPr>
          <a:xfrm>
            <a:off x="5403061" y="1761275"/>
            <a:ext cx="3345403" cy="1200329"/>
          </a:xfrm>
          <a:prstGeom prst="rect">
            <a:avLst/>
          </a:prstGeom>
          <a:noFill/>
        </p:spPr>
        <p:txBody>
          <a:bodyPr wrap="none" rtlCol="0">
            <a:spAutoFit/>
          </a:bodyPr>
          <a:lstStyle/>
          <a:p>
            <a:r>
              <a:rPr lang="en-GB" sz="2400" dirty="0">
                <a:solidFill>
                  <a:schemeClr val="bg1">
                    <a:lumMod val="75000"/>
                  </a:schemeClr>
                </a:solidFill>
              </a:rPr>
              <a:t>Imperative languages for </a:t>
            </a:r>
          </a:p>
          <a:p>
            <a:r>
              <a:rPr lang="en-GB" sz="2400" dirty="0">
                <a:solidFill>
                  <a:schemeClr val="bg1">
                    <a:lumMod val="75000"/>
                  </a:schemeClr>
                </a:solidFill>
              </a:rPr>
              <a:t>smart contracts</a:t>
            </a:r>
          </a:p>
          <a:p>
            <a:r>
              <a:rPr lang="en-GB" sz="2400" dirty="0">
                <a:solidFill>
                  <a:schemeClr val="bg1">
                    <a:lumMod val="75000"/>
                  </a:schemeClr>
                </a:solidFill>
              </a:rPr>
              <a:t>on block chains</a:t>
            </a:r>
            <a:endParaRPr lang="en-GB" dirty="0">
              <a:solidFill>
                <a:schemeClr val="bg1">
                  <a:lumMod val="75000"/>
                </a:schemeClr>
              </a:solidFill>
            </a:endParaRPr>
          </a:p>
        </p:txBody>
      </p:sp>
      <p:sp>
        <p:nvSpPr>
          <p:cNvPr id="10" name="TextBox 9">
            <a:extLst>
              <a:ext uri="{FF2B5EF4-FFF2-40B4-BE49-F238E27FC236}">
                <a16:creationId xmlns:a16="http://schemas.microsoft.com/office/drawing/2014/main" id="{FDC68E26-C415-4FE7-8507-6642F0CB57B9}"/>
              </a:ext>
            </a:extLst>
          </p:cNvPr>
          <p:cNvSpPr txBox="1"/>
          <p:nvPr/>
        </p:nvSpPr>
        <p:spPr>
          <a:xfrm>
            <a:off x="-1" y="3824050"/>
            <a:ext cx="8892479" cy="1477328"/>
          </a:xfrm>
          <a:prstGeom prst="rect">
            <a:avLst/>
          </a:prstGeom>
          <a:noFill/>
        </p:spPr>
        <p:txBody>
          <a:bodyPr wrap="square" rtlCol="0">
            <a:spAutoFit/>
          </a:bodyPr>
          <a:lstStyle/>
          <a:p>
            <a:pPr lvl="1">
              <a:buClr>
                <a:srgbClr val="0000FF"/>
              </a:buClr>
              <a:buSzPct val="150000"/>
            </a:pPr>
            <a:r>
              <a:rPr lang="en-GB" sz="2400" dirty="0"/>
              <a:t>propositional logic - Layman Allen      			- 1950s</a:t>
            </a:r>
          </a:p>
          <a:p>
            <a:pPr lvl="1">
              <a:buClr>
                <a:srgbClr val="0000FF"/>
              </a:buClr>
              <a:buSzPct val="150000"/>
            </a:pPr>
            <a:r>
              <a:rPr lang="en-GB" sz="2400" dirty="0"/>
              <a:t>logic programming (LP) - British Nationality Act	- 1980s</a:t>
            </a:r>
          </a:p>
          <a:p>
            <a:pPr lvl="1">
              <a:buClr>
                <a:srgbClr val="0000FF"/>
              </a:buClr>
              <a:buSzPct val="150000"/>
            </a:pPr>
            <a:r>
              <a:rPr lang="en-GB" sz="2400" dirty="0"/>
              <a:t>extensions of LP and other logics					- 3</a:t>
            </a:r>
            <a:r>
              <a:rPr lang="en-GB" sz="2400" baseline="30000" dirty="0"/>
              <a:t>rd</a:t>
            </a:r>
            <a:r>
              <a:rPr lang="en-GB" sz="2400" dirty="0"/>
              <a:t> </a:t>
            </a:r>
            <a:r>
              <a:rPr lang="en-GB" sz="2400" dirty="0" err="1"/>
              <a:t>millenium</a:t>
            </a:r>
            <a:endParaRPr lang="en-GB" sz="2400" dirty="0"/>
          </a:p>
          <a:p>
            <a:endParaRPr lang="en-GB" dirty="0"/>
          </a:p>
        </p:txBody>
      </p:sp>
      <p:cxnSp>
        <p:nvCxnSpPr>
          <p:cNvPr id="11" name="Straight Arrow Connector 10">
            <a:extLst>
              <a:ext uri="{FF2B5EF4-FFF2-40B4-BE49-F238E27FC236}">
                <a16:creationId xmlns:a16="http://schemas.microsoft.com/office/drawing/2014/main" id="{010825A2-49E8-40D5-A476-CC3003A8C629}"/>
              </a:ext>
            </a:extLst>
          </p:cNvPr>
          <p:cNvCxnSpPr>
            <a:cxnSpLocks/>
          </p:cNvCxnSpPr>
          <p:nvPr/>
        </p:nvCxnSpPr>
        <p:spPr>
          <a:xfrm>
            <a:off x="1475656" y="2139709"/>
            <a:ext cx="0" cy="1289291"/>
          </a:xfrm>
          <a:prstGeom prst="straightConnector1">
            <a:avLst/>
          </a:prstGeom>
          <a:ln w="38100">
            <a:solidFill>
              <a:srgbClr val="0000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693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979084C-5CE3-4548-8CEF-589D83686B20}"/>
              </a:ext>
            </a:extLst>
          </p:cNvPr>
          <p:cNvSpPr>
            <a:spLocks noGrp="1"/>
          </p:cNvSpPr>
          <p:nvPr>
            <p:ph type="title"/>
          </p:nvPr>
        </p:nvSpPr>
        <p:spPr>
          <a:xfrm>
            <a:off x="30567" y="317501"/>
            <a:ext cx="8229600" cy="1143000"/>
          </a:xfrm>
        </p:spPr>
        <p:txBody>
          <a:bodyPr>
            <a:normAutofit/>
          </a:bodyPr>
          <a:lstStyle/>
          <a:p>
            <a:pPr eaLnBrk="1" hangingPunct="1"/>
            <a:r>
              <a:rPr lang="en-GB" altLang="en-US" dirty="0"/>
              <a:t>Rules and exceptions</a:t>
            </a:r>
            <a:br>
              <a:rPr lang="en-GB" altLang="en-US" dirty="0"/>
            </a:br>
            <a:endParaRPr lang="en-GB" altLang="en-US" dirty="0"/>
          </a:p>
        </p:txBody>
      </p:sp>
      <p:sp>
        <p:nvSpPr>
          <p:cNvPr id="17412" name="Content Placeholder 3">
            <a:extLst>
              <a:ext uri="{FF2B5EF4-FFF2-40B4-BE49-F238E27FC236}">
                <a16:creationId xmlns:a16="http://schemas.microsoft.com/office/drawing/2014/main" id="{1A66C7F4-9B42-48F5-A213-4C14CADF175C}"/>
              </a:ext>
            </a:extLst>
          </p:cNvPr>
          <p:cNvSpPr>
            <a:spLocks noGrp="1"/>
          </p:cNvSpPr>
          <p:nvPr>
            <p:ph sz="half" idx="2"/>
          </p:nvPr>
        </p:nvSpPr>
        <p:spPr>
          <a:xfrm>
            <a:off x="135632" y="1963737"/>
            <a:ext cx="4724400" cy="3951288"/>
          </a:xfrm>
        </p:spPr>
        <p:txBody>
          <a:bodyPr>
            <a:normAutofit fontScale="92500" lnSpcReduction="20000"/>
          </a:bodyPr>
          <a:lstStyle/>
          <a:p>
            <a:r>
              <a:rPr lang="en-GB" altLang="en-US" sz="2000" b="1" dirty="0"/>
              <a:t>English</a:t>
            </a:r>
          </a:p>
          <a:p>
            <a:pPr eaLnBrk="1" hangingPunct="1"/>
            <a:endParaRPr lang="en-US" altLang="en-US" sz="2000" dirty="0"/>
          </a:p>
          <a:p>
            <a:pPr eaLnBrk="1" hangingPunct="1"/>
            <a:r>
              <a:rPr lang="en-US" altLang="en-US" sz="2000" dirty="0"/>
              <a:t>40.-</a:t>
            </a:r>
            <a:r>
              <a:rPr lang="en-GB" altLang="en-US" sz="2000" dirty="0"/>
              <a:t>(2) The Secretary of State may </a:t>
            </a:r>
          </a:p>
          <a:p>
            <a:pPr eaLnBrk="1" hangingPunct="1"/>
            <a:r>
              <a:rPr lang="en-GB" altLang="en-US" sz="2000" dirty="0"/>
              <a:t>by order deprive a person of a citizenship status </a:t>
            </a:r>
          </a:p>
          <a:p>
            <a:pPr eaLnBrk="1" hangingPunct="1"/>
            <a:r>
              <a:rPr lang="en-GB" altLang="en-US" sz="2000" dirty="0"/>
              <a:t>if the Secretary of State is satisfied that deprivation is conducive to the public </a:t>
            </a:r>
          </a:p>
          <a:p>
            <a:pPr eaLnBrk="1" hangingPunct="1"/>
            <a:r>
              <a:rPr lang="en-GB" altLang="en-US" sz="2000" dirty="0"/>
              <a:t>good.</a:t>
            </a:r>
          </a:p>
          <a:p>
            <a:pPr eaLnBrk="1" hangingPunct="1"/>
            <a:r>
              <a:rPr lang="en-GB" altLang="en-US" sz="2000" dirty="0"/>
              <a:t> </a:t>
            </a:r>
          </a:p>
          <a:p>
            <a:pPr eaLnBrk="1" hangingPunct="1"/>
            <a:r>
              <a:rPr lang="en-GB" altLang="en-US" sz="2000" dirty="0"/>
              <a:t>40.-(4) The Secretary of State may not </a:t>
            </a:r>
          </a:p>
          <a:p>
            <a:pPr eaLnBrk="1" hangingPunct="1"/>
            <a:r>
              <a:rPr lang="en-GB" altLang="en-US" sz="2000" dirty="0"/>
              <a:t>make an order under subsection (2)</a:t>
            </a:r>
          </a:p>
          <a:p>
            <a:pPr eaLnBrk="1" hangingPunct="1"/>
            <a:r>
              <a:rPr lang="en-GB" altLang="en-US" sz="2000" dirty="0"/>
              <a:t>if he is satisfied that </a:t>
            </a:r>
          </a:p>
          <a:p>
            <a:pPr eaLnBrk="1" hangingPunct="1"/>
            <a:r>
              <a:rPr lang="en-GB" altLang="en-US" sz="2000" dirty="0"/>
              <a:t>the order would make the person stateless.</a:t>
            </a:r>
          </a:p>
          <a:p>
            <a:pPr eaLnBrk="1" hangingPunct="1"/>
            <a:endParaRPr lang="en-GB" altLang="en-US" dirty="0"/>
          </a:p>
        </p:txBody>
      </p:sp>
      <p:sp>
        <p:nvSpPr>
          <p:cNvPr id="7" name="Content Placeholder 5">
            <a:extLst>
              <a:ext uri="{FF2B5EF4-FFF2-40B4-BE49-F238E27FC236}">
                <a16:creationId xmlns:a16="http://schemas.microsoft.com/office/drawing/2014/main" id="{EF91C0BA-4B29-4ABF-A19A-875A27A192AF}"/>
              </a:ext>
            </a:extLst>
          </p:cNvPr>
          <p:cNvSpPr>
            <a:spLocks noGrp="1"/>
          </p:cNvSpPr>
          <p:nvPr>
            <p:ph sz="quarter" idx="4"/>
          </p:nvPr>
        </p:nvSpPr>
        <p:spPr>
          <a:xfrm>
            <a:off x="5102225" y="1963737"/>
            <a:ext cx="4041775" cy="2930525"/>
          </a:xfrm>
        </p:spPr>
        <p:txBody>
          <a:bodyPr>
            <a:normAutofit fontScale="92500" lnSpcReduction="20000"/>
          </a:bodyPr>
          <a:lstStyle/>
          <a:p>
            <a:r>
              <a:rPr lang="en-GB" sz="2100" b="1" dirty="0"/>
              <a:t>Logic program </a:t>
            </a:r>
          </a:p>
          <a:p>
            <a:pPr eaLnBrk="1" hangingPunct="1"/>
            <a:endParaRPr lang="en-GB" altLang="en-US" sz="2000" i="1" dirty="0"/>
          </a:p>
          <a:p>
            <a:pPr eaLnBrk="1" hangingPunct="1"/>
            <a:r>
              <a:rPr lang="en-GB" altLang="en-US" sz="2000" i="1" dirty="0"/>
              <a:t>The Secretary of State may by order deprive a person of a citizenship status </a:t>
            </a:r>
          </a:p>
          <a:p>
            <a:pPr eaLnBrk="1" hangingPunct="1"/>
            <a:r>
              <a:rPr lang="en-GB" altLang="en-US" sz="2000" b="1" i="1" dirty="0"/>
              <a:t>if </a:t>
            </a:r>
            <a:r>
              <a:rPr lang="en-GB" altLang="en-US" sz="2000" i="1" dirty="0"/>
              <a:t>the Secretary of State is satisfied that deprivation is conducive to </a:t>
            </a:r>
          </a:p>
          <a:p>
            <a:pPr eaLnBrk="1" hangingPunct="1"/>
            <a:r>
              <a:rPr lang="en-GB" altLang="en-US" sz="2000" i="1" dirty="0"/>
              <a:t>the public good</a:t>
            </a:r>
          </a:p>
          <a:p>
            <a:pPr eaLnBrk="1" hangingPunct="1"/>
            <a:endParaRPr lang="en-GB" altLang="en-US" sz="2000" i="1" dirty="0"/>
          </a:p>
          <a:p>
            <a:pPr eaLnBrk="1" hangingPunct="1"/>
            <a:r>
              <a:rPr lang="en-GB" altLang="en-US" sz="2000" b="1" i="1" dirty="0"/>
              <a:t>and</a:t>
            </a:r>
            <a:r>
              <a:rPr lang="en-GB" altLang="en-US" sz="2000" i="1" dirty="0"/>
              <a:t> the Secretary of State </a:t>
            </a:r>
            <a:r>
              <a:rPr lang="en-US" altLang="en-US" sz="2000" i="1" dirty="0"/>
              <a:t>is</a:t>
            </a:r>
          </a:p>
          <a:p>
            <a:pPr eaLnBrk="1" hangingPunct="1"/>
            <a:r>
              <a:rPr lang="en-US" altLang="en-US" sz="2000" b="1" i="1" dirty="0"/>
              <a:t>not </a:t>
            </a:r>
            <a:r>
              <a:rPr lang="en-US" altLang="en-US" sz="2000" i="1" dirty="0"/>
              <a:t>satisfied that </a:t>
            </a:r>
          </a:p>
          <a:p>
            <a:pPr eaLnBrk="1" hangingPunct="1"/>
            <a:r>
              <a:rPr lang="en-US" altLang="en-US" sz="2000" i="1" dirty="0"/>
              <a:t>the order would make the person stateless.</a:t>
            </a:r>
            <a:endParaRPr lang="en-GB" altLang="en-US" sz="2000" i="1" dirty="0"/>
          </a:p>
          <a:p>
            <a:pPr eaLnBrk="1" hangingPunct="1"/>
            <a:endParaRPr lang="en-GB" altLang="en-US" sz="2000" i="1" dirty="0"/>
          </a:p>
        </p:txBody>
      </p:sp>
    </p:spTree>
    <p:extLst>
      <p:ext uri="{BB962C8B-B14F-4D97-AF65-F5344CB8AC3E}">
        <p14:creationId xmlns:p14="http://schemas.microsoft.com/office/powerpoint/2010/main" val="32163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23FB3-4ADA-4A61-892F-0C8E500CB305}"/>
              </a:ext>
            </a:extLst>
          </p:cNvPr>
          <p:cNvSpPr>
            <a:spLocks noGrp="1"/>
          </p:cNvSpPr>
          <p:nvPr>
            <p:ph type="sldNum" sz="quarter" idx="12"/>
          </p:nvPr>
        </p:nvSpPr>
        <p:spPr/>
        <p:txBody>
          <a:bodyPr/>
          <a:lstStyle/>
          <a:p>
            <a:fld id="{CCD73432-EF7F-B84F-BCFB-EEF96C8A23DB}" type="slidenum">
              <a:rPr lang="en-US" smtClean="0"/>
              <a:pPr/>
              <a:t>53</a:t>
            </a:fld>
            <a:endParaRPr lang="en-US"/>
          </a:p>
        </p:txBody>
      </p:sp>
      <p:sp>
        <p:nvSpPr>
          <p:cNvPr id="3" name="Rectangle 2">
            <a:extLst>
              <a:ext uri="{FF2B5EF4-FFF2-40B4-BE49-F238E27FC236}">
                <a16:creationId xmlns:a16="http://schemas.microsoft.com/office/drawing/2014/main" id="{3F76821E-D57F-49AF-9C26-07156A86BDF8}"/>
              </a:ext>
            </a:extLst>
          </p:cNvPr>
          <p:cNvSpPr/>
          <p:nvPr/>
        </p:nvSpPr>
        <p:spPr>
          <a:xfrm>
            <a:off x="539552" y="691825"/>
            <a:ext cx="5852884" cy="523220"/>
          </a:xfrm>
          <a:prstGeom prst="rect">
            <a:avLst/>
          </a:prstGeom>
        </p:spPr>
        <p:txBody>
          <a:bodyPr wrap="none">
            <a:spAutoFit/>
          </a:bodyPr>
          <a:lstStyle/>
          <a:p>
            <a:r>
              <a:rPr lang="en-GB" sz="2800" dirty="0">
                <a:solidFill>
                  <a:srgbClr val="0000FF"/>
                </a:solidFill>
              </a:rPr>
              <a:t>Logic, AI and Law – what went wrong? </a:t>
            </a:r>
          </a:p>
        </p:txBody>
      </p:sp>
      <p:sp>
        <p:nvSpPr>
          <p:cNvPr id="4" name="TextBox 3">
            <a:extLst>
              <a:ext uri="{FF2B5EF4-FFF2-40B4-BE49-F238E27FC236}">
                <a16:creationId xmlns:a16="http://schemas.microsoft.com/office/drawing/2014/main" id="{F3FA7565-696D-453C-AF04-9E1992474FC3}"/>
              </a:ext>
            </a:extLst>
          </p:cNvPr>
          <p:cNvSpPr txBox="1"/>
          <p:nvPr/>
        </p:nvSpPr>
        <p:spPr>
          <a:xfrm>
            <a:off x="574674" y="1772816"/>
            <a:ext cx="8141568" cy="4401205"/>
          </a:xfrm>
          <a:prstGeom prst="rect">
            <a:avLst/>
          </a:prstGeom>
          <a:noFill/>
        </p:spPr>
        <p:txBody>
          <a:bodyPr wrap="square" rtlCol="0">
            <a:spAutoFit/>
          </a:bodyPr>
          <a:lstStyle/>
          <a:p>
            <a:r>
              <a:rPr lang="en-GB" sz="2000" dirty="0"/>
              <a:t>Lack of commercialisation, </a:t>
            </a:r>
          </a:p>
          <a:p>
            <a:r>
              <a:rPr lang="en-GB" sz="2000" dirty="0"/>
              <a:t>due in part to open textured predicates, </a:t>
            </a:r>
          </a:p>
          <a:p>
            <a:r>
              <a:rPr lang="en-GB" sz="2000" dirty="0"/>
              <a:t>such as “good character”, “reasonable effort”, </a:t>
            </a:r>
          </a:p>
          <a:p>
            <a:r>
              <a:rPr lang="en-GB" sz="2000" dirty="0"/>
              <a:t>and the resulting apparent need for case-based reasoning.</a:t>
            </a:r>
          </a:p>
          <a:p>
            <a:r>
              <a:rPr lang="en-GB" sz="2000" dirty="0"/>
              <a:t>(cured by precise definitions or human judgement)</a:t>
            </a:r>
          </a:p>
          <a:p>
            <a:endParaRPr lang="en-GB" sz="2000" dirty="0"/>
          </a:p>
          <a:p>
            <a:r>
              <a:rPr lang="en-GB" sz="2000" dirty="0" err="1"/>
              <a:t>Prolog</a:t>
            </a:r>
            <a:r>
              <a:rPr lang="en-GB" sz="2000" dirty="0"/>
              <a:t> infinite loops. </a:t>
            </a:r>
          </a:p>
          <a:p>
            <a:r>
              <a:rPr lang="en-GB" sz="2000" dirty="0"/>
              <a:t>(cured by tabling in XSB, forward reasoning in </a:t>
            </a:r>
            <a:r>
              <a:rPr lang="en-GB" sz="2000" dirty="0" err="1"/>
              <a:t>Datalog</a:t>
            </a:r>
            <a:r>
              <a:rPr lang="en-GB" sz="2000" dirty="0"/>
              <a:t> and grounding in ASP).</a:t>
            </a:r>
          </a:p>
          <a:p>
            <a:endParaRPr lang="en-GB" sz="2000" dirty="0"/>
          </a:p>
          <a:p>
            <a:r>
              <a:rPr lang="en-GB" sz="2000" dirty="0"/>
              <a:t>Competition from and confusion with production systems,</a:t>
            </a:r>
          </a:p>
          <a:p>
            <a:r>
              <a:rPr lang="en-GB" sz="2000" dirty="0"/>
              <a:t>e.g. Oracle Policy Management (OPM)</a:t>
            </a:r>
          </a:p>
          <a:p>
            <a:r>
              <a:rPr lang="en-GB" sz="2000" dirty="0">
                <a:hlinkClick r:id="rId2"/>
              </a:rPr>
              <a:t>http://www.oracle.com/industries/government/pdfs/oracle-haley-enterprisepublic-sector-ds.pdf</a:t>
            </a:r>
            <a:r>
              <a:rPr lang="en-GB" sz="2000" dirty="0"/>
              <a:t>.</a:t>
            </a:r>
          </a:p>
          <a:p>
            <a:r>
              <a:rPr lang="en-GB" sz="2000" dirty="0"/>
              <a:t>(cured by tabling in XSB?)</a:t>
            </a:r>
          </a:p>
        </p:txBody>
      </p:sp>
    </p:spTree>
    <p:extLst>
      <p:ext uri="{BB962C8B-B14F-4D97-AF65-F5344CB8AC3E}">
        <p14:creationId xmlns:p14="http://schemas.microsoft.com/office/powerpoint/2010/main" val="1950469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CFF551-BEA5-4E9A-8490-87662E266ECE}"/>
              </a:ext>
            </a:extLst>
          </p:cNvPr>
          <p:cNvSpPr>
            <a:spLocks noGrp="1"/>
          </p:cNvSpPr>
          <p:nvPr>
            <p:ph type="sldNum" sz="quarter" idx="12"/>
          </p:nvPr>
        </p:nvSpPr>
        <p:spPr/>
        <p:txBody>
          <a:bodyPr/>
          <a:lstStyle/>
          <a:p>
            <a:fld id="{CCD73432-EF7F-B84F-BCFB-EEF96C8A23DB}" type="slidenum">
              <a:rPr lang="en-US" smtClean="0"/>
              <a:pPr/>
              <a:t>54</a:t>
            </a:fld>
            <a:endParaRPr lang="en-US"/>
          </a:p>
        </p:txBody>
      </p:sp>
      <p:sp>
        <p:nvSpPr>
          <p:cNvPr id="5" name="Rectangle 4">
            <a:extLst>
              <a:ext uri="{FF2B5EF4-FFF2-40B4-BE49-F238E27FC236}">
                <a16:creationId xmlns:a16="http://schemas.microsoft.com/office/drawing/2014/main" id="{1B4683E0-F54A-4C53-8EF5-06C7241653B4}"/>
              </a:ext>
            </a:extLst>
          </p:cNvPr>
          <p:cNvSpPr/>
          <p:nvPr/>
        </p:nvSpPr>
        <p:spPr>
          <a:xfrm>
            <a:off x="611560" y="260648"/>
            <a:ext cx="6318448" cy="1692771"/>
          </a:xfrm>
          <a:prstGeom prst="rect">
            <a:avLst/>
          </a:prstGeom>
        </p:spPr>
        <p:txBody>
          <a:bodyPr wrap="square">
            <a:spAutoFit/>
          </a:bodyPr>
          <a:lstStyle/>
          <a:p>
            <a:r>
              <a:rPr lang="en-GB" sz="2600" dirty="0">
                <a:solidFill>
                  <a:srgbClr val="0000FF"/>
                </a:solidFill>
              </a:rPr>
              <a:t>Confessions of a production rule vendor </a:t>
            </a:r>
            <a:r>
              <a:rPr lang="en-GB" dirty="0"/>
              <a:t>(part 2)</a:t>
            </a:r>
          </a:p>
          <a:p>
            <a:endParaRPr lang="en-GB" dirty="0"/>
          </a:p>
          <a:p>
            <a:r>
              <a:rPr lang="en-GB" sz="2000" dirty="0"/>
              <a:t>Apr 2nd, 2018 by </a:t>
            </a:r>
            <a:r>
              <a:rPr lang="en-GB" sz="2000" dirty="0">
                <a:hlinkClick r:id="rId2"/>
              </a:rPr>
              <a:t>paul@haleyAI.com</a:t>
            </a:r>
            <a:r>
              <a:rPr lang="en-GB" sz="2000" dirty="0"/>
              <a:t>.</a:t>
            </a:r>
          </a:p>
          <a:p>
            <a:r>
              <a:rPr lang="en-GB" sz="2000" dirty="0"/>
              <a:t>http://haleyai.com/wordpress/2018/04/02/confessions-of-a-production-rule-vendor-part-2/#more-1169</a:t>
            </a:r>
          </a:p>
        </p:txBody>
      </p:sp>
      <p:sp>
        <p:nvSpPr>
          <p:cNvPr id="6" name="Rectangle 5">
            <a:extLst>
              <a:ext uri="{FF2B5EF4-FFF2-40B4-BE49-F238E27FC236}">
                <a16:creationId xmlns:a16="http://schemas.microsoft.com/office/drawing/2014/main" id="{EFC1DE6A-F762-4B8F-AE14-49972CF8B5D4}"/>
              </a:ext>
            </a:extLst>
          </p:cNvPr>
          <p:cNvSpPr/>
          <p:nvPr/>
        </p:nvSpPr>
        <p:spPr>
          <a:xfrm>
            <a:off x="620004" y="2276872"/>
            <a:ext cx="8583335" cy="2862322"/>
          </a:xfrm>
          <a:prstGeom prst="rect">
            <a:avLst/>
          </a:prstGeom>
        </p:spPr>
        <p:txBody>
          <a:bodyPr wrap="square">
            <a:spAutoFit/>
          </a:bodyPr>
          <a:lstStyle/>
          <a:p>
            <a:pPr fontAlgn="base"/>
            <a:r>
              <a:rPr lang="en-GB" dirty="0">
                <a:latin typeface="verdana" panose="020B0604030504040204" pitchFamily="34" charset="0"/>
              </a:rPr>
              <a:t>“</a:t>
            </a:r>
            <a:r>
              <a:rPr lang="en-GB" dirty="0">
                <a:solidFill>
                  <a:srgbClr val="0000FF"/>
                </a:solidFill>
                <a:latin typeface="verdana" panose="020B0604030504040204" pitchFamily="34" charset="0"/>
              </a:rPr>
              <a:t>XSB </a:t>
            </a:r>
            <a:r>
              <a:rPr lang="en-GB" dirty="0" err="1">
                <a:solidFill>
                  <a:srgbClr val="0000FF"/>
                </a:solidFill>
                <a:latin typeface="verdana" panose="020B0604030504040204" pitchFamily="34" charset="0"/>
              </a:rPr>
              <a:t>Prolog</a:t>
            </a:r>
            <a:r>
              <a:rPr lang="en-GB" dirty="0">
                <a:solidFill>
                  <a:srgbClr val="0000FF"/>
                </a:solidFill>
                <a:latin typeface="verdana" panose="020B0604030504040204" pitchFamily="34" charset="0"/>
              </a:rPr>
              <a:t> </a:t>
            </a:r>
            <a:r>
              <a:rPr lang="en-GB" dirty="0">
                <a:solidFill>
                  <a:srgbClr val="111111"/>
                </a:solidFill>
                <a:latin typeface="verdana" panose="020B0604030504040204" pitchFamily="34" charset="0"/>
              </a:rPr>
              <a:t>provides more powerful reasoning </a:t>
            </a:r>
          </a:p>
          <a:p>
            <a:pPr fontAlgn="base"/>
            <a:r>
              <a:rPr lang="en-GB" dirty="0">
                <a:solidFill>
                  <a:srgbClr val="111111"/>
                </a:solidFill>
                <a:latin typeface="verdana" panose="020B0604030504040204" pitchFamily="34" charset="0"/>
              </a:rPr>
              <a:t>than production systems.</a:t>
            </a:r>
          </a:p>
          <a:p>
            <a:pPr lvl="1" fontAlgn="base"/>
            <a:endParaRPr lang="en-GB" dirty="0">
              <a:solidFill>
                <a:srgbClr val="111111"/>
              </a:solidFill>
              <a:latin typeface="verdana" panose="020B0604030504040204" pitchFamily="34" charset="0"/>
            </a:endParaRPr>
          </a:p>
          <a:p>
            <a:pPr lvl="1" fontAlgn="base"/>
            <a:r>
              <a:rPr lang="en-GB" dirty="0">
                <a:solidFill>
                  <a:srgbClr val="111111"/>
                </a:solidFill>
                <a:latin typeface="verdana" panose="020B0604030504040204" pitchFamily="34" charset="0"/>
              </a:rPr>
              <a:t>It can handle logical inconsistences unlike theorem provers.</a:t>
            </a:r>
          </a:p>
          <a:p>
            <a:pPr lvl="1" fontAlgn="base"/>
            <a:endParaRPr lang="en-GB" dirty="0">
              <a:solidFill>
                <a:srgbClr val="111111"/>
              </a:solidFill>
              <a:latin typeface="verdana" panose="020B0604030504040204" pitchFamily="34" charset="0"/>
            </a:endParaRPr>
          </a:p>
          <a:p>
            <a:pPr lvl="1" fontAlgn="base"/>
            <a:r>
              <a:rPr lang="en-GB" dirty="0">
                <a:solidFill>
                  <a:srgbClr val="111111"/>
                </a:solidFill>
                <a:latin typeface="verdana" panose="020B0604030504040204" pitchFamily="34" charset="0"/>
              </a:rPr>
              <a:t>It is more practical and easier to use than other </a:t>
            </a:r>
            <a:r>
              <a:rPr lang="en-GB" dirty="0" err="1">
                <a:solidFill>
                  <a:srgbClr val="111111"/>
                </a:solidFill>
                <a:latin typeface="verdana" panose="020B0604030504040204" pitchFamily="34" charset="0"/>
              </a:rPr>
              <a:t>Prologs</a:t>
            </a:r>
            <a:r>
              <a:rPr lang="en-GB" dirty="0">
                <a:solidFill>
                  <a:srgbClr val="111111"/>
                </a:solidFill>
                <a:latin typeface="verdana" panose="020B0604030504040204" pitchFamily="34" charset="0"/>
              </a:rPr>
              <a:t>.</a:t>
            </a:r>
          </a:p>
          <a:p>
            <a:pPr marL="742950" lvl="1" indent="-285750" fontAlgn="base">
              <a:buFont typeface="+mj-lt"/>
              <a:buAutoNum type="arabicPeriod"/>
            </a:pPr>
            <a:endParaRPr lang="en-GB" dirty="0">
              <a:solidFill>
                <a:srgbClr val="111111"/>
              </a:solidFill>
              <a:latin typeface="verdana" panose="020B0604030504040204" pitchFamily="34" charset="0"/>
            </a:endParaRPr>
          </a:p>
          <a:p>
            <a:pPr marL="0" lvl="1" fontAlgn="base"/>
            <a:r>
              <a:rPr lang="en-GB" dirty="0">
                <a:solidFill>
                  <a:srgbClr val="111111"/>
                </a:solidFill>
                <a:latin typeface="verdana" panose="020B0604030504040204" pitchFamily="34" charset="0"/>
              </a:rPr>
              <a:t>XSB </a:t>
            </a:r>
            <a:r>
              <a:rPr lang="en-GB" dirty="0" err="1">
                <a:solidFill>
                  <a:srgbClr val="111111"/>
                </a:solidFill>
                <a:latin typeface="verdana" panose="020B0604030504040204" pitchFamily="34" charset="0"/>
              </a:rPr>
              <a:t>Prolog</a:t>
            </a:r>
            <a:r>
              <a:rPr lang="en-GB" dirty="0">
                <a:solidFill>
                  <a:srgbClr val="111111"/>
                </a:solidFill>
                <a:latin typeface="verdana" panose="020B0604030504040204" pitchFamily="34" charset="0"/>
              </a:rPr>
              <a:t> is commercial, open-source.  </a:t>
            </a:r>
          </a:p>
          <a:p>
            <a:pPr marL="0" lvl="1" fontAlgn="base"/>
            <a:r>
              <a:rPr lang="en-GB" dirty="0">
                <a:solidFill>
                  <a:srgbClr val="111111"/>
                </a:solidFill>
                <a:latin typeface="verdana" panose="020B0604030504040204" pitchFamily="34" charset="0"/>
              </a:rPr>
              <a:t>It has been used in IBM Watson and by U.S. Customs.”</a:t>
            </a:r>
          </a:p>
          <a:p>
            <a:pPr marL="0" lvl="1" fontAlgn="base"/>
            <a:endParaRPr lang="en-GB" dirty="0">
              <a:solidFill>
                <a:srgbClr val="111111"/>
              </a:solidFill>
              <a:latin typeface="verdana" panose="020B0604030504040204" pitchFamily="34" charset="0"/>
            </a:endParaRPr>
          </a:p>
        </p:txBody>
      </p:sp>
    </p:spTree>
    <p:extLst>
      <p:ext uri="{BB962C8B-B14F-4D97-AF65-F5344CB8AC3E}">
        <p14:creationId xmlns:p14="http://schemas.microsoft.com/office/powerpoint/2010/main" val="172859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F7AE-402C-4040-BBE7-8120A6628724}"/>
              </a:ext>
            </a:extLst>
          </p:cNvPr>
          <p:cNvSpPr>
            <a:spLocks noGrp="1"/>
          </p:cNvSpPr>
          <p:nvPr>
            <p:ph type="sldNum" sz="quarter" idx="12"/>
          </p:nvPr>
        </p:nvSpPr>
        <p:spPr/>
        <p:txBody>
          <a:bodyPr/>
          <a:lstStyle/>
          <a:p>
            <a:fld id="{CCD73432-EF7F-B84F-BCFB-EEF96C8A23DB}" type="slidenum">
              <a:rPr lang="en-US" smtClean="0"/>
              <a:pPr/>
              <a:t>55</a:t>
            </a:fld>
            <a:endParaRPr lang="en-US"/>
          </a:p>
        </p:txBody>
      </p:sp>
      <p:sp>
        <p:nvSpPr>
          <p:cNvPr id="3" name="TextBox 2">
            <a:extLst>
              <a:ext uri="{FF2B5EF4-FFF2-40B4-BE49-F238E27FC236}">
                <a16:creationId xmlns:a16="http://schemas.microsoft.com/office/drawing/2014/main" id="{B11AAC6E-9285-4C83-99C5-07EF45240344}"/>
              </a:ext>
            </a:extLst>
          </p:cNvPr>
          <p:cNvSpPr txBox="1"/>
          <p:nvPr/>
        </p:nvSpPr>
        <p:spPr>
          <a:xfrm>
            <a:off x="323528" y="332656"/>
            <a:ext cx="7200800" cy="400110"/>
          </a:xfrm>
          <a:prstGeom prst="rect">
            <a:avLst/>
          </a:prstGeom>
          <a:noFill/>
        </p:spPr>
        <p:txBody>
          <a:bodyPr wrap="square" rtlCol="0">
            <a:spAutoFit/>
          </a:bodyPr>
          <a:lstStyle/>
          <a:p>
            <a:r>
              <a:rPr lang="en-GB" sz="2000" dirty="0">
                <a:solidFill>
                  <a:srgbClr val="0000FF"/>
                </a:solidFill>
              </a:rPr>
              <a:t>AI, Logic and Law –  Current State of the Art – selected examples </a:t>
            </a:r>
          </a:p>
        </p:txBody>
      </p:sp>
      <p:sp>
        <p:nvSpPr>
          <p:cNvPr id="4" name="Rectangle 3">
            <a:extLst>
              <a:ext uri="{FF2B5EF4-FFF2-40B4-BE49-F238E27FC236}">
                <a16:creationId xmlns:a16="http://schemas.microsoft.com/office/drawing/2014/main" id="{F58AE2E9-A023-43E8-92BC-46CBD34DBD04}"/>
              </a:ext>
            </a:extLst>
          </p:cNvPr>
          <p:cNvSpPr/>
          <p:nvPr/>
        </p:nvSpPr>
        <p:spPr>
          <a:xfrm>
            <a:off x="275183" y="781210"/>
            <a:ext cx="8324907" cy="4632550"/>
          </a:xfrm>
          <a:prstGeom prst="rect">
            <a:avLst/>
          </a:prstGeom>
        </p:spPr>
        <p:txBody>
          <a:bodyPr wrap="square">
            <a:spAutoFit/>
          </a:bodyPr>
          <a:lstStyle/>
          <a:p>
            <a:pPr>
              <a:lnSpc>
                <a:spcPct val="107000"/>
              </a:lnSpc>
            </a:pPr>
            <a:r>
              <a:rPr lang="en-GB" b="1" dirty="0">
                <a:latin typeface="Arial" panose="020B0604020202020204" pitchFamily="34" charset="0"/>
                <a:ea typeface="Arial" panose="020B0604020202020204" pitchFamily="34" charset="0"/>
                <a:cs typeface="Arial" panose="020B0604020202020204" pitchFamily="34" charset="0"/>
              </a:rPr>
              <a:t>Accord Project, </a:t>
            </a:r>
            <a:r>
              <a:rPr lang="en-GB" dirty="0">
                <a:latin typeface="Arial" panose="020B0604020202020204" pitchFamily="34" charset="0"/>
                <a:ea typeface="Arial" panose="020B0604020202020204" pitchFamily="34" charset="0"/>
                <a:cs typeface="Arial" panose="020B0604020202020204" pitchFamily="34" charset="0"/>
              </a:rPr>
              <a:t>a consortium of lawyers and organizations, developing a functional programming language,  </a:t>
            </a:r>
            <a:r>
              <a:rPr lang="en-GB" b="1" dirty="0">
                <a:latin typeface="Arial" panose="020B0604020202020204" pitchFamily="34" charset="0"/>
                <a:ea typeface="Arial" panose="020B0604020202020204" pitchFamily="34" charset="0"/>
                <a:cs typeface="Arial" panose="020B0604020202020204" pitchFamily="34" charset="0"/>
              </a:rPr>
              <a:t>Ergo </a:t>
            </a:r>
            <a:r>
              <a:rPr lang="en-GB" dirty="0">
                <a:latin typeface="Arial" panose="020B0604020202020204" pitchFamily="34" charset="0"/>
                <a:ea typeface="Arial" panose="020B0604020202020204" pitchFamily="34" charset="0"/>
                <a:cs typeface="Arial" panose="020B0604020202020204" pitchFamily="34" charset="0"/>
              </a:rPr>
              <a:t>“for the formation and execution of smart legal contracts in a blockchain-agnostic standard implementation”. </a:t>
            </a:r>
          </a:p>
          <a:p>
            <a:pPr>
              <a:lnSpc>
                <a:spcPct val="107000"/>
              </a:lnSpc>
            </a:pPr>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dirty="0">
                <a:latin typeface="Arial" panose="020B0604020202020204" pitchFamily="34" charset="0"/>
                <a:cs typeface="Arial" panose="020B0604020202020204" pitchFamily="34" charset="0"/>
              </a:rPr>
              <a:t>Legal Specification Protocol </a:t>
            </a:r>
            <a:r>
              <a:rPr lang="en-GB" dirty="0">
                <a:latin typeface="Arial" panose="020B0604020202020204" pitchFamily="34" charset="0"/>
                <a:cs typeface="Arial" panose="020B0604020202020204" pitchFamily="34" charset="0"/>
              </a:rPr>
              <a:t>working group developing “a coordinated, interoperable standard for embodying contracts and other legal formulations as executable computer code”. A draft white paper highlights the use of </a:t>
            </a:r>
            <a:r>
              <a:rPr lang="en-GB" b="1" dirty="0">
                <a:latin typeface="Arial" panose="020B0604020202020204" pitchFamily="34" charset="0"/>
                <a:cs typeface="Arial" panose="020B0604020202020204" pitchFamily="34" charset="0"/>
              </a:rPr>
              <a:t>deterministic finite automata</a:t>
            </a:r>
            <a:r>
              <a:rPr lang="en-GB" dirty="0">
                <a:latin typeface="Arial" panose="020B0604020202020204" pitchFamily="34" charset="0"/>
                <a:cs typeface="Arial" panose="020B0604020202020204" pitchFamily="34" charset="0"/>
              </a:rPr>
              <a:t>. In the DFA approach, all clauses of a contract are represented in the form </a:t>
            </a:r>
            <a:r>
              <a:rPr lang="en-GB" i="1" dirty="0">
                <a:latin typeface="Arial" panose="020B0604020202020204" pitchFamily="34" charset="0"/>
                <a:cs typeface="Arial" panose="020B0604020202020204" pitchFamily="34" charset="0"/>
              </a:rPr>
              <a:t>current state -&gt; event -&gt; next state</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R3</a:t>
            </a:r>
            <a:r>
              <a:rPr lang="en-GB" dirty="0">
                <a:latin typeface="Arial" panose="020B0604020202020204" pitchFamily="34" charset="0"/>
                <a:cs typeface="Arial" panose="020B0604020202020204" pitchFamily="34" charset="0"/>
              </a:rPr>
              <a:t> consortium of 70 global financial institutions has a conceptual framework, </a:t>
            </a:r>
            <a:r>
              <a:rPr lang="en-GB" b="1" dirty="0">
                <a:latin typeface="Arial" panose="020B0604020202020204" pitchFamily="34" charset="0"/>
                <a:cs typeface="Arial" panose="020B0604020202020204" pitchFamily="34" charset="0"/>
              </a:rPr>
              <a:t>Corda,</a:t>
            </a:r>
            <a:r>
              <a:rPr lang="en-GB" dirty="0">
                <a:latin typeface="Arial" panose="020B0604020202020204" pitchFamily="34" charset="0"/>
                <a:cs typeface="Arial" panose="020B0604020202020204" pitchFamily="34" charset="0"/>
              </a:rPr>
              <a:t> for smart contracts in finance. Corda is an alternative to conventional blockchain systems. Smart contracts in Corda are compiled into a Java Virtual Machine, standardising on a bytecode set, which is neutral about the language.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96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F7AE-402C-4040-BBE7-8120A6628724}"/>
              </a:ext>
            </a:extLst>
          </p:cNvPr>
          <p:cNvSpPr>
            <a:spLocks noGrp="1"/>
          </p:cNvSpPr>
          <p:nvPr>
            <p:ph type="sldNum" sz="quarter" idx="12"/>
          </p:nvPr>
        </p:nvSpPr>
        <p:spPr/>
        <p:txBody>
          <a:bodyPr/>
          <a:lstStyle/>
          <a:p>
            <a:fld id="{CCD73432-EF7F-B84F-BCFB-EEF96C8A23DB}" type="slidenum">
              <a:rPr lang="en-US" smtClean="0"/>
              <a:pPr/>
              <a:t>56</a:t>
            </a:fld>
            <a:endParaRPr lang="en-US"/>
          </a:p>
        </p:txBody>
      </p:sp>
      <p:sp>
        <p:nvSpPr>
          <p:cNvPr id="3" name="TextBox 2">
            <a:extLst>
              <a:ext uri="{FF2B5EF4-FFF2-40B4-BE49-F238E27FC236}">
                <a16:creationId xmlns:a16="http://schemas.microsoft.com/office/drawing/2014/main" id="{B11AAC6E-9285-4C83-99C5-07EF45240344}"/>
              </a:ext>
            </a:extLst>
          </p:cNvPr>
          <p:cNvSpPr txBox="1"/>
          <p:nvPr/>
        </p:nvSpPr>
        <p:spPr>
          <a:xfrm>
            <a:off x="323527" y="332656"/>
            <a:ext cx="8545289" cy="461665"/>
          </a:xfrm>
          <a:prstGeom prst="rect">
            <a:avLst/>
          </a:prstGeom>
          <a:noFill/>
        </p:spPr>
        <p:txBody>
          <a:bodyPr wrap="square" rtlCol="0">
            <a:spAutoFit/>
          </a:bodyPr>
          <a:lstStyle/>
          <a:p>
            <a:r>
              <a:rPr lang="en-GB" sz="2400" dirty="0">
                <a:solidFill>
                  <a:srgbClr val="0000FF"/>
                </a:solidFill>
              </a:rPr>
              <a:t>AI, Logic and Law –  State of the Art – notable examples </a:t>
            </a:r>
          </a:p>
        </p:txBody>
      </p:sp>
      <p:sp>
        <p:nvSpPr>
          <p:cNvPr id="4" name="Rectangle 3">
            <a:extLst>
              <a:ext uri="{FF2B5EF4-FFF2-40B4-BE49-F238E27FC236}">
                <a16:creationId xmlns:a16="http://schemas.microsoft.com/office/drawing/2014/main" id="{F58AE2E9-A023-43E8-92BC-46CBD34DBD04}"/>
              </a:ext>
            </a:extLst>
          </p:cNvPr>
          <p:cNvSpPr/>
          <p:nvPr/>
        </p:nvSpPr>
        <p:spPr>
          <a:xfrm>
            <a:off x="275183" y="1153344"/>
            <a:ext cx="8324907" cy="5632311"/>
          </a:xfrm>
          <a:prstGeom prst="rect">
            <a:avLst/>
          </a:prstGeom>
        </p:spPr>
        <p:txBody>
          <a:bodyPr wrap="square">
            <a:spAutoFit/>
          </a:bodyPr>
          <a:lstStyle/>
          <a:p>
            <a:pPr algn="just"/>
            <a:r>
              <a:rPr lang="en-GB" sz="2000" b="1" dirty="0">
                <a:latin typeface="Arial" panose="020B0604020202020204" pitchFamily="34" charset="0"/>
                <a:ea typeface="Times New Roman" panose="02020603050405020304" pitchFamily="18" charset="0"/>
                <a:cs typeface="Arial" panose="020B0604020202020204" pitchFamily="34" charset="0"/>
              </a:rPr>
              <a:t>Defeasible deontic logic</a:t>
            </a:r>
            <a:r>
              <a:rPr lang="en-GB" sz="2000" dirty="0">
                <a:latin typeface="Arial" panose="020B0604020202020204" pitchFamily="34" charset="0"/>
                <a:ea typeface="Times New Roman" panose="02020603050405020304" pitchFamily="18" charset="0"/>
                <a:cs typeface="Arial" panose="020B0604020202020204" pitchFamily="34" charset="0"/>
              </a:rPr>
              <a:t> extends LP with defeasible rules, defeaters and priorities. Deontic concepts are expressed by modal operators. R</a:t>
            </a:r>
            <a:r>
              <a:rPr lang="en-GB" sz="2000" dirty="0">
                <a:latin typeface="Arial" panose="020B0604020202020204" pitchFamily="34" charset="0"/>
                <a:ea typeface="Arial" panose="020B0604020202020204" pitchFamily="34" charset="0"/>
                <a:cs typeface="Arial" panose="020B0604020202020204" pitchFamily="34" charset="0"/>
              </a:rPr>
              <a:t>elated to </a:t>
            </a:r>
            <a:r>
              <a:rPr lang="en-GB" sz="2000" b="1" dirty="0" err="1">
                <a:latin typeface="Arial" panose="020B0604020202020204" pitchFamily="34" charset="0"/>
                <a:ea typeface="Arial" panose="020B0604020202020204" pitchFamily="34" charset="0"/>
                <a:cs typeface="Arial" panose="020B0604020202020204" pitchFamily="34" charset="0"/>
              </a:rPr>
              <a:t>LegalRuleML</a:t>
            </a:r>
            <a:r>
              <a:rPr lang="en-GB" sz="2000" dirty="0">
                <a:latin typeface="Arial" panose="020B0604020202020204" pitchFamily="34" charset="0"/>
                <a:ea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Athan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Governatori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Palmirani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Paschke</a:t>
            </a:r>
            <a:r>
              <a:rPr lang="en-GB" sz="2000" dirty="0">
                <a:latin typeface="Arial" panose="020B0604020202020204" pitchFamily="34" charset="0"/>
                <a:cs typeface="Arial" panose="020B0604020202020204" pitchFamily="34" charset="0"/>
              </a:rPr>
              <a:t>, &amp; </a:t>
            </a:r>
            <a:r>
              <a:rPr lang="en-GB" sz="2000" dirty="0" err="1">
                <a:latin typeface="Arial" panose="020B0604020202020204" pitchFamily="34" charset="0"/>
                <a:cs typeface="Arial" panose="020B0604020202020204" pitchFamily="34" charset="0"/>
              </a:rPr>
              <a:t>Wyner</a:t>
            </a:r>
            <a:r>
              <a:rPr lang="en-GB" sz="2000" dirty="0">
                <a:latin typeface="Arial" panose="020B0604020202020204" pitchFamily="34" charset="0"/>
                <a:cs typeface="Arial" panose="020B0604020202020204" pitchFamily="34" charset="0"/>
              </a:rPr>
              <a:t>. Proc. of the 11th Reasoning Web Summer School, 2015.)</a:t>
            </a:r>
            <a:endParaRPr lang="en-GB" sz="2000" dirty="0">
              <a:latin typeface="Arial" panose="020B0604020202020204" pitchFamily="34" charset="0"/>
              <a:ea typeface="Times New Roman" panose="02020603050405020304" pitchFamily="18" charset="0"/>
              <a:cs typeface="Arial" panose="020B0604020202020204" pitchFamily="34" charset="0"/>
            </a:endParaRPr>
          </a:p>
          <a:p>
            <a:endParaRPr lang="en-GB" sz="2000" b="1" dirty="0">
              <a:latin typeface="Arial" panose="020B0604020202020204" pitchFamily="34" charset="0"/>
              <a:ea typeface="Arial" panose="020B0604020202020204" pitchFamily="34" charset="0"/>
              <a:cs typeface="Arial" panose="020B0604020202020204" pitchFamily="34" charset="0"/>
            </a:endParaRPr>
          </a:p>
          <a:p>
            <a:pPr algn="just"/>
            <a:r>
              <a:rPr lang="en-GB" sz="2000" b="1" dirty="0">
                <a:latin typeface="Arial" panose="020B0604020202020204" pitchFamily="34" charset="0"/>
                <a:ea typeface="Arial" panose="020B0604020202020204" pitchFamily="34" charset="0"/>
                <a:cs typeface="Arial" panose="020B0604020202020204" pitchFamily="34" charset="0"/>
              </a:rPr>
              <a:t>Accord Project, </a:t>
            </a:r>
            <a:r>
              <a:rPr lang="en-GB" sz="2000" dirty="0">
                <a:latin typeface="Arial" panose="020B0604020202020204" pitchFamily="34" charset="0"/>
                <a:ea typeface="Arial" panose="020B0604020202020204" pitchFamily="34" charset="0"/>
                <a:cs typeface="Arial" panose="020B0604020202020204" pitchFamily="34" charset="0"/>
              </a:rPr>
              <a:t>a consortium of lawyers and organizations, using a functional programming language,  </a:t>
            </a:r>
            <a:r>
              <a:rPr lang="en-GB" sz="2000" b="1" dirty="0">
                <a:latin typeface="Arial" panose="020B0604020202020204" pitchFamily="34" charset="0"/>
                <a:ea typeface="Arial" panose="020B0604020202020204" pitchFamily="34" charset="0"/>
                <a:cs typeface="Arial" panose="020B0604020202020204" pitchFamily="34" charset="0"/>
              </a:rPr>
              <a:t>Ergo </a:t>
            </a:r>
            <a:r>
              <a:rPr lang="en-GB" sz="2000" dirty="0">
                <a:latin typeface="Arial" panose="020B0604020202020204" pitchFamily="34" charset="0"/>
                <a:ea typeface="Arial" panose="020B0604020202020204" pitchFamily="34" charset="0"/>
                <a:cs typeface="Arial" panose="020B0604020202020204" pitchFamily="34" charset="0"/>
              </a:rPr>
              <a:t>“for the formation and execution of smart legal contracts in a blockchain-agnostic standard implementation”. </a:t>
            </a:r>
          </a:p>
          <a:p>
            <a:pPr algn="just"/>
            <a:endParaRPr lang="en-GB" sz="2000" dirty="0">
              <a:latin typeface="Arial" panose="020B0604020202020204" pitchFamily="34" charset="0"/>
              <a:ea typeface="Arial" panose="020B0604020202020204" pitchFamily="34" charset="0"/>
              <a:cs typeface="Arial" panose="020B0604020202020204" pitchFamily="34" charset="0"/>
            </a:endParaRPr>
          </a:p>
          <a:p>
            <a:pPr algn="just"/>
            <a:r>
              <a:rPr lang="en-GB" sz="2000" b="1" dirty="0">
                <a:latin typeface="Arial" panose="020B0604020202020204" pitchFamily="34" charset="0"/>
                <a:cs typeface="Arial" panose="020B0604020202020204" pitchFamily="34" charset="0"/>
              </a:rPr>
              <a:t>Legal Specification Protocol </a:t>
            </a:r>
            <a:r>
              <a:rPr lang="en-GB" sz="2000" dirty="0">
                <a:latin typeface="Arial" panose="020B0604020202020204" pitchFamily="34" charset="0"/>
                <a:cs typeface="Arial" panose="020B0604020202020204" pitchFamily="34" charset="0"/>
              </a:rPr>
              <a:t>working group developing “a coordinated, interoperable standard for embodying contracts and other legal formulations as executable computer code”. A draft white paper highlights the use of </a:t>
            </a:r>
            <a:r>
              <a:rPr lang="en-GB" sz="2000" b="1" dirty="0">
                <a:latin typeface="Arial" panose="020B0604020202020204" pitchFamily="34" charset="0"/>
                <a:cs typeface="Arial" panose="020B0604020202020204" pitchFamily="34" charset="0"/>
              </a:rPr>
              <a:t>deterministic finite automata</a:t>
            </a:r>
            <a:r>
              <a:rPr lang="en-GB" sz="2000" dirty="0">
                <a:latin typeface="Arial" panose="020B0604020202020204" pitchFamily="34" charset="0"/>
                <a:cs typeface="Arial" panose="020B0604020202020204" pitchFamily="34" charset="0"/>
              </a:rPr>
              <a:t>. In the DFA approach, all clauses of a contract are represented in the form </a:t>
            </a:r>
            <a:r>
              <a:rPr lang="en-GB" sz="2000" i="1" dirty="0">
                <a:latin typeface="Arial" panose="020B0604020202020204" pitchFamily="34" charset="0"/>
                <a:cs typeface="Arial" panose="020B0604020202020204" pitchFamily="34" charset="0"/>
              </a:rPr>
              <a:t>current state -&gt; event -&gt; next state</a:t>
            </a:r>
            <a:r>
              <a:rPr lang="en-GB" sz="2000" dirty="0">
                <a:latin typeface="Arial" panose="020B0604020202020204" pitchFamily="34" charset="0"/>
                <a:cs typeface="Arial" panose="020B0604020202020204" pitchFamily="34" charset="0"/>
              </a:rPr>
              <a:t>. </a:t>
            </a:r>
            <a:endParaRPr lang="en-GB" sz="2000" dirty="0">
              <a:latin typeface="Arial" panose="020B0604020202020204" pitchFamily="34" charset="0"/>
              <a:ea typeface="Arial" panose="020B0604020202020204" pitchFamily="34" charset="0"/>
              <a:cs typeface="Arial" panose="020B0604020202020204" pitchFamily="34" charset="0"/>
            </a:endParaRPr>
          </a:p>
          <a:p>
            <a:pPr algn="just">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5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F7AE-402C-4040-BBE7-8120A6628724}"/>
              </a:ext>
            </a:extLst>
          </p:cNvPr>
          <p:cNvSpPr>
            <a:spLocks noGrp="1"/>
          </p:cNvSpPr>
          <p:nvPr>
            <p:ph type="sldNum" sz="quarter" idx="12"/>
          </p:nvPr>
        </p:nvSpPr>
        <p:spPr/>
        <p:txBody>
          <a:bodyPr/>
          <a:lstStyle/>
          <a:p>
            <a:fld id="{CCD73432-EF7F-B84F-BCFB-EEF96C8A23DB}" type="slidenum">
              <a:rPr lang="en-US" smtClean="0"/>
              <a:pPr/>
              <a:t>57</a:t>
            </a:fld>
            <a:endParaRPr lang="en-US"/>
          </a:p>
        </p:txBody>
      </p:sp>
      <p:sp>
        <p:nvSpPr>
          <p:cNvPr id="3" name="TextBox 2">
            <a:extLst>
              <a:ext uri="{FF2B5EF4-FFF2-40B4-BE49-F238E27FC236}">
                <a16:creationId xmlns:a16="http://schemas.microsoft.com/office/drawing/2014/main" id="{B11AAC6E-9285-4C83-99C5-07EF45240344}"/>
              </a:ext>
            </a:extLst>
          </p:cNvPr>
          <p:cNvSpPr txBox="1"/>
          <p:nvPr/>
        </p:nvSpPr>
        <p:spPr>
          <a:xfrm>
            <a:off x="323528" y="332656"/>
            <a:ext cx="8136904" cy="461665"/>
          </a:xfrm>
          <a:prstGeom prst="rect">
            <a:avLst/>
          </a:prstGeom>
          <a:noFill/>
        </p:spPr>
        <p:txBody>
          <a:bodyPr wrap="square" rtlCol="0">
            <a:spAutoFit/>
          </a:bodyPr>
          <a:lstStyle/>
          <a:p>
            <a:r>
              <a:rPr lang="en-GB" sz="2400" dirty="0">
                <a:solidFill>
                  <a:srgbClr val="0000FF"/>
                </a:solidFill>
              </a:rPr>
              <a:t>AI, Logic and Law –  State of the Art – notable examples </a:t>
            </a:r>
          </a:p>
        </p:txBody>
      </p:sp>
      <p:sp>
        <p:nvSpPr>
          <p:cNvPr id="4" name="Rectangle 3">
            <a:extLst>
              <a:ext uri="{FF2B5EF4-FFF2-40B4-BE49-F238E27FC236}">
                <a16:creationId xmlns:a16="http://schemas.microsoft.com/office/drawing/2014/main" id="{F58AE2E9-A023-43E8-92BC-46CBD34DBD04}"/>
              </a:ext>
            </a:extLst>
          </p:cNvPr>
          <p:cNvSpPr/>
          <p:nvPr/>
        </p:nvSpPr>
        <p:spPr>
          <a:xfrm>
            <a:off x="275183" y="1113290"/>
            <a:ext cx="8324907" cy="5940088"/>
          </a:xfrm>
          <a:prstGeom prst="rect">
            <a:avLst/>
          </a:prstGeom>
        </p:spPr>
        <p:txBody>
          <a:bodyPr wrap="square">
            <a:spAutoFit/>
          </a:bodyPr>
          <a:lstStyle/>
          <a:p>
            <a:r>
              <a:rPr lang="en-GB" sz="2000" b="1" dirty="0">
                <a:latin typeface="Arial" panose="020B0604020202020204" pitchFamily="34" charset="0"/>
                <a:ea typeface="Times New Roman" panose="02020603050405020304" pitchFamily="18" charset="0"/>
              </a:rPr>
              <a:t>Contract Definition Language,</a:t>
            </a:r>
            <a:r>
              <a:rPr lang="en-GB" sz="2000" dirty="0">
                <a:latin typeface="Arial" panose="020B0604020202020204" pitchFamily="34" charset="0"/>
                <a:ea typeface="Times New Roman" panose="02020603050405020304" pitchFamily="18" charset="0"/>
              </a:rPr>
              <a:t> part of the computable contracts project at Stanford, used to model several U.S. Federal Acts. It uses LP to encode legal regulations and causal laws. Deontic concepts are encoded using meta-predicates. </a:t>
            </a:r>
          </a:p>
          <a:p>
            <a:endParaRPr lang="en-GB" sz="2000" dirty="0">
              <a:latin typeface="Arial" panose="020B0604020202020204" pitchFamily="34" charset="0"/>
              <a:ea typeface="Times New Roman" panose="02020603050405020304" pitchFamily="18" charset="0"/>
            </a:endParaRPr>
          </a:p>
          <a:p>
            <a:r>
              <a:rPr lang="en-GB" sz="2000" b="1" dirty="0">
                <a:latin typeface="Arial" panose="020B0604020202020204" pitchFamily="34" charset="0"/>
                <a:ea typeface="Times New Roman" panose="02020603050405020304" pitchFamily="18" charset="0"/>
                <a:cs typeface="Arial" panose="020B0604020202020204" pitchFamily="34" charset="0"/>
              </a:rPr>
              <a:t>Ergo </a:t>
            </a:r>
            <a:r>
              <a:rPr lang="en-GB" sz="2000" dirty="0">
                <a:latin typeface="Arial" panose="020B0604020202020204" pitchFamily="34" charset="0"/>
                <a:ea typeface="Times New Roman" panose="02020603050405020304" pitchFamily="18" charset="0"/>
                <a:cs typeface="Arial" panose="020B0604020202020204" pitchFamily="34" charset="0"/>
              </a:rPr>
              <a:t>of </a:t>
            </a:r>
            <a:r>
              <a:rPr lang="en-GB" sz="2000" b="1" dirty="0">
                <a:latin typeface="Arial" panose="020B0604020202020204" pitchFamily="34" charset="0"/>
                <a:ea typeface="Times New Roman" panose="02020603050405020304" pitchFamily="18" charset="0"/>
                <a:cs typeface="Arial" panose="020B0604020202020204" pitchFamily="34" charset="0"/>
              </a:rPr>
              <a:t>Coherent Knowledge</a:t>
            </a:r>
            <a:r>
              <a:rPr lang="en-GB" sz="2000" dirty="0">
                <a:latin typeface="Arial" panose="020B0604020202020204" pitchFamily="34" charset="0"/>
                <a:ea typeface="Times New Roman" panose="02020603050405020304" pitchFamily="18" charset="0"/>
                <a:cs typeface="Arial" panose="020B0604020202020204" pitchFamily="34" charset="0"/>
              </a:rPr>
              <a:t>, implemented in XSB </a:t>
            </a:r>
            <a:r>
              <a:rPr lang="en-GB" sz="2000" dirty="0" err="1">
                <a:latin typeface="Arial" panose="020B0604020202020204" pitchFamily="34" charset="0"/>
                <a:ea typeface="Times New Roman" panose="02020603050405020304" pitchFamily="18" charset="0"/>
                <a:cs typeface="Arial" panose="020B0604020202020204" pitchFamily="34" charset="0"/>
              </a:rPr>
              <a:t>Prolog</a:t>
            </a:r>
            <a:r>
              <a:rPr lang="en-GB" sz="2000" dirty="0">
                <a:latin typeface="Arial" panose="020B0604020202020204" pitchFamily="34" charset="0"/>
                <a:ea typeface="Times New Roman" panose="02020603050405020304" pitchFamily="18" charset="0"/>
                <a:cs typeface="Arial" panose="020B0604020202020204" pitchFamily="34" charset="0"/>
              </a:rPr>
              <a:t>, used in a POC to automate US Federal Reserve Regulation W, which regulates transactions between banks,. The automation is an extended database of facts and legal rules, with queries that evaluate whether the facts comply with the rules. Deontic concepts are encoded using meta-predicates.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Legalese </a:t>
            </a:r>
            <a:r>
              <a:rPr lang="en-GB" sz="2000" dirty="0">
                <a:latin typeface="Arial" panose="020B0604020202020204" pitchFamily="34" charset="0"/>
                <a:cs typeface="Arial" panose="020B0604020202020204" pitchFamily="34" charset="0"/>
              </a:rPr>
              <a:t>is a company developing the</a:t>
            </a:r>
            <a:r>
              <a:rPr lang="en-GB" sz="2000" b="1" dirty="0">
                <a:latin typeface="Arial" panose="020B0604020202020204" pitchFamily="34" charset="0"/>
                <a:cs typeface="Arial" panose="020B0604020202020204" pitchFamily="34" charset="0"/>
              </a:rPr>
              <a:t> L4</a:t>
            </a:r>
            <a:r>
              <a:rPr lang="en-GB" sz="2000" dirty="0">
                <a:latin typeface="Arial" panose="020B0604020202020204" pitchFamily="34" charset="0"/>
                <a:cs typeface="Arial" panose="020B0604020202020204" pitchFamily="34" charset="0"/>
              </a:rPr>
              <a:t> language for drafting “legal documents the way programmers develop software”. L4 is a modal language, with modal operators for time. It aims to support formal verification of contracts, using model checking techniques. </a:t>
            </a:r>
          </a:p>
          <a:p>
            <a:endParaRPr lang="en-GB" sz="2000" b="1"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16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2F7AE-402C-4040-BBE7-8120A6628724}"/>
              </a:ext>
            </a:extLst>
          </p:cNvPr>
          <p:cNvSpPr>
            <a:spLocks noGrp="1"/>
          </p:cNvSpPr>
          <p:nvPr>
            <p:ph type="sldNum" sz="quarter" idx="12"/>
          </p:nvPr>
        </p:nvSpPr>
        <p:spPr/>
        <p:txBody>
          <a:bodyPr/>
          <a:lstStyle/>
          <a:p>
            <a:fld id="{CCD73432-EF7F-B84F-BCFB-EEF96C8A23DB}" type="slidenum">
              <a:rPr lang="en-US" smtClean="0"/>
              <a:pPr/>
              <a:t>58</a:t>
            </a:fld>
            <a:endParaRPr lang="en-US"/>
          </a:p>
        </p:txBody>
      </p:sp>
      <p:sp>
        <p:nvSpPr>
          <p:cNvPr id="3" name="TextBox 2">
            <a:extLst>
              <a:ext uri="{FF2B5EF4-FFF2-40B4-BE49-F238E27FC236}">
                <a16:creationId xmlns:a16="http://schemas.microsoft.com/office/drawing/2014/main" id="{B11AAC6E-9285-4C83-99C5-07EF45240344}"/>
              </a:ext>
            </a:extLst>
          </p:cNvPr>
          <p:cNvSpPr txBox="1"/>
          <p:nvPr/>
        </p:nvSpPr>
        <p:spPr>
          <a:xfrm>
            <a:off x="323528" y="332656"/>
            <a:ext cx="7200800" cy="400110"/>
          </a:xfrm>
          <a:prstGeom prst="rect">
            <a:avLst/>
          </a:prstGeom>
          <a:noFill/>
        </p:spPr>
        <p:txBody>
          <a:bodyPr wrap="square" rtlCol="0">
            <a:spAutoFit/>
          </a:bodyPr>
          <a:lstStyle/>
          <a:p>
            <a:r>
              <a:rPr lang="en-GB" sz="2000" dirty="0">
                <a:solidFill>
                  <a:srgbClr val="0000FF"/>
                </a:solidFill>
              </a:rPr>
              <a:t>AI, Logic and Law –  Current State of the Art – selected examples </a:t>
            </a:r>
          </a:p>
        </p:txBody>
      </p:sp>
      <p:sp>
        <p:nvSpPr>
          <p:cNvPr id="4" name="Rectangle 3">
            <a:extLst>
              <a:ext uri="{FF2B5EF4-FFF2-40B4-BE49-F238E27FC236}">
                <a16:creationId xmlns:a16="http://schemas.microsoft.com/office/drawing/2014/main" id="{F58AE2E9-A023-43E8-92BC-46CBD34DBD04}"/>
              </a:ext>
            </a:extLst>
          </p:cNvPr>
          <p:cNvSpPr/>
          <p:nvPr/>
        </p:nvSpPr>
        <p:spPr>
          <a:xfrm>
            <a:off x="275183" y="781210"/>
            <a:ext cx="8324907" cy="3743461"/>
          </a:xfrm>
          <a:prstGeom prst="rect">
            <a:avLst/>
          </a:prstGeom>
        </p:spPr>
        <p:txBody>
          <a:bodyPr wrap="square">
            <a:spAutoFit/>
          </a:bodyPr>
          <a:lstStyle/>
          <a:p>
            <a:pPr>
              <a:lnSpc>
                <a:spcPct val="107000"/>
              </a:lnSpc>
            </a:pPr>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just">
              <a:spcAft>
                <a:spcPts val="0"/>
              </a:spcAft>
            </a:pPr>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dirty="0" err="1">
                <a:latin typeface="Arial" panose="020B0604020202020204" pitchFamily="34" charset="0"/>
                <a:ea typeface="Arial" panose="020B0604020202020204" pitchFamily="34" charset="0"/>
                <a:cs typeface="Arial" panose="020B0604020202020204" pitchFamily="34" charset="0"/>
              </a:rPr>
              <a:t>Neota</a:t>
            </a:r>
            <a:r>
              <a:rPr lang="en-GB" b="1" dirty="0">
                <a:latin typeface="Arial" panose="020B0604020202020204" pitchFamily="34" charset="0"/>
                <a:ea typeface="Arial" panose="020B0604020202020204" pitchFamily="34" charset="0"/>
                <a:cs typeface="Arial" panose="020B0604020202020204" pitchFamily="34" charset="0"/>
              </a:rPr>
              <a:t> “Logic”</a:t>
            </a:r>
            <a:r>
              <a:rPr lang="en-GB" dirty="0">
                <a:latin typeface="Arial" panose="020B0604020202020204" pitchFamily="34" charset="0"/>
                <a:ea typeface="Arial" panose="020B0604020202020204" pitchFamily="34" charset="0"/>
                <a:cs typeface="Arial" panose="020B0604020202020204" pitchFamily="34" charset="0"/>
              </a:rPr>
              <a:t> is a commercial production rule system for legal applications. Rules represent legal expertise, rather than legal documents.</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b="1" dirty="0">
                <a:latin typeface="Arial" panose="020B0604020202020204" pitchFamily="34" charset="0"/>
                <a:cs typeface="Arial" panose="020B0604020202020204" pitchFamily="34" charset="0"/>
              </a:rPr>
              <a:t>Objects, Logic and English</a:t>
            </a:r>
            <a:r>
              <a:rPr lang="en-GB" dirty="0">
                <a:latin typeface="Arial" panose="020B0604020202020204" pitchFamily="34" charset="0"/>
                <a:cs typeface="Arial" panose="020B0604020202020204" pitchFamily="34" charset="0"/>
              </a:rPr>
              <a:t> (OLE) is designed for “managers, legal and financial professionals to read and write their smart contracts in a manner close to their own professional practice using their own language”. The language includes logical rules, transitional rules and constraints, with an English-like, object-oriented syntax. A compiler from OLE to Solidity is being developed for the Ethereum blockchain.</a:t>
            </a:r>
          </a:p>
          <a:p>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0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66" y="294686"/>
            <a:ext cx="8229600" cy="1143000"/>
          </a:xfrm>
        </p:spPr>
        <p:txBody>
          <a:bodyPr>
            <a:normAutofit/>
          </a:bodyPr>
          <a:lstStyle/>
          <a:p>
            <a:r>
              <a:rPr lang="en-GB" dirty="0"/>
              <a:t>The syntax of LPS</a:t>
            </a:r>
          </a:p>
        </p:txBody>
      </p:sp>
      <p:sp>
        <p:nvSpPr>
          <p:cNvPr id="3" name="Content Placeholder 2"/>
          <p:cNvSpPr>
            <a:spLocks noGrp="1"/>
          </p:cNvSpPr>
          <p:nvPr>
            <p:ph idx="1"/>
          </p:nvPr>
        </p:nvSpPr>
        <p:spPr>
          <a:xfrm>
            <a:off x="539552" y="2114055"/>
            <a:ext cx="8229600" cy="1344043"/>
          </a:xfrm>
        </p:spPr>
        <p:txBody>
          <a:bodyPr>
            <a:normAutofit/>
          </a:bodyPr>
          <a:lstStyle/>
          <a:p>
            <a:endParaRPr lang="en-US" sz="2400" i="1" baseline="-25000" dirty="0">
              <a:solidFill>
                <a:srgbClr val="0000FF"/>
              </a:solidFill>
            </a:endParaRPr>
          </a:p>
          <a:p>
            <a:r>
              <a:rPr lang="en-GB" sz="2400" b="1" dirty="0">
                <a:solidFill>
                  <a:srgbClr val="FF0000"/>
                </a:solidFill>
                <a:sym typeface="Symbol"/>
              </a:rPr>
              <a:t>	   </a:t>
            </a:r>
            <a:r>
              <a:rPr lang="en-GB" sz="2400" i="1" dirty="0">
                <a:solidFill>
                  <a:srgbClr val="FF0000"/>
                </a:solidFill>
                <a:sym typeface="Symbol"/>
              </a:rPr>
              <a:t>for all </a:t>
            </a:r>
            <a:r>
              <a:rPr lang="en-GB" sz="2400" i="1" dirty="0">
                <a:solidFill>
                  <a:srgbClr val="FF0000"/>
                </a:solidFill>
              </a:rPr>
              <a:t>X</a:t>
            </a:r>
            <a:r>
              <a:rPr lang="en-GB" sz="2400" i="1" dirty="0">
                <a:solidFill>
                  <a:srgbClr val="0000FF"/>
                </a:solidFill>
              </a:rPr>
              <a:t> </a:t>
            </a:r>
            <a:r>
              <a:rPr lang="en-GB" sz="2400" dirty="0">
                <a:solidFill>
                  <a:srgbClr val="0070C0"/>
                </a:solidFill>
              </a:rPr>
              <a:t>[	</a:t>
            </a:r>
            <a:r>
              <a:rPr lang="en-US" sz="2400" i="1" dirty="0">
                <a:solidFill>
                  <a:srgbClr val="0000FF"/>
                </a:solidFill>
              </a:rPr>
              <a:t>antecedent </a:t>
            </a:r>
            <a:r>
              <a:rPr lang="en-US" sz="2400" i="1" dirty="0">
                <a:solidFill>
                  <a:srgbClr val="FF0000"/>
                </a:solidFill>
                <a:sym typeface="Symbol"/>
              </a:rPr>
              <a:t></a:t>
            </a:r>
            <a:r>
              <a:rPr lang="en-US" sz="2400" i="1" dirty="0">
                <a:solidFill>
                  <a:srgbClr val="0000FF"/>
                </a:solidFill>
                <a:sym typeface="Symbol"/>
              </a:rPr>
              <a:t>  </a:t>
            </a:r>
            <a:r>
              <a:rPr lang="en-GB" sz="2400" i="1" dirty="0">
                <a:solidFill>
                  <a:srgbClr val="FF0000"/>
                </a:solidFill>
                <a:sym typeface="Symbol"/>
              </a:rPr>
              <a:t>there exists </a:t>
            </a:r>
            <a:r>
              <a:rPr lang="en-GB" sz="2400" i="1" dirty="0">
                <a:solidFill>
                  <a:srgbClr val="FF0000"/>
                </a:solidFill>
              </a:rPr>
              <a:t>Y</a:t>
            </a:r>
            <a:r>
              <a:rPr lang="en-GB" sz="2400" dirty="0">
                <a:solidFill>
                  <a:srgbClr val="FF0000"/>
                </a:solidFill>
                <a:sym typeface="Symbol"/>
              </a:rPr>
              <a:t>  </a:t>
            </a:r>
            <a:r>
              <a:rPr lang="en-GB" sz="2400" dirty="0">
                <a:solidFill>
                  <a:srgbClr val="0070C0"/>
                </a:solidFill>
                <a:sym typeface="Symbol"/>
              </a:rPr>
              <a:t>	</a:t>
            </a:r>
            <a:r>
              <a:rPr lang="en-US" sz="2400" i="1" dirty="0">
                <a:solidFill>
                  <a:srgbClr val="0000FF"/>
                </a:solidFill>
              </a:rPr>
              <a:t>consequent</a:t>
            </a:r>
            <a:r>
              <a:rPr lang="en-GB" sz="2400" dirty="0">
                <a:solidFill>
                  <a:srgbClr val="0070C0"/>
                </a:solidFill>
              </a:rPr>
              <a:t>]</a:t>
            </a:r>
          </a:p>
          <a:p>
            <a:r>
              <a:rPr lang="en-GB" sz="2400" dirty="0"/>
              <a:t>or		      	</a:t>
            </a:r>
            <a:r>
              <a:rPr lang="en-GB" sz="2400" i="1" dirty="0">
                <a:solidFill>
                  <a:srgbClr val="FF0000"/>
                </a:solidFill>
              </a:rPr>
              <a:t>if </a:t>
            </a:r>
            <a:r>
              <a:rPr lang="en-GB" sz="2400" dirty="0">
                <a:solidFill>
                  <a:srgbClr val="FF0000"/>
                </a:solidFill>
              </a:rPr>
              <a:t>	</a:t>
            </a:r>
            <a:r>
              <a:rPr lang="en-US" sz="2400" i="1" dirty="0">
                <a:solidFill>
                  <a:srgbClr val="0000FF"/>
                </a:solidFill>
              </a:rPr>
              <a:t>antecedent  	 </a:t>
            </a:r>
            <a:r>
              <a:rPr lang="en-US" sz="2400" i="1" dirty="0">
                <a:solidFill>
                  <a:srgbClr val="FF0000"/>
                </a:solidFill>
                <a:sym typeface="Symbol"/>
              </a:rPr>
              <a:t>then</a:t>
            </a:r>
            <a:r>
              <a:rPr lang="en-US" sz="2400" i="1" dirty="0">
                <a:solidFill>
                  <a:srgbClr val="0000FF"/>
                </a:solidFill>
                <a:sym typeface="Symbol"/>
              </a:rPr>
              <a:t>   			</a:t>
            </a:r>
            <a:r>
              <a:rPr lang="en-US" sz="2400" i="1" dirty="0">
                <a:solidFill>
                  <a:srgbClr val="0000FF"/>
                </a:solidFill>
              </a:rPr>
              <a:t>consequent.</a:t>
            </a:r>
            <a:endParaRPr lang="en-GB" sz="2400" dirty="0"/>
          </a:p>
          <a:p>
            <a:endParaRPr lang="en-GB" dirty="0"/>
          </a:p>
        </p:txBody>
      </p:sp>
      <p:sp>
        <p:nvSpPr>
          <p:cNvPr id="4" name="Slide Number Placeholder 3"/>
          <p:cNvSpPr>
            <a:spLocks noGrp="1"/>
          </p:cNvSpPr>
          <p:nvPr>
            <p:ph type="sldNum" sz="quarter" idx="12"/>
          </p:nvPr>
        </p:nvSpPr>
        <p:spPr/>
        <p:txBody>
          <a:bodyPr/>
          <a:lstStyle/>
          <a:p>
            <a:fld id="{CCD73432-EF7F-B84F-BCFB-EEF96C8A23DB}" type="slidenum">
              <a:rPr lang="en-US" smtClean="0"/>
              <a:pPr/>
              <a:t>59</a:t>
            </a:fld>
            <a:endParaRPr lang="en-US"/>
          </a:p>
        </p:txBody>
      </p:sp>
      <p:sp>
        <p:nvSpPr>
          <p:cNvPr id="5" name="TextBox 4"/>
          <p:cNvSpPr txBox="1"/>
          <p:nvPr/>
        </p:nvSpPr>
        <p:spPr>
          <a:xfrm flipH="1">
            <a:off x="427132" y="1530622"/>
            <a:ext cx="7056784" cy="461665"/>
          </a:xfrm>
          <a:prstGeom prst="rect">
            <a:avLst/>
          </a:prstGeom>
          <a:noFill/>
        </p:spPr>
        <p:txBody>
          <a:bodyPr wrap="square" rtlCol="0">
            <a:spAutoFit/>
          </a:bodyPr>
          <a:lstStyle/>
          <a:p>
            <a:r>
              <a:rPr lang="en-GB" sz="2400" dirty="0">
                <a:solidFill>
                  <a:srgbClr val="0000FF"/>
                </a:solidFill>
              </a:rPr>
              <a:t>Goals </a:t>
            </a:r>
            <a:r>
              <a:rPr lang="en-GB" sz="2400" dirty="0"/>
              <a:t>include reactive rules in First-order logic:</a:t>
            </a:r>
          </a:p>
        </p:txBody>
      </p:sp>
      <p:sp>
        <p:nvSpPr>
          <p:cNvPr id="6" name="TextBox 5"/>
          <p:cNvSpPr txBox="1"/>
          <p:nvPr/>
        </p:nvSpPr>
        <p:spPr>
          <a:xfrm flipH="1">
            <a:off x="427132" y="3997083"/>
            <a:ext cx="7056784" cy="461665"/>
          </a:xfrm>
          <a:prstGeom prst="rect">
            <a:avLst/>
          </a:prstGeom>
          <a:noFill/>
        </p:spPr>
        <p:txBody>
          <a:bodyPr wrap="square" rtlCol="0">
            <a:spAutoFit/>
          </a:bodyPr>
          <a:lstStyle/>
          <a:p>
            <a:r>
              <a:rPr lang="en-GB" sz="2400" dirty="0">
                <a:solidFill>
                  <a:srgbClr val="0000FF"/>
                </a:solidFill>
              </a:rPr>
              <a:t>Beliefs </a:t>
            </a:r>
            <a:r>
              <a:rPr lang="en-GB" sz="2400" dirty="0"/>
              <a:t>are clauses in logic programming form:</a:t>
            </a:r>
          </a:p>
        </p:txBody>
      </p:sp>
      <p:sp>
        <p:nvSpPr>
          <p:cNvPr id="7" name="TextBox 6"/>
          <p:cNvSpPr txBox="1"/>
          <p:nvPr/>
        </p:nvSpPr>
        <p:spPr>
          <a:xfrm>
            <a:off x="457200" y="4607398"/>
            <a:ext cx="7835532" cy="1107996"/>
          </a:xfrm>
          <a:prstGeom prst="rect">
            <a:avLst/>
          </a:prstGeom>
          <a:noFill/>
        </p:spPr>
        <p:txBody>
          <a:bodyPr wrap="square" rtlCol="0">
            <a:spAutoFit/>
          </a:bodyPr>
          <a:lstStyle/>
          <a:p>
            <a:r>
              <a:rPr lang="en-GB" sz="2400" b="1" dirty="0">
                <a:solidFill>
                  <a:srgbClr val="FF0000"/>
                </a:solidFill>
                <a:sym typeface="Symbol"/>
              </a:rPr>
              <a:t>	</a:t>
            </a:r>
            <a:r>
              <a:rPr lang="en-GB" sz="2400" i="1" dirty="0">
                <a:solidFill>
                  <a:srgbClr val="FF0000"/>
                </a:solidFill>
                <a:sym typeface="Symbol"/>
              </a:rPr>
              <a:t>for all </a:t>
            </a:r>
            <a:r>
              <a:rPr lang="en-GB" sz="2400" i="1" dirty="0">
                <a:solidFill>
                  <a:srgbClr val="FF0000"/>
                </a:solidFill>
              </a:rPr>
              <a:t>X </a:t>
            </a:r>
            <a:r>
              <a:rPr lang="en-GB" sz="2400" i="1" dirty="0">
                <a:solidFill>
                  <a:srgbClr val="0070C0"/>
                </a:solidFill>
              </a:rPr>
              <a:t> </a:t>
            </a:r>
            <a:r>
              <a:rPr lang="en-GB" sz="2400" dirty="0">
                <a:solidFill>
                  <a:srgbClr val="0070C0"/>
                </a:solidFill>
              </a:rPr>
              <a:t>[</a:t>
            </a:r>
            <a:r>
              <a:rPr lang="en-GB" sz="2400" i="1" dirty="0">
                <a:solidFill>
                  <a:srgbClr val="FF0000"/>
                </a:solidFill>
                <a:sym typeface="Symbol"/>
              </a:rPr>
              <a:t>there exists </a:t>
            </a:r>
            <a:r>
              <a:rPr lang="en-GB" sz="2400" i="1" dirty="0">
                <a:solidFill>
                  <a:srgbClr val="FF0000"/>
                </a:solidFill>
              </a:rPr>
              <a:t>Y</a:t>
            </a:r>
            <a:r>
              <a:rPr lang="en-GB" sz="2400" i="1" dirty="0">
                <a:solidFill>
                  <a:srgbClr val="0000FF"/>
                </a:solidFill>
              </a:rPr>
              <a:t> </a:t>
            </a:r>
            <a:r>
              <a:rPr lang="en-US" sz="2400" i="1" dirty="0">
                <a:solidFill>
                  <a:srgbClr val="0000FF"/>
                </a:solidFill>
              </a:rPr>
              <a:t>conditions </a:t>
            </a:r>
            <a:r>
              <a:rPr lang="en-US" sz="2400" i="1" dirty="0">
                <a:solidFill>
                  <a:srgbClr val="FF0000"/>
                </a:solidFill>
                <a:sym typeface="Symbol"/>
              </a:rPr>
              <a:t></a:t>
            </a:r>
            <a:r>
              <a:rPr lang="en-US" sz="2400" i="1" dirty="0">
                <a:solidFill>
                  <a:srgbClr val="0000FF"/>
                </a:solidFill>
                <a:sym typeface="Symbol"/>
              </a:rPr>
              <a:t>   </a:t>
            </a:r>
            <a:r>
              <a:rPr lang="en-US" sz="2400" i="1" dirty="0">
                <a:solidFill>
                  <a:srgbClr val="0000FF"/>
                </a:solidFill>
              </a:rPr>
              <a:t>conclusion</a:t>
            </a:r>
            <a:r>
              <a:rPr lang="en-GB" sz="2400" dirty="0">
                <a:solidFill>
                  <a:srgbClr val="0070C0"/>
                </a:solidFill>
              </a:rPr>
              <a:t>]</a:t>
            </a:r>
            <a:endParaRPr lang="en-US" sz="2400" dirty="0">
              <a:solidFill>
                <a:srgbClr val="0000FF"/>
              </a:solidFill>
            </a:endParaRPr>
          </a:p>
          <a:p>
            <a:pPr lvl="0"/>
            <a:r>
              <a:rPr lang="en-GB" sz="2400" dirty="0">
                <a:solidFill>
                  <a:prstClr val="black"/>
                </a:solidFill>
              </a:rPr>
              <a:t>or			</a:t>
            </a:r>
            <a:r>
              <a:rPr lang="en-US" sz="2400" i="1" dirty="0">
                <a:solidFill>
                  <a:srgbClr val="0000FF"/>
                </a:solidFill>
              </a:rPr>
              <a:t>  				  conclusion</a:t>
            </a:r>
            <a:r>
              <a:rPr lang="en-US" sz="2400" i="1" dirty="0">
                <a:solidFill>
                  <a:srgbClr val="FF0000"/>
                </a:solidFill>
                <a:sym typeface="Symbol"/>
              </a:rPr>
              <a:t>  if</a:t>
            </a:r>
            <a:r>
              <a:rPr lang="en-US" sz="2400" i="1" dirty="0">
                <a:solidFill>
                  <a:srgbClr val="0000FF"/>
                </a:solidFill>
              </a:rPr>
              <a:t>   conditions. </a:t>
            </a:r>
          </a:p>
          <a:p>
            <a:endParaRPr lang="en-GB" dirty="0"/>
          </a:p>
        </p:txBody>
      </p:sp>
    </p:spTree>
    <p:extLst>
      <p:ext uri="{BB962C8B-B14F-4D97-AF65-F5344CB8AC3E}">
        <p14:creationId xmlns:p14="http://schemas.microsoft.com/office/powerpoint/2010/main" val="1533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F8C75-04AE-4398-870A-CCA6ED8E3744}"/>
              </a:ext>
            </a:extLst>
          </p:cNvPr>
          <p:cNvSpPr>
            <a:spLocks noGrp="1"/>
          </p:cNvSpPr>
          <p:nvPr>
            <p:ph type="sldNum" sz="quarter" idx="12"/>
          </p:nvPr>
        </p:nvSpPr>
        <p:spPr/>
        <p:txBody>
          <a:bodyPr/>
          <a:lstStyle/>
          <a:p>
            <a:fld id="{CCD73432-EF7F-B84F-BCFB-EEF96C8A23DB}" type="slidenum">
              <a:rPr lang="en-US" smtClean="0"/>
              <a:pPr/>
              <a:t>6</a:t>
            </a:fld>
            <a:endParaRPr lang="en-US"/>
          </a:p>
        </p:txBody>
      </p:sp>
      <p:pic>
        <p:nvPicPr>
          <p:cNvPr id="3" name="Picture 2">
            <a:extLst>
              <a:ext uri="{FF2B5EF4-FFF2-40B4-BE49-F238E27FC236}">
                <a16:creationId xmlns:a16="http://schemas.microsoft.com/office/drawing/2014/main" id="{E2114F1C-32B7-4804-9100-F6A0814A00A3}"/>
              </a:ext>
            </a:extLst>
          </p:cNvPr>
          <p:cNvPicPr>
            <a:picLocks noChangeAspect="1"/>
          </p:cNvPicPr>
          <p:nvPr/>
        </p:nvPicPr>
        <p:blipFill>
          <a:blip r:embed="rId2"/>
          <a:stretch>
            <a:fillRect/>
          </a:stretch>
        </p:blipFill>
        <p:spPr>
          <a:xfrm>
            <a:off x="323528" y="116632"/>
            <a:ext cx="5181600" cy="1514475"/>
          </a:xfrm>
          <a:prstGeom prst="rect">
            <a:avLst/>
          </a:prstGeom>
        </p:spPr>
      </p:pic>
      <p:pic>
        <p:nvPicPr>
          <p:cNvPr id="4" name="Picture 3">
            <a:extLst>
              <a:ext uri="{FF2B5EF4-FFF2-40B4-BE49-F238E27FC236}">
                <a16:creationId xmlns:a16="http://schemas.microsoft.com/office/drawing/2014/main" id="{7277D493-4B88-4F4A-B893-3B7D3BEE007A}"/>
              </a:ext>
            </a:extLst>
          </p:cNvPr>
          <p:cNvPicPr>
            <a:picLocks noChangeAspect="1"/>
          </p:cNvPicPr>
          <p:nvPr/>
        </p:nvPicPr>
        <p:blipFill>
          <a:blip r:embed="rId3"/>
          <a:stretch>
            <a:fillRect/>
          </a:stretch>
        </p:blipFill>
        <p:spPr>
          <a:xfrm>
            <a:off x="4989537" y="692696"/>
            <a:ext cx="3830935" cy="3724096"/>
          </a:xfrm>
          <a:prstGeom prst="rect">
            <a:avLst/>
          </a:prstGeom>
        </p:spPr>
      </p:pic>
      <p:sp>
        <p:nvSpPr>
          <p:cNvPr id="6" name="Rectangle 5">
            <a:extLst>
              <a:ext uri="{FF2B5EF4-FFF2-40B4-BE49-F238E27FC236}">
                <a16:creationId xmlns:a16="http://schemas.microsoft.com/office/drawing/2014/main" id="{2289EEE3-B234-44D1-9421-C39B6488F940}"/>
              </a:ext>
            </a:extLst>
          </p:cNvPr>
          <p:cNvSpPr/>
          <p:nvPr/>
        </p:nvSpPr>
        <p:spPr>
          <a:xfrm>
            <a:off x="539552" y="2361196"/>
            <a:ext cx="4572000" cy="4154984"/>
          </a:xfrm>
          <a:prstGeom prst="rect">
            <a:avLst/>
          </a:prstGeom>
        </p:spPr>
        <p:txBody>
          <a:bodyPr>
            <a:spAutoFit/>
          </a:bodyPr>
          <a:lstStyle/>
          <a:p>
            <a:r>
              <a:rPr lang="en-GB" sz="2400" dirty="0">
                <a:solidFill>
                  <a:srgbClr val="444444"/>
                </a:solidFill>
                <a:latin typeface="Segoe UI" panose="020B0502040204020203" pitchFamily="34" charset="0"/>
              </a:rPr>
              <a:t>Rock–paper–scissors is </a:t>
            </a:r>
          </a:p>
          <a:p>
            <a:r>
              <a:rPr lang="en-GB" sz="2400" dirty="0">
                <a:solidFill>
                  <a:srgbClr val="444444"/>
                </a:solidFill>
                <a:latin typeface="Segoe UI" panose="020B0502040204020203" pitchFamily="34" charset="0"/>
              </a:rPr>
              <a:t>a zero-sum game </a:t>
            </a:r>
          </a:p>
          <a:p>
            <a:r>
              <a:rPr lang="en-GB" sz="2400" dirty="0">
                <a:solidFill>
                  <a:srgbClr val="444444"/>
                </a:solidFill>
                <a:latin typeface="Segoe UI" panose="020B0502040204020203" pitchFamily="34" charset="0"/>
              </a:rPr>
              <a:t>played between two people. </a:t>
            </a:r>
          </a:p>
          <a:p>
            <a:endParaRPr lang="en-GB" sz="2400" dirty="0">
              <a:solidFill>
                <a:srgbClr val="444444"/>
              </a:solidFill>
              <a:latin typeface="Segoe UI" panose="020B0502040204020203" pitchFamily="34" charset="0"/>
            </a:endParaRPr>
          </a:p>
          <a:p>
            <a:r>
              <a:rPr lang="en-GB" sz="2400" dirty="0">
                <a:solidFill>
                  <a:srgbClr val="444444"/>
                </a:solidFill>
                <a:latin typeface="Segoe UI" panose="020B0502040204020203" pitchFamily="34" charset="0"/>
              </a:rPr>
              <a:t>Each player simultaneously forms one of three shapes </a:t>
            </a:r>
          </a:p>
          <a:p>
            <a:r>
              <a:rPr lang="en-GB" sz="2400" dirty="0">
                <a:solidFill>
                  <a:srgbClr val="444444"/>
                </a:solidFill>
                <a:latin typeface="Segoe UI" panose="020B0502040204020203" pitchFamily="34" charset="0"/>
              </a:rPr>
              <a:t>with an outstretched hand:</a:t>
            </a:r>
          </a:p>
          <a:p>
            <a:endParaRPr lang="en-GB" sz="2400" dirty="0">
              <a:solidFill>
                <a:srgbClr val="444444"/>
              </a:solidFill>
              <a:latin typeface="Segoe UI" panose="020B0502040204020203" pitchFamily="34" charset="0"/>
            </a:endParaRPr>
          </a:p>
          <a:p>
            <a:pPr marL="452438"/>
            <a:r>
              <a:rPr lang="en-GB" sz="2400" dirty="0">
                <a:solidFill>
                  <a:srgbClr val="444444"/>
                </a:solidFill>
                <a:latin typeface="Segoe UI" panose="020B0502040204020203" pitchFamily="34" charset="0"/>
              </a:rPr>
              <a:t>rock ✊ </a:t>
            </a:r>
          </a:p>
          <a:p>
            <a:pPr marL="452438"/>
            <a:r>
              <a:rPr lang="en-GB" sz="2400" dirty="0">
                <a:solidFill>
                  <a:srgbClr val="444444"/>
                </a:solidFill>
                <a:latin typeface="Segoe UI" panose="020B0502040204020203" pitchFamily="34" charset="0"/>
              </a:rPr>
              <a:t>paper ✋ </a:t>
            </a:r>
          </a:p>
          <a:p>
            <a:pPr marL="452438"/>
            <a:r>
              <a:rPr lang="en-GB" sz="2400" dirty="0">
                <a:solidFill>
                  <a:srgbClr val="444444"/>
                </a:solidFill>
                <a:latin typeface="Segoe UI" panose="020B0502040204020203" pitchFamily="34" charset="0"/>
              </a:rPr>
              <a:t>scissors ✌️</a:t>
            </a:r>
            <a:endParaRPr lang="en-GB" dirty="0"/>
          </a:p>
        </p:txBody>
      </p:sp>
    </p:spTree>
    <p:extLst>
      <p:ext uri="{BB962C8B-B14F-4D97-AF65-F5344CB8AC3E}">
        <p14:creationId xmlns:p14="http://schemas.microsoft.com/office/powerpoint/2010/main" val="9367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D73432-EF7F-B84F-BCFB-EEF96C8A23DB}" type="slidenum">
              <a:rPr lang="en-US" smtClean="0"/>
              <a:pPr/>
              <a:t>60</a:t>
            </a:fld>
            <a:endParaRPr lang="en-US"/>
          </a:p>
        </p:txBody>
      </p:sp>
      <p:sp>
        <p:nvSpPr>
          <p:cNvPr id="4" name="TextBox 3"/>
          <p:cNvSpPr txBox="1"/>
          <p:nvPr/>
        </p:nvSpPr>
        <p:spPr>
          <a:xfrm>
            <a:off x="507833" y="1968101"/>
            <a:ext cx="3560111" cy="3231654"/>
          </a:xfrm>
          <a:prstGeom prst="rect">
            <a:avLst/>
          </a:prstGeom>
          <a:noFill/>
        </p:spPr>
        <p:txBody>
          <a:bodyPr wrap="square" rtlCol="0">
            <a:spAutoFit/>
          </a:bodyPr>
          <a:lstStyle/>
          <a:p>
            <a:r>
              <a:rPr lang="en-GB" sz="2400" dirty="0"/>
              <a:t>All humans are mortal.			</a:t>
            </a:r>
          </a:p>
          <a:p>
            <a:endParaRPr lang="en-GB" sz="2400" dirty="0"/>
          </a:p>
          <a:p>
            <a:r>
              <a:rPr lang="en-GB" sz="2400" dirty="0"/>
              <a:t>All humans are virtuous.				</a:t>
            </a:r>
            <a:br>
              <a:rPr lang="en-US" sz="2000" i="1" dirty="0"/>
            </a:br>
            <a:endParaRPr lang="en-GB" dirty="0"/>
          </a:p>
          <a:p>
            <a:r>
              <a:rPr lang="en-GB" sz="2400" dirty="0">
                <a:solidFill>
                  <a:srgbClr val="FF0000"/>
                </a:solidFill>
                <a:sym typeface="Symbol"/>
              </a:rPr>
              <a:t>	</a:t>
            </a:r>
            <a:r>
              <a:rPr lang="en-GB" sz="2400" i="1" dirty="0">
                <a:solidFill>
                  <a:prstClr val="black"/>
                </a:solidFill>
                <a:sym typeface="Symbol"/>
              </a:rPr>
              <a:t> </a:t>
            </a:r>
          </a:p>
          <a:p>
            <a:endParaRPr lang="en-GB" sz="2400" i="1" dirty="0">
              <a:solidFill>
                <a:srgbClr val="0000FF"/>
              </a:solidFill>
            </a:endParaRPr>
          </a:p>
          <a:p>
            <a:endParaRPr lang="en-GB" dirty="0"/>
          </a:p>
        </p:txBody>
      </p:sp>
      <p:cxnSp>
        <p:nvCxnSpPr>
          <p:cNvPr id="5" name="Straight Arrow Connector 4">
            <a:extLst>
              <a:ext uri="{FF2B5EF4-FFF2-40B4-BE49-F238E27FC236}">
                <a16:creationId xmlns:a16="http://schemas.microsoft.com/office/drawing/2014/main" id="{4DC97194-4F92-4C8E-8B5E-12A7C7AFDD4C}"/>
              </a:ext>
            </a:extLst>
          </p:cNvPr>
          <p:cNvCxnSpPr>
            <a:cxnSpLocks/>
          </p:cNvCxnSpPr>
          <p:nvPr/>
        </p:nvCxnSpPr>
        <p:spPr>
          <a:xfrm flipH="1">
            <a:off x="3829645" y="2246073"/>
            <a:ext cx="74235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33E6330-1BFD-445F-BD03-19D0B0B9CD84}"/>
              </a:ext>
            </a:extLst>
          </p:cNvPr>
          <p:cNvCxnSpPr>
            <a:cxnSpLocks/>
          </p:cNvCxnSpPr>
          <p:nvPr/>
        </p:nvCxnSpPr>
        <p:spPr>
          <a:xfrm flipH="1">
            <a:off x="3829644" y="3429000"/>
            <a:ext cx="74235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947040D-89F3-4983-93A8-CD7C5EE36F65}"/>
              </a:ext>
            </a:extLst>
          </p:cNvPr>
          <p:cNvSpPr txBox="1"/>
          <p:nvPr/>
        </p:nvSpPr>
        <p:spPr>
          <a:xfrm>
            <a:off x="4922549" y="1950084"/>
            <a:ext cx="2971263" cy="830997"/>
          </a:xfrm>
          <a:prstGeom prst="rect">
            <a:avLst/>
          </a:prstGeom>
          <a:noFill/>
        </p:spPr>
        <p:txBody>
          <a:bodyPr wrap="none" rtlCol="0">
            <a:spAutoFit/>
          </a:bodyPr>
          <a:lstStyle/>
          <a:p>
            <a:r>
              <a:rPr lang="en-GB" sz="2400" dirty="0">
                <a:solidFill>
                  <a:srgbClr val="FF0000"/>
                </a:solidFill>
              </a:rPr>
              <a:t>Belief:    	</a:t>
            </a:r>
          </a:p>
          <a:p>
            <a:r>
              <a:rPr lang="en-GB" sz="2400" i="1" dirty="0">
                <a:solidFill>
                  <a:srgbClr val="0000FF"/>
                </a:solidFill>
                <a:sym typeface="Symbol"/>
              </a:rPr>
              <a:t>mortal(X) </a:t>
            </a:r>
            <a:r>
              <a:rPr lang="en-GB" sz="2400" i="1" dirty="0">
                <a:solidFill>
                  <a:srgbClr val="FF0000"/>
                </a:solidFill>
                <a:sym typeface="Symbol" panose="05050102010706020507" pitchFamily="18" charset="2"/>
              </a:rPr>
              <a:t>if </a:t>
            </a:r>
            <a:r>
              <a:rPr lang="en-GB" sz="2400" i="1" dirty="0">
                <a:solidFill>
                  <a:srgbClr val="0000FF"/>
                </a:solidFill>
              </a:rPr>
              <a:t>human(X).</a:t>
            </a:r>
            <a:endParaRPr lang="en-GB" i="1" dirty="0">
              <a:solidFill>
                <a:srgbClr val="0000FF"/>
              </a:solidFill>
            </a:endParaRPr>
          </a:p>
        </p:txBody>
      </p:sp>
      <p:sp>
        <p:nvSpPr>
          <p:cNvPr id="14" name="TextBox 13">
            <a:extLst>
              <a:ext uri="{FF2B5EF4-FFF2-40B4-BE49-F238E27FC236}">
                <a16:creationId xmlns:a16="http://schemas.microsoft.com/office/drawing/2014/main" id="{82563F68-24BA-4F51-A8D3-2DBAAD9B8495}"/>
              </a:ext>
            </a:extLst>
          </p:cNvPr>
          <p:cNvSpPr txBox="1"/>
          <p:nvPr/>
        </p:nvSpPr>
        <p:spPr>
          <a:xfrm>
            <a:off x="4905389" y="3130734"/>
            <a:ext cx="4460703" cy="830997"/>
          </a:xfrm>
          <a:prstGeom prst="rect">
            <a:avLst/>
          </a:prstGeom>
          <a:noFill/>
        </p:spPr>
        <p:txBody>
          <a:bodyPr wrap="square" rtlCol="0">
            <a:spAutoFit/>
          </a:bodyPr>
          <a:lstStyle/>
          <a:p>
            <a:r>
              <a:rPr lang="en-GB" sz="2400" dirty="0">
                <a:solidFill>
                  <a:srgbClr val="FF0000"/>
                </a:solidFill>
              </a:rPr>
              <a:t>Goal:</a:t>
            </a:r>
            <a:r>
              <a:rPr lang="en-GB" sz="2400" i="1" dirty="0">
                <a:sym typeface="Symbol"/>
              </a:rPr>
              <a:t>		</a:t>
            </a:r>
          </a:p>
          <a:p>
            <a:r>
              <a:rPr lang="en-GB" sz="2400" i="1" dirty="0">
                <a:solidFill>
                  <a:srgbClr val="FF0000"/>
                </a:solidFill>
                <a:sym typeface="Symbol"/>
              </a:rPr>
              <a:t>i</a:t>
            </a:r>
            <a:r>
              <a:rPr lang="en-GB" sz="2400" i="1" dirty="0">
                <a:solidFill>
                  <a:srgbClr val="FF0000"/>
                </a:solidFill>
              </a:rPr>
              <a:t>f</a:t>
            </a:r>
            <a:r>
              <a:rPr lang="en-GB" sz="2400" i="1" dirty="0">
                <a:solidFill>
                  <a:srgbClr val="0033CC"/>
                </a:solidFill>
              </a:rPr>
              <a:t> </a:t>
            </a:r>
            <a:r>
              <a:rPr lang="en-GB" sz="2400" i="1" dirty="0">
                <a:solidFill>
                  <a:srgbClr val="0000FF"/>
                </a:solidFill>
              </a:rPr>
              <a:t>human(X)</a:t>
            </a:r>
            <a:r>
              <a:rPr lang="en-US" sz="2400" i="1" dirty="0"/>
              <a:t> </a:t>
            </a:r>
            <a:r>
              <a:rPr lang="en-GB" sz="2400" i="1" dirty="0">
                <a:solidFill>
                  <a:srgbClr val="FF0000"/>
                </a:solidFill>
                <a:sym typeface="Symbol"/>
              </a:rPr>
              <a:t>then </a:t>
            </a:r>
            <a:r>
              <a:rPr lang="en-GB" sz="2400" i="1" dirty="0">
                <a:solidFill>
                  <a:srgbClr val="0000FF"/>
                </a:solidFill>
                <a:sym typeface="Symbol"/>
              </a:rPr>
              <a:t>virtuous(X).</a:t>
            </a:r>
            <a:endParaRPr lang="en-GB" sz="2400" dirty="0"/>
          </a:p>
        </p:txBody>
      </p:sp>
      <p:sp>
        <p:nvSpPr>
          <p:cNvPr id="6" name="TextBox 5">
            <a:extLst>
              <a:ext uri="{FF2B5EF4-FFF2-40B4-BE49-F238E27FC236}">
                <a16:creationId xmlns:a16="http://schemas.microsoft.com/office/drawing/2014/main" id="{4AC5AC3D-3B2D-4E7F-8CC3-4B5BCFF00321}"/>
              </a:ext>
            </a:extLst>
          </p:cNvPr>
          <p:cNvSpPr txBox="1"/>
          <p:nvPr/>
        </p:nvSpPr>
        <p:spPr>
          <a:xfrm>
            <a:off x="571190" y="4250878"/>
            <a:ext cx="7497565" cy="830997"/>
          </a:xfrm>
          <a:prstGeom prst="rect">
            <a:avLst/>
          </a:prstGeom>
          <a:noFill/>
        </p:spPr>
        <p:txBody>
          <a:bodyPr wrap="none" rtlCol="0">
            <a:spAutoFit/>
          </a:bodyPr>
          <a:lstStyle/>
          <a:p>
            <a:r>
              <a:rPr lang="en-GB" sz="2400" dirty="0"/>
              <a:t>Psychological studies show that people have trouble </a:t>
            </a:r>
          </a:p>
          <a:p>
            <a:r>
              <a:rPr lang="en-GB" sz="2400" dirty="0"/>
              <a:t>reasoning with conditionals. e.g. the </a:t>
            </a:r>
            <a:r>
              <a:rPr lang="en-GB" sz="2400" dirty="0" err="1"/>
              <a:t>Wason</a:t>
            </a:r>
            <a:r>
              <a:rPr lang="en-GB" sz="2400" dirty="0"/>
              <a:t> selection task.</a:t>
            </a:r>
          </a:p>
        </p:txBody>
      </p:sp>
    </p:spTree>
    <p:extLst>
      <p:ext uri="{BB962C8B-B14F-4D97-AF65-F5344CB8AC3E}">
        <p14:creationId xmlns:p14="http://schemas.microsoft.com/office/powerpoint/2010/main" val="236394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E1A3A-D520-4BE8-8C67-9D4ADB7EC884}"/>
              </a:ext>
            </a:extLst>
          </p:cNvPr>
          <p:cNvSpPr>
            <a:spLocks noGrp="1"/>
          </p:cNvSpPr>
          <p:nvPr>
            <p:ph type="sldNum" sz="quarter" idx="12"/>
          </p:nvPr>
        </p:nvSpPr>
        <p:spPr/>
        <p:txBody>
          <a:bodyPr/>
          <a:lstStyle/>
          <a:p>
            <a:fld id="{CCD73432-EF7F-B84F-BCFB-EEF96C8A23DB}" type="slidenum">
              <a:rPr lang="en-US" smtClean="0"/>
              <a:pPr/>
              <a:t>61</a:t>
            </a:fld>
            <a:endParaRPr lang="en-US"/>
          </a:p>
        </p:txBody>
      </p:sp>
      <p:pic>
        <p:nvPicPr>
          <p:cNvPr id="3" name="Picture 2">
            <a:extLst>
              <a:ext uri="{FF2B5EF4-FFF2-40B4-BE49-F238E27FC236}">
                <a16:creationId xmlns:a16="http://schemas.microsoft.com/office/drawing/2014/main" id="{365BABCE-74C9-4698-97B3-22A52A046353}"/>
              </a:ext>
            </a:extLst>
          </p:cNvPr>
          <p:cNvPicPr>
            <a:picLocks noChangeAspect="1"/>
          </p:cNvPicPr>
          <p:nvPr/>
        </p:nvPicPr>
        <p:blipFill>
          <a:blip r:embed="rId2"/>
          <a:stretch>
            <a:fillRect/>
          </a:stretch>
        </p:blipFill>
        <p:spPr>
          <a:xfrm>
            <a:off x="0" y="46821"/>
            <a:ext cx="9144000" cy="6764357"/>
          </a:xfrm>
          <a:prstGeom prst="rect">
            <a:avLst/>
          </a:prstGeom>
        </p:spPr>
      </p:pic>
    </p:spTree>
    <p:extLst>
      <p:ext uri="{BB962C8B-B14F-4D97-AF65-F5344CB8AC3E}">
        <p14:creationId xmlns:p14="http://schemas.microsoft.com/office/powerpoint/2010/main" val="3637779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0945-09F4-41E2-8F21-CD2776BA546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C417A41-D844-4848-B928-54729419B62E}"/>
              </a:ext>
            </a:extLst>
          </p:cNvPr>
          <p:cNvPicPr>
            <a:picLocks noGrp="1" noChangeAspect="1"/>
          </p:cNvPicPr>
          <p:nvPr>
            <p:ph idx="1"/>
          </p:nvPr>
        </p:nvPicPr>
        <p:blipFill>
          <a:blip r:embed="rId2"/>
          <a:stretch>
            <a:fillRect/>
          </a:stretch>
        </p:blipFill>
        <p:spPr>
          <a:xfrm>
            <a:off x="-540914" y="0"/>
            <a:ext cx="9985014" cy="6858000"/>
          </a:xfrm>
          <a:prstGeom prst="rect">
            <a:avLst/>
          </a:prstGeom>
        </p:spPr>
      </p:pic>
      <p:sp>
        <p:nvSpPr>
          <p:cNvPr id="4" name="Slide Number Placeholder 3">
            <a:extLst>
              <a:ext uri="{FF2B5EF4-FFF2-40B4-BE49-F238E27FC236}">
                <a16:creationId xmlns:a16="http://schemas.microsoft.com/office/drawing/2014/main" id="{68BA02E3-2F2D-406F-B005-B410A1AE9D38}"/>
              </a:ext>
            </a:extLst>
          </p:cNvPr>
          <p:cNvSpPr>
            <a:spLocks noGrp="1"/>
          </p:cNvSpPr>
          <p:nvPr>
            <p:ph type="sldNum" sz="quarter" idx="12"/>
          </p:nvPr>
        </p:nvSpPr>
        <p:spPr/>
        <p:txBody>
          <a:bodyPr/>
          <a:lstStyle/>
          <a:p>
            <a:fld id="{157A1068-D62E-422C-AB7D-5FE9A09DEB85}" type="slidenum">
              <a:rPr lang="en-US" smtClean="0"/>
              <a:pPr/>
              <a:t>62</a:t>
            </a:fld>
            <a:r>
              <a:rPr lang="en-US"/>
              <a:t>  </a:t>
            </a:r>
            <a:endParaRPr lang="en-US" dirty="0"/>
          </a:p>
        </p:txBody>
      </p:sp>
    </p:spTree>
    <p:extLst>
      <p:ext uri="{BB962C8B-B14F-4D97-AF65-F5344CB8AC3E}">
        <p14:creationId xmlns:p14="http://schemas.microsoft.com/office/powerpoint/2010/main" val="1144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0EF30-71AE-438A-BBC1-B9C7EA4F1DD7}"/>
              </a:ext>
            </a:extLst>
          </p:cNvPr>
          <p:cNvSpPr>
            <a:spLocks noGrp="1"/>
          </p:cNvSpPr>
          <p:nvPr>
            <p:ph type="sldNum" sz="quarter" idx="12"/>
          </p:nvPr>
        </p:nvSpPr>
        <p:spPr/>
        <p:txBody>
          <a:bodyPr/>
          <a:lstStyle/>
          <a:p>
            <a:fld id="{CCD73432-EF7F-B84F-BCFB-EEF96C8A23DB}" type="slidenum">
              <a:rPr lang="en-US" smtClean="0"/>
              <a:pPr/>
              <a:t>7</a:t>
            </a:fld>
            <a:endParaRPr lang="en-US"/>
          </a:p>
        </p:txBody>
      </p:sp>
      <p:sp>
        <p:nvSpPr>
          <p:cNvPr id="4" name="TextBox 3">
            <a:extLst>
              <a:ext uri="{FF2B5EF4-FFF2-40B4-BE49-F238E27FC236}">
                <a16:creationId xmlns:a16="http://schemas.microsoft.com/office/drawing/2014/main" id="{ECA3E6B0-141A-4FCF-AFC1-0CA4E23570F8}"/>
              </a:ext>
            </a:extLst>
          </p:cNvPr>
          <p:cNvSpPr txBox="1"/>
          <p:nvPr/>
        </p:nvSpPr>
        <p:spPr>
          <a:xfrm>
            <a:off x="0" y="5648464"/>
            <a:ext cx="8528297" cy="707886"/>
          </a:xfrm>
          <a:prstGeom prst="rect">
            <a:avLst/>
          </a:prstGeom>
          <a:noFill/>
        </p:spPr>
        <p:txBody>
          <a:bodyPr wrap="none" rtlCol="0">
            <a:spAutoFit/>
          </a:bodyPr>
          <a:lstStyle/>
          <a:p>
            <a:r>
              <a:rPr lang="en-GB" sz="2000" dirty="0">
                <a:solidFill>
                  <a:srgbClr val="FF0000"/>
                </a:solidFill>
              </a:rPr>
              <a:t>A typical smart contract is written in an imperative programming language with </a:t>
            </a:r>
          </a:p>
          <a:p>
            <a:r>
              <a:rPr lang="en-GB" sz="2000" dirty="0">
                <a:solidFill>
                  <a:srgbClr val="FF0000"/>
                </a:solidFill>
              </a:rPr>
              <a:t>condition-action rules (sometimes called “conditional logic”).</a:t>
            </a:r>
          </a:p>
        </p:txBody>
      </p:sp>
      <p:pic>
        <p:nvPicPr>
          <p:cNvPr id="3" name="Picture 2">
            <a:extLst>
              <a:ext uri="{FF2B5EF4-FFF2-40B4-BE49-F238E27FC236}">
                <a16:creationId xmlns:a16="http://schemas.microsoft.com/office/drawing/2014/main" id="{43001B8A-A89D-4FCF-AE21-F07ECB30FAB8}"/>
              </a:ext>
            </a:extLst>
          </p:cNvPr>
          <p:cNvPicPr>
            <a:picLocks noChangeAspect="1"/>
          </p:cNvPicPr>
          <p:nvPr/>
        </p:nvPicPr>
        <p:blipFill>
          <a:blip r:embed="rId2"/>
          <a:stretch>
            <a:fillRect/>
          </a:stretch>
        </p:blipFill>
        <p:spPr>
          <a:xfrm>
            <a:off x="-17702" y="260648"/>
            <a:ext cx="9144000" cy="5003142"/>
          </a:xfrm>
          <a:prstGeom prst="rect">
            <a:avLst/>
          </a:prstGeom>
        </p:spPr>
      </p:pic>
    </p:spTree>
    <p:extLst>
      <p:ext uri="{BB962C8B-B14F-4D97-AF65-F5344CB8AC3E}">
        <p14:creationId xmlns:p14="http://schemas.microsoft.com/office/powerpoint/2010/main" val="8695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2756D-0668-46A4-AC23-C38E363EC6F9}"/>
              </a:ext>
            </a:extLst>
          </p:cNvPr>
          <p:cNvSpPr>
            <a:spLocks noGrp="1"/>
          </p:cNvSpPr>
          <p:nvPr>
            <p:ph type="sldNum" sz="quarter" idx="12"/>
          </p:nvPr>
        </p:nvSpPr>
        <p:spPr/>
        <p:txBody>
          <a:bodyPr/>
          <a:lstStyle/>
          <a:p>
            <a:fld id="{CCD73432-EF7F-B84F-BCFB-EEF96C8A23DB}" type="slidenum">
              <a:rPr lang="en-US" smtClean="0"/>
              <a:pPr/>
              <a:t>8</a:t>
            </a:fld>
            <a:endParaRPr lang="en-US"/>
          </a:p>
        </p:txBody>
      </p:sp>
      <p:sp>
        <p:nvSpPr>
          <p:cNvPr id="4" name="Rectangle 3">
            <a:extLst>
              <a:ext uri="{FF2B5EF4-FFF2-40B4-BE49-F238E27FC236}">
                <a16:creationId xmlns:a16="http://schemas.microsoft.com/office/drawing/2014/main" id="{5A4858F3-0B22-4B35-BFFE-EBA87D620AD0}"/>
              </a:ext>
            </a:extLst>
          </p:cNvPr>
          <p:cNvSpPr/>
          <p:nvPr/>
        </p:nvSpPr>
        <p:spPr>
          <a:xfrm>
            <a:off x="755576" y="3789040"/>
            <a:ext cx="7200800" cy="1715021"/>
          </a:xfrm>
          <a:prstGeom prst="rect">
            <a:avLst/>
          </a:prstGeom>
        </p:spPr>
        <p:txBody>
          <a:bodyPr wrap="square">
            <a:spAutoFit/>
          </a:bodyPr>
          <a:lstStyle/>
          <a:p>
            <a:pPr>
              <a:lnSpc>
                <a:spcPct val="107000"/>
              </a:lnSpc>
            </a:pPr>
            <a:r>
              <a:rPr lang="en-GB" sz="2000" dirty="0">
                <a:latin typeface="Arial" panose="020B0604020202020204" pitchFamily="34" charset="0"/>
                <a:ea typeface="Arial" panose="020B0604020202020204" pitchFamily="34" charset="0"/>
                <a:cs typeface="Arial" panose="020B0604020202020204" pitchFamily="34" charset="0"/>
              </a:rPr>
              <a:t>a consortium of lawyers and organizations,</a:t>
            </a:r>
          </a:p>
          <a:p>
            <a:pPr>
              <a:lnSpc>
                <a:spcPct val="107000"/>
              </a:lnSpc>
            </a:pPr>
            <a:r>
              <a:rPr lang="en-GB" sz="2000" dirty="0">
                <a:latin typeface="Arial" panose="020B0604020202020204" pitchFamily="34" charset="0"/>
                <a:ea typeface="Arial" panose="020B0604020202020204" pitchFamily="34" charset="0"/>
                <a:cs typeface="Arial" panose="020B0604020202020204" pitchFamily="34" charset="0"/>
              </a:rPr>
              <a:t>developing a “functional programming language”,  </a:t>
            </a:r>
            <a:r>
              <a:rPr lang="en-GB" sz="2000" b="1" dirty="0">
                <a:latin typeface="Arial" panose="020B0604020202020204" pitchFamily="34" charset="0"/>
                <a:ea typeface="Arial" panose="020B0604020202020204" pitchFamily="34" charset="0"/>
                <a:cs typeface="Arial" panose="020B0604020202020204" pitchFamily="34" charset="0"/>
              </a:rPr>
              <a:t>Ergo </a:t>
            </a:r>
          </a:p>
          <a:p>
            <a:pPr>
              <a:lnSpc>
                <a:spcPct val="107000"/>
              </a:lnSpc>
            </a:pPr>
            <a:endParaRPr lang="en-GB" sz="2000" b="1" dirty="0">
              <a:latin typeface="Arial" panose="020B0604020202020204" pitchFamily="34" charset="0"/>
              <a:ea typeface="Arial" panose="020B0604020202020204" pitchFamily="34" charset="0"/>
              <a:cs typeface="Arial" panose="020B0604020202020204" pitchFamily="34" charset="0"/>
            </a:endParaRPr>
          </a:p>
          <a:p>
            <a:pPr>
              <a:lnSpc>
                <a:spcPct val="107000"/>
              </a:lnSpc>
            </a:pPr>
            <a:r>
              <a:rPr lang="en-GB" sz="2000" dirty="0">
                <a:latin typeface="Arial" panose="020B0604020202020204" pitchFamily="34" charset="0"/>
                <a:ea typeface="Arial" panose="020B0604020202020204" pitchFamily="34" charset="0"/>
                <a:cs typeface="Arial" panose="020B0604020202020204" pitchFamily="34" charset="0"/>
              </a:rPr>
              <a:t>“for the formation and execution of smart legal contracts </a:t>
            </a:r>
          </a:p>
          <a:p>
            <a:pPr>
              <a:lnSpc>
                <a:spcPct val="107000"/>
              </a:lnSpc>
            </a:pPr>
            <a:r>
              <a:rPr lang="en-GB" sz="2000" dirty="0">
                <a:latin typeface="Arial" panose="020B0604020202020204" pitchFamily="34" charset="0"/>
                <a:ea typeface="Arial" panose="020B0604020202020204" pitchFamily="34" charset="0"/>
                <a:cs typeface="Arial" panose="020B0604020202020204" pitchFamily="34" charset="0"/>
              </a:rPr>
              <a:t>in a blockchain-agnostic standard implementation”. </a:t>
            </a:r>
          </a:p>
        </p:txBody>
      </p:sp>
      <p:pic>
        <p:nvPicPr>
          <p:cNvPr id="5" name="Picture 4">
            <a:extLst>
              <a:ext uri="{FF2B5EF4-FFF2-40B4-BE49-F238E27FC236}">
                <a16:creationId xmlns:a16="http://schemas.microsoft.com/office/drawing/2014/main" id="{085BDDDA-063B-4F7C-9118-A82F76B9875A}"/>
              </a:ext>
            </a:extLst>
          </p:cNvPr>
          <p:cNvPicPr>
            <a:picLocks noChangeAspect="1"/>
          </p:cNvPicPr>
          <p:nvPr/>
        </p:nvPicPr>
        <p:blipFill>
          <a:blip r:embed="rId2"/>
          <a:stretch>
            <a:fillRect/>
          </a:stretch>
        </p:blipFill>
        <p:spPr>
          <a:xfrm>
            <a:off x="323528" y="504630"/>
            <a:ext cx="3136008" cy="2821953"/>
          </a:xfrm>
          <a:prstGeom prst="rect">
            <a:avLst/>
          </a:prstGeom>
        </p:spPr>
      </p:pic>
    </p:spTree>
    <p:extLst>
      <p:ext uri="{BB962C8B-B14F-4D97-AF65-F5344CB8AC3E}">
        <p14:creationId xmlns:p14="http://schemas.microsoft.com/office/powerpoint/2010/main" val="38337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D9747-A99A-4755-B1EF-43E19A2E2635}"/>
              </a:ext>
            </a:extLst>
          </p:cNvPr>
          <p:cNvSpPr>
            <a:spLocks noGrp="1"/>
          </p:cNvSpPr>
          <p:nvPr>
            <p:ph type="sldNum" sz="quarter" idx="12"/>
          </p:nvPr>
        </p:nvSpPr>
        <p:spPr/>
        <p:txBody>
          <a:bodyPr/>
          <a:lstStyle/>
          <a:p>
            <a:fld id="{CCD73432-EF7F-B84F-BCFB-EEF96C8A23DB}" type="slidenum">
              <a:rPr lang="en-US" smtClean="0"/>
              <a:pPr/>
              <a:t>9</a:t>
            </a:fld>
            <a:endParaRPr lang="en-US"/>
          </a:p>
        </p:txBody>
      </p:sp>
      <p:sp>
        <p:nvSpPr>
          <p:cNvPr id="3" name="Rectangle 2">
            <a:extLst>
              <a:ext uri="{FF2B5EF4-FFF2-40B4-BE49-F238E27FC236}">
                <a16:creationId xmlns:a16="http://schemas.microsoft.com/office/drawing/2014/main" id="{49E893A7-C649-47DD-B3C7-96605443D698}"/>
              </a:ext>
            </a:extLst>
          </p:cNvPr>
          <p:cNvSpPr/>
          <p:nvPr/>
        </p:nvSpPr>
        <p:spPr>
          <a:xfrm>
            <a:off x="723674" y="2060848"/>
            <a:ext cx="6678488" cy="5001369"/>
          </a:xfrm>
          <a:prstGeom prst="rect">
            <a:avLst/>
          </a:prstGeom>
        </p:spPr>
        <p:txBody>
          <a:bodyPr wrap="square">
            <a:spAutoFit/>
          </a:bodyPr>
          <a:lstStyle/>
          <a:p>
            <a:pPr>
              <a:spcBef>
                <a:spcPts val="2400"/>
              </a:spcBef>
              <a:spcAft>
                <a:spcPts val="1000"/>
              </a:spcAft>
            </a:pPr>
            <a:r>
              <a:rPr lang="en-GB" sz="3200" b="1" dirty="0">
                <a:solidFill>
                  <a:srgbClr val="FF5E0E"/>
                </a:solidFill>
                <a:latin typeface="PT Sans Narrow"/>
              </a:rPr>
              <a:t>Specification</a:t>
            </a:r>
            <a:endParaRPr lang="en-GB" b="1" dirty="0"/>
          </a:p>
          <a:p>
            <a:pPr>
              <a:spcBef>
                <a:spcPts val="600"/>
              </a:spcBef>
              <a:spcAft>
                <a:spcPts val="1000"/>
              </a:spcAft>
            </a:pPr>
            <a:r>
              <a:rPr lang="en-GB" dirty="0">
                <a:solidFill>
                  <a:srgbClr val="695D46"/>
                </a:solidFill>
                <a:latin typeface="Open Sans"/>
              </a:rPr>
              <a:t>The Late Delivery And Penalty clause in the typical legal contract looks like this:</a:t>
            </a:r>
            <a:endParaRPr lang="en-GB" dirty="0"/>
          </a:p>
          <a:p>
            <a:pPr marL="457200">
              <a:spcBef>
                <a:spcPts val="600"/>
              </a:spcBef>
              <a:spcAft>
                <a:spcPts val="1000"/>
              </a:spcAft>
            </a:pPr>
            <a:r>
              <a:rPr lang="en-GB" dirty="0">
                <a:solidFill>
                  <a:srgbClr val="695D46"/>
                </a:solidFill>
                <a:latin typeface="Open Sans"/>
              </a:rPr>
              <a:t>Late Delivery and Penalty. In case of delayed delivery </a:t>
            </a:r>
            <a:r>
              <a:rPr lang="en-GB" b="1" dirty="0">
                <a:solidFill>
                  <a:srgbClr val="695D46"/>
                </a:solidFill>
                <a:latin typeface="Open Sans"/>
              </a:rPr>
              <a:t>except for Force Majeure cases</a:t>
            </a:r>
            <a:r>
              <a:rPr lang="en-GB" dirty="0">
                <a:solidFill>
                  <a:srgbClr val="695D46"/>
                </a:solidFill>
                <a:latin typeface="Open Sans"/>
              </a:rPr>
              <a:t>, the Seller shall pay to the Buyer for every </a:t>
            </a:r>
            <a:r>
              <a:rPr lang="en-GB" b="1" dirty="0">
                <a:solidFill>
                  <a:srgbClr val="695D46"/>
                </a:solidFill>
                <a:latin typeface="Open Sans"/>
              </a:rPr>
              <a:t>2 weeks</a:t>
            </a:r>
            <a:r>
              <a:rPr lang="en-GB" dirty="0">
                <a:solidFill>
                  <a:srgbClr val="695D46"/>
                </a:solidFill>
                <a:latin typeface="Open Sans"/>
              </a:rPr>
              <a:t> of delay penalty amounting to </a:t>
            </a:r>
            <a:r>
              <a:rPr lang="en-GB" b="1" dirty="0">
                <a:solidFill>
                  <a:srgbClr val="695D46"/>
                </a:solidFill>
                <a:latin typeface="Open Sans"/>
              </a:rPr>
              <a:t>10.5%</a:t>
            </a:r>
            <a:r>
              <a:rPr lang="en-GB" dirty="0">
                <a:solidFill>
                  <a:srgbClr val="695D46"/>
                </a:solidFill>
                <a:latin typeface="Open Sans"/>
              </a:rPr>
              <a:t> of total value of the Equipment whose delivery has been delayed. Any fractional part of </a:t>
            </a:r>
            <a:r>
              <a:rPr lang="en-GB" b="1" dirty="0">
                <a:solidFill>
                  <a:srgbClr val="695D46"/>
                </a:solidFill>
                <a:latin typeface="Open Sans"/>
              </a:rPr>
              <a:t>a week</a:t>
            </a:r>
            <a:r>
              <a:rPr lang="en-GB" dirty="0">
                <a:solidFill>
                  <a:srgbClr val="695D46"/>
                </a:solidFill>
                <a:latin typeface="Open Sans"/>
              </a:rPr>
              <a:t> is to be considered </a:t>
            </a:r>
            <a:r>
              <a:rPr lang="en-GB" b="1" dirty="0">
                <a:solidFill>
                  <a:srgbClr val="695D46"/>
                </a:solidFill>
                <a:latin typeface="Open Sans"/>
              </a:rPr>
              <a:t>a full week</a:t>
            </a:r>
            <a:r>
              <a:rPr lang="en-GB" dirty="0">
                <a:solidFill>
                  <a:srgbClr val="695D46"/>
                </a:solidFill>
                <a:latin typeface="Open Sans"/>
              </a:rPr>
              <a:t>. The total amount of penalty shall not, however, exceed </a:t>
            </a:r>
            <a:r>
              <a:rPr lang="en-GB" b="1" dirty="0">
                <a:solidFill>
                  <a:srgbClr val="695D46"/>
                </a:solidFill>
                <a:latin typeface="Open Sans"/>
              </a:rPr>
              <a:t>55%</a:t>
            </a:r>
            <a:r>
              <a:rPr lang="en-GB" dirty="0">
                <a:solidFill>
                  <a:srgbClr val="695D46"/>
                </a:solidFill>
                <a:latin typeface="Open Sans"/>
              </a:rPr>
              <a:t> of the total value of the Equipment involved in late delivery. If the delay is more than </a:t>
            </a:r>
            <a:r>
              <a:rPr lang="en-GB" b="1" dirty="0">
                <a:solidFill>
                  <a:srgbClr val="695D46"/>
                </a:solidFill>
                <a:latin typeface="Open Sans"/>
              </a:rPr>
              <a:t>10 weeks</a:t>
            </a:r>
            <a:r>
              <a:rPr lang="en-GB" dirty="0">
                <a:solidFill>
                  <a:srgbClr val="695D46"/>
                </a:solidFill>
                <a:latin typeface="Open Sans"/>
              </a:rPr>
              <a:t>, the Buyer is entitled to terminate this Contract.</a:t>
            </a:r>
            <a:endParaRPr lang="en-GB" dirty="0"/>
          </a:p>
          <a:p>
            <a:br>
              <a:rPr lang="en-GB" dirty="0"/>
            </a:br>
            <a:endParaRPr lang="en-GB" dirty="0"/>
          </a:p>
        </p:txBody>
      </p:sp>
      <p:pic>
        <p:nvPicPr>
          <p:cNvPr id="4" name="Picture 3">
            <a:extLst>
              <a:ext uri="{FF2B5EF4-FFF2-40B4-BE49-F238E27FC236}">
                <a16:creationId xmlns:a16="http://schemas.microsoft.com/office/drawing/2014/main" id="{36DDF825-C96B-40BD-9BAD-912CD73D217F}"/>
              </a:ext>
            </a:extLst>
          </p:cNvPr>
          <p:cNvPicPr>
            <a:picLocks noChangeAspect="1"/>
          </p:cNvPicPr>
          <p:nvPr/>
        </p:nvPicPr>
        <p:blipFill>
          <a:blip r:embed="rId2"/>
          <a:stretch>
            <a:fillRect/>
          </a:stretch>
        </p:blipFill>
        <p:spPr>
          <a:xfrm>
            <a:off x="5580112" y="246538"/>
            <a:ext cx="2413248" cy="2171574"/>
          </a:xfrm>
          <a:prstGeom prst="rect">
            <a:avLst/>
          </a:prstGeom>
        </p:spPr>
      </p:pic>
    </p:spTree>
    <p:extLst>
      <p:ext uri="{BB962C8B-B14F-4D97-AF65-F5344CB8AC3E}">
        <p14:creationId xmlns:p14="http://schemas.microsoft.com/office/powerpoint/2010/main" val="3402330181"/>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277458</TotalTime>
  <Words>2768</Words>
  <Application>Microsoft Office PowerPoint</Application>
  <PresentationFormat>On-screen Show (4:3)</PresentationFormat>
  <Paragraphs>445</Paragraphs>
  <Slides>62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5" baseType="lpstr">
      <vt:lpstr>AdvPTimes</vt:lpstr>
      <vt:lpstr>Arial</vt:lpstr>
      <vt:lpstr>Calibri</vt:lpstr>
      <vt:lpstr>Courier</vt:lpstr>
      <vt:lpstr>Open Sans</vt:lpstr>
      <vt:lpstr>PT Sans Narrow</vt:lpstr>
      <vt:lpstr>PT Serif</vt:lpstr>
      <vt:lpstr>Segoe UI</vt:lpstr>
      <vt:lpstr>Symbol</vt:lpstr>
      <vt:lpstr>Times New Roman</vt:lpstr>
      <vt:lpstr>verdana</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Rock-paper-scissors on Etherium blockchain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Complementary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and exceptions </vt:lpstr>
      <vt:lpstr>PowerPoint Presentation</vt:lpstr>
      <vt:lpstr>PowerPoint Presentation</vt:lpstr>
      <vt:lpstr>PowerPoint Presentation</vt:lpstr>
      <vt:lpstr>PowerPoint Presentation</vt:lpstr>
      <vt:lpstr>PowerPoint Presentation</vt:lpstr>
      <vt:lpstr>PowerPoint Presentation</vt:lpstr>
      <vt:lpstr>The syntax of LPS</vt:lpstr>
      <vt:lpstr>PowerPoint Presentation</vt:lpstr>
      <vt:lpstr>PowerPoint Presentation</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and Human Thinking</dc:title>
  <dc:creator>Bob</dc:creator>
  <cp:lastModifiedBy>Bob</cp:lastModifiedBy>
  <cp:revision>2726</cp:revision>
  <dcterms:created xsi:type="dcterms:W3CDTF">2012-02-29T18:06:41Z</dcterms:created>
  <dcterms:modified xsi:type="dcterms:W3CDTF">2018-09-19T07:43:02Z</dcterms:modified>
</cp:coreProperties>
</file>