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512" r:id="rId2"/>
    <p:sldId id="678" r:id="rId3"/>
    <p:sldId id="535" r:id="rId4"/>
    <p:sldId id="715" r:id="rId5"/>
    <p:sldId id="667" r:id="rId6"/>
    <p:sldId id="651" r:id="rId7"/>
    <p:sldId id="652" r:id="rId8"/>
    <p:sldId id="671" r:id="rId9"/>
    <p:sldId id="707" r:id="rId10"/>
    <p:sldId id="599" r:id="rId11"/>
    <p:sldId id="672" r:id="rId12"/>
    <p:sldId id="673" r:id="rId13"/>
    <p:sldId id="674" r:id="rId14"/>
    <p:sldId id="675" r:id="rId15"/>
    <p:sldId id="676" r:id="rId16"/>
    <p:sldId id="677" r:id="rId17"/>
    <p:sldId id="679" r:id="rId18"/>
    <p:sldId id="689" r:id="rId19"/>
    <p:sldId id="646" r:id="rId20"/>
    <p:sldId id="644" r:id="rId21"/>
    <p:sldId id="704" r:id="rId22"/>
    <p:sldId id="657" r:id="rId23"/>
    <p:sldId id="703" r:id="rId24"/>
    <p:sldId id="708" r:id="rId25"/>
    <p:sldId id="600" r:id="rId26"/>
    <p:sldId id="655" r:id="rId27"/>
    <p:sldId id="709" r:id="rId28"/>
    <p:sldId id="685" r:id="rId29"/>
    <p:sldId id="682" r:id="rId30"/>
    <p:sldId id="683" r:id="rId31"/>
    <p:sldId id="684" r:id="rId32"/>
    <p:sldId id="710" r:id="rId33"/>
    <p:sldId id="659" r:id="rId34"/>
    <p:sldId id="660" r:id="rId35"/>
    <p:sldId id="711" r:id="rId36"/>
    <p:sldId id="700" r:id="rId37"/>
    <p:sldId id="701" r:id="rId38"/>
    <p:sldId id="702" r:id="rId39"/>
    <p:sldId id="712" r:id="rId40"/>
    <p:sldId id="692" r:id="rId41"/>
    <p:sldId id="699" r:id="rId42"/>
    <p:sldId id="713" r:id="rId43"/>
    <p:sldId id="690" r:id="rId44"/>
    <p:sldId id="691" r:id="rId45"/>
    <p:sldId id="686" r:id="rId46"/>
    <p:sldId id="705" r:id="rId47"/>
    <p:sldId id="688" r:id="rId48"/>
    <p:sldId id="714" r:id="rId49"/>
    <p:sldId id="639" r:id="rId50"/>
    <p:sldId id="696" r:id="rId51"/>
    <p:sldId id="641" r:id="rId52"/>
    <p:sldId id="698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8000"/>
    <a:srgbClr val="003DB8"/>
    <a:srgbClr val="229E31"/>
    <a:srgbClr val="1A97D6"/>
    <a:srgbClr val="109905"/>
    <a:srgbClr val="CCECFF"/>
    <a:srgbClr val="99CCFF"/>
    <a:srgbClr val="FFFF99"/>
    <a:srgbClr val="99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8829" autoAdjust="0"/>
    <p:restoredTop sz="94640" autoAdjust="0"/>
  </p:normalViewPr>
  <p:slideViewPr>
    <p:cSldViewPr snapToObjects="1">
      <p:cViewPr varScale="1">
        <p:scale>
          <a:sx n="70" d="100"/>
          <a:sy n="70" d="100"/>
        </p:scale>
        <p:origin x="-8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A5BD5-965D-334A-9624-5CB51346F383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D390C3-DD67-E04E-9ED4-2CDB936872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88B70-FD89-B64F-AFD0-B7577367C379}" type="datetimeFigureOut">
              <a:rPr lang="en-US" smtClean="0"/>
              <a:pPr/>
              <a:t>11/21/2013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5C93D-FC0E-A446-96DB-9326D98B9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1A521C-FF87-6B4C-89D9-8679DE4F839E}" type="slidenum">
              <a:rPr lang="en-US"/>
              <a:pPr/>
              <a:t>3</a:t>
            </a:fld>
            <a:endParaRPr lang="en-US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56AAF0-42A0-4495-B2F0-3516B86DBE39}" type="slidenum">
              <a:rPr lang="en-GB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GB" smtClean="0">
              <a:solidFill>
                <a:srgbClr val="000000"/>
              </a:solidFill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1A521C-FF87-6B4C-89D9-8679DE4F839E}" type="slidenum">
              <a:rPr lang="en-US"/>
              <a:pPr/>
              <a:t>4</a:t>
            </a:fld>
            <a:endParaRPr lang="en-US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F9C71A-DCA2-4835-8145-340C015910C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23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35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DE2A4D-591C-4941-9AE2-2A1F81257DB7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A72DBF-0DCF-4624-BEA9-B80A1BB4607A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B5A123-A5EB-48A2-86FC-790E76C7A87D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7507F3-A56A-4FFD-8E87-B4E06753F334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8E9BBC-F541-4E7D-BA94-956ACD47426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CBAF13-02BA-491A-95B4-A7C283D218F9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07DCA-FB38-41E5-A104-6B25DF1C8AAE}" type="datetime1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4A8D7-3D0E-4EC7-8FDC-CD9567DC29EB}" type="datetime1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494A-7A2E-4C78-8C0D-C8468922FE9B}" type="datetime1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0D847-1646-4179-ADC8-2F6C17C12AB2}" type="datetime1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D80E7-4CC2-42FE-A985-2FB3BCEC6B5E}" type="datetime1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33F92-63F1-4529-BA0A-D98618460383}" type="datetime1">
              <a:rPr lang="en-US" smtClean="0"/>
              <a:pPr/>
              <a:t>11/21/2013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C4AE3-FDED-426B-A392-5B688C1B3EAC}" type="datetime1">
              <a:rPr lang="en-US" smtClean="0"/>
              <a:pPr/>
              <a:t>11/21/2013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D347-2E09-41D5-93A8-8123243A9A01}" type="datetime1">
              <a:rPr lang="en-US" smtClean="0"/>
              <a:pPr/>
              <a:t>11/21/2013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9C2FB-5CD5-4C8F-B19B-C5A656B32D67}" type="datetime1">
              <a:rPr lang="en-US" smtClean="0"/>
              <a:pPr/>
              <a:t>11/21/2013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1D1E-669E-45BA-91AA-9317DA607D00}" type="datetime1">
              <a:rPr lang="en-US" smtClean="0"/>
              <a:pPr/>
              <a:t>11/21/2013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4B678-A99B-4DFC-B280-519B1F755EA5}" type="datetime1">
              <a:rPr lang="en-US" smtClean="0"/>
              <a:pPr/>
              <a:t>11/21/2013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8E4B9-5879-4AF3-84AD-1CE1567A7872}" type="datetime1">
              <a:rPr lang="en-US" smtClean="0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73432-EF7F-B84F-BCFB-EEF96C8A23D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0000FF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ts val="0"/>
        </a:spcBef>
        <a:buFont typeface="Arial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GB" sz="3100" dirty="0" smtClean="0">
                <a:solidFill>
                  <a:srgbClr val="003DB8"/>
                </a:solidFill>
              </a:rPr>
              <a:t>Towards a Unifying Logic-Based Framework (</a:t>
            </a:r>
            <a:r>
              <a:rPr lang="en-GB" sz="3100" dirty="0" err="1" smtClean="0">
                <a:solidFill>
                  <a:srgbClr val="003DB8"/>
                </a:solidFill>
              </a:rPr>
              <a:t>TUF</a:t>
            </a:r>
            <a:r>
              <a:rPr lang="en-GB" sz="3100" dirty="0" smtClean="0">
                <a:solidFill>
                  <a:srgbClr val="003DB8"/>
                </a:solidFill>
              </a:rPr>
              <a:t>)</a:t>
            </a:r>
            <a:br>
              <a:rPr lang="en-GB" sz="3100" dirty="0" smtClean="0">
                <a:solidFill>
                  <a:srgbClr val="003DB8"/>
                </a:solidFill>
              </a:rPr>
            </a:br>
            <a:r>
              <a:rPr lang="en-GB" sz="3100" dirty="0" smtClean="0">
                <a:solidFill>
                  <a:srgbClr val="003DB8"/>
                </a:solidFill>
              </a:rPr>
              <a:t>for Computing</a:t>
            </a:r>
            <a:br>
              <a:rPr lang="en-GB" sz="3100" dirty="0" smtClean="0">
                <a:solidFill>
                  <a:srgbClr val="003DB8"/>
                </a:solidFill>
              </a:rPr>
            </a:br>
            <a:r>
              <a:rPr lang="en-GB" dirty="0" smtClean="0"/>
              <a:t>	</a:t>
            </a:r>
            <a:br>
              <a:rPr lang="en-GB" dirty="0" smtClean="0"/>
            </a:br>
            <a:r>
              <a:rPr lang="en-GB" dirty="0" smtClean="0"/>
              <a:t>						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4525963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pPr algn="ctr"/>
            <a:r>
              <a:rPr lang="en-US" dirty="0" smtClean="0"/>
              <a:t>Robert Kowalski	</a:t>
            </a:r>
          </a:p>
          <a:p>
            <a:pPr algn="ctr"/>
            <a:r>
              <a:rPr lang="en-US" dirty="0" smtClean="0"/>
              <a:t>Imperial College London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joint work with </a:t>
            </a:r>
            <a:r>
              <a:rPr lang="en-US" dirty="0" err="1" smtClean="0"/>
              <a:t>Fariba</a:t>
            </a:r>
            <a:r>
              <a:rPr lang="en-US" dirty="0" smtClean="0"/>
              <a:t> Sadri</a:t>
            </a:r>
          </a:p>
          <a:p>
            <a:pPr algn="ctr"/>
            <a:endParaRPr lang="en-US" dirty="0" smtClean="0"/>
          </a:p>
          <a:p>
            <a:pPr algn="ctr"/>
            <a:r>
              <a:rPr lang="en-GB" dirty="0" smtClean="0">
                <a:solidFill>
                  <a:srgbClr val="003DB8"/>
                </a:solidFill>
              </a:rPr>
              <a:t>(There is a paper with a similar title on my webpage.)</a:t>
            </a:r>
            <a:r>
              <a:rPr lang="en-GB" dirty="0" smtClean="0"/>
              <a:t>	</a:t>
            </a:r>
            <a:endParaRPr lang="en-US" dirty="0" smtClean="0"/>
          </a:p>
          <a:p>
            <a:pPr algn="ctr"/>
            <a:endParaRPr lang="en-US" sz="2118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err="1" smtClean="0"/>
              <a:t>TUF</a:t>
            </a:r>
            <a:r>
              <a:rPr lang="en-GB" sz="2800" dirty="0" smtClean="0"/>
              <a:t> is inspired in part by production systems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sz="2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Production rules have the form:</a:t>
            </a:r>
          </a:p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						</a:t>
            </a:r>
            <a:r>
              <a:rPr lang="en-GB" i="1" dirty="0" smtClean="0">
                <a:solidFill>
                  <a:srgbClr val="0033CC"/>
                </a:solidFill>
              </a:rPr>
              <a:t>current state 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 </a:t>
            </a:r>
            <a:r>
              <a:rPr lang="en-GB" i="1" dirty="0" smtClean="0">
                <a:solidFill>
                  <a:srgbClr val="0033CC"/>
                </a:solidFill>
              </a:rPr>
              <a:t>actions</a:t>
            </a:r>
            <a:endParaRPr lang="en-GB" i="1" dirty="0" smtClean="0"/>
          </a:p>
          <a:p>
            <a:endParaRPr lang="en-GB" sz="2400" i="1" dirty="0" smtClean="0">
              <a:solidFill>
                <a:srgbClr val="0033CC"/>
              </a:solidFill>
            </a:endParaRPr>
          </a:p>
          <a:p>
            <a:r>
              <a:rPr lang="en-GB" i="1" dirty="0" smtClean="0">
                <a:solidFill>
                  <a:srgbClr val="0033CC"/>
                </a:solidFill>
              </a:rPr>
              <a:t>						t</a:t>
            </a:r>
            <a:r>
              <a:rPr lang="en-GB" sz="2400" i="1" dirty="0" smtClean="0">
                <a:solidFill>
                  <a:srgbClr val="0033CC"/>
                </a:solidFill>
              </a:rPr>
              <a:t>hreat </a:t>
            </a:r>
            <a:r>
              <a:rPr lang="en-GB" sz="2400" i="1" dirty="0" smtClean="0">
                <a:solidFill>
                  <a:srgbClr val="FF0000"/>
                </a:solidFill>
                <a:sym typeface="Symbol"/>
              </a:rPr>
              <a:t> </a:t>
            </a:r>
            <a:r>
              <a:rPr lang="en-GB" sz="2400" i="1" dirty="0" smtClean="0">
                <a:solidFill>
                  <a:srgbClr val="0033CC"/>
                </a:solidFill>
              </a:rPr>
              <a:t>eliminate threat</a:t>
            </a:r>
          </a:p>
          <a:p>
            <a:pPr marL="2689225"/>
            <a:r>
              <a:rPr lang="en-GB" sz="2400" i="1" dirty="0" smtClean="0">
                <a:solidFill>
                  <a:srgbClr val="0033CC"/>
                </a:solidFill>
              </a:rPr>
              <a:t>	threat </a:t>
            </a:r>
            <a:r>
              <a:rPr lang="en-GB" sz="2400" i="1" dirty="0" smtClean="0">
                <a:solidFill>
                  <a:srgbClr val="FF0000"/>
                </a:solidFill>
                <a:sym typeface="Symbol"/>
              </a:rPr>
              <a:t></a:t>
            </a:r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 </a:t>
            </a:r>
            <a:r>
              <a:rPr lang="en-GB" sz="2400" i="1" dirty="0" smtClean="0">
                <a:solidFill>
                  <a:srgbClr val="0033CC"/>
                </a:solidFill>
              </a:rPr>
              <a:t>escape</a:t>
            </a:r>
          </a:p>
          <a:p>
            <a:pPr marL="2689225"/>
            <a:r>
              <a:rPr lang="en-GB" i="1" dirty="0" smtClean="0">
                <a:solidFill>
                  <a:srgbClr val="0033CC"/>
                </a:solidFill>
              </a:rPr>
              <a:t>	fire 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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 </a:t>
            </a:r>
            <a:r>
              <a:rPr lang="en-GB" i="1" dirty="0" smtClean="0">
                <a:solidFill>
                  <a:srgbClr val="0033CC"/>
                </a:solidFill>
              </a:rPr>
              <a:t>threat</a:t>
            </a:r>
          </a:p>
          <a:p>
            <a:endParaRPr lang="en-GB" sz="2400" i="1" dirty="0" smtClean="0">
              <a:solidFill>
                <a:srgbClr val="0033CC"/>
              </a:solidFill>
            </a:endParaRPr>
          </a:p>
          <a:p>
            <a:r>
              <a:rPr lang="en-GB" sz="2400" dirty="0" smtClean="0"/>
              <a:t>Observe:</a:t>
            </a:r>
            <a:r>
              <a:rPr lang="en-GB" sz="2400" i="1" dirty="0" smtClean="0">
                <a:solidFill>
                  <a:srgbClr val="0033CC"/>
                </a:solidFill>
              </a:rPr>
              <a:t>				fire</a:t>
            </a:r>
          </a:p>
          <a:p>
            <a:r>
              <a:rPr lang="en-GB" sz="2400" dirty="0" smtClean="0"/>
              <a:t>Forward chaining: 		</a:t>
            </a:r>
            <a:r>
              <a:rPr lang="en-GB" sz="2400" i="1" dirty="0" smtClean="0">
                <a:solidFill>
                  <a:srgbClr val="0033CC"/>
                </a:solidFill>
              </a:rPr>
              <a:t>eliminate threat </a:t>
            </a:r>
            <a:r>
              <a:rPr lang="en-GB" sz="2400" dirty="0" smtClean="0">
                <a:solidFill>
                  <a:srgbClr val="FF0000"/>
                </a:solidFill>
              </a:rPr>
              <a:t>and</a:t>
            </a:r>
            <a:r>
              <a:rPr lang="en-GB" sz="2400" dirty="0" smtClean="0"/>
              <a:t> </a:t>
            </a:r>
            <a:r>
              <a:rPr lang="en-GB" sz="2400" i="1" dirty="0" smtClean="0">
                <a:solidFill>
                  <a:srgbClr val="0033CC"/>
                </a:solidFill>
              </a:rPr>
              <a:t>escape</a:t>
            </a:r>
          </a:p>
          <a:p>
            <a:r>
              <a:rPr lang="en-GB" sz="2400" dirty="0" smtClean="0"/>
              <a:t>Conflict resolution: 		</a:t>
            </a:r>
            <a:r>
              <a:rPr lang="en-GB" sz="2400" i="1" dirty="0" smtClean="0">
                <a:solidFill>
                  <a:srgbClr val="0033CC"/>
                </a:solidFill>
              </a:rPr>
              <a:t>eliminate threat? </a:t>
            </a:r>
            <a:r>
              <a:rPr lang="en-GB" sz="2400" dirty="0" smtClean="0">
                <a:solidFill>
                  <a:srgbClr val="FF0000"/>
                </a:solidFill>
              </a:rPr>
              <a:t>or</a:t>
            </a:r>
            <a:r>
              <a:rPr lang="en-GB" sz="2400" i="1" dirty="0" smtClean="0">
                <a:solidFill>
                  <a:srgbClr val="0033CC"/>
                </a:solidFill>
              </a:rPr>
              <a:t> escape?</a:t>
            </a:r>
          </a:p>
          <a:p>
            <a:endParaRPr lang="en-GB" sz="2400" i="1" dirty="0" smtClean="0">
              <a:solidFill>
                <a:srgbClr val="0033CC"/>
              </a:solidFill>
            </a:endParaRPr>
          </a:p>
          <a:p>
            <a:r>
              <a:rPr lang="en-GB" sz="2400" dirty="0" smtClean="0">
                <a:solidFill>
                  <a:srgbClr val="FF0000"/>
                </a:solidFill>
              </a:rPr>
              <a:t>No declarative, logical semantics.</a:t>
            </a:r>
          </a:p>
          <a:p>
            <a:r>
              <a:rPr lang="en-GB" sz="2400" dirty="0" smtClean="0">
                <a:solidFill>
                  <a:srgbClr val="FF0000"/>
                </a:solidFill>
              </a:rPr>
              <a:t>Working memory simulates the world using destructive updates.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ChangeArrowheads="1"/>
          </p:cNvSpPr>
          <p:nvPr/>
        </p:nvSpPr>
        <p:spPr bwMode="auto">
          <a:xfrm>
            <a:off x="395288" y="-24340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GB" sz="2400" dirty="0" smtClean="0">
                <a:solidFill>
                  <a:srgbClr val="0033CC"/>
                </a:solidFill>
              </a:rPr>
              <a:t>Production systems</a:t>
            </a:r>
            <a:endParaRPr lang="en-GB" sz="3200" dirty="0">
              <a:solidFill>
                <a:srgbClr val="0033CC"/>
              </a:solidFill>
              <a:latin typeface="Calibri" pitchFamily="34" charset="0"/>
            </a:endParaRPr>
          </a:p>
        </p:txBody>
      </p:sp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395288" y="899592"/>
            <a:ext cx="8158163" cy="568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457200">
              <a:spcBef>
                <a:spcPct val="20000"/>
              </a:spcBef>
            </a:pPr>
            <a:r>
              <a:rPr lang="en-GB" sz="2000" dirty="0">
                <a:solidFill>
                  <a:srgbClr val="000000"/>
                </a:solidFill>
                <a:latin typeface="Comic Sans MS" pitchFamily="66" charset="0"/>
              </a:rPr>
              <a:t>		</a:t>
            </a:r>
            <a:r>
              <a:rPr lang="en-GB" sz="2000" dirty="0">
                <a:solidFill>
                  <a:srgbClr val="FF0000"/>
                </a:solidFill>
                <a:latin typeface="Calibri" pitchFamily="34" charset="0"/>
              </a:rPr>
              <a:t>Declarative </a:t>
            </a:r>
            <a:r>
              <a:rPr lang="en-GB" sz="2000" dirty="0" smtClean="0">
                <a:solidFill>
                  <a:srgbClr val="FF0000"/>
                </a:solidFill>
                <a:latin typeface="Calibri" pitchFamily="34" charset="0"/>
              </a:rPr>
              <a:t>, destructively updated “working </a:t>
            </a:r>
            <a:r>
              <a:rPr lang="en-GB" sz="2000" dirty="0">
                <a:solidFill>
                  <a:srgbClr val="FF0000"/>
                </a:solidFill>
                <a:latin typeface="Calibri" pitchFamily="34" charset="0"/>
              </a:rPr>
              <a:t>memory”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GB" sz="20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 defTabSz="457200">
              <a:spcBef>
                <a:spcPct val="20000"/>
              </a:spcBef>
            </a:pP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</a:rPr>
              <a:t>		consisting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of atomic </a:t>
            </a: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</a:rPr>
              <a:t>sentences.</a:t>
            </a:r>
          </a:p>
          <a:p>
            <a:pPr marL="342900" indent="-342900" defTabSz="457200">
              <a:spcBef>
                <a:spcPct val="20000"/>
              </a:spcBef>
            </a:pPr>
            <a:endParaRPr lang="en-GB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 defTabSz="457200">
              <a:spcBef>
                <a:spcPct val="20000"/>
              </a:spcBef>
            </a:pP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		</a:t>
            </a:r>
            <a:r>
              <a:rPr lang="en-GB" sz="2000" dirty="0">
                <a:solidFill>
                  <a:srgbClr val="FF0000"/>
                </a:solidFill>
                <a:latin typeface="Calibri" pitchFamily="34" charset="0"/>
              </a:rPr>
              <a:t>Procedures</a:t>
            </a:r>
            <a:r>
              <a:rPr lang="en-GB" sz="2000" dirty="0">
                <a:solidFill>
                  <a:srgbClr val="CC0000"/>
                </a:solidFill>
                <a:latin typeface="Calibri" pitchFamily="34" charset="0"/>
              </a:rPr>
              <a:t>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consisting of condition-action rules:</a:t>
            </a:r>
          </a:p>
          <a:p>
            <a:pPr marL="342900" indent="-342900" defTabSz="457200">
              <a:spcBef>
                <a:spcPct val="20000"/>
              </a:spcBef>
            </a:pPr>
            <a:endParaRPr lang="en-GB" sz="800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 defTabSz="457200">
              <a:spcBef>
                <a:spcPct val="20000"/>
              </a:spcBef>
            </a:pP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		</a:t>
            </a:r>
            <a:r>
              <a:rPr lang="en-GB" sz="2000" dirty="0">
                <a:solidFill>
                  <a:srgbClr val="11329B"/>
                </a:solidFill>
                <a:latin typeface="Calibri" pitchFamily="34" charset="0"/>
              </a:rPr>
              <a:t>	</a:t>
            </a:r>
            <a:r>
              <a:rPr lang="en-GB" sz="2000" i="1" dirty="0">
                <a:solidFill>
                  <a:srgbClr val="2856E8"/>
                </a:solidFill>
                <a:latin typeface="Calibri" pitchFamily="34" charset="0"/>
              </a:rPr>
              <a:t>If conditions C, then do actions A.</a:t>
            </a:r>
          </a:p>
          <a:p>
            <a:pPr marL="342900" indent="-342900" defTabSz="457200">
              <a:spcBef>
                <a:spcPct val="20000"/>
              </a:spcBef>
            </a:pPr>
            <a:endParaRPr lang="en-GB" sz="800" i="1" dirty="0">
              <a:solidFill>
                <a:srgbClr val="C0504D"/>
              </a:solidFill>
              <a:latin typeface="Calibri" pitchFamily="34" charset="0"/>
            </a:endParaRPr>
          </a:p>
          <a:p>
            <a:pPr marL="342900" indent="-342900" defTabSz="457200">
              <a:spcBef>
                <a:spcPct val="20000"/>
              </a:spcBef>
            </a:pPr>
            <a:r>
              <a:rPr lang="en-GB" sz="2000" dirty="0">
                <a:solidFill>
                  <a:srgbClr val="CC0000"/>
                </a:solidFill>
                <a:latin typeface="Calibri" pitchFamily="34" charset="0"/>
              </a:rPr>
              <a:t>		</a:t>
            </a:r>
            <a:r>
              <a:rPr lang="en-GB" sz="2000" dirty="0">
                <a:solidFill>
                  <a:srgbClr val="FF0000"/>
                </a:solidFill>
                <a:latin typeface="Calibri" pitchFamily="34" charset="0"/>
              </a:rPr>
              <a:t>Procedures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look like logical  </a:t>
            </a: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</a:rPr>
              <a:t>conditionals, </a:t>
            </a:r>
          </a:p>
          <a:p>
            <a:pPr marL="342900" indent="-342900" defTabSz="457200">
              <a:spcBef>
                <a:spcPct val="20000"/>
              </a:spcBef>
            </a:pP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</a:rPr>
              <a:t>		but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do not have a logical semantics.</a:t>
            </a:r>
          </a:p>
          <a:p>
            <a:pPr marL="342900" indent="-342900" defTabSz="457200">
              <a:spcBef>
                <a:spcPct val="20000"/>
              </a:spcBef>
            </a:pPr>
            <a:endParaRPr lang="en-GB" sz="20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 defTabSz="457200">
              <a:spcBef>
                <a:spcPct val="20000"/>
              </a:spcBef>
            </a:pP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		</a:t>
            </a:r>
            <a:r>
              <a:rPr lang="en-GB" sz="2000" dirty="0">
                <a:solidFill>
                  <a:srgbClr val="FF0000"/>
                </a:solidFill>
                <a:latin typeface="Calibri" pitchFamily="34" charset="0"/>
              </a:rPr>
              <a:t>Production system cycle:</a:t>
            </a:r>
          </a:p>
          <a:p>
            <a:pPr marL="1143000" lvl="2" indent="-228600" defTabSz="457200">
              <a:spcBef>
                <a:spcPct val="20000"/>
              </a:spcBef>
              <a:buClr>
                <a:srgbClr val="000000"/>
              </a:buClr>
              <a:buFontTx/>
              <a:buChar char="•"/>
            </a:pP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observe a current input</a:t>
            </a:r>
          </a:p>
          <a:p>
            <a:pPr marL="1143000" lvl="2" indent="-228600" defTabSz="457200">
              <a:spcBef>
                <a:spcPct val="20000"/>
              </a:spcBef>
              <a:buClr>
                <a:srgbClr val="000000"/>
              </a:buClr>
              <a:buFontTx/>
              <a:buChar char="•"/>
            </a:pP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use </a:t>
            </a:r>
            <a:r>
              <a:rPr lang="en-GB" sz="2000" i="1" dirty="0">
                <a:solidFill>
                  <a:srgbClr val="FF0000"/>
                </a:solidFill>
                <a:latin typeface="Calibri" pitchFamily="34" charset="0"/>
              </a:rPr>
              <a:t>forward chaining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 to match the input with a condition in </a:t>
            </a:r>
            <a:r>
              <a:rPr lang="en-GB" sz="2000" i="1" dirty="0">
                <a:solidFill>
                  <a:srgbClr val="2856E8"/>
                </a:solidFill>
                <a:latin typeface="Calibri" pitchFamily="34" charset="0"/>
              </a:rPr>
              <a:t>C</a:t>
            </a:r>
            <a:endParaRPr lang="en-GB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1143000" lvl="2" indent="-228600" defTabSz="457200">
              <a:spcBef>
                <a:spcPct val="20000"/>
              </a:spcBef>
              <a:buClr>
                <a:srgbClr val="000000"/>
              </a:buClr>
              <a:buFontTx/>
              <a:buChar char="•"/>
            </a:pP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use </a:t>
            </a:r>
            <a:r>
              <a:rPr lang="en-GB" sz="2000" i="1" dirty="0">
                <a:solidFill>
                  <a:srgbClr val="FF0000"/>
                </a:solidFill>
                <a:latin typeface="Calibri" pitchFamily="34" charset="0"/>
              </a:rPr>
              <a:t>backward chaining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 to verify the remaining conditions of </a:t>
            </a:r>
            <a:r>
              <a:rPr lang="en-GB" sz="2000" i="1" dirty="0">
                <a:solidFill>
                  <a:srgbClr val="2856E8"/>
                </a:solidFill>
                <a:latin typeface="Calibri" pitchFamily="34" charset="0"/>
              </a:rPr>
              <a:t>C</a:t>
            </a:r>
            <a:r>
              <a:rPr lang="en-GB" sz="2000" i="1" dirty="0">
                <a:solidFill>
                  <a:srgbClr val="C0504D"/>
                </a:solidFill>
                <a:latin typeface="Calibri" pitchFamily="34" charset="0"/>
              </a:rPr>
              <a:t> </a:t>
            </a:r>
            <a:endParaRPr lang="en-GB" sz="2000" b="1" dirty="0">
              <a:solidFill>
                <a:srgbClr val="000000"/>
              </a:solidFill>
              <a:latin typeface="Calibri" pitchFamily="34" charset="0"/>
            </a:endParaRPr>
          </a:p>
          <a:p>
            <a:pPr marL="1143000" lvl="2" indent="-228600" defTabSz="457200">
              <a:spcBef>
                <a:spcPct val="20000"/>
              </a:spcBef>
              <a:buClr>
                <a:srgbClr val="000000"/>
              </a:buClr>
              <a:buFontTx/>
              <a:buChar char="•"/>
            </a:pP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perform </a:t>
            </a:r>
            <a:r>
              <a:rPr lang="en-GB" sz="2000" dirty="0">
                <a:solidFill>
                  <a:srgbClr val="FF0000"/>
                </a:solidFill>
                <a:latin typeface="Calibri" pitchFamily="34" charset="0"/>
              </a:rPr>
              <a:t>conflict-resolution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 to choose a single rule if </a:t>
            </a:r>
          </a:p>
          <a:p>
            <a:pPr marL="1143000" lvl="2" indent="-228600" defTabSz="457200">
              <a:spcBef>
                <a:spcPct val="20000"/>
              </a:spcBef>
              <a:buClr>
                <a:srgbClr val="000000"/>
              </a:buClr>
            </a:pP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	the conditions </a:t>
            </a:r>
            <a:r>
              <a:rPr lang="en-GB" sz="2000" i="1" dirty="0">
                <a:solidFill>
                  <a:srgbClr val="2856E8"/>
                </a:solidFill>
                <a:latin typeface="Calibri" pitchFamily="34" charset="0"/>
              </a:rPr>
              <a:t>C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 of more than one rule are satisfied, and</a:t>
            </a:r>
          </a:p>
          <a:p>
            <a:pPr marL="1143000" lvl="2" indent="-228600" defTabSz="457200">
              <a:spcBef>
                <a:spcPct val="20000"/>
              </a:spcBef>
              <a:buClr>
                <a:srgbClr val="000000"/>
              </a:buClr>
              <a:buFontTx/>
              <a:buChar char="•"/>
            </a:pP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execute the associated actions </a:t>
            </a:r>
            <a:r>
              <a:rPr lang="en-GB" sz="2000" i="1" dirty="0">
                <a:solidFill>
                  <a:srgbClr val="2856E8"/>
                </a:solidFill>
                <a:latin typeface="Calibri" pitchFamily="34" charset="0"/>
              </a:rPr>
              <a:t>A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250825" y="188913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457200" eaLnBrk="0" hangingPunct="0"/>
            <a:r>
              <a:rPr lang="en-GB" sz="2800">
                <a:solidFill>
                  <a:srgbClr val="0000FF"/>
                </a:solidFill>
                <a:latin typeface="Calibri" pitchFamily="34" charset="0"/>
              </a:rPr>
              <a:t>Three kinds of production rules</a:t>
            </a:r>
            <a:r>
              <a:rPr lang="en-GB" sz="3200">
                <a:solidFill>
                  <a:srgbClr val="0000FF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468313" y="1412875"/>
            <a:ext cx="8507412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 defTabSz="457200">
              <a:spcBef>
                <a:spcPct val="20000"/>
              </a:spcBef>
              <a:buClr>
                <a:srgbClr val="1B9131"/>
              </a:buClr>
              <a:buSzPct val="111000"/>
              <a:buFont typeface="Wingdings" pitchFamily="2" charset="2"/>
              <a:buChar char="þ"/>
            </a:pPr>
            <a:r>
              <a:rPr lang="en-GB" sz="2000">
                <a:solidFill>
                  <a:srgbClr val="009900"/>
                </a:solidFill>
                <a:latin typeface="Calibri" pitchFamily="34" charset="0"/>
              </a:rPr>
              <a:t>Logical conditionals </a:t>
            </a: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used to reason forwards:</a:t>
            </a:r>
          </a:p>
          <a:p>
            <a:pPr marL="381000" indent="-381000" defTabSz="457200">
              <a:spcBef>
                <a:spcPct val="20000"/>
              </a:spcBef>
              <a:buClr>
                <a:srgbClr val="1B9131"/>
              </a:buClr>
              <a:buSzPct val="111000"/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				</a:t>
            </a:r>
            <a:r>
              <a:rPr lang="en-GB" sz="2000" i="1">
                <a:solidFill>
                  <a:srgbClr val="0000FF"/>
                </a:solidFill>
                <a:latin typeface="Calibri" pitchFamily="34" charset="0"/>
              </a:rPr>
              <a:t>if A then conclude B</a:t>
            </a:r>
          </a:p>
          <a:p>
            <a:pPr marL="381000" indent="-381000" defTabSz="457200">
              <a:spcBef>
                <a:spcPct val="20000"/>
              </a:spcBef>
              <a:buClr>
                <a:srgbClr val="1B9131"/>
              </a:buClr>
              <a:buSzPct val="111000"/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		can be represented as logic programs used to reason forwards:</a:t>
            </a:r>
          </a:p>
          <a:p>
            <a:pPr marL="381000" indent="-381000" defTabSz="457200">
              <a:spcBef>
                <a:spcPct val="20000"/>
              </a:spcBef>
              <a:buClr>
                <a:srgbClr val="1B9131"/>
              </a:buClr>
              <a:buSzPct val="111000"/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				</a:t>
            </a:r>
            <a:r>
              <a:rPr lang="en-GB" sz="2000" i="1">
                <a:solidFill>
                  <a:srgbClr val="0000FF"/>
                </a:solidFill>
                <a:latin typeface="Calibri" pitchFamily="34" charset="0"/>
              </a:rPr>
              <a:t>B if A</a:t>
            </a: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GB" sz="2000">
              <a:solidFill>
                <a:srgbClr val="008000"/>
              </a:solidFill>
              <a:latin typeface="Calibri" pitchFamily="34" charset="0"/>
            </a:endParaRPr>
          </a:p>
          <a:p>
            <a:pPr marL="381000" indent="-381000" defTabSz="457200">
              <a:spcBef>
                <a:spcPct val="20000"/>
              </a:spcBef>
              <a:buClr>
                <a:srgbClr val="1B9131"/>
              </a:buClr>
              <a:buSzPct val="111000"/>
              <a:buFont typeface="Arial" charset="0"/>
              <a:buChar char="•"/>
            </a:pPr>
            <a:endParaRPr lang="en-GB" sz="2000">
              <a:solidFill>
                <a:srgbClr val="000000"/>
              </a:solidFill>
              <a:latin typeface="Calibri" pitchFamily="34" charset="0"/>
            </a:endParaRPr>
          </a:p>
          <a:p>
            <a:pPr marL="381000" indent="-381000" defTabSz="457200">
              <a:spcBef>
                <a:spcPct val="20000"/>
              </a:spcBef>
              <a:buClr>
                <a:srgbClr val="1B9131"/>
              </a:buClr>
              <a:buSzPct val="111000"/>
              <a:buFont typeface="Wingdings" pitchFamily="2" charset="2"/>
              <a:buChar char="þ"/>
            </a:pPr>
            <a:r>
              <a:rPr lang="en-GB" sz="2000">
                <a:solidFill>
                  <a:srgbClr val="009900"/>
                </a:solidFill>
                <a:latin typeface="Calibri" pitchFamily="34" charset="0"/>
              </a:rPr>
              <a:t>Reactive rules</a:t>
            </a: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:</a:t>
            </a:r>
          </a:p>
          <a:p>
            <a:pPr marL="838200" lvl="1" indent="-381000" defTabSz="457200">
              <a:spcBef>
                <a:spcPct val="20000"/>
              </a:spcBef>
              <a:buClr>
                <a:srgbClr val="1B9131"/>
              </a:buClr>
              <a:buSzPct val="111000"/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			</a:t>
            </a:r>
            <a:r>
              <a:rPr lang="en-GB" sz="2000" i="1">
                <a:solidFill>
                  <a:srgbClr val="0000FF"/>
                </a:solidFill>
                <a:latin typeface="Calibri" pitchFamily="34" charset="0"/>
              </a:rPr>
              <a:t>if A then do B</a:t>
            </a:r>
          </a:p>
          <a:p>
            <a:pPr marL="838200" lvl="1" indent="-381000" defTabSz="457200">
              <a:spcBef>
                <a:spcPct val="20000"/>
              </a:spcBef>
              <a:buClr>
                <a:srgbClr val="1B9131"/>
              </a:buClr>
              <a:buSzPct val="111000"/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can be represented as maintenance goals:</a:t>
            </a:r>
          </a:p>
          <a:p>
            <a:pPr marL="838200" lvl="1" indent="-381000" defTabSz="457200">
              <a:spcBef>
                <a:spcPct val="20000"/>
              </a:spcBef>
              <a:buClr>
                <a:srgbClr val="1B9131"/>
              </a:buClr>
              <a:buSzPct val="111000"/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			</a:t>
            </a:r>
            <a:r>
              <a:rPr lang="en-GB" sz="2000" i="1">
                <a:solidFill>
                  <a:srgbClr val="0000FF"/>
                </a:solidFill>
                <a:latin typeface="Calibri" pitchFamily="34" charset="0"/>
              </a:rPr>
              <a:t>if A then I do B</a:t>
            </a: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GB" sz="2000">
              <a:solidFill>
                <a:srgbClr val="008000"/>
              </a:solidFill>
              <a:latin typeface="Calibri" pitchFamily="34" charset="0"/>
            </a:endParaRPr>
          </a:p>
          <a:p>
            <a:pPr marL="381000" indent="-381000" defTabSz="457200">
              <a:spcBef>
                <a:spcPct val="20000"/>
              </a:spcBef>
              <a:buClr>
                <a:srgbClr val="11329B"/>
              </a:buClr>
              <a:buSzPct val="111000"/>
              <a:buFont typeface="Arial" charset="0"/>
              <a:buChar char="•"/>
            </a:pPr>
            <a:endParaRPr lang="en-GB" sz="2000">
              <a:solidFill>
                <a:srgbClr val="000000"/>
              </a:solidFill>
              <a:latin typeface="Calibri" pitchFamily="34" charset="0"/>
            </a:endParaRPr>
          </a:p>
          <a:p>
            <a:pPr marL="381000" indent="-381000" defTabSz="457200">
              <a:buClr>
                <a:srgbClr val="11329B"/>
              </a:buClr>
              <a:buSzPct val="111000"/>
            </a:pPr>
            <a:r>
              <a:rPr lang="en-GB" sz="2000">
                <a:solidFill>
                  <a:srgbClr val="FF0000"/>
                </a:solidFill>
                <a:latin typeface="Calibri" pitchFamily="34" charset="0"/>
                <a:sym typeface="Wingdings" pitchFamily="2" charset="2"/>
              </a:rPr>
              <a:t> 		G</a:t>
            </a:r>
            <a:r>
              <a:rPr lang="en-GB" sz="2000">
                <a:solidFill>
                  <a:srgbClr val="FF0000"/>
                </a:solidFill>
                <a:latin typeface="Calibri" pitchFamily="34" charset="0"/>
              </a:rPr>
              <a:t>oal-reduction rules</a:t>
            </a: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:</a:t>
            </a:r>
          </a:p>
          <a:p>
            <a:pPr marL="381000" indent="-381000" defTabSz="457200">
              <a:buClr>
                <a:srgbClr val="11329B"/>
              </a:buClr>
              <a:buSzPct val="111000"/>
            </a:pPr>
            <a:r>
              <a:rPr lang="en-GB" sz="2000" i="1">
                <a:solidFill>
                  <a:srgbClr val="000000"/>
                </a:solidFill>
                <a:latin typeface="Calibri" pitchFamily="34" charset="0"/>
              </a:rPr>
              <a:t>				</a:t>
            </a:r>
            <a:r>
              <a:rPr lang="en-GB" sz="2000" i="1">
                <a:solidFill>
                  <a:srgbClr val="0000FF"/>
                </a:solidFill>
                <a:latin typeface="Calibri" pitchFamily="34" charset="0"/>
              </a:rPr>
              <a:t>If I want G and conditions C hold, then do H</a:t>
            </a:r>
          </a:p>
          <a:p>
            <a:pPr marL="381000" indent="-381000" defTabSz="457200">
              <a:buClr>
                <a:srgbClr val="11329B"/>
              </a:buClr>
              <a:buSzPct val="111000"/>
            </a:pPr>
            <a:r>
              <a:rPr lang="en-GB" sz="2000" i="1">
                <a:solidFill>
                  <a:srgbClr val="0000FF"/>
                </a:solidFill>
                <a:latin typeface="Calibri" pitchFamily="34" charset="0"/>
              </a:rPr>
              <a:t>		</a:t>
            </a: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can be represented as logic programs used to reason backwards:</a:t>
            </a:r>
          </a:p>
          <a:p>
            <a:pPr marL="381000" indent="-381000" defTabSz="457200">
              <a:buClr>
                <a:srgbClr val="11329B"/>
              </a:buClr>
              <a:buSzPct val="111000"/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				</a:t>
            </a:r>
            <a:r>
              <a:rPr lang="en-GB" sz="2000" i="1">
                <a:solidFill>
                  <a:srgbClr val="0000FF"/>
                </a:solidFill>
                <a:latin typeface="Calibri" pitchFamily="34" charset="0"/>
              </a:rPr>
              <a:t> G if C and  I do H</a:t>
            </a:r>
          </a:p>
          <a:p>
            <a:pPr marL="381000" indent="-381000" defTabSz="457200">
              <a:buClr>
                <a:srgbClr val="11329B"/>
              </a:buClr>
              <a:buSzPct val="111000"/>
            </a:pPr>
            <a:endParaRPr lang="en-GB" sz="2000">
              <a:solidFill>
                <a:srgbClr val="000000"/>
              </a:solidFill>
              <a:latin typeface="Calibri" pitchFamily="34" charset="0"/>
            </a:endParaRPr>
          </a:p>
          <a:p>
            <a:pPr marL="381000" indent="-381000" defTabSz="457200">
              <a:buClr>
                <a:srgbClr val="11329B"/>
              </a:buClr>
              <a:buSzPct val="111000"/>
            </a:pPr>
            <a:r>
              <a:rPr lang="en-GB" sz="2000">
                <a:solidFill>
                  <a:srgbClr val="000000"/>
                </a:solidFill>
                <a:latin typeface="Calibri" pitchFamily="34" charset="0"/>
              </a:rPr>
              <a:t>	</a:t>
            </a:r>
            <a:endParaRPr lang="en-GB" sz="2000" i="1">
              <a:solidFill>
                <a:srgbClr val="FF0000"/>
              </a:solidFill>
              <a:latin typeface="Calibri" pitchFamily="34" charset="0"/>
            </a:endParaRPr>
          </a:p>
          <a:p>
            <a:pPr marL="381000" indent="-381000" defTabSz="457200">
              <a:spcBef>
                <a:spcPct val="20000"/>
              </a:spcBef>
              <a:buClr>
                <a:srgbClr val="11329B"/>
              </a:buClr>
              <a:buSzPct val="111000"/>
            </a:pPr>
            <a:endParaRPr lang="en-GB" sz="2000" i="1">
              <a:solidFill>
                <a:srgbClr val="0000FF"/>
              </a:solidFill>
              <a:latin typeface="Calibri" pitchFamily="34" charset="0"/>
            </a:endParaRPr>
          </a:p>
          <a:p>
            <a:pPr marL="381000" indent="-381000" defTabSz="457200">
              <a:spcBef>
                <a:spcPct val="20000"/>
              </a:spcBef>
            </a:pPr>
            <a:endParaRPr lang="en-GB" sz="2000">
              <a:solidFill>
                <a:srgbClr val="CC0000"/>
              </a:solidFill>
              <a:latin typeface="Comic Sans MS" pitchFamily="66" charset="0"/>
            </a:endParaRPr>
          </a:p>
          <a:p>
            <a:pPr marL="381000" indent="-381000" defTabSz="457200">
              <a:spcBef>
                <a:spcPct val="20000"/>
              </a:spcBef>
            </a:pPr>
            <a:r>
              <a:rPr lang="en-GB" sz="2000">
                <a:solidFill>
                  <a:srgbClr val="CC0000"/>
                </a:solidFill>
                <a:latin typeface="Comic Sans MS" pitchFamily="66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400" i="1" smtClean="0"/>
              <a:t>Mind: An Introduction to Cognitive Science, </a:t>
            </a:r>
            <a:br>
              <a:rPr lang="en-GB" sz="2400" i="1" smtClean="0"/>
            </a:br>
            <a:r>
              <a:rPr lang="en-GB" sz="2400" smtClean="0"/>
              <a:t>by Paul Thagard</a:t>
            </a:r>
            <a:endParaRPr lang="en-US" sz="2400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18487" cy="4784725"/>
          </a:xfrm>
        </p:spPr>
        <p:txBody>
          <a:bodyPr/>
          <a:lstStyle/>
          <a:p>
            <a:pPr eaLnBrk="1" hangingPunct="1"/>
            <a:r>
              <a:rPr lang="en-GB" sz="2000" dirty="0" smtClean="0"/>
              <a:t>“Unlike logic, rule-based systems can easily represent</a:t>
            </a:r>
          </a:p>
          <a:p>
            <a:pPr eaLnBrk="1" hangingPunct="1"/>
            <a:r>
              <a:rPr lang="en-GB" sz="2000" dirty="0" smtClean="0"/>
              <a:t> strategic information about what to do”: </a:t>
            </a:r>
          </a:p>
          <a:p>
            <a:pPr eaLnBrk="1" hangingPunct="1"/>
            <a:endParaRPr lang="en-US" sz="2000" dirty="0" smtClean="0"/>
          </a:p>
          <a:p>
            <a:pPr eaLnBrk="1" hangingPunct="1"/>
            <a:r>
              <a:rPr lang="en-US" sz="2000" dirty="0" smtClean="0"/>
              <a:t>	</a:t>
            </a:r>
            <a:r>
              <a:rPr lang="en-US" sz="2000" i="1" dirty="0" smtClean="0">
                <a:solidFill>
                  <a:srgbClr val="0000FF"/>
                </a:solidFill>
              </a:rPr>
              <a:t>If you want to go home and you have the bus fare,</a:t>
            </a:r>
          </a:p>
          <a:p>
            <a:r>
              <a:rPr lang="en-US" sz="2000" i="1" dirty="0" smtClean="0">
                <a:solidFill>
                  <a:srgbClr val="0000FF"/>
                </a:solidFill>
              </a:rPr>
              <a:t> 	then you can catch a bus.</a:t>
            </a:r>
            <a:r>
              <a:rPr lang="en-GB" sz="2000" dirty="0" smtClean="0"/>
              <a:t> </a:t>
            </a:r>
          </a:p>
          <a:p>
            <a:endParaRPr lang="en-GB" sz="2000" dirty="0" smtClean="0"/>
          </a:p>
          <a:p>
            <a:r>
              <a:rPr lang="en-GB" sz="2000" dirty="0" smtClean="0"/>
              <a:t>But the sentence can be expressed literally in the logical form:</a:t>
            </a:r>
          </a:p>
          <a:p>
            <a:r>
              <a:rPr lang="en-GB" sz="800" dirty="0" smtClean="0"/>
              <a:t> </a:t>
            </a:r>
          </a:p>
          <a:p>
            <a:r>
              <a:rPr lang="en-GB" sz="2000" dirty="0" smtClean="0"/>
              <a:t>	</a:t>
            </a:r>
            <a:r>
              <a:rPr lang="en-GB" sz="2000" i="1" dirty="0" smtClean="0">
                <a:solidFill>
                  <a:srgbClr val="0000FF"/>
                </a:solidFill>
                <a:sym typeface="Symbol" pitchFamily="18" charset="2"/>
              </a:rPr>
              <a:t>if </a:t>
            </a:r>
            <a:r>
              <a:rPr lang="en-GB" sz="2000" i="1" dirty="0" smtClean="0">
                <a:solidFill>
                  <a:srgbClr val="0000FF"/>
                </a:solidFill>
              </a:rPr>
              <a:t> want(you go home) </a:t>
            </a:r>
            <a:r>
              <a:rPr lang="en-GB" sz="2000" i="1" dirty="0" smtClean="0">
                <a:solidFill>
                  <a:srgbClr val="0000FF"/>
                </a:solidFill>
                <a:sym typeface="Symbol" pitchFamily="18" charset="2"/>
              </a:rPr>
              <a:t>and</a:t>
            </a:r>
            <a:r>
              <a:rPr lang="en-GB" sz="2000" i="1" dirty="0" smtClean="0">
                <a:solidFill>
                  <a:srgbClr val="0000FF"/>
                </a:solidFill>
              </a:rPr>
              <a:t> you have the bus fare then can(you catch bus) </a:t>
            </a:r>
            <a:endParaRPr lang="en-GB" sz="2000" dirty="0" smtClean="0">
              <a:solidFill>
                <a:srgbClr val="0000FF"/>
              </a:solidFill>
            </a:endParaRPr>
          </a:p>
          <a:p>
            <a:r>
              <a:rPr lang="en-GB" sz="800" dirty="0" smtClean="0"/>
              <a:t> </a:t>
            </a:r>
          </a:p>
          <a:p>
            <a:r>
              <a:rPr lang="en-GB" sz="2000" dirty="0" smtClean="0"/>
              <a:t>This uses modal operators or modal predicates for </a:t>
            </a:r>
            <a:r>
              <a:rPr lang="en-GB" sz="2000" i="1" dirty="0" smtClean="0">
                <a:solidFill>
                  <a:srgbClr val="0000FF"/>
                </a:solidFill>
              </a:rPr>
              <a:t>want</a:t>
            </a:r>
            <a:r>
              <a:rPr lang="en-GB" sz="2000" dirty="0" smtClean="0">
                <a:solidFill>
                  <a:srgbClr val="0000FF"/>
                </a:solidFill>
              </a:rPr>
              <a:t> </a:t>
            </a:r>
            <a:r>
              <a:rPr lang="en-GB" sz="2000" dirty="0" smtClean="0"/>
              <a:t>and </a:t>
            </a:r>
            <a:r>
              <a:rPr lang="en-GB" sz="2000" i="1" dirty="0" smtClean="0">
                <a:solidFill>
                  <a:srgbClr val="0000FF"/>
                </a:solidFill>
              </a:rPr>
              <a:t>can</a:t>
            </a:r>
            <a:r>
              <a:rPr lang="en-GB" sz="2000" dirty="0" smtClean="0"/>
              <a:t>. </a:t>
            </a:r>
          </a:p>
          <a:p>
            <a:r>
              <a:rPr lang="en-GB" sz="2000" dirty="0" smtClean="0"/>
              <a:t>But it misses the real logic of the procedure:</a:t>
            </a:r>
          </a:p>
          <a:p>
            <a:pPr eaLnBrk="1" hangingPunct="1"/>
            <a:endParaRPr lang="en-US" sz="800" b="1" dirty="0" smtClean="0"/>
          </a:p>
          <a:p>
            <a:pPr eaLnBrk="1" hangingPunct="1"/>
            <a:r>
              <a:rPr lang="en-US" sz="2000" b="1" dirty="0" smtClean="0"/>
              <a:t>	</a:t>
            </a:r>
            <a:r>
              <a:rPr lang="en-US" sz="2000" i="1" dirty="0" smtClean="0">
                <a:solidFill>
                  <a:srgbClr val="0000FF"/>
                </a:solidFill>
              </a:rPr>
              <a:t>You go home if you have the bus fare and you catch a bus. </a:t>
            </a:r>
            <a:r>
              <a:rPr lang="en-GB" sz="2000" dirty="0" smtClean="0"/>
              <a:t>  </a:t>
            </a:r>
          </a:p>
          <a:p>
            <a:pPr eaLnBrk="1" hangingPunct="1"/>
            <a:endParaRPr lang="en-GB" sz="800" dirty="0" smtClean="0"/>
          </a:p>
          <a:p>
            <a:pPr eaLnBrk="1" hangingPunct="1"/>
            <a:r>
              <a:rPr lang="en-GB" sz="2000" dirty="0" smtClean="0"/>
              <a:t>Backward reasoning with this real logic behaves like </a:t>
            </a:r>
          </a:p>
          <a:p>
            <a:pPr eaLnBrk="1" hangingPunct="1"/>
            <a:r>
              <a:rPr lang="en-GB" sz="2000" dirty="0" smtClean="0"/>
              <a:t>forward reasoning with the production rule.</a:t>
            </a:r>
            <a:endParaRPr lang="en-US" dirty="0" smtClean="0"/>
          </a:p>
        </p:txBody>
      </p:sp>
      <p:pic>
        <p:nvPicPr>
          <p:cNvPr id="5222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32588" y="333375"/>
            <a:ext cx="1800225" cy="264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ChangeArrowheads="1"/>
          </p:cNvSpPr>
          <p:nvPr/>
        </p:nvSpPr>
        <p:spPr bwMode="auto">
          <a:xfrm>
            <a:off x="273050" y="819150"/>
            <a:ext cx="8280400" cy="5322888"/>
          </a:xfrm>
          <a:prstGeom prst="rect">
            <a:avLst/>
          </a:prstGeom>
          <a:solidFill>
            <a:schemeClr val="tx2">
              <a:lumMod val="60000"/>
              <a:lumOff val="40000"/>
              <a:alpha val="44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+mn-cs"/>
              </a:rPr>
              <a:t>			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+mn-cs"/>
              </a:rPr>
              <a:t>				</a:t>
            </a:r>
            <a:endParaRPr lang="en-US" sz="2400" dirty="0">
              <a:solidFill>
                <a:srgbClr val="0033CC"/>
              </a:solidFill>
              <a:latin typeface="Comic Sans MS" pitchFamily="26" charset="0"/>
              <a:cs typeface="+mn-cs"/>
            </a:endParaRPr>
          </a:p>
        </p:txBody>
      </p:sp>
      <p:sp>
        <p:nvSpPr>
          <p:cNvPr id="53251" name="Oval 3"/>
          <p:cNvSpPr>
            <a:spLocks noChangeArrowheads="1"/>
          </p:cNvSpPr>
          <p:nvPr/>
        </p:nvSpPr>
        <p:spPr bwMode="auto">
          <a:xfrm>
            <a:off x="730250" y="927100"/>
            <a:ext cx="7632700" cy="4675188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457200"/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3252" name="Line 4"/>
          <p:cNvSpPr>
            <a:spLocks noChangeShapeType="1"/>
          </p:cNvSpPr>
          <p:nvPr/>
        </p:nvSpPr>
        <p:spPr bwMode="auto">
          <a:xfrm flipV="1">
            <a:off x="2271713" y="2236788"/>
            <a:ext cx="547687" cy="760412"/>
          </a:xfrm>
          <a:prstGeom prst="line">
            <a:avLst/>
          </a:prstGeom>
          <a:noFill/>
          <a:ln w="25400" algn="ctr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3253" name="Line 9"/>
          <p:cNvSpPr>
            <a:spLocks noChangeShapeType="1"/>
          </p:cNvSpPr>
          <p:nvPr/>
        </p:nvSpPr>
        <p:spPr bwMode="auto">
          <a:xfrm>
            <a:off x="5876925" y="5032375"/>
            <a:ext cx="0" cy="64770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3254" name="Text Box 13"/>
          <p:cNvSpPr txBox="1">
            <a:spLocks noChangeArrowheads="1"/>
          </p:cNvSpPr>
          <p:nvPr/>
        </p:nvSpPr>
        <p:spPr bwMode="auto">
          <a:xfrm>
            <a:off x="0" y="1628775"/>
            <a:ext cx="836295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457200"/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  </a:t>
            </a:r>
            <a:endParaRPr lang="en-US" sz="200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53255" name="Text Box 18"/>
          <p:cNvSpPr txBox="1">
            <a:spLocks noChangeArrowheads="1"/>
          </p:cNvSpPr>
          <p:nvPr/>
        </p:nvSpPr>
        <p:spPr bwMode="auto">
          <a:xfrm>
            <a:off x="2819400" y="1320800"/>
            <a:ext cx="4572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GB" sz="2000">
                <a:solidFill>
                  <a:srgbClr val="FF0000"/>
                </a:solidFill>
                <a:latin typeface="Calibri" pitchFamily="34" charset="0"/>
              </a:rPr>
              <a:t>Condition-action rule: </a:t>
            </a:r>
          </a:p>
          <a:p>
            <a:pPr defTabSz="457200"/>
            <a:r>
              <a:rPr lang="en-US" sz="2000" i="1">
                <a:solidFill>
                  <a:srgbClr val="0000FF"/>
                </a:solidFill>
                <a:latin typeface="Calibri" pitchFamily="34" charset="0"/>
              </a:rPr>
              <a:t>If you want to go home </a:t>
            </a:r>
          </a:p>
          <a:p>
            <a:pPr defTabSz="457200"/>
            <a:r>
              <a:rPr lang="en-US" sz="2000" i="1">
                <a:solidFill>
                  <a:srgbClr val="0000FF"/>
                </a:solidFill>
                <a:latin typeface="Calibri" pitchFamily="34" charset="0"/>
              </a:rPr>
              <a:t>	and you have the bus fare,</a:t>
            </a:r>
          </a:p>
          <a:p>
            <a:pPr defTabSz="457200"/>
            <a:r>
              <a:rPr lang="en-US" sz="2000" i="1">
                <a:solidFill>
                  <a:srgbClr val="0000FF"/>
                </a:solidFill>
                <a:latin typeface="Calibri" pitchFamily="34" charset="0"/>
              </a:rPr>
              <a:t> 			then you can catch a bus.</a:t>
            </a:r>
          </a:p>
        </p:txBody>
      </p:sp>
      <p:sp>
        <p:nvSpPr>
          <p:cNvPr id="53256" name="Text Box 20"/>
          <p:cNvSpPr txBox="1">
            <a:spLocks noChangeArrowheads="1"/>
          </p:cNvSpPr>
          <p:nvPr/>
        </p:nvSpPr>
        <p:spPr bwMode="auto">
          <a:xfrm>
            <a:off x="1187450" y="3214688"/>
            <a:ext cx="1084263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rgbClr val="FF0000"/>
                </a:solidFill>
                <a:latin typeface="Calibri" pitchFamily="34" charset="0"/>
              </a:rPr>
              <a:t>Goal?:</a:t>
            </a:r>
          </a:p>
          <a:p>
            <a:pPr defTabSz="457200">
              <a:lnSpc>
                <a:spcPct val="80000"/>
              </a:lnSpc>
              <a:spcBef>
                <a:spcPct val="20000"/>
              </a:spcBef>
            </a:pPr>
            <a:r>
              <a:rPr lang="en-US" sz="2000" i="1">
                <a:solidFill>
                  <a:srgbClr val="0000FF"/>
                </a:solidFill>
                <a:latin typeface="Calibri" pitchFamily="34" charset="0"/>
              </a:rPr>
              <a:t>want to go home</a:t>
            </a:r>
            <a:endParaRPr lang="es-ES" sz="2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3257" name="Text Box 21"/>
          <p:cNvSpPr txBox="1">
            <a:spLocks noChangeArrowheads="1"/>
          </p:cNvSpPr>
          <p:nvPr/>
        </p:nvSpPr>
        <p:spPr bwMode="auto">
          <a:xfrm>
            <a:off x="6248400" y="5445125"/>
            <a:ext cx="9874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rgbClr val="FF0000"/>
                </a:solidFill>
                <a:latin typeface="Calibri" pitchFamily="34" charset="0"/>
              </a:rPr>
              <a:t>Act</a:t>
            </a:r>
            <a:endParaRPr lang="es-ES" sz="2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3258" name="Text Box 27"/>
          <p:cNvSpPr txBox="1">
            <a:spLocks noChangeArrowheads="1"/>
          </p:cNvSpPr>
          <p:nvPr/>
        </p:nvSpPr>
        <p:spPr bwMode="auto">
          <a:xfrm>
            <a:off x="4027488" y="5805488"/>
            <a:ext cx="1266825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 defTabSz="457200">
              <a:lnSpc>
                <a:spcPct val="80000"/>
              </a:lnSpc>
              <a:spcBef>
                <a:spcPct val="20000"/>
              </a:spcBef>
            </a:pPr>
            <a:r>
              <a:rPr lang="en-GB" sz="2000">
                <a:solidFill>
                  <a:srgbClr val="FF0000"/>
                </a:solidFill>
                <a:latin typeface="Calibri" pitchFamily="34" charset="0"/>
              </a:rPr>
              <a:t>The World</a:t>
            </a:r>
            <a:endParaRPr lang="en-US" sz="2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3259" name="Text Box 32"/>
          <p:cNvSpPr txBox="1">
            <a:spLocks noChangeArrowheads="1"/>
          </p:cNvSpPr>
          <p:nvPr/>
        </p:nvSpPr>
        <p:spPr bwMode="auto">
          <a:xfrm>
            <a:off x="32385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defTabSz="457200">
              <a:lnSpc>
                <a:spcPct val="80000"/>
              </a:lnSpc>
              <a:spcBef>
                <a:spcPct val="20000"/>
              </a:spcBef>
            </a:pPr>
            <a:r>
              <a:rPr lang="en-GB" sz="3200">
                <a:solidFill>
                  <a:srgbClr val="0000FF"/>
                </a:solidFill>
                <a:latin typeface="Comic Sans MS" pitchFamily="66" charset="0"/>
                <a:cs typeface="Times New Roman" pitchFamily="18" charset="0"/>
              </a:rPr>
              <a:t>	</a:t>
            </a:r>
            <a:endParaRPr lang="en-US" sz="2800">
              <a:solidFill>
                <a:srgbClr val="0000FF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3260" name="TextBox 32"/>
          <p:cNvSpPr txBox="1">
            <a:spLocks noChangeArrowheads="1"/>
          </p:cNvSpPr>
          <p:nvPr/>
        </p:nvSpPr>
        <p:spPr bwMode="auto">
          <a:xfrm>
            <a:off x="5148263" y="3500438"/>
            <a:ext cx="3705225" cy="160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US" sz="2000" i="1">
                <a:solidFill>
                  <a:srgbClr val="2856E8"/>
                </a:solidFill>
                <a:latin typeface="Calibri" pitchFamily="34" charset="0"/>
              </a:rPr>
              <a:t>catch a bus </a:t>
            </a:r>
          </a:p>
          <a:p>
            <a:pPr defTabSz="457200"/>
            <a:r>
              <a:rPr lang="en-US" sz="2000" i="1">
                <a:solidFill>
                  <a:srgbClr val="2856E8"/>
                </a:solidFill>
                <a:latin typeface="Calibri" pitchFamily="34" charset="0"/>
              </a:rPr>
              <a:t>	or hire a car </a:t>
            </a:r>
          </a:p>
          <a:p>
            <a:pPr defTabSz="457200"/>
            <a:r>
              <a:rPr lang="en-US" sz="2000" i="1">
                <a:solidFill>
                  <a:srgbClr val="2856E8"/>
                </a:solidFill>
                <a:latin typeface="Calibri" pitchFamily="34" charset="0"/>
              </a:rPr>
              <a:t>			   or walk</a:t>
            </a:r>
            <a:endParaRPr lang="en-US" sz="2000">
              <a:solidFill>
                <a:srgbClr val="2856E8"/>
              </a:solidFill>
              <a:latin typeface="Calibri" pitchFamily="34" charset="0"/>
            </a:endParaRPr>
          </a:p>
          <a:p>
            <a:pPr defTabSz="457200"/>
            <a:endParaRPr lang="en-US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i="1">
                <a:solidFill>
                  <a:srgbClr val="0000FF"/>
                </a:solidFill>
                <a:latin typeface="Calibri" pitchFamily="34" charset="0"/>
              </a:rPr>
              <a:t>		</a:t>
            </a:r>
            <a:endParaRPr lang="en-GB" sz="2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3261" name="Line 9"/>
          <p:cNvSpPr>
            <a:spLocks noChangeShapeType="1"/>
          </p:cNvSpPr>
          <p:nvPr/>
        </p:nvSpPr>
        <p:spPr bwMode="auto">
          <a:xfrm>
            <a:off x="4027488" y="2236788"/>
            <a:ext cx="0" cy="760412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3262" name="TextBox 21"/>
          <p:cNvSpPr txBox="1">
            <a:spLocks noChangeArrowheads="1"/>
          </p:cNvSpPr>
          <p:nvPr/>
        </p:nvSpPr>
        <p:spPr bwMode="auto">
          <a:xfrm>
            <a:off x="4859338" y="4724400"/>
            <a:ext cx="22653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US" sz="2000">
                <a:solidFill>
                  <a:srgbClr val="0000FF"/>
                </a:solidFill>
                <a:latin typeface="Calibri" pitchFamily="34" charset="0"/>
              </a:rPr>
              <a:t>Conflict resolution</a:t>
            </a:r>
          </a:p>
        </p:txBody>
      </p:sp>
      <p:sp>
        <p:nvSpPr>
          <p:cNvPr id="53263" name="Slide Number Placeholder 2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7E9AE3-178C-463F-BDFB-71EB3E6DA82B}" type="slidenum">
              <a:rPr lang="en-US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>
              <a:solidFill>
                <a:srgbClr val="898989"/>
              </a:solidFill>
            </a:endParaRPr>
          </a:p>
        </p:txBody>
      </p:sp>
      <p:sp>
        <p:nvSpPr>
          <p:cNvPr id="53264" name="Line 9"/>
          <p:cNvSpPr>
            <a:spLocks noChangeShapeType="1"/>
          </p:cNvSpPr>
          <p:nvPr/>
        </p:nvSpPr>
        <p:spPr bwMode="auto">
          <a:xfrm>
            <a:off x="6875463" y="3141663"/>
            <a:ext cx="0" cy="720725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3265" name="TextBox 26"/>
          <p:cNvSpPr txBox="1">
            <a:spLocks noChangeArrowheads="1"/>
          </p:cNvSpPr>
          <p:nvPr/>
        </p:nvSpPr>
        <p:spPr bwMode="auto">
          <a:xfrm>
            <a:off x="2819400" y="3000375"/>
            <a:ext cx="2028825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GB" sz="2000">
                <a:solidFill>
                  <a:srgbClr val="FF0000"/>
                </a:solidFill>
                <a:latin typeface="Calibri" pitchFamily="34" charset="0"/>
              </a:rPr>
              <a:t>Consult working memory, to check whether you have the bus fare.</a:t>
            </a:r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3266" name="TextBox 20"/>
          <p:cNvSpPr txBox="1">
            <a:spLocks noChangeArrowheads="1"/>
          </p:cNvSpPr>
          <p:nvPr/>
        </p:nvSpPr>
        <p:spPr bwMode="auto">
          <a:xfrm>
            <a:off x="730250" y="184150"/>
            <a:ext cx="60023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GB" sz="2400">
                <a:solidFill>
                  <a:srgbClr val="2856E8"/>
                </a:solidFill>
                <a:latin typeface="Calibri" pitchFamily="34" charset="0"/>
              </a:rPr>
              <a:t>Forward chaining with condition-action rules</a:t>
            </a:r>
          </a:p>
        </p:txBody>
      </p:sp>
      <p:sp>
        <p:nvSpPr>
          <p:cNvPr id="53267" name="Line 9"/>
          <p:cNvSpPr>
            <a:spLocks noChangeShapeType="1"/>
          </p:cNvSpPr>
          <p:nvPr/>
        </p:nvSpPr>
        <p:spPr bwMode="auto">
          <a:xfrm>
            <a:off x="5508625" y="2708275"/>
            <a:ext cx="0" cy="792163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3268" name="Line 9"/>
          <p:cNvSpPr>
            <a:spLocks noChangeShapeType="1"/>
          </p:cNvSpPr>
          <p:nvPr/>
        </p:nvSpPr>
        <p:spPr bwMode="auto">
          <a:xfrm>
            <a:off x="7308850" y="3284538"/>
            <a:ext cx="0" cy="865187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3269" name="TextBox 23"/>
          <p:cNvSpPr txBox="1">
            <a:spLocks noChangeArrowheads="1"/>
          </p:cNvSpPr>
          <p:nvPr/>
        </p:nvSpPr>
        <p:spPr bwMode="auto">
          <a:xfrm>
            <a:off x="5580063" y="2708275"/>
            <a:ext cx="1295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GB" sz="2000">
                <a:solidFill>
                  <a:srgbClr val="FF0000"/>
                </a:solidFill>
                <a:latin typeface="Calibri" pitchFamily="34" charset="0"/>
              </a:rPr>
              <a:t>Candidate </a:t>
            </a:r>
          </a:p>
          <a:p>
            <a:pPr defTabSz="457200"/>
            <a:r>
              <a:rPr lang="en-GB" sz="2000">
                <a:solidFill>
                  <a:srgbClr val="FF0000"/>
                </a:solidFill>
                <a:latin typeface="Calibri" pitchFamily="34" charset="0"/>
              </a:rPr>
              <a:t>actions</a:t>
            </a:r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:</a:t>
            </a:r>
            <a:endParaRPr lang="en-GB" sz="2000">
              <a:latin typeface="Calibri" pitchFamily="34" charset="0"/>
            </a:endParaRPr>
          </a:p>
        </p:txBody>
      </p:sp>
      <p:sp>
        <p:nvSpPr>
          <p:cNvPr id="27" name="Left Brace 26"/>
          <p:cNvSpPr/>
          <p:nvPr/>
        </p:nvSpPr>
        <p:spPr>
          <a:xfrm rot="16200000">
            <a:off x="5796757" y="3356769"/>
            <a:ext cx="287337" cy="2447925"/>
          </a:xfrm>
          <a:prstGeom prst="leftBrace">
            <a:avLst>
              <a:gd name="adj1" fmla="val 8333"/>
              <a:gd name="adj2" fmla="val 48507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ChangeArrowheads="1"/>
          </p:cNvSpPr>
          <p:nvPr/>
        </p:nvSpPr>
        <p:spPr bwMode="auto">
          <a:xfrm>
            <a:off x="490538" y="777281"/>
            <a:ext cx="8280400" cy="5918994"/>
          </a:xfrm>
          <a:prstGeom prst="rect">
            <a:avLst/>
          </a:prstGeom>
          <a:solidFill>
            <a:schemeClr val="tx2">
              <a:lumMod val="60000"/>
              <a:lumOff val="40000"/>
              <a:alpha val="44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+mn-cs"/>
              </a:rPr>
              <a:t>			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+mn-cs"/>
              </a:rPr>
              <a:t>				</a:t>
            </a:r>
            <a:endParaRPr lang="en-US" sz="2400" dirty="0">
              <a:solidFill>
                <a:srgbClr val="0033CC"/>
              </a:solidFill>
              <a:latin typeface="Comic Sans MS" pitchFamily="26" charset="0"/>
              <a:cs typeface="+mn-cs"/>
            </a:endParaRPr>
          </a:p>
        </p:txBody>
      </p:sp>
      <p:sp>
        <p:nvSpPr>
          <p:cNvPr id="54275" name="Oval 3"/>
          <p:cNvSpPr>
            <a:spLocks noChangeArrowheads="1"/>
          </p:cNvSpPr>
          <p:nvPr/>
        </p:nvSpPr>
        <p:spPr bwMode="auto">
          <a:xfrm>
            <a:off x="757238" y="934196"/>
            <a:ext cx="7632700" cy="510644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457200"/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4276" name="Text Box 13"/>
          <p:cNvSpPr txBox="1">
            <a:spLocks noChangeArrowheads="1"/>
          </p:cNvSpPr>
          <p:nvPr/>
        </p:nvSpPr>
        <p:spPr bwMode="auto">
          <a:xfrm>
            <a:off x="217488" y="2175074"/>
            <a:ext cx="836295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457200"/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  </a:t>
            </a:r>
            <a:endParaRPr lang="en-US" sz="200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54277" name="Text Box 18"/>
          <p:cNvSpPr txBox="1">
            <a:spLocks noChangeArrowheads="1"/>
          </p:cNvSpPr>
          <p:nvPr/>
        </p:nvSpPr>
        <p:spPr bwMode="auto">
          <a:xfrm>
            <a:off x="3008709" y="2487752"/>
            <a:ext cx="60325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GB" sz="2000" dirty="0">
                <a:solidFill>
                  <a:srgbClr val="FF0000"/>
                </a:solidFill>
                <a:latin typeface="Calibri" pitchFamily="34" charset="0"/>
              </a:rPr>
              <a:t>Belief:	</a:t>
            </a:r>
            <a:r>
              <a:rPr lang="en-US" sz="2000" i="1" dirty="0">
                <a:solidFill>
                  <a:srgbClr val="0000FF"/>
                </a:solidFill>
                <a:latin typeface="Calibri" pitchFamily="34" charset="0"/>
              </a:rPr>
              <a:t>you go home </a:t>
            </a:r>
          </a:p>
          <a:p>
            <a:pPr defTabSz="457200"/>
            <a:r>
              <a:rPr lang="en-GB" sz="2000" dirty="0">
                <a:solidFill>
                  <a:srgbClr val="FF0000"/>
                </a:solidFill>
                <a:latin typeface="Calibri" pitchFamily="34" charset="0"/>
              </a:rPr>
              <a:t>			</a:t>
            </a:r>
            <a:r>
              <a:rPr lang="en-US" sz="2000" i="1" dirty="0">
                <a:solidFill>
                  <a:srgbClr val="0000FF"/>
                </a:solidFill>
                <a:latin typeface="Calibri" pitchFamily="34" charset="0"/>
              </a:rPr>
              <a:t>if you have the bus fare </a:t>
            </a:r>
            <a:endParaRPr lang="en-GB" sz="2000" dirty="0">
              <a:solidFill>
                <a:srgbClr val="FF0000"/>
              </a:solidFill>
              <a:latin typeface="Calibri" pitchFamily="34" charset="0"/>
            </a:endParaRPr>
          </a:p>
          <a:p>
            <a:pPr defTabSz="457200"/>
            <a:r>
              <a:rPr lang="en-US" sz="2000" i="1" dirty="0">
                <a:solidFill>
                  <a:srgbClr val="0000FF"/>
                </a:solidFill>
                <a:latin typeface="Calibri" pitchFamily="34" charset="0"/>
              </a:rPr>
              <a:t>					and you catch a bus.</a:t>
            </a:r>
          </a:p>
        </p:txBody>
      </p:sp>
      <p:sp>
        <p:nvSpPr>
          <p:cNvPr id="54278" name="Text Box 20"/>
          <p:cNvSpPr txBox="1">
            <a:spLocks noChangeArrowheads="1"/>
          </p:cNvSpPr>
          <p:nvPr/>
        </p:nvSpPr>
        <p:spPr bwMode="auto">
          <a:xfrm>
            <a:off x="3036888" y="2002719"/>
            <a:ext cx="4175125" cy="34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Achievement goal</a:t>
            </a:r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:     </a:t>
            </a:r>
            <a:r>
              <a:rPr lang="en-US" sz="2000" i="1" dirty="0">
                <a:solidFill>
                  <a:srgbClr val="0000FF"/>
                </a:solidFill>
                <a:latin typeface="Calibri" pitchFamily="34" charset="0"/>
              </a:rPr>
              <a:t>you go home</a:t>
            </a:r>
            <a:endParaRPr lang="es-E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4279" name="Text Box 21"/>
          <p:cNvSpPr txBox="1">
            <a:spLocks noChangeArrowheads="1"/>
          </p:cNvSpPr>
          <p:nvPr/>
        </p:nvSpPr>
        <p:spPr bwMode="auto">
          <a:xfrm>
            <a:off x="6465888" y="6007299"/>
            <a:ext cx="24384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rgbClr val="FF0000"/>
                </a:solidFill>
                <a:latin typeface="Calibri" pitchFamily="34" charset="0"/>
              </a:rPr>
              <a:t>Act </a:t>
            </a:r>
            <a:endParaRPr lang="es-ES" sz="2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4280" name="Text Box 27"/>
          <p:cNvSpPr txBox="1">
            <a:spLocks noChangeArrowheads="1"/>
          </p:cNvSpPr>
          <p:nvPr/>
        </p:nvSpPr>
        <p:spPr bwMode="auto">
          <a:xfrm>
            <a:off x="4244976" y="6351787"/>
            <a:ext cx="1266825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 defTabSz="457200">
              <a:lnSpc>
                <a:spcPct val="80000"/>
              </a:lnSpc>
              <a:spcBef>
                <a:spcPct val="20000"/>
              </a:spcBef>
            </a:pPr>
            <a:r>
              <a:rPr lang="en-GB" sz="2000">
                <a:solidFill>
                  <a:srgbClr val="FF0000"/>
                </a:solidFill>
                <a:latin typeface="Calibri" pitchFamily="34" charset="0"/>
              </a:rPr>
              <a:t>The World</a:t>
            </a:r>
            <a:endParaRPr lang="en-US" sz="2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4281" name="Text Box 32"/>
          <p:cNvSpPr txBox="1">
            <a:spLocks noChangeArrowheads="1"/>
          </p:cNvSpPr>
          <p:nvPr/>
        </p:nvSpPr>
        <p:spPr bwMode="auto">
          <a:xfrm>
            <a:off x="541338" y="546299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defTabSz="457200">
              <a:lnSpc>
                <a:spcPct val="80000"/>
              </a:lnSpc>
              <a:spcBef>
                <a:spcPct val="20000"/>
              </a:spcBef>
            </a:pPr>
            <a:r>
              <a:rPr lang="en-GB" sz="3200">
                <a:solidFill>
                  <a:srgbClr val="0000FF"/>
                </a:solidFill>
                <a:latin typeface="Comic Sans MS" pitchFamily="66" charset="0"/>
                <a:cs typeface="Times New Roman" pitchFamily="18" charset="0"/>
              </a:rPr>
              <a:t>	</a:t>
            </a:r>
            <a:endParaRPr lang="en-US" sz="2800">
              <a:solidFill>
                <a:srgbClr val="0000FF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54282" name="Line 9"/>
          <p:cNvSpPr>
            <a:spLocks noChangeShapeType="1"/>
          </p:cNvSpPr>
          <p:nvPr/>
        </p:nvSpPr>
        <p:spPr bwMode="auto">
          <a:xfrm flipH="1">
            <a:off x="4244976" y="3327599"/>
            <a:ext cx="820737" cy="784225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4283" name="Slide Number Placeholder 23"/>
          <p:cNvSpPr>
            <a:spLocks noGrp="1"/>
          </p:cNvSpPr>
          <p:nvPr>
            <p:ph type="sldNum" sz="quarter" idx="12"/>
          </p:nvPr>
        </p:nvSpPr>
        <p:spPr bwMode="auto">
          <a:xfrm>
            <a:off x="6770688" y="6902649"/>
            <a:ext cx="2133600" cy="365125"/>
          </a:xfrm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86E4C3-D429-4F7F-A872-12B34699FF1A}" type="slidenum">
              <a:rPr lang="en-US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>
              <a:solidFill>
                <a:srgbClr val="898989"/>
              </a:solidFill>
            </a:endParaRPr>
          </a:p>
        </p:txBody>
      </p:sp>
      <p:sp>
        <p:nvSpPr>
          <p:cNvPr id="54284" name="TextBox 26"/>
          <p:cNvSpPr txBox="1">
            <a:spLocks noChangeArrowheads="1"/>
          </p:cNvSpPr>
          <p:nvPr/>
        </p:nvSpPr>
        <p:spPr bwMode="auto">
          <a:xfrm>
            <a:off x="3036888" y="4056262"/>
            <a:ext cx="2028825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GB" sz="2000">
                <a:solidFill>
                  <a:srgbClr val="FF0000"/>
                </a:solidFill>
                <a:latin typeface="Calibri" pitchFamily="34" charset="0"/>
              </a:rPr>
              <a:t>Consult working memory, to check whether you have the bus fare.</a:t>
            </a:r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4285" name="TextBox 18"/>
          <p:cNvSpPr txBox="1">
            <a:spLocks noChangeArrowheads="1"/>
          </p:cNvSpPr>
          <p:nvPr/>
        </p:nvSpPr>
        <p:spPr bwMode="auto">
          <a:xfrm>
            <a:off x="433388" y="315317"/>
            <a:ext cx="88911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lang="en-GB" sz="2400" dirty="0" smtClean="0">
                <a:solidFill>
                  <a:srgbClr val="2856E8"/>
                </a:solidFill>
                <a:latin typeface="Calibri" pitchFamily="34" charset="0"/>
              </a:rPr>
              <a:t>Reasoning with goals and with  beliefs </a:t>
            </a:r>
            <a:r>
              <a:rPr lang="en-GB" sz="2400" dirty="0">
                <a:solidFill>
                  <a:srgbClr val="2856E8"/>
                </a:solidFill>
                <a:latin typeface="Calibri" pitchFamily="34" charset="0"/>
              </a:rPr>
              <a:t>in logic programming form</a:t>
            </a:r>
          </a:p>
        </p:txBody>
      </p:sp>
      <p:sp>
        <p:nvSpPr>
          <p:cNvPr id="54286" name="Line 9"/>
          <p:cNvSpPr>
            <a:spLocks noChangeShapeType="1"/>
          </p:cNvSpPr>
          <p:nvPr/>
        </p:nvSpPr>
        <p:spPr bwMode="auto">
          <a:xfrm flipH="1">
            <a:off x="5149850" y="2332177"/>
            <a:ext cx="503237" cy="31115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4287" name="Line 9"/>
          <p:cNvSpPr>
            <a:spLocks noChangeShapeType="1"/>
          </p:cNvSpPr>
          <p:nvPr/>
        </p:nvSpPr>
        <p:spPr bwMode="auto">
          <a:xfrm>
            <a:off x="6302376" y="5631062"/>
            <a:ext cx="0" cy="64770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4288" name="TextBox 32"/>
          <p:cNvSpPr txBox="1">
            <a:spLocks noChangeArrowheads="1"/>
          </p:cNvSpPr>
          <p:nvPr/>
        </p:nvSpPr>
        <p:spPr bwMode="auto">
          <a:xfrm>
            <a:off x="5149851" y="4119762"/>
            <a:ext cx="37052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US" sz="2000" i="1" dirty="0">
                <a:solidFill>
                  <a:srgbClr val="0033CC"/>
                </a:solidFill>
                <a:latin typeface="Calibri" pitchFamily="34" charset="0"/>
              </a:rPr>
              <a:t>catch a bus </a:t>
            </a:r>
          </a:p>
          <a:p>
            <a:pPr defTabSz="457200"/>
            <a:r>
              <a:rPr lang="en-US" sz="2000" i="1" dirty="0">
                <a:solidFill>
                  <a:srgbClr val="0033CC"/>
                </a:solidFill>
                <a:latin typeface="Calibri" pitchFamily="34" charset="0"/>
              </a:rPr>
              <a:t>	       or hire a car </a:t>
            </a:r>
          </a:p>
          <a:p>
            <a:pPr defTabSz="457200"/>
            <a:r>
              <a:rPr lang="en-US" sz="2000" i="1" dirty="0">
                <a:solidFill>
                  <a:srgbClr val="0033CC"/>
                </a:solidFill>
                <a:latin typeface="Calibri" pitchFamily="34" charset="0"/>
              </a:rPr>
              <a:t>			     or walk</a:t>
            </a:r>
            <a:endParaRPr lang="en-US" sz="2000" dirty="0">
              <a:solidFill>
                <a:srgbClr val="0033CC"/>
              </a:solidFill>
              <a:latin typeface="Calibri" pitchFamily="34" charset="0"/>
            </a:endParaRPr>
          </a:p>
          <a:p>
            <a:pPr defTabSz="457200"/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		</a:t>
            </a:r>
            <a:endParaRPr lang="en-GB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4289" name="TextBox 21"/>
          <p:cNvSpPr txBox="1">
            <a:spLocks noChangeArrowheads="1"/>
          </p:cNvSpPr>
          <p:nvPr/>
        </p:nvSpPr>
        <p:spPr bwMode="auto">
          <a:xfrm>
            <a:off x="5653088" y="5270699"/>
            <a:ext cx="22653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US" sz="2000">
                <a:solidFill>
                  <a:srgbClr val="0000FF"/>
                </a:solidFill>
                <a:latin typeface="Calibri" pitchFamily="34" charset="0"/>
              </a:rPr>
              <a:t>Decide</a:t>
            </a:r>
          </a:p>
        </p:txBody>
      </p:sp>
      <p:sp>
        <p:nvSpPr>
          <p:cNvPr id="54290" name="Line 9"/>
          <p:cNvSpPr>
            <a:spLocks noChangeShapeType="1"/>
          </p:cNvSpPr>
          <p:nvPr/>
        </p:nvSpPr>
        <p:spPr bwMode="auto">
          <a:xfrm>
            <a:off x="7092950" y="3903862"/>
            <a:ext cx="1" cy="576262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4291" name="Line 9"/>
          <p:cNvSpPr>
            <a:spLocks noChangeShapeType="1"/>
          </p:cNvSpPr>
          <p:nvPr/>
        </p:nvSpPr>
        <p:spPr bwMode="auto">
          <a:xfrm>
            <a:off x="6084888" y="3411876"/>
            <a:ext cx="0" cy="707886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4292" name="Line 9"/>
          <p:cNvSpPr>
            <a:spLocks noChangeShapeType="1"/>
          </p:cNvSpPr>
          <p:nvPr/>
        </p:nvSpPr>
        <p:spPr bwMode="auto">
          <a:xfrm>
            <a:off x="7526338" y="3903862"/>
            <a:ext cx="0" cy="865187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4293" name="TextBox 26"/>
          <p:cNvSpPr txBox="1">
            <a:spLocks noChangeArrowheads="1"/>
          </p:cNvSpPr>
          <p:nvPr/>
        </p:nvSpPr>
        <p:spPr bwMode="auto">
          <a:xfrm>
            <a:off x="6024959" y="3503752"/>
            <a:ext cx="21359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/>
            <a:r>
              <a:rPr lang="en-GB" sz="2000" dirty="0" smtClean="0">
                <a:solidFill>
                  <a:srgbClr val="FF0000"/>
                </a:solidFill>
                <a:latin typeface="Calibri" pitchFamily="34" charset="0"/>
              </a:rPr>
              <a:t>Candidate actions</a:t>
            </a:r>
            <a:endParaRPr lang="en-GB" sz="2000" dirty="0">
              <a:latin typeface="Calibri" pitchFamily="34" charset="0"/>
            </a:endParaRPr>
          </a:p>
        </p:txBody>
      </p:sp>
      <p:sp>
        <p:nvSpPr>
          <p:cNvPr id="28" name="Left Brace 27"/>
          <p:cNvSpPr/>
          <p:nvPr/>
        </p:nvSpPr>
        <p:spPr>
          <a:xfrm rot="16200000">
            <a:off x="6230145" y="4191992"/>
            <a:ext cx="215900" cy="2087563"/>
          </a:xfrm>
          <a:prstGeom prst="leftBrace">
            <a:avLst>
              <a:gd name="adj1" fmla="val 8333"/>
              <a:gd name="adj2" fmla="val 48507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3" name="Freeform 22"/>
          <p:cNvSpPr/>
          <p:nvPr/>
        </p:nvSpPr>
        <p:spPr>
          <a:xfrm rot="256117">
            <a:off x="1652588" y="1664742"/>
            <a:ext cx="1590354" cy="2878562"/>
          </a:xfrm>
          <a:custGeom>
            <a:avLst/>
            <a:gdLst>
              <a:gd name="connsiteX0" fmla="*/ 256117 w 1792817"/>
              <a:gd name="connsiteY0" fmla="*/ 3987800 h 3987800"/>
              <a:gd name="connsiteX1" fmla="*/ 256117 w 1792817"/>
              <a:gd name="connsiteY1" fmla="*/ 1511300 h 3987800"/>
              <a:gd name="connsiteX2" fmla="*/ 1792817 w 1792817"/>
              <a:gd name="connsiteY2" fmla="*/ 0 h 3987800"/>
              <a:gd name="connsiteX3" fmla="*/ 1792817 w 1792817"/>
              <a:gd name="connsiteY3" fmla="*/ 0 h 398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92817" h="3987800">
                <a:moveTo>
                  <a:pt x="256117" y="3987800"/>
                </a:moveTo>
                <a:cubicBezTo>
                  <a:pt x="128058" y="3081866"/>
                  <a:pt x="0" y="2175933"/>
                  <a:pt x="256117" y="1511300"/>
                </a:cubicBezTo>
                <a:cubicBezTo>
                  <a:pt x="512234" y="846667"/>
                  <a:pt x="1792817" y="0"/>
                  <a:pt x="1792817" y="0"/>
                </a:cubicBezTo>
                <a:lnTo>
                  <a:pt x="1792817" y="0"/>
                </a:lnTo>
              </a:path>
            </a:pathLst>
          </a:custGeom>
          <a:ln w="28575">
            <a:solidFill>
              <a:srgbClr val="008000"/>
            </a:solidFill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1547664" y="4598499"/>
            <a:ext cx="1317513" cy="652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>
              <a:lnSpc>
                <a:spcPct val="80000"/>
              </a:lnSpc>
              <a:spcBef>
                <a:spcPct val="20000"/>
              </a:spcBef>
            </a:pPr>
            <a:r>
              <a:rPr lang="en-US" sz="2000" i="1" dirty="0" smtClean="0">
                <a:solidFill>
                  <a:srgbClr val="0033CC"/>
                </a:solidFill>
                <a:latin typeface="Calibri" pitchFamily="34" charset="0"/>
              </a:rPr>
              <a:t>mother’s</a:t>
            </a:r>
          </a:p>
          <a:p>
            <a:pPr defTabSz="457200">
              <a:lnSpc>
                <a:spcPct val="80000"/>
              </a:lnSpc>
              <a:spcBef>
                <a:spcPct val="20000"/>
              </a:spcBef>
            </a:pPr>
            <a:r>
              <a:rPr lang="en-US" sz="2000" i="1" dirty="0" smtClean="0">
                <a:solidFill>
                  <a:srgbClr val="0033CC"/>
                </a:solidFill>
                <a:latin typeface="Calibri" pitchFamily="34" charset="0"/>
              </a:rPr>
              <a:t> birthday </a:t>
            </a:r>
            <a:endParaRPr lang="es-ES" sz="2000" i="1" dirty="0">
              <a:solidFill>
                <a:srgbClr val="0033CC"/>
              </a:solidFill>
              <a:latin typeface="Calibri" pitchFamily="34" charset="0"/>
            </a:endParaRPr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3100599" y="1137533"/>
            <a:ext cx="43874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Maintenance goal:</a:t>
            </a:r>
          </a:p>
          <a:p>
            <a:pPr defTabSz="457200">
              <a:lnSpc>
                <a:spcPct val="80000"/>
              </a:lnSpc>
              <a:spcBef>
                <a:spcPct val="20000"/>
              </a:spcBef>
            </a:pPr>
            <a:r>
              <a:rPr lang="en-US" sz="2000" i="1" dirty="0" smtClean="0">
                <a:solidFill>
                  <a:srgbClr val="0033CC"/>
                </a:solidFill>
                <a:latin typeface="Calibri" pitchFamily="34" charset="0"/>
              </a:rPr>
              <a:t>if mother’s birthday then you go home </a:t>
            </a:r>
            <a:endParaRPr lang="es-ES" sz="2000" i="1" dirty="0">
              <a:solidFill>
                <a:srgbClr val="0033CC"/>
              </a:solidFill>
              <a:latin typeface="Calibri" pitchFamily="34" charset="0"/>
            </a:endParaRPr>
          </a:p>
        </p:txBody>
      </p:sp>
      <p:sp>
        <p:nvSpPr>
          <p:cNvPr id="26" name="Line 9"/>
          <p:cNvSpPr>
            <a:spLocks noChangeShapeType="1"/>
          </p:cNvSpPr>
          <p:nvPr/>
        </p:nvSpPr>
        <p:spPr bwMode="auto">
          <a:xfrm>
            <a:off x="6024959" y="1691569"/>
            <a:ext cx="0" cy="311150"/>
          </a:xfrm>
          <a:prstGeom prst="line">
            <a:avLst/>
          </a:prstGeom>
          <a:noFill/>
          <a:ln w="25400" algn="ctr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179388" y="0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457200" eaLnBrk="0" hangingPunct="0"/>
            <a:r>
              <a:rPr lang="en-GB" sz="2800" dirty="0">
                <a:solidFill>
                  <a:srgbClr val="0000FF"/>
                </a:solidFill>
                <a:latin typeface="Calibri" pitchFamily="34" charset="0"/>
              </a:rPr>
              <a:t>Logical framework for production systems </a:t>
            </a:r>
            <a:r>
              <a:rPr lang="en-GB" sz="3200" dirty="0">
                <a:solidFill>
                  <a:srgbClr val="0000FF"/>
                </a:solidFill>
                <a:latin typeface="Calibri" pitchFamily="34" charset="0"/>
              </a:rPr>
              <a:t>&lt;R, L, </a:t>
            </a:r>
            <a:r>
              <a:rPr lang="en-GB" sz="3200" dirty="0" smtClean="0">
                <a:solidFill>
                  <a:srgbClr val="0000FF"/>
                </a:solidFill>
                <a:latin typeface="Calibri" pitchFamily="34" charset="0"/>
              </a:rPr>
              <a:t>D&gt; </a:t>
            </a:r>
            <a:endParaRPr lang="en-GB" sz="3200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19811" name="Rectangle 3"/>
          <p:cNvSpPr>
            <a:spLocks noChangeArrowheads="1"/>
          </p:cNvSpPr>
          <p:nvPr/>
        </p:nvSpPr>
        <p:spPr bwMode="auto">
          <a:xfrm>
            <a:off x="323850" y="908050"/>
            <a:ext cx="8507413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4625" defTabSz="457200">
              <a:buClr>
                <a:srgbClr val="11329B"/>
              </a:buClr>
              <a:buSzPct val="111000"/>
              <a:defRPr/>
            </a:pPr>
            <a:r>
              <a:rPr lang="en-GB" sz="2000" dirty="0">
                <a:solidFill>
                  <a:srgbClr val="0000FF"/>
                </a:solidFill>
                <a:latin typeface="+mn-lt"/>
                <a:cs typeface="Arial" pitchFamily="34" charset="0"/>
              </a:rPr>
              <a:t>R </a:t>
            </a:r>
            <a:r>
              <a:rPr lang="en-GB" sz="2000" dirty="0">
                <a:solidFill>
                  <a:srgbClr val="000000"/>
                </a:solidFill>
                <a:latin typeface="+mn-lt"/>
                <a:cs typeface="Arial" pitchFamily="34" charset="0"/>
              </a:rPr>
              <a:t>is a set of </a:t>
            </a:r>
            <a:r>
              <a:rPr lang="en-GB" sz="2000" dirty="0">
                <a:solidFill>
                  <a:srgbClr val="0000FF"/>
                </a:solidFill>
                <a:latin typeface="+mn-lt"/>
                <a:cs typeface="Arial" pitchFamily="34" charset="0"/>
              </a:rPr>
              <a:t>reactive rules, L </a:t>
            </a:r>
            <a:r>
              <a:rPr lang="en-GB" sz="2000" dirty="0">
                <a:solidFill>
                  <a:srgbClr val="000000"/>
                </a:solidFill>
                <a:latin typeface="+mn-lt"/>
                <a:cs typeface="Arial" pitchFamily="34" charset="0"/>
              </a:rPr>
              <a:t>is a </a:t>
            </a:r>
            <a:r>
              <a:rPr lang="en-GB" sz="2000" dirty="0">
                <a:solidFill>
                  <a:srgbClr val="0000FF"/>
                </a:solidFill>
                <a:latin typeface="+mn-lt"/>
                <a:cs typeface="Arial" pitchFamily="34" charset="0"/>
              </a:rPr>
              <a:t>logic program</a:t>
            </a:r>
            <a:r>
              <a:rPr lang="en-GB" sz="2000" dirty="0">
                <a:solidFill>
                  <a:srgbClr val="000000"/>
                </a:solidFill>
                <a:latin typeface="+mn-lt"/>
                <a:cs typeface="Arial" pitchFamily="34" charset="0"/>
              </a:rPr>
              <a:t>, </a:t>
            </a:r>
            <a:endParaRPr lang="en-GB" sz="2000" dirty="0" smtClean="0">
              <a:solidFill>
                <a:srgbClr val="000000"/>
              </a:solidFill>
              <a:latin typeface="+mn-lt"/>
              <a:cs typeface="Arial" pitchFamily="34" charset="0"/>
            </a:endParaRPr>
          </a:p>
          <a:p>
            <a:pPr marL="174625" defTabSz="457200">
              <a:buClr>
                <a:srgbClr val="11329B"/>
              </a:buClr>
              <a:buSzPct val="111000"/>
              <a:defRPr/>
            </a:pPr>
            <a:r>
              <a:rPr lang="en-GB" sz="2000" dirty="0" smtClean="0">
                <a:solidFill>
                  <a:srgbClr val="0000FF"/>
                </a:solidFill>
                <a:cs typeface="Arial" pitchFamily="34" charset="0"/>
              </a:rPr>
              <a:t>D </a:t>
            </a:r>
            <a:r>
              <a:rPr lang="en-GB" sz="2000" dirty="0" smtClean="0">
                <a:cs typeface="Arial" pitchFamily="34" charset="0"/>
              </a:rPr>
              <a:t>is a domain theory defining preconditions and </a:t>
            </a:r>
            <a:r>
              <a:rPr lang="en-GB" sz="2000" dirty="0" err="1" smtClean="0">
                <a:cs typeface="Arial" pitchFamily="34" charset="0"/>
              </a:rPr>
              <a:t>postconditions</a:t>
            </a:r>
            <a:r>
              <a:rPr lang="en-GB" sz="2000" dirty="0" smtClean="0">
                <a:cs typeface="Arial" pitchFamily="34" charset="0"/>
              </a:rPr>
              <a:t> of actions.</a:t>
            </a:r>
            <a:r>
              <a:rPr lang="en-GB" sz="2000" dirty="0" smtClean="0">
                <a:latin typeface="+mn-lt"/>
                <a:cs typeface="Arial" pitchFamily="34" charset="0"/>
              </a:rPr>
              <a:t> </a:t>
            </a:r>
            <a:endParaRPr lang="en-GB" sz="2000" dirty="0">
              <a:latin typeface="+mn-lt"/>
              <a:cs typeface="Arial" pitchFamily="34" charset="0"/>
            </a:endParaRPr>
          </a:p>
          <a:p>
            <a:pPr marL="381000" indent="-381000" defTabSz="457200">
              <a:spcBef>
                <a:spcPct val="20000"/>
              </a:spcBef>
              <a:buClr>
                <a:srgbClr val="11329B"/>
              </a:buClr>
              <a:buSzPct val="111000"/>
              <a:defRPr/>
            </a:pPr>
            <a:endParaRPr lang="en-GB" sz="2000" i="1" dirty="0">
              <a:solidFill>
                <a:srgbClr val="0000FF"/>
              </a:solidFill>
              <a:latin typeface="+mn-lt"/>
              <a:cs typeface="Arial" pitchFamily="34" charset="0"/>
            </a:endParaRPr>
          </a:p>
          <a:p>
            <a:pPr marL="381000" indent="-381000" defTabSz="457200">
              <a:spcBef>
                <a:spcPct val="20000"/>
              </a:spcBef>
              <a:buClr>
                <a:srgbClr val="11329B"/>
              </a:buClr>
              <a:buSzPct val="111000"/>
              <a:defRPr/>
            </a:pPr>
            <a:endParaRPr lang="en-GB" sz="2000" dirty="0">
              <a:solidFill>
                <a:srgbClr val="0000FF"/>
              </a:solidFill>
              <a:latin typeface="+mn-lt"/>
              <a:cs typeface="Arial" pitchFamily="34" charset="0"/>
            </a:endParaRPr>
          </a:p>
          <a:p>
            <a:pPr marL="381000" indent="-381000" defTabSz="457200">
              <a:spcBef>
                <a:spcPct val="20000"/>
              </a:spcBef>
              <a:buClr>
                <a:srgbClr val="11329B"/>
              </a:buClr>
              <a:buSzPct val="111000"/>
              <a:defRPr/>
            </a:pPr>
            <a:endParaRPr lang="en-GB" sz="2000" i="1" dirty="0">
              <a:solidFill>
                <a:srgbClr val="0000FF"/>
              </a:solidFill>
              <a:latin typeface="+mn-lt"/>
              <a:cs typeface="Arial" pitchFamily="34" charset="0"/>
            </a:endParaRPr>
          </a:p>
          <a:p>
            <a:pPr marL="381000" indent="-381000" defTabSz="457200">
              <a:spcBef>
                <a:spcPct val="20000"/>
              </a:spcBef>
              <a:defRPr/>
            </a:pPr>
            <a:endParaRPr lang="en-GB" sz="2000" dirty="0">
              <a:solidFill>
                <a:srgbClr val="CC0000"/>
              </a:solidFill>
              <a:latin typeface="Comic Sans MS" pitchFamily="66" charset="0"/>
              <a:cs typeface="Arial" pitchFamily="34" charset="0"/>
            </a:endParaRPr>
          </a:p>
          <a:p>
            <a:pPr marL="381000" indent="-381000" defTabSz="457200">
              <a:spcBef>
                <a:spcPct val="20000"/>
              </a:spcBef>
              <a:defRPr/>
            </a:pPr>
            <a:r>
              <a:rPr lang="en-GB" sz="2000" dirty="0">
                <a:solidFill>
                  <a:srgbClr val="CC0000"/>
                </a:solidFill>
                <a:latin typeface="Comic Sans MS" pitchFamily="66" charset="0"/>
                <a:cs typeface="Arial" pitchFamily="34" charset="0"/>
              </a:rPr>
              <a:t>	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3850" y="1916113"/>
            <a:ext cx="8507413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81000" indent="-381000" defTabSz="457200" fontAlgn="auto">
              <a:spcBef>
                <a:spcPts val="0"/>
              </a:spcBef>
              <a:spcAft>
                <a:spcPts val="0"/>
              </a:spcAft>
              <a:buClr>
                <a:srgbClr val="11329B"/>
              </a:buClr>
              <a:buSzPct val="111000"/>
              <a:defRPr/>
            </a:pPr>
            <a:r>
              <a:rPr lang="en-GB" sz="2000" dirty="0">
                <a:solidFill>
                  <a:srgbClr val="008000"/>
                </a:solidFill>
                <a:latin typeface="+mn-lt"/>
                <a:cs typeface="Calibri" pitchFamily="34" charset="0"/>
                <a:sym typeface="Wingdings"/>
              </a:rPr>
              <a:t> 	</a:t>
            </a:r>
            <a:r>
              <a:rPr lang="en-GB" sz="2000" dirty="0">
                <a:solidFill>
                  <a:srgbClr val="0000FF"/>
                </a:solidFill>
                <a:latin typeface="+mn-lt"/>
                <a:cs typeface="Calibri" pitchFamily="34" charset="0"/>
              </a:rPr>
              <a:t>Logical conditionals</a:t>
            </a:r>
            <a:r>
              <a:rPr lang="en-GB" sz="2000" dirty="0">
                <a:solidFill>
                  <a:srgbClr val="C0504D"/>
                </a:solidFill>
                <a:latin typeface="+mn-lt"/>
                <a:cs typeface="Calibri" pitchFamily="34" charset="0"/>
              </a:rPr>
              <a:t> </a:t>
            </a:r>
            <a:r>
              <a:rPr lang="en-GB" sz="2000" dirty="0">
                <a:solidFill>
                  <a:prstClr val="black"/>
                </a:solidFill>
                <a:latin typeface="+mn-lt"/>
                <a:cs typeface="Calibri" pitchFamily="34" charset="0"/>
              </a:rPr>
              <a:t>represented by	logic programs in </a:t>
            </a:r>
            <a:r>
              <a:rPr lang="en-GB" sz="2000" dirty="0">
                <a:solidFill>
                  <a:srgbClr val="0000FF"/>
                </a:solidFill>
                <a:latin typeface="+mn-lt"/>
                <a:cs typeface="Calibri" pitchFamily="34" charset="0"/>
              </a:rPr>
              <a:t>L</a:t>
            </a:r>
            <a:endParaRPr lang="en-GB" sz="2000" dirty="0">
              <a:solidFill>
                <a:srgbClr val="008000"/>
              </a:solidFill>
              <a:latin typeface="+mn-lt"/>
              <a:cs typeface="Calibri" pitchFamily="34" charset="0"/>
            </a:endParaRPr>
          </a:p>
          <a:p>
            <a:pPr marL="381000" indent="-381000" defTabSz="457200" fontAlgn="auto">
              <a:spcBef>
                <a:spcPts val="0"/>
              </a:spcBef>
              <a:spcAft>
                <a:spcPts val="0"/>
              </a:spcAft>
              <a:buClr>
                <a:srgbClr val="11329B"/>
              </a:buClr>
              <a:buSzPct val="111000"/>
              <a:defRPr/>
            </a:pPr>
            <a:r>
              <a:rPr lang="en-GB" sz="2000" dirty="0">
                <a:solidFill>
                  <a:prstClr val="black"/>
                </a:solidFill>
                <a:latin typeface="+mn-lt"/>
                <a:cs typeface="Calibri" pitchFamily="34" charset="0"/>
              </a:rPr>
              <a:t>	are used to reason forwards.</a:t>
            </a:r>
          </a:p>
          <a:p>
            <a:pPr marL="381000" indent="-381000" defTabSz="457200" fontAlgn="auto">
              <a:spcBef>
                <a:spcPts val="0"/>
              </a:spcBef>
              <a:spcAft>
                <a:spcPts val="0"/>
              </a:spcAft>
              <a:buClr>
                <a:srgbClr val="11329B"/>
              </a:buClr>
              <a:buSzPct val="111000"/>
              <a:defRPr/>
            </a:pPr>
            <a:endParaRPr lang="en-GB" sz="2000" dirty="0">
              <a:solidFill>
                <a:prstClr val="black"/>
              </a:solidFill>
              <a:latin typeface="+mn-lt"/>
              <a:cs typeface="Calibri" pitchFamily="34" charset="0"/>
            </a:endParaRPr>
          </a:p>
          <a:p>
            <a:pPr marL="381000" indent="-381000" defTabSz="457200" fontAlgn="auto">
              <a:spcBef>
                <a:spcPts val="0"/>
              </a:spcBef>
              <a:spcAft>
                <a:spcPts val="0"/>
              </a:spcAft>
              <a:buClr>
                <a:srgbClr val="11329B"/>
              </a:buClr>
              <a:buSzPct val="111000"/>
              <a:defRPr/>
            </a:pPr>
            <a:r>
              <a:rPr lang="en-GB" sz="2000" dirty="0" smtClean="0">
                <a:solidFill>
                  <a:srgbClr val="008000"/>
                </a:solidFill>
                <a:latin typeface="+mn-lt"/>
                <a:cs typeface="Calibri" pitchFamily="34" charset="0"/>
                <a:sym typeface="Wingdings"/>
              </a:rPr>
              <a:t> 	</a:t>
            </a:r>
            <a:r>
              <a:rPr lang="en-GB" sz="2000" dirty="0" smtClean="0">
                <a:solidFill>
                  <a:srgbClr val="0000FF"/>
                </a:solidFill>
                <a:latin typeface="+mn-lt"/>
                <a:cs typeface="Calibri" pitchFamily="34" charset="0"/>
              </a:rPr>
              <a:t>Reactive </a:t>
            </a:r>
            <a:r>
              <a:rPr lang="en-GB" sz="2000" dirty="0">
                <a:solidFill>
                  <a:srgbClr val="0000FF"/>
                </a:solidFill>
                <a:latin typeface="+mn-lt"/>
                <a:cs typeface="Calibri" pitchFamily="34" charset="0"/>
              </a:rPr>
              <a:t>rules R </a:t>
            </a:r>
            <a:r>
              <a:rPr lang="en-GB" sz="2000" dirty="0" smtClean="0">
                <a:solidFill>
                  <a:prstClr val="black"/>
                </a:solidFill>
                <a:latin typeface="+mn-lt"/>
                <a:cs typeface="Calibri" pitchFamily="34" charset="0"/>
              </a:rPr>
              <a:t>represented by clauses </a:t>
            </a:r>
          </a:p>
          <a:p>
            <a:pPr marL="381000" indent="-381000" defTabSz="457200" fontAlgn="auto">
              <a:spcBef>
                <a:spcPts val="0"/>
              </a:spcBef>
              <a:spcAft>
                <a:spcPts val="0"/>
              </a:spcAft>
              <a:buClr>
                <a:srgbClr val="11329B"/>
              </a:buClr>
              <a:buSzPct val="111000"/>
              <a:defRPr/>
            </a:pPr>
            <a:r>
              <a:rPr lang="en-GB" sz="2000" dirty="0" smtClean="0">
                <a:solidFill>
                  <a:prstClr val="black"/>
                </a:solidFill>
                <a:latin typeface="+mn-lt"/>
                <a:cs typeface="Calibri" pitchFamily="34" charset="0"/>
              </a:rPr>
              <a:t>	are used </a:t>
            </a:r>
            <a:r>
              <a:rPr lang="en-GB" sz="2000" dirty="0">
                <a:solidFill>
                  <a:prstClr val="black"/>
                </a:solidFill>
                <a:latin typeface="+mn-lt"/>
                <a:cs typeface="Calibri" pitchFamily="34" charset="0"/>
              </a:rPr>
              <a:t>as </a:t>
            </a:r>
            <a:r>
              <a:rPr lang="en-GB" sz="2000" dirty="0" smtClean="0">
                <a:solidFill>
                  <a:srgbClr val="0000FF"/>
                </a:solidFill>
                <a:latin typeface="+mn-lt"/>
                <a:cs typeface="Calibri" pitchFamily="34" charset="0"/>
              </a:rPr>
              <a:t>integrity constraints:</a:t>
            </a:r>
            <a:endParaRPr lang="en-GB" sz="2000" dirty="0">
              <a:solidFill>
                <a:prstClr val="black"/>
              </a:solidFill>
              <a:latin typeface="+mn-lt"/>
              <a:cs typeface="Calibri" pitchFamily="34" charset="0"/>
            </a:endParaRPr>
          </a:p>
          <a:p>
            <a:pPr marL="381000" indent="-381000" defTabSz="457200" fontAlgn="auto">
              <a:spcBef>
                <a:spcPts val="0"/>
              </a:spcBef>
              <a:spcAft>
                <a:spcPts val="0"/>
              </a:spcAft>
              <a:buClr>
                <a:srgbClr val="11329B"/>
              </a:buClr>
              <a:buSzPct val="111000"/>
              <a:buFont typeface="Arial" pitchFamily="34" charset="0"/>
              <a:buChar char="•"/>
              <a:defRPr/>
            </a:pPr>
            <a:endParaRPr lang="en-GB" sz="800" dirty="0">
              <a:solidFill>
                <a:srgbClr val="0000FF"/>
              </a:solidFill>
              <a:latin typeface="+mn-lt"/>
              <a:cs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prstClr val="black"/>
                </a:solidFill>
                <a:latin typeface="+mn-lt"/>
                <a:cs typeface="+mn-cs"/>
              </a:rPr>
              <a:t> 	</a:t>
            </a:r>
            <a:r>
              <a:rPr lang="en-US" sz="2000" i="1" dirty="0">
                <a:solidFill>
                  <a:srgbClr val="FF0000"/>
                </a:solidFill>
                <a:latin typeface="+mn-lt"/>
                <a:cs typeface="+mn-cs"/>
                <a:sym typeface="Symbol"/>
              </a:rPr>
              <a:t></a:t>
            </a:r>
            <a:r>
              <a:rPr lang="en-GB" sz="2000" i="1" dirty="0">
                <a:solidFill>
                  <a:srgbClr val="FF0000"/>
                </a:solidFill>
                <a:latin typeface="+mn-lt"/>
                <a:cs typeface="+mn-cs"/>
              </a:rPr>
              <a:t>X </a:t>
            </a:r>
            <a:r>
              <a:rPr lang="en-GB" sz="2000" dirty="0">
                <a:solidFill>
                  <a:srgbClr val="FF0000"/>
                </a:solidFill>
                <a:latin typeface="+mn-lt"/>
                <a:cs typeface="+mn-cs"/>
              </a:rPr>
              <a:t>[</a:t>
            </a:r>
            <a:r>
              <a:rPr lang="en-US" sz="2000" i="1" dirty="0">
                <a:solidFill>
                  <a:srgbClr val="0000FF"/>
                </a:solidFill>
                <a:latin typeface="+mn-lt"/>
                <a:cs typeface="+mn-cs"/>
              </a:rPr>
              <a:t>condition</a:t>
            </a:r>
            <a:r>
              <a:rPr lang="en-US" sz="2000" i="1" baseline="-25000" dirty="0">
                <a:solidFill>
                  <a:srgbClr val="0000FF"/>
                </a:solidFill>
                <a:latin typeface="+mn-lt"/>
                <a:cs typeface="+mn-cs"/>
              </a:rPr>
              <a:t>1 </a:t>
            </a:r>
            <a:r>
              <a:rPr lang="en-US" sz="2000" i="1" dirty="0">
                <a:solidFill>
                  <a:srgbClr val="FF0000"/>
                </a:solidFill>
                <a:latin typeface="+mn-lt"/>
                <a:cs typeface="+mn-cs"/>
                <a:sym typeface="Symbol"/>
              </a:rPr>
              <a:t> </a:t>
            </a:r>
            <a:r>
              <a:rPr lang="en-US" sz="2000" i="1" dirty="0">
                <a:solidFill>
                  <a:srgbClr val="0000FF"/>
                </a:solidFill>
                <a:latin typeface="+mn-lt"/>
                <a:cs typeface="+mn-cs"/>
              </a:rPr>
              <a:t>condition</a:t>
            </a:r>
            <a:r>
              <a:rPr lang="en-US" sz="2000" i="1" baseline="-25000" dirty="0">
                <a:solidFill>
                  <a:srgbClr val="0000FF"/>
                </a:solidFill>
                <a:latin typeface="+mn-lt"/>
                <a:cs typeface="+mn-cs"/>
              </a:rPr>
              <a:t>2   </a:t>
            </a:r>
            <a:r>
              <a:rPr lang="en-US" sz="2000" i="1" dirty="0">
                <a:solidFill>
                  <a:srgbClr val="0000FF"/>
                </a:solidFill>
                <a:latin typeface="+mn-lt"/>
                <a:cs typeface="+mn-cs"/>
              </a:rPr>
              <a:t>…. </a:t>
            </a:r>
            <a:r>
              <a:rPr lang="en-US" sz="2000" i="1" dirty="0">
                <a:solidFill>
                  <a:srgbClr val="FF0000"/>
                </a:solidFill>
                <a:latin typeface="+mn-lt"/>
                <a:cs typeface="+mn-cs"/>
                <a:sym typeface="Symbol"/>
              </a:rPr>
              <a:t> </a:t>
            </a:r>
            <a:r>
              <a:rPr lang="en-US" sz="2000" i="1" dirty="0">
                <a:solidFill>
                  <a:srgbClr val="0000FF"/>
                </a:solidFill>
                <a:latin typeface="+mn-lt"/>
                <a:cs typeface="+mn-cs"/>
              </a:rPr>
              <a:t> </a:t>
            </a:r>
            <a:r>
              <a:rPr lang="en-US" sz="2000" i="1" dirty="0" err="1">
                <a:solidFill>
                  <a:srgbClr val="0000FF"/>
                </a:solidFill>
                <a:latin typeface="+mn-lt"/>
                <a:cs typeface="+mn-cs"/>
              </a:rPr>
              <a:t>condition</a:t>
            </a:r>
            <a:r>
              <a:rPr lang="en-US" sz="2000" i="1" baseline="-25000" dirty="0" err="1">
                <a:solidFill>
                  <a:srgbClr val="0000FF"/>
                </a:solidFill>
                <a:latin typeface="+mn-lt"/>
                <a:cs typeface="+mn-cs"/>
              </a:rPr>
              <a:t>n</a:t>
            </a:r>
            <a:r>
              <a:rPr lang="en-US" sz="2000" i="1" dirty="0">
                <a:solidFill>
                  <a:srgbClr val="0000FF"/>
                </a:solidFill>
                <a:latin typeface="+mn-lt"/>
                <a:cs typeface="+mn-cs"/>
              </a:rPr>
              <a:t> </a:t>
            </a:r>
            <a:r>
              <a:rPr lang="en-GB" sz="2000" i="1" dirty="0">
                <a:solidFill>
                  <a:srgbClr val="FF0000"/>
                </a:solidFill>
                <a:latin typeface="+mn-lt"/>
                <a:cs typeface="+mn-cs"/>
                <a:sym typeface="Symbol"/>
              </a:rPr>
              <a:t></a:t>
            </a:r>
            <a:r>
              <a:rPr lang="en-GB" sz="2000" i="1" dirty="0">
                <a:solidFill>
                  <a:srgbClr val="FF0000"/>
                </a:solidFill>
                <a:latin typeface="+mn-lt"/>
                <a:cs typeface="+mn-cs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defRPr/>
            </a:pPr>
            <a:r>
              <a:rPr lang="en-GB" sz="2000" i="1" dirty="0">
                <a:solidFill>
                  <a:srgbClr val="FF0000"/>
                </a:solidFill>
                <a:latin typeface="+mn-lt"/>
                <a:cs typeface="+mn-cs"/>
                <a:sym typeface="Symbol"/>
              </a:rPr>
              <a:t>	</a:t>
            </a:r>
            <a:r>
              <a:rPr lang="en-GB" sz="2000" i="1" dirty="0">
                <a:solidFill>
                  <a:srgbClr val="FF0000"/>
                </a:solidFill>
                <a:latin typeface="+mn-lt"/>
                <a:cs typeface="+mn-cs"/>
              </a:rPr>
              <a:t>Y</a:t>
            </a:r>
            <a:r>
              <a:rPr lang="en-GB" sz="2000" dirty="0">
                <a:solidFill>
                  <a:srgbClr val="FF0000"/>
                </a:solidFill>
                <a:latin typeface="+mn-lt"/>
                <a:cs typeface="+mn-cs"/>
              </a:rPr>
              <a:t>  </a:t>
            </a:r>
            <a:r>
              <a:rPr lang="en-GB" dirty="0">
                <a:solidFill>
                  <a:srgbClr val="0000FF"/>
                </a:solidFill>
                <a:latin typeface="+mn-lt"/>
                <a:cs typeface="+mn-cs"/>
              </a:rPr>
              <a:t>[</a:t>
            </a:r>
            <a:r>
              <a:rPr lang="en-US" sz="2000" i="1" dirty="0">
                <a:solidFill>
                  <a:srgbClr val="0000FF"/>
                </a:solidFill>
                <a:latin typeface="+mn-lt"/>
                <a:cs typeface="+mn-cs"/>
              </a:rPr>
              <a:t>conclusion</a:t>
            </a:r>
            <a:r>
              <a:rPr lang="en-US" sz="2000" i="1" baseline="-25000" dirty="0">
                <a:solidFill>
                  <a:srgbClr val="0000FF"/>
                </a:solidFill>
                <a:latin typeface="+mn-lt"/>
                <a:cs typeface="+mn-cs"/>
              </a:rPr>
              <a:t>1 </a:t>
            </a:r>
            <a:r>
              <a:rPr lang="en-US" sz="2000" i="1" dirty="0">
                <a:solidFill>
                  <a:srgbClr val="FF0000"/>
                </a:solidFill>
                <a:latin typeface="+mn-lt"/>
                <a:cs typeface="+mn-cs"/>
                <a:sym typeface="Symbol"/>
              </a:rPr>
              <a:t> </a:t>
            </a:r>
            <a:r>
              <a:rPr lang="en-US" sz="2000" i="1" dirty="0">
                <a:solidFill>
                  <a:srgbClr val="0000FF"/>
                </a:solidFill>
                <a:latin typeface="+mn-lt"/>
                <a:cs typeface="+mn-cs"/>
              </a:rPr>
              <a:t> conclusion</a:t>
            </a:r>
            <a:r>
              <a:rPr lang="en-US" sz="2000" i="1" baseline="-25000" dirty="0">
                <a:solidFill>
                  <a:srgbClr val="0000FF"/>
                </a:solidFill>
                <a:latin typeface="+mn-lt"/>
                <a:cs typeface="+mn-cs"/>
              </a:rPr>
              <a:t>2   </a:t>
            </a:r>
            <a:r>
              <a:rPr lang="en-US" sz="2000" i="1" dirty="0">
                <a:solidFill>
                  <a:srgbClr val="0000FF"/>
                </a:solidFill>
                <a:latin typeface="+mn-lt"/>
                <a:cs typeface="+mn-cs"/>
              </a:rPr>
              <a:t>…. </a:t>
            </a:r>
            <a:r>
              <a:rPr lang="en-US" sz="2000" i="1" dirty="0">
                <a:solidFill>
                  <a:srgbClr val="FF0000"/>
                </a:solidFill>
                <a:latin typeface="+mn-lt"/>
                <a:cs typeface="+mn-cs"/>
                <a:sym typeface="Symbol"/>
              </a:rPr>
              <a:t></a:t>
            </a:r>
            <a:r>
              <a:rPr lang="en-US" sz="2000" i="1" dirty="0">
                <a:solidFill>
                  <a:srgbClr val="0000FF"/>
                </a:solidFill>
                <a:latin typeface="+mn-lt"/>
                <a:cs typeface="+mn-cs"/>
              </a:rPr>
              <a:t> </a:t>
            </a:r>
            <a:r>
              <a:rPr lang="en-US" sz="2000" i="1" dirty="0" err="1">
                <a:solidFill>
                  <a:srgbClr val="0000FF"/>
                </a:solidFill>
                <a:latin typeface="+mn-lt"/>
                <a:cs typeface="+mn-cs"/>
              </a:rPr>
              <a:t>conclusion</a:t>
            </a:r>
            <a:r>
              <a:rPr lang="en-US" sz="2000" i="1" baseline="-25000" dirty="0" err="1">
                <a:solidFill>
                  <a:srgbClr val="0000FF"/>
                </a:solidFill>
                <a:latin typeface="+mn-lt"/>
                <a:cs typeface="+mn-cs"/>
              </a:rPr>
              <a:t>m</a:t>
            </a:r>
            <a:r>
              <a:rPr lang="en-US" sz="2000" dirty="0">
                <a:solidFill>
                  <a:srgbClr val="0000FF"/>
                </a:solidFill>
                <a:latin typeface="+mn-lt"/>
                <a:cs typeface="+mn-cs"/>
              </a:rPr>
              <a:t>]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]</a:t>
            </a:r>
            <a:endParaRPr lang="en-GB" sz="2000" dirty="0">
              <a:solidFill>
                <a:srgbClr val="FF0000"/>
              </a:solidFill>
              <a:latin typeface="+mn-lt"/>
              <a:cs typeface="+mn-cs"/>
            </a:endParaRPr>
          </a:p>
          <a:p>
            <a:pPr marL="381000" indent="-381000" defTabSz="457200" fontAlgn="auto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ct val="111000"/>
              <a:defRPr/>
            </a:pPr>
            <a:endParaRPr lang="en-GB" sz="800" dirty="0">
              <a:solidFill>
                <a:srgbClr val="0000FF"/>
              </a:solidFill>
              <a:latin typeface="+mn-lt"/>
              <a:cs typeface="Calibri" pitchFamily="34" charset="0"/>
            </a:endParaRPr>
          </a:p>
          <a:p>
            <a:pPr marL="381000" indent="-381000" defTabSz="457200" fontAlgn="auto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ct val="111000"/>
              <a:defRPr/>
            </a:pPr>
            <a:r>
              <a:rPr lang="en-GB" sz="2000" dirty="0">
                <a:solidFill>
                  <a:prstClr val="black"/>
                </a:solidFill>
                <a:latin typeface="+mn-lt"/>
                <a:cs typeface="Calibri" pitchFamily="34" charset="0"/>
              </a:rPr>
              <a:t>	are used to reason forwards to derive </a:t>
            </a:r>
            <a:r>
              <a:rPr lang="en-GB" sz="2000" dirty="0">
                <a:solidFill>
                  <a:srgbClr val="0000FF"/>
                </a:solidFill>
                <a:latin typeface="+mn-lt"/>
                <a:cs typeface="Calibri" pitchFamily="34" charset="0"/>
              </a:rPr>
              <a:t>“achievement goals”.</a:t>
            </a:r>
            <a:endParaRPr lang="en-GB" sz="2000" dirty="0">
              <a:solidFill>
                <a:prstClr val="black"/>
              </a:solidFill>
              <a:latin typeface="+mn-lt"/>
              <a:cs typeface="Calibri" pitchFamily="34" charset="0"/>
            </a:endParaRPr>
          </a:p>
          <a:p>
            <a:pPr marL="381000" indent="-381000" defTabSz="457200" fontAlgn="auto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ct val="111000"/>
              <a:buFont typeface="Arial" pitchFamily="34" charset="0"/>
              <a:buChar char="•"/>
              <a:defRPr/>
            </a:pPr>
            <a:endParaRPr lang="en-GB" sz="2000" dirty="0">
              <a:solidFill>
                <a:prstClr val="black"/>
              </a:solidFill>
              <a:latin typeface="+mn-lt"/>
              <a:cs typeface="Calibri" pitchFamily="34" charset="0"/>
            </a:endParaRPr>
          </a:p>
          <a:p>
            <a:pPr marL="381000" indent="-381000" defTabSz="457200" fontAlgn="auto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ct val="111000"/>
              <a:buFont typeface="Wingdings" pitchFamily="2" charset="2"/>
              <a:buChar char="þ"/>
              <a:defRPr/>
            </a:pPr>
            <a:r>
              <a:rPr lang="en-GB" sz="2000" dirty="0">
                <a:solidFill>
                  <a:srgbClr val="0000FF"/>
                </a:solidFill>
                <a:latin typeface="+mn-lt"/>
                <a:cs typeface="Calibri" pitchFamily="34" charset="0"/>
              </a:rPr>
              <a:t>Goal-reduction rules</a:t>
            </a:r>
            <a:r>
              <a:rPr lang="en-GB" sz="2000" dirty="0">
                <a:solidFill>
                  <a:srgbClr val="C0504D"/>
                </a:solidFill>
                <a:latin typeface="+mn-lt"/>
                <a:cs typeface="Calibri" pitchFamily="34" charset="0"/>
              </a:rPr>
              <a:t> </a:t>
            </a:r>
            <a:r>
              <a:rPr lang="en-GB" sz="2000" dirty="0">
                <a:solidFill>
                  <a:prstClr val="black"/>
                </a:solidFill>
                <a:latin typeface="+mn-lt"/>
                <a:cs typeface="Calibri" pitchFamily="34" charset="0"/>
              </a:rPr>
              <a:t>represented by logic programs in </a:t>
            </a:r>
            <a:r>
              <a:rPr lang="en-GB" sz="2000" dirty="0">
                <a:solidFill>
                  <a:srgbClr val="0000FF"/>
                </a:solidFill>
                <a:latin typeface="+mn-lt"/>
                <a:cs typeface="Calibri" pitchFamily="34" charset="0"/>
              </a:rPr>
              <a:t>L</a:t>
            </a:r>
            <a:r>
              <a:rPr lang="en-GB" sz="2000" dirty="0">
                <a:solidFill>
                  <a:prstClr val="black"/>
                </a:solidFill>
                <a:latin typeface="+mn-lt"/>
                <a:cs typeface="Calibri" pitchFamily="34" charset="0"/>
              </a:rPr>
              <a:t> </a:t>
            </a:r>
          </a:p>
          <a:p>
            <a:pPr marL="381000" indent="-381000" defTabSz="457200" fontAlgn="auto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ct val="111000"/>
              <a:defRPr/>
            </a:pPr>
            <a:r>
              <a:rPr lang="en-GB" sz="2000" dirty="0">
                <a:solidFill>
                  <a:prstClr val="black"/>
                </a:solidFill>
                <a:latin typeface="+mn-lt"/>
                <a:cs typeface="Calibri" pitchFamily="34" charset="0"/>
              </a:rPr>
              <a:t>	are used to reason backwards to reduce achievement goals </a:t>
            </a:r>
          </a:p>
          <a:p>
            <a:pPr marL="381000" indent="-381000" defTabSz="457200" fontAlgn="auto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ct val="111000"/>
              <a:defRPr/>
            </a:pPr>
            <a:r>
              <a:rPr lang="en-GB" sz="2000" dirty="0">
                <a:solidFill>
                  <a:prstClr val="black"/>
                </a:solidFill>
                <a:latin typeface="+mn-lt"/>
                <a:cs typeface="Calibri" pitchFamily="34" charset="0"/>
              </a:rPr>
              <a:t>	to sub-goals and actions in </a:t>
            </a:r>
            <a:r>
              <a:rPr lang="en-GB" sz="2000" dirty="0">
                <a:solidFill>
                  <a:srgbClr val="0000FF"/>
                </a:solidFill>
                <a:latin typeface="+mn-lt"/>
                <a:cs typeface="Calibri" pitchFamily="34" charset="0"/>
              </a:rPr>
              <a:t>A</a:t>
            </a:r>
            <a:r>
              <a:rPr lang="en-GB" sz="2000" dirty="0">
                <a:solidFill>
                  <a:prstClr val="black"/>
                </a:solidFill>
                <a:latin typeface="+mn-lt"/>
                <a:cs typeface="Calibri" pitchFamily="34" charset="0"/>
              </a:rPr>
              <a:t>.</a:t>
            </a:r>
          </a:p>
          <a:p>
            <a:pPr marL="381000" indent="-381000" defTabSz="457200" fontAlgn="auto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ct val="111000"/>
              <a:defRPr/>
            </a:pPr>
            <a:endParaRPr lang="en-GB" sz="2000" dirty="0">
              <a:solidFill>
                <a:prstClr val="black"/>
              </a:solidFill>
              <a:latin typeface="+mn-lt"/>
              <a:cs typeface="Calibri" pitchFamily="34" charset="0"/>
            </a:endParaRPr>
          </a:p>
          <a:p>
            <a:pPr marL="381000" indent="-381000" defTabSz="457200" fontAlgn="auto"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ct val="111000"/>
              <a:defRPr/>
            </a:pPr>
            <a:r>
              <a:rPr lang="en-GB" sz="2000" dirty="0">
                <a:solidFill>
                  <a:srgbClr val="FF0000"/>
                </a:solidFill>
                <a:latin typeface="+mn-lt"/>
                <a:cs typeface="Calibri" pitchFamily="34" charset="0"/>
              </a:rPr>
              <a:t>Note the same clauses in L can be used forwards </a:t>
            </a:r>
            <a:r>
              <a:rPr lang="en-GB" sz="2000" dirty="0" smtClean="0">
                <a:solidFill>
                  <a:srgbClr val="FF0000"/>
                </a:solidFill>
                <a:cs typeface="Calibri" pitchFamily="34" charset="0"/>
              </a:rPr>
              <a:t>and</a:t>
            </a:r>
            <a:r>
              <a:rPr lang="en-GB" sz="2000" dirty="0" smtClean="0">
                <a:solidFill>
                  <a:srgbClr val="FF0000"/>
                </a:solidFill>
                <a:latin typeface="+mn-lt"/>
                <a:cs typeface="Calibri" pitchFamily="34" charset="0"/>
              </a:rPr>
              <a:t> </a:t>
            </a:r>
            <a:r>
              <a:rPr lang="en-GB" sz="2000" dirty="0">
                <a:solidFill>
                  <a:srgbClr val="FF0000"/>
                </a:solidFill>
                <a:latin typeface="+mn-lt"/>
                <a:cs typeface="Calibri" pitchFamily="34" charset="0"/>
              </a:rPr>
              <a:t>backwards.</a:t>
            </a:r>
          </a:p>
          <a:p>
            <a:pPr marL="381000" indent="-381000" defTabSz="457200" fontAlgn="auto">
              <a:spcBef>
                <a:spcPct val="20000"/>
              </a:spcBef>
              <a:spcAft>
                <a:spcPts val="0"/>
              </a:spcAft>
              <a:buClr>
                <a:srgbClr val="11329B"/>
              </a:buClr>
              <a:buSzPct val="111000"/>
              <a:defRPr/>
            </a:pPr>
            <a:endParaRPr lang="en-GB" sz="2000" i="1" dirty="0">
              <a:solidFill>
                <a:srgbClr val="0000FF"/>
              </a:solidFill>
              <a:latin typeface="+mn-lt"/>
              <a:cs typeface="Calibri" pitchFamily="34" charset="0"/>
            </a:endParaRPr>
          </a:p>
          <a:p>
            <a:pPr marL="381000" indent="-381000" defTabSz="457200" fontAlgn="auto">
              <a:spcBef>
                <a:spcPct val="20000"/>
              </a:spcBef>
              <a:spcAft>
                <a:spcPts val="0"/>
              </a:spcAft>
              <a:buClr>
                <a:srgbClr val="11329B"/>
              </a:buClr>
              <a:buSzPct val="111000"/>
              <a:defRPr/>
            </a:pPr>
            <a:endParaRPr lang="en-GB" sz="2000" i="1" dirty="0">
              <a:solidFill>
                <a:srgbClr val="0000FF"/>
              </a:solidFill>
              <a:latin typeface="+mn-lt"/>
              <a:cs typeface="Calibri" pitchFamily="34" charset="0"/>
            </a:endParaRPr>
          </a:p>
          <a:p>
            <a:pPr marL="381000" indent="-381000" defTabSz="45720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GB" sz="2000" dirty="0">
              <a:solidFill>
                <a:srgbClr val="CC0000"/>
              </a:solidFill>
              <a:latin typeface="Comic Sans MS" pitchFamily="66" charset="0"/>
              <a:cs typeface="+mn-cs"/>
            </a:endParaRPr>
          </a:p>
          <a:p>
            <a:pPr marL="381000" indent="-381000" defTabSz="4572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GB" sz="2000" dirty="0">
                <a:solidFill>
                  <a:srgbClr val="CC0000"/>
                </a:solidFill>
                <a:latin typeface="Comic Sans MS" pitchFamily="66" charset="0"/>
                <a:cs typeface="+mn-cs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The current state in a production system </a:t>
            </a:r>
            <a:br>
              <a:rPr lang="en-GB" sz="2400" dirty="0" smtClean="0"/>
            </a:br>
            <a:r>
              <a:rPr lang="en-GB" sz="2400" dirty="0" smtClean="0"/>
              <a:t> includes both goals </a:t>
            </a:r>
            <a:r>
              <a:rPr lang="en-GB" sz="2400" i="1" dirty="0" err="1" smtClean="0">
                <a:solidFill>
                  <a:srgbClr val="0033CC"/>
                </a:solidFill>
              </a:rPr>
              <a:t>G</a:t>
            </a:r>
            <a:r>
              <a:rPr lang="en-GB" sz="2400" i="1" baseline="-25000" dirty="0" err="1" smtClean="0">
                <a:solidFill>
                  <a:srgbClr val="0033CC"/>
                </a:solidFill>
              </a:rPr>
              <a:t>i</a:t>
            </a:r>
            <a:r>
              <a:rPr lang="en-GB" sz="2400" dirty="0" smtClean="0"/>
              <a:t> and </a:t>
            </a:r>
            <a:r>
              <a:rPr lang="en-GB" sz="2400" dirty="0" err="1" smtClean="0"/>
              <a:t>fluents</a:t>
            </a:r>
            <a:r>
              <a:rPr lang="en-GB" sz="2400" dirty="0" smtClean="0"/>
              <a:t>/facts </a:t>
            </a:r>
            <a:r>
              <a:rPr lang="en-GB" sz="2400" i="1" dirty="0" smtClean="0">
                <a:solidFill>
                  <a:srgbClr val="0033CC"/>
                </a:solidFill>
              </a:rPr>
              <a:t>S</a:t>
            </a:r>
            <a:r>
              <a:rPr lang="en-GB" sz="2400" i="1" baseline="-25000" dirty="0" smtClean="0">
                <a:solidFill>
                  <a:srgbClr val="0033CC"/>
                </a:solidFill>
              </a:rPr>
              <a:t>i</a:t>
            </a:r>
            <a:r>
              <a:rPr lang="en-GB" sz="2400" i="1" dirty="0" smtClean="0">
                <a:solidFill>
                  <a:srgbClr val="0033CC"/>
                </a:solidFill>
              </a:rPr>
              <a:t> 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G</a:t>
            </a:r>
            <a:r>
              <a:rPr lang="en-GB" sz="2400" dirty="0" smtClean="0"/>
              <a:t>oal-reduction in production systems is performed by forward chaining.</a:t>
            </a:r>
          </a:p>
          <a:p>
            <a:endParaRPr lang="en-GB" sz="2400" i="1" dirty="0" smtClean="0">
              <a:solidFill>
                <a:srgbClr val="0033CC"/>
              </a:solidFill>
            </a:endParaRPr>
          </a:p>
          <a:p>
            <a:pPr marL="900113"/>
            <a:r>
              <a:rPr lang="en-GB" sz="2400" i="1" dirty="0" smtClean="0">
                <a:solidFill>
                  <a:srgbClr val="0033CC"/>
                </a:solidFill>
              </a:rPr>
              <a:t>possible intruder </a:t>
            </a:r>
            <a:r>
              <a:rPr lang="en-GB" sz="2400" i="1" dirty="0" smtClean="0">
                <a:solidFill>
                  <a:srgbClr val="FF0000"/>
                </a:solidFill>
                <a:sym typeface="Symbol"/>
              </a:rPr>
              <a:t> </a:t>
            </a:r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 </a:t>
            </a:r>
            <a:r>
              <a:rPr lang="en-GB" sz="2400" i="1" dirty="0" smtClean="0">
                <a:solidFill>
                  <a:srgbClr val="0033CC"/>
                </a:solidFill>
              </a:rPr>
              <a:t>investigate possible intruder</a:t>
            </a:r>
          </a:p>
          <a:p>
            <a:pPr marL="900113"/>
            <a:r>
              <a:rPr lang="en-GB" sz="2400" i="1" dirty="0" smtClean="0">
                <a:solidFill>
                  <a:srgbClr val="0033CC"/>
                </a:solidFill>
              </a:rPr>
              <a:t>investigate possible intruder </a:t>
            </a:r>
            <a:r>
              <a:rPr lang="en-GB" sz="2400" i="1" dirty="0" smtClean="0">
                <a:solidFill>
                  <a:srgbClr val="FF0000"/>
                </a:solidFill>
                <a:sym typeface="Symbol"/>
              </a:rPr>
              <a:t> </a:t>
            </a:r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 release the dogs</a:t>
            </a:r>
          </a:p>
          <a:p>
            <a:pPr marL="900113"/>
            <a:r>
              <a:rPr lang="en-GB" sz="2400" i="1" dirty="0" smtClean="0">
                <a:solidFill>
                  <a:srgbClr val="0033CC"/>
                </a:solidFill>
              </a:rPr>
              <a:t>investigate possible intruder </a:t>
            </a:r>
            <a:r>
              <a:rPr lang="en-GB" sz="2400" i="1" dirty="0" smtClean="0">
                <a:solidFill>
                  <a:srgbClr val="FF0000"/>
                </a:solidFill>
                <a:sym typeface="Symbol"/>
              </a:rPr>
              <a:t> </a:t>
            </a:r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 phone the police</a:t>
            </a:r>
          </a:p>
          <a:p>
            <a:endParaRPr lang="en-GB" sz="2400" i="1" dirty="0" smtClean="0">
              <a:solidFill>
                <a:srgbClr val="0033CC"/>
              </a:solidFill>
              <a:sym typeface="Symbol"/>
            </a:endParaRPr>
          </a:p>
          <a:p>
            <a:r>
              <a:rPr lang="en-GB" sz="2400" dirty="0" smtClean="0">
                <a:sym typeface="Symbol"/>
              </a:rPr>
              <a:t>Here</a:t>
            </a:r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 	</a:t>
            </a:r>
            <a:r>
              <a:rPr lang="en-GB" sz="2400" i="1" dirty="0" smtClean="0">
                <a:solidFill>
                  <a:srgbClr val="0033CC"/>
                </a:solidFill>
              </a:rPr>
              <a:t>investigate intruder </a:t>
            </a:r>
            <a:r>
              <a:rPr lang="en-GB" sz="2400" dirty="0" smtClean="0"/>
              <a:t> is a goal.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release the dogs  </a:t>
            </a:r>
            <a:r>
              <a:rPr lang="en-GB" sz="2400" dirty="0" smtClean="0"/>
              <a:t>and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phone the police</a:t>
            </a:r>
            <a:r>
              <a:rPr lang="en-GB" sz="2400" dirty="0" smtClean="0"/>
              <a:t> are actions.</a:t>
            </a:r>
          </a:p>
          <a:p>
            <a:endParaRPr lang="en-GB" sz="2400" dirty="0" smtClean="0"/>
          </a:p>
          <a:p>
            <a:r>
              <a:rPr lang="en-GB" sz="2400" dirty="0" smtClean="0">
                <a:sym typeface="Symbol"/>
              </a:rPr>
              <a:t>The second and third rules are goal-reduction rules. </a:t>
            </a:r>
            <a:r>
              <a:rPr lang="en-GB" dirty="0" smtClean="0">
                <a:sym typeface="Symbol"/>
              </a:rPr>
              <a:t>(Need conflict resolution.)</a:t>
            </a:r>
          </a:p>
          <a:p>
            <a:endParaRPr lang="en-GB" dirty="0" smtClean="0">
              <a:sym typeface="Symbol"/>
            </a:endParaRPr>
          </a:p>
          <a:p>
            <a:endParaRPr lang="en-GB" sz="2400" dirty="0" smtClean="0">
              <a:sym typeface="Symbol"/>
            </a:endParaRPr>
          </a:p>
          <a:p>
            <a:r>
              <a:rPr lang="en-GB" dirty="0" smtClean="0"/>
              <a:t>A possible representation in </a:t>
            </a:r>
            <a:r>
              <a:rPr lang="en-GB" dirty="0" err="1" smtClean="0"/>
              <a:t>TUF</a:t>
            </a:r>
            <a:r>
              <a:rPr lang="en-GB" dirty="0" smtClean="0"/>
              <a:t>:</a:t>
            </a:r>
          </a:p>
          <a:p>
            <a:endParaRPr lang="en-GB" i="1" dirty="0" smtClean="0">
              <a:solidFill>
                <a:srgbClr val="0033CC"/>
              </a:solidFill>
              <a:sym typeface="Symbol"/>
            </a:endParaRPr>
          </a:p>
          <a:p>
            <a:pPr marL="4763"/>
            <a:r>
              <a:rPr lang="en-GB" i="1" dirty="0" smtClean="0">
                <a:solidFill>
                  <a:srgbClr val="0033CC"/>
                </a:solidFill>
              </a:rPr>
              <a:t>R:	</a:t>
            </a:r>
            <a:r>
              <a:rPr lang="en-US" i="1" dirty="0" smtClean="0">
                <a:solidFill>
                  <a:srgbClr val="FF0000"/>
                </a:solidFill>
                <a:sym typeface="Symbol"/>
              </a:rPr>
              <a:t> 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T1</a:t>
            </a:r>
            <a:r>
              <a:rPr lang="en-GB" dirty="0" smtClean="0">
                <a:solidFill>
                  <a:srgbClr val="FF0000"/>
                </a:solidFill>
              </a:rPr>
              <a:t> [</a:t>
            </a:r>
            <a:r>
              <a:rPr lang="en-GB" i="1" dirty="0" smtClean="0">
                <a:solidFill>
                  <a:srgbClr val="0033CC"/>
                </a:solidFill>
              </a:rPr>
              <a:t>possible intruder(T1) 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 T2</a:t>
            </a:r>
            <a:r>
              <a:rPr lang="en-GB" dirty="0" smtClean="0">
                <a:solidFill>
                  <a:srgbClr val="FF0000"/>
                </a:solidFill>
              </a:rPr>
              <a:t> [</a:t>
            </a:r>
            <a:r>
              <a:rPr lang="en-GB" i="1" dirty="0" smtClean="0">
                <a:solidFill>
                  <a:srgbClr val="0033CC"/>
                </a:solidFill>
              </a:rPr>
              <a:t>investigate  possible  intruder(T1, T2)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  T1 &lt; T2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]]</a:t>
            </a:r>
          </a:p>
          <a:p>
            <a:pPr marL="4763"/>
            <a:endParaRPr lang="en-GB" i="1" dirty="0" smtClean="0">
              <a:solidFill>
                <a:srgbClr val="0033CC"/>
              </a:solidFill>
            </a:endParaRPr>
          </a:p>
          <a:p>
            <a:pPr marL="4763"/>
            <a:r>
              <a:rPr lang="en-GB" i="1" dirty="0" smtClean="0">
                <a:solidFill>
                  <a:srgbClr val="0033CC"/>
                </a:solidFill>
              </a:rPr>
              <a:t>L:		investigate  possible  intruder(T1, T2) </a:t>
            </a:r>
          </a:p>
          <a:p>
            <a:pPr marL="4763"/>
            <a:r>
              <a:rPr lang="en-GB" i="1" dirty="0" smtClean="0">
                <a:solidFill>
                  <a:srgbClr val="0033CC"/>
                </a:solidFill>
                <a:sym typeface="Symbol"/>
              </a:rPr>
              <a:t>		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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 release  the  dogs(T2)   T2 &lt;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T1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+ 1 min</a:t>
            </a:r>
          </a:p>
          <a:p>
            <a:pPr marL="4763"/>
            <a:endParaRPr lang="en-GB" i="1" dirty="0" smtClean="0">
              <a:solidFill>
                <a:srgbClr val="0033CC"/>
              </a:solidFill>
              <a:sym typeface="Symbol"/>
            </a:endParaRPr>
          </a:p>
          <a:p>
            <a:pPr marL="4763"/>
            <a:r>
              <a:rPr lang="en-GB" i="1" dirty="0" smtClean="0">
                <a:solidFill>
                  <a:srgbClr val="0033CC"/>
                </a:solidFill>
              </a:rPr>
              <a:t>		investigate  possible  intruder(T1, T2) </a:t>
            </a:r>
          </a:p>
          <a:p>
            <a:pPr marL="4763"/>
            <a:r>
              <a:rPr lang="en-GB" i="1" dirty="0" smtClean="0">
                <a:solidFill>
                  <a:srgbClr val="0033CC"/>
                </a:solidFill>
                <a:sym typeface="Symbol"/>
              </a:rPr>
              <a:t>		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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 phone  the  police(T2)  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T2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&lt;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T1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+ 5 min</a:t>
            </a:r>
          </a:p>
          <a:p>
            <a:endParaRPr lang="en-GB" i="1" dirty="0" smtClean="0">
              <a:solidFill>
                <a:srgbClr val="0033CC"/>
              </a:solidFill>
              <a:sym typeface="Symbol"/>
            </a:endParaRPr>
          </a:p>
          <a:p>
            <a:endParaRPr lang="en-GB" sz="2400" b="1" dirty="0" smtClean="0">
              <a:sym typeface="Symbol"/>
            </a:endParaRPr>
          </a:p>
          <a:p>
            <a:endParaRPr lang="en-GB" sz="2400" i="1" dirty="0" smtClean="0">
              <a:solidFill>
                <a:srgbClr val="0033CC"/>
              </a:solidFill>
              <a:sym typeface="Symbol"/>
            </a:endParaRPr>
          </a:p>
          <a:p>
            <a:endParaRPr lang="en-GB" sz="2400" dirty="0" smtClean="0">
              <a:solidFill>
                <a:srgbClr val="FF0000"/>
              </a:solidFill>
            </a:endParaRPr>
          </a:p>
          <a:p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err="1" smtClean="0"/>
              <a:t>TUF</a:t>
            </a:r>
            <a:r>
              <a:rPr lang="en-GB" sz="2800" dirty="0" smtClean="0"/>
              <a:t> framework &lt;</a:t>
            </a:r>
            <a:r>
              <a:rPr lang="en-GB" sz="2800" i="1" dirty="0" smtClean="0"/>
              <a:t>R</a:t>
            </a:r>
            <a:r>
              <a:rPr lang="en-GB" sz="2800" dirty="0" smtClean="0"/>
              <a:t>, </a:t>
            </a:r>
            <a:r>
              <a:rPr lang="en-GB" sz="2800" i="1" dirty="0" smtClean="0"/>
              <a:t>L</a:t>
            </a:r>
            <a:r>
              <a:rPr lang="en-GB" sz="2800" dirty="0" smtClean="0"/>
              <a:t>, </a:t>
            </a:r>
            <a:r>
              <a:rPr lang="en-GB" sz="2800" i="1" dirty="0" smtClean="0"/>
              <a:t>D</a:t>
            </a:r>
            <a:r>
              <a:rPr lang="en-GB" sz="2800" dirty="0" smtClean="0"/>
              <a:t>&gt;  and current state </a:t>
            </a:r>
            <a:r>
              <a:rPr lang="en-GB" sz="2800" i="1" dirty="0" smtClean="0"/>
              <a:t>S</a:t>
            </a:r>
            <a:endParaRPr lang="en-GB" sz="2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686800" cy="5440362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States </a:t>
            </a:r>
            <a:r>
              <a:rPr lang="en-GB" i="1" dirty="0" smtClean="0">
                <a:solidFill>
                  <a:srgbClr val="0000FF"/>
                </a:solidFill>
              </a:rPr>
              <a:t>S</a:t>
            </a:r>
            <a:r>
              <a:rPr lang="en-GB" dirty="0" smtClean="0">
                <a:solidFill>
                  <a:srgbClr val="0000FF"/>
                </a:solidFill>
              </a:rPr>
              <a:t> </a:t>
            </a:r>
            <a:r>
              <a:rPr lang="en-GB" dirty="0" smtClean="0"/>
              <a:t> are sets of</a:t>
            </a:r>
            <a:r>
              <a:rPr lang="en-GB" dirty="0" smtClean="0">
                <a:solidFill>
                  <a:srgbClr val="003DB8"/>
                </a:solidFill>
              </a:rPr>
              <a:t> extensional </a:t>
            </a:r>
            <a:r>
              <a:rPr lang="en-GB" dirty="0" smtClean="0"/>
              <a:t>ground atomic sentences (</a:t>
            </a:r>
            <a:r>
              <a:rPr lang="en-GB" dirty="0" err="1" smtClean="0"/>
              <a:t>fluents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pPr marL="1882775"/>
            <a:r>
              <a:rPr lang="en-GB" dirty="0" smtClean="0">
                <a:solidFill>
                  <a:srgbClr val="FF0000"/>
                </a:solidFill>
              </a:rPr>
              <a:t>with explicit time </a:t>
            </a:r>
            <a:r>
              <a:rPr lang="en-GB" dirty="0" smtClean="0"/>
              <a:t>in the model-theoretic semantics </a:t>
            </a:r>
          </a:p>
          <a:p>
            <a:pPr marL="1882775"/>
            <a:r>
              <a:rPr lang="en-GB" dirty="0" smtClean="0">
                <a:solidFill>
                  <a:srgbClr val="FF0000"/>
                </a:solidFill>
              </a:rPr>
              <a:t>without time </a:t>
            </a:r>
            <a:r>
              <a:rPr lang="en-GB" dirty="0" smtClean="0"/>
              <a:t>in the operational semantics.</a:t>
            </a:r>
          </a:p>
          <a:p>
            <a:endParaRPr lang="en-GB" dirty="0" smtClean="0"/>
          </a:p>
          <a:p>
            <a:r>
              <a:rPr lang="en-GB" dirty="0" smtClean="0"/>
              <a:t>Reactive rules </a:t>
            </a:r>
            <a:r>
              <a:rPr lang="en-GB" i="1" dirty="0" smtClean="0">
                <a:solidFill>
                  <a:srgbClr val="0000FF"/>
                </a:solidFill>
              </a:rPr>
              <a:t>R</a:t>
            </a:r>
            <a:r>
              <a:rPr lang="en-GB" dirty="0" smtClean="0"/>
              <a:t>  are FOL sentences </a:t>
            </a:r>
            <a:r>
              <a:rPr lang="en-US" dirty="0" smtClean="0">
                <a:solidFill>
                  <a:srgbClr val="000000"/>
                </a:solidFill>
              </a:rPr>
              <a:t>with </a:t>
            </a:r>
            <a:r>
              <a:rPr lang="en-US" dirty="0" smtClean="0">
                <a:solidFill>
                  <a:srgbClr val="FF0000"/>
                </a:solidFill>
              </a:rPr>
              <a:t>explicit time </a:t>
            </a:r>
            <a:r>
              <a:rPr lang="en-US" dirty="0" smtClean="0">
                <a:solidFill>
                  <a:srgbClr val="000000"/>
                </a:solidFill>
              </a:rPr>
              <a:t>in the form: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GB" i="1" dirty="0" smtClean="0">
                <a:solidFill>
                  <a:srgbClr val="0000FF"/>
                </a:solidFill>
                <a:sym typeface="Symbol"/>
              </a:rPr>
              <a:t> 				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 </a:t>
            </a:r>
            <a:r>
              <a:rPr lang="en-GB" i="1" dirty="0" smtClean="0">
                <a:solidFill>
                  <a:srgbClr val="0000FF"/>
                </a:solidFill>
              </a:rPr>
              <a:t>X </a:t>
            </a:r>
            <a:r>
              <a:rPr lang="en-GB" i="1" dirty="0" smtClean="0">
                <a:solidFill>
                  <a:srgbClr val="FF0000"/>
                </a:solidFill>
              </a:rPr>
              <a:t>(</a:t>
            </a:r>
            <a:r>
              <a:rPr lang="en-GB" i="1" dirty="0" smtClean="0">
                <a:solidFill>
                  <a:srgbClr val="0000FF"/>
                </a:solidFill>
              </a:rPr>
              <a:t>antecedent(X)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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 </a:t>
            </a:r>
            <a:r>
              <a:rPr lang="en-GB" i="1" dirty="0" smtClean="0">
                <a:solidFill>
                  <a:srgbClr val="0000FF"/>
                </a:solidFill>
              </a:rPr>
              <a:t>Y consequent(X, Y)</a:t>
            </a:r>
            <a:r>
              <a:rPr lang="en-GB" i="1" dirty="0" smtClean="0">
                <a:solidFill>
                  <a:srgbClr val="FF0000"/>
                </a:solidFill>
              </a:rPr>
              <a:t>)</a:t>
            </a:r>
            <a:endParaRPr lang="en-GB" dirty="0" smtClean="0">
              <a:solidFill>
                <a:srgbClr val="0000FF"/>
              </a:solidFill>
            </a:endParaRPr>
          </a:p>
          <a:p>
            <a:r>
              <a:rPr lang="en-GB" dirty="0" smtClean="0"/>
              <a:t>abbreviated </a:t>
            </a:r>
            <a:r>
              <a:rPr lang="en-US" i="1" dirty="0" smtClean="0">
                <a:solidFill>
                  <a:srgbClr val="0000FF"/>
                </a:solidFill>
              </a:rPr>
              <a:t>			 antecedent(X)  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</a:t>
            </a:r>
            <a:r>
              <a:rPr lang="en-GB" dirty="0" smtClean="0">
                <a:solidFill>
                  <a:srgbClr val="0000FF"/>
                </a:solidFill>
              </a:rPr>
              <a:t> </a:t>
            </a:r>
            <a:r>
              <a:rPr lang="en-US" i="1" dirty="0" smtClean="0">
                <a:solidFill>
                  <a:srgbClr val="0000FF"/>
                </a:solidFill>
              </a:rPr>
              <a:t>consequent(X, Y) </a:t>
            </a:r>
            <a:endParaRPr lang="en-US" dirty="0" smtClean="0">
              <a:solidFill>
                <a:srgbClr val="000000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Logic program </a:t>
            </a:r>
            <a:r>
              <a:rPr lang="en-GB" i="1" dirty="0" smtClean="0">
                <a:solidFill>
                  <a:srgbClr val="0000FF"/>
                </a:solidFill>
              </a:rPr>
              <a:t>L</a:t>
            </a:r>
            <a:r>
              <a:rPr lang="en-GB" dirty="0" smtClean="0"/>
              <a:t> defines:</a:t>
            </a:r>
          </a:p>
          <a:p>
            <a:endParaRPr lang="en-GB" dirty="0" smtClean="0"/>
          </a:p>
          <a:p>
            <a:r>
              <a:rPr lang="en-GB" dirty="0" smtClean="0"/>
              <a:t>	</a:t>
            </a:r>
            <a:r>
              <a:rPr lang="en-GB" dirty="0" err="1" smtClean="0">
                <a:solidFill>
                  <a:srgbClr val="FF0000"/>
                </a:solidFill>
              </a:rPr>
              <a:t>intensional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predicates in terms of extensional predicates</a:t>
            </a:r>
          </a:p>
          <a:p>
            <a:r>
              <a:rPr lang="en-GB" i="1" dirty="0" smtClean="0"/>
              <a:t>	</a:t>
            </a:r>
            <a:r>
              <a:rPr lang="en-GB" dirty="0" smtClean="0">
                <a:solidFill>
                  <a:srgbClr val="0033CC"/>
                </a:solidFill>
              </a:rPr>
              <a:t>composite events </a:t>
            </a:r>
            <a:r>
              <a:rPr lang="en-GB" dirty="0" smtClean="0"/>
              <a:t>in terms of primitive events</a:t>
            </a:r>
          </a:p>
          <a:p>
            <a:r>
              <a:rPr lang="en-GB" i="1" dirty="0" smtClean="0"/>
              <a:t>	</a:t>
            </a:r>
            <a:r>
              <a:rPr lang="en-GB" dirty="0" smtClean="0">
                <a:solidFill>
                  <a:srgbClr val="0033CC"/>
                </a:solidFill>
              </a:rPr>
              <a:t>time-independent</a:t>
            </a:r>
            <a:r>
              <a:rPr lang="en-GB" dirty="0" smtClean="0"/>
              <a:t> predicates.</a:t>
            </a:r>
          </a:p>
          <a:p>
            <a:endParaRPr lang="en-GB" dirty="0" smtClean="0"/>
          </a:p>
          <a:p>
            <a:r>
              <a:rPr lang="en-GB" dirty="0" smtClean="0"/>
              <a:t>Domain theory </a:t>
            </a:r>
            <a:r>
              <a:rPr lang="en-GB" i="1" dirty="0" smtClean="0">
                <a:solidFill>
                  <a:srgbClr val="0000FF"/>
                </a:solidFill>
              </a:rPr>
              <a:t>D</a:t>
            </a:r>
            <a:r>
              <a:rPr lang="en-GB" dirty="0" smtClean="0"/>
              <a:t> </a:t>
            </a:r>
            <a:r>
              <a:rPr lang="en-GB" i="1" dirty="0" smtClean="0">
                <a:solidFill>
                  <a:srgbClr val="0033CC"/>
                </a:solidFill>
              </a:rPr>
              <a:t>= </a:t>
            </a:r>
            <a:r>
              <a:rPr lang="en-GB" i="1" dirty="0" err="1" smtClean="0">
                <a:solidFill>
                  <a:srgbClr val="0033CC"/>
                </a:solidFill>
              </a:rPr>
              <a:t>D</a:t>
            </a:r>
            <a:r>
              <a:rPr lang="en-GB" i="1" baseline="-25000" dirty="0" err="1" smtClean="0">
                <a:solidFill>
                  <a:srgbClr val="0033CC"/>
                </a:solidFill>
              </a:rPr>
              <a:t>pre</a:t>
            </a:r>
            <a:r>
              <a:rPr lang="en-GB" b="1" dirty="0" smtClean="0">
                <a:solidFill>
                  <a:srgbClr val="0033CC"/>
                </a:solidFill>
              </a:rPr>
              <a:t> </a:t>
            </a:r>
            <a:r>
              <a:rPr lang="en-GB" b="1" dirty="0" smtClean="0">
                <a:solidFill>
                  <a:srgbClr val="0033CC"/>
                </a:solidFill>
                <a:sym typeface="Symbol"/>
              </a:rPr>
              <a:t></a:t>
            </a:r>
            <a:r>
              <a:rPr lang="en-GB" b="1" dirty="0" smtClean="0">
                <a:solidFill>
                  <a:srgbClr val="0033CC"/>
                </a:solidFill>
              </a:rPr>
              <a:t> </a:t>
            </a:r>
            <a:r>
              <a:rPr lang="en-GB" i="1" dirty="0" err="1" smtClean="0">
                <a:solidFill>
                  <a:srgbClr val="0033CC"/>
                </a:solidFill>
              </a:rPr>
              <a:t>D</a:t>
            </a:r>
            <a:r>
              <a:rPr lang="en-GB" i="1" baseline="-25000" dirty="0" err="1" smtClean="0">
                <a:solidFill>
                  <a:srgbClr val="0033CC"/>
                </a:solidFill>
              </a:rPr>
              <a:t>post</a:t>
            </a:r>
            <a:endParaRPr lang="en-GB" dirty="0" smtClean="0">
              <a:solidFill>
                <a:srgbClr val="0033CC"/>
              </a:solidFill>
            </a:endParaRPr>
          </a:p>
          <a:p>
            <a:endParaRPr lang="en-GB" dirty="0" smtClean="0"/>
          </a:p>
          <a:p>
            <a:r>
              <a:rPr lang="en-GB" i="1" dirty="0" err="1" smtClean="0">
                <a:solidFill>
                  <a:srgbClr val="0033CC"/>
                </a:solidFill>
              </a:rPr>
              <a:t>D</a:t>
            </a:r>
            <a:r>
              <a:rPr lang="en-GB" i="1" baseline="-25000" dirty="0" err="1" smtClean="0">
                <a:solidFill>
                  <a:srgbClr val="0033CC"/>
                </a:solidFill>
              </a:rPr>
              <a:t>pre</a:t>
            </a:r>
            <a:r>
              <a:rPr lang="en-GB" b="1" dirty="0" smtClean="0">
                <a:solidFill>
                  <a:srgbClr val="0033CC"/>
                </a:solidFill>
              </a:rPr>
              <a:t> </a:t>
            </a:r>
            <a:r>
              <a:rPr lang="en-GB" b="1" dirty="0" smtClean="0">
                <a:solidFill>
                  <a:srgbClr val="0033CC"/>
                </a:solidFill>
                <a:sym typeface="Symbol"/>
              </a:rPr>
              <a:t>		</a:t>
            </a:r>
            <a:r>
              <a:rPr lang="en-GB" dirty="0" smtClean="0">
                <a:sym typeface="Symbol"/>
              </a:rPr>
              <a:t>FOL sentences that specify preconditions of primitive events.</a:t>
            </a:r>
            <a:endParaRPr lang="en-GB" dirty="0" smtClean="0"/>
          </a:p>
          <a:p>
            <a:r>
              <a:rPr lang="en-GB" i="1" dirty="0" err="1" smtClean="0">
                <a:solidFill>
                  <a:srgbClr val="0033CC"/>
                </a:solidFill>
              </a:rPr>
              <a:t>D</a:t>
            </a:r>
            <a:r>
              <a:rPr lang="en-GB" i="1" baseline="-25000" dirty="0" err="1" smtClean="0">
                <a:solidFill>
                  <a:srgbClr val="0033CC"/>
                </a:solidFill>
              </a:rPr>
              <a:t>post</a:t>
            </a:r>
            <a:r>
              <a:rPr lang="en-GB" i="1" baseline="-25000" dirty="0" smtClean="0">
                <a:solidFill>
                  <a:srgbClr val="0033CC"/>
                </a:solidFill>
              </a:rPr>
              <a:t>  </a:t>
            </a:r>
            <a:r>
              <a:rPr lang="en-GB" dirty="0" smtClean="0"/>
              <a:t>	defines initiation and termination of</a:t>
            </a:r>
          </a:p>
          <a:p>
            <a:r>
              <a:rPr lang="en-GB" dirty="0" smtClean="0"/>
              <a:t>		</a:t>
            </a:r>
            <a:r>
              <a:rPr lang="en-GB" dirty="0" smtClean="0">
                <a:solidFill>
                  <a:srgbClr val="FF0000"/>
                </a:solidFill>
              </a:rPr>
              <a:t>extensional </a:t>
            </a:r>
            <a:r>
              <a:rPr lang="en-GB" dirty="0" err="1" smtClean="0">
                <a:solidFill>
                  <a:srgbClr val="FF0000"/>
                </a:solidFill>
              </a:rPr>
              <a:t>fluents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by primitive events.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-18256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A </a:t>
            </a:r>
            <a:r>
              <a:rPr lang="en-GB" sz="2800" dirty="0" err="1" smtClean="0"/>
              <a:t>TUF</a:t>
            </a:r>
            <a:r>
              <a:rPr lang="en-GB" sz="2800" dirty="0" smtClean="0"/>
              <a:t> </a:t>
            </a:r>
            <a:r>
              <a:rPr lang="en-GB" dirty="0" smtClean="0"/>
              <a:t>representation of</a:t>
            </a:r>
            <a:r>
              <a:rPr lang="en-GB" sz="2800" dirty="0" smtClean="0"/>
              <a:t> production systems:</a:t>
            </a:r>
            <a:endParaRPr lang="en-GB" sz="2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5750"/>
            <a:ext cx="8686800" cy="5400600"/>
          </a:xfrm>
        </p:spPr>
        <p:txBody>
          <a:bodyPr>
            <a:no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Production rules </a:t>
            </a:r>
            <a:r>
              <a:rPr lang="en-GB" sz="2000" i="1" dirty="0" smtClean="0">
                <a:solidFill>
                  <a:srgbClr val="FF0000"/>
                </a:solidFill>
              </a:rPr>
              <a:t>R</a:t>
            </a:r>
            <a:r>
              <a:rPr lang="en-GB" sz="2000" dirty="0" smtClean="0"/>
              <a:t> are expressed in logical form:</a:t>
            </a:r>
          </a:p>
          <a:p>
            <a:pPr defTabSz="266700"/>
            <a:r>
              <a:rPr lang="en-US" sz="2000" i="1" dirty="0" smtClean="0">
                <a:solidFill>
                  <a:srgbClr val="0033CC"/>
                </a:solidFill>
              </a:rPr>
              <a:t>		</a:t>
            </a:r>
            <a:r>
              <a:rPr lang="en-GB" sz="2000" i="1" dirty="0" smtClean="0">
                <a:solidFill>
                  <a:srgbClr val="0033CC"/>
                </a:solidFill>
              </a:rPr>
              <a:t>holds(threat, </a:t>
            </a:r>
            <a:r>
              <a:rPr lang="en-US" sz="2000" i="1" dirty="0" smtClean="0">
                <a:solidFill>
                  <a:srgbClr val="0033CC"/>
                </a:solidFill>
                <a:sym typeface="Symbol"/>
              </a:rPr>
              <a:t>T)</a:t>
            </a:r>
            <a:r>
              <a:rPr lang="en-US" sz="2000" i="1" dirty="0" smtClean="0">
                <a:solidFill>
                  <a:srgbClr val="0033CC"/>
                </a:solidFill>
              </a:rPr>
              <a:t> 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 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 happens(e</a:t>
            </a:r>
            <a:r>
              <a:rPr lang="en-GB" sz="2000" i="1" dirty="0" smtClean="0">
                <a:solidFill>
                  <a:srgbClr val="0033CC"/>
                </a:solidFill>
              </a:rPr>
              <a:t>liminate</a:t>
            </a:r>
            <a:r>
              <a:rPr lang="en-US" sz="2000" i="1" dirty="0" smtClean="0">
                <a:solidFill>
                  <a:srgbClr val="0033CC"/>
                </a:solidFill>
                <a:sym typeface="Symbol"/>
              </a:rPr>
              <a:t>, T+1)</a:t>
            </a:r>
            <a:r>
              <a:rPr lang="en-US" sz="2000" i="1" dirty="0" smtClean="0">
                <a:solidFill>
                  <a:srgbClr val="0033CC"/>
                </a:solidFill>
              </a:rPr>
              <a:t>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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 happens(escape, </a:t>
            </a:r>
            <a:r>
              <a:rPr lang="en-US" sz="2000" i="1" dirty="0" smtClean="0">
                <a:solidFill>
                  <a:srgbClr val="0033CC"/>
                </a:solidFill>
                <a:sym typeface="Symbol"/>
              </a:rPr>
              <a:t>T+1)</a:t>
            </a:r>
            <a:r>
              <a:rPr lang="en-US" sz="2000" i="1" dirty="0" smtClean="0">
                <a:solidFill>
                  <a:srgbClr val="0033CC"/>
                </a:solidFill>
              </a:rPr>
              <a:t>  </a:t>
            </a:r>
          </a:p>
          <a:p>
            <a:r>
              <a:rPr lang="en-US" sz="2000" dirty="0" smtClean="0"/>
              <a:t>or	 </a:t>
            </a:r>
            <a:r>
              <a:rPr lang="en-GB" sz="2000" i="1" dirty="0" smtClean="0">
                <a:solidFill>
                  <a:srgbClr val="0033CC"/>
                </a:solidFill>
              </a:rPr>
              <a:t>threat(</a:t>
            </a:r>
            <a:r>
              <a:rPr lang="en-US" sz="2000" i="1" dirty="0" smtClean="0">
                <a:solidFill>
                  <a:srgbClr val="0033CC"/>
                </a:solidFill>
                <a:sym typeface="Symbol"/>
              </a:rPr>
              <a:t>T)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  </a:t>
            </a:r>
            <a:r>
              <a:rPr lang="en-GB" sz="2000" i="1" dirty="0" smtClean="0">
                <a:solidFill>
                  <a:srgbClr val="0033CC"/>
                </a:solidFill>
              </a:rPr>
              <a:t>eliminate</a:t>
            </a:r>
            <a:r>
              <a:rPr lang="en-US" sz="2000" i="1" dirty="0" smtClean="0">
                <a:solidFill>
                  <a:srgbClr val="0033CC"/>
                </a:solidFill>
                <a:sym typeface="Symbol"/>
              </a:rPr>
              <a:t>(T+1)</a:t>
            </a:r>
            <a:r>
              <a:rPr lang="en-US" sz="2000" i="1" dirty="0" smtClean="0">
                <a:solidFill>
                  <a:srgbClr val="0033CC"/>
                </a:solidFill>
              </a:rPr>
              <a:t>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 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 </a:t>
            </a:r>
            <a:r>
              <a:rPr lang="en-GB" sz="2000" i="1" dirty="0" smtClean="0">
                <a:solidFill>
                  <a:srgbClr val="0033CC"/>
                </a:solidFill>
              </a:rPr>
              <a:t>escape</a:t>
            </a:r>
            <a:r>
              <a:rPr lang="en-US" sz="2000" i="1" dirty="0" smtClean="0">
                <a:solidFill>
                  <a:srgbClr val="0033CC"/>
                </a:solidFill>
                <a:sym typeface="Symbol"/>
              </a:rPr>
              <a:t>(T+1)</a:t>
            </a:r>
            <a:r>
              <a:rPr lang="en-US" sz="2000" i="1" dirty="0" smtClean="0">
                <a:solidFill>
                  <a:srgbClr val="0033CC"/>
                </a:solidFill>
              </a:rPr>
              <a:t>  </a:t>
            </a:r>
          </a:p>
          <a:p>
            <a:endParaRPr lang="en-GB" sz="2000" i="1" dirty="0" smtClean="0">
              <a:solidFill>
                <a:srgbClr val="0033CC"/>
              </a:solidFill>
            </a:endParaRPr>
          </a:p>
          <a:p>
            <a:r>
              <a:rPr lang="en-GB" sz="2000" dirty="0" smtClean="0"/>
              <a:t>The </a:t>
            </a:r>
            <a:r>
              <a:rPr lang="en-GB" sz="2000" dirty="0" smtClean="0">
                <a:solidFill>
                  <a:srgbClr val="FF0000"/>
                </a:solidFill>
              </a:rPr>
              <a:t>domain theory </a:t>
            </a:r>
            <a:r>
              <a:rPr lang="en-GB" sz="2000" i="1" dirty="0" smtClean="0">
                <a:solidFill>
                  <a:srgbClr val="FF0000"/>
                </a:solidFill>
              </a:rPr>
              <a:t>D</a:t>
            </a:r>
            <a:r>
              <a:rPr lang="en-GB" sz="2000" i="1" dirty="0" smtClean="0">
                <a:solidFill>
                  <a:srgbClr val="0033CC"/>
                </a:solidFill>
              </a:rPr>
              <a:t>:							</a:t>
            </a:r>
            <a:r>
              <a:rPr lang="en-GB" sz="2000" dirty="0" smtClean="0"/>
              <a:t>where</a:t>
            </a:r>
          </a:p>
          <a:p>
            <a:pPr marL="536575"/>
            <a:r>
              <a:rPr lang="en-GB" sz="2000" i="1" dirty="0" smtClean="0">
                <a:solidFill>
                  <a:srgbClr val="0033CC"/>
                </a:solidFill>
              </a:rPr>
              <a:t>initiated(fire, threat, T)					threat </a:t>
            </a:r>
            <a:r>
              <a:rPr lang="en-GB" sz="2000" dirty="0" smtClean="0"/>
              <a:t>is a</a:t>
            </a:r>
            <a:r>
              <a:rPr lang="en-GB" sz="2000" dirty="0" smtClean="0">
                <a:solidFill>
                  <a:srgbClr val="FF0000"/>
                </a:solidFill>
              </a:rPr>
              <a:t> fluent</a:t>
            </a:r>
            <a:r>
              <a:rPr lang="en-GB" sz="2000" dirty="0" smtClean="0"/>
              <a:t>.</a:t>
            </a:r>
            <a:endParaRPr lang="en-GB" sz="2000" i="1" dirty="0" smtClean="0">
              <a:solidFill>
                <a:srgbClr val="0033CC"/>
              </a:solidFill>
            </a:endParaRPr>
          </a:p>
          <a:p>
            <a:pPr marL="536575"/>
            <a:r>
              <a:rPr lang="en-GB" sz="2000" i="1" dirty="0" smtClean="0">
                <a:solidFill>
                  <a:srgbClr val="0033CC"/>
                </a:solidFill>
              </a:rPr>
              <a:t>terminated(eliminate, threat, T)			fire </a:t>
            </a:r>
            <a:r>
              <a:rPr lang="en-GB" sz="2000" dirty="0" smtClean="0"/>
              <a:t>is an (external) </a:t>
            </a:r>
            <a:r>
              <a:rPr lang="en-GB" sz="2000" dirty="0" smtClean="0">
                <a:solidFill>
                  <a:srgbClr val="FF0000"/>
                </a:solidFill>
              </a:rPr>
              <a:t>event</a:t>
            </a:r>
            <a:r>
              <a:rPr lang="en-GB" sz="2000" dirty="0" smtClean="0"/>
              <a:t>.	</a:t>
            </a:r>
            <a:endParaRPr lang="en-GB" sz="2000" i="1" dirty="0" smtClean="0">
              <a:solidFill>
                <a:srgbClr val="0033CC"/>
              </a:solidFill>
            </a:endParaRPr>
          </a:p>
          <a:p>
            <a:pPr marL="536575"/>
            <a:r>
              <a:rPr lang="en-GB" sz="2000" i="1" dirty="0" smtClean="0">
                <a:solidFill>
                  <a:srgbClr val="0033CC"/>
                </a:solidFill>
              </a:rPr>
              <a:t>terminated(escape, threat, T)				eliminate </a:t>
            </a:r>
            <a:r>
              <a:rPr lang="en-GB" sz="2000" dirty="0" smtClean="0"/>
              <a:t>and </a:t>
            </a:r>
            <a:r>
              <a:rPr lang="en-GB" sz="2000" i="1" dirty="0" smtClean="0">
                <a:solidFill>
                  <a:srgbClr val="0033CC"/>
                </a:solidFill>
              </a:rPr>
              <a:t>escape </a:t>
            </a:r>
            <a:r>
              <a:rPr lang="en-GB" sz="2000" dirty="0" smtClean="0"/>
              <a:t>are </a:t>
            </a:r>
            <a:r>
              <a:rPr lang="en-GB" sz="2000" dirty="0" smtClean="0">
                <a:solidFill>
                  <a:srgbClr val="FF0000"/>
                </a:solidFill>
              </a:rPr>
              <a:t>actions</a:t>
            </a:r>
            <a:r>
              <a:rPr lang="en-GB" sz="2000" dirty="0" smtClean="0"/>
              <a:t>.</a:t>
            </a:r>
            <a:endParaRPr lang="en-GB" sz="2000" i="1" dirty="0" smtClean="0">
              <a:solidFill>
                <a:srgbClr val="0033CC"/>
              </a:solidFill>
            </a:endParaRPr>
          </a:p>
          <a:p>
            <a:pPr marL="536575"/>
            <a:endParaRPr lang="en-GB" sz="2000" dirty="0" smtClean="0"/>
          </a:p>
          <a:p>
            <a:r>
              <a:rPr lang="en-US" sz="2000" dirty="0" smtClean="0"/>
              <a:t>State transitions are specified by the  </a:t>
            </a:r>
            <a:r>
              <a:rPr lang="en-US" sz="2000" dirty="0" smtClean="0">
                <a:solidFill>
                  <a:srgbClr val="FF0000"/>
                </a:solidFill>
              </a:rPr>
              <a:t>event theory </a:t>
            </a:r>
            <a:r>
              <a:rPr lang="en-GB" sz="2000" i="1" dirty="0" smtClean="0">
                <a:solidFill>
                  <a:srgbClr val="FF0000"/>
                </a:solidFill>
              </a:rPr>
              <a:t>ET</a:t>
            </a:r>
            <a:r>
              <a:rPr lang="en-GB" sz="2000" dirty="0" smtClean="0">
                <a:solidFill>
                  <a:srgbClr val="FF0000"/>
                </a:solidFill>
              </a:rPr>
              <a:t>:</a:t>
            </a:r>
          </a:p>
          <a:p>
            <a:endParaRPr lang="en-GB" sz="800" dirty="0" smtClean="0">
              <a:solidFill>
                <a:srgbClr val="FF0000"/>
              </a:solidFill>
            </a:endParaRPr>
          </a:p>
          <a:p>
            <a:pPr indent="536575"/>
            <a:r>
              <a:rPr lang="en-US" sz="2000" i="1" dirty="0" smtClean="0">
                <a:solidFill>
                  <a:srgbClr val="0033CC"/>
                </a:solidFill>
              </a:rPr>
              <a:t>holds(P, T+1)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</a:t>
            </a:r>
            <a:r>
              <a:rPr lang="en-US" sz="2000" i="1" dirty="0" smtClean="0">
                <a:solidFill>
                  <a:srgbClr val="0033CC"/>
                </a:solidFill>
              </a:rPr>
              <a:t>  happens(E, T+1) 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 </a:t>
            </a:r>
            <a:r>
              <a:rPr lang="en-US" sz="2000" i="1" dirty="0" smtClean="0">
                <a:solidFill>
                  <a:srgbClr val="0033CC"/>
                </a:solidFill>
                <a:sym typeface="Symbol"/>
              </a:rPr>
              <a:t> </a:t>
            </a:r>
            <a:r>
              <a:rPr lang="en-US" sz="2000" i="1" dirty="0" smtClean="0">
                <a:solidFill>
                  <a:srgbClr val="0033CC"/>
                </a:solidFill>
              </a:rPr>
              <a:t>initiated(E, P, T) </a:t>
            </a:r>
            <a:endParaRPr lang="en-GB" sz="2000" dirty="0" smtClean="0">
              <a:solidFill>
                <a:srgbClr val="0033CC"/>
              </a:solidFill>
            </a:endParaRPr>
          </a:p>
          <a:p>
            <a:pPr indent="536575"/>
            <a:r>
              <a:rPr lang="en-US" sz="2000" i="1" dirty="0" smtClean="0">
                <a:solidFill>
                  <a:srgbClr val="0033CC"/>
                </a:solidFill>
              </a:rPr>
              <a:t>holds(P, T+1)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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smtClean="0">
                <a:solidFill>
                  <a:srgbClr val="0033CC"/>
                </a:solidFill>
              </a:rPr>
              <a:t>holds(P, T)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US" sz="2000" i="1" dirty="0" smtClean="0">
                <a:solidFill>
                  <a:srgbClr val="FF0000"/>
                </a:solidFill>
              </a:rPr>
              <a:t> ¬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 </a:t>
            </a:r>
            <a:r>
              <a:rPr lang="en-US" sz="2000" i="1" dirty="0" smtClean="0">
                <a:solidFill>
                  <a:srgbClr val="0033CC"/>
                </a:solidFill>
                <a:sym typeface="Symbol"/>
              </a:rPr>
              <a:t>E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(</a:t>
            </a:r>
            <a:r>
              <a:rPr lang="en-US" sz="2000" i="1" dirty="0" smtClean="0">
                <a:solidFill>
                  <a:srgbClr val="0033CC"/>
                </a:solidFill>
              </a:rPr>
              <a:t>happens(E, T+1) 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 </a:t>
            </a:r>
            <a:r>
              <a:rPr lang="en-US" sz="2000" i="1" dirty="0" smtClean="0">
                <a:solidFill>
                  <a:srgbClr val="0033CC"/>
                </a:solidFill>
              </a:rPr>
              <a:t>terminated(E, P, T) </a:t>
            </a:r>
            <a:r>
              <a:rPr lang="en-US" sz="2000" i="1" dirty="0" smtClean="0">
                <a:solidFill>
                  <a:srgbClr val="FF0000"/>
                </a:solidFill>
              </a:rPr>
              <a:t>)</a:t>
            </a:r>
            <a:endParaRPr lang="en-GB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18640" y="6321365"/>
            <a:ext cx="8531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000" i="1" dirty="0" smtClean="0">
                <a:solidFill>
                  <a:srgbClr val="0000FF"/>
                </a:solidFill>
              </a:rPr>
              <a:t>time t</a:t>
            </a:r>
            <a:endParaRPr lang="en-US" sz="20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71759" y="6321365"/>
            <a:ext cx="1168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000" i="1" dirty="0" smtClean="0">
                <a:solidFill>
                  <a:srgbClr val="0000FF"/>
                </a:solidFill>
              </a:rPr>
              <a:t>time t+1</a:t>
            </a:r>
            <a:r>
              <a:rPr lang="en-GB" sz="2000" dirty="0" smtClean="0">
                <a:solidFill>
                  <a:srgbClr val="0000FF"/>
                </a:solidFill>
              </a:rPr>
              <a:t> </a:t>
            </a:r>
            <a:endParaRPr lang="en-US" sz="20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18640" y="5886270"/>
            <a:ext cx="6948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>
                <a:solidFill>
                  <a:srgbClr val="003DB8"/>
                </a:solidFill>
                <a:sym typeface="Symbol"/>
              </a:rPr>
              <a:t>happens(e, t+1)  		</a:t>
            </a:r>
            <a:r>
              <a:rPr lang="en-US" sz="2000" i="1" dirty="0" smtClean="0">
                <a:solidFill>
                  <a:srgbClr val="003DB8"/>
                </a:solidFill>
                <a:cs typeface="Times New Roman"/>
                <a:sym typeface="Symbol"/>
              </a:rPr>
              <a:t>initiated(e, p, t)  		 terminated(e, q, t)</a:t>
            </a:r>
            <a:endParaRPr lang="en-US" sz="2000" i="1" dirty="0">
              <a:solidFill>
                <a:srgbClr val="003DB8"/>
              </a:solidFill>
              <a:cs typeface="Times New Roman"/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2468350" y="5094182"/>
            <a:ext cx="519474" cy="45719"/>
          </a:xfrm>
          <a:custGeom>
            <a:avLst/>
            <a:gdLst>
              <a:gd name="connsiteX0" fmla="*/ 0 w 1358900"/>
              <a:gd name="connsiteY0" fmla="*/ 281517 h 281517"/>
              <a:gd name="connsiteX1" fmla="*/ 609600 w 1358900"/>
              <a:gd name="connsiteY1" fmla="*/ 14817 h 281517"/>
              <a:gd name="connsiteX2" fmla="*/ 1358900 w 1358900"/>
              <a:gd name="connsiteY2" fmla="*/ 192617 h 281517"/>
              <a:gd name="connsiteX3" fmla="*/ 1358900 w 1358900"/>
              <a:gd name="connsiteY3" fmla="*/ 192617 h 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00" h="281517">
                <a:moveTo>
                  <a:pt x="0" y="281517"/>
                </a:moveTo>
                <a:cubicBezTo>
                  <a:pt x="191558" y="155575"/>
                  <a:pt x="383117" y="29634"/>
                  <a:pt x="609600" y="14817"/>
                </a:cubicBezTo>
                <a:cubicBezTo>
                  <a:pt x="836083" y="0"/>
                  <a:pt x="1358900" y="192617"/>
                  <a:pt x="1358900" y="192617"/>
                </a:cubicBezTo>
                <a:lnTo>
                  <a:pt x="1358900" y="192617"/>
                </a:lnTo>
              </a:path>
            </a:pathLst>
          </a:custGeom>
          <a:ln w="28575"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818640" y="6286380"/>
            <a:ext cx="952045" cy="0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2727743" y="5094182"/>
            <a:ext cx="911718" cy="792088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18640" y="5094182"/>
            <a:ext cx="909103" cy="792088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latin typeface="Times New Roman"/>
                <a:cs typeface="Times New Roman"/>
              </a:rPr>
              <a:t>Q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51720" y="5094182"/>
            <a:ext cx="4166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q</a:t>
            </a:r>
          </a:p>
          <a:p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87824" y="5094182"/>
            <a:ext cx="4166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p</a:t>
            </a:r>
          </a:p>
          <a:p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r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2727743" y="6286380"/>
            <a:ext cx="911718" cy="0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GB" sz="3100" dirty="0" smtClean="0">
                <a:solidFill>
                  <a:srgbClr val="003DB8"/>
                </a:solidFill>
              </a:rPr>
              <a:t>Towards a Unifying Logic-Based Framework (</a:t>
            </a:r>
            <a:r>
              <a:rPr lang="en-GB" sz="3100" dirty="0" err="1" smtClean="0">
                <a:solidFill>
                  <a:srgbClr val="003DB8"/>
                </a:solidFill>
              </a:rPr>
              <a:t>TUF</a:t>
            </a:r>
            <a:r>
              <a:rPr lang="en-GB" sz="3100" dirty="0" smtClean="0">
                <a:solidFill>
                  <a:srgbClr val="003DB8"/>
                </a:solidFill>
              </a:rPr>
              <a:t>)</a:t>
            </a:r>
            <a:r>
              <a:rPr lang="en-GB" dirty="0" smtClean="0"/>
              <a:t>		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1520" y="1830387"/>
            <a:ext cx="8686800" cy="4525963"/>
          </a:xfrm>
        </p:spPr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3DB8"/>
                </a:solidFill>
              </a:rPr>
              <a:t>The Computer Science Zoo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 production systems and active databases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BDI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agents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abductive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logic programming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Complex event processing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Combining complex events and complex transactions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Achieving atomicity by complex primitive 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relationship with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MetaTem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and temporal modal logic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Soundness and incompleteness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626" y="182562"/>
            <a:ext cx="8812373" cy="942182"/>
          </a:xfrm>
        </p:spPr>
        <p:txBody>
          <a:bodyPr>
            <a:noAutofit/>
          </a:bodyPr>
          <a:lstStyle/>
          <a:p>
            <a:r>
              <a:rPr lang="en-GB" sz="2400" i="1" dirty="0" smtClean="0">
                <a:solidFill>
                  <a:srgbClr val="FF0000"/>
                </a:solidFill>
              </a:rPr>
              <a:t>R</a:t>
            </a:r>
            <a:r>
              <a:rPr lang="en-GB" sz="2400" dirty="0" smtClean="0">
                <a:solidFill>
                  <a:srgbClr val="FF0000"/>
                </a:solidFill>
              </a:rPr>
              <a:t>:</a:t>
            </a:r>
            <a:r>
              <a:rPr lang="en-GB" sz="2400" i="1" dirty="0" smtClean="0">
                <a:solidFill>
                  <a:srgbClr val="0033CC"/>
                </a:solidFill>
              </a:rPr>
              <a:t>	threat(</a:t>
            </a:r>
            <a:r>
              <a:rPr lang="en-US" sz="2400" i="1" dirty="0" smtClean="0">
                <a:sym typeface="Symbol"/>
              </a:rPr>
              <a:t>T)</a:t>
            </a:r>
            <a:r>
              <a:rPr lang="en-US" sz="2400" i="1" dirty="0" smtClean="0"/>
              <a:t> </a:t>
            </a:r>
            <a:r>
              <a:rPr lang="en-GB" sz="2400" i="1" dirty="0" smtClean="0">
                <a:solidFill>
                  <a:srgbClr val="FF0000"/>
                </a:solidFill>
                <a:sym typeface="Symbol"/>
              </a:rPr>
              <a:t> </a:t>
            </a:r>
            <a:r>
              <a:rPr lang="en-GB" sz="2400" i="1" dirty="0" smtClean="0">
                <a:solidFill>
                  <a:srgbClr val="0033CC"/>
                </a:solidFill>
              </a:rPr>
              <a:t>eliminate</a:t>
            </a:r>
            <a:r>
              <a:rPr lang="en-US" sz="2400" i="1" dirty="0" smtClean="0">
                <a:sym typeface="Symbol"/>
              </a:rPr>
              <a:t>(T+1)</a:t>
            </a:r>
            <a:r>
              <a:rPr lang="en-US" sz="2400" i="1" dirty="0" smtClean="0"/>
              <a:t> </a:t>
            </a:r>
            <a:r>
              <a:rPr lang="en-US" sz="2400" i="1" dirty="0" smtClean="0">
                <a:solidFill>
                  <a:srgbClr val="FF0000"/>
                </a:solidFill>
                <a:sym typeface="Symbol"/>
              </a:rPr>
              <a:t></a:t>
            </a:r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 </a:t>
            </a:r>
            <a:r>
              <a:rPr lang="en-GB" sz="2400" i="1" dirty="0" smtClean="0">
                <a:solidFill>
                  <a:srgbClr val="0033CC"/>
                </a:solidFill>
              </a:rPr>
              <a:t>escape</a:t>
            </a:r>
            <a:r>
              <a:rPr lang="en-US" sz="2400" i="1" dirty="0" smtClean="0">
                <a:sym typeface="Symbol"/>
              </a:rPr>
              <a:t>(T+1)</a:t>
            </a:r>
            <a:r>
              <a:rPr lang="en-US" sz="2400" i="1" dirty="0" smtClean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626" y="1165242"/>
            <a:ext cx="9604537" cy="541020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>
              <a:latin typeface="Times New Roman"/>
              <a:cs typeface="Times New Roman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i="1" dirty="0" smtClean="0"/>
          </a:p>
          <a:p>
            <a:endParaRPr lang="en-GB" sz="2600" i="1" dirty="0" smtClean="0">
              <a:solidFill>
                <a:srgbClr val="0033CC"/>
              </a:solidFill>
            </a:endParaRPr>
          </a:p>
          <a:p>
            <a:r>
              <a:rPr lang="en-GB" sz="2600" i="1" dirty="0" smtClean="0">
                <a:solidFill>
                  <a:srgbClr val="FF0000"/>
                </a:solidFill>
                <a:ea typeface="+mj-ea"/>
                <a:cs typeface="+mj-cs"/>
              </a:rPr>
              <a:t>R</a:t>
            </a:r>
            <a:r>
              <a:rPr lang="en-GB" sz="2600" dirty="0" smtClean="0">
                <a:solidFill>
                  <a:srgbClr val="FF0000"/>
                </a:solidFill>
                <a:ea typeface="+mj-ea"/>
                <a:cs typeface="+mj-cs"/>
              </a:rPr>
              <a:t> </a:t>
            </a:r>
            <a:r>
              <a:rPr lang="en-US" sz="2600" dirty="0" smtClean="0">
                <a:sym typeface="Symbol"/>
              </a:rPr>
              <a:t>and</a:t>
            </a:r>
            <a:r>
              <a:rPr lang="en-US" sz="260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600" i="1" dirty="0" smtClean="0">
                <a:solidFill>
                  <a:srgbClr val="FF0000"/>
                </a:solidFill>
                <a:sym typeface="Symbol"/>
              </a:rPr>
              <a:t>ET</a:t>
            </a:r>
            <a:r>
              <a:rPr lang="en-US" sz="260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600" dirty="0" smtClean="0">
                <a:sym typeface="Symbol"/>
              </a:rPr>
              <a:t>are true in the </a:t>
            </a:r>
            <a:r>
              <a:rPr lang="en-US" sz="2600" dirty="0" err="1" smtClean="0">
                <a:sym typeface="Symbol"/>
              </a:rPr>
              <a:t>Herbrand</a:t>
            </a:r>
            <a:r>
              <a:rPr lang="en-US" sz="2600" dirty="0" smtClean="0">
                <a:sym typeface="Symbol"/>
              </a:rPr>
              <a:t> model:</a:t>
            </a:r>
          </a:p>
          <a:p>
            <a:endParaRPr lang="en-US" sz="2600" dirty="0" smtClean="0">
              <a:sym typeface="Symbol"/>
            </a:endParaRPr>
          </a:p>
          <a:p>
            <a:r>
              <a:rPr lang="en-US" sz="2600" dirty="0" smtClean="0">
                <a:solidFill>
                  <a:srgbClr val="0033CC"/>
                </a:solidFill>
                <a:sym typeface="Symbol"/>
              </a:rPr>
              <a:t>{</a:t>
            </a:r>
            <a:r>
              <a:rPr lang="en-US" sz="2600" i="1" dirty="0" smtClean="0">
                <a:solidFill>
                  <a:srgbClr val="0033CC"/>
                </a:solidFill>
                <a:sym typeface="Symbol"/>
              </a:rPr>
              <a:t>fire(1), fire(3), …, </a:t>
            </a:r>
            <a:r>
              <a:rPr lang="en-GB" sz="2600" i="1" dirty="0" smtClean="0">
                <a:solidFill>
                  <a:srgbClr val="0033CC"/>
                </a:solidFill>
              </a:rPr>
              <a:t>threat</a:t>
            </a:r>
            <a:r>
              <a:rPr lang="en-GB" sz="2600" i="1" dirty="0" smtClean="0">
                <a:solidFill>
                  <a:srgbClr val="0033CC"/>
                </a:solidFill>
                <a:sym typeface="Symbol"/>
              </a:rPr>
              <a:t>(1), </a:t>
            </a:r>
            <a:r>
              <a:rPr lang="en-GB" sz="2600" i="1" dirty="0" smtClean="0">
                <a:solidFill>
                  <a:srgbClr val="0033CC"/>
                </a:solidFill>
              </a:rPr>
              <a:t>threat</a:t>
            </a:r>
            <a:r>
              <a:rPr lang="en-GB" sz="2600" i="1" dirty="0" smtClean="0">
                <a:solidFill>
                  <a:srgbClr val="0033CC"/>
                </a:solidFill>
                <a:sym typeface="Symbol"/>
              </a:rPr>
              <a:t>(3),...,</a:t>
            </a:r>
            <a:r>
              <a:rPr lang="en-US" sz="2600" i="1" dirty="0" smtClean="0">
                <a:solidFill>
                  <a:srgbClr val="FF0000"/>
                </a:solidFill>
                <a:sym typeface="Symbol"/>
              </a:rPr>
              <a:t> eliminate(2), escape(4)</a:t>
            </a:r>
            <a:r>
              <a:rPr lang="en-US" sz="2600" i="1" dirty="0" smtClean="0">
                <a:cs typeface="Times New Roman"/>
                <a:sym typeface="Symbol"/>
              </a:rPr>
              <a:t>, </a:t>
            </a:r>
            <a:r>
              <a:rPr lang="en-US" sz="2600" i="1" dirty="0" smtClean="0">
                <a:solidFill>
                  <a:srgbClr val="FF0000"/>
                </a:solidFill>
                <a:cs typeface="Times New Roman"/>
              </a:rPr>
              <a:t>….</a:t>
            </a:r>
            <a:r>
              <a:rPr lang="en-US" sz="2600" dirty="0" smtClean="0">
                <a:solidFill>
                  <a:srgbClr val="FF0000"/>
                </a:solidFill>
                <a:cs typeface="Times New Roman"/>
              </a:rPr>
              <a:t>}</a:t>
            </a:r>
            <a:endParaRPr lang="en-US" sz="2600" dirty="0" smtClean="0">
              <a:latin typeface="Times New Roman"/>
              <a:cs typeface="Times New Roman"/>
            </a:endParaRPr>
          </a:p>
          <a:p>
            <a:endParaRPr lang="en-US" dirty="0" smtClean="0">
              <a:latin typeface="Times New Roman"/>
              <a:cs typeface="Times New Roman"/>
            </a:endParaRPr>
          </a:p>
          <a:p>
            <a:endParaRPr lang="en-US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 smtClean="0">
              <a:solidFill>
                <a:srgbClr val="FF0000"/>
              </a:solidFill>
              <a:cs typeface="Times New Roman"/>
            </a:endParaRPr>
          </a:p>
          <a:p>
            <a:endParaRPr lang="en-US" i="1" dirty="0" smtClean="0">
              <a:solidFill>
                <a:srgbClr val="0000FF"/>
              </a:solidFill>
              <a:cs typeface="Times New Roman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1102676" y="1481654"/>
            <a:ext cx="755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i="1" dirty="0" smtClean="0"/>
              <a:t>ev</a:t>
            </a:r>
            <a:r>
              <a:rPr lang="en-GB" sz="2400" i="1" baseline="-25000" dirty="0" smtClean="0"/>
              <a:t>1</a:t>
            </a:r>
            <a:endParaRPr lang="en-US" sz="2400" dirty="0">
              <a:cs typeface="Times New Roman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905962" y="2270808"/>
            <a:ext cx="823217" cy="122415"/>
          </a:xfrm>
          <a:custGeom>
            <a:avLst/>
            <a:gdLst>
              <a:gd name="connsiteX0" fmla="*/ 0 w 1358900"/>
              <a:gd name="connsiteY0" fmla="*/ 281517 h 281517"/>
              <a:gd name="connsiteX1" fmla="*/ 609600 w 1358900"/>
              <a:gd name="connsiteY1" fmla="*/ 14817 h 281517"/>
              <a:gd name="connsiteX2" fmla="*/ 1358900 w 1358900"/>
              <a:gd name="connsiteY2" fmla="*/ 192617 h 281517"/>
              <a:gd name="connsiteX3" fmla="*/ 1358900 w 1358900"/>
              <a:gd name="connsiteY3" fmla="*/ 192617 h 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00" h="281517">
                <a:moveTo>
                  <a:pt x="0" y="281517"/>
                </a:moveTo>
                <a:cubicBezTo>
                  <a:pt x="191558" y="155575"/>
                  <a:pt x="383117" y="29634"/>
                  <a:pt x="609600" y="14817"/>
                </a:cubicBezTo>
                <a:cubicBezTo>
                  <a:pt x="836083" y="0"/>
                  <a:pt x="1358900" y="192617"/>
                  <a:pt x="1358900" y="192617"/>
                </a:cubicBezTo>
                <a:lnTo>
                  <a:pt x="1358900" y="192617"/>
                </a:lnTo>
              </a:path>
            </a:pathLst>
          </a:custGeom>
          <a:ln w="28575"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69758" y="1481654"/>
            <a:ext cx="7467600" cy="5410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80031" y="4610744"/>
            <a:ext cx="1480059" cy="0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031" y="4610744"/>
            <a:ext cx="1317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400" i="1" dirty="0" smtClean="0">
                <a:solidFill>
                  <a:srgbClr val="0000FF"/>
                </a:solidFill>
              </a:rPr>
              <a:t>time = 0</a:t>
            </a:r>
            <a:r>
              <a:rPr lang="en-GB" sz="2400" dirty="0" smtClean="0">
                <a:solidFill>
                  <a:srgbClr val="0000FF"/>
                </a:solidFill>
              </a:rPr>
              <a:t> </a:t>
            </a:r>
            <a:endParaRPr lang="en-US" sz="24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34434" y="582346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i="1" dirty="0">
              <a:latin typeface="Times New Roman"/>
              <a:cs typeface="Times New Roman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-396552" y="2270808"/>
            <a:ext cx="1714542" cy="1662864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5299" y="1349316"/>
            <a:ext cx="692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</a:rPr>
              <a:t>S</a:t>
            </a:r>
            <a:r>
              <a:rPr lang="en-GB" sz="2400" i="1" baseline="-25000" dirty="0" smtClean="0">
                <a:solidFill>
                  <a:srgbClr val="0033CC"/>
                </a:solidFill>
              </a:rPr>
              <a:t>o</a:t>
            </a:r>
          </a:p>
          <a:p>
            <a:r>
              <a:rPr lang="en-GB" sz="2400" i="1" dirty="0" smtClean="0">
                <a:solidFill>
                  <a:srgbClr val="FF0000"/>
                </a:solidFill>
              </a:rPr>
              <a:t>G</a:t>
            </a:r>
            <a:r>
              <a:rPr lang="en-GB" sz="2400" i="1" baseline="-25000" dirty="0" smtClean="0">
                <a:solidFill>
                  <a:srgbClr val="FF0000"/>
                </a:solidFill>
              </a:rPr>
              <a:t>o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031" y="2486332"/>
            <a:ext cx="8305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dirty="0" smtClean="0">
                <a:solidFill>
                  <a:srgbClr val="0033CC"/>
                </a:solidFill>
                <a:sym typeface="Symbol"/>
              </a:rPr>
              <a:t></a:t>
            </a:r>
          </a:p>
          <a:p>
            <a:pPr algn="ctr"/>
            <a:r>
              <a:rPr lang="en-GB" sz="2400" dirty="0" smtClean="0">
                <a:solidFill>
                  <a:srgbClr val="FF0000"/>
                </a:solidFill>
                <a:sym typeface="Symbol"/>
              </a:rPr>
              <a:t></a:t>
            </a:r>
            <a:endParaRPr lang="en-US" sz="2400" dirty="0" smtClean="0">
              <a:solidFill>
                <a:srgbClr val="FF0000"/>
              </a:solidFill>
              <a:cs typeface="Times New Roman"/>
            </a:endParaRPr>
          </a:p>
          <a:p>
            <a:pPr algn="ctr"/>
            <a:endParaRPr lang="en-US" sz="2400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58446" y="4610744"/>
            <a:ext cx="1317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400" i="1" dirty="0" smtClean="0">
                <a:solidFill>
                  <a:srgbClr val="0000FF"/>
                </a:solidFill>
              </a:rPr>
              <a:t>time = 1</a:t>
            </a:r>
            <a:r>
              <a:rPr lang="en-GB" sz="2400" dirty="0" smtClean="0">
                <a:solidFill>
                  <a:srgbClr val="0000FF"/>
                </a:solidFill>
              </a:rPr>
              <a:t> </a:t>
            </a:r>
            <a:endParaRPr lang="en-US" sz="24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73960" y="4610745"/>
            <a:ext cx="1317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400" i="1" dirty="0" smtClean="0">
                <a:solidFill>
                  <a:srgbClr val="0000FF"/>
                </a:solidFill>
              </a:rPr>
              <a:t>time = 2</a:t>
            </a:r>
            <a:r>
              <a:rPr lang="en-GB" sz="2400" dirty="0" smtClean="0">
                <a:solidFill>
                  <a:srgbClr val="0000FF"/>
                </a:solidFill>
              </a:rPr>
              <a:t> </a:t>
            </a:r>
            <a:endParaRPr lang="en-US" sz="24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83170" y="4610745"/>
            <a:ext cx="1317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400" i="1" dirty="0" smtClean="0">
                <a:solidFill>
                  <a:srgbClr val="0000FF"/>
                </a:solidFill>
              </a:rPr>
              <a:t>time = 3</a:t>
            </a:r>
            <a:r>
              <a:rPr lang="en-GB" sz="2400" dirty="0" smtClean="0">
                <a:solidFill>
                  <a:srgbClr val="0000FF"/>
                </a:solidFill>
              </a:rPr>
              <a:t> </a:t>
            </a:r>
            <a:endParaRPr lang="en-US" sz="24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04252" y="1556537"/>
            <a:ext cx="755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i="1" dirty="0" smtClean="0"/>
              <a:t>ev</a:t>
            </a:r>
            <a:r>
              <a:rPr lang="en-GB" sz="2400" i="1" baseline="-25000" dirty="0" smtClean="0"/>
              <a:t>2</a:t>
            </a:r>
            <a:endParaRPr lang="en-US" sz="2400" dirty="0">
              <a:cs typeface="Times New Roman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1317990" y="2278798"/>
            <a:ext cx="1750140" cy="1592950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971565" y="1357082"/>
            <a:ext cx="692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</a:rPr>
              <a:t>S</a:t>
            </a:r>
            <a:r>
              <a:rPr lang="en-GB" sz="2400" i="1" baseline="-25000" dirty="0" smtClean="0">
                <a:solidFill>
                  <a:srgbClr val="0033CC"/>
                </a:solidFill>
              </a:rPr>
              <a:t>1</a:t>
            </a:r>
          </a:p>
          <a:p>
            <a:r>
              <a:rPr lang="en-GB" sz="2400" i="1" dirty="0" smtClean="0">
                <a:solidFill>
                  <a:srgbClr val="FF0000"/>
                </a:solidFill>
              </a:rPr>
              <a:t>G</a:t>
            </a:r>
            <a:r>
              <a:rPr lang="en-GB" sz="2400" i="1" baseline="-25000" dirty="0" smtClean="0">
                <a:solidFill>
                  <a:srgbClr val="FF0000"/>
                </a:solidFill>
              </a:rPr>
              <a:t>1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98021" y="2579086"/>
            <a:ext cx="175057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threat</a:t>
            </a:r>
          </a:p>
          <a:p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eliminate(2) </a:t>
            </a:r>
          </a:p>
          <a:p>
            <a:r>
              <a:rPr lang="en-US" sz="2000" i="1" dirty="0" smtClean="0">
                <a:solidFill>
                  <a:srgbClr val="FF0000"/>
                </a:solidFill>
                <a:cs typeface="Times New Roman"/>
                <a:sym typeface="Symbol"/>
              </a:rPr>
              <a:t>escape(2)</a:t>
            </a:r>
            <a:endParaRPr lang="en-US" sz="2000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47788" y="1556537"/>
            <a:ext cx="755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i="1" dirty="0" smtClean="0"/>
              <a:t>ev</a:t>
            </a:r>
            <a:r>
              <a:rPr lang="en-GB" sz="2400" i="1" baseline="-25000" dirty="0" smtClean="0"/>
              <a:t>3</a:t>
            </a:r>
            <a:endParaRPr lang="en-US" sz="2400" dirty="0">
              <a:cs typeface="Times New Roman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3068130" y="2208884"/>
            <a:ext cx="1824341" cy="1662864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73960" y="1377889"/>
            <a:ext cx="692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</a:rPr>
              <a:t>S</a:t>
            </a:r>
            <a:r>
              <a:rPr lang="en-GB" sz="2400" i="1" baseline="-25000" dirty="0" smtClean="0">
                <a:solidFill>
                  <a:srgbClr val="0033CC"/>
                </a:solidFill>
              </a:rPr>
              <a:t>2</a:t>
            </a:r>
          </a:p>
          <a:p>
            <a:r>
              <a:rPr lang="en-GB" sz="2400" i="1" dirty="0" smtClean="0">
                <a:solidFill>
                  <a:srgbClr val="FF0000"/>
                </a:solidFill>
              </a:rPr>
              <a:t>G</a:t>
            </a:r>
            <a:r>
              <a:rPr lang="en-GB" sz="2400" i="1" baseline="-25000" dirty="0" smtClean="0">
                <a:solidFill>
                  <a:srgbClr val="FF0000"/>
                </a:solidFill>
              </a:rPr>
              <a:t>2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22564" y="2418718"/>
            <a:ext cx="6374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 smtClean="0">
                <a:solidFill>
                  <a:srgbClr val="0033CC"/>
                </a:solidFill>
                <a:sym typeface="Symbol"/>
              </a:rPr>
              <a:t></a:t>
            </a:r>
          </a:p>
          <a:p>
            <a:r>
              <a:rPr lang="en-GB" sz="2400" dirty="0" smtClean="0">
                <a:solidFill>
                  <a:srgbClr val="FF0000"/>
                </a:solidFill>
                <a:sym typeface="Symbol"/>
              </a:rPr>
              <a:t></a:t>
            </a:r>
            <a:endParaRPr lang="en-US" sz="2400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352113" y="1556537"/>
            <a:ext cx="755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i="1" dirty="0" smtClean="0"/>
              <a:t>ev</a:t>
            </a:r>
            <a:r>
              <a:rPr lang="en-GB" sz="2400" i="1" baseline="-25000" dirty="0" smtClean="0"/>
              <a:t>4</a:t>
            </a:r>
            <a:endParaRPr lang="en-US" sz="2400" dirty="0">
              <a:cs typeface="Times New Roman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4892471" y="2180313"/>
            <a:ext cx="1837528" cy="1691433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83170" y="1349316"/>
            <a:ext cx="692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</a:rPr>
              <a:t>S</a:t>
            </a:r>
            <a:r>
              <a:rPr lang="en-GB" sz="2400" i="1" baseline="-25000" dirty="0" smtClean="0">
                <a:solidFill>
                  <a:srgbClr val="0033CC"/>
                </a:solidFill>
              </a:rPr>
              <a:t>3</a:t>
            </a:r>
          </a:p>
          <a:p>
            <a:r>
              <a:rPr lang="en-GB" sz="2400" i="1" dirty="0" smtClean="0">
                <a:solidFill>
                  <a:srgbClr val="FF0000"/>
                </a:solidFill>
              </a:rPr>
              <a:t>G</a:t>
            </a:r>
            <a:r>
              <a:rPr lang="en-GB" sz="2400" i="1" baseline="-25000" dirty="0" smtClean="0">
                <a:solidFill>
                  <a:srgbClr val="FF0000"/>
                </a:solidFill>
              </a:rPr>
              <a:t>3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937010" y="2511051"/>
            <a:ext cx="17929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threat</a:t>
            </a:r>
          </a:p>
          <a:p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eliminate(4) </a:t>
            </a:r>
          </a:p>
          <a:p>
            <a:r>
              <a:rPr lang="en-US" sz="2000" i="1" dirty="0" smtClean="0">
                <a:solidFill>
                  <a:srgbClr val="FF0000"/>
                </a:solidFill>
                <a:cs typeface="Times New Roman"/>
                <a:sym typeface="Symbol"/>
              </a:rPr>
              <a:t>escape(4)</a:t>
            </a:r>
            <a:endParaRPr lang="en-US" sz="2000" dirty="0" smtClean="0">
              <a:solidFill>
                <a:srgbClr val="FF0000"/>
              </a:solidFill>
              <a:cs typeface="Times New Roman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267708" y="1349316"/>
            <a:ext cx="692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</a:rPr>
              <a:t>S</a:t>
            </a:r>
            <a:r>
              <a:rPr lang="en-GB" sz="2400" i="1" baseline="-25000" dirty="0" smtClean="0">
                <a:solidFill>
                  <a:srgbClr val="0033CC"/>
                </a:solidFill>
              </a:rPr>
              <a:t>4</a:t>
            </a:r>
          </a:p>
          <a:p>
            <a:r>
              <a:rPr lang="en-GB" sz="2400" i="1" dirty="0" smtClean="0">
                <a:solidFill>
                  <a:srgbClr val="FF0000"/>
                </a:solidFill>
              </a:rPr>
              <a:t>G</a:t>
            </a:r>
            <a:r>
              <a:rPr lang="en-GB" sz="2400" i="1" baseline="-25000" dirty="0" smtClean="0">
                <a:solidFill>
                  <a:srgbClr val="FF0000"/>
                </a:solidFill>
              </a:rPr>
              <a:t>4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41214" y="3870342"/>
            <a:ext cx="1713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fire(1)</a:t>
            </a:r>
            <a:endParaRPr lang="en-US" sz="2400" i="1" dirty="0">
              <a:solidFill>
                <a:srgbClr val="0033CC"/>
              </a:solidFill>
              <a:cs typeface="Times New Roman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981996" y="3871746"/>
            <a:ext cx="1636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i="1" dirty="0" smtClean="0">
                <a:solidFill>
                  <a:srgbClr val="FF0000"/>
                </a:solidFill>
                <a:sym typeface="Symbol"/>
              </a:rPr>
              <a:t>escape(4)</a:t>
            </a:r>
            <a:endParaRPr lang="en-US" sz="2400" i="1" dirty="0">
              <a:cs typeface="Times New Roman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355905" y="3871748"/>
            <a:ext cx="1626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fire(3)</a:t>
            </a:r>
            <a:endParaRPr lang="en-US" sz="2400" i="1" dirty="0">
              <a:solidFill>
                <a:srgbClr val="0033CC"/>
              </a:solidFill>
              <a:cs typeface="Times New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256225" y="3871748"/>
            <a:ext cx="19164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i="1" dirty="0" smtClean="0">
                <a:solidFill>
                  <a:srgbClr val="FF0000"/>
                </a:solidFill>
                <a:sym typeface="Symbol"/>
              </a:rPr>
              <a:t>eliminate(2)</a:t>
            </a:r>
            <a:endParaRPr lang="en-US" sz="2400" i="1" dirty="0">
              <a:cs typeface="Times New Roman"/>
            </a:endParaRPr>
          </a:p>
        </p:txBody>
      </p:sp>
      <p:sp>
        <p:nvSpPr>
          <p:cNvPr id="64" name="Freeform 63"/>
          <p:cNvSpPr/>
          <p:nvPr/>
        </p:nvSpPr>
        <p:spPr>
          <a:xfrm>
            <a:off x="6444491" y="2249035"/>
            <a:ext cx="823217" cy="122415"/>
          </a:xfrm>
          <a:custGeom>
            <a:avLst/>
            <a:gdLst>
              <a:gd name="connsiteX0" fmla="*/ 0 w 1358900"/>
              <a:gd name="connsiteY0" fmla="*/ 281517 h 281517"/>
              <a:gd name="connsiteX1" fmla="*/ 609600 w 1358900"/>
              <a:gd name="connsiteY1" fmla="*/ 14817 h 281517"/>
              <a:gd name="connsiteX2" fmla="*/ 1358900 w 1358900"/>
              <a:gd name="connsiteY2" fmla="*/ 192617 h 281517"/>
              <a:gd name="connsiteX3" fmla="*/ 1358900 w 1358900"/>
              <a:gd name="connsiteY3" fmla="*/ 192617 h 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00" h="281517">
                <a:moveTo>
                  <a:pt x="0" y="281517"/>
                </a:moveTo>
                <a:cubicBezTo>
                  <a:pt x="191558" y="155575"/>
                  <a:pt x="383117" y="29634"/>
                  <a:pt x="609600" y="14817"/>
                </a:cubicBezTo>
                <a:cubicBezTo>
                  <a:pt x="836083" y="0"/>
                  <a:pt x="1358900" y="192617"/>
                  <a:pt x="1358900" y="192617"/>
                </a:cubicBezTo>
                <a:lnTo>
                  <a:pt x="1358900" y="192617"/>
                </a:lnTo>
              </a:path>
            </a:pathLst>
          </a:custGeom>
          <a:ln w="28575"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65" name="Freeform 64"/>
          <p:cNvSpPr/>
          <p:nvPr/>
        </p:nvSpPr>
        <p:spPr>
          <a:xfrm>
            <a:off x="4580341" y="2249035"/>
            <a:ext cx="823217" cy="122415"/>
          </a:xfrm>
          <a:custGeom>
            <a:avLst/>
            <a:gdLst>
              <a:gd name="connsiteX0" fmla="*/ 0 w 1358900"/>
              <a:gd name="connsiteY0" fmla="*/ 281517 h 281517"/>
              <a:gd name="connsiteX1" fmla="*/ 609600 w 1358900"/>
              <a:gd name="connsiteY1" fmla="*/ 14817 h 281517"/>
              <a:gd name="connsiteX2" fmla="*/ 1358900 w 1358900"/>
              <a:gd name="connsiteY2" fmla="*/ 192617 h 281517"/>
              <a:gd name="connsiteX3" fmla="*/ 1358900 w 1358900"/>
              <a:gd name="connsiteY3" fmla="*/ 192617 h 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00" h="281517">
                <a:moveTo>
                  <a:pt x="0" y="281517"/>
                </a:moveTo>
                <a:cubicBezTo>
                  <a:pt x="191558" y="155575"/>
                  <a:pt x="383117" y="29634"/>
                  <a:pt x="609600" y="14817"/>
                </a:cubicBezTo>
                <a:cubicBezTo>
                  <a:pt x="836083" y="0"/>
                  <a:pt x="1358900" y="192617"/>
                  <a:pt x="1358900" y="192617"/>
                </a:cubicBezTo>
                <a:lnTo>
                  <a:pt x="1358900" y="192617"/>
                </a:lnTo>
              </a:path>
            </a:pathLst>
          </a:custGeom>
          <a:ln w="28575"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66" name="Freeform 65"/>
          <p:cNvSpPr/>
          <p:nvPr/>
        </p:nvSpPr>
        <p:spPr>
          <a:xfrm>
            <a:off x="2664184" y="2278798"/>
            <a:ext cx="823217" cy="122415"/>
          </a:xfrm>
          <a:custGeom>
            <a:avLst/>
            <a:gdLst>
              <a:gd name="connsiteX0" fmla="*/ 0 w 1358900"/>
              <a:gd name="connsiteY0" fmla="*/ 281517 h 281517"/>
              <a:gd name="connsiteX1" fmla="*/ 609600 w 1358900"/>
              <a:gd name="connsiteY1" fmla="*/ 14817 h 281517"/>
              <a:gd name="connsiteX2" fmla="*/ 1358900 w 1358900"/>
              <a:gd name="connsiteY2" fmla="*/ 192617 h 281517"/>
              <a:gd name="connsiteX3" fmla="*/ 1358900 w 1358900"/>
              <a:gd name="connsiteY3" fmla="*/ 192617 h 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00" h="281517">
                <a:moveTo>
                  <a:pt x="0" y="281517"/>
                </a:moveTo>
                <a:cubicBezTo>
                  <a:pt x="191558" y="155575"/>
                  <a:pt x="383117" y="29634"/>
                  <a:pt x="609600" y="14817"/>
                </a:cubicBezTo>
                <a:cubicBezTo>
                  <a:pt x="836083" y="0"/>
                  <a:pt x="1358900" y="192617"/>
                  <a:pt x="1358900" y="192617"/>
                </a:cubicBezTo>
                <a:lnTo>
                  <a:pt x="1358900" y="192617"/>
                </a:lnTo>
              </a:path>
            </a:pathLst>
          </a:custGeom>
          <a:ln w="28575"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69" name="Straight Arrow Connector 68"/>
          <p:cNvCxnSpPr/>
          <p:nvPr/>
        </p:nvCxnSpPr>
        <p:spPr>
          <a:xfrm flipV="1">
            <a:off x="6801160" y="4610744"/>
            <a:ext cx="1751229" cy="1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4991950" y="4610744"/>
            <a:ext cx="1808479" cy="1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3214451" y="4610745"/>
            <a:ext cx="1806279" cy="0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1560090" y="4610745"/>
            <a:ext cx="1654361" cy="0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8552389" y="4610745"/>
            <a:ext cx="1480059" cy="0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7153365" y="4610745"/>
            <a:ext cx="1317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400" i="1" dirty="0" smtClean="0">
                <a:solidFill>
                  <a:srgbClr val="0000FF"/>
                </a:solidFill>
              </a:rPr>
              <a:t>time = 4</a:t>
            </a:r>
            <a:r>
              <a:rPr lang="en-GB" sz="2400" dirty="0" smtClean="0">
                <a:solidFill>
                  <a:srgbClr val="0000FF"/>
                </a:solidFill>
              </a:rPr>
              <a:t> </a:t>
            </a:r>
            <a:endParaRPr lang="en-US" sz="24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6729999" y="2278798"/>
            <a:ext cx="1837528" cy="1691433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400" dirty="0" smtClean="0">
                <a:solidFill>
                  <a:srgbClr val="0033CC"/>
                </a:solidFill>
                <a:sym typeface="Symbol"/>
              </a:rPr>
              <a:t>	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718436" y="2418718"/>
            <a:ext cx="6374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 smtClean="0">
                <a:solidFill>
                  <a:srgbClr val="0033CC"/>
                </a:solidFill>
                <a:sym typeface="Symbol"/>
              </a:rPr>
              <a:t></a:t>
            </a:r>
          </a:p>
          <a:p>
            <a:r>
              <a:rPr lang="en-GB" sz="2400" dirty="0" smtClean="0">
                <a:solidFill>
                  <a:srgbClr val="FF0000"/>
                </a:solidFill>
                <a:sym typeface="Symbol"/>
              </a:rPr>
              <a:t></a:t>
            </a:r>
            <a:endParaRPr lang="en-US" sz="2400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52" name="Freeform 51"/>
          <p:cNvSpPr/>
          <p:nvPr/>
        </p:nvSpPr>
        <p:spPr>
          <a:xfrm>
            <a:off x="8140780" y="2278798"/>
            <a:ext cx="823217" cy="122415"/>
          </a:xfrm>
          <a:custGeom>
            <a:avLst/>
            <a:gdLst>
              <a:gd name="connsiteX0" fmla="*/ 0 w 1358900"/>
              <a:gd name="connsiteY0" fmla="*/ 281517 h 281517"/>
              <a:gd name="connsiteX1" fmla="*/ 609600 w 1358900"/>
              <a:gd name="connsiteY1" fmla="*/ 14817 h 281517"/>
              <a:gd name="connsiteX2" fmla="*/ 1358900 w 1358900"/>
              <a:gd name="connsiteY2" fmla="*/ 192617 h 281517"/>
              <a:gd name="connsiteX3" fmla="*/ 1358900 w 1358900"/>
              <a:gd name="connsiteY3" fmla="*/ 192617 h 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00" h="281517">
                <a:moveTo>
                  <a:pt x="0" y="281517"/>
                </a:moveTo>
                <a:cubicBezTo>
                  <a:pt x="191558" y="155575"/>
                  <a:pt x="383117" y="29634"/>
                  <a:pt x="609600" y="14817"/>
                </a:cubicBezTo>
                <a:cubicBezTo>
                  <a:pt x="836083" y="0"/>
                  <a:pt x="1358900" y="192617"/>
                  <a:pt x="1358900" y="192617"/>
                </a:cubicBezTo>
                <a:lnTo>
                  <a:pt x="1358900" y="192617"/>
                </a:lnTo>
              </a:path>
            </a:pathLst>
          </a:custGeom>
          <a:ln w="28575"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8552389" y="2278798"/>
            <a:ext cx="1837528" cy="1691433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400" dirty="0" smtClean="0">
                <a:solidFill>
                  <a:srgbClr val="0033CC"/>
                </a:solidFill>
                <a:sym typeface="Symbol"/>
              </a:rPr>
              <a:t>	</a:t>
            </a:r>
          </a:p>
          <a:p>
            <a:pPr lvl="0"/>
            <a:r>
              <a:rPr lang="en-GB" sz="2400" dirty="0" smtClean="0">
                <a:solidFill>
                  <a:srgbClr val="FF0000"/>
                </a:solidFill>
                <a:sym typeface="Symbol"/>
              </a:rPr>
              <a:t>	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322564" y="2511051"/>
            <a:ext cx="6374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 smtClean="0">
                <a:solidFill>
                  <a:srgbClr val="0033CC"/>
                </a:solidFill>
                <a:sym typeface="Symbol"/>
              </a:rPr>
              <a:t></a:t>
            </a:r>
          </a:p>
          <a:p>
            <a:r>
              <a:rPr lang="en-GB" sz="2400" dirty="0" smtClean="0">
                <a:solidFill>
                  <a:srgbClr val="FF0000"/>
                </a:solidFill>
                <a:sym typeface="Symbol"/>
              </a:rPr>
              <a:t></a:t>
            </a:r>
            <a:endParaRPr lang="en-US" sz="2400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err="1" smtClean="0"/>
              <a:t>TUF</a:t>
            </a:r>
            <a:r>
              <a:rPr lang="en-GB" dirty="0" smtClean="0"/>
              <a:t> - </a:t>
            </a:r>
            <a:r>
              <a:rPr lang="en-GB" dirty="0" smtClean="0">
                <a:solidFill>
                  <a:srgbClr val="0033CC"/>
                </a:solidFill>
              </a:rPr>
              <a:t>operational semantics (OS):</a:t>
            </a:r>
            <a:endParaRPr lang="en-GB" sz="2800" b="1" i="1" dirty="0">
              <a:solidFill>
                <a:srgbClr val="00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939336" cy="5440362"/>
          </a:xfrm>
        </p:spPr>
        <p:txBody>
          <a:bodyPr>
            <a:normAutofit/>
          </a:bodyPr>
          <a:lstStyle/>
          <a:p>
            <a:r>
              <a:rPr lang="en-US" sz="2000" i="1" dirty="0" smtClean="0"/>
              <a:t>Gi</a:t>
            </a:r>
            <a:r>
              <a:rPr lang="en-US" sz="2000" dirty="0" smtClean="0"/>
              <a:t>ven </a:t>
            </a:r>
            <a:r>
              <a:rPr lang="en-US" sz="2000" b="1" i="1" dirty="0" smtClean="0">
                <a:solidFill>
                  <a:srgbClr val="0033CC"/>
                </a:solidFill>
              </a:rPr>
              <a:t>&lt;</a:t>
            </a:r>
            <a:r>
              <a:rPr lang="en-US" sz="2000" i="1" dirty="0" smtClean="0">
                <a:solidFill>
                  <a:srgbClr val="0033CC"/>
                </a:solidFill>
              </a:rPr>
              <a:t> R, L, D</a:t>
            </a:r>
            <a:r>
              <a:rPr lang="en-US" sz="2000" b="1" i="1" dirty="0" smtClean="0">
                <a:solidFill>
                  <a:srgbClr val="0033CC"/>
                </a:solidFill>
              </a:rPr>
              <a:t>&gt;</a:t>
            </a:r>
            <a:r>
              <a:rPr lang="en-US" sz="2000" dirty="0" smtClean="0">
                <a:solidFill>
                  <a:srgbClr val="0033CC"/>
                </a:solidFill>
              </a:rPr>
              <a:t>, </a:t>
            </a:r>
            <a:r>
              <a:rPr lang="en-US" sz="2000" i="1" dirty="0" smtClean="0">
                <a:solidFill>
                  <a:srgbClr val="0033CC"/>
                </a:solidFill>
              </a:rPr>
              <a:t>S</a:t>
            </a:r>
            <a:r>
              <a:rPr lang="en-US" sz="2000" i="1" baseline="-25000" dirty="0" smtClean="0">
                <a:solidFill>
                  <a:srgbClr val="0033CC"/>
                </a:solidFill>
              </a:rPr>
              <a:t>i</a:t>
            </a:r>
            <a:r>
              <a:rPr lang="en-US" sz="2000" dirty="0" smtClean="0"/>
              <a:t> and </a:t>
            </a:r>
            <a:r>
              <a:rPr lang="en-US" sz="2000" i="1" dirty="0" err="1" smtClean="0">
                <a:solidFill>
                  <a:srgbClr val="0033CC"/>
                </a:solidFill>
              </a:rPr>
              <a:t>G</a:t>
            </a:r>
            <a:r>
              <a:rPr lang="en-US" sz="2000" i="1" baseline="-25000" dirty="0" err="1" smtClean="0">
                <a:solidFill>
                  <a:srgbClr val="0033CC"/>
                </a:solidFill>
              </a:rPr>
              <a:t>i</a:t>
            </a:r>
            <a:r>
              <a:rPr lang="en-US" sz="2000" dirty="0" smtClean="0"/>
              <a:t>, and </a:t>
            </a:r>
            <a:r>
              <a:rPr lang="en-US" sz="2000" dirty="0" smtClean="0"/>
              <a:t>set </a:t>
            </a:r>
            <a:r>
              <a:rPr lang="en-US" sz="2000" i="1" dirty="0" smtClean="0">
                <a:solidFill>
                  <a:srgbClr val="0033CC"/>
                </a:solidFill>
              </a:rPr>
              <a:t>ev</a:t>
            </a:r>
            <a:r>
              <a:rPr lang="en-US" sz="2000" i="1" baseline="-25000" dirty="0" smtClean="0">
                <a:solidFill>
                  <a:srgbClr val="0033CC"/>
                </a:solidFill>
              </a:rPr>
              <a:t>i+1</a:t>
            </a:r>
            <a:r>
              <a:rPr lang="en-US" sz="2000" i="1" dirty="0" smtClean="0">
                <a:solidFill>
                  <a:srgbClr val="0033CC"/>
                </a:solidFill>
              </a:rPr>
              <a:t> = ext</a:t>
            </a:r>
            <a:r>
              <a:rPr lang="en-US" sz="2000" i="1" baseline="-25000" dirty="0" smtClean="0">
                <a:solidFill>
                  <a:srgbClr val="0033CC"/>
                </a:solidFill>
              </a:rPr>
              <a:t>i+1</a:t>
            </a:r>
            <a:r>
              <a:rPr lang="en-US" sz="2000" dirty="0" smtClean="0">
                <a:solidFill>
                  <a:srgbClr val="0033CC"/>
                </a:solidFill>
              </a:rPr>
              <a:t> </a:t>
            </a:r>
            <a:r>
              <a:rPr lang="en-US" sz="2000" dirty="0" smtClean="0">
                <a:solidFill>
                  <a:srgbClr val="0033CC"/>
                </a:solidFill>
                <a:sym typeface="Symbol"/>
              </a:rPr>
              <a:t> </a:t>
            </a:r>
            <a:r>
              <a:rPr lang="en-US" sz="2000" i="1" dirty="0" smtClean="0">
                <a:solidFill>
                  <a:srgbClr val="0033CC"/>
                </a:solidFill>
              </a:rPr>
              <a:t>act</a:t>
            </a:r>
            <a:r>
              <a:rPr lang="en-US" sz="2000" i="1" baseline="-25000" dirty="0" smtClean="0">
                <a:solidFill>
                  <a:srgbClr val="0033CC"/>
                </a:solidFill>
              </a:rPr>
              <a:t>i+1</a:t>
            </a:r>
            <a:r>
              <a:rPr lang="en-US" sz="2000" i="1" dirty="0" smtClean="0">
                <a:solidFill>
                  <a:srgbClr val="0033CC"/>
                </a:solidFill>
              </a:rPr>
              <a:t> </a:t>
            </a:r>
            <a:r>
              <a:rPr lang="en-US" sz="2000" dirty="0" smtClean="0"/>
              <a:t>of </a:t>
            </a:r>
          </a:p>
          <a:p>
            <a:r>
              <a:rPr lang="en-US" sz="2000" dirty="0" smtClean="0"/>
              <a:t>external events and actions, the </a:t>
            </a:r>
            <a:r>
              <a:rPr lang="en-US" sz="2000" dirty="0" smtClean="0">
                <a:solidFill>
                  <a:srgbClr val="0033CC"/>
                </a:solidFill>
              </a:rPr>
              <a:t>OS</a:t>
            </a:r>
            <a:r>
              <a:rPr lang="en-US" sz="2000" dirty="0" smtClean="0"/>
              <a:t> generates </a:t>
            </a:r>
            <a:r>
              <a:rPr lang="en-US" sz="2000" i="1" dirty="0" smtClean="0">
                <a:solidFill>
                  <a:srgbClr val="0033CC"/>
                </a:solidFill>
              </a:rPr>
              <a:t>S</a:t>
            </a:r>
            <a:r>
              <a:rPr lang="en-US" sz="2000" i="1" baseline="-25000" dirty="0" smtClean="0">
                <a:solidFill>
                  <a:srgbClr val="0033CC"/>
                </a:solidFill>
              </a:rPr>
              <a:t>i+1</a:t>
            </a:r>
            <a:r>
              <a:rPr lang="en-US" sz="2000" dirty="0" smtClean="0"/>
              <a:t> and </a:t>
            </a:r>
            <a:r>
              <a:rPr lang="en-US" sz="2000" i="1" dirty="0" smtClean="0">
                <a:solidFill>
                  <a:srgbClr val="0033CC"/>
                </a:solidFill>
              </a:rPr>
              <a:t>G</a:t>
            </a:r>
            <a:r>
              <a:rPr lang="en-US" sz="2000" i="1" baseline="-25000" dirty="0" smtClean="0">
                <a:solidFill>
                  <a:srgbClr val="0033CC"/>
                </a:solidFill>
              </a:rPr>
              <a:t>i+1</a:t>
            </a:r>
            <a:r>
              <a:rPr lang="en-US" sz="2000" dirty="0" smtClean="0"/>
              <a:t>  </a:t>
            </a:r>
            <a:endParaRPr lang="en-US" sz="2000" dirty="0" smtClean="0"/>
          </a:p>
          <a:p>
            <a:r>
              <a:rPr lang="en-US" sz="2000" dirty="0" smtClean="0"/>
              <a:t>and </a:t>
            </a:r>
            <a:r>
              <a:rPr lang="en-US" sz="2000" dirty="0" smtClean="0"/>
              <a:t>set </a:t>
            </a:r>
            <a:r>
              <a:rPr lang="en-US" sz="2000" i="1" dirty="0" smtClean="0">
                <a:solidFill>
                  <a:srgbClr val="0033CC"/>
                </a:solidFill>
              </a:rPr>
              <a:t>acts</a:t>
            </a:r>
            <a:r>
              <a:rPr lang="en-US" sz="2000" i="1" baseline="-25000" dirty="0" smtClean="0">
                <a:solidFill>
                  <a:srgbClr val="0033CC"/>
                </a:solidFill>
              </a:rPr>
              <a:t>i+2</a:t>
            </a:r>
            <a:r>
              <a:rPr lang="en-US" sz="2000" i="1" baseline="-25000" dirty="0" smtClean="0"/>
              <a:t> </a:t>
            </a:r>
            <a:r>
              <a:rPr lang="en-US" sz="2000" dirty="0" smtClean="0"/>
              <a:t>of actions, such that:</a:t>
            </a:r>
            <a:r>
              <a:rPr lang="en-GB" sz="2000" dirty="0" smtClean="0"/>
              <a:t> </a:t>
            </a:r>
          </a:p>
          <a:p>
            <a:endParaRPr lang="en-GB" sz="2000" dirty="0" smtClean="0"/>
          </a:p>
          <a:p>
            <a:r>
              <a:rPr lang="en-GB" sz="2000" b="1" i="1" dirty="0" smtClean="0"/>
              <a:t>        </a:t>
            </a:r>
            <a:r>
              <a:rPr lang="en-GB" sz="2000" i="1" dirty="0" smtClean="0"/>
              <a:t>	</a:t>
            </a:r>
            <a:r>
              <a:rPr lang="en-US" sz="2000" i="1" dirty="0" smtClean="0">
                <a:solidFill>
                  <a:srgbClr val="FF0000"/>
                </a:solidFill>
              </a:rPr>
              <a:t>S</a:t>
            </a:r>
            <a:r>
              <a:rPr lang="en-US" sz="2000" i="1" baseline="-25000" dirty="0" smtClean="0">
                <a:solidFill>
                  <a:srgbClr val="FF0000"/>
                </a:solidFill>
              </a:rPr>
              <a:t>i+1</a:t>
            </a:r>
            <a:r>
              <a:rPr lang="en-US" sz="2000" dirty="0" smtClean="0">
                <a:solidFill>
                  <a:srgbClr val="FF0000"/>
                </a:solidFill>
              </a:rPr>
              <a:t> is obtained from </a:t>
            </a:r>
            <a:r>
              <a:rPr lang="en-US" sz="2000" i="1" dirty="0" smtClean="0">
                <a:solidFill>
                  <a:srgbClr val="FF0000"/>
                </a:solidFill>
              </a:rPr>
              <a:t>S</a:t>
            </a:r>
            <a:r>
              <a:rPr lang="en-US" sz="2000" i="1" baseline="-25000" dirty="0" smtClean="0">
                <a:solidFill>
                  <a:srgbClr val="FF0000"/>
                </a:solidFill>
              </a:rPr>
              <a:t>i</a:t>
            </a:r>
            <a:r>
              <a:rPr lang="en-US" sz="2000" b="1" i="1" baseline="-25000" dirty="0" smtClean="0">
                <a:solidFill>
                  <a:srgbClr val="FF0000"/>
                </a:solidFill>
              </a:rPr>
              <a:t>  </a:t>
            </a:r>
            <a:r>
              <a:rPr lang="en-US" sz="2000" dirty="0" smtClean="0">
                <a:solidFill>
                  <a:srgbClr val="FF0000"/>
                </a:solidFill>
              </a:rPr>
              <a:t>by destructively</a:t>
            </a:r>
          </a:p>
          <a:p>
            <a:r>
              <a:rPr lang="en-US" sz="2000" dirty="0" smtClean="0"/>
              <a:t>		deleting all the </a:t>
            </a:r>
            <a:r>
              <a:rPr lang="en-US" sz="2000" dirty="0" err="1" smtClean="0"/>
              <a:t>fluents</a:t>
            </a:r>
            <a:r>
              <a:rPr lang="en-US" sz="2000" dirty="0" smtClean="0"/>
              <a:t> in  </a:t>
            </a:r>
            <a:r>
              <a:rPr lang="en-US" sz="2000" i="1" dirty="0" smtClean="0">
                <a:solidFill>
                  <a:srgbClr val="0033CC"/>
                </a:solidFill>
              </a:rPr>
              <a:t>S</a:t>
            </a:r>
            <a:r>
              <a:rPr lang="en-US" sz="2000" i="1" baseline="-25000" dirty="0" smtClean="0">
                <a:solidFill>
                  <a:srgbClr val="0033CC"/>
                </a:solidFill>
              </a:rPr>
              <a:t>i</a:t>
            </a:r>
            <a:r>
              <a:rPr lang="en-US" sz="2000" i="1" dirty="0" smtClean="0"/>
              <a:t> </a:t>
            </a:r>
            <a:r>
              <a:rPr lang="en-US" sz="2000" b="1" i="1" baseline="-25000" dirty="0" smtClean="0"/>
              <a:t> </a:t>
            </a:r>
            <a:r>
              <a:rPr lang="en-US" sz="2000" dirty="0" smtClean="0"/>
              <a:t>terminated by </a:t>
            </a:r>
            <a:r>
              <a:rPr lang="en-US" sz="2000" i="1" dirty="0" smtClean="0">
                <a:solidFill>
                  <a:srgbClr val="0033CC"/>
                </a:solidFill>
              </a:rPr>
              <a:t>ev</a:t>
            </a:r>
            <a:r>
              <a:rPr lang="en-US" sz="2000" i="1" baseline="-25000" dirty="0" smtClean="0">
                <a:solidFill>
                  <a:srgbClr val="0033CC"/>
                </a:solidFill>
              </a:rPr>
              <a:t>i+1</a:t>
            </a:r>
            <a:r>
              <a:rPr lang="en-US" sz="2000" i="1" dirty="0" smtClean="0">
                <a:solidFill>
                  <a:srgbClr val="0033CC"/>
                </a:solidFill>
              </a:rPr>
              <a:t> </a:t>
            </a:r>
            <a:r>
              <a:rPr lang="en-US" sz="2000" dirty="0" smtClean="0"/>
              <a:t>and</a:t>
            </a:r>
            <a:endParaRPr lang="en-US" sz="2000" dirty="0" smtClean="0"/>
          </a:p>
          <a:p>
            <a:r>
              <a:rPr lang="en-US" sz="2000" dirty="0" smtClean="0"/>
              <a:t>		adding all the </a:t>
            </a:r>
            <a:r>
              <a:rPr lang="en-US" sz="2000" dirty="0" err="1" smtClean="0"/>
              <a:t>fluents</a:t>
            </a:r>
            <a:r>
              <a:rPr lang="en-US" sz="2000" dirty="0" smtClean="0"/>
              <a:t> initiated by </a:t>
            </a:r>
            <a:r>
              <a:rPr lang="en-US" sz="2000" i="1" dirty="0" smtClean="0">
                <a:solidFill>
                  <a:srgbClr val="0033CC"/>
                </a:solidFill>
              </a:rPr>
              <a:t>ev</a:t>
            </a:r>
            <a:r>
              <a:rPr lang="en-US" sz="2000" i="1" baseline="-25000" dirty="0" smtClean="0">
                <a:solidFill>
                  <a:srgbClr val="0033CC"/>
                </a:solidFill>
              </a:rPr>
              <a:t>i+1</a:t>
            </a:r>
            <a:r>
              <a:rPr lang="en-US" sz="2000" dirty="0" smtClean="0"/>
              <a:t>.</a:t>
            </a:r>
            <a:endParaRPr lang="en-US" sz="2000" dirty="0" smtClean="0">
              <a:solidFill>
                <a:srgbClr val="0033CC"/>
              </a:solidFill>
            </a:endParaRPr>
          </a:p>
          <a:p>
            <a:r>
              <a:rPr lang="en-US" sz="2000" dirty="0" smtClean="0"/>
              <a:t>		</a:t>
            </a:r>
          </a:p>
          <a:p>
            <a:r>
              <a:rPr lang="en-US" sz="2000" dirty="0" smtClean="0"/>
              <a:t>		</a:t>
            </a:r>
            <a:r>
              <a:rPr lang="en-US" sz="2000" i="1" dirty="0" smtClean="0">
                <a:solidFill>
                  <a:srgbClr val="FF0000"/>
                </a:solidFill>
              </a:rPr>
              <a:t>G</a:t>
            </a:r>
            <a:r>
              <a:rPr lang="en-US" sz="2000" i="1" baseline="-25000" dirty="0" smtClean="0">
                <a:solidFill>
                  <a:srgbClr val="FF0000"/>
                </a:solidFill>
              </a:rPr>
              <a:t>i+1</a:t>
            </a:r>
            <a:r>
              <a:rPr lang="en-US" sz="2000" dirty="0" smtClean="0">
                <a:solidFill>
                  <a:srgbClr val="FF0000"/>
                </a:solidFill>
              </a:rPr>
              <a:t> is obtained from </a:t>
            </a:r>
            <a:r>
              <a:rPr lang="en-US" sz="2000" i="1" dirty="0" err="1" smtClean="0">
                <a:solidFill>
                  <a:srgbClr val="FF0000"/>
                </a:solidFill>
              </a:rPr>
              <a:t>G</a:t>
            </a:r>
            <a:r>
              <a:rPr lang="en-US" sz="2000" i="1" baseline="-25000" dirty="0" err="1" smtClean="0">
                <a:solidFill>
                  <a:srgbClr val="FF0000"/>
                </a:solidFill>
              </a:rPr>
              <a:t>i</a:t>
            </a:r>
            <a:r>
              <a:rPr lang="en-US" sz="2000" b="1" i="1" baseline="-25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by forward and backward reasoning</a:t>
            </a:r>
            <a:endParaRPr lang="en-US" sz="2000" dirty="0" smtClean="0"/>
          </a:p>
          <a:p>
            <a:r>
              <a:rPr lang="en-US" sz="2000" dirty="0" smtClean="0"/>
              <a:t>		querying the extended current state </a:t>
            </a:r>
            <a:r>
              <a:rPr lang="en-US" sz="2000" i="1" dirty="0" smtClean="0"/>
              <a:t>	</a:t>
            </a:r>
            <a:r>
              <a:rPr lang="en-US" sz="2000" i="1" dirty="0" smtClean="0">
                <a:solidFill>
                  <a:srgbClr val="0033CC"/>
                </a:solidFill>
              </a:rPr>
              <a:t>S</a:t>
            </a:r>
            <a:r>
              <a:rPr lang="en-US" sz="2000" i="1" baseline="-25000" dirty="0" smtClean="0">
                <a:solidFill>
                  <a:srgbClr val="0033CC"/>
                </a:solidFill>
              </a:rPr>
              <a:t>i+1</a:t>
            </a:r>
            <a:r>
              <a:rPr lang="en-US" sz="2000" dirty="0" smtClean="0">
                <a:solidFill>
                  <a:srgbClr val="0033CC"/>
                </a:solidFill>
              </a:rPr>
              <a:t> </a:t>
            </a:r>
            <a:r>
              <a:rPr lang="en-US" sz="2000" i="1" baseline="-25000" dirty="0" smtClean="0">
                <a:solidFill>
                  <a:srgbClr val="0033CC"/>
                </a:solidFill>
              </a:rPr>
              <a:t> </a:t>
            </a:r>
            <a:r>
              <a:rPr lang="en-US" sz="2000" dirty="0" smtClean="0">
                <a:solidFill>
                  <a:srgbClr val="0033CC"/>
                </a:solidFill>
                <a:sym typeface="Symbol"/>
              </a:rPr>
              <a:t> </a:t>
            </a:r>
            <a:r>
              <a:rPr lang="en-GB" sz="2000" i="1" dirty="0" smtClean="0">
                <a:solidFill>
                  <a:srgbClr val="0033CC"/>
                </a:solidFill>
              </a:rPr>
              <a:t>L</a:t>
            </a:r>
            <a:r>
              <a:rPr lang="en-GB" sz="2000" b="1" dirty="0" smtClean="0">
                <a:solidFill>
                  <a:srgbClr val="0033CC"/>
                </a:solidFill>
              </a:rPr>
              <a:t> </a:t>
            </a:r>
            <a:r>
              <a:rPr lang="en-GB" sz="2000" b="1" dirty="0" smtClean="0">
                <a:solidFill>
                  <a:srgbClr val="0033CC"/>
                </a:solidFill>
                <a:sym typeface="Symbol"/>
              </a:rPr>
              <a:t></a:t>
            </a:r>
            <a:r>
              <a:rPr lang="en-GB" sz="2000" b="1" dirty="0" smtClean="0">
                <a:solidFill>
                  <a:srgbClr val="0033CC"/>
                </a:solidFill>
              </a:rPr>
              <a:t> </a:t>
            </a:r>
            <a:r>
              <a:rPr lang="en-US" sz="2000" i="1" dirty="0" smtClean="0">
                <a:solidFill>
                  <a:srgbClr val="0033CC"/>
                </a:solidFill>
              </a:rPr>
              <a:t>ev</a:t>
            </a:r>
            <a:r>
              <a:rPr lang="en-US" sz="2000" i="1" baseline="-25000" dirty="0" smtClean="0">
                <a:solidFill>
                  <a:srgbClr val="0033CC"/>
                </a:solidFill>
              </a:rPr>
              <a:t>i+1</a:t>
            </a:r>
            <a:r>
              <a:rPr lang="en-US" sz="2000" dirty="0" smtClean="0">
                <a:solidFill>
                  <a:srgbClr val="0033CC"/>
                </a:solidFill>
              </a:rPr>
              <a:t> </a:t>
            </a:r>
            <a:endParaRPr lang="en-US" sz="2000" i="1" baseline="-25000" dirty="0" smtClean="0">
              <a:solidFill>
                <a:srgbClr val="0033CC"/>
              </a:solidFill>
            </a:endParaRPr>
          </a:p>
          <a:p>
            <a:r>
              <a:rPr lang="en-US" sz="2000" i="1" baseline="-25000" dirty="0" smtClean="0"/>
              <a:t>		</a:t>
            </a:r>
            <a:r>
              <a:rPr lang="en-US" sz="2000" dirty="0" smtClean="0"/>
              <a:t>and using </a:t>
            </a:r>
            <a:r>
              <a:rPr lang="en-US" sz="2000" i="1" dirty="0" smtClean="0">
                <a:solidFill>
                  <a:srgbClr val="0033CC"/>
                </a:solidFill>
              </a:rPr>
              <a:t>L</a:t>
            </a:r>
            <a:r>
              <a:rPr lang="en-US" sz="2000" dirty="0" smtClean="0"/>
              <a:t> to trigger reactive rules</a:t>
            </a:r>
            <a:r>
              <a:rPr lang="en-US" sz="2000" i="1" dirty="0" smtClean="0">
                <a:solidFill>
                  <a:srgbClr val="0033CC"/>
                </a:solidFill>
              </a:rPr>
              <a:t> R </a:t>
            </a:r>
            <a:r>
              <a:rPr lang="en-US" sz="2000" dirty="0" smtClean="0"/>
              <a:t>and </a:t>
            </a:r>
          </a:p>
          <a:p>
            <a:r>
              <a:rPr lang="en-US" sz="2000" dirty="0" smtClean="0"/>
              <a:t>		to reduce composite events to 	primitive events and queries.</a:t>
            </a:r>
          </a:p>
          <a:p>
            <a:r>
              <a:rPr lang="en-US" sz="2000" i="1" baseline="-25000" dirty="0" smtClean="0"/>
              <a:t>		</a:t>
            </a:r>
          </a:p>
          <a:p>
            <a:r>
              <a:rPr lang="en-US" sz="2000" i="1" baseline="-25000" dirty="0" smtClean="0"/>
              <a:t>		</a:t>
            </a:r>
            <a:r>
              <a:rPr lang="en-US" sz="2000" i="1" dirty="0" smtClean="0">
                <a:solidFill>
                  <a:srgbClr val="FF0000"/>
                </a:solidFill>
              </a:rPr>
              <a:t>acts</a:t>
            </a:r>
            <a:r>
              <a:rPr lang="en-US" sz="2000" i="1" baseline="-25000" dirty="0" smtClean="0">
                <a:solidFill>
                  <a:srgbClr val="FF0000"/>
                </a:solidFill>
              </a:rPr>
              <a:t>i+2 </a:t>
            </a:r>
            <a:r>
              <a:rPr lang="en-US" sz="2000" dirty="0" smtClean="0">
                <a:solidFill>
                  <a:srgbClr val="FF0000"/>
                </a:solidFill>
              </a:rPr>
              <a:t> is obtained by selecting primitive action </a:t>
            </a:r>
            <a:r>
              <a:rPr lang="en-US" sz="2000" dirty="0" err="1" smtClean="0">
                <a:solidFill>
                  <a:srgbClr val="FF0000"/>
                </a:solidFill>
              </a:rPr>
              <a:t>subgoals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in </a:t>
            </a:r>
            <a:r>
              <a:rPr lang="en-US" sz="2000" i="1" dirty="0" smtClean="0">
                <a:solidFill>
                  <a:srgbClr val="0033CC"/>
                </a:solidFill>
              </a:rPr>
              <a:t>G</a:t>
            </a:r>
            <a:r>
              <a:rPr lang="en-US" sz="2000" i="1" baseline="-25000" dirty="0" smtClean="0">
                <a:solidFill>
                  <a:srgbClr val="0033CC"/>
                </a:solidFill>
              </a:rPr>
              <a:t>i+1 </a:t>
            </a:r>
            <a:r>
              <a:rPr lang="en-US" sz="2000" i="1" baseline="-25000" dirty="0" smtClean="0"/>
              <a:t>		</a:t>
            </a:r>
          </a:p>
          <a:p>
            <a:r>
              <a:rPr lang="en-US" sz="2000" i="1" baseline="-25000" dirty="0" smtClean="0"/>
              <a:t>		</a:t>
            </a:r>
            <a:r>
              <a:rPr lang="en-US" sz="2000" dirty="0" smtClean="0"/>
              <a:t>for possible execution.</a:t>
            </a:r>
          </a:p>
          <a:p>
            <a:endParaRPr lang="en-GB" dirty="0" smtClean="0">
              <a:solidFill>
                <a:srgbClr val="0033CC"/>
              </a:solidFill>
            </a:endParaRP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-18256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A </a:t>
            </a:r>
            <a:r>
              <a:rPr lang="en-GB" sz="2800" dirty="0" err="1" smtClean="0"/>
              <a:t>TUF</a:t>
            </a:r>
            <a:r>
              <a:rPr lang="en-GB" sz="2800" dirty="0" smtClean="0"/>
              <a:t> </a:t>
            </a:r>
            <a:r>
              <a:rPr lang="en-GB" dirty="0" smtClean="0"/>
              <a:t>representation of</a:t>
            </a:r>
            <a:r>
              <a:rPr lang="en-GB" sz="2800" dirty="0" smtClean="0"/>
              <a:t> production systems:</a:t>
            </a:r>
            <a:endParaRPr lang="en-GB" sz="2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686800" cy="4525963"/>
          </a:xfrm>
          <a:ln>
            <a:noFill/>
          </a:ln>
        </p:spPr>
        <p:txBody>
          <a:bodyPr>
            <a:noAutofit/>
          </a:bodyPr>
          <a:lstStyle/>
          <a:p>
            <a:r>
              <a:rPr lang="en-GB" sz="2000" dirty="0" smtClean="0"/>
              <a:t>Given </a:t>
            </a:r>
            <a:r>
              <a:rPr lang="en-GB" sz="2000" dirty="0" smtClean="0">
                <a:solidFill>
                  <a:srgbClr val="FF0000"/>
                </a:solidFill>
                <a:latin typeface="Calibri" pitchFamily="34" charset="0"/>
              </a:rPr>
              <a:t>&lt;</a:t>
            </a:r>
            <a:r>
              <a:rPr lang="en-GB" sz="2000" i="1" dirty="0" smtClean="0">
                <a:solidFill>
                  <a:srgbClr val="FF0000"/>
                </a:solidFill>
                <a:latin typeface="Calibri" pitchFamily="34" charset="0"/>
              </a:rPr>
              <a:t>R, L, D</a:t>
            </a:r>
            <a:r>
              <a:rPr lang="en-GB" sz="2000" dirty="0" smtClean="0">
                <a:solidFill>
                  <a:srgbClr val="FF0000"/>
                </a:solidFill>
                <a:latin typeface="Calibri" pitchFamily="34" charset="0"/>
              </a:rPr>
              <a:t>&gt;, </a:t>
            </a:r>
            <a:r>
              <a:rPr lang="en-GB" sz="2000" dirty="0" smtClean="0"/>
              <a:t>initial state </a:t>
            </a:r>
            <a:r>
              <a:rPr lang="en-GB" sz="2000" i="1" dirty="0" smtClean="0">
                <a:solidFill>
                  <a:srgbClr val="FF0000"/>
                </a:solidFill>
              </a:rPr>
              <a:t>S</a:t>
            </a:r>
            <a:r>
              <a:rPr lang="en-GB" sz="2000" i="1" baseline="-25000" dirty="0" smtClean="0">
                <a:solidFill>
                  <a:srgbClr val="FF0000"/>
                </a:solidFill>
              </a:rPr>
              <a:t>0</a:t>
            </a:r>
            <a:r>
              <a:rPr lang="en-GB" sz="2000" dirty="0" smtClean="0"/>
              <a:t>, initial goal </a:t>
            </a:r>
            <a:r>
              <a:rPr lang="en-GB" sz="2000" i="1" dirty="0" smtClean="0">
                <a:solidFill>
                  <a:srgbClr val="FF0000"/>
                </a:solidFill>
              </a:rPr>
              <a:t>G</a:t>
            </a:r>
            <a:r>
              <a:rPr lang="en-GB" sz="2000" i="1" baseline="-25000" dirty="0" smtClean="0">
                <a:solidFill>
                  <a:srgbClr val="FF0000"/>
                </a:solidFill>
              </a:rPr>
              <a:t>0</a:t>
            </a:r>
            <a:r>
              <a:rPr lang="en-GB" sz="2000" dirty="0" smtClean="0"/>
              <a:t>  and </a:t>
            </a:r>
          </a:p>
          <a:p>
            <a:r>
              <a:rPr lang="en-GB" sz="2000" dirty="0" smtClean="0"/>
              <a:t>sequence of external events </a:t>
            </a:r>
            <a:r>
              <a:rPr lang="en-GB" sz="2000" i="1" dirty="0" smtClean="0">
                <a:solidFill>
                  <a:srgbClr val="FF0000"/>
                </a:solidFill>
              </a:rPr>
              <a:t>ext*</a:t>
            </a:r>
            <a:r>
              <a:rPr lang="en-GB" sz="2000" dirty="0" smtClean="0"/>
              <a:t>,</a:t>
            </a:r>
            <a:r>
              <a:rPr lang="en-GB" sz="2000" dirty="0" smtClean="0">
                <a:solidFill>
                  <a:srgbClr val="FF0000"/>
                </a:solidFill>
              </a:rPr>
              <a:t> the model-theoretic semantics </a:t>
            </a:r>
          </a:p>
          <a:p>
            <a:r>
              <a:rPr lang="en-GB" sz="2000" dirty="0" smtClean="0"/>
              <a:t>is the task of generating a sequence </a:t>
            </a:r>
            <a:r>
              <a:rPr lang="en-GB" sz="2000" i="1" dirty="0" smtClean="0">
                <a:solidFill>
                  <a:srgbClr val="FF0000"/>
                </a:solidFill>
              </a:rPr>
              <a:t>act*</a:t>
            </a:r>
            <a:r>
              <a:rPr lang="en-GB" sz="2000" dirty="0" smtClean="0"/>
              <a:t> of actions such that </a:t>
            </a:r>
          </a:p>
          <a:p>
            <a:endParaRPr lang="en-GB" sz="2000" dirty="0" smtClean="0"/>
          </a:p>
          <a:p>
            <a:r>
              <a:rPr lang="en-GB" sz="2000" i="1" dirty="0" smtClean="0">
                <a:solidFill>
                  <a:srgbClr val="FF0000"/>
                </a:solidFill>
              </a:rPr>
              <a:t>	R </a:t>
            </a:r>
            <a:r>
              <a:rPr lang="en-GB" sz="2000" dirty="0" smtClean="0">
                <a:solidFill>
                  <a:srgbClr val="FF0000"/>
                </a:solidFill>
                <a:sym typeface="Symbol"/>
              </a:rPr>
              <a:t> </a:t>
            </a:r>
            <a:r>
              <a:rPr lang="en-GB" sz="2000" i="1" dirty="0" smtClean="0">
                <a:solidFill>
                  <a:srgbClr val="FF0000"/>
                </a:solidFill>
              </a:rPr>
              <a:t>G</a:t>
            </a:r>
            <a:r>
              <a:rPr lang="en-GB" sz="2000" i="1" baseline="-25000" dirty="0" smtClean="0">
                <a:solidFill>
                  <a:srgbClr val="FF0000"/>
                </a:solidFill>
              </a:rPr>
              <a:t>0  </a:t>
            </a:r>
            <a:r>
              <a:rPr lang="en-GB" sz="2000" dirty="0" smtClean="0"/>
              <a:t>is true in the model </a:t>
            </a:r>
            <a:r>
              <a:rPr lang="en-GB" sz="2000" i="1" dirty="0" smtClean="0">
                <a:solidFill>
                  <a:srgbClr val="FF0000"/>
                </a:solidFill>
              </a:rPr>
              <a:t>M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/>
              <a:t>“intended” by the logic program:</a:t>
            </a:r>
          </a:p>
          <a:p>
            <a:r>
              <a:rPr lang="en-GB" sz="2000" dirty="0" smtClean="0"/>
              <a:t>	 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L  </a:t>
            </a:r>
            <a:r>
              <a:rPr lang="en-GB" sz="2000" dirty="0" smtClean="0">
                <a:solidFill>
                  <a:srgbClr val="FF0000"/>
                </a:solidFill>
                <a:sym typeface="Symbol"/>
              </a:rPr>
              <a:t>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GB" sz="2000" i="1" dirty="0" smtClean="0">
                <a:solidFill>
                  <a:srgbClr val="FF0000"/>
                </a:solidFill>
              </a:rPr>
              <a:t>ET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GB" sz="2000" dirty="0" smtClean="0">
                <a:solidFill>
                  <a:srgbClr val="FF0000"/>
                </a:solidFill>
                <a:sym typeface="Symbol"/>
              </a:rPr>
              <a:t> </a:t>
            </a:r>
            <a:r>
              <a:rPr lang="en-GB" sz="2000" i="1" dirty="0" smtClean="0">
                <a:solidFill>
                  <a:srgbClr val="FF0000"/>
                </a:solidFill>
              </a:rPr>
              <a:t>D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</a:t>
            </a:r>
            <a:r>
              <a:rPr lang="en-GB" sz="2000" dirty="0" smtClean="0"/>
              <a:t> </a:t>
            </a:r>
            <a:r>
              <a:rPr lang="en-GB" sz="2000" dirty="0" smtClean="0">
                <a:solidFill>
                  <a:srgbClr val="FF0000"/>
                </a:solidFill>
                <a:sym typeface="Symbol"/>
              </a:rPr>
              <a:t> </a:t>
            </a:r>
            <a:r>
              <a:rPr lang="en-GB" sz="2000" i="1" dirty="0" smtClean="0">
                <a:solidFill>
                  <a:srgbClr val="FF0000"/>
                </a:solidFill>
              </a:rPr>
              <a:t>S</a:t>
            </a:r>
            <a:r>
              <a:rPr lang="en-GB" sz="2000" i="1" baseline="-25000" dirty="0" smtClean="0">
                <a:solidFill>
                  <a:srgbClr val="FF0000"/>
                </a:solidFill>
              </a:rPr>
              <a:t>0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/>
              <a:t> </a:t>
            </a:r>
            <a:r>
              <a:rPr lang="en-GB" sz="2000" dirty="0" smtClean="0">
                <a:solidFill>
                  <a:srgbClr val="FF0000"/>
                </a:solidFill>
                <a:sym typeface="Symbol"/>
              </a:rPr>
              <a:t> </a:t>
            </a:r>
            <a:r>
              <a:rPr lang="en-GB" sz="2000" i="1" dirty="0" smtClean="0">
                <a:solidFill>
                  <a:srgbClr val="FF0000"/>
                </a:solidFill>
              </a:rPr>
              <a:t>ext* </a:t>
            </a:r>
            <a:r>
              <a:rPr lang="en-GB" sz="2000" dirty="0" smtClean="0">
                <a:solidFill>
                  <a:srgbClr val="FF0000"/>
                </a:solidFill>
                <a:sym typeface="Symbol"/>
              </a:rPr>
              <a:t>  </a:t>
            </a:r>
            <a:r>
              <a:rPr lang="en-GB" sz="2000" i="1" dirty="0" smtClean="0">
                <a:solidFill>
                  <a:srgbClr val="FF0000"/>
                </a:solidFill>
              </a:rPr>
              <a:t>act*.</a:t>
            </a:r>
            <a:endParaRPr lang="en-GB" sz="2000" dirty="0" smtClean="0"/>
          </a:p>
          <a:p>
            <a:endParaRPr lang="en-US" sz="2000" i="1" dirty="0" smtClean="0">
              <a:solidFill>
                <a:srgbClr val="0033CC"/>
              </a:solidFill>
            </a:endParaRPr>
          </a:p>
          <a:p>
            <a:r>
              <a:rPr lang="en-GB" sz="2000" dirty="0" smtClean="0">
                <a:solidFill>
                  <a:srgbClr val="FF0000"/>
                </a:solidFill>
              </a:rPr>
              <a:t>The </a:t>
            </a:r>
            <a:r>
              <a:rPr lang="en-GB" sz="2000" dirty="0" err="1" smtClean="0">
                <a:solidFill>
                  <a:srgbClr val="FF0000"/>
                </a:solidFill>
              </a:rPr>
              <a:t>TUF</a:t>
            </a:r>
            <a:r>
              <a:rPr lang="en-GB" sz="2000" dirty="0" smtClean="0">
                <a:solidFill>
                  <a:srgbClr val="FF0000"/>
                </a:solidFill>
              </a:rPr>
              <a:t> operational semantics attempts to generate </a:t>
            </a:r>
            <a:r>
              <a:rPr lang="en-GB" sz="2000" i="1" dirty="0" smtClean="0">
                <a:solidFill>
                  <a:srgbClr val="FF0000"/>
                </a:solidFill>
              </a:rPr>
              <a:t>M</a:t>
            </a:r>
          </a:p>
          <a:p>
            <a:r>
              <a:rPr lang="en-GB" sz="2000" dirty="0" smtClean="0"/>
              <a:t>without reasoning explicitly with </a:t>
            </a:r>
            <a:r>
              <a:rPr lang="en-GB" sz="2000" i="1" dirty="0" smtClean="0">
                <a:solidFill>
                  <a:srgbClr val="FF0000"/>
                </a:solidFill>
              </a:rPr>
              <a:t>ET</a:t>
            </a:r>
            <a:r>
              <a:rPr lang="en-GB" sz="2000" dirty="0" smtClean="0"/>
              <a:t>:</a:t>
            </a:r>
          </a:p>
          <a:p>
            <a:endParaRPr lang="en-GB" sz="800" dirty="0" smtClean="0"/>
          </a:p>
          <a:p>
            <a:pPr marL="895350">
              <a:buClr>
                <a:srgbClr val="0033CC"/>
              </a:buClr>
              <a:buFont typeface="Arial" pitchFamily="34" charset="0"/>
              <a:buChar char="•"/>
            </a:pPr>
            <a:r>
              <a:rPr lang="en-GB" sz="2000" dirty="0" smtClean="0"/>
              <a:t>	storing only the current state</a:t>
            </a:r>
          </a:p>
          <a:p>
            <a:pPr marL="895350">
              <a:buClr>
                <a:srgbClr val="0033CC"/>
              </a:buClr>
              <a:buFont typeface="Arial" pitchFamily="34" charset="0"/>
              <a:buChar char="•"/>
            </a:pPr>
            <a:r>
              <a:rPr lang="en-GB" sz="2000" dirty="0" smtClean="0"/>
              <a:t>	representing </a:t>
            </a:r>
            <a:r>
              <a:rPr lang="en-GB" sz="2000" dirty="0" err="1" smtClean="0"/>
              <a:t>fluents</a:t>
            </a:r>
            <a:r>
              <a:rPr lang="en-GB" sz="2000" dirty="0" smtClean="0"/>
              <a:t> without explicit time</a:t>
            </a:r>
          </a:p>
          <a:p>
            <a:pPr marL="895350">
              <a:buClr>
                <a:srgbClr val="0033CC"/>
              </a:buClr>
              <a:buFont typeface="Arial" pitchFamily="34" charset="0"/>
              <a:buChar char="•"/>
            </a:pPr>
            <a:r>
              <a:rPr lang="en-GB" sz="2000" dirty="0" smtClean="0"/>
              <a:t>	initiating and terminating </a:t>
            </a:r>
            <a:r>
              <a:rPr lang="en-GB" sz="2000" dirty="0" err="1" smtClean="0"/>
              <a:t>fluents</a:t>
            </a:r>
            <a:r>
              <a:rPr lang="en-GB" sz="2000" dirty="0" smtClean="0"/>
              <a:t> using destructive updates.</a:t>
            </a:r>
          </a:p>
          <a:p>
            <a:pPr marL="895350">
              <a:buClr>
                <a:srgbClr val="0033CC"/>
              </a:buClr>
              <a:buFont typeface="Arial" pitchFamily="34" charset="0"/>
              <a:buChar char="•"/>
            </a:pPr>
            <a:endParaRPr lang="en-GB" sz="2000" dirty="0" smtClean="0"/>
          </a:p>
          <a:p>
            <a:pPr>
              <a:buClr>
                <a:srgbClr val="0033CC"/>
              </a:buClr>
            </a:pPr>
            <a:r>
              <a:rPr lang="en-GB" sz="2000" i="1" dirty="0" smtClean="0">
                <a:solidFill>
                  <a:srgbClr val="FF0000"/>
                </a:solidFill>
              </a:rPr>
              <a:t>ET</a:t>
            </a:r>
            <a:r>
              <a:rPr lang="en-GB" sz="2000" dirty="0" smtClean="0"/>
              <a:t> is an emergent property, which is true in </a:t>
            </a:r>
            <a:r>
              <a:rPr lang="en-GB" sz="2000" i="1" dirty="0" smtClean="0">
                <a:solidFill>
                  <a:srgbClr val="FF0000"/>
                </a:solidFill>
              </a:rPr>
              <a:t>M</a:t>
            </a:r>
            <a:r>
              <a:rPr lang="en-GB" sz="2000" dirty="0" smtClean="0"/>
              <a:t>.</a:t>
            </a:r>
          </a:p>
          <a:p>
            <a:pPr marL="895350">
              <a:buClr>
                <a:srgbClr val="0033CC"/>
              </a:buClr>
            </a:pPr>
            <a:r>
              <a:rPr lang="en-GB" sz="2000" dirty="0" smtClean="0"/>
              <a:t>		</a:t>
            </a:r>
            <a:endParaRPr lang="en-GB" sz="2000" dirty="0" smtClean="0">
              <a:solidFill>
                <a:srgbClr val="FF0000"/>
              </a:solidFill>
            </a:endParaRPr>
          </a:p>
          <a:p>
            <a:pPr>
              <a:buClr>
                <a:srgbClr val="0033CC"/>
              </a:buClr>
            </a:pPr>
            <a:r>
              <a:rPr lang="en-GB" sz="2000" dirty="0" smtClean="0"/>
              <a:t>There can be many different models </a:t>
            </a:r>
            <a:r>
              <a:rPr lang="en-GB" sz="2000" i="1" dirty="0" smtClean="0">
                <a:solidFill>
                  <a:srgbClr val="FF0000"/>
                </a:solidFill>
              </a:rPr>
              <a:t>M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/>
              <a:t>with different utilities.</a:t>
            </a:r>
          </a:p>
          <a:p>
            <a:pPr>
              <a:buClr>
                <a:srgbClr val="0033CC"/>
              </a:buClr>
            </a:pPr>
            <a:r>
              <a:rPr lang="en-GB" sz="2000" dirty="0" smtClean="0"/>
              <a:t>No backtracking is possible once an action has been performed.</a:t>
            </a:r>
          </a:p>
          <a:p>
            <a:pPr>
              <a:buClr>
                <a:srgbClr val="0033CC"/>
              </a:buClr>
            </a:pPr>
            <a:endParaRPr lang="en-GB" sz="2000" dirty="0" smtClean="0"/>
          </a:p>
          <a:p>
            <a:pPr>
              <a:buClr>
                <a:srgbClr val="0033CC"/>
              </a:buClr>
            </a:pPr>
            <a:endParaRPr lang="en-GB" sz="2000" dirty="0" smtClean="0">
              <a:solidFill>
                <a:srgbClr val="C00000"/>
              </a:solidFill>
            </a:endParaRPr>
          </a:p>
          <a:p>
            <a:r>
              <a:rPr lang="en-GB" sz="20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143000"/>
          </a:xfrm>
        </p:spPr>
        <p:txBody>
          <a:bodyPr/>
          <a:lstStyle/>
          <a:p>
            <a:r>
              <a:rPr lang="en-GB" dirty="0" smtClean="0"/>
              <a:t>A </a:t>
            </a:r>
            <a:r>
              <a:rPr lang="en-GB" dirty="0" err="1" smtClean="0"/>
              <a:t>TUF</a:t>
            </a:r>
            <a:r>
              <a:rPr lang="en-GB" dirty="0" smtClean="0"/>
              <a:t> approach to active databases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92" y="1143000"/>
            <a:ext cx="9073008" cy="5400600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0033CC"/>
              </a:buClr>
              <a:buSzPct val="130000"/>
            </a:pPr>
            <a:r>
              <a:rPr lang="en-GB" i="1" dirty="0" smtClean="0">
                <a:solidFill>
                  <a:srgbClr val="0033CC"/>
                </a:solidFill>
                <a:sym typeface="Symbol"/>
              </a:rPr>
              <a:t>		</a:t>
            </a:r>
            <a:endParaRPr lang="en-GB" dirty="0" smtClean="0"/>
          </a:p>
          <a:p>
            <a:pPr>
              <a:buClr>
                <a:srgbClr val="0033CC"/>
              </a:buClr>
              <a:buSzPct val="130000"/>
            </a:pPr>
            <a:r>
              <a:rPr lang="en-GB" dirty="0" smtClean="0"/>
              <a:t> In </a:t>
            </a:r>
            <a:r>
              <a:rPr lang="en-GB" dirty="0" err="1" smtClean="0"/>
              <a:t>TUF</a:t>
            </a:r>
            <a:r>
              <a:rPr lang="en-GB" dirty="0" smtClean="0"/>
              <a:t>, event-condition-action rules (or triggers):</a:t>
            </a:r>
          </a:p>
          <a:p>
            <a:pPr>
              <a:buClr>
                <a:srgbClr val="0033CC"/>
              </a:buClr>
              <a:buSzPct val="130000"/>
            </a:pPr>
            <a:endParaRPr lang="en-GB" dirty="0" smtClean="0"/>
          </a:p>
          <a:p>
            <a:r>
              <a:rPr lang="en-GB" i="1" dirty="0" smtClean="0">
                <a:solidFill>
                  <a:srgbClr val="0033CC"/>
                </a:solidFill>
                <a:sym typeface="Symbol"/>
              </a:rPr>
              <a:t>		move(Object1, Place) 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  saucer(Object1)</a:t>
            </a:r>
          </a:p>
          <a:p>
            <a:r>
              <a:rPr lang="en-GB" i="1" dirty="0" smtClean="0">
                <a:solidFill>
                  <a:srgbClr val="0033CC"/>
                </a:solidFill>
                <a:sym typeface="Symbol"/>
              </a:rPr>
              <a:t>		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 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Object2  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(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move(Object2,  Object1) 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  cup(Object2)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 )</a:t>
            </a:r>
          </a:p>
          <a:p>
            <a:pPr>
              <a:buClr>
                <a:srgbClr val="0033CC"/>
              </a:buClr>
              <a:buSzPct val="130000"/>
            </a:pPr>
            <a:endParaRPr lang="en-GB" dirty="0" smtClean="0"/>
          </a:p>
          <a:p>
            <a:pPr>
              <a:buClr>
                <a:srgbClr val="0033CC"/>
              </a:buClr>
              <a:buSzPct val="130000"/>
            </a:pPr>
            <a:endParaRPr lang="en-GB" dirty="0" smtClean="0"/>
          </a:p>
          <a:p>
            <a:pPr>
              <a:buClr>
                <a:srgbClr val="0033CC"/>
              </a:buClr>
              <a:buSzPct val="130000"/>
            </a:pPr>
            <a:r>
              <a:rPr lang="en-GB" dirty="0" smtClean="0"/>
              <a:t> are represented by reactive rules:</a:t>
            </a:r>
            <a:endParaRPr lang="en-GB" dirty="0" smtClean="0">
              <a:solidFill>
                <a:srgbClr val="FF0000"/>
              </a:solidFill>
            </a:endParaRPr>
          </a:p>
          <a:p>
            <a:pPr>
              <a:buClr>
                <a:srgbClr val="0033CC"/>
              </a:buClr>
              <a:buSzPct val="130000"/>
              <a:buFont typeface="Arial" pitchFamily="34" charset="0"/>
              <a:buChar char="•"/>
            </a:pPr>
            <a:endParaRPr lang="en-GB" dirty="0" smtClean="0">
              <a:solidFill>
                <a:srgbClr val="FF0000"/>
              </a:solidFill>
            </a:endParaRPr>
          </a:p>
          <a:p>
            <a:r>
              <a:rPr lang="en-GB" i="1" dirty="0" smtClean="0">
                <a:solidFill>
                  <a:srgbClr val="0033CC"/>
                </a:solidFill>
                <a:sym typeface="Symbol"/>
              </a:rPr>
              <a:t>		move(Object1, Place, T) 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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 saucer(Object1)</a:t>
            </a:r>
          </a:p>
          <a:p>
            <a:r>
              <a:rPr lang="en-GB" i="1" dirty="0" smtClean="0">
                <a:solidFill>
                  <a:srgbClr val="0033CC"/>
                </a:solidFill>
                <a:sym typeface="Symbol"/>
              </a:rPr>
              <a:t>		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 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Object2  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(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move(Object2, Object1, T+1) 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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 cup(Object2)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)</a:t>
            </a:r>
          </a:p>
          <a:p>
            <a:endParaRPr lang="en-GB" i="1" dirty="0" smtClean="0">
              <a:solidFill>
                <a:srgbClr val="0033CC"/>
              </a:solidFill>
              <a:sym typeface="Symbol"/>
            </a:endParaRPr>
          </a:p>
          <a:p>
            <a:r>
              <a:rPr lang="en-GB" dirty="0" smtClean="0">
                <a:solidFill>
                  <a:srgbClr val="FF0000"/>
                </a:solidFill>
                <a:sym typeface="Symbol"/>
              </a:rPr>
              <a:t>	The task is to perform actions to make the triggers true</a:t>
            </a:r>
          </a:p>
          <a:p>
            <a:r>
              <a:rPr lang="en-GB" dirty="0" smtClean="0">
                <a:solidFill>
                  <a:srgbClr val="FF0000"/>
                </a:solidFill>
                <a:sym typeface="Symbol"/>
              </a:rPr>
              <a:t>	in a model constructed by destructive updates.</a:t>
            </a:r>
          </a:p>
          <a:p>
            <a:endParaRPr lang="en-GB" dirty="0" smtClean="0">
              <a:solidFill>
                <a:srgbClr val="FF0000"/>
              </a:solidFill>
              <a:sym typeface="Symbol"/>
            </a:endParaRPr>
          </a:p>
          <a:p>
            <a:r>
              <a:rPr lang="en-GB" dirty="0" smtClean="0"/>
              <a:t>The semantics is “logical”, but not “deductive”, because:</a:t>
            </a:r>
          </a:p>
          <a:p>
            <a:pPr marL="531813"/>
            <a:endParaRPr lang="en-GB" dirty="0" smtClean="0"/>
          </a:p>
          <a:p>
            <a:pPr marL="531813"/>
            <a:r>
              <a:rPr lang="en-GB" dirty="0" smtClean="0">
                <a:solidFill>
                  <a:srgbClr val="FF0000"/>
                </a:solidFill>
              </a:rPr>
              <a:t>The task is for the reactive rules to be true in a canonical model,</a:t>
            </a:r>
          </a:p>
          <a:p>
            <a:pPr marL="531813"/>
            <a:r>
              <a:rPr lang="en-GB" dirty="0" smtClean="0">
                <a:solidFill>
                  <a:srgbClr val="FF0000"/>
                </a:solidFill>
              </a:rPr>
              <a:t>not in all models (deduction).</a:t>
            </a:r>
          </a:p>
          <a:p>
            <a:endParaRPr lang="en-GB" dirty="0" smtClean="0">
              <a:solidFill>
                <a:srgbClr val="FF0000"/>
              </a:solidFill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GB" sz="3100" dirty="0" smtClean="0">
                <a:solidFill>
                  <a:srgbClr val="003DB8"/>
                </a:solidFill>
              </a:rPr>
              <a:t>Towards a Unifying Logic-Based Framework (</a:t>
            </a:r>
            <a:r>
              <a:rPr lang="en-GB" sz="3100" dirty="0" err="1" smtClean="0">
                <a:solidFill>
                  <a:srgbClr val="003DB8"/>
                </a:solidFill>
              </a:rPr>
              <a:t>TUF</a:t>
            </a:r>
            <a:r>
              <a:rPr lang="en-GB" sz="3100" dirty="0" smtClean="0">
                <a:solidFill>
                  <a:srgbClr val="003DB8"/>
                </a:solidFill>
              </a:rPr>
              <a:t>)</a:t>
            </a:r>
            <a:r>
              <a:rPr lang="en-GB" dirty="0" smtClean="0"/>
              <a:t>		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1520" y="1830387"/>
            <a:ext cx="8686800" cy="4525963"/>
          </a:xfrm>
        </p:spPr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Computer Science Zoo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 production systems and active databases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3DB8"/>
                </a:solidFill>
              </a:rPr>
              <a:t>The inspiration from </a:t>
            </a:r>
            <a:r>
              <a:rPr lang="en-US" sz="2400" dirty="0" err="1" smtClean="0">
                <a:solidFill>
                  <a:srgbClr val="003DB8"/>
                </a:solidFill>
              </a:rPr>
              <a:t>BDI</a:t>
            </a:r>
            <a:r>
              <a:rPr lang="en-US" sz="2400" dirty="0" smtClean="0">
                <a:solidFill>
                  <a:srgbClr val="003DB8"/>
                </a:solidFill>
              </a:rPr>
              <a:t> agents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abductive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logic programming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Complex event processing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Combining complex events and complex transactions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Achieving atomicity by complex primitive 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relationship with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MetaTem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and temporal modal logic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Soundness and incompleteness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err="1" smtClean="0"/>
              <a:t>TUF</a:t>
            </a:r>
            <a:r>
              <a:rPr lang="en-GB" sz="2800" dirty="0" smtClean="0"/>
              <a:t> is inspired in part by </a:t>
            </a:r>
            <a:r>
              <a:rPr lang="en-GB" sz="2800" dirty="0" err="1" smtClean="0"/>
              <a:t>BDI</a:t>
            </a:r>
            <a:r>
              <a:rPr lang="en-GB" sz="2800" dirty="0" smtClean="0"/>
              <a:t> agents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96752"/>
            <a:ext cx="8229600" cy="5524723"/>
          </a:xfrm>
        </p:spPr>
        <p:txBody>
          <a:bodyPr>
            <a:noAutofit/>
          </a:bodyPr>
          <a:lstStyle/>
          <a:p>
            <a:r>
              <a:rPr lang="en-GB" sz="2000" dirty="0" err="1" smtClean="0"/>
              <a:t>BDI</a:t>
            </a:r>
            <a:r>
              <a:rPr lang="en-GB" sz="2000" dirty="0" smtClean="0"/>
              <a:t> agent “plans” have the form:</a:t>
            </a:r>
          </a:p>
          <a:p>
            <a:r>
              <a:rPr lang="en-GB" sz="2000" dirty="0" smtClean="0"/>
              <a:t>		</a:t>
            </a:r>
            <a:r>
              <a:rPr lang="en-GB" sz="2000" i="1" dirty="0" smtClean="0"/>
              <a:t>current state 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 </a:t>
            </a:r>
            <a:r>
              <a:rPr lang="en-GB" sz="2000" i="1" dirty="0" smtClean="0">
                <a:sym typeface="Symbol"/>
              </a:rPr>
              <a:t>sequence of state transitions</a:t>
            </a:r>
          </a:p>
          <a:p>
            <a:endParaRPr lang="en-GB" sz="800" i="1" dirty="0" smtClean="0">
              <a:solidFill>
                <a:srgbClr val="0033CC"/>
              </a:solidFill>
            </a:endParaRPr>
          </a:p>
          <a:p>
            <a:r>
              <a:rPr lang="en-GB" sz="2000" i="1" dirty="0" smtClean="0">
                <a:solidFill>
                  <a:srgbClr val="0033CC"/>
                </a:solidFill>
              </a:rPr>
              <a:t>		fire 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 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 </a:t>
            </a:r>
            <a:r>
              <a:rPr lang="en-GB" sz="2000" i="1" dirty="0" smtClean="0">
                <a:solidFill>
                  <a:srgbClr val="0033CC"/>
                </a:solidFill>
              </a:rPr>
              <a:t>get water </a:t>
            </a:r>
            <a:r>
              <a:rPr lang="en-GB" sz="2000" i="1" dirty="0" smtClean="0">
                <a:solidFill>
                  <a:srgbClr val="FF0000"/>
                </a:solidFill>
              </a:rPr>
              <a:t>then</a:t>
            </a:r>
            <a:r>
              <a:rPr lang="en-GB" sz="2000" i="1" dirty="0" smtClean="0">
                <a:solidFill>
                  <a:srgbClr val="0033CC"/>
                </a:solidFill>
              </a:rPr>
              <a:t> pour water on flames</a:t>
            </a:r>
          </a:p>
          <a:p>
            <a:endParaRPr lang="en-GB" sz="2000" i="1" dirty="0" smtClean="0">
              <a:solidFill>
                <a:srgbClr val="0033CC"/>
              </a:solidFill>
            </a:endParaRPr>
          </a:p>
          <a:p>
            <a:r>
              <a:rPr lang="en-GB" sz="2000" dirty="0" smtClean="0"/>
              <a:t>Consequents of </a:t>
            </a:r>
            <a:r>
              <a:rPr lang="en-GB" sz="2000" dirty="0" err="1" smtClean="0"/>
              <a:t>BDI</a:t>
            </a:r>
            <a:r>
              <a:rPr lang="en-GB" sz="2000" dirty="0" smtClean="0"/>
              <a:t> plans can be sequences of goals and actions.</a:t>
            </a:r>
            <a:endParaRPr lang="en-GB" sz="2000" i="1" dirty="0" smtClean="0">
              <a:solidFill>
                <a:srgbClr val="0033CC"/>
              </a:solidFill>
            </a:endParaRPr>
          </a:p>
          <a:p>
            <a:r>
              <a:rPr lang="en-GB" sz="2000" dirty="0" err="1" smtClean="0"/>
              <a:t>BDI</a:t>
            </a:r>
            <a:r>
              <a:rPr lang="en-GB" sz="2000" dirty="0" smtClean="0"/>
              <a:t> plans are like production rules:</a:t>
            </a:r>
          </a:p>
          <a:p>
            <a:endParaRPr lang="en-GB" sz="800" dirty="0" smtClean="0"/>
          </a:p>
          <a:p>
            <a:pPr marL="900113"/>
            <a:r>
              <a:rPr lang="en-GB" sz="2000" dirty="0" smtClean="0">
                <a:solidFill>
                  <a:srgbClr val="FF0000"/>
                </a:solidFill>
              </a:rPr>
              <a:t>No explicit time or state.</a:t>
            </a:r>
          </a:p>
          <a:p>
            <a:pPr marL="900113"/>
            <a:r>
              <a:rPr lang="en-GB" sz="2000" dirty="0" smtClean="0">
                <a:solidFill>
                  <a:srgbClr val="FF0000"/>
                </a:solidFill>
              </a:rPr>
              <a:t>No declarative, logical semantics.</a:t>
            </a:r>
          </a:p>
          <a:p>
            <a:pPr marL="900113"/>
            <a:r>
              <a:rPr lang="en-GB" sz="2000" dirty="0" smtClean="0">
                <a:solidFill>
                  <a:srgbClr val="FF0000"/>
                </a:solidFill>
              </a:rPr>
              <a:t>Working memory simulates the world destructively.</a:t>
            </a:r>
          </a:p>
          <a:p>
            <a:pPr marL="900113"/>
            <a:r>
              <a:rPr lang="en-GB" sz="2000" dirty="0" smtClean="0">
                <a:solidFill>
                  <a:srgbClr val="FF0000"/>
                </a:solidFill>
              </a:rPr>
              <a:t>No planning. Only precompiled plans/programs.</a:t>
            </a:r>
          </a:p>
          <a:p>
            <a:pPr marL="900113"/>
            <a:endParaRPr lang="en-GB" sz="2000" dirty="0" smtClean="0">
              <a:solidFill>
                <a:srgbClr val="FF0000"/>
              </a:solidFill>
            </a:endParaRPr>
          </a:p>
          <a:p>
            <a:r>
              <a:rPr lang="en-GB" sz="2000" dirty="0" smtClean="0"/>
              <a:t>A possible representation in </a:t>
            </a:r>
            <a:r>
              <a:rPr lang="en-GB" sz="2000" dirty="0" err="1" smtClean="0"/>
              <a:t>TUF</a:t>
            </a:r>
            <a:r>
              <a:rPr lang="en-GB" sz="2000" dirty="0" smtClean="0"/>
              <a:t>:</a:t>
            </a:r>
          </a:p>
          <a:p>
            <a:endParaRPr lang="en-GB" sz="800" dirty="0" smtClean="0"/>
          </a:p>
          <a:p>
            <a:r>
              <a:rPr lang="en-GB" sz="2000" i="1" dirty="0" smtClean="0">
                <a:solidFill>
                  <a:srgbClr val="0033CC"/>
                </a:solidFill>
              </a:rPr>
              <a:t>R:		fire(</a:t>
            </a:r>
            <a:r>
              <a:rPr lang="en-US" sz="2000" i="1" dirty="0" smtClean="0">
                <a:sym typeface="Symbol"/>
              </a:rPr>
              <a:t>T)</a:t>
            </a:r>
            <a:r>
              <a:rPr lang="en-US" sz="2000" i="1" dirty="0" smtClean="0"/>
              <a:t> 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 </a:t>
            </a:r>
            <a:r>
              <a:rPr lang="en-GB" sz="2000" i="1" dirty="0" smtClean="0">
                <a:solidFill>
                  <a:srgbClr val="0033CC"/>
                </a:solidFill>
              </a:rPr>
              <a:t>get water</a:t>
            </a:r>
            <a:r>
              <a:rPr lang="en-US" sz="2000" i="1" dirty="0" smtClean="0">
                <a:sym typeface="Symbol"/>
              </a:rPr>
              <a:t>(T+1)</a:t>
            </a:r>
            <a:r>
              <a:rPr lang="en-US" sz="2000" i="1" dirty="0" smtClean="0"/>
              <a:t>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  </a:t>
            </a:r>
            <a:r>
              <a:rPr lang="en-GB" sz="2000" i="1" dirty="0" smtClean="0">
                <a:solidFill>
                  <a:srgbClr val="0033CC"/>
                </a:solidFill>
              </a:rPr>
              <a:t>pour water</a:t>
            </a:r>
            <a:r>
              <a:rPr lang="en-US" sz="2000" i="1" dirty="0" smtClean="0">
                <a:sym typeface="Symbol"/>
              </a:rPr>
              <a:t>(T+2)</a:t>
            </a:r>
          </a:p>
          <a:p>
            <a:endParaRPr lang="en-US" sz="800" i="1" dirty="0" smtClean="0">
              <a:sym typeface="Symbol"/>
            </a:endParaRPr>
          </a:p>
          <a:p>
            <a:r>
              <a:rPr lang="en-GB" sz="2000" dirty="0" smtClean="0"/>
              <a:t>or</a:t>
            </a:r>
            <a:r>
              <a:rPr lang="en-GB" sz="2000" i="1" dirty="0" smtClean="0">
                <a:solidFill>
                  <a:srgbClr val="0033CC"/>
                </a:solidFill>
              </a:rPr>
              <a:t>		fire(</a:t>
            </a:r>
            <a:r>
              <a:rPr lang="en-US" sz="2000" i="1" dirty="0" smtClean="0">
                <a:sym typeface="Symbol"/>
              </a:rPr>
              <a:t>T1)</a:t>
            </a:r>
            <a:r>
              <a:rPr lang="en-US" sz="2000" i="1" dirty="0" smtClean="0"/>
              <a:t> 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 </a:t>
            </a:r>
            <a:r>
              <a:rPr lang="en-GB" sz="2000" i="1" dirty="0" smtClean="0">
                <a:solidFill>
                  <a:srgbClr val="0033CC"/>
                </a:solidFill>
              </a:rPr>
              <a:t>get water</a:t>
            </a:r>
            <a:r>
              <a:rPr lang="en-US" sz="2000" i="1" dirty="0" smtClean="0">
                <a:sym typeface="Symbol"/>
              </a:rPr>
              <a:t>(T2)</a:t>
            </a:r>
            <a:r>
              <a:rPr lang="en-US" sz="2000" i="1" dirty="0" smtClean="0"/>
              <a:t>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  </a:t>
            </a:r>
            <a:r>
              <a:rPr lang="en-GB" sz="2000" i="1" dirty="0" smtClean="0">
                <a:solidFill>
                  <a:srgbClr val="0033CC"/>
                </a:solidFill>
              </a:rPr>
              <a:t>pour water</a:t>
            </a:r>
            <a:r>
              <a:rPr lang="en-US" sz="2000" i="1" dirty="0" smtClean="0">
                <a:sym typeface="Symbol"/>
              </a:rPr>
              <a:t>(T3) </a:t>
            </a:r>
          </a:p>
          <a:p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		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 T1 &lt; T2   T1 + 10 min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 T2 &lt; T3  + T2 + 5 min </a:t>
            </a:r>
            <a:endParaRPr lang="en-US" sz="2000" i="1" dirty="0" smtClean="0"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624" y="182562"/>
            <a:ext cx="8812373" cy="942182"/>
          </a:xfrm>
        </p:spPr>
        <p:txBody>
          <a:bodyPr>
            <a:no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R:</a:t>
            </a:r>
            <a:r>
              <a:rPr lang="en-GB" sz="2400" i="1" dirty="0" smtClean="0">
                <a:solidFill>
                  <a:srgbClr val="0033CC"/>
                </a:solidFill>
              </a:rPr>
              <a:t>	fire(</a:t>
            </a:r>
            <a:r>
              <a:rPr lang="en-US" sz="2400" i="1" dirty="0" smtClean="0">
                <a:sym typeface="Symbol"/>
              </a:rPr>
              <a:t>T)</a:t>
            </a:r>
            <a:r>
              <a:rPr lang="en-US" sz="2400" i="1" dirty="0" smtClean="0"/>
              <a:t> </a:t>
            </a:r>
            <a:r>
              <a:rPr lang="en-GB" sz="2400" i="1" dirty="0" smtClean="0">
                <a:solidFill>
                  <a:srgbClr val="FF0000"/>
                </a:solidFill>
                <a:sym typeface="Symbol"/>
              </a:rPr>
              <a:t> </a:t>
            </a:r>
            <a:r>
              <a:rPr lang="en-GB" sz="2400" i="1" dirty="0" smtClean="0">
                <a:solidFill>
                  <a:srgbClr val="0033CC"/>
                </a:solidFill>
              </a:rPr>
              <a:t>get water</a:t>
            </a:r>
            <a:r>
              <a:rPr lang="en-US" sz="2400" i="1" dirty="0" smtClean="0">
                <a:sym typeface="Symbol"/>
              </a:rPr>
              <a:t>(T+1)</a:t>
            </a:r>
            <a:r>
              <a:rPr lang="en-US" sz="2400" i="1" dirty="0" smtClean="0"/>
              <a:t> </a:t>
            </a:r>
            <a:r>
              <a:rPr lang="en-US" sz="2400" i="1" dirty="0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  </a:t>
            </a:r>
            <a:r>
              <a:rPr lang="en-GB" sz="2400" i="1" dirty="0" smtClean="0">
                <a:solidFill>
                  <a:srgbClr val="0033CC"/>
                </a:solidFill>
              </a:rPr>
              <a:t>pour water</a:t>
            </a:r>
            <a:r>
              <a:rPr lang="en-US" sz="2400" i="1" dirty="0" smtClean="0">
                <a:sym typeface="Symbol"/>
              </a:rPr>
              <a:t>(T+2)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249" y="1447800"/>
            <a:ext cx="9604537" cy="541020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>
              <a:latin typeface="Times New Roman"/>
              <a:cs typeface="Times New Roman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i="1" dirty="0" smtClean="0"/>
          </a:p>
          <a:p>
            <a:endParaRPr lang="en-GB" sz="2600" i="1" dirty="0" smtClean="0">
              <a:solidFill>
                <a:srgbClr val="0033CC"/>
              </a:solidFill>
            </a:endParaRPr>
          </a:p>
          <a:p>
            <a:r>
              <a:rPr lang="en-GB" sz="2600" i="1" dirty="0" smtClean="0">
                <a:ea typeface="+mj-ea"/>
                <a:cs typeface="+mj-cs"/>
              </a:rPr>
              <a:t>R</a:t>
            </a:r>
            <a:r>
              <a:rPr lang="en-GB" sz="2600" dirty="0" smtClean="0">
                <a:ea typeface="+mj-ea"/>
                <a:cs typeface="+mj-cs"/>
              </a:rPr>
              <a:t> </a:t>
            </a:r>
            <a:r>
              <a:rPr lang="en-US" sz="2600" dirty="0" smtClean="0">
                <a:sym typeface="Symbol"/>
              </a:rPr>
              <a:t>and </a:t>
            </a:r>
            <a:r>
              <a:rPr lang="en-US" sz="2600" i="1" dirty="0" smtClean="0">
                <a:sym typeface="Symbol"/>
              </a:rPr>
              <a:t>ET</a:t>
            </a:r>
            <a:r>
              <a:rPr lang="en-US" sz="2600" dirty="0" smtClean="0">
                <a:sym typeface="Symbol"/>
              </a:rPr>
              <a:t> are true in the </a:t>
            </a:r>
            <a:r>
              <a:rPr lang="en-US" sz="2600" dirty="0" err="1" smtClean="0">
                <a:sym typeface="Symbol"/>
              </a:rPr>
              <a:t>Herbrand</a:t>
            </a:r>
            <a:r>
              <a:rPr lang="en-US" sz="2600" dirty="0" smtClean="0">
                <a:sym typeface="Symbol"/>
              </a:rPr>
              <a:t> model:</a:t>
            </a:r>
          </a:p>
          <a:p>
            <a:endParaRPr lang="en-US" sz="2600" dirty="0" smtClean="0">
              <a:sym typeface="Symbol"/>
            </a:endParaRPr>
          </a:p>
          <a:p>
            <a:r>
              <a:rPr lang="en-US" sz="2600" dirty="0" smtClean="0">
                <a:solidFill>
                  <a:srgbClr val="0033CC"/>
                </a:solidFill>
                <a:sym typeface="Symbol"/>
              </a:rPr>
              <a:t>{</a:t>
            </a:r>
            <a:r>
              <a:rPr lang="en-US" sz="2600" i="1" dirty="0" smtClean="0">
                <a:solidFill>
                  <a:srgbClr val="0033CC"/>
                </a:solidFill>
                <a:sym typeface="Symbol"/>
              </a:rPr>
              <a:t>fire(1), fire(4), …, </a:t>
            </a:r>
            <a:r>
              <a:rPr lang="en-GB" sz="2600" i="1" dirty="0" smtClean="0">
                <a:solidFill>
                  <a:srgbClr val="0033CC"/>
                </a:solidFill>
              </a:rPr>
              <a:t>threat</a:t>
            </a:r>
            <a:r>
              <a:rPr lang="en-GB" sz="2600" i="1" dirty="0" smtClean="0">
                <a:solidFill>
                  <a:srgbClr val="0033CC"/>
                </a:solidFill>
                <a:sym typeface="Symbol"/>
              </a:rPr>
              <a:t>(1), </a:t>
            </a:r>
            <a:r>
              <a:rPr lang="en-GB" sz="2600" i="1" dirty="0" smtClean="0">
                <a:solidFill>
                  <a:srgbClr val="0033CC"/>
                </a:solidFill>
              </a:rPr>
              <a:t>threat</a:t>
            </a:r>
            <a:r>
              <a:rPr lang="en-GB" sz="2600" i="1" dirty="0" smtClean="0">
                <a:solidFill>
                  <a:srgbClr val="0033CC"/>
                </a:solidFill>
                <a:sym typeface="Symbol"/>
              </a:rPr>
              <a:t>(2), threat(4),...,</a:t>
            </a:r>
            <a:r>
              <a:rPr lang="en-US" sz="2600" i="1" dirty="0" smtClean="0">
                <a:solidFill>
                  <a:srgbClr val="FF0000"/>
                </a:solidFill>
                <a:sym typeface="Symbol"/>
              </a:rPr>
              <a:t> </a:t>
            </a:r>
          </a:p>
          <a:p>
            <a:r>
              <a:rPr lang="en-US" sz="2600" i="1" dirty="0" smtClean="0">
                <a:solidFill>
                  <a:srgbClr val="FF0000"/>
                </a:solidFill>
                <a:sym typeface="Symbol"/>
              </a:rPr>
              <a:t>get water(2), </a:t>
            </a:r>
            <a:r>
              <a:rPr lang="en-US" sz="2600" i="1" dirty="0" smtClean="0">
                <a:solidFill>
                  <a:srgbClr val="FF0000"/>
                </a:solidFill>
                <a:cs typeface="Times New Roman"/>
                <a:sym typeface="Symbol"/>
              </a:rPr>
              <a:t>pour water(3), </a:t>
            </a:r>
            <a:r>
              <a:rPr lang="en-US" sz="2600" i="1" dirty="0" smtClean="0">
                <a:solidFill>
                  <a:srgbClr val="FF0000"/>
                </a:solidFill>
                <a:sym typeface="Symbol"/>
              </a:rPr>
              <a:t>get water(5), </a:t>
            </a:r>
            <a:r>
              <a:rPr lang="en-US" sz="2600" i="1" dirty="0" smtClean="0">
                <a:solidFill>
                  <a:srgbClr val="FF0000"/>
                </a:solidFill>
                <a:cs typeface="Times New Roman"/>
                <a:sym typeface="Symbol"/>
              </a:rPr>
              <a:t>pour water(6),</a:t>
            </a:r>
            <a:r>
              <a:rPr lang="en-US" sz="2600" i="1" dirty="0" smtClean="0">
                <a:solidFill>
                  <a:srgbClr val="FF0000"/>
                </a:solidFill>
                <a:cs typeface="Times New Roman"/>
              </a:rPr>
              <a:t>….</a:t>
            </a:r>
            <a:r>
              <a:rPr lang="en-US" sz="2600" dirty="0" smtClean="0">
                <a:solidFill>
                  <a:srgbClr val="FF0000"/>
                </a:solidFill>
                <a:cs typeface="Times New Roman"/>
              </a:rPr>
              <a:t>}</a:t>
            </a:r>
            <a:endParaRPr lang="en-US" sz="2600" dirty="0" smtClean="0">
              <a:latin typeface="Times New Roman"/>
              <a:cs typeface="Times New Roman"/>
            </a:endParaRPr>
          </a:p>
          <a:p>
            <a:endParaRPr lang="en-US" dirty="0" smtClean="0">
              <a:latin typeface="Times New Roman"/>
              <a:cs typeface="Times New Roman"/>
            </a:endParaRPr>
          </a:p>
          <a:p>
            <a:endParaRPr lang="en-US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 smtClean="0">
              <a:solidFill>
                <a:srgbClr val="FF0000"/>
              </a:solidFill>
              <a:cs typeface="Times New Roman"/>
            </a:endParaRPr>
          </a:p>
          <a:p>
            <a:endParaRPr lang="en-US" i="1" dirty="0" smtClean="0">
              <a:solidFill>
                <a:srgbClr val="0000FF"/>
              </a:solidFill>
              <a:cs typeface="Times New Roman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1102676" y="1481654"/>
            <a:ext cx="755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i="1" dirty="0" smtClean="0"/>
              <a:t>ev</a:t>
            </a:r>
            <a:r>
              <a:rPr lang="en-GB" sz="2400" i="1" baseline="-25000" dirty="0" smtClean="0"/>
              <a:t>1</a:t>
            </a:r>
            <a:endParaRPr lang="en-US" sz="2400" dirty="0">
              <a:cs typeface="Times New Roman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905962" y="2270808"/>
            <a:ext cx="823217" cy="122415"/>
          </a:xfrm>
          <a:custGeom>
            <a:avLst/>
            <a:gdLst>
              <a:gd name="connsiteX0" fmla="*/ 0 w 1358900"/>
              <a:gd name="connsiteY0" fmla="*/ 281517 h 281517"/>
              <a:gd name="connsiteX1" fmla="*/ 609600 w 1358900"/>
              <a:gd name="connsiteY1" fmla="*/ 14817 h 281517"/>
              <a:gd name="connsiteX2" fmla="*/ 1358900 w 1358900"/>
              <a:gd name="connsiteY2" fmla="*/ 192617 h 281517"/>
              <a:gd name="connsiteX3" fmla="*/ 1358900 w 1358900"/>
              <a:gd name="connsiteY3" fmla="*/ 192617 h 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00" h="281517">
                <a:moveTo>
                  <a:pt x="0" y="281517"/>
                </a:moveTo>
                <a:cubicBezTo>
                  <a:pt x="191558" y="155575"/>
                  <a:pt x="383117" y="29634"/>
                  <a:pt x="609600" y="14817"/>
                </a:cubicBezTo>
                <a:cubicBezTo>
                  <a:pt x="836083" y="0"/>
                  <a:pt x="1358900" y="192617"/>
                  <a:pt x="1358900" y="192617"/>
                </a:cubicBezTo>
                <a:lnTo>
                  <a:pt x="1358900" y="192617"/>
                </a:lnTo>
              </a:path>
            </a:pathLst>
          </a:custGeom>
          <a:ln w="28575"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69758" y="1481654"/>
            <a:ext cx="7467600" cy="5410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80031" y="4610744"/>
            <a:ext cx="1480059" cy="0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0" y="4610745"/>
            <a:ext cx="1317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400" i="1" dirty="0" smtClean="0">
                <a:solidFill>
                  <a:srgbClr val="0000FF"/>
                </a:solidFill>
              </a:rPr>
              <a:t>time = 0</a:t>
            </a:r>
            <a:r>
              <a:rPr lang="en-GB" sz="2400" dirty="0" smtClean="0">
                <a:solidFill>
                  <a:srgbClr val="0000FF"/>
                </a:solidFill>
              </a:rPr>
              <a:t> </a:t>
            </a:r>
            <a:endParaRPr lang="en-US" sz="24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-396552" y="2270808"/>
            <a:ext cx="1714542" cy="1662864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5299" y="1349316"/>
            <a:ext cx="692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</a:rPr>
              <a:t>S</a:t>
            </a:r>
            <a:r>
              <a:rPr lang="en-GB" sz="2400" i="1" baseline="-25000" dirty="0" smtClean="0">
                <a:solidFill>
                  <a:srgbClr val="0033CC"/>
                </a:solidFill>
              </a:rPr>
              <a:t>o</a:t>
            </a:r>
          </a:p>
          <a:p>
            <a:r>
              <a:rPr lang="en-GB" sz="2400" i="1" dirty="0" smtClean="0">
                <a:solidFill>
                  <a:srgbClr val="FF0000"/>
                </a:solidFill>
              </a:rPr>
              <a:t>G</a:t>
            </a:r>
            <a:r>
              <a:rPr lang="en-GB" sz="2400" i="1" baseline="-25000" dirty="0" smtClean="0">
                <a:solidFill>
                  <a:srgbClr val="FF0000"/>
                </a:solidFill>
              </a:rPr>
              <a:t>o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031" y="2486332"/>
            <a:ext cx="8305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dirty="0" smtClean="0">
                <a:solidFill>
                  <a:srgbClr val="0033CC"/>
                </a:solidFill>
                <a:sym typeface="Symbol"/>
              </a:rPr>
              <a:t></a:t>
            </a:r>
          </a:p>
          <a:p>
            <a:pPr algn="ctr"/>
            <a:r>
              <a:rPr lang="en-GB" sz="2400" dirty="0" smtClean="0">
                <a:solidFill>
                  <a:srgbClr val="FF0000"/>
                </a:solidFill>
                <a:sym typeface="Symbol"/>
              </a:rPr>
              <a:t></a:t>
            </a:r>
            <a:endParaRPr lang="en-US" sz="2400" dirty="0" smtClean="0">
              <a:solidFill>
                <a:srgbClr val="FF0000"/>
              </a:solidFill>
              <a:cs typeface="Times New Roman"/>
            </a:endParaRPr>
          </a:p>
          <a:p>
            <a:pPr algn="ctr"/>
            <a:endParaRPr lang="en-US" sz="2400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60090" y="4610745"/>
            <a:ext cx="1317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400" i="1" dirty="0" smtClean="0">
                <a:solidFill>
                  <a:srgbClr val="0000FF"/>
                </a:solidFill>
              </a:rPr>
              <a:t>time = 1</a:t>
            </a:r>
            <a:r>
              <a:rPr lang="en-GB" sz="2400" dirty="0" smtClean="0">
                <a:solidFill>
                  <a:srgbClr val="0000FF"/>
                </a:solidFill>
              </a:rPr>
              <a:t> </a:t>
            </a:r>
            <a:endParaRPr lang="en-US" sz="24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329798" y="4610745"/>
            <a:ext cx="1317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400" i="1" dirty="0" smtClean="0">
                <a:solidFill>
                  <a:srgbClr val="0000FF"/>
                </a:solidFill>
              </a:rPr>
              <a:t>time = 2</a:t>
            </a:r>
            <a:r>
              <a:rPr lang="en-GB" sz="2400" dirty="0" smtClean="0">
                <a:solidFill>
                  <a:srgbClr val="0000FF"/>
                </a:solidFill>
              </a:rPr>
              <a:t> </a:t>
            </a:r>
            <a:endParaRPr lang="en-US" sz="24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272615" y="4610745"/>
            <a:ext cx="1317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400" i="1" dirty="0" smtClean="0">
                <a:solidFill>
                  <a:srgbClr val="0000FF"/>
                </a:solidFill>
              </a:rPr>
              <a:t>time = 3</a:t>
            </a:r>
            <a:r>
              <a:rPr lang="en-GB" sz="2400" dirty="0" smtClean="0">
                <a:solidFill>
                  <a:srgbClr val="0000FF"/>
                </a:solidFill>
              </a:rPr>
              <a:t> </a:t>
            </a:r>
            <a:endParaRPr lang="en-US" sz="24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04252" y="1556537"/>
            <a:ext cx="755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i="1" dirty="0" smtClean="0"/>
              <a:t>ev</a:t>
            </a:r>
            <a:r>
              <a:rPr lang="en-GB" sz="2400" i="1" baseline="-25000" dirty="0" smtClean="0"/>
              <a:t>2</a:t>
            </a:r>
            <a:endParaRPr lang="en-US" sz="2400" dirty="0">
              <a:cs typeface="Times New Roman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1317990" y="2249035"/>
            <a:ext cx="1750140" cy="1592950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971565" y="1357082"/>
            <a:ext cx="692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</a:rPr>
              <a:t>S</a:t>
            </a:r>
            <a:r>
              <a:rPr lang="en-GB" sz="2400" i="1" baseline="-25000" dirty="0" smtClean="0">
                <a:solidFill>
                  <a:srgbClr val="0033CC"/>
                </a:solidFill>
              </a:rPr>
              <a:t>1</a:t>
            </a:r>
          </a:p>
          <a:p>
            <a:r>
              <a:rPr lang="en-GB" sz="2400" i="1" dirty="0" smtClean="0">
                <a:solidFill>
                  <a:srgbClr val="FF0000"/>
                </a:solidFill>
              </a:rPr>
              <a:t>G</a:t>
            </a:r>
            <a:r>
              <a:rPr lang="en-GB" sz="2400" i="1" baseline="-25000" dirty="0" smtClean="0">
                <a:solidFill>
                  <a:srgbClr val="FF0000"/>
                </a:solidFill>
              </a:rPr>
              <a:t>1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79542" y="2577680"/>
            <a:ext cx="175057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threat</a:t>
            </a:r>
          </a:p>
          <a:p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get water(2) </a:t>
            </a:r>
          </a:p>
          <a:p>
            <a:r>
              <a:rPr lang="en-US" sz="2000" i="1" dirty="0" smtClean="0">
                <a:solidFill>
                  <a:srgbClr val="FF0000"/>
                </a:solidFill>
                <a:cs typeface="Times New Roman"/>
                <a:sym typeface="Symbol"/>
              </a:rPr>
              <a:t>pour water(3)</a:t>
            </a:r>
            <a:endParaRPr lang="en-US" sz="2000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47788" y="1556537"/>
            <a:ext cx="755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i="1" dirty="0" smtClean="0"/>
              <a:t>ev</a:t>
            </a:r>
            <a:r>
              <a:rPr lang="en-GB" sz="2400" i="1" baseline="-25000" dirty="0" smtClean="0"/>
              <a:t>3</a:t>
            </a:r>
            <a:endParaRPr lang="en-US" sz="2400" dirty="0">
              <a:cs typeface="Times New Roman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3068130" y="2208884"/>
            <a:ext cx="1824341" cy="1662864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73960" y="1377889"/>
            <a:ext cx="692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</a:rPr>
              <a:t>S</a:t>
            </a:r>
            <a:r>
              <a:rPr lang="en-GB" sz="2400" i="1" baseline="-25000" dirty="0" smtClean="0">
                <a:solidFill>
                  <a:srgbClr val="0033CC"/>
                </a:solidFill>
              </a:rPr>
              <a:t>2</a:t>
            </a:r>
          </a:p>
          <a:p>
            <a:r>
              <a:rPr lang="en-GB" sz="2400" i="1" dirty="0" smtClean="0">
                <a:solidFill>
                  <a:srgbClr val="FF0000"/>
                </a:solidFill>
              </a:rPr>
              <a:t>G</a:t>
            </a:r>
            <a:r>
              <a:rPr lang="en-GB" sz="2400" i="1" baseline="-25000" dirty="0" smtClean="0">
                <a:solidFill>
                  <a:srgbClr val="FF0000"/>
                </a:solidFill>
              </a:rPr>
              <a:t>2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22564" y="2418718"/>
            <a:ext cx="6374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 smtClean="0">
                <a:solidFill>
                  <a:srgbClr val="0033CC"/>
                </a:solidFill>
                <a:sym typeface="Symbol"/>
              </a:rPr>
              <a:t></a:t>
            </a:r>
          </a:p>
          <a:p>
            <a:r>
              <a:rPr lang="en-GB" sz="2400" dirty="0" smtClean="0">
                <a:solidFill>
                  <a:srgbClr val="FF0000"/>
                </a:solidFill>
                <a:sym typeface="Symbol"/>
              </a:rPr>
              <a:t></a:t>
            </a:r>
            <a:endParaRPr lang="en-US" sz="2400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352113" y="1556537"/>
            <a:ext cx="755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i="1" dirty="0" smtClean="0"/>
              <a:t>ev</a:t>
            </a:r>
            <a:r>
              <a:rPr lang="en-GB" sz="2400" i="1" baseline="-25000" dirty="0" smtClean="0"/>
              <a:t>4</a:t>
            </a:r>
            <a:endParaRPr lang="en-US" sz="2400" dirty="0">
              <a:cs typeface="Times New Roman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4892471" y="2180313"/>
            <a:ext cx="1837528" cy="1691433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83170" y="1349316"/>
            <a:ext cx="692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</a:rPr>
              <a:t>S</a:t>
            </a:r>
            <a:r>
              <a:rPr lang="en-GB" sz="2400" i="1" baseline="-25000" dirty="0" smtClean="0">
                <a:solidFill>
                  <a:srgbClr val="0033CC"/>
                </a:solidFill>
              </a:rPr>
              <a:t>3</a:t>
            </a:r>
          </a:p>
          <a:p>
            <a:r>
              <a:rPr lang="en-GB" sz="2400" i="1" dirty="0" smtClean="0">
                <a:solidFill>
                  <a:srgbClr val="FF0000"/>
                </a:solidFill>
              </a:rPr>
              <a:t>G</a:t>
            </a:r>
            <a:r>
              <a:rPr lang="en-GB" sz="2400" i="1" baseline="-25000" dirty="0" smtClean="0">
                <a:solidFill>
                  <a:srgbClr val="FF0000"/>
                </a:solidFill>
              </a:rPr>
              <a:t>3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222518" y="2348880"/>
            <a:ext cx="15074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dirty="0" smtClean="0">
                <a:solidFill>
                  <a:srgbClr val="0033CC"/>
                </a:solidFill>
                <a:sym typeface="Symbol"/>
              </a:rPr>
              <a:t></a:t>
            </a:r>
          </a:p>
          <a:p>
            <a:pPr algn="ctr"/>
            <a:r>
              <a:rPr lang="en-GB" sz="2400" dirty="0" smtClean="0">
                <a:solidFill>
                  <a:srgbClr val="FF0000"/>
                </a:solidFill>
                <a:sym typeface="Symbol"/>
              </a:rPr>
              <a:t></a:t>
            </a:r>
            <a:endParaRPr lang="en-US" sz="1600" dirty="0" smtClean="0">
              <a:solidFill>
                <a:srgbClr val="FF0000"/>
              </a:solidFill>
              <a:cs typeface="Times New Roman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267708" y="1349316"/>
            <a:ext cx="692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</a:rPr>
              <a:t>S</a:t>
            </a:r>
            <a:r>
              <a:rPr lang="en-GB" sz="2400" i="1" baseline="-25000" dirty="0" smtClean="0">
                <a:solidFill>
                  <a:srgbClr val="0033CC"/>
                </a:solidFill>
              </a:rPr>
              <a:t>4</a:t>
            </a:r>
          </a:p>
          <a:p>
            <a:r>
              <a:rPr lang="en-GB" sz="2400" i="1" dirty="0" smtClean="0">
                <a:solidFill>
                  <a:srgbClr val="FF0000"/>
                </a:solidFill>
              </a:rPr>
              <a:t>G</a:t>
            </a:r>
            <a:r>
              <a:rPr lang="en-GB" sz="2400" i="1" baseline="-25000" dirty="0" smtClean="0">
                <a:solidFill>
                  <a:srgbClr val="FF0000"/>
                </a:solidFill>
              </a:rPr>
              <a:t>4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41214" y="3870342"/>
            <a:ext cx="1713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fire(1)</a:t>
            </a:r>
            <a:endParaRPr lang="en-US" sz="2400" i="1" dirty="0">
              <a:solidFill>
                <a:srgbClr val="0033CC"/>
              </a:solidFill>
              <a:cs typeface="Times New Roman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216511" y="3872081"/>
            <a:ext cx="23740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i="1" dirty="0" smtClean="0">
                <a:solidFill>
                  <a:srgbClr val="FF0000"/>
                </a:solidFill>
                <a:cs typeface="Times New Roman"/>
                <a:sym typeface="Symbol"/>
              </a:rPr>
              <a:t>pour water(3)</a:t>
            </a:r>
            <a:endParaRPr lang="en-US" sz="2400" dirty="0" smtClean="0">
              <a:solidFill>
                <a:srgbClr val="FF0000"/>
              </a:solidFill>
              <a:cs typeface="Times New Roman"/>
            </a:endParaRPr>
          </a:p>
          <a:p>
            <a:pPr algn="ctr"/>
            <a:endParaRPr lang="en-US" sz="2400" i="1" dirty="0">
              <a:solidFill>
                <a:srgbClr val="0033CC"/>
              </a:solidFill>
              <a:cs typeface="Times New Roman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969456" y="3870342"/>
            <a:ext cx="2197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i="1" dirty="0" smtClean="0">
                <a:solidFill>
                  <a:srgbClr val="FF0000"/>
                </a:solidFill>
                <a:sym typeface="Symbol"/>
              </a:rPr>
              <a:t>get water(2)</a:t>
            </a:r>
            <a:endParaRPr lang="en-US" sz="2400" i="1" dirty="0">
              <a:cs typeface="Times New Roman"/>
            </a:endParaRPr>
          </a:p>
        </p:txBody>
      </p:sp>
      <p:sp>
        <p:nvSpPr>
          <p:cNvPr id="64" name="Freeform 63"/>
          <p:cNvSpPr/>
          <p:nvPr/>
        </p:nvSpPr>
        <p:spPr>
          <a:xfrm>
            <a:off x="6444491" y="2249035"/>
            <a:ext cx="823217" cy="122415"/>
          </a:xfrm>
          <a:custGeom>
            <a:avLst/>
            <a:gdLst>
              <a:gd name="connsiteX0" fmla="*/ 0 w 1358900"/>
              <a:gd name="connsiteY0" fmla="*/ 281517 h 281517"/>
              <a:gd name="connsiteX1" fmla="*/ 609600 w 1358900"/>
              <a:gd name="connsiteY1" fmla="*/ 14817 h 281517"/>
              <a:gd name="connsiteX2" fmla="*/ 1358900 w 1358900"/>
              <a:gd name="connsiteY2" fmla="*/ 192617 h 281517"/>
              <a:gd name="connsiteX3" fmla="*/ 1358900 w 1358900"/>
              <a:gd name="connsiteY3" fmla="*/ 192617 h 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00" h="281517">
                <a:moveTo>
                  <a:pt x="0" y="281517"/>
                </a:moveTo>
                <a:cubicBezTo>
                  <a:pt x="191558" y="155575"/>
                  <a:pt x="383117" y="29634"/>
                  <a:pt x="609600" y="14817"/>
                </a:cubicBezTo>
                <a:cubicBezTo>
                  <a:pt x="836083" y="0"/>
                  <a:pt x="1358900" y="192617"/>
                  <a:pt x="1358900" y="192617"/>
                </a:cubicBezTo>
                <a:lnTo>
                  <a:pt x="1358900" y="192617"/>
                </a:lnTo>
              </a:path>
            </a:pathLst>
          </a:custGeom>
          <a:ln w="28575"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65" name="Freeform 64"/>
          <p:cNvSpPr/>
          <p:nvPr/>
        </p:nvSpPr>
        <p:spPr>
          <a:xfrm>
            <a:off x="4580341" y="2249035"/>
            <a:ext cx="823217" cy="122415"/>
          </a:xfrm>
          <a:custGeom>
            <a:avLst/>
            <a:gdLst>
              <a:gd name="connsiteX0" fmla="*/ 0 w 1358900"/>
              <a:gd name="connsiteY0" fmla="*/ 281517 h 281517"/>
              <a:gd name="connsiteX1" fmla="*/ 609600 w 1358900"/>
              <a:gd name="connsiteY1" fmla="*/ 14817 h 281517"/>
              <a:gd name="connsiteX2" fmla="*/ 1358900 w 1358900"/>
              <a:gd name="connsiteY2" fmla="*/ 192617 h 281517"/>
              <a:gd name="connsiteX3" fmla="*/ 1358900 w 1358900"/>
              <a:gd name="connsiteY3" fmla="*/ 192617 h 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00" h="281517">
                <a:moveTo>
                  <a:pt x="0" y="281517"/>
                </a:moveTo>
                <a:cubicBezTo>
                  <a:pt x="191558" y="155575"/>
                  <a:pt x="383117" y="29634"/>
                  <a:pt x="609600" y="14817"/>
                </a:cubicBezTo>
                <a:cubicBezTo>
                  <a:pt x="836083" y="0"/>
                  <a:pt x="1358900" y="192617"/>
                  <a:pt x="1358900" y="192617"/>
                </a:cubicBezTo>
                <a:lnTo>
                  <a:pt x="1358900" y="192617"/>
                </a:lnTo>
              </a:path>
            </a:pathLst>
          </a:custGeom>
          <a:ln w="28575"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66" name="Freeform 65"/>
          <p:cNvSpPr/>
          <p:nvPr/>
        </p:nvSpPr>
        <p:spPr>
          <a:xfrm>
            <a:off x="2664184" y="2278798"/>
            <a:ext cx="823217" cy="122415"/>
          </a:xfrm>
          <a:custGeom>
            <a:avLst/>
            <a:gdLst>
              <a:gd name="connsiteX0" fmla="*/ 0 w 1358900"/>
              <a:gd name="connsiteY0" fmla="*/ 281517 h 281517"/>
              <a:gd name="connsiteX1" fmla="*/ 609600 w 1358900"/>
              <a:gd name="connsiteY1" fmla="*/ 14817 h 281517"/>
              <a:gd name="connsiteX2" fmla="*/ 1358900 w 1358900"/>
              <a:gd name="connsiteY2" fmla="*/ 192617 h 281517"/>
              <a:gd name="connsiteX3" fmla="*/ 1358900 w 1358900"/>
              <a:gd name="connsiteY3" fmla="*/ 192617 h 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00" h="281517">
                <a:moveTo>
                  <a:pt x="0" y="281517"/>
                </a:moveTo>
                <a:cubicBezTo>
                  <a:pt x="191558" y="155575"/>
                  <a:pt x="383117" y="29634"/>
                  <a:pt x="609600" y="14817"/>
                </a:cubicBezTo>
                <a:cubicBezTo>
                  <a:pt x="836083" y="0"/>
                  <a:pt x="1358900" y="192617"/>
                  <a:pt x="1358900" y="192617"/>
                </a:cubicBezTo>
                <a:lnTo>
                  <a:pt x="1358900" y="192617"/>
                </a:lnTo>
              </a:path>
            </a:pathLst>
          </a:custGeom>
          <a:ln w="28575"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69" name="Straight Arrow Connector 68"/>
          <p:cNvCxnSpPr/>
          <p:nvPr/>
        </p:nvCxnSpPr>
        <p:spPr>
          <a:xfrm flipV="1">
            <a:off x="6801160" y="4610744"/>
            <a:ext cx="1751229" cy="1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4991950" y="4610744"/>
            <a:ext cx="1808479" cy="1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3214451" y="4610745"/>
            <a:ext cx="1806279" cy="0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1560090" y="4610745"/>
            <a:ext cx="1654361" cy="0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8552389" y="4610745"/>
            <a:ext cx="1480059" cy="0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7006726" y="4610745"/>
            <a:ext cx="1317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400" i="1" dirty="0" smtClean="0">
                <a:solidFill>
                  <a:srgbClr val="0000FF"/>
                </a:solidFill>
              </a:rPr>
              <a:t>time = 4</a:t>
            </a:r>
            <a:r>
              <a:rPr lang="en-GB" sz="2400" dirty="0" smtClean="0">
                <a:solidFill>
                  <a:srgbClr val="0000FF"/>
                </a:solidFill>
              </a:rPr>
              <a:t> </a:t>
            </a:r>
            <a:endParaRPr lang="en-US" sz="24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6729999" y="2278798"/>
            <a:ext cx="1837528" cy="1691433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400" dirty="0" smtClean="0">
                <a:solidFill>
                  <a:srgbClr val="0033CC"/>
                </a:solidFill>
                <a:sym typeface="Symbol"/>
              </a:rPr>
              <a:t>	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76436" y="2541829"/>
            <a:ext cx="20460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threat</a:t>
            </a:r>
          </a:p>
          <a:p>
            <a:pPr lvl="0"/>
            <a:r>
              <a:rPr lang="en-US" sz="2000" i="1" dirty="0" smtClean="0">
                <a:solidFill>
                  <a:srgbClr val="FF0000"/>
                </a:solidFill>
                <a:cs typeface="Times New Roman"/>
                <a:sym typeface="Symbol"/>
              </a:rPr>
              <a:t>pour water(3)</a:t>
            </a:r>
            <a:endParaRPr lang="en-US" sz="2000" dirty="0" smtClean="0">
              <a:solidFill>
                <a:srgbClr val="FF0000"/>
              </a:solidFill>
              <a:cs typeface="Times New Roman"/>
            </a:endParaRPr>
          </a:p>
          <a:p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52" name="Freeform 51"/>
          <p:cNvSpPr/>
          <p:nvPr/>
        </p:nvSpPr>
        <p:spPr>
          <a:xfrm>
            <a:off x="8140780" y="2278798"/>
            <a:ext cx="823217" cy="122415"/>
          </a:xfrm>
          <a:custGeom>
            <a:avLst/>
            <a:gdLst>
              <a:gd name="connsiteX0" fmla="*/ 0 w 1358900"/>
              <a:gd name="connsiteY0" fmla="*/ 281517 h 281517"/>
              <a:gd name="connsiteX1" fmla="*/ 609600 w 1358900"/>
              <a:gd name="connsiteY1" fmla="*/ 14817 h 281517"/>
              <a:gd name="connsiteX2" fmla="*/ 1358900 w 1358900"/>
              <a:gd name="connsiteY2" fmla="*/ 192617 h 281517"/>
              <a:gd name="connsiteX3" fmla="*/ 1358900 w 1358900"/>
              <a:gd name="connsiteY3" fmla="*/ 192617 h 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00" h="281517">
                <a:moveTo>
                  <a:pt x="0" y="281517"/>
                </a:moveTo>
                <a:cubicBezTo>
                  <a:pt x="191558" y="155575"/>
                  <a:pt x="383117" y="29634"/>
                  <a:pt x="609600" y="14817"/>
                </a:cubicBezTo>
                <a:cubicBezTo>
                  <a:pt x="836083" y="0"/>
                  <a:pt x="1358900" y="192617"/>
                  <a:pt x="1358900" y="192617"/>
                </a:cubicBezTo>
                <a:lnTo>
                  <a:pt x="1358900" y="192617"/>
                </a:lnTo>
              </a:path>
            </a:pathLst>
          </a:custGeom>
          <a:ln w="28575"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8552389" y="2278798"/>
            <a:ext cx="1837528" cy="1691433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400" dirty="0" smtClean="0">
                <a:solidFill>
                  <a:srgbClr val="0033CC"/>
                </a:solidFill>
                <a:sym typeface="Symbol"/>
              </a:rPr>
              <a:t>	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175495" y="3870342"/>
            <a:ext cx="1713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fire(4)</a:t>
            </a:r>
            <a:endParaRPr lang="en-US" sz="2400" i="1" dirty="0">
              <a:solidFill>
                <a:srgbClr val="0033CC"/>
              </a:solidFill>
              <a:cs typeface="Times New Roman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816955" y="2486332"/>
            <a:ext cx="175057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threat</a:t>
            </a:r>
          </a:p>
          <a:p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get water(5) </a:t>
            </a:r>
          </a:p>
          <a:p>
            <a:r>
              <a:rPr lang="en-US" sz="2000" i="1" dirty="0" smtClean="0">
                <a:solidFill>
                  <a:srgbClr val="FF0000"/>
                </a:solidFill>
                <a:cs typeface="Times New Roman"/>
                <a:sym typeface="Symbol"/>
              </a:rPr>
              <a:t>pour water(6)</a:t>
            </a:r>
            <a:endParaRPr lang="en-US" sz="2000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665721" y="3870342"/>
            <a:ext cx="2197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i="1" dirty="0" smtClean="0">
                <a:solidFill>
                  <a:srgbClr val="FF0000"/>
                </a:solidFill>
                <a:sym typeface="Symbol"/>
              </a:rPr>
              <a:t>get water(5)</a:t>
            </a:r>
            <a:endParaRPr lang="en-US" sz="2400" i="1" dirty="0">
              <a:cs typeface="Times New Roman"/>
            </a:endParaRPr>
          </a:p>
        </p:txBody>
      </p:sp>
      <p:sp>
        <p:nvSpPr>
          <p:cNvPr id="54" name="Slide Number Placeholder 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GB" sz="3100" dirty="0" smtClean="0">
                <a:solidFill>
                  <a:srgbClr val="003DB8"/>
                </a:solidFill>
              </a:rPr>
              <a:t>Towards a Unifying Logic-Based Framework (</a:t>
            </a:r>
            <a:r>
              <a:rPr lang="en-GB" sz="3100" dirty="0" err="1" smtClean="0">
                <a:solidFill>
                  <a:srgbClr val="003DB8"/>
                </a:solidFill>
              </a:rPr>
              <a:t>TUF</a:t>
            </a:r>
            <a:r>
              <a:rPr lang="en-GB" sz="3100" dirty="0" smtClean="0">
                <a:solidFill>
                  <a:srgbClr val="003DB8"/>
                </a:solidFill>
              </a:rPr>
              <a:t>)</a:t>
            </a:r>
            <a:r>
              <a:rPr lang="en-GB" dirty="0" smtClean="0"/>
              <a:t>		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1520" y="1830387"/>
            <a:ext cx="8686800" cy="4525963"/>
          </a:xfrm>
        </p:spPr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Computer Science Zoo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 production systems and active databases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BDI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agents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3DB8"/>
                </a:solidFill>
              </a:rPr>
              <a:t>The inspiration from </a:t>
            </a:r>
            <a:r>
              <a:rPr lang="en-US" sz="2400" dirty="0" err="1" smtClean="0">
                <a:solidFill>
                  <a:srgbClr val="003DB8"/>
                </a:solidFill>
              </a:rPr>
              <a:t>abductive</a:t>
            </a:r>
            <a:r>
              <a:rPr lang="en-US" sz="2400" dirty="0" smtClean="0">
                <a:solidFill>
                  <a:srgbClr val="003DB8"/>
                </a:solidFill>
              </a:rPr>
              <a:t> logic programming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Complex event processing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Combining complex events and complex transactions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Achieving atomicity by complex primitive 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relationship with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MetaTem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and temporal modal logic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Soundness and incompleteness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dirty="0" err="1" smtClean="0"/>
              <a:t>TUF</a:t>
            </a:r>
            <a:r>
              <a:rPr lang="en-GB" dirty="0" smtClean="0"/>
              <a:t> is inspired by </a:t>
            </a:r>
            <a:r>
              <a:rPr lang="en-GB" dirty="0" err="1" smtClean="0"/>
              <a:t>abductive</a:t>
            </a:r>
            <a:r>
              <a:rPr lang="en-GB" dirty="0" smtClean="0"/>
              <a:t> logic programming (ALP)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538" y="1196752"/>
            <a:ext cx="8229600" cy="4525963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dirty="0" smtClean="0"/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dirty="0" smtClean="0"/>
              <a:t> </a:t>
            </a:r>
            <a:endParaRPr lang="en-GB" sz="2000" dirty="0" smtClean="0"/>
          </a:p>
          <a:p>
            <a:pPr>
              <a:defRPr/>
            </a:pPr>
            <a:r>
              <a:rPr lang="en-GB" sz="8000" dirty="0" smtClean="0"/>
              <a:t>Abduction is the task of generating assumptions </a:t>
            </a:r>
            <a:r>
              <a:rPr lang="en-US" sz="8000" dirty="0" smtClean="0">
                <a:sym typeface="Symbol" pitchFamily="18" charset="2"/>
              </a:rPr>
              <a:t></a:t>
            </a:r>
            <a:endParaRPr lang="en-GB" sz="8000" dirty="0" smtClean="0"/>
          </a:p>
          <a:p>
            <a:pPr>
              <a:defRPr/>
            </a:pPr>
            <a:r>
              <a:rPr lang="en-GB" sz="8000" dirty="0" smtClean="0"/>
              <a:t>to explain observations:</a:t>
            </a:r>
          </a:p>
          <a:p>
            <a:pPr>
              <a:defRPr/>
            </a:pPr>
            <a:endParaRPr lang="en-GB" sz="800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sz="8000" dirty="0" smtClean="0"/>
              <a:t>Beliefs:</a:t>
            </a:r>
            <a:r>
              <a:rPr lang="en-GB" sz="8000" i="1" dirty="0" smtClean="0"/>
              <a:t>		</a:t>
            </a:r>
            <a:r>
              <a:rPr lang="en-GB" sz="4000" i="1" dirty="0" smtClean="0"/>
              <a:t>			</a:t>
            </a:r>
            <a:r>
              <a:rPr lang="en-GB" sz="8000" i="1" dirty="0" smtClean="0">
                <a:solidFill>
                  <a:srgbClr val="11329B"/>
                </a:solidFill>
              </a:rPr>
              <a:t>the grass is wet if it rained.</a:t>
            </a:r>
            <a:endParaRPr lang="en-GB" sz="8000" dirty="0" smtClean="0">
              <a:solidFill>
                <a:srgbClr val="11329B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sz="8000" i="1" dirty="0" smtClean="0">
                <a:solidFill>
                  <a:srgbClr val="11329B"/>
                </a:solidFill>
              </a:rPr>
              <a:t>						the grass is wet if the sprinkler was on.</a:t>
            </a:r>
            <a:endParaRPr lang="en-GB" sz="8000" dirty="0" smtClean="0">
              <a:solidFill>
                <a:srgbClr val="11329B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sz="8000" i="1" dirty="0" smtClean="0"/>
              <a:t> </a:t>
            </a:r>
            <a:endParaRPr lang="en-GB" sz="800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800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0" dirty="0" smtClean="0"/>
              <a:t>Observation:				</a:t>
            </a:r>
            <a:r>
              <a:rPr lang="en-GB" sz="8000" i="1" dirty="0" smtClean="0">
                <a:solidFill>
                  <a:srgbClr val="11329B"/>
                </a:solidFill>
              </a:rPr>
              <a:t>the grass is wet</a:t>
            </a:r>
            <a:r>
              <a:rPr lang="en-GB" sz="8000" i="1" dirty="0" smtClean="0"/>
              <a:t>.</a:t>
            </a:r>
            <a:endParaRPr lang="en-GB" sz="800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0" dirty="0" smtClean="0"/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800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0" dirty="0" smtClean="0"/>
              <a:t>Backward reasoning:</a:t>
            </a:r>
            <a:r>
              <a:rPr lang="en-US" sz="8000" i="1" dirty="0" smtClean="0"/>
              <a:t>	</a:t>
            </a:r>
            <a:r>
              <a:rPr lang="en-US" sz="8000" dirty="0" smtClean="0"/>
              <a:t>			or</a:t>
            </a:r>
            <a:endParaRPr lang="en-GB" sz="800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0" dirty="0" smtClean="0"/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800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8000" dirty="0" smtClean="0"/>
              <a:t>Explanations:</a:t>
            </a:r>
            <a:r>
              <a:rPr lang="en-US" sz="8000" i="1" dirty="0" smtClean="0"/>
              <a:t>            	</a:t>
            </a:r>
            <a:r>
              <a:rPr lang="en-GB" sz="8000" i="1" dirty="0" smtClean="0">
                <a:solidFill>
                  <a:srgbClr val="11329B"/>
                </a:solidFill>
              </a:rPr>
              <a:t>it rained.                      the sprinkler was on.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8000" i="1" dirty="0" smtClean="0">
              <a:solidFill>
                <a:srgbClr val="11329B"/>
              </a:solidFill>
            </a:endParaRPr>
          </a:p>
          <a:p>
            <a:pPr eaLnBrk="1" hangingPunct="1">
              <a:buFont typeface="Arial" pitchFamily="34" charset="0"/>
              <a:buNone/>
              <a:defRPr/>
            </a:pPr>
            <a:endParaRPr lang="en-US" sz="8000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GB" sz="8000" dirty="0" smtClean="0">
                <a:ea typeface="+mj-ea"/>
                <a:cs typeface="+mj-cs"/>
              </a:rPr>
              <a:t>There can be different </a:t>
            </a:r>
            <a:r>
              <a:rPr lang="en-US" sz="8000" dirty="0" smtClean="0">
                <a:ea typeface="+mj-ea"/>
                <a:cs typeface="+mj-cs"/>
                <a:sym typeface="Symbol" pitchFamily="18" charset="2"/>
              </a:rPr>
              <a:t> that explain </a:t>
            </a:r>
            <a:r>
              <a:rPr lang="en-GB" sz="8000" dirty="0" smtClean="0">
                <a:ea typeface="+mj-ea"/>
                <a:cs typeface="+mj-cs"/>
              </a:rPr>
              <a:t>the same observation.</a:t>
            </a:r>
            <a:endParaRPr lang="en-US" sz="8000" dirty="0" smtClean="0"/>
          </a:p>
          <a:p>
            <a:pPr eaLnBrk="1" hangingPunct="1">
              <a:buFont typeface="Arial" pitchFamily="34" charset="0"/>
              <a:buNone/>
              <a:defRPr/>
            </a:pPr>
            <a:r>
              <a:rPr lang="en-US" sz="8000" dirty="0" smtClean="0"/>
              <a:t>The  challenge is to find the best </a:t>
            </a:r>
            <a:r>
              <a:rPr lang="en-US" sz="8000" dirty="0" smtClean="0">
                <a:sym typeface="Symbol" pitchFamily="18" charset="2"/>
              </a:rPr>
              <a:t> </a:t>
            </a:r>
            <a:r>
              <a:rPr lang="en-US" sz="8000" dirty="0" smtClean="0"/>
              <a:t>with the computational resources available.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9600" dirty="0" smtClean="0">
              <a:solidFill>
                <a:srgbClr val="11329B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3419475" y="3284538"/>
            <a:ext cx="1008063" cy="10795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859338" y="3284538"/>
            <a:ext cx="1223962" cy="10795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250825" y="188913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457200" eaLnBrk="0" hangingPunct="0"/>
            <a:r>
              <a:rPr lang="en-GB" sz="2400" dirty="0">
                <a:solidFill>
                  <a:srgbClr val="0000FF"/>
                </a:solidFill>
                <a:latin typeface="Calibri" pitchFamily="34" charset="0"/>
              </a:rPr>
              <a:t>Semantics of an </a:t>
            </a:r>
            <a:r>
              <a:rPr lang="en-GB" sz="2400" dirty="0" err="1">
                <a:solidFill>
                  <a:srgbClr val="0000FF"/>
                </a:solidFill>
                <a:latin typeface="Calibri" pitchFamily="34" charset="0"/>
              </a:rPr>
              <a:t>abductive</a:t>
            </a:r>
            <a:r>
              <a:rPr lang="en-GB" sz="2400" dirty="0">
                <a:solidFill>
                  <a:srgbClr val="0000FF"/>
                </a:solidFill>
                <a:latin typeface="Calibri" pitchFamily="34" charset="0"/>
              </a:rPr>
              <a:t> logic program </a:t>
            </a:r>
            <a:r>
              <a:rPr lang="en-GB" sz="2400" dirty="0" smtClean="0">
                <a:solidFill>
                  <a:srgbClr val="0000FF"/>
                </a:solidFill>
                <a:latin typeface="Calibri" pitchFamily="34" charset="0"/>
              </a:rPr>
              <a:t>&lt;IC, L, </a:t>
            </a:r>
            <a:r>
              <a:rPr lang="en-GB" sz="2400" dirty="0">
                <a:solidFill>
                  <a:srgbClr val="0000FF"/>
                </a:solidFill>
                <a:latin typeface="Calibri" pitchFamily="34" charset="0"/>
              </a:rPr>
              <a:t>A&gt;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468313" y="1341438"/>
            <a:ext cx="8507412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 defTabSz="457200">
              <a:buClr>
                <a:srgbClr val="11329B"/>
              </a:buClr>
              <a:buSzPct val="111000"/>
            </a:pPr>
            <a:r>
              <a:rPr lang="en-GB" sz="2000" dirty="0" smtClean="0">
                <a:solidFill>
                  <a:srgbClr val="0000FF"/>
                </a:solidFill>
                <a:latin typeface="Calibri" pitchFamily="34" charset="0"/>
              </a:rPr>
              <a:t>IC </a:t>
            </a: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</a:rPr>
              <a:t>is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a set of </a:t>
            </a:r>
            <a:r>
              <a:rPr lang="en-GB" sz="2000" dirty="0" smtClean="0">
                <a:solidFill>
                  <a:srgbClr val="0000FF"/>
                </a:solidFill>
                <a:latin typeface="Calibri" pitchFamily="34" charset="0"/>
              </a:rPr>
              <a:t>integrity constraints </a:t>
            </a: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represented by clauses in FOL</a:t>
            </a:r>
          </a:p>
          <a:p>
            <a:pPr marL="381000" indent="-381000" defTabSz="457200">
              <a:buClr>
                <a:srgbClr val="11329B"/>
              </a:buClr>
              <a:buSzPct val="111000"/>
            </a:pPr>
            <a:r>
              <a:rPr lang="en-GB" sz="2000" dirty="0" smtClean="0">
                <a:solidFill>
                  <a:srgbClr val="0000FF"/>
                </a:solidFill>
                <a:latin typeface="Calibri" pitchFamily="34" charset="0"/>
              </a:rPr>
              <a:t>L</a:t>
            </a:r>
            <a:r>
              <a:rPr lang="en-GB" sz="2000" b="1" dirty="0" smtClean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is set of beliefs represented as a </a:t>
            </a:r>
            <a:r>
              <a:rPr lang="en-GB" sz="2000" dirty="0">
                <a:solidFill>
                  <a:srgbClr val="0000FF"/>
                </a:solidFill>
                <a:latin typeface="Calibri" pitchFamily="34" charset="0"/>
              </a:rPr>
              <a:t>logic program</a:t>
            </a:r>
            <a:endParaRPr lang="en-GB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381000" indent="-381000" defTabSz="457200">
              <a:buClr>
                <a:srgbClr val="11329B"/>
              </a:buClr>
              <a:buSzPct val="111000"/>
            </a:pPr>
            <a:r>
              <a:rPr lang="en-GB" sz="2000" dirty="0">
                <a:solidFill>
                  <a:srgbClr val="0000FF"/>
                </a:solidFill>
                <a:latin typeface="Calibri" pitchFamily="34" charset="0"/>
              </a:rPr>
              <a:t>A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is a set of atomic </a:t>
            </a: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</a:rPr>
              <a:t>sentences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representing </a:t>
            </a:r>
            <a:r>
              <a:rPr lang="en-GB" sz="2000" dirty="0">
                <a:solidFill>
                  <a:srgbClr val="0000FF"/>
                </a:solidFill>
                <a:latin typeface="Calibri" pitchFamily="34" charset="0"/>
              </a:rPr>
              <a:t>actions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GB" sz="2000" dirty="0">
                <a:solidFill>
                  <a:srgbClr val="0000FF"/>
                </a:solidFill>
                <a:latin typeface="Calibri" pitchFamily="34" charset="0"/>
              </a:rPr>
              <a:t>other assumptions.</a:t>
            </a:r>
          </a:p>
          <a:p>
            <a:pPr marL="381000" indent="-381000" defTabSz="457200">
              <a:buClr>
                <a:srgbClr val="11329B"/>
              </a:buClr>
              <a:buSzPct val="111000"/>
            </a:pPr>
            <a:endParaRPr lang="en-GB" sz="2000" dirty="0">
              <a:solidFill>
                <a:srgbClr val="0000FF"/>
              </a:solidFill>
              <a:latin typeface="Calibri" pitchFamily="34" charset="0"/>
            </a:endParaRPr>
          </a:p>
          <a:p>
            <a:pPr marL="381000" indent="-381000" defTabSz="457200">
              <a:buClr>
                <a:srgbClr val="11329B"/>
              </a:buClr>
              <a:buSzPct val="111000"/>
            </a:pPr>
            <a:r>
              <a:rPr lang="en-GB" sz="2000" dirty="0">
                <a:solidFill>
                  <a:srgbClr val="0000FF"/>
                </a:solidFill>
                <a:latin typeface="Calibri" pitchFamily="34" charset="0"/>
              </a:rPr>
              <a:t>Given a </a:t>
            </a:r>
            <a:r>
              <a:rPr lang="en-GB" sz="2000" dirty="0" smtClean="0">
                <a:solidFill>
                  <a:srgbClr val="0000FF"/>
                </a:solidFill>
                <a:latin typeface="Calibri" pitchFamily="34" charset="0"/>
              </a:rPr>
              <a:t>goal G, the </a:t>
            </a:r>
            <a:r>
              <a:rPr lang="en-GB" sz="2000" dirty="0">
                <a:solidFill>
                  <a:srgbClr val="0000FF"/>
                </a:solidFill>
                <a:latin typeface="Calibri" pitchFamily="34" charset="0"/>
              </a:rPr>
              <a:t>task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is to generate a set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  <a:sym typeface="Symbol" pitchFamily="18" charset="2"/>
              </a:rPr>
              <a:t></a:t>
            </a:r>
            <a:r>
              <a:rPr lang="en-GB" sz="2000" dirty="0">
                <a:solidFill>
                  <a:srgbClr val="0000FF"/>
                </a:solidFill>
                <a:latin typeface="Calibri" pitchFamily="34" charset="0"/>
                <a:sym typeface="Symbol" pitchFamily="18" charset="2"/>
              </a:rPr>
              <a:t> </a:t>
            </a:r>
            <a:r>
              <a:rPr lang="en-GB" sz="2000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GB" sz="2000" dirty="0">
                <a:solidFill>
                  <a:srgbClr val="0000FF"/>
                </a:solidFill>
                <a:latin typeface="Calibri" pitchFamily="34" charset="0"/>
                <a:sym typeface="Symbol" pitchFamily="18" charset="2"/>
              </a:rPr>
              <a:t> A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  <a:sym typeface="Symbol" pitchFamily="18" charset="2"/>
              </a:rPr>
              <a:t>such that </a:t>
            </a:r>
            <a:endParaRPr lang="en-GB" sz="2000" dirty="0" smtClean="0">
              <a:solidFill>
                <a:srgbClr val="000000"/>
              </a:solidFill>
              <a:latin typeface="Calibri" pitchFamily="34" charset="0"/>
              <a:sym typeface="Symbol" pitchFamily="18" charset="2"/>
            </a:endParaRPr>
          </a:p>
          <a:p>
            <a:pPr marL="381000" indent="-381000" defTabSz="457200">
              <a:buClr>
                <a:srgbClr val="11329B"/>
              </a:buClr>
              <a:buSzPct val="111000"/>
            </a:pPr>
            <a:endParaRPr lang="en-GB" sz="2000" dirty="0" smtClean="0">
              <a:solidFill>
                <a:srgbClr val="000000"/>
              </a:solidFill>
              <a:latin typeface="Calibri" pitchFamily="34" charset="0"/>
              <a:sym typeface="Symbol" pitchFamily="18" charset="2"/>
            </a:endParaRPr>
          </a:p>
          <a:p>
            <a:r>
              <a:rPr lang="en-US" sz="2000" i="1" dirty="0" smtClean="0">
                <a:solidFill>
                  <a:srgbClr val="FF0000"/>
                </a:solidFill>
              </a:rPr>
              <a:t>				</a:t>
            </a:r>
            <a:r>
              <a:rPr lang="en-US" sz="2000" dirty="0" smtClean="0">
                <a:solidFill>
                  <a:srgbClr val="0033CC"/>
                </a:solidFill>
              </a:rPr>
              <a:t>L </a:t>
            </a:r>
            <a:r>
              <a:rPr lang="en-US" sz="2000" dirty="0" smtClean="0">
                <a:solidFill>
                  <a:srgbClr val="0033CC"/>
                </a:solidFill>
                <a:sym typeface="Symbol"/>
              </a:rPr>
              <a:t></a:t>
            </a:r>
            <a:r>
              <a:rPr lang="en-US" sz="2000" dirty="0" smtClean="0">
                <a:solidFill>
                  <a:srgbClr val="0033CC"/>
                </a:solidFill>
              </a:rPr>
              <a:t> </a:t>
            </a:r>
            <a:r>
              <a:rPr lang="en-US" sz="2000" dirty="0" smtClean="0">
                <a:solidFill>
                  <a:srgbClr val="0033CC"/>
                </a:solidFill>
                <a:sym typeface="Symbol"/>
              </a:rPr>
              <a:t></a:t>
            </a:r>
            <a:r>
              <a:rPr lang="en-US" sz="2000" dirty="0" smtClean="0">
                <a:solidFill>
                  <a:srgbClr val="0033CC"/>
                </a:solidFill>
              </a:rPr>
              <a:t> solves G 		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				L </a:t>
            </a:r>
            <a:r>
              <a:rPr lang="en-US" sz="2000" dirty="0" smtClean="0">
                <a:solidFill>
                  <a:srgbClr val="0033CC"/>
                </a:solidFill>
                <a:sym typeface="Symbol"/>
              </a:rPr>
              <a:t></a:t>
            </a:r>
            <a:r>
              <a:rPr lang="en-US" sz="2000" dirty="0" smtClean="0">
                <a:solidFill>
                  <a:srgbClr val="0033CC"/>
                </a:solidFill>
              </a:rPr>
              <a:t> </a:t>
            </a:r>
            <a:r>
              <a:rPr lang="en-US" sz="2000" dirty="0" smtClean="0">
                <a:solidFill>
                  <a:srgbClr val="0033CC"/>
                </a:solidFill>
                <a:sym typeface="Symbol"/>
              </a:rPr>
              <a:t></a:t>
            </a:r>
            <a:r>
              <a:rPr lang="en-US" sz="2000" dirty="0" smtClean="0">
                <a:solidFill>
                  <a:srgbClr val="0033CC"/>
                </a:solidFill>
              </a:rPr>
              <a:t> satisfies IC		</a:t>
            </a:r>
          </a:p>
          <a:p>
            <a:pPr marL="381000" indent="-381000" defTabSz="457200">
              <a:buClr>
                <a:srgbClr val="11329B"/>
              </a:buClr>
              <a:buSzPct val="111000"/>
            </a:pPr>
            <a:endParaRPr lang="en-GB" sz="2000" dirty="0">
              <a:solidFill>
                <a:srgbClr val="000000"/>
              </a:solidFill>
              <a:latin typeface="Calibri" pitchFamily="34" charset="0"/>
              <a:sym typeface="Symbol" pitchFamily="18" charset="2"/>
            </a:endParaRPr>
          </a:p>
          <a:p>
            <a:pPr marL="381000" indent="-381000" defTabSz="457200">
              <a:buClr>
                <a:srgbClr val="11329B"/>
              </a:buClr>
              <a:buSzPct val="111000"/>
            </a:pPr>
            <a:r>
              <a:rPr lang="en-GB" sz="2000" dirty="0" smtClean="0">
                <a:latin typeface="Calibri" pitchFamily="34" charset="0"/>
                <a:sym typeface="Symbol" pitchFamily="18" charset="2"/>
              </a:rPr>
              <a:t>i.e.					</a:t>
            </a:r>
            <a:r>
              <a:rPr lang="en-GB" sz="2000" dirty="0" smtClean="0">
                <a:solidFill>
                  <a:srgbClr val="0000FF"/>
                </a:solidFill>
                <a:latin typeface="Calibri" pitchFamily="34" charset="0"/>
                <a:sym typeface="Symbol" pitchFamily="18" charset="2"/>
              </a:rPr>
              <a:t>IC  </a:t>
            </a:r>
            <a:r>
              <a:rPr lang="en-GB" sz="2000" dirty="0">
                <a:solidFill>
                  <a:srgbClr val="0000FF"/>
                </a:solidFill>
                <a:latin typeface="Calibri" pitchFamily="34" charset="0"/>
                <a:sym typeface="Symbol" pitchFamily="18" charset="2"/>
              </a:rPr>
              <a:t> </a:t>
            </a:r>
            <a:r>
              <a:rPr lang="en-GB" sz="2000" dirty="0" smtClean="0">
                <a:solidFill>
                  <a:srgbClr val="0000FF"/>
                </a:solidFill>
                <a:latin typeface="Calibri" pitchFamily="34" charset="0"/>
                <a:sym typeface="Symbol" pitchFamily="18" charset="2"/>
              </a:rPr>
              <a:t>G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  <a:sym typeface="Symbol" pitchFamily="18" charset="2"/>
              </a:rPr>
              <a:t>is true in the </a:t>
            </a:r>
            <a:r>
              <a:rPr lang="en-GB" sz="2000" dirty="0">
                <a:solidFill>
                  <a:srgbClr val="0000FF"/>
                </a:solidFill>
                <a:latin typeface="Calibri" pitchFamily="34" charset="0"/>
                <a:sym typeface="Symbol" pitchFamily="18" charset="2"/>
              </a:rPr>
              <a:t>“intended” model </a:t>
            </a: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  <a:sym typeface="Symbol" pitchFamily="18" charset="2"/>
              </a:rPr>
              <a:t>of </a:t>
            </a:r>
            <a:r>
              <a:rPr lang="en-GB" sz="2000" dirty="0" smtClean="0">
                <a:solidFill>
                  <a:srgbClr val="0000FF"/>
                </a:solidFill>
                <a:latin typeface="Calibri" pitchFamily="34" charset="0"/>
                <a:sym typeface="Symbol" pitchFamily="18" charset="2"/>
              </a:rPr>
              <a:t>L </a:t>
            </a:r>
            <a:r>
              <a:rPr lang="en-GB" sz="2000" dirty="0">
                <a:solidFill>
                  <a:srgbClr val="0000FF"/>
                </a:solidFill>
                <a:latin typeface="Calibri" pitchFamily="34" charset="0"/>
                <a:sym typeface="Symbol" pitchFamily="18" charset="2"/>
              </a:rPr>
              <a:t>  .</a:t>
            </a:r>
          </a:p>
          <a:p>
            <a:pPr marL="381000" indent="-381000" defTabSz="457200">
              <a:buClr>
                <a:srgbClr val="11329B"/>
              </a:buClr>
              <a:buSzPct val="111000"/>
            </a:pPr>
            <a:r>
              <a:rPr lang="en-GB" sz="2000" dirty="0">
                <a:solidFill>
                  <a:srgbClr val="0000FF"/>
                </a:solidFill>
                <a:latin typeface="Calibri" pitchFamily="34" charset="0"/>
                <a:sym typeface="Symbol" pitchFamily="18" charset="2"/>
              </a:rPr>
              <a:t>			</a:t>
            </a:r>
            <a:endParaRPr lang="en-GB" sz="2000" baseline="-25000" dirty="0">
              <a:solidFill>
                <a:srgbClr val="0000FF"/>
              </a:solidFill>
              <a:latin typeface="Calibri" pitchFamily="34" charset="0"/>
            </a:endParaRPr>
          </a:p>
          <a:p>
            <a:pPr marL="381000" indent="-381000" defTabSz="457200">
              <a:buClr>
                <a:srgbClr val="11329B"/>
              </a:buClr>
              <a:buSzPct val="111000"/>
            </a:pP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If</a:t>
            </a:r>
            <a:r>
              <a:rPr lang="en-GB" sz="2000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GB" sz="2000" dirty="0" smtClean="0">
                <a:solidFill>
                  <a:srgbClr val="0000FF"/>
                </a:solidFill>
                <a:latin typeface="Calibri" pitchFamily="34" charset="0"/>
              </a:rPr>
              <a:t>L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is a set of Horn clauses (no negative conditions),</a:t>
            </a:r>
          </a:p>
          <a:p>
            <a:pPr marL="381000" indent="-381000">
              <a:buClr>
                <a:srgbClr val="11329B"/>
              </a:buClr>
              <a:buSzPct val="111000"/>
            </a:pP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then the </a:t>
            </a:r>
            <a:r>
              <a:rPr lang="en-GB" sz="2000" dirty="0">
                <a:solidFill>
                  <a:srgbClr val="0000FF"/>
                </a:solidFill>
                <a:latin typeface="Calibri" pitchFamily="34" charset="0"/>
              </a:rPr>
              <a:t>intended model of </a:t>
            </a:r>
            <a:r>
              <a:rPr lang="en-GB" sz="2000" dirty="0" smtClean="0">
                <a:solidFill>
                  <a:srgbClr val="0000FF"/>
                </a:solidFill>
                <a:latin typeface="Calibri" pitchFamily="34" charset="0"/>
                <a:sym typeface="Symbol" pitchFamily="18" charset="2"/>
              </a:rPr>
              <a:t>L   </a:t>
            </a:r>
            <a:r>
              <a:rPr lang="en-GB" sz="2000" dirty="0" smtClean="0">
                <a:solidFill>
                  <a:srgbClr val="0000FF"/>
                </a:solidFill>
                <a:latin typeface="Calibri" pitchFamily="34" charset="0"/>
              </a:rPr>
              <a:t>is </a:t>
            </a:r>
            <a:r>
              <a:rPr lang="en-GB" sz="2000" dirty="0">
                <a:solidFill>
                  <a:srgbClr val="0000FF"/>
                </a:solidFill>
                <a:latin typeface="Calibri" pitchFamily="34" charset="0"/>
              </a:rPr>
              <a:t>the unique minimal model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</a:rPr>
              <a:t>of</a:t>
            </a:r>
            <a:r>
              <a:rPr lang="en-GB" sz="2000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GB" sz="2000" dirty="0" smtClean="0">
                <a:solidFill>
                  <a:srgbClr val="0000FF"/>
                </a:solidFill>
                <a:latin typeface="Calibri" pitchFamily="34" charset="0"/>
                <a:sym typeface="Symbol" pitchFamily="18" charset="2"/>
              </a:rPr>
              <a:t>L   .</a:t>
            </a:r>
          </a:p>
          <a:p>
            <a:pPr marL="381000" indent="-381000">
              <a:buClr>
                <a:srgbClr val="11329B"/>
              </a:buClr>
              <a:buSzPct val="111000"/>
            </a:pPr>
            <a:endParaRPr lang="en-GB" sz="800" dirty="0" smtClean="0">
              <a:solidFill>
                <a:srgbClr val="0000FF"/>
              </a:solidFill>
              <a:latin typeface="Calibri" pitchFamily="34" charset="0"/>
              <a:sym typeface="Symbol" pitchFamily="18" charset="2"/>
            </a:endParaRPr>
          </a:p>
          <a:p>
            <a:pPr marL="381000" indent="-381000">
              <a:buClr>
                <a:srgbClr val="11329B"/>
              </a:buClr>
              <a:buSzPct val="111000"/>
            </a:pP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</a:rPr>
              <a:t>If</a:t>
            </a:r>
            <a:r>
              <a:rPr lang="en-GB" sz="2000" dirty="0" smtClean="0">
                <a:solidFill>
                  <a:srgbClr val="0000FF"/>
                </a:solidFill>
                <a:latin typeface="Calibri" pitchFamily="34" charset="0"/>
              </a:rPr>
              <a:t> L </a:t>
            </a: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</a:rPr>
              <a:t>is locally stratified, then the </a:t>
            </a:r>
            <a:r>
              <a:rPr lang="en-GB" sz="2000" dirty="0" smtClean="0">
                <a:solidFill>
                  <a:srgbClr val="0000FF"/>
                </a:solidFill>
                <a:latin typeface="Calibri" pitchFamily="34" charset="0"/>
              </a:rPr>
              <a:t>intended model is the unique perfect model.</a:t>
            </a:r>
          </a:p>
          <a:p>
            <a:pPr marL="381000" indent="-381000">
              <a:buClr>
                <a:srgbClr val="11329B"/>
              </a:buClr>
              <a:buSzPct val="111000"/>
            </a:pPr>
            <a:endParaRPr lang="en-GB" sz="800" dirty="0" smtClean="0">
              <a:solidFill>
                <a:srgbClr val="0000FF"/>
              </a:solidFill>
              <a:latin typeface="Calibri" pitchFamily="34" charset="0"/>
            </a:endParaRPr>
          </a:p>
          <a:p>
            <a:pPr marL="381000" indent="-381000">
              <a:buClr>
                <a:srgbClr val="11329B"/>
              </a:buClr>
              <a:buSzPct val="111000"/>
            </a:pP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</a:rPr>
              <a:t>Otherwise, the </a:t>
            </a:r>
            <a:r>
              <a:rPr lang="en-GB" sz="2000" dirty="0" smtClean="0">
                <a:solidFill>
                  <a:srgbClr val="0000FF"/>
                </a:solidFill>
                <a:latin typeface="Calibri" pitchFamily="34" charset="0"/>
              </a:rPr>
              <a:t>intended model is the unique well-founded model.</a:t>
            </a:r>
          </a:p>
          <a:p>
            <a:pPr marL="381000" indent="-381000">
              <a:buClr>
                <a:srgbClr val="11329B"/>
              </a:buClr>
              <a:buSzPct val="111000"/>
            </a:pPr>
            <a:endParaRPr lang="en-GB" sz="2000" dirty="0" smtClean="0">
              <a:solidFill>
                <a:srgbClr val="0000FF"/>
              </a:solidFill>
              <a:latin typeface="Calibri" pitchFamily="34" charset="0"/>
            </a:endParaRPr>
          </a:p>
          <a:p>
            <a:pPr marL="381000" indent="-381000">
              <a:buClr>
                <a:srgbClr val="11329B"/>
              </a:buClr>
              <a:buSzPct val="111000"/>
            </a:pPr>
            <a:endParaRPr lang="en-GB" sz="2000" dirty="0" smtClean="0">
              <a:solidFill>
                <a:srgbClr val="0000FF"/>
              </a:solidFill>
              <a:latin typeface="Calibri" pitchFamily="34" charset="0"/>
            </a:endParaRPr>
          </a:p>
          <a:p>
            <a:pPr marL="381000" indent="-381000">
              <a:buClr>
                <a:srgbClr val="11329B"/>
              </a:buClr>
              <a:buSzPct val="111000"/>
            </a:pPr>
            <a:endParaRPr lang="en-GB" sz="2000" dirty="0">
              <a:solidFill>
                <a:srgbClr val="0000FF"/>
              </a:solidFill>
              <a:latin typeface="Calibri" pitchFamily="34" charset="0"/>
            </a:endParaRPr>
          </a:p>
          <a:p>
            <a:pPr marL="381000" indent="-381000" defTabSz="457200">
              <a:buClr>
                <a:srgbClr val="11329B"/>
              </a:buClr>
              <a:buSzPct val="111000"/>
            </a:pPr>
            <a:endParaRPr lang="en-GB" sz="2000" dirty="0">
              <a:solidFill>
                <a:srgbClr val="0000FF"/>
              </a:solidFill>
              <a:latin typeface="Calibri" pitchFamily="34" charset="0"/>
            </a:endParaRPr>
          </a:p>
          <a:p>
            <a:pPr marL="381000" indent="-381000" defTabSz="457200">
              <a:spcBef>
                <a:spcPct val="20000"/>
              </a:spcBef>
              <a:buClr>
                <a:srgbClr val="11329B"/>
              </a:buClr>
              <a:buSzPct val="111000"/>
            </a:pPr>
            <a:endParaRPr lang="en-GB" sz="2000" i="1" dirty="0">
              <a:solidFill>
                <a:srgbClr val="0000FF"/>
              </a:solidFill>
              <a:latin typeface="Calibri" pitchFamily="34" charset="0"/>
            </a:endParaRPr>
          </a:p>
          <a:p>
            <a:pPr marL="381000" indent="-381000" defTabSz="457200">
              <a:spcBef>
                <a:spcPct val="20000"/>
              </a:spcBef>
              <a:buClr>
                <a:srgbClr val="11329B"/>
              </a:buClr>
              <a:buSzPct val="111000"/>
            </a:pPr>
            <a:endParaRPr lang="en-GB" sz="2000" dirty="0">
              <a:solidFill>
                <a:srgbClr val="0000FF"/>
              </a:solidFill>
              <a:latin typeface="Calibri" pitchFamily="34" charset="0"/>
            </a:endParaRPr>
          </a:p>
          <a:p>
            <a:pPr marL="381000" indent="-381000" defTabSz="457200">
              <a:spcBef>
                <a:spcPct val="20000"/>
              </a:spcBef>
              <a:buClr>
                <a:srgbClr val="11329B"/>
              </a:buClr>
              <a:buSzPct val="111000"/>
            </a:pPr>
            <a:endParaRPr lang="en-GB" sz="2000" i="1" dirty="0">
              <a:solidFill>
                <a:srgbClr val="0000FF"/>
              </a:solidFill>
              <a:latin typeface="Calibri" pitchFamily="34" charset="0"/>
            </a:endParaRPr>
          </a:p>
          <a:p>
            <a:pPr marL="381000" indent="-381000" defTabSz="457200">
              <a:spcBef>
                <a:spcPct val="20000"/>
              </a:spcBef>
            </a:pPr>
            <a:endParaRPr lang="en-GB" sz="2000" dirty="0">
              <a:solidFill>
                <a:srgbClr val="CC0000"/>
              </a:solidFill>
              <a:latin typeface="Comic Sans MS" pitchFamily="66" charset="0"/>
            </a:endParaRPr>
          </a:p>
          <a:p>
            <a:pPr marL="381000" indent="-381000" defTabSz="457200">
              <a:spcBef>
                <a:spcPct val="20000"/>
              </a:spcBef>
            </a:pPr>
            <a:r>
              <a:rPr lang="en-GB" sz="2000" dirty="0">
                <a:solidFill>
                  <a:srgbClr val="CC0000"/>
                </a:solidFill>
                <a:latin typeface="Comic Sans MS" pitchFamily="66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25" name="Text Box 13"/>
          <p:cNvSpPr txBox="1">
            <a:spLocks noChangeArrowheads="1"/>
          </p:cNvSpPr>
          <p:nvPr/>
        </p:nvSpPr>
        <p:spPr bwMode="auto">
          <a:xfrm>
            <a:off x="0" y="1628775"/>
            <a:ext cx="836295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/>
            <a:r>
              <a:rPr lang="en-GB" sz="2000">
                <a:latin typeface="Comic Sans MS" pitchFamily="26" charset="0"/>
              </a:rPr>
              <a:t>  </a:t>
            </a:r>
            <a:endParaRPr lang="en-US" sz="2000">
              <a:latin typeface="Comic Sans MS" pitchFamily="26" charset="0"/>
            </a:endParaRPr>
          </a:p>
        </p:txBody>
      </p:sp>
      <p:sp>
        <p:nvSpPr>
          <p:cNvPr id="141327" name="Text Box 15"/>
          <p:cNvSpPr txBox="1">
            <a:spLocks noChangeArrowheads="1"/>
          </p:cNvSpPr>
          <p:nvPr/>
        </p:nvSpPr>
        <p:spPr bwMode="auto">
          <a:xfrm rot="3885050">
            <a:off x="5797365" y="2628854"/>
            <a:ext cx="18702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GB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Decision theory</a:t>
            </a:r>
            <a:endParaRPr lang="en-GB" sz="2800" dirty="0">
              <a:solidFill>
                <a:schemeClr val="accent2">
                  <a:lumMod val="60000"/>
                  <a:lumOff val="40000"/>
                </a:schemeClr>
              </a:solidFill>
              <a:latin typeface="Calibri" pitchFamily="34" charset="0"/>
            </a:endParaRPr>
          </a:p>
        </p:txBody>
      </p:sp>
      <p:sp>
        <p:nvSpPr>
          <p:cNvPr id="141330" name="Text Box 18"/>
          <p:cNvSpPr txBox="1">
            <a:spLocks noChangeArrowheads="1"/>
          </p:cNvSpPr>
          <p:nvPr/>
        </p:nvSpPr>
        <p:spPr bwMode="auto">
          <a:xfrm rot="1057723">
            <a:off x="1493838" y="2951783"/>
            <a:ext cx="2223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Broadway" pitchFamily="82" charset="0"/>
              </a:rPr>
              <a:t>Production systems</a:t>
            </a:r>
            <a:endParaRPr lang="es-ES" sz="2000" dirty="0">
              <a:solidFill>
                <a:srgbClr val="FF0000"/>
              </a:solidFill>
              <a:latin typeface="Broadway" pitchFamily="82" charset="0"/>
            </a:endParaRPr>
          </a:p>
        </p:txBody>
      </p:sp>
      <p:sp>
        <p:nvSpPr>
          <p:cNvPr id="141331" name="Text Box 19"/>
          <p:cNvSpPr txBox="1">
            <a:spLocks noChangeArrowheads="1"/>
          </p:cNvSpPr>
          <p:nvPr/>
        </p:nvSpPr>
        <p:spPr bwMode="auto">
          <a:xfrm rot="1067951">
            <a:off x="3717130" y="1638580"/>
            <a:ext cx="1693069" cy="98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 dirty="0" smtClean="0">
                <a:solidFill>
                  <a:srgbClr val="003DB8"/>
                </a:solidFill>
                <a:latin typeface="Comic Sans MS" pitchFamily="26" charset="0"/>
              </a:rPr>
              <a:t>First-order logic</a:t>
            </a:r>
            <a:endParaRPr lang="es-ES" sz="2400" dirty="0">
              <a:solidFill>
                <a:srgbClr val="003DB8"/>
              </a:solidFill>
              <a:latin typeface="Comic Sans MS" pitchFamily="26" charset="0"/>
            </a:endParaRPr>
          </a:p>
        </p:txBody>
      </p:sp>
      <p:sp>
        <p:nvSpPr>
          <p:cNvPr id="141339" name="Text Box 27"/>
          <p:cNvSpPr txBox="1">
            <a:spLocks noChangeArrowheads="1"/>
          </p:cNvSpPr>
          <p:nvPr/>
        </p:nvSpPr>
        <p:spPr bwMode="auto">
          <a:xfrm rot="518384">
            <a:off x="3479124" y="4593950"/>
            <a:ext cx="2548868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Circumscription</a:t>
            </a:r>
            <a:endParaRPr lang="en-US" sz="2400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141343" name="Text Box 31"/>
          <p:cNvSpPr txBox="1">
            <a:spLocks noChangeArrowheads="1"/>
          </p:cNvSpPr>
          <p:nvPr/>
        </p:nvSpPr>
        <p:spPr bwMode="auto">
          <a:xfrm rot="17187712">
            <a:off x="2339753" y="3727000"/>
            <a:ext cx="23561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GB" sz="2800" dirty="0" smtClean="0">
                <a:solidFill>
                  <a:srgbClr val="990033"/>
                </a:solidFill>
                <a:latin typeface="Arial Rounded MT Bold" pitchFamily="34" charset="0"/>
                <a:cs typeface="Comic Sans MS"/>
              </a:rPr>
              <a:t>Heuristics</a:t>
            </a:r>
            <a:endParaRPr lang="en-US" sz="2800" dirty="0">
              <a:solidFill>
                <a:srgbClr val="990033"/>
              </a:solidFill>
              <a:latin typeface="Arial Rounded MT Bold" pitchFamily="34" charset="0"/>
              <a:cs typeface="Comic Sans MS"/>
            </a:endParaRPr>
          </a:p>
        </p:txBody>
      </p:sp>
      <p:sp>
        <p:nvSpPr>
          <p:cNvPr id="141344" name="Text Box 32"/>
          <p:cNvSpPr txBox="1">
            <a:spLocks noChangeArrowheads="1"/>
          </p:cNvSpPr>
          <p:nvPr/>
        </p:nvSpPr>
        <p:spPr bwMode="auto">
          <a:xfrm>
            <a:off x="207169" y="221630"/>
            <a:ext cx="8757319" cy="6363303"/>
          </a:xfrm>
          <a:prstGeom prst="rect">
            <a:avLst/>
          </a:prstGeom>
          <a:solidFill>
            <a:srgbClr val="FFFF99"/>
          </a:solidFill>
          <a:ln w="381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200" dirty="0">
              <a:solidFill>
                <a:srgbClr val="0000FF"/>
              </a:solidFill>
              <a:latin typeface="Comic Sans MS" pitchFamily="26" charset="0"/>
              <a:ea typeface="Times New Roman" pitchFamily="26" charset="0"/>
              <a:cs typeface="Times New Roman" pitchFamily="26" charset="0"/>
            </a:endParaRPr>
          </a:p>
        </p:txBody>
      </p:sp>
      <p:sp>
        <p:nvSpPr>
          <p:cNvPr id="39" name="Text Box 19"/>
          <p:cNvSpPr txBox="1">
            <a:spLocks noChangeArrowheads="1"/>
          </p:cNvSpPr>
          <p:nvPr/>
        </p:nvSpPr>
        <p:spPr bwMode="auto">
          <a:xfrm rot="1569383">
            <a:off x="6073309" y="1356392"/>
            <a:ext cx="2480141" cy="781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Century" pitchFamily="18" charset="0"/>
              </a:rPr>
              <a:t>Transaction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Century" pitchFamily="18" charset="0"/>
              </a:rPr>
              <a:t>Logic</a:t>
            </a:r>
            <a:endParaRPr lang="es-ES" sz="2800" dirty="0">
              <a:solidFill>
                <a:srgbClr val="FF0000"/>
              </a:solidFill>
              <a:latin typeface="Century" pitchFamily="18" charset="0"/>
            </a:endParaRPr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 rot="17533337">
            <a:off x="3869530" y="2993383"/>
            <a:ext cx="1693069" cy="68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 dirty="0" smtClean="0">
                <a:solidFill>
                  <a:srgbClr val="109905"/>
                </a:solidFill>
                <a:latin typeface="Comic Sans MS" pitchFamily="26" charset="0"/>
              </a:rPr>
              <a:t>Logic programs</a:t>
            </a:r>
            <a:endParaRPr lang="es-ES" sz="2400" dirty="0">
              <a:solidFill>
                <a:srgbClr val="109905"/>
              </a:solidFill>
              <a:latin typeface="Comic Sans MS" pitchFamily="26" charset="0"/>
            </a:endParaRP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 rot="1433318">
            <a:off x="1521038" y="1480389"/>
            <a:ext cx="2205815" cy="880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3200" dirty="0" err="1" smtClean="0">
                <a:solidFill>
                  <a:srgbClr val="CC0099"/>
                </a:solidFill>
                <a:latin typeface="Courier" pitchFamily="49" charset="0"/>
              </a:rPr>
              <a:t>BDI</a:t>
            </a:r>
            <a:r>
              <a:rPr lang="en-US" sz="3200" dirty="0" smtClean="0">
                <a:solidFill>
                  <a:srgbClr val="CC0099"/>
                </a:solidFill>
                <a:latin typeface="Courier" pitchFamily="49" charset="0"/>
              </a:rPr>
              <a:t> agents</a:t>
            </a:r>
            <a:endParaRPr lang="es-ES" sz="3200" dirty="0">
              <a:solidFill>
                <a:srgbClr val="CC0099"/>
              </a:solidFill>
              <a:latin typeface="Courier" pitchFamily="49" charset="0"/>
            </a:endParaRP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 rot="19038462">
            <a:off x="1578809" y="5324064"/>
            <a:ext cx="2474744" cy="48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3200" dirty="0" err="1" smtClean="0">
                <a:solidFill>
                  <a:srgbClr val="FF9900"/>
                </a:solidFill>
                <a:latin typeface="Lucida Sans Typewriter" pitchFamily="49" charset="0"/>
              </a:rPr>
              <a:t>MetaTEM</a:t>
            </a:r>
            <a:endParaRPr lang="es-ES" sz="3200" dirty="0">
              <a:solidFill>
                <a:srgbClr val="FF9900"/>
              </a:solidFill>
              <a:latin typeface="Lucida Sans Typewriter" pitchFamily="49" charset="0"/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 rot="1105375">
            <a:off x="3829391" y="5340924"/>
            <a:ext cx="1296144" cy="69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002060"/>
                </a:solidFill>
              </a:rPr>
              <a:t>Event calculus</a:t>
            </a:r>
            <a:endParaRPr lang="es-ES" sz="2400" dirty="0">
              <a:solidFill>
                <a:srgbClr val="002060"/>
              </a:solidFill>
            </a:endParaRP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 rot="18739598">
            <a:off x="5519788" y="4022233"/>
            <a:ext cx="1693069" cy="790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>
                <a:solidFill>
                  <a:srgbClr val="00B050"/>
                </a:solidFill>
                <a:latin typeface="Candara" pitchFamily="34" charset="0"/>
              </a:rPr>
              <a:t>Situation calculus</a:t>
            </a:r>
            <a:endParaRPr lang="es-ES" sz="2800" dirty="0">
              <a:solidFill>
                <a:srgbClr val="00B050"/>
              </a:solidFill>
              <a:latin typeface="Candara" pitchFamily="34" charset="0"/>
            </a:endParaRPr>
          </a:p>
        </p:txBody>
      </p:sp>
      <p:sp>
        <p:nvSpPr>
          <p:cNvPr id="23" name="Text Box 19"/>
          <p:cNvSpPr txBox="1">
            <a:spLocks noChangeArrowheads="1"/>
          </p:cNvSpPr>
          <p:nvPr/>
        </p:nvSpPr>
        <p:spPr bwMode="auto">
          <a:xfrm rot="916729">
            <a:off x="6027992" y="5335792"/>
            <a:ext cx="2570775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003DB8"/>
                </a:solidFill>
                <a:latin typeface="MS Gothic" pitchFamily="49" charset="-128"/>
                <a:ea typeface="MS Gothic" pitchFamily="49" charset="-128"/>
              </a:rPr>
              <a:t>Answer set programming</a:t>
            </a:r>
            <a:endParaRPr lang="es-ES" sz="2400" dirty="0">
              <a:solidFill>
                <a:srgbClr val="003DB8"/>
              </a:solidFill>
              <a:latin typeface="MS Gothic" pitchFamily="49" charset="-128"/>
              <a:ea typeface="MS Gothic" pitchFamily="49" charset="-128"/>
            </a:endParaRP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 rot="3136343">
            <a:off x="843796" y="3275286"/>
            <a:ext cx="1528960" cy="510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rgbClr val="FF0000"/>
                </a:solidFill>
                <a:latin typeface="Browallia New" pitchFamily="34" charset="-34"/>
                <a:cs typeface="Browallia New" pitchFamily="34" charset="-34"/>
              </a:rPr>
              <a:t>Theorist</a:t>
            </a:r>
            <a:endParaRPr lang="es-ES" sz="3200" dirty="0">
              <a:solidFill>
                <a:srgbClr val="FF0000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25" name="Text Box 19"/>
          <p:cNvSpPr txBox="1">
            <a:spLocks noChangeArrowheads="1"/>
          </p:cNvSpPr>
          <p:nvPr/>
        </p:nvSpPr>
        <p:spPr bwMode="auto">
          <a:xfrm rot="691543">
            <a:off x="251551" y="4210484"/>
            <a:ext cx="2520249" cy="698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dirty="0" err="1" smtClean="0">
                <a:solidFill>
                  <a:srgbClr val="990033"/>
                </a:solidFill>
                <a:latin typeface="Bell MT" pitchFamily="18" charset="0"/>
              </a:rPr>
              <a:t>Abductive</a:t>
            </a:r>
            <a:r>
              <a:rPr lang="en-US" sz="2400" dirty="0" smtClean="0">
                <a:solidFill>
                  <a:srgbClr val="990033"/>
                </a:solidFill>
                <a:latin typeface="Bell MT" pitchFamily="18" charset="0"/>
              </a:rPr>
              <a:t> logic programming</a:t>
            </a:r>
            <a:endParaRPr lang="es-ES" sz="2400" dirty="0">
              <a:solidFill>
                <a:srgbClr val="990033"/>
              </a:solidFill>
              <a:latin typeface="Bell MT" pitchFamily="18" charset="0"/>
            </a:endParaRP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2533172" y="560074"/>
            <a:ext cx="6610828" cy="565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GB" sz="19900" dirty="0" smtClean="0">
                <a:solidFill>
                  <a:srgbClr val="CCECFF"/>
                </a:solidFill>
              </a:rPr>
              <a:t>The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GB" sz="19900" dirty="0" smtClean="0">
                <a:solidFill>
                  <a:srgbClr val="CCECFF"/>
                </a:solidFill>
              </a:rPr>
              <a:t>Zoo</a:t>
            </a:r>
            <a:endParaRPr lang="en-US" sz="19900" dirty="0">
              <a:solidFill>
                <a:srgbClr val="CCECFF"/>
              </a:solidFill>
              <a:latin typeface="Comic Sans MS" pitchFamily="26" charset="0"/>
              <a:ea typeface="Times New Roman" pitchFamily="26" charset="0"/>
              <a:cs typeface="Times New Roman" pitchFamily="26" charset="0"/>
            </a:endParaRPr>
          </a:p>
        </p:txBody>
      </p:sp>
      <p:sp>
        <p:nvSpPr>
          <p:cNvPr id="26" name="Text Box 19"/>
          <p:cNvSpPr txBox="1">
            <a:spLocks noChangeArrowheads="1"/>
          </p:cNvSpPr>
          <p:nvPr/>
        </p:nvSpPr>
        <p:spPr bwMode="auto">
          <a:xfrm rot="20475679">
            <a:off x="5545760" y="2781397"/>
            <a:ext cx="2570775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chemeClr val="accent2"/>
                </a:solidFill>
                <a:latin typeface="MS Gothic" pitchFamily="49" charset="-128"/>
                <a:ea typeface="MS Gothic" pitchFamily="49" charset="-128"/>
              </a:rPr>
              <a:t>Imperative </a:t>
            </a:r>
          </a:p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chemeClr val="accent2"/>
                </a:solidFill>
                <a:latin typeface="MS Gothic" pitchFamily="49" charset="-128"/>
                <a:ea typeface="MS Gothic" pitchFamily="49" charset="-128"/>
              </a:rPr>
              <a:t>programs</a:t>
            </a:r>
            <a:endParaRPr lang="es-ES" sz="2400" dirty="0">
              <a:solidFill>
                <a:schemeClr val="accent2"/>
              </a:solidFill>
              <a:latin typeface="MS Gothic" pitchFamily="49" charset="-128"/>
              <a:ea typeface="MS Gothic" pitchFamily="49" charset="-128"/>
            </a:endParaRPr>
          </a:p>
        </p:txBody>
      </p:sp>
      <p:sp>
        <p:nvSpPr>
          <p:cNvPr id="27" name="Text Box 19"/>
          <p:cNvSpPr txBox="1">
            <a:spLocks noChangeArrowheads="1"/>
          </p:cNvSpPr>
          <p:nvPr/>
        </p:nvSpPr>
        <p:spPr bwMode="auto">
          <a:xfrm rot="20622986">
            <a:off x="2179071" y="2981488"/>
            <a:ext cx="2570775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dirty="0" err="1" smtClean="0">
                <a:solidFill>
                  <a:srgbClr val="003DB8"/>
                </a:solidFill>
                <a:latin typeface="MS Gothic" pitchFamily="49" charset="-128"/>
                <a:ea typeface="MS Gothic" pitchFamily="49" charset="-128"/>
              </a:rPr>
              <a:t>Datalog</a:t>
            </a:r>
            <a:endParaRPr lang="es-ES" sz="2400" dirty="0">
              <a:solidFill>
                <a:srgbClr val="003DB8"/>
              </a:solidFill>
              <a:latin typeface="MS Gothic" pitchFamily="49" charset="-128"/>
              <a:ea typeface="MS Gothic" pitchFamily="49" charset="-128"/>
            </a:endParaRP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The semantics of ALP is to make all goals and observations true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dirty="0" smtClean="0"/>
              <a:t> </a:t>
            </a:r>
            <a:endParaRPr lang="en-US" sz="2200" dirty="0" smtClean="0">
              <a:solidFill>
                <a:srgbClr val="0000FF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200" dirty="0" smtClean="0"/>
              <a:t>IC</a:t>
            </a:r>
            <a:r>
              <a:rPr lang="en-GB" sz="2200" dirty="0" smtClean="0"/>
              <a:t>:   	</a:t>
            </a:r>
            <a:r>
              <a:rPr lang="en-GB" sz="2000" i="1" dirty="0" smtClean="0">
                <a:solidFill>
                  <a:srgbClr val="2856E8"/>
                </a:solidFill>
              </a:rPr>
              <a:t>if there is an emergency then I get help.</a:t>
            </a:r>
            <a:endParaRPr lang="en-GB" sz="2000" dirty="0" smtClean="0">
              <a:solidFill>
                <a:srgbClr val="2856E8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sz="2000" dirty="0" smtClean="0"/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000" dirty="0" smtClean="0"/>
              <a:t>L:</a:t>
            </a:r>
            <a:r>
              <a:rPr lang="en-GB" sz="2000" dirty="0" smtClean="0"/>
              <a:t> 		</a:t>
            </a:r>
            <a:r>
              <a:rPr lang="en-GB" sz="2000" i="1" dirty="0" smtClean="0">
                <a:solidFill>
                  <a:srgbClr val="2856E8"/>
                </a:solidFill>
              </a:rPr>
              <a:t>a person gets help if the person alerts the driver.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sz="2000" i="1" dirty="0" smtClean="0">
                <a:solidFill>
                  <a:srgbClr val="2856E8"/>
                </a:solidFill>
              </a:rPr>
              <a:t>		a person alerts the driver if the person presses the alarm signal button.</a:t>
            </a:r>
            <a:endParaRPr lang="en-GB" sz="2000" dirty="0" smtClean="0">
              <a:solidFill>
                <a:srgbClr val="2856E8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sz="2000" dirty="0" smtClean="0">
                <a:solidFill>
                  <a:srgbClr val="2856E8"/>
                </a:solidFill>
              </a:rPr>
              <a:t>		</a:t>
            </a:r>
            <a:r>
              <a:rPr lang="en-GB" sz="2000" i="1" dirty="0" smtClean="0">
                <a:solidFill>
                  <a:srgbClr val="2856E8"/>
                </a:solidFill>
              </a:rPr>
              <a:t>there is an emergency if there is a fire.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sz="2000" i="1" dirty="0" smtClean="0">
                <a:solidFill>
                  <a:srgbClr val="2856E8"/>
                </a:solidFill>
              </a:rPr>
              <a:t>		</a:t>
            </a:r>
            <a:r>
              <a:rPr lang="en-US" sz="2000" i="1" dirty="0" smtClean="0">
                <a:solidFill>
                  <a:srgbClr val="0000FF"/>
                </a:solidFill>
              </a:rPr>
              <a:t>there is smoke if there is a fire</a:t>
            </a:r>
            <a:r>
              <a:rPr lang="en-US" sz="2000" i="1" dirty="0" smtClean="0"/>
              <a:t>.</a:t>
            </a:r>
            <a:endParaRPr lang="en-GB" sz="2000" dirty="0" smtClean="0">
              <a:solidFill>
                <a:srgbClr val="2856E8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US" sz="2000" i="1" dirty="0" smtClean="0">
              <a:solidFill>
                <a:srgbClr val="0000FF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000" dirty="0" smtClean="0"/>
              <a:t>G : </a:t>
            </a:r>
            <a:r>
              <a:rPr lang="en-US" sz="2000" i="1" dirty="0" smtClean="0"/>
              <a:t>		</a:t>
            </a:r>
            <a:r>
              <a:rPr lang="en-US" sz="2000" i="1" dirty="0" smtClean="0">
                <a:solidFill>
                  <a:srgbClr val="0000FF"/>
                </a:solidFill>
              </a:rPr>
              <a:t>there is smoke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US" sz="2000" i="1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000" dirty="0" smtClean="0">
                <a:solidFill>
                  <a:srgbClr val="0000FF"/>
                </a:solidFill>
              </a:rPr>
              <a:t>		IC </a:t>
            </a:r>
            <a:r>
              <a:rPr lang="en-US" sz="2000" dirty="0" smtClean="0">
                <a:solidFill>
                  <a:srgbClr val="0000FF"/>
                </a:solidFill>
                <a:sym typeface="Symbol"/>
              </a:rPr>
              <a:t></a:t>
            </a:r>
            <a:r>
              <a:rPr lang="en-US" sz="2000" dirty="0" smtClean="0">
                <a:solidFill>
                  <a:srgbClr val="0000FF"/>
                </a:solidFill>
              </a:rPr>
              <a:t> G </a:t>
            </a:r>
            <a:r>
              <a:rPr lang="en-US" sz="2000" dirty="0" smtClean="0"/>
              <a:t>is </a:t>
            </a:r>
            <a:r>
              <a:rPr lang="en-US" sz="2000" i="1" dirty="0" smtClean="0"/>
              <a:t>true</a:t>
            </a:r>
            <a:r>
              <a:rPr lang="en-US" sz="2000" dirty="0" smtClean="0"/>
              <a:t> in the  minimal model of </a:t>
            </a:r>
            <a:r>
              <a:rPr lang="en-US" sz="2000" dirty="0" smtClean="0">
                <a:solidFill>
                  <a:srgbClr val="0000FF"/>
                </a:solidFill>
              </a:rPr>
              <a:t>L </a:t>
            </a:r>
            <a:r>
              <a:rPr lang="en-US" sz="2000" dirty="0" smtClean="0">
                <a:solidFill>
                  <a:srgbClr val="0000FF"/>
                </a:solidFill>
                <a:sym typeface="Symbol"/>
              </a:rPr>
              <a:t>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sym typeface="Symbol"/>
              </a:rPr>
              <a:t>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US" sz="2000" dirty="0" smtClean="0">
              <a:solidFill>
                <a:srgbClr val="0000FF"/>
              </a:solidFill>
              <a:sym typeface="Symbo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000" dirty="0" smtClean="0">
                <a:solidFill>
                  <a:srgbClr val="0000FF"/>
                </a:solidFill>
                <a:sym typeface="Symbol"/>
              </a:rPr>
              <a:t>		</a:t>
            </a:r>
            <a:r>
              <a:rPr lang="en-US" sz="2000" dirty="0" smtClean="0">
                <a:solidFill>
                  <a:srgbClr val="0000FF"/>
                </a:solidFill>
              </a:rPr>
              <a:t> = </a:t>
            </a:r>
            <a:r>
              <a:rPr lang="en-US" sz="2000" dirty="0" smtClean="0"/>
              <a:t>{</a:t>
            </a:r>
            <a:r>
              <a:rPr lang="en-US" sz="2000" i="1" dirty="0" smtClean="0">
                <a:solidFill>
                  <a:srgbClr val="0000FF"/>
                </a:solidFill>
              </a:rPr>
              <a:t>there is a fire, </a:t>
            </a:r>
            <a:r>
              <a:rPr lang="en-GB" sz="2000" i="1" dirty="0" smtClean="0">
                <a:solidFill>
                  <a:srgbClr val="0000FF"/>
                </a:solidFill>
              </a:rPr>
              <a:t>I press the alarm button</a:t>
            </a:r>
            <a:r>
              <a:rPr lang="en-GB" sz="2000" dirty="0" smtClean="0"/>
              <a:t>}.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00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000" i="1" dirty="0" smtClean="0">
                <a:solidFill>
                  <a:srgbClr val="0000FF"/>
                </a:solidFill>
              </a:rPr>
              <a:t>		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000" i="1" dirty="0" smtClean="0">
                <a:solidFill>
                  <a:srgbClr val="0000FF"/>
                </a:solidFill>
              </a:rPr>
              <a:t>			</a:t>
            </a:r>
            <a:r>
              <a:rPr lang="en-US" sz="2000" dirty="0" smtClean="0">
                <a:solidFill>
                  <a:srgbClr val="0000FF"/>
                </a:solidFill>
              </a:rPr>
              <a:t>makes</a:t>
            </a:r>
            <a:r>
              <a:rPr lang="en-US" sz="2000" i="1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6600"/>
                </a:solidFill>
              </a:rPr>
              <a:t>G</a:t>
            </a:r>
            <a:r>
              <a:rPr lang="en-US" sz="2000" i="1" dirty="0" smtClean="0">
                <a:solidFill>
                  <a:srgbClr val="0000FF"/>
                </a:solidFill>
              </a:rPr>
              <a:t> true.		makes </a:t>
            </a:r>
            <a:r>
              <a:rPr lang="en-US" sz="2000" dirty="0" smtClean="0">
                <a:solidFill>
                  <a:srgbClr val="006600"/>
                </a:solidFill>
              </a:rPr>
              <a:t>IC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i="1" dirty="0" smtClean="0">
                <a:solidFill>
                  <a:srgbClr val="0000FF"/>
                </a:solidFill>
              </a:rPr>
              <a:t>true.</a:t>
            </a:r>
            <a:endParaRPr lang="en-GB" sz="200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268537" y="5696743"/>
            <a:ext cx="358775" cy="503237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4751635" y="5696743"/>
            <a:ext cx="504825" cy="647700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250825" y="765175"/>
            <a:ext cx="8351838" cy="5761038"/>
          </a:xfrm>
          <a:prstGeom prst="rect">
            <a:avLst/>
          </a:prstGeom>
          <a:solidFill>
            <a:schemeClr val="accent5">
              <a:alpha val="28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solidFill>
                <a:prstClr val="black"/>
              </a:solidFill>
              <a:latin typeface="+mn-lt"/>
              <a:cs typeface="Arial" pitchFamily="34" charset="0"/>
            </a:endParaRPr>
          </a:p>
        </p:txBody>
      </p:sp>
      <p:sp>
        <p:nvSpPr>
          <p:cNvPr id="37891" name="Oval 5"/>
          <p:cNvSpPr>
            <a:spLocks noChangeArrowheads="1"/>
          </p:cNvSpPr>
          <p:nvPr/>
        </p:nvSpPr>
        <p:spPr bwMode="auto">
          <a:xfrm>
            <a:off x="971550" y="981075"/>
            <a:ext cx="6480175" cy="47529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457200"/>
            <a:endParaRPr lang="es-ES" sz="24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892" name="Text Box 6"/>
          <p:cNvSpPr txBox="1">
            <a:spLocks noChangeArrowheads="1"/>
          </p:cNvSpPr>
          <p:nvPr/>
        </p:nvSpPr>
        <p:spPr bwMode="auto">
          <a:xfrm>
            <a:off x="1116013" y="5229225"/>
            <a:ext cx="1181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GB" sz="2400">
                <a:solidFill>
                  <a:srgbClr val="000000"/>
                </a:solidFill>
                <a:latin typeface="Calibri" pitchFamily="34" charset="0"/>
              </a:rPr>
              <a:t>observe</a:t>
            </a:r>
            <a:endParaRPr lang="en-US" sz="24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893" name="Text Box 7"/>
          <p:cNvSpPr txBox="1">
            <a:spLocks noChangeArrowheads="1"/>
          </p:cNvSpPr>
          <p:nvPr/>
        </p:nvSpPr>
        <p:spPr bwMode="auto">
          <a:xfrm>
            <a:off x="5364163" y="5661025"/>
            <a:ext cx="565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r>
              <a:rPr lang="en-GB" sz="2400">
                <a:solidFill>
                  <a:srgbClr val="000000"/>
                </a:solidFill>
                <a:latin typeface="Calibri" pitchFamily="34" charset="0"/>
              </a:rPr>
              <a:t>act</a:t>
            </a:r>
            <a:endParaRPr lang="en-US" sz="24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894" name="Freeform 8"/>
          <p:cNvSpPr>
            <a:spLocks/>
          </p:cNvSpPr>
          <p:nvPr/>
        </p:nvSpPr>
        <p:spPr bwMode="auto">
          <a:xfrm>
            <a:off x="2411413" y="4076700"/>
            <a:ext cx="288925" cy="1800225"/>
          </a:xfrm>
          <a:custGeom>
            <a:avLst/>
            <a:gdLst>
              <a:gd name="T0" fmla="*/ 2147483647 w 317"/>
              <a:gd name="T1" fmla="*/ 2147483647 h 680"/>
              <a:gd name="T2" fmla="*/ 2147483647 w 317"/>
              <a:gd name="T3" fmla="*/ 2147483647 h 680"/>
              <a:gd name="T4" fmla="*/ 2147483647 w 317"/>
              <a:gd name="T5" fmla="*/ 0 h 680"/>
              <a:gd name="T6" fmla="*/ 0 60000 65536"/>
              <a:gd name="T7" fmla="*/ 0 60000 65536"/>
              <a:gd name="T8" fmla="*/ 0 60000 65536"/>
              <a:gd name="T9" fmla="*/ 0 w 317"/>
              <a:gd name="T10" fmla="*/ 0 h 680"/>
              <a:gd name="T11" fmla="*/ 317 w 317"/>
              <a:gd name="T12" fmla="*/ 680 h 6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7" h="680">
                <a:moveTo>
                  <a:pt x="45" y="680"/>
                </a:moveTo>
                <a:cubicBezTo>
                  <a:pt x="22" y="578"/>
                  <a:pt x="0" y="476"/>
                  <a:pt x="45" y="363"/>
                </a:cubicBezTo>
                <a:cubicBezTo>
                  <a:pt x="90" y="250"/>
                  <a:pt x="272" y="60"/>
                  <a:pt x="317" y="0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37895" name="Freeform 9"/>
          <p:cNvSpPr>
            <a:spLocks/>
          </p:cNvSpPr>
          <p:nvPr/>
        </p:nvSpPr>
        <p:spPr bwMode="auto">
          <a:xfrm>
            <a:off x="5003800" y="5516563"/>
            <a:ext cx="215900" cy="576262"/>
          </a:xfrm>
          <a:custGeom>
            <a:avLst/>
            <a:gdLst>
              <a:gd name="T0" fmla="*/ 0 w 256"/>
              <a:gd name="T1" fmla="*/ 0 h 635"/>
              <a:gd name="T2" fmla="*/ 2147483647 w 256"/>
              <a:gd name="T3" fmla="*/ 2147483647 h 635"/>
              <a:gd name="T4" fmla="*/ 2147483647 w 256"/>
              <a:gd name="T5" fmla="*/ 2147483647 h 635"/>
              <a:gd name="T6" fmla="*/ 0 60000 65536"/>
              <a:gd name="T7" fmla="*/ 0 60000 65536"/>
              <a:gd name="T8" fmla="*/ 0 60000 65536"/>
              <a:gd name="T9" fmla="*/ 0 w 256"/>
              <a:gd name="T10" fmla="*/ 0 h 635"/>
              <a:gd name="T11" fmla="*/ 256 w 256"/>
              <a:gd name="T12" fmla="*/ 635 h 6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6" h="635">
                <a:moveTo>
                  <a:pt x="0" y="0"/>
                </a:moveTo>
                <a:cubicBezTo>
                  <a:pt x="98" y="83"/>
                  <a:pt x="196" y="166"/>
                  <a:pt x="226" y="272"/>
                </a:cubicBezTo>
                <a:cubicBezTo>
                  <a:pt x="256" y="378"/>
                  <a:pt x="188" y="574"/>
                  <a:pt x="181" y="635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37896" name="Freeform 11"/>
          <p:cNvSpPr>
            <a:spLocks/>
          </p:cNvSpPr>
          <p:nvPr/>
        </p:nvSpPr>
        <p:spPr bwMode="auto">
          <a:xfrm>
            <a:off x="2916238" y="2852738"/>
            <a:ext cx="215900" cy="576262"/>
          </a:xfrm>
          <a:custGeom>
            <a:avLst/>
            <a:gdLst>
              <a:gd name="T0" fmla="*/ 0 w 90"/>
              <a:gd name="T1" fmla="*/ 2147483647 h 408"/>
              <a:gd name="T2" fmla="*/ 2147483647 w 90"/>
              <a:gd name="T3" fmla="*/ 2147483647 h 408"/>
              <a:gd name="T4" fmla="*/ 2147483647 w 90"/>
              <a:gd name="T5" fmla="*/ 0 h 408"/>
              <a:gd name="T6" fmla="*/ 0 60000 65536"/>
              <a:gd name="T7" fmla="*/ 0 60000 65536"/>
              <a:gd name="T8" fmla="*/ 0 60000 65536"/>
              <a:gd name="T9" fmla="*/ 0 w 90"/>
              <a:gd name="T10" fmla="*/ 0 h 408"/>
              <a:gd name="T11" fmla="*/ 90 w 90"/>
              <a:gd name="T12" fmla="*/ 408 h 4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0" h="408">
                <a:moveTo>
                  <a:pt x="0" y="408"/>
                </a:moveTo>
                <a:cubicBezTo>
                  <a:pt x="15" y="328"/>
                  <a:pt x="30" y="249"/>
                  <a:pt x="45" y="181"/>
                </a:cubicBezTo>
                <a:cubicBezTo>
                  <a:pt x="60" y="113"/>
                  <a:pt x="83" y="30"/>
                  <a:pt x="90" y="0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37897" name="Freeform 12"/>
          <p:cNvSpPr>
            <a:spLocks/>
          </p:cNvSpPr>
          <p:nvPr/>
        </p:nvSpPr>
        <p:spPr bwMode="auto">
          <a:xfrm>
            <a:off x="5219700" y="2887663"/>
            <a:ext cx="144463" cy="360362"/>
          </a:xfrm>
          <a:custGeom>
            <a:avLst/>
            <a:gdLst>
              <a:gd name="T0" fmla="*/ 0 w 256"/>
              <a:gd name="T1" fmla="*/ 0 h 635"/>
              <a:gd name="T2" fmla="*/ 2147483647 w 256"/>
              <a:gd name="T3" fmla="*/ 2147483647 h 635"/>
              <a:gd name="T4" fmla="*/ 2147483647 w 256"/>
              <a:gd name="T5" fmla="*/ 2147483647 h 635"/>
              <a:gd name="T6" fmla="*/ 0 60000 65536"/>
              <a:gd name="T7" fmla="*/ 0 60000 65536"/>
              <a:gd name="T8" fmla="*/ 0 60000 65536"/>
              <a:gd name="T9" fmla="*/ 0 w 256"/>
              <a:gd name="T10" fmla="*/ 0 h 635"/>
              <a:gd name="T11" fmla="*/ 256 w 256"/>
              <a:gd name="T12" fmla="*/ 635 h 6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6" h="635">
                <a:moveTo>
                  <a:pt x="0" y="0"/>
                </a:moveTo>
                <a:cubicBezTo>
                  <a:pt x="98" y="83"/>
                  <a:pt x="196" y="166"/>
                  <a:pt x="226" y="272"/>
                </a:cubicBezTo>
                <a:cubicBezTo>
                  <a:pt x="256" y="378"/>
                  <a:pt x="188" y="574"/>
                  <a:pt x="181" y="635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37898" name="Text Box 13"/>
          <p:cNvSpPr txBox="1">
            <a:spLocks noChangeArrowheads="1"/>
          </p:cNvSpPr>
          <p:nvPr/>
        </p:nvSpPr>
        <p:spPr bwMode="auto">
          <a:xfrm>
            <a:off x="2339974" y="2276475"/>
            <a:ext cx="2879725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57200">
              <a:lnSpc>
                <a:spcPct val="80000"/>
              </a:lnSpc>
              <a:spcBef>
                <a:spcPct val="20000"/>
              </a:spcBef>
            </a:pPr>
            <a:r>
              <a:rPr lang="en-US" dirty="0" smtClean="0">
                <a:solidFill>
                  <a:srgbClr val="0033CC"/>
                </a:solidFill>
                <a:latin typeface="Calibri" pitchFamily="34" charset="0"/>
              </a:rPr>
              <a:t>IC = maintenance </a:t>
            </a:r>
            <a:r>
              <a:rPr lang="en-US" dirty="0">
                <a:solidFill>
                  <a:srgbClr val="0033CC"/>
                </a:solidFill>
                <a:latin typeface="Calibri" pitchFamily="34" charset="0"/>
              </a:rPr>
              <a:t>goal</a:t>
            </a:r>
            <a:endParaRPr lang="es-ES" dirty="0">
              <a:solidFill>
                <a:srgbClr val="0033CC"/>
              </a:solidFill>
              <a:latin typeface="Calibri" pitchFamily="34" charset="0"/>
            </a:endParaRPr>
          </a:p>
        </p:txBody>
      </p:sp>
      <p:sp>
        <p:nvSpPr>
          <p:cNvPr id="37899" name="Text Box 14"/>
          <p:cNvSpPr txBox="1">
            <a:spLocks noChangeArrowheads="1"/>
          </p:cNvSpPr>
          <p:nvPr/>
        </p:nvSpPr>
        <p:spPr bwMode="auto">
          <a:xfrm>
            <a:off x="1050925" y="2776538"/>
            <a:ext cx="1119188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>
              <a:lnSpc>
                <a:spcPct val="80000"/>
              </a:lnSpc>
              <a:spcBef>
                <a:spcPct val="20000"/>
              </a:spcBef>
            </a:pPr>
            <a:endParaRPr lang="en-US">
              <a:solidFill>
                <a:srgbClr val="0033CC"/>
              </a:solidFill>
              <a:latin typeface="Calibri" pitchFamily="34" charset="0"/>
            </a:endParaRPr>
          </a:p>
          <a:p>
            <a:pPr defTabSz="457200">
              <a:lnSpc>
                <a:spcPct val="80000"/>
              </a:lnSpc>
              <a:spcBef>
                <a:spcPct val="20000"/>
              </a:spcBef>
            </a:pPr>
            <a:r>
              <a:rPr lang="en-US" b="1">
                <a:solidFill>
                  <a:srgbClr val="008000"/>
                </a:solidFill>
                <a:latin typeface="Calibri" pitchFamily="34" charset="0"/>
              </a:rPr>
              <a:t>Forward</a:t>
            </a:r>
          </a:p>
          <a:p>
            <a:pPr defTabSz="457200">
              <a:lnSpc>
                <a:spcPct val="80000"/>
              </a:lnSpc>
              <a:spcBef>
                <a:spcPct val="20000"/>
              </a:spcBef>
            </a:pPr>
            <a:r>
              <a:rPr lang="en-US" b="1">
                <a:solidFill>
                  <a:srgbClr val="008000"/>
                </a:solidFill>
                <a:latin typeface="Calibri" pitchFamily="34" charset="0"/>
              </a:rPr>
              <a:t>reasoning</a:t>
            </a:r>
            <a:endParaRPr lang="es-ES" b="1">
              <a:solidFill>
                <a:srgbClr val="008000"/>
              </a:solidFill>
              <a:latin typeface="Calibri" pitchFamily="34" charset="0"/>
            </a:endParaRPr>
          </a:p>
        </p:txBody>
      </p:sp>
      <p:sp>
        <p:nvSpPr>
          <p:cNvPr id="37900" name="Text Box 15"/>
          <p:cNvSpPr txBox="1">
            <a:spLocks noChangeArrowheads="1"/>
          </p:cNvSpPr>
          <p:nvPr/>
        </p:nvSpPr>
        <p:spPr bwMode="auto">
          <a:xfrm>
            <a:off x="5586413" y="4167188"/>
            <a:ext cx="1173162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>
              <a:lnSpc>
                <a:spcPct val="80000"/>
              </a:lnSpc>
              <a:spcBef>
                <a:spcPct val="20000"/>
              </a:spcBef>
            </a:pPr>
            <a:r>
              <a:rPr lang="en-US" b="1">
                <a:solidFill>
                  <a:srgbClr val="CC0000"/>
                </a:solidFill>
                <a:latin typeface="Calibri" pitchFamily="34" charset="0"/>
              </a:rPr>
              <a:t>Backward </a:t>
            </a:r>
          </a:p>
          <a:p>
            <a:pPr defTabSz="457200">
              <a:lnSpc>
                <a:spcPct val="80000"/>
              </a:lnSpc>
              <a:spcBef>
                <a:spcPct val="20000"/>
              </a:spcBef>
            </a:pPr>
            <a:r>
              <a:rPr lang="en-US" b="1">
                <a:solidFill>
                  <a:srgbClr val="CC0000"/>
                </a:solidFill>
                <a:latin typeface="Calibri" pitchFamily="34" charset="0"/>
              </a:rPr>
              <a:t>reasoning</a:t>
            </a:r>
            <a:endParaRPr lang="es-ES" b="1">
              <a:solidFill>
                <a:srgbClr val="CC0000"/>
              </a:solidFill>
              <a:latin typeface="Calibri" pitchFamily="34" charset="0"/>
            </a:endParaRPr>
          </a:p>
        </p:txBody>
      </p:sp>
      <p:sp>
        <p:nvSpPr>
          <p:cNvPr id="37901" name="Text Box 16"/>
          <p:cNvSpPr txBox="1">
            <a:spLocks noChangeArrowheads="1"/>
          </p:cNvSpPr>
          <p:nvPr/>
        </p:nvSpPr>
        <p:spPr bwMode="auto">
          <a:xfrm>
            <a:off x="7504113" y="2887663"/>
            <a:ext cx="184150" cy="265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defTabSz="457200">
              <a:lnSpc>
                <a:spcPct val="80000"/>
              </a:lnSpc>
              <a:spcBef>
                <a:spcPct val="20000"/>
              </a:spcBef>
            </a:pPr>
            <a:endParaRPr lang="en-US" sz="14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902" name="Text Box 17"/>
          <p:cNvSpPr txBox="1">
            <a:spLocks noChangeArrowheads="1"/>
          </p:cNvSpPr>
          <p:nvPr/>
        </p:nvSpPr>
        <p:spPr bwMode="auto">
          <a:xfrm>
            <a:off x="5621338" y="3109913"/>
            <a:ext cx="1655762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rgbClr val="0033CC"/>
                </a:solidFill>
                <a:latin typeface="Calibri" pitchFamily="34" charset="0"/>
              </a:rPr>
              <a:t>Achievement goal</a:t>
            </a:r>
            <a:endParaRPr lang="es-ES">
              <a:solidFill>
                <a:srgbClr val="0033CC"/>
              </a:solidFill>
              <a:latin typeface="Calibri" pitchFamily="34" charset="0"/>
            </a:endParaRPr>
          </a:p>
        </p:txBody>
      </p:sp>
      <p:sp>
        <p:nvSpPr>
          <p:cNvPr id="37903" name="Text Box 18"/>
          <p:cNvSpPr txBox="1">
            <a:spLocks noChangeArrowheads="1"/>
          </p:cNvSpPr>
          <p:nvPr/>
        </p:nvSpPr>
        <p:spPr bwMode="auto">
          <a:xfrm>
            <a:off x="4618038" y="3152775"/>
            <a:ext cx="1057275" cy="368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 defTabSz="457200"/>
            <a:r>
              <a:rPr lang="en-GB">
                <a:solidFill>
                  <a:srgbClr val="000000"/>
                </a:solidFill>
                <a:latin typeface="Calibri" pitchFamily="34" charset="0"/>
              </a:rPr>
              <a:t>I get help</a:t>
            </a:r>
            <a:endParaRPr lang="en-US" sz="14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904" name="Text Box 19"/>
          <p:cNvSpPr txBox="1">
            <a:spLocks noChangeArrowheads="1"/>
          </p:cNvSpPr>
          <p:nvPr/>
        </p:nvSpPr>
        <p:spPr bwMode="auto">
          <a:xfrm>
            <a:off x="4427538" y="4652963"/>
            <a:ext cx="1366837" cy="923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defTabSz="457200"/>
            <a:r>
              <a:rPr lang="en-GB">
                <a:solidFill>
                  <a:srgbClr val="000000"/>
                </a:solidFill>
                <a:latin typeface="Calibri" pitchFamily="34" charset="0"/>
              </a:rPr>
              <a:t>I press the</a:t>
            </a:r>
          </a:p>
          <a:p>
            <a:pPr marL="342900" indent="-342900" defTabSz="457200"/>
            <a:r>
              <a:rPr lang="en-GB">
                <a:solidFill>
                  <a:srgbClr val="000000"/>
                </a:solidFill>
                <a:latin typeface="Calibri" pitchFamily="34" charset="0"/>
              </a:rPr>
              <a:t>alarm signal </a:t>
            </a:r>
          </a:p>
          <a:p>
            <a:pPr marL="342900" indent="-342900" defTabSz="457200"/>
            <a:r>
              <a:rPr lang="en-GB">
                <a:solidFill>
                  <a:srgbClr val="000000"/>
                </a:solidFill>
                <a:latin typeface="Calibri" pitchFamily="34" charset="0"/>
              </a:rPr>
              <a:t>button </a:t>
            </a:r>
            <a:endParaRPr lang="en-US" sz="14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905" name="Text Box 21"/>
          <p:cNvSpPr txBox="1">
            <a:spLocks noChangeArrowheads="1"/>
          </p:cNvSpPr>
          <p:nvPr/>
        </p:nvSpPr>
        <p:spPr bwMode="auto">
          <a:xfrm>
            <a:off x="4511675" y="3852863"/>
            <a:ext cx="1704975" cy="319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 defTabSz="457200">
              <a:lnSpc>
                <a:spcPct val="80000"/>
              </a:lnSpc>
              <a:spcBef>
                <a:spcPct val="20000"/>
              </a:spcBef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I alert the driver</a:t>
            </a:r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906" name="Freeform 22"/>
          <p:cNvSpPr>
            <a:spLocks/>
          </p:cNvSpPr>
          <p:nvPr/>
        </p:nvSpPr>
        <p:spPr bwMode="auto">
          <a:xfrm flipH="1">
            <a:off x="5003800" y="4221163"/>
            <a:ext cx="73025" cy="504825"/>
          </a:xfrm>
          <a:custGeom>
            <a:avLst/>
            <a:gdLst>
              <a:gd name="T0" fmla="*/ 0 w 256"/>
              <a:gd name="T1" fmla="*/ 0 h 635"/>
              <a:gd name="T2" fmla="*/ 2147483647 w 256"/>
              <a:gd name="T3" fmla="*/ 2147483647 h 635"/>
              <a:gd name="T4" fmla="*/ 2147483647 w 256"/>
              <a:gd name="T5" fmla="*/ 2147483647 h 635"/>
              <a:gd name="T6" fmla="*/ 0 60000 65536"/>
              <a:gd name="T7" fmla="*/ 0 60000 65536"/>
              <a:gd name="T8" fmla="*/ 0 60000 65536"/>
              <a:gd name="T9" fmla="*/ 0 w 256"/>
              <a:gd name="T10" fmla="*/ 0 h 635"/>
              <a:gd name="T11" fmla="*/ 256 w 256"/>
              <a:gd name="T12" fmla="*/ 635 h 6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6" h="635">
                <a:moveTo>
                  <a:pt x="0" y="0"/>
                </a:moveTo>
                <a:cubicBezTo>
                  <a:pt x="98" y="83"/>
                  <a:pt x="196" y="166"/>
                  <a:pt x="226" y="272"/>
                </a:cubicBezTo>
                <a:cubicBezTo>
                  <a:pt x="256" y="378"/>
                  <a:pt x="188" y="574"/>
                  <a:pt x="181" y="635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37907" name="Freeform 23"/>
          <p:cNvSpPr>
            <a:spLocks/>
          </p:cNvSpPr>
          <p:nvPr/>
        </p:nvSpPr>
        <p:spPr bwMode="auto">
          <a:xfrm flipH="1">
            <a:off x="5148263" y="3500438"/>
            <a:ext cx="215900" cy="433387"/>
          </a:xfrm>
          <a:custGeom>
            <a:avLst/>
            <a:gdLst>
              <a:gd name="T0" fmla="*/ 0 w 256"/>
              <a:gd name="T1" fmla="*/ 0 h 635"/>
              <a:gd name="T2" fmla="*/ 2147483647 w 256"/>
              <a:gd name="T3" fmla="*/ 2147483647 h 635"/>
              <a:gd name="T4" fmla="*/ 2147483647 w 256"/>
              <a:gd name="T5" fmla="*/ 2147483647 h 635"/>
              <a:gd name="T6" fmla="*/ 0 60000 65536"/>
              <a:gd name="T7" fmla="*/ 0 60000 65536"/>
              <a:gd name="T8" fmla="*/ 0 60000 65536"/>
              <a:gd name="T9" fmla="*/ 0 w 256"/>
              <a:gd name="T10" fmla="*/ 0 h 635"/>
              <a:gd name="T11" fmla="*/ 256 w 256"/>
              <a:gd name="T12" fmla="*/ 635 h 6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6" h="635">
                <a:moveTo>
                  <a:pt x="0" y="0"/>
                </a:moveTo>
                <a:cubicBezTo>
                  <a:pt x="98" y="83"/>
                  <a:pt x="196" y="166"/>
                  <a:pt x="226" y="272"/>
                </a:cubicBezTo>
                <a:cubicBezTo>
                  <a:pt x="256" y="378"/>
                  <a:pt x="188" y="574"/>
                  <a:pt x="181" y="635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37908" name="Text Box 24"/>
          <p:cNvSpPr txBox="1">
            <a:spLocks noChangeArrowheads="1"/>
          </p:cNvSpPr>
          <p:nvPr/>
        </p:nvSpPr>
        <p:spPr bwMode="auto">
          <a:xfrm>
            <a:off x="2297113" y="2559050"/>
            <a:ext cx="453707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57200"/>
            <a:r>
              <a:rPr lang="en-GB">
                <a:solidFill>
                  <a:srgbClr val="0033CC"/>
                </a:solidFill>
                <a:latin typeface="Calibri" pitchFamily="34" charset="0"/>
              </a:rPr>
              <a:t>If </a:t>
            </a:r>
            <a:r>
              <a:rPr lang="en-GB">
                <a:solidFill>
                  <a:srgbClr val="000000"/>
                </a:solidFill>
                <a:latin typeface="Calibri" pitchFamily="34" charset="0"/>
              </a:rPr>
              <a:t>there is an emergency </a:t>
            </a:r>
            <a:r>
              <a:rPr lang="en-GB">
                <a:solidFill>
                  <a:srgbClr val="0033CC"/>
                </a:solidFill>
                <a:latin typeface="Calibri" pitchFamily="34" charset="0"/>
              </a:rPr>
              <a:t>then </a:t>
            </a:r>
            <a:r>
              <a:rPr lang="en-GB">
                <a:solidFill>
                  <a:srgbClr val="000000"/>
                </a:solidFill>
                <a:latin typeface="Calibri" pitchFamily="34" charset="0"/>
              </a:rPr>
              <a:t>I get help</a:t>
            </a:r>
          </a:p>
          <a:p>
            <a:pPr defTabSz="457200"/>
            <a:endParaRPr lang="en-GB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endParaRPr lang="en-GB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GB">
                <a:solidFill>
                  <a:srgbClr val="000000"/>
                </a:solidFill>
                <a:latin typeface="Calibri" pitchFamily="34" charset="0"/>
              </a:rPr>
              <a:t>There is an emergency	</a:t>
            </a:r>
          </a:p>
          <a:p>
            <a:pPr defTabSz="457200"/>
            <a:endParaRPr lang="en-GB">
              <a:solidFill>
                <a:srgbClr val="000000"/>
              </a:solidFill>
              <a:latin typeface="Calibri" pitchFamily="34" charset="0"/>
            </a:endParaRPr>
          </a:p>
          <a:p>
            <a:pPr defTabSz="457200"/>
            <a:r>
              <a:rPr lang="en-GB">
                <a:solidFill>
                  <a:srgbClr val="000000"/>
                </a:solidFill>
                <a:latin typeface="Calibri" pitchFamily="34" charset="0"/>
              </a:rPr>
              <a:t>		</a:t>
            </a:r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909" name="Rectangle 25"/>
          <p:cNvSpPr>
            <a:spLocks noChangeArrowheads="1"/>
          </p:cNvSpPr>
          <p:nvPr/>
        </p:nvSpPr>
        <p:spPr bwMode="auto">
          <a:xfrm>
            <a:off x="468313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400" dirty="0" smtClean="0">
                <a:solidFill>
                  <a:srgbClr val="4A1BF5"/>
                </a:solidFill>
                <a:latin typeface="Calibri" pitchFamily="34" charset="0"/>
              </a:rPr>
              <a:t>ALP operational semantics uses </a:t>
            </a:r>
            <a:r>
              <a:rPr lang="en-GB" sz="2400" dirty="0" smtClean="0">
                <a:solidFill>
                  <a:srgbClr val="229E31"/>
                </a:solidFill>
                <a:latin typeface="Calibri" pitchFamily="34" charset="0"/>
              </a:rPr>
              <a:t>forward</a:t>
            </a:r>
            <a:r>
              <a:rPr lang="en-GB" sz="2400" dirty="0" smtClean="0">
                <a:solidFill>
                  <a:srgbClr val="4A1BF5"/>
                </a:solidFill>
                <a:latin typeface="Calibri" pitchFamily="34" charset="0"/>
              </a:rPr>
              <a:t> and </a:t>
            </a:r>
            <a:r>
              <a:rPr lang="en-GB" sz="2400" dirty="0" smtClean="0">
                <a:solidFill>
                  <a:srgbClr val="FF0000"/>
                </a:solidFill>
                <a:latin typeface="Calibri" pitchFamily="34" charset="0"/>
              </a:rPr>
              <a:t>backward</a:t>
            </a:r>
            <a:r>
              <a:rPr lang="en-GB" sz="2400" dirty="0" smtClean="0">
                <a:solidFill>
                  <a:srgbClr val="4A1BF5"/>
                </a:solidFill>
                <a:latin typeface="Calibri" pitchFamily="34" charset="0"/>
              </a:rPr>
              <a:t> reasoning</a:t>
            </a:r>
            <a:endParaRPr lang="en-US" sz="2400" b="1" dirty="0">
              <a:solidFill>
                <a:srgbClr val="4A1BF5"/>
              </a:solidFill>
              <a:latin typeface="Calibri" pitchFamily="34" charset="0"/>
            </a:endParaRPr>
          </a:p>
        </p:txBody>
      </p:sp>
      <p:sp>
        <p:nvSpPr>
          <p:cNvPr id="37910" name="Text Box 26"/>
          <p:cNvSpPr txBox="1">
            <a:spLocks noChangeArrowheads="1"/>
          </p:cNvSpPr>
          <p:nvPr/>
        </p:nvSpPr>
        <p:spPr bwMode="auto">
          <a:xfrm>
            <a:off x="3903663" y="1173163"/>
            <a:ext cx="18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endParaRPr lang="en-US" sz="2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911" name="Text Box 27"/>
          <p:cNvSpPr txBox="1">
            <a:spLocks noChangeArrowheads="1"/>
          </p:cNvSpPr>
          <p:nvPr/>
        </p:nvSpPr>
        <p:spPr bwMode="auto">
          <a:xfrm>
            <a:off x="3635375" y="1196975"/>
            <a:ext cx="15128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457200">
              <a:lnSpc>
                <a:spcPct val="80000"/>
              </a:lnSpc>
              <a:spcBef>
                <a:spcPct val="20000"/>
              </a:spcBef>
            </a:pPr>
            <a:r>
              <a:rPr lang="en-US" sz="2400" i="1">
                <a:solidFill>
                  <a:srgbClr val="CC3300"/>
                </a:solidFill>
                <a:latin typeface="Calibri" pitchFamily="34" charset="0"/>
              </a:rPr>
              <a:t>Passenger</a:t>
            </a:r>
            <a:endParaRPr lang="en-US" sz="240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37912" name="Text Box 28"/>
          <p:cNvSpPr txBox="1">
            <a:spLocks noChangeArrowheads="1"/>
          </p:cNvSpPr>
          <p:nvPr/>
        </p:nvSpPr>
        <p:spPr bwMode="auto">
          <a:xfrm>
            <a:off x="3903663" y="570865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57200"/>
            <a:endParaRPr lang="en-US" sz="2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913" name="Text Box 29"/>
          <p:cNvSpPr txBox="1">
            <a:spLocks noChangeArrowheads="1"/>
          </p:cNvSpPr>
          <p:nvPr/>
        </p:nvSpPr>
        <p:spPr bwMode="auto">
          <a:xfrm>
            <a:off x="3059113" y="6021388"/>
            <a:ext cx="173831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457200">
              <a:lnSpc>
                <a:spcPct val="80000"/>
              </a:lnSpc>
              <a:spcBef>
                <a:spcPct val="20000"/>
              </a:spcBef>
            </a:pPr>
            <a:r>
              <a:rPr lang="en-US" sz="2400" i="1">
                <a:solidFill>
                  <a:srgbClr val="CC3300"/>
                </a:solidFill>
                <a:latin typeface="Calibri" pitchFamily="34" charset="0"/>
              </a:rPr>
              <a:t>The world</a:t>
            </a:r>
            <a:endParaRPr lang="en-US" sz="240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37914" name="Text Box 20"/>
          <p:cNvSpPr txBox="1">
            <a:spLocks noChangeArrowheads="1"/>
          </p:cNvSpPr>
          <p:nvPr/>
        </p:nvSpPr>
        <p:spPr bwMode="auto">
          <a:xfrm>
            <a:off x="2195513" y="3852863"/>
            <a:ext cx="1582737" cy="314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 defTabSz="457200">
              <a:lnSpc>
                <a:spcPct val="80000"/>
              </a:lnSpc>
              <a:spcBef>
                <a:spcPct val="20000"/>
              </a:spcBef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There is smoke</a:t>
            </a:r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915" name="Text Box 20"/>
          <p:cNvSpPr txBox="1">
            <a:spLocks noChangeArrowheads="1"/>
          </p:cNvSpPr>
          <p:nvPr/>
        </p:nvSpPr>
        <p:spPr bwMode="auto">
          <a:xfrm>
            <a:off x="2995613" y="4878388"/>
            <a:ext cx="1454150" cy="314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 defTabSz="457200">
              <a:lnSpc>
                <a:spcPct val="80000"/>
              </a:lnSpc>
              <a:spcBef>
                <a:spcPct val="20000"/>
              </a:spcBef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There is a fire</a:t>
            </a:r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916" name="Freeform 9"/>
          <p:cNvSpPr>
            <a:spLocks/>
          </p:cNvSpPr>
          <p:nvPr/>
        </p:nvSpPr>
        <p:spPr bwMode="auto">
          <a:xfrm>
            <a:off x="3132138" y="4076700"/>
            <a:ext cx="215900" cy="801688"/>
          </a:xfrm>
          <a:custGeom>
            <a:avLst/>
            <a:gdLst>
              <a:gd name="T0" fmla="*/ 0 w 256"/>
              <a:gd name="T1" fmla="*/ 0 h 635"/>
              <a:gd name="T2" fmla="*/ 2147483647 w 256"/>
              <a:gd name="T3" fmla="*/ 2147483647 h 635"/>
              <a:gd name="T4" fmla="*/ 2147483647 w 256"/>
              <a:gd name="T5" fmla="*/ 2147483647 h 635"/>
              <a:gd name="T6" fmla="*/ 0 60000 65536"/>
              <a:gd name="T7" fmla="*/ 0 60000 65536"/>
              <a:gd name="T8" fmla="*/ 0 60000 65536"/>
              <a:gd name="T9" fmla="*/ 0 w 256"/>
              <a:gd name="T10" fmla="*/ 0 h 635"/>
              <a:gd name="T11" fmla="*/ 256 w 256"/>
              <a:gd name="T12" fmla="*/ 635 h 6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6" h="635">
                <a:moveTo>
                  <a:pt x="0" y="0"/>
                </a:moveTo>
                <a:cubicBezTo>
                  <a:pt x="98" y="83"/>
                  <a:pt x="196" y="166"/>
                  <a:pt x="226" y="272"/>
                </a:cubicBezTo>
                <a:cubicBezTo>
                  <a:pt x="256" y="378"/>
                  <a:pt x="188" y="574"/>
                  <a:pt x="181" y="635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37917" name="Freeform 9"/>
          <p:cNvSpPr>
            <a:spLocks/>
          </p:cNvSpPr>
          <p:nvPr/>
        </p:nvSpPr>
        <p:spPr bwMode="auto">
          <a:xfrm flipV="1">
            <a:off x="3778250" y="3603625"/>
            <a:ext cx="417513" cy="1279525"/>
          </a:xfrm>
          <a:custGeom>
            <a:avLst/>
            <a:gdLst>
              <a:gd name="T0" fmla="*/ 0 w 256"/>
              <a:gd name="T1" fmla="*/ 0 h 635"/>
              <a:gd name="T2" fmla="*/ 2147483647 w 256"/>
              <a:gd name="T3" fmla="*/ 2147483647 h 635"/>
              <a:gd name="T4" fmla="*/ 2147483647 w 256"/>
              <a:gd name="T5" fmla="*/ 2147483647 h 635"/>
              <a:gd name="T6" fmla="*/ 0 60000 65536"/>
              <a:gd name="T7" fmla="*/ 0 60000 65536"/>
              <a:gd name="T8" fmla="*/ 0 60000 65536"/>
              <a:gd name="T9" fmla="*/ 0 w 256"/>
              <a:gd name="T10" fmla="*/ 0 h 635"/>
              <a:gd name="T11" fmla="*/ 256 w 256"/>
              <a:gd name="T12" fmla="*/ 635 h 6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6" h="635">
                <a:moveTo>
                  <a:pt x="0" y="0"/>
                </a:moveTo>
                <a:cubicBezTo>
                  <a:pt x="98" y="83"/>
                  <a:pt x="196" y="166"/>
                  <a:pt x="226" y="272"/>
                </a:cubicBezTo>
                <a:cubicBezTo>
                  <a:pt x="256" y="378"/>
                  <a:pt x="188" y="574"/>
                  <a:pt x="181" y="635"/>
                </a:cubicBezTo>
              </a:path>
            </a:pathLst>
          </a:custGeom>
          <a:noFill/>
          <a:ln w="38100" cmpd="sng">
            <a:solidFill>
              <a:srgbClr val="008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GB" sz="3100" dirty="0" smtClean="0">
                <a:solidFill>
                  <a:srgbClr val="003DB8"/>
                </a:solidFill>
              </a:rPr>
              <a:t>Towards a Unifying Logic-Based Framework (</a:t>
            </a:r>
            <a:r>
              <a:rPr lang="en-GB" sz="3100" dirty="0" err="1" smtClean="0">
                <a:solidFill>
                  <a:srgbClr val="003DB8"/>
                </a:solidFill>
              </a:rPr>
              <a:t>TUF</a:t>
            </a:r>
            <a:r>
              <a:rPr lang="en-GB" sz="3100" dirty="0" smtClean="0">
                <a:solidFill>
                  <a:srgbClr val="003DB8"/>
                </a:solidFill>
              </a:rPr>
              <a:t>)</a:t>
            </a:r>
            <a:r>
              <a:rPr lang="en-GB" dirty="0" smtClean="0"/>
              <a:t>		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1520" y="1830387"/>
            <a:ext cx="8686800" cy="4525963"/>
          </a:xfrm>
        </p:spPr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Computer Science Zoo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 production systems and active databases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BDI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agents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abductive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logic programming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3DB8"/>
                </a:solidFill>
              </a:rPr>
              <a:t>Complex event processing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Combining complex events and complex transactions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Achieving atomicity by complex primitive 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relationship with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MetaTem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and temporal modal logic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Soundness and incompleteness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GB" dirty="0" err="1" smtClean="0"/>
              <a:t>TUF</a:t>
            </a:r>
            <a:r>
              <a:rPr lang="en-GB" dirty="0" smtClean="0"/>
              <a:t> includes complex/composite event processing (</a:t>
            </a:r>
            <a:r>
              <a:rPr lang="en-GB" dirty="0" err="1" smtClean="0"/>
              <a:t>CEP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21275"/>
          </a:xfrm>
        </p:spPr>
        <p:txBody>
          <a:bodyPr>
            <a:normAutofit/>
          </a:bodyPr>
          <a:lstStyle/>
          <a:p>
            <a:r>
              <a:rPr lang="en-GB" sz="2000" dirty="0" smtClean="0"/>
              <a:t>In production systems and </a:t>
            </a:r>
            <a:r>
              <a:rPr lang="en-GB" sz="2000" dirty="0" err="1" smtClean="0"/>
              <a:t>BDI</a:t>
            </a:r>
            <a:r>
              <a:rPr lang="en-GB" sz="2000" dirty="0" smtClean="0"/>
              <a:t> agents</a:t>
            </a:r>
            <a:br>
              <a:rPr lang="en-GB" sz="2000" dirty="0" smtClean="0"/>
            </a:br>
            <a:r>
              <a:rPr lang="en-GB" sz="2000" dirty="0" smtClean="0"/>
              <a:t>antecedents refer only to the current state</a:t>
            </a:r>
          </a:p>
          <a:p>
            <a:endParaRPr lang="en-GB" sz="2000" i="1" dirty="0" smtClean="0">
              <a:solidFill>
                <a:srgbClr val="0033CC"/>
              </a:solidFill>
            </a:endParaRPr>
          </a:p>
          <a:p>
            <a:r>
              <a:rPr lang="en-GB" sz="2000" i="1" dirty="0" smtClean="0">
                <a:solidFill>
                  <a:srgbClr val="0033CC"/>
                </a:solidFill>
              </a:rPr>
              <a:t>		possible intruder </a:t>
            </a:r>
          </a:p>
          <a:p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	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 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 	</a:t>
            </a:r>
            <a:r>
              <a:rPr lang="en-GB" sz="2000" i="1" dirty="0" smtClean="0">
                <a:solidFill>
                  <a:srgbClr val="0033CC"/>
                </a:solidFill>
              </a:rPr>
              <a:t>investigate possible intruder</a:t>
            </a:r>
          </a:p>
          <a:p>
            <a:endParaRPr lang="en-GB" sz="2000" dirty="0" smtClean="0"/>
          </a:p>
          <a:p>
            <a:r>
              <a:rPr lang="en-GB" sz="2000" dirty="0" smtClean="0"/>
              <a:t>In </a:t>
            </a:r>
            <a:r>
              <a:rPr lang="en-GB" sz="2000" dirty="0" err="1" smtClean="0"/>
              <a:t>CEP</a:t>
            </a:r>
            <a:r>
              <a:rPr lang="en-GB" sz="2000" dirty="0" smtClean="0"/>
              <a:t> antecedents can refer to several states and events</a:t>
            </a:r>
          </a:p>
          <a:p>
            <a:endParaRPr lang="en-GB" sz="2000" dirty="0" smtClean="0"/>
          </a:p>
          <a:p>
            <a:r>
              <a:rPr lang="en-GB" sz="2000" i="1" dirty="0" smtClean="0">
                <a:solidFill>
                  <a:srgbClr val="0033CC"/>
                </a:solidFill>
              </a:rPr>
              <a:t>		dog barks </a:t>
            </a:r>
            <a:r>
              <a:rPr lang="en-GB" sz="2000" i="1" dirty="0" smtClean="0">
                <a:solidFill>
                  <a:srgbClr val="FF0000"/>
                </a:solidFill>
              </a:rPr>
              <a:t>then</a:t>
            </a:r>
            <a:r>
              <a:rPr lang="en-GB" sz="2000" i="1" dirty="0" smtClean="0">
                <a:solidFill>
                  <a:srgbClr val="0033CC"/>
                </a:solidFill>
              </a:rPr>
              <a:t> security light goes on</a:t>
            </a:r>
          </a:p>
          <a:p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	 	</a:t>
            </a:r>
            <a:r>
              <a:rPr lang="en-GB" sz="2000" i="1" dirty="0" smtClean="0">
                <a:solidFill>
                  <a:srgbClr val="0033CC"/>
                </a:solidFill>
              </a:rPr>
              <a:t>investigate possible intruder</a:t>
            </a:r>
          </a:p>
          <a:p>
            <a:endParaRPr lang="en-GB" sz="2000" i="1" dirty="0" smtClean="0">
              <a:solidFill>
                <a:srgbClr val="0033CC"/>
              </a:solidFill>
            </a:endParaRPr>
          </a:p>
          <a:p>
            <a:r>
              <a:rPr lang="en-GB" sz="2000" dirty="0" smtClean="0"/>
              <a:t>In </a:t>
            </a:r>
            <a:r>
              <a:rPr lang="en-GB" sz="2000" dirty="0" err="1" smtClean="0"/>
              <a:t>TUF</a:t>
            </a:r>
            <a:r>
              <a:rPr lang="en-GB" sz="2000" dirty="0" smtClean="0"/>
              <a:t> composite events can be processed as </a:t>
            </a:r>
            <a:r>
              <a:rPr lang="en-GB" sz="2000" dirty="0" smtClean="0">
                <a:solidFill>
                  <a:srgbClr val="FF0000"/>
                </a:solidFill>
              </a:rPr>
              <a:t>streams.</a:t>
            </a:r>
          </a:p>
          <a:p>
            <a:r>
              <a:rPr lang="en-GB" sz="2000" dirty="0" smtClean="0"/>
              <a:t>(Input occurrences of </a:t>
            </a:r>
            <a:r>
              <a:rPr lang="en-GB" sz="2000" i="1" dirty="0" smtClean="0">
                <a:solidFill>
                  <a:srgbClr val="0033CC"/>
                </a:solidFill>
              </a:rPr>
              <a:t>dog barks</a:t>
            </a:r>
            <a:r>
              <a:rPr lang="en-GB" sz="2000" dirty="0" smtClean="0"/>
              <a:t> and </a:t>
            </a:r>
            <a:r>
              <a:rPr lang="en-GB" sz="2000" i="1" dirty="0" smtClean="0">
                <a:solidFill>
                  <a:srgbClr val="0033CC"/>
                </a:solidFill>
              </a:rPr>
              <a:t>security light goes on</a:t>
            </a:r>
            <a:r>
              <a:rPr lang="en-GB" sz="2000" dirty="0" smtClean="0"/>
              <a:t> </a:t>
            </a:r>
          </a:p>
          <a:p>
            <a:r>
              <a:rPr lang="en-GB" sz="2000" dirty="0" smtClean="0"/>
              <a:t>do not need to be stored in the database.)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9472"/>
            <a:ext cx="8812373" cy="942182"/>
          </a:xfrm>
        </p:spPr>
        <p:txBody>
          <a:bodyPr>
            <a:no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R:</a:t>
            </a:r>
            <a:r>
              <a:rPr lang="en-GB" sz="2400" i="1" dirty="0" smtClean="0">
                <a:solidFill>
                  <a:srgbClr val="0033CC"/>
                </a:solidFill>
              </a:rPr>
              <a:t> 		dog barks (T1) </a:t>
            </a:r>
            <a:r>
              <a:rPr lang="en-GB" sz="2400" i="1" dirty="0" smtClean="0">
                <a:solidFill>
                  <a:srgbClr val="C00000"/>
                </a:solidFill>
                <a:sym typeface="Symbol"/>
              </a:rPr>
              <a:t></a:t>
            </a:r>
            <a:r>
              <a:rPr lang="en-GB" sz="2400" i="1" dirty="0" smtClean="0">
                <a:solidFill>
                  <a:srgbClr val="0033CC"/>
                </a:solidFill>
              </a:rPr>
              <a:t> security light goes on (T2) </a:t>
            </a:r>
            <a:r>
              <a:rPr lang="en-GB" sz="2400" i="1" dirty="0" smtClean="0">
                <a:solidFill>
                  <a:srgbClr val="C00000"/>
                </a:solidFill>
                <a:sym typeface="Symbol"/>
              </a:rPr>
              <a:t></a:t>
            </a:r>
            <a:r>
              <a:rPr lang="en-GB" sz="2400" i="1" dirty="0" smtClean="0">
                <a:solidFill>
                  <a:srgbClr val="0033CC"/>
                </a:solidFill>
              </a:rPr>
              <a:t> T1 </a:t>
            </a:r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 T2 T1+5 </a:t>
            </a:r>
            <a:r>
              <a:rPr lang="en-GB" sz="2400" i="1" dirty="0" smtClean="0">
                <a:solidFill>
                  <a:srgbClr val="0033CC"/>
                </a:solidFill>
              </a:rPr>
              <a:t/>
            </a:r>
            <a:br>
              <a:rPr lang="en-GB" sz="2400" i="1" dirty="0" smtClean="0">
                <a:solidFill>
                  <a:srgbClr val="0033CC"/>
                </a:solidFill>
              </a:rPr>
            </a:br>
            <a:r>
              <a:rPr lang="en-GB" sz="2400" i="1" dirty="0" smtClean="0">
                <a:solidFill>
                  <a:srgbClr val="0033CC"/>
                </a:solidFill>
              </a:rPr>
              <a:t>	</a:t>
            </a:r>
            <a:r>
              <a:rPr lang="en-GB" sz="2400" i="1" dirty="0" smtClean="0">
                <a:solidFill>
                  <a:srgbClr val="FF0000"/>
                </a:solidFill>
                <a:sym typeface="Symbol"/>
              </a:rPr>
              <a:t>  </a:t>
            </a:r>
            <a:r>
              <a:rPr lang="en-GB" sz="2400" i="1" dirty="0" smtClean="0">
                <a:solidFill>
                  <a:srgbClr val="0033CC"/>
                </a:solidFill>
              </a:rPr>
              <a:t>investigate (T3) </a:t>
            </a:r>
            <a:r>
              <a:rPr lang="en-GB" sz="2400" i="1" dirty="0" smtClean="0">
                <a:solidFill>
                  <a:srgbClr val="C00000"/>
                </a:solidFill>
                <a:sym typeface="Symbol"/>
              </a:rPr>
              <a:t></a:t>
            </a:r>
            <a:r>
              <a:rPr lang="en-GB" sz="2400" i="1" dirty="0" smtClean="0">
                <a:solidFill>
                  <a:srgbClr val="0033CC"/>
                </a:solidFill>
              </a:rPr>
              <a:t> T2 +1 </a:t>
            </a:r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 T3  T2+5</a:t>
            </a:r>
            <a:r>
              <a:rPr lang="en-GB" i="1" dirty="0" smtClean="0">
                <a:solidFill>
                  <a:srgbClr val="0033CC"/>
                </a:solidFill>
              </a:rPr>
              <a:t/>
            </a:r>
            <a:br>
              <a:rPr lang="en-GB" i="1" dirty="0" smtClean="0">
                <a:solidFill>
                  <a:srgbClr val="0033CC"/>
                </a:solidFill>
              </a:rPr>
            </a:br>
            <a:r>
              <a:rPr lang="en-GB" i="1" dirty="0" smtClean="0">
                <a:solidFill>
                  <a:srgbClr val="0033CC"/>
                </a:solidFill>
              </a:rPr>
              <a:t>			</a:t>
            </a:r>
            <a:r>
              <a:rPr lang="en-US" sz="2400" dirty="0" smtClean="0">
                <a:latin typeface="Times New Roman"/>
                <a:cs typeface="Times New Roman"/>
              </a:rPr>
              <a:t/>
            </a:r>
            <a:br>
              <a:rPr lang="en-US" sz="2400" dirty="0" smtClean="0">
                <a:latin typeface="Times New Roman"/>
                <a:cs typeface="Times New Roman"/>
              </a:rPr>
            </a:br>
            <a:r>
              <a:rPr lang="en-GB" sz="2400" i="1" dirty="0" smtClean="0">
                <a:solidFill>
                  <a:srgbClr val="0033CC"/>
                </a:solidFill>
              </a:rPr>
              <a:t/>
            </a:r>
            <a:br>
              <a:rPr lang="en-GB" sz="2400" i="1" dirty="0" smtClean="0">
                <a:solidFill>
                  <a:srgbClr val="0033CC"/>
                </a:solidFill>
              </a:rPr>
            </a:br>
            <a:endParaRPr lang="en-US" sz="2400" i="1" dirty="0" smtClean="0">
              <a:sym typeface="Symbo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461" y="1265131"/>
            <a:ext cx="9604537" cy="54102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>
              <a:latin typeface="Times New Roman"/>
              <a:cs typeface="Times New Roman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GB" sz="2600" i="1" dirty="0" smtClean="0">
              <a:solidFill>
                <a:srgbClr val="0033CC"/>
              </a:solidFill>
            </a:endParaRPr>
          </a:p>
          <a:p>
            <a:endParaRPr lang="en-US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 smtClean="0">
              <a:solidFill>
                <a:srgbClr val="FF0000"/>
              </a:solidFill>
              <a:cs typeface="Times New Roman"/>
            </a:endParaRPr>
          </a:p>
          <a:p>
            <a:endParaRPr lang="en-US" i="1" dirty="0" smtClean="0">
              <a:solidFill>
                <a:srgbClr val="0000FF"/>
              </a:solidFill>
              <a:cs typeface="Times New Roman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1102676" y="1481654"/>
            <a:ext cx="755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i="1" dirty="0" smtClean="0"/>
              <a:t>ev</a:t>
            </a:r>
            <a:r>
              <a:rPr lang="en-GB" sz="2400" i="1" baseline="-25000" dirty="0" smtClean="0"/>
              <a:t>1</a:t>
            </a:r>
            <a:endParaRPr lang="en-US" sz="2400" dirty="0">
              <a:cs typeface="Times New Roman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905962" y="2270808"/>
            <a:ext cx="823217" cy="122415"/>
          </a:xfrm>
          <a:custGeom>
            <a:avLst/>
            <a:gdLst>
              <a:gd name="connsiteX0" fmla="*/ 0 w 1358900"/>
              <a:gd name="connsiteY0" fmla="*/ 281517 h 281517"/>
              <a:gd name="connsiteX1" fmla="*/ 609600 w 1358900"/>
              <a:gd name="connsiteY1" fmla="*/ 14817 h 281517"/>
              <a:gd name="connsiteX2" fmla="*/ 1358900 w 1358900"/>
              <a:gd name="connsiteY2" fmla="*/ 192617 h 281517"/>
              <a:gd name="connsiteX3" fmla="*/ 1358900 w 1358900"/>
              <a:gd name="connsiteY3" fmla="*/ 192617 h 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00" h="281517">
                <a:moveTo>
                  <a:pt x="0" y="281517"/>
                </a:moveTo>
                <a:cubicBezTo>
                  <a:pt x="191558" y="155575"/>
                  <a:pt x="383117" y="29634"/>
                  <a:pt x="609600" y="14817"/>
                </a:cubicBezTo>
                <a:cubicBezTo>
                  <a:pt x="836083" y="0"/>
                  <a:pt x="1358900" y="192617"/>
                  <a:pt x="1358900" y="192617"/>
                </a:cubicBezTo>
                <a:lnTo>
                  <a:pt x="1358900" y="192617"/>
                </a:lnTo>
              </a:path>
            </a:pathLst>
          </a:custGeom>
          <a:ln w="28575"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69758" y="1481654"/>
            <a:ext cx="7467600" cy="5410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08811" y="5072408"/>
            <a:ext cx="1480059" cy="0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031" y="5072409"/>
            <a:ext cx="1317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400" i="1" dirty="0" smtClean="0">
                <a:solidFill>
                  <a:srgbClr val="0000FF"/>
                </a:solidFill>
              </a:rPr>
              <a:t>time = 0</a:t>
            </a:r>
            <a:r>
              <a:rPr lang="en-GB" sz="2400" dirty="0" smtClean="0">
                <a:solidFill>
                  <a:srgbClr val="0000FF"/>
                </a:solidFill>
              </a:rPr>
              <a:t> </a:t>
            </a:r>
            <a:endParaRPr lang="en-US" sz="24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-396552" y="2270808"/>
            <a:ext cx="1714542" cy="1662864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5299" y="1349316"/>
            <a:ext cx="692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</a:rPr>
              <a:t>S</a:t>
            </a:r>
            <a:r>
              <a:rPr lang="en-GB" sz="2400" i="1" baseline="-25000" dirty="0" smtClean="0">
                <a:solidFill>
                  <a:srgbClr val="0033CC"/>
                </a:solidFill>
              </a:rPr>
              <a:t>o</a:t>
            </a:r>
          </a:p>
          <a:p>
            <a:r>
              <a:rPr lang="en-GB" sz="2400" i="1" dirty="0" smtClean="0">
                <a:solidFill>
                  <a:srgbClr val="FF0000"/>
                </a:solidFill>
              </a:rPr>
              <a:t>G</a:t>
            </a:r>
            <a:r>
              <a:rPr lang="en-GB" sz="2400" i="1" baseline="-25000" dirty="0" smtClean="0">
                <a:solidFill>
                  <a:srgbClr val="FF0000"/>
                </a:solidFill>
              </a:rPr>
              <a:t>o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031" y="2486332"/>
            <a:ext cx="8305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2400" dirty="0" smtClean="0">
              <a:solidFill>
                <a:srgbClr val="0033CC"/>
              </a:solidFill>
              <a:sym typeface="Symbol"/>
            </a:endParaRPr>
          </a:p>
          <a:p>
            <a:pPr algn="ctr"/>
            <a:endParaRPr lang="en-US" sz="2400" dirty="0" smtClean="0">
              <a:solidFill>
                <a:srgbClr val="FF0000"/>
              </a:solidFill>
              <a:cs typeface="Times New Roman"/>
            </a:endParaRPr>
          </a:p>
          <a:p>
            <a:pPr algn="ctr"/>
            <a:endParaRPr lang="en-US" sz="2400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29179" y="5072409"/>
            <a:ext cx="1317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400" i="1" dirty="0" smtClean="0">
                <a:solidFill>
                  <a:srgbClr val="0000FF"/>
                </a:solidFill>
              </a:rPr>
              <a:t>time = 1</a:t>
            </a:r>
            <a:r>
              <a:rPr lang="en-GB" sz="2400" dirty="0" smtClean="0">
                <a:solidFill>
                  <a:srgbClr val="0000FF"/>
                </a:solidFill>
              </a:rPr>
              <a:t> </a:t>
            </a:r>
            <a:endParaRPr lang="en-US" sz="24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73960" y="5072409"/>
            <a:ext cx="1317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400" i="1" dirty="0" smtClean="0">
                <a:solidFill>
                  <a:srgbClr val="0000FF"/>
                </a:solidFill>
              </a:rPr>
              <a:t>time = 2</a:t>
            </a:r>
            <a:r>
              <a:rPr lang="en-GB" sz="2400" dirty="0" smtClean="0">
                <a:solidFill>
                  <a:srgbClr val="0000FF"/>
                </a:solidFill>
              </a:rPr>
              <a:t> </a:t>
            </a:r>
            <a:endParaRPr lang="en-US" sz="24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03558" y="5072409"/>
            <a:ext cx="1317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400" i="1" dirty="0" smtClean="0">
                <a:solidFill>
                  <a:srgbClr val="0000FF"/>
                </a:solidFill>
              </a:rPr>
              <a:t>time = 3</a:t>
            </a:r>
            <a:r>
              <a:rPr lang="en-GB" sz="2400" dirty="0" smtClean="0">
                <a:solidFill>
                  <a:srgbClr val="0000FF"/>
                </a:solidFill>
              </a:rPr>
              <a:t> </a:t>
            </a:r>
            <a:endParaRPr lang="en-US" sz="24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04252" y="1556537"/>
            <a:ext cx="755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i="1" dirty="0" smtClean="0"/>
              <a:t>ev</a:t>
            </a:r>
            <a:r>
              <a:rPr lang="en-GB" sz="2400" i="1" baseline="-25000" dirty="0" smtClean="0"/>
              <a:t>2</a:t>
            </a:r>
            <a:endParaRPr lang="en-US" sz="2400" dirty="0">
              <a:cs typeface="Times New Roman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1317990" y="2278798"/>
            <a:ext cx="1750140" cy="1592950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971565" y="1357082"/>
            <a:ext cx="692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</a:rPr>
              <a:t>S</a:t>
            </a:r>
            <a:r>
              <a:rPr lang="en-GB" sz="2400" i="1" baseline="-25000" dirty="0" smtClean="0">
                <a:solidFill>
                  <a:srgbClr val="0033CC"/>
                </a:solidFill>
              </a:rPr>
              <a:t>1</a:t>
            </a:r>
          </a:p>
          <a:p>
            <a:r>
              <a:rPr lang="en-GB" sz="2400" i="1" dirty="0" smtClean="0">
                <a:solidFill>
                  <a:srgbClr val="FF0000"/>
                </a:solidFill>
              </a:rPr>
              <a:t>G</a:t>
            </a:r>
            <a:r>
              <a:rPr lang="en-GB" sz="2400" i="1" baseline="-25000" dirty="0" smtClean="0">
                <a:solidFill>
                  <a:srgbClr val="FF0000"/>
                </a:solidFill>
              </a:rPr>
              <a:t>1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77320" y="2509949"/>
            <a:ext cx="22100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i="1" dirty="0" smtClean="0">
                <a:solidFill>
                  <a:srgbClr val="FF0000"/>
                </a:solidFill>
                <a:sym typeface="Symbol"/>
              </a:rPr>
              <a:t>       security light </a:t>
            </a:r>
          </a:p>
          <a:p>
            <a:pPr lvl="0"/>
            <a:r>
              <a:rPr lang="en-US" i="1" dirty="0" smtClean="0">
                <a:solidFill>
                  <a:srgbClr val="FF0000"/>
                </a:solidFill>
                <a:sym typeface="Symbol"/>
              </a:rPr>
              <a:t>       goes on (T2)</a:t>
            </a:r>
          </a:p>
          <a:p>
            <a:pPr lvl="0"/>
            <a:r>
              <a:rPr lang="en-US" i="1" dirty="0" smtClean="0">
                <a:solidFill>
                  <a:srgbClr val="FF0000"/>
                </a:solidFill>
                <a:sym typeface="Symbol"/>
              </a:rPr>
              <a:t>  </a:t>
            </a:r>
            <a:r>
              <a:rPr lang="en-US" i="1" dirty="0" smtClean="0">
                <a:solidFill>
                  <a:srgbClr val="FF0000"/>
                </a:solidFill>
                <a:cs typeface="Times New Roman"/>
                <a:sym typeface="Symbol"/>
              </a:rPr>
              <a:t>investigate(T3)</a:t>
            </a:r>
            <a:endParaRPr lang="en-US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47788" y="1556537"/>
            <a:ext cx="755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i="1" dirty="0" smtClean="0"/>
              <a:t>ev</a:t>
            </a:r>
            <a:r>
              <a:rPr lang="en-GB" sz="2400" i="1" baseline="-25000" dirty="0" smtClean="0"/>
              <a:t>3</a:t>
            </a:r>
            <a:endParaRPr lang="en-US" sz="2400" dirty="0">
              <a:cs typeface="Times New Roman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3068130" y="2208884"/>
            <a:ext cx="1824341" cy="1662864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73960" y="1377889"/>
            <a:ext cx="692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</a:rPr>
              <a:t>S</a:t>
            </a:r>
            <a:r>
              <a:rPr lang="en-GB" sz="2400" i="1" baseline="-25000" dirty="0" smtClean="0">
                <a:solidFill>
                  <a:srgbClr val="0033CC"/>
                </a:solidFill>
              </a:rPr>
              <a:t>2</a:t>
            </a:r>
          </a:p>
          <a:p>
            <a:r>
              <a:rPr lang="en-GB" sz="2400" i="1" dirty="0" smtClean="0">
                <a:solidFill>
                  <a:srgbClr val="FF0000"/>
                </a:solidFill>
              </a:rPr>
              <a:t>G</a:t>
            </a:r>
            <a:r>
              <a:rPr lang="en-GB" sz="2400" i="1" baseline="-25000" dirty="0" smtClean="0">
                <a:solidFill>
                  <a:srgbClr val="FF0000"/>
                </a:solidFill>
              </a:rPr>
              <a:t>2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22564" y="2418718"/>
            <a:ext cx="6374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 smtClean="0">
                <a:solidFill>
                  <a:srgbClr val="0033CC"/>
                </a:solidFill>
                <a:sym typeface="Symbol"/>
              </a:rPr>
              <a:t></a:t>
            </a:r>
          </a:p>
          <a:p>
            <a:r>
              <a:rPr lang="en-GB" sz="2400" dirty="0" smtClean="0">
                <a:solidFill>
                  <a:srgbClr val="FF0000"/>
                </a:solidFill>
                <a:sym typeface="Symbol"/>
              </a:rPr>
              <a:t></a:t>
            </a:r>
            <a:endParaRPr lang="en-US" sz="2400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352113" y="1556537"/>
            <a:ext cx="755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i="1" dirty="0" smtClean="0"/>
              <a:t>ev</a:t>
            </a:r>
            <a:r>
              <a:rPr lang="en-GB" sz="2400" i="1" baseline="-25000" dirty="0" smtClean="0"/>
              <a:t>4</a:t>
            </a:r>
            <a:endParaRPr lang="en-US" sz="2400" dirty="0">
              <a:cs typeface="Times New Roman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4892471" y="2180313"/>
            <a:ext cx="1837528" cy="1691433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83170" y="1349316"/>
            <a:ext cx="692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</a:rPr>
              <a:t>S</a:t>
            </a:r>
            <a:r>
              <a:rPr lang="en-GB" sz="2400" i="1" baseline="-25000" dirty="0" smtClean="0">
                <a:solidFill>
                  <a:srgbClr val="0033CC"/>
                </a:solidFill>
              </a:rPr>
              <a:t>3</a:t>
            </a:r>
          </a:p>
          <a:p>
            <a:r>
              <a:rPr lang="en-GB" sz="2400" i="1" dirty="0" smtClean="0">
                <a:solidFill>
                  <a:srgbClr val="FF0000"/>
                </a:solidFill>
              </a:rPr>
              <a:t>G</a:t>
            </a:r>
            <a:r>
              <a:rPr lang="en-GB" sz="2400" i="1" baseline="-25000" dirty="0" smtClean="0">
                <a:solidFill>
                  <a:srgbClr val="FF0000"/>
                </a:solidFill>
              </a:rPr>
              <a:t>3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267708" y="1349316"/>
            <a:ext cx="692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</a:rPr>
              <a:t>S</a:t>
            </a:r>
            <a:r>
              <a:rPr lang="en-GB" sz="2400" i="1" baseline="-25000" dirty="0" smtClean="0">
                <a:solidFill>
                  <a:srgbClr val="0033CC"/>
                </a:solidFill>
              </a:rPr>
              <a:t>4</a:t>
            </a:r>
          </a:p>
          <a:p>
            <a:r>
              <a:rPr lang="en-GB" sz="2400" i="1" dirty="0" smtClean="0">
                <a:solidFill>
                  <a:srgbClr val="FF0000"/>
                </a:solidFill>
              </a:rPr>
              <a:t>G</a:t>
            </a:r>
            <a:r>
              <a:rPr lang="en-GB" sz="2400" i="1" baseline="-25000" dirty="0" smtClean="0">
                <a:solidFill>
                  <a:srgbClr val="FF0000"/>
                </a:solidFill>
              </a:rPr>
              <a:t>4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-186559" y="3933672"/>
            <a:ext cx="3673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i="1" dirty="0" smtClean="0">
                <a:solidFill>
                  <a:srgbClr val="0033CC"/>
                </a:solidFill>
              </a:rPr>
              <a:t>dog barks </a:t>
            </a:r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(1)</a:t>
            </a:r>
            <a:endParaRPr lang="en-US" sz="2400" i="1" dirty="0">
              <a:solidFill>
                <a:srgbClr val="0033CC"/>
              </a:solidFill>
              <a:cs typeface="Times New Roman"/>
            </a:endParaRPr>
          </a:p>
        </p:txBody>
      </p:sp>
      <p:sp>
        <p:nvSpPr>
          <p:cNvPr id="64" name="Freeform 63"/>
          <p:cNvSpPr/>
          <p:nvPr/>
        </p:nvSpPr>
        <p:spPr>
          <a:xfrm>
            <a:off x="6444491" y="2249035"/>
            <a:ext cx="823217" cy="122415"/>
          </a:xfrm>
          <a:custGeom>
            <a:avLst/>
            <a:gdLst>
              <a:gd name="connsiteX0" fmla="*/ 0 w 1358900"/>
              <a:gd name="connsiteY0" fmla="*/ 281517 h 281517"/>
              <a:gd name="connsiteX1" fmla="*/ 609600 w 1358900"/>
              <a:gd name="connsiteY1" fmla="*/ 14817 h 281517"/>
              <a:gd name="connsiteX2" fmla="*/ 1358900 w 1358900"/>
              <a:gd name="connsiteY2" fmla="*/ 192617 h 281517"/>
              <a:gd name="connsiteX3" fmla="*/ 1358900 w 1358900"/>
              <a:gd name="connsiteY3" fmla="*/ 192617 h 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00" h="281517">
                <a:moveTo>
                  <a:pt x="0" y="281517"/>
                </a:moveTo>
                <a:cubicBezTo>
                  <a:pt x="191558" y="155575"/>
                  <a:pt x="383117" y="29634"/>
                  <a:pt x="609600" y="14817"/>
                </a:cubicBezTo>
                <a:cubicBezTo>
                  <a:pt x="836083" y="0"/>
                  <a:pt x="1358900" y="192617"/>
                  <a:pt x="1358900" y="192617"/>
                </a:cubicBezTo>
                <a:lnTo>
                  <a:pt x="1358900" y="192617"/>
                </a:lnTo>
              </a:path>
            </a:pathLst>
          </a:custGeom>
          <a:ln w="28575"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65" name="Freeform 64"/>
          <p:cNvSpPr/>
          <p:nvPr/>
        </p:nvSpPr>
        <p:spPr>
          <a:xfrm>
            <a:off x="4580341" y="2249035"/>
            <a:ext cx="823217" cy="122415"/>
          </a:xfrm>
          <a:custGeom>
            <a:avLst/>
            <a:gdLst>
              <a:gd name="connsiteX0" fmla="*/ 0 w 1358900"/>
              <a:gd name="connsiteY0" fmla="*/ 281517 h 281517"/>
              <a:gd name="connsiteX1" fmla="*/ 609600 w 1358900"/>
              <a:gd name="connsiteY1" fmla="*/ 14817 h 281517"/>
              <a:gd name="connsiteX2" fmla="*/ 1358900 w 1358900"/>
              <a:gd name="connsiteY2" fmla="*/ 192617 h 281517"/>
              <a:gd name="connsiteX3" fmla="*/ 1358900 w 1358900"/>
              <a:gd name="connsiteY3" fmla="*/ 192617 h 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00" h="281517">
                <a:moveTo>
                  <a:pt x="0" y="281517"/>
                </a:moveTo>
                <a:cubicBezTo>
                  <a:pt x="191558" y="155575"/>
                  <a:pt x="383117" y="29634"/>
                  <a:pt x="609600" y="14817"/>
                </a:cubicBezTo>
                <a:cubicBezTo>
                  <a:pt x="836083" y="0"/>
                  <a:pt x="1358900" y="192617"/>
                  <a:pt x="1358900" y="192617"/>
                </a:cubicBezTo>
                <a:lnTo>
                  <a:pt x="1358900" y="192617"/>
                </a:lnTo>
              </a:path>
            </a:pathLst>
          </a:custGeom>
          <a:ln w="28575"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66" name="Freeform 65"/>
          <p:cNvSpPr/>
          <p:nvPr/>
        </p:nvSpPr>
        <p:spPr>
          <a:xfrm>
            <a:off x="2664184" y="2278798"/>
            <a:ext cx="823217" cy="122415"/>
          </a:xfrm>
          <a:custGeom>
            <a:avLst/>
            <a:gdLst>
              <a:gd name="connsiteX0" fmla="*/ 0 w 1358900"/>
              <a:gd name="connsiteY0" fmla="*/ 281517 h 281517"/>
              <a:gd name="connsiteX1" fmla="*/ 609600 w 1358900"/>
              <a:gd name="connsiteY1" fmla="*/ 14817 h 281517"/>
              <a:gd name="connsiteX2" fmla="*/ 1358900 w 1358900"/>
              <a:gd name="connsiteY2" fmla="*/ 192617 h 281517"/>
              <a:gd name="connsiteX3" fmla="*/ 1358900 w 1358900"/>
              <a:gd name="connsiteY3" fmla="*/ 192617 h 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00" h="281517">
                <a:moveTo>
                  <a:pt x="0" y="281517"/>
                </a:moveTo>
                <a:cubicBezTo>
                  <a:pt x="191558" y="155575"/>
                  <a:pt x="383117" y="29634"/>
                  <a:pt x="609600" y="14817"/>
                </a:cubicBezTo>
                <a:cubicBezTo>
                  <a:pt x="836083" y="0"/>
                  <a:pt x="1358900" y="192617"/>
                  <a:pt x="1358900" y="192617"/>
                </a:cubicBezTo>
                <a:lnTo>
                  <a:pt x="1358900" y="192617"/>
                </a:lnTo>
              </a:path>
            </a:pathLst>
          </a:custGeom>
          <a:ln w="28575"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69" name="Straight Arrow Connector 68"/>
          <p:cNvCxnSpPr/>
          <p:nvPr/>
        </p:nvCxnSpPr>
        <p:spPr>
          <a:xfrm flipV="1">
            <a:off x="6829940" y="5072408"/>
            <a:ext cx="1751229" cy="1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5020730" y="5072408"/>
            <a:ext cx="1808479" cy="1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3243231" y="5072409"/>
            <a:ext cx="1806279" cy="0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1588870" y="5072409"/>
            <a:ext cx="1654361" cy="0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8581169" y="5072409"/>
            <a:ext cx="1480059" cy="0"/>
          </a:xfrm>
          <a:prstGeom prst="straightConnector1">
            <a:avLst/>
          </a:prstGeom>
          <a:ln>
            <a:solidFill>
              <a:srgbClr val="0033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7153365" y="5072409"/>
            <a:ext cx="1317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 </a:t>
            </a:r>
            <a:r>
              <a:rPr lang="en-GB" sz="2400" i="1" dirty="0" smtClean="0">
                <a:solidFill>
                  <a:srgbClr val="0000FF"/>
                </a:solidFill>
              </a:rPr>
              <a:t>time = 4</a:t>
            </a:r>
            <a:r>
              <a:rPr lang="en-GB" sz="2400" dirty="0" smtClean="0">
                <a:solidFill>
                  <a:srgbClr val="0000FF"/>
                </a:solidFill>
              </a:rPr>
              <a:t> </a:t>
            </a:r>
            <a:endParaRPr lang="en-US" sz="2400" i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6729999" y="2278798"/>
            <a:ext cx="1837528" cy="1691433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400" dirty="0" smtClean="0">
                <a:solidFill>
                  <a:srgbClr val="0033CC"/>
                </a:solidFill>
                <a:sym typeface="Symbol"/>
              </a:rPr>
              <a:t>	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79538" y="2371450"/>
            <a:ext cx="16129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dirty="0" smtClean="0">
              <a:solidFill>
                <a:srgbClr val="0033CC"/>
              </a:solidFill>
              <a:sym typeface="Symbol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52" name="Freeform 51"/>
          <p:cNvSpPr/>
          <p:nvPr/>
        </p:nvSpPr>
        <p:spPr>
          <a:xfrm>
            <a:off x="8140780" y="2278798"/>
            <a:ext cx="823217" cy="122415"/>
          </a:xfrm>
          <a:custGeom>
            <a:avLst/>
            <a:gdLst>
              <a:gd name="connsiteX0" fmla="*/ 0 w 1358900"/>
              <a:gd name="connsiteY0" fmla="*/ 281517 h 281517"/>
              <a:gd name="connsiteX1" fmla="*/ 609600 w 1358900"/>
              <a:gd name="connsiteY1" fmla="*/ 14817 h 281517"/>
              <a:gd name="connsiteX2" fmla="*/ 1358900 w 1358900"/>
              <a:gd name="connsiteY2" fmla="*/ 192617 h 281517"/>
              <a:gd name="connsiteX3" fmla="*/ 1358900 w 1358900"/>
              <a:gd name="connsiteY3" fmla="*/ 192617 h 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8900" h="281517">
                <a:moveTo>
                  <a:pt x="0" y="281517"/>
                </a:moveTo>
                <a:cubicBezTo>
                  <a:pt x="191558" y="155575"/>
                  <a:pt x="383117" y="29634"/>
                  <a:pt x="609600" y="14817"/>
                </a:cubicBezTo>
                <a:cubicBezTo>
                  <a:pt x="836083" y="0"/>
                  <a:pt x="1358900" y="192617"/>
                  <a:pt x="1358900" y="192617"/>
                </a:cubicBezTo>
                <a:lnTo>
                  <a:pt x="1358900" y="192617"/>
                </a:lnTo>
              </a:path>
            </a:pathLst>
          </a:custGeom>
          <a:ln w="28575"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8552389" y="2278798"/>
            <a:ext cx="1837528" cy="1691433"/>
          </a:xfrm>
          <a:prstGeom prst="ellipse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400" dirty="0" smtClean="0">
                <a:solidFill>
                  <a:srgbClr val="0033CC"/>
                </a:solidFill>
                <a:sym typeface="Symbol"/>
              </a:rPr>
              <a:t>	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159577" y="3933672"/>
            <a:ext cx="20159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security light</a:t>
            </a:r>
          </a:p>
          <a:p>
            <a:r>
              <a:rPr lang="en-GB" sz="2400" i="1" dirty="0" smtClean="0">
                <a:solidFill>
                  <a:srgbClr val="0033CC"/>
                </a:solidFill>
                <a:sym typeface="Symbol"/>
              </a:rPr>
              <a:t>goes on (3)</a:t>
            </a:r>
            <a:endParaRPr lang="en-US" sz="2400" i="1" dirty="0">
              <a:solidFill>
                <a:srgbClr val="0033CC"/>
              </a:solidFill>
              <a:cs typeface="Times New Roman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047169" y="2486332"/>
            <a:ext cx="22100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 smtClean="0">
                <a:solidFill>
                  <a:srgbClr val="FF0000"/>
                </a:solidFill>
                <a:sym typeface="Symbol"/>
              </a:rPr>
              <a:t>      security light </a:t>
            </a:r>
          </a:p>
          <a:p>
            <a:r>
              <a:rPr lang="en-US" i="1" dirty="0" smtClean="0">
                <a:solidFill>
                  <a:srgbClr val="FF0000"/>
                </a:solidFill>
                <a:sym typeface="Symbol"/>
              </a:rPr>
              <a:t>      goes on (T2)</a:t>
            </a:r>
          </a:p>
          <a:p>
            <a:r>
              <a:rPr lang="en-US" i="1" dirty="0" smtClean="0">
                <a:solidFill>
                  <a:srgbClr val="FF0000"/>
                </a:solidFill>
                <a:sym typeface="Symbol"/>
              </a:rPr>
              <a:t>  </a:t>
            </a:r>
            <a:r>
              <a:rPr lang="en-US" i="1" dirty="0" smtClean="0">
                <a:solidFill>
                  <a:srgbClr val="FF0000"/>
                </a:solidFill>
                <a:cs typeface="Times New Roman"/>
                <a:sym typeface="Symbol"/>
              </a:rPr>
              <a:t>investigate(T3)</a:t>
            </a:r>
            <a:endParaRPr lang="en-US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991950" y="3040330"/>
            <a:ext cx="2210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 smtClean="0">
                <a:solidFill>
                  <a:srgbClr val="FF0000"/>
                </a:solidFill>
                <a:cs typeface="Times New Roman"/>
                <a:sym typeface="Symbol"/>
              </a:rPr>
              <a:t>investigate(T3)</a:t>
            </a:r>
            <a:endParaRPr lang="en-US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933919" y="3040330"/>
            <a:ext cx="2210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 smtClean="0">
                <a:solidFill>
                  <a:srgbClr val="FF0000"/>
                </a:solidFill>
                <a:cs typeface="Times New Roman"/>
                <a:sym typeface="Symbol"/>
              </a:rPr>
              <a:t>investigate(T3)</a:t>
            </a:r>
            <a:endParaRPr lang="en-US" dirty="0" smtClean="0">
              <a:solidFill>
                <a:srgbClr val="FF0000"/>
              </a:solidFill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6" name="Slide Number Placeholder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GB" sz="3100" dirty="0" smtClean="0">
                <a:solidFill>
                  <a:srgbClr val="003DB8"/>
                </a:solidFill>
              </a:rPr>
              <a:t>Towards a Unifying Logic-Based Framework (</a:t>
            </a:r>
            <a:r>
              <a:rPr lang="en-GB" sz="3100" dirty="0" err="1" smtClean="0">
                <a:solidFill>
                  <a:srgbClr val="003DB8"/>
                </a:solidFill>
              </a:rPr>
              <a:t>TUF</a:t>
            </a:r>
            <a:r>
              <a:rPr lang="en-GB" sz="3100" dirty="0" smtClean="0">
                <a:solidFill>
                  <a:srgbClr val="003DB8"/>
                </a:solidFill>
              </a:rPr>
              <a:t>)</a:t>
            </a:r>
            <a:r>
              <a:rPr lang="en-GB" dirty="0" smtClean="0"/>
              <a:t>		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1520" y="1830387"/>
            <a:ext cx="8686800" cy="4525963"/>
          </a:xfrm>
        </p:spPr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Computer Science Zoo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 production systems and active databases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BDI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agents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abductive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logic programming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Complex event processing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3DB8"/>
                </a:solidFill>
              </a:rPr>
              <a:t>Combining complex events and complex transactions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Achieving atomicity by complex primitive 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relationship with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MetaTem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and temporal modal logic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Soundness and incompleteness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TUF</a:t>
            </a:r>
            <a:r>
              <a:rPr lang="en-US" dirty="0" smtClean="0"/>
              <a:t> combines composite event processing and composite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000" dirty="0" smtClean="0">
                <a:sym typeface="Symbol"/>
              </a:rPr>
              <a:t>R:</a:t>
            </a:r>
            <a:endParaRPr lang="en-US" sz="2000" i="1" dirty="0" smtClean="0">
              <a:solidFill>
                <a:srgbClr val="0000FF"/>
              </a:solidFill>
              <a:sym typeface="Symbo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US" sz="2000" i="1" dirty="0" smtClean="0">
              <a:solidFill>
                <a:srgbClr val="0000FF"/>
              </a:solidFill>
              <a:sym typeface="Symbo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000" i="1" dirty="0" smtClean="0">
                <a:solidFill>
                  <a:srgbClr val="0000FF"/>
                </a:solidFill>
                <a:sym typeface="Symbol"/>
              </a:rPr>
              <a:t></a:t>
            </a:r>
            <a:r>
              <a:rPr lang="en-US" sz="2000" i="1" dirty="0" smtClean="0">
                <a:solidFill>
                  <a:srgbClr val="0000FF"/>
                </a:solidFill>
              </a:rPr>
              <a:t> A T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1 </a:t>
            </a:r>
            <a:r>
              <a:rPr lang="en-US" sz="2000" i="1" dirty="0" smtClean="0">
                <a:solidFill>
                  <a:srgbClr val="0000FF"/>
                </a:solidFill>
              </a:rPr>
              <a:t>T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2 </a:t>
            </a:r>
            <a:r>
              <a:rPr lang="en-US" sz="2000" i="1" dirty="0" smtClean="0">
                <a:solidFill>
                  <a:srgbClr val="0000FF"/>
                </a:solidFill>
              </a:rPr>
              <a:t>T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 </a:t>
            </a:r>
            <a:r>
              <a:rPr lang="en-US" sz="2000" i="1" dirty="0" smtClean="0">
                <a:solidFill>
                  <a:srgbClr val="FF0000"/>
                </a:solidFill>
              </a:rPr>
              <a:t>[</a:t>
            </a:r>
            <a:r>
              <a:rPr lang="en-US" sz="2000" i="1" dirty="0" smtClean="0">
                <a:solidFill>
                  <a:srgbClr val="0000FF"/>
                </a:solidFill>
              </a:rPr>
              <a:t>heat-sensor detects high temperature in area A at time T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1 </a:t>
            </a:r>
            <a:r>
              <a:rPr lang="en-US" sz="2000" i="1" dirty="0" smtClean="0">
                <a:solidFill>
                  <a:srgbClr val="0000FF"/>
                </a:solidFill>
                <a:latin typeface="ＭＳ ゴシック"/>
                <a:ea typeface="ＭＳ ゴシック"/>
                <a:cs typeface="ＭＳ ゴシック"/>
              </a:rPr>
              <a:t>∧</a:t>
            </a:r>
            <a:endParaRPr lang="en-GB" sz="2000" dirty="0" smtClean="0">
              <a:solidFill>
                <a:srgbClr val="0000FF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000" i="1" dirty="0" smtClean="0">
                <a:solidFill>
                  <a:srgbClr val="0000FF"/>
                </a:solidFill>
              </a:rPr>
              <a:t>	smoke detector detects smoke in area A at time T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2 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ＭＳ ゴシック"/>
                <a:ea typeface="ＭＳ ゴシック"/>
                <a:cs typeface="ＭＳ ゴシック"/>
              </a:rPr>
              <a:t>∧</a:t>
            </a:r>
            <a:endParaRPr lang="en-GB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	|T</a:t>
            </a:r>
            <a:r>
              <a:rPr lang="en-US" sz="2000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–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i="1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 |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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  60 sec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 max(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i="1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, T)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000" i="1" dirty="0" smtClean="0">
              <a:solidFill>
                <a:srgbClr val="0000FF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	</a:t>
            </a:r>
            <a:r>
              <a:rPr lang="en-US" sz="2000" i="1" dirty="0" smtClean="0">
                <a:solidFill>
                  <a:srgbClr val="0000FF"/>
                </a:solidFill>
                <a:sym typeface="Symbol"/>
              </a:rPr>
              <a:t></a:t>
            </a:r>
            <a:r>
              <a:rPr lang="en-US" sz="2000" i="1" dirty="0" smtClean="0">
                <a:solidFill>
                  <a:srgbClr val="0000FF"/>
                </a:solidFill>
              </a:rPr>
              <a:t> T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3 </a:t>
            </a:r>
            <a:r>
              <a:rPr lang="en-US" sz="2000" i="1" dirty="0" smtClean="0">
                <a:solidFill>
                  <a:srgbClr val="0000FF"/>
                </a:solidFill>
              </a:rPr>
              <a:t>T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4</a:t>
            </a:r>
            <a:r>
              <a:rPr lang="en-US" sz="2000" i="1" dirty="0" smtClean="0">
                <a:solidFill>
                  <a:srgbClr val="0000FF"/>
                </a:solidFill>
                <a:sym typeface="Symbol"/>
              </a:rPr>
              <a:t> </a:t>
            </a:r>
            <a:r>
              <a:rPr lang="en-GB" sz="2000" dirty="0" smtClean="0">
                <a:solidFill>
                  <a:srgbClr val="00B050"/>
                </a:solidFill>
              </a:rPr>
              <a:t>[</a:t>
            </a:r>
            <a:r>
              <a:rPr lang="en-GB" sz="2000" i="1" dirty="0" smtClean="0">
                <a:solidFill>
                  <a:srgbClr val="0000FF"/>
                </a:solidFill>
              </a:rPr>
              <a:t>activate sprinkler in area A at time </a:t>
            </a:r>
            <a:r>
              <a:rPr lang="en-US" sz="2000" i="1" dirty="0" smtClean="0">
                <a:solidFill>
                  <a:srgbClr val="0000FF"/>
                </a:solidFill>
              </a:rPr>
              <a:t>T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3 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 	T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 &lt;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i="1" baseline="-25000" dirty="0" smtClean="0">
                <a:solidFill>
                  <a:schemeClr val="bg1">
                    <a:lumMod val="50000"/>
                  </a:schemeClr>
                </a:solidFill>
              </a:rPr>
              <a:t>3 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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 + 10 sec </a:t>
            </a:r>
            <a:r>
              <a:rPr lang="en-US" sz="2000" i="1" dirty="0" smtClean="0">
                <a:solidFill>
                  <a:srgbClr val="1859A8"/>
                </a:solidFill>
                <a:latin typeface="ＭＳ ゴシック"/>
                <a:ea typeface="ＭＳ ゴシック"/>
                <a:cs typeface="ＭＳ ゴシック"/>
              </a:rPr>
              <a:t>∧</a:t>
            </a:r>
            <a:endParaRPr lang="en-GB" sz="2000" dirty="0" smtClean="0">
              <a:solidFill>
                <a:srgbClr val="0000FF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sz="2000" i="1" dirty="0" smtClean="0">
                <a:solidFill>
                  <a:srgbClr val="0000FF"/>
                </a:solidFill>
              </a:rPr>
              <a:t> 	</a:t>
            </a:r>
            <a:r>
              <a:rPr lang="en-US" sz="2000" i="1" dirty="0" smtClean="0">
                <a:solidFill>
                  <a:srgbClr val="0000FF"/>
                </a:solidFill>
              </a:rPr>
              <a:t>send security guard to area A at time T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4 	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 T</a:t>
            </a:r>
            <a:r>
              <a:rPr lang="en-US" sz="2000" i="1" baseline="-25000" dirty="0" smtClean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 &lt;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i="1" baseline="-25000" dirty="0" smtClean="0">
                <a:solidFill>
                  <a:schemeClr val="bg1">
                    <a:lumMod val="50000"/>
                  </a:schemeClr>
                </a:solidFill>
              </a:rPr>
              <a:t>4 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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i="1" baseline="-25000" dirty="0" smtClean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 + 30 sec]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000" dirty="0" smtClean="0">
              <a:solidFill>
                <a:srgbClr val="0000FF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000" i="1" dirty="0" smtClean="0">
                <a:solidFill>
                  <a:srgbClr val="FF0000"/>
                </a:solidFill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2000" i="1" dirty="0" smtClean="0">
                <a:solidFill>
                  <a:srgbClr val="0000FF"/>
                </a:solidFill>
                <a:latin typeface="ＭＳ ゴシック"/>
                <a:ea typeface="ＭＳ ゴシック"/>
                <a:cs typeface="ＭＳ ゴシック"/>
              </a:rPr>
              <a:t> 	</a:t>
            </a:r>
            <a:r>
              <a:rPr lang="en-US" sz="2000" i="1" dirty="0" smtClean="0">
                <a:solidFill>
                  <a:srgbClr val="0000FF"/>
                </a:solidFill>
                <a:sym typeface="Symbol"/>
              </a:rPr>
              <a:t> </a:t>
            </a:r>
            <a:r>
              <a:rPr lang="en-US" sz="2000" i="1" dirty="0" smtClean="0">
                <a:solidFill>
                  <a:srgbClr val="0000FF"/>
                </a:solidFill>
              </a:rPr>
              <a:t> T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5</a:t>
            </a:r>
            <a:r>
              <a:rPr lang="en-US" sz="2000" i="1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[</a:t>
            </a:r>
            <a:r>
              <a:rPr lang="en-US" sz="2000" i="1" dirty="0" smtClean="0">
                <a:solidFill>
                  <a:srgbClr val="0000FF"/>
                </a:solidFill>
              </a:rPr>
              <a:t>call fire department to area A at </a:t>
            </a:r>
            <a:r>
              <a:rPr lang="en-GB" sz="2000" i="1" dirty="0" smtClean="0">
                <a:solidFill>
                  <a:srgbClr val="0000FF"/>
                </a:solidFill>
              </a:rPr>
              <a:t>time </a:t>
            </a:r>
            <a:r>
              <a:rPr lang="en-US" sz="2000" i="1" dirty="0" smtClean="0">
                <a:solidFill>
                  <a:srgbClr val="0000FF"/>
                </a:solidFill>
              </a:rPr>
              <a:t>T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5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ＭＳ ゴシック"/>
                <a:ea typeface="ＭＳ ゴシック"/>
                <a:cs typeface="ＭＳ ゴシック"/>
              </a:rPr>
              <a:t>	∧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 &lt;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000" i="1" baseline="-25000" dirty="0" smtClean="0">
                <a:solidFill>
                  <a:schemeClr val="bg1">
                    <a:lumMod val="50000"/>
                  </a:schemeClr>
                </a:solidFill>
              </a:rPr>
              <a:t>5 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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GB" sz="2000" i="1" dirty="0" smtClean="0">
                <a:solidFill>
                  <a:schemeClr val="bg1">
                    <a:lumMod val="50000"/>
                  </a:schemeClr>
                </a:solidFill>
              </a:rPr>
              <a:t> +  120 sec</a:t>
            </a:r>
            <a:r>
              <a:rPr lang="en-GB" sz="2000" dirty="0" smtClean="0">
                <a:solidFill>
                  <a:srgbClr val="00B050"/>
                </a:solidFill>
              </a:rPr>
              <a:t>]</a:t>
            </a:r>
            <a:r>
              <a:rPr lang="en-GB" sz="2000" dirty="0" smtClean="0">
                <a:solidFill>
                  <a:srgbClr val="FF0000"/>
                </a:solidFill>
              </a:rPr>
              <a:t>]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000" dirty="0" smtClean="0">
              <a:solidFill>
                <a:srgbClr val="FF0000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sz="2000" dirty="0" err="1" smtClean="0"/>
              <a:t>Abductive</a:t>
            </a:r>
            <a:r>
              <a:rPr lang="en-GB" sz="2000" dirty="0" smtClean="0"/>
              <a:t> reasoning to generate </a:t>
            </a:r>
            <a:r>
              <a:rPr lang="en-GB" sz="2000" i="1" dirty="0" smtClean="0">
                <a:solidFill>
                  <a:srgbClr val="1E0F8D"/>
                </a:solidFill>
              </a:rPr>
              <a:t>fire</a:t>
            </a:r>
            <a:r>
              <a:rPr lang="en-GB" sz="2000" dirty="0" smtClean="0"/>
              <a:t> as an explanation of the observations </a:t>
            </a:r>
            <a:r>
              <a:rPr lang="en-GB" sz="2000" i="1" dirty="0" smtClean="0">
                <a:solidFill>
                  <a:srgbClr val="1E0F8D"/>
                </a:solidFill>
              </a:rPr>
              <a:t>high temperature </a:t>
            </a:r>
            <a:r>
              <a:rPr lang="en-GB" sz="2000" dirty="0" smtClean="0"/>
              <a:t>and </a:t>
            </a:r>
            <a:r>
              <a:rPr lang="en-GB" sz="2000" i="1" dirty="0" smtClean="0">
                <a:solidFill>
                  <a:srgbClr val="1E0F8D"/>
                </a:solidFill>
              </a:rPr>
              <a:t>smoke</a:t>
            </a:r>
            <a:r>
              <a:rPr lang="en-GB" sz="2000" dirty="0" smtClean="0"/>
              <a:t> is compiled into a lower-level heuristic.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sz="20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GB" dirty="0" smtClean="0"/>
              <a:t>ALP – The same beliefs can be used both to recognise</a:t>
            </a:r>
            <a:br>
              <a:rPr lang="en-GB" dirty="0" smtClean="0"/>
            </a:br>
            <a:r>
              <a:rPr lang="en-GB" dirty="0" smtClean="0"/>
              <a:t>complex events and to perform complex transactions</a:t>
            </a:r>
            <a:br>
              <a:rPr lang="en-GB" dirty="0" smtClean="0"/>
            </a:b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8313" y="1412875"/>
            <a:ext cx="8351837" cy="5073650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dirty="0" smtClean="0"/>
              <a:t>Maintenance goal:</a:t>
            </a:r>
            <a:r>
              <a:rPr lang="en-GB" b="1" i="1" dirty="0" smtClean="0"/>
              <a:t>		</a:t>
            </a:r>
            <a:r>
              <a:rPr lang="en-GB" i="1" dirty="0" smtClean="0">
                <a:solidFill>
                  <a:srgbClr val="1E0F8D"/>
                </a:solidFill>
                <a:sym typeface="Symbol"/>
              </a:rPr>
              <a:t></a:t>
            </a:r>
            <a:r>
              <a:rPr lang="en-GB" b="1" i="1" dirty="0" smtClean="0">
                <a:solidFill>
                  <a:srgbClr val="1E0F8D"/>
                </a:solidFill>
                <a:sym typeface="Symbol"/>
              </a:rPr>
              <a:t>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i="1" baseline="-25000" dirty="0" smtClean="0">
                <a:solidFill>
                  <a:srgbClr val="0000FF"/>
                </a:solidFill>
              </a:rPr>
              <a:t>1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i="1" baseline="-25000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FF0000"/>
                </a:solidFill>
              </a:rPr>
              <a:t>[</a:t>
            </a:r>
            <a:r>
              <a:rPr lang="en-GB" i="1" dirty="0" smtClean="0">
                <a:solidFill>
                  <a:srgbClr val="1E0F8D"/>
                </a:solidFill>
              </a:rPr>
              <a:t>sentence(you,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 smtClean="0">
                <a:sym typeface="Symbol"/>
              </a:rPr>
              <a:t>					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	</a:t>
            </a:r>
            <a:r>
              <a:rPr lang="en-GB" i="1" dirty="0" smtClean="0"/>
              <a:t> </a:t>
            </a:r>
            <a:r>
              <a:rPr lang="en-US" i="1" dirty="0" smtClean="0">
                <a:solidFill>
                  <a:srgbClr val="0000FF"/>
                </a:solidFill>
                <a:sym typeface="Symbol"/>
              </a:rPr>
              <a:t></a:t>
            </a:r>
            <a:r>
              <a:rPr lang="en-US" i="1" dirty="0" smtClean="0">
                <a:solidFill>
                  <a:srgbClr val="0000FF"/>
                </a:solidFill>
              </a:rPr>
              <a:t> T</a:t>
            </a:r>
            <a:r>
              <a:rPr lang="en-US" i="1" baseline="-25000" dirty="0" smtClean="0">
                <a:solidFill>
                  <a:srgbClr val="0000FF"/>
                </a:solidFill>
              </a:rPr>
              <a:t>3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i="1" baseline="-25000" dirty="0" smtClean="0">
                <a:solidFill>
                  <a:srgbClr val="0000FF"/>
                </a:solidFill>
              </a:rPr>
              <a:t>4 </a:t>
            </a:r>
            <a:r>
              <a:rPr lang="en-US" dirty="0" smtClean="0">
                <a:solidFill>
                  <a:srgbClr val="0000FF"/>
                </a:solidFill>
              </a:rPr>
              <a:t>[</a:t>
            </a:r>
            <a:r>
              <a:rPr lang="en-GB" i="1" dirty="0" smtClean="0">
                <a:solidFill>
                  <a:srgbClr val="1E0F8D"/>
                </a:solidFill>
              </a:rPr>
              <a:t>sentence (me, T</a:t>
            </a:r>
            <a:r>
              <a:rPr lang="en-GB" i="1" baseline="-25000" dirty="0" smtClean="0">
                <a:solidFill>
                  <a:srgbClr val="1E0F8D"/>
                </a:solidFill>
              </a:rPr>
              <a:t>3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4</a:t>
            </a:r>
            <a:r>
              <a:rPr lang="en-GB" i="1" dirty="0" smtClean="0">
                <a:solidFill>
                  <a:srgbClr val="1E0F8D"/>
                </a:solidFill>
              </a:rPr>
              <a:t>) </a:t>
            </a:r>
            <a:r>
              <a:rPr lang="en-GB" i="1" dirty="0" smtClean="0">
                <a:solidFill>
                  <a:srgbClr val="1E0F8D"/>
                </a:solidFill>
                <a:sym typeface="Symbol"/>
              </a:rPr>
              <a:t></a:t>
            </a:r>
            <a:r>
              <a:rPr lang="en-GB" i="1" dirty="0" smtClean="0">
                <a:solidFill>
                  <a:srgbClr val="1E0F8D"/>
                </a:solidFill>
              </a:rPr>
              <a:t> 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 &lt; T</a:t>
            </a:r>
            <a:r>
              <a:rPr lang="en-GB" i="1" baseline="-25000" dirty="0" smtClean="0">
                <a:solidFill>
                  <a:srgbClr val="1E0F8D"/>
                </a:solidFill>
              </a:rPr>
              <a:t>3</a:t>
            </a:r>
            <a:r>
              <a:rPr lang="en-GB" i="1" dirty="0" smtClean="0">
                <a:solidFill>
                  <a:srgbClr val="1E0F8D"/>
                </a:solidFill>
              </a:rPr>
              <a:t> &lt;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 + 3 sec </a:t>
            </a:r>
            <a:r>
              <a:rPr lang="en-GB" dirty="0" smtClean="0">
                <a:solidFill>
                  <a:srgbClr val="1E0F8D"/>
                </a:solidFill>
              </a:rPr>
              <a:t>]</a:t>
            </a:r>
            <a:r>
              <a:rPr lang="en-GB" dirty="0" smtClean="0">
                <a:solidFill>
                  <a:srgbClr val="FF0000"/>
                </a:solidFill>
              </a:rPr>
              <a:t>]</a:t>
            </a:r>
            <a:r>
              <a:rPr lang="en-GB" i="1" dirty="0" smtClean="0">
                <a:solidFill>
                  <a:srgbClr val="FF0000"/>
                </a:solidFill>
              </a:rPr>
              <a:t> </a:t>
            </a:r>
            <a:r>
              <a:rPr lang="en-GB" i="1" dirty="0" smtClean="0"/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dirty="0" smtClean="0"/>
              <a:t>Beliefs:</a:t>
            </a:r>
            <a:r>
              <a:rPr lang="en-GB" b="1" i="1" dirty="0" smtClean="0"/>
              <a:t>	</a:t>
            </a:r>
            <a:r>
              <a:rPr lang="en-GB" i="1" dirty="0" smtClean="0">
                <a:solidFill>
                  <a:srgbClr val="1E0F8D"/>
                </a:solidFill>
              </a:rPr>
              <a:t>adjective(Agent,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 </a:t>
            </a:r>
            <a:r>
              <a:rPr lang="x-none" i="1" smtClean="0">
                <a:solidFill>
                  <a:srgbClr val="1E0F8D"/>
                </a:solidFill>
                <a:sym typeface="Symbol"/>
              </a:rPr>
              <a:t></a:t>
            </a:r>
            <a:r>
              <a:rPr lang="x-none" b="1" i="1" smtClean="0">
                <a:solidFill>
                  <a:srgbClr val="1E0F8D"/>
                </a:solidFill>
              </a:rPr>
              <a:t> </a:t>
            </a:r>
            <a:r>
              <a:rPr lang="en-GB" i="1" dirty="0" smtClean="0">
                <a:solidFill>
                  <a:srgbClr val="1E0F8D"/>
                </a:solidFill>
              </a:rPr>
              <a:t> word(Agent, my,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 	</a:t>
            </a:r>
            <a:endParaRPr lang="en-GB" b="1" dirty="0" smtClean="0">
              <a:solidFill>
                <a:srgbClr val="1E0F8D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1E0F8D"/>
                </a:solidFill>
              </a:rPr>
              <a:t>		adjective(Agent,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 </a:t>
            </a:r>
            <a:r>
              <a:rPr lang="x-none" i="1" smtClean="0">
                <a:solidFill>
                  <a:srgbClr val="1E0F8D"/>
                </a:solidFill>
                <a:sym typeface="Symbol"/>
              </a:rPr>
              <a:t></a:t>
            </a:r>
            <a:r>
              <a:rPr lang="x-none" b="1" i="1" smtClean="0">
                <a:solidFill>
                  <a:srgbClr val="1E0F8D"/>
                </a:solidFill>
              </a:rPr>
              <a:t> </a:t>
            </a:r>
            <a:r>
              <a:rPr lang="en-GB" i="1" dirty="0" smtClean="0">
                <a:solidFill>
                  <a:srgbClr val="1E0F8D"/>
                </a:solidFill>
              </a:rPr>
              <a:t> word(Agent, your,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</a:t>
            </a:r>
            <a:endParaRPr lang="en-GB" b="1" dirty="0" smtClean="0">
              <a:solidFill>
                <a:srgbClr val="1E0F8D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1E0F8D"/>
                </a:solidFill>
              </a:rPr>
              <a:t> </a:t>
            </a:r>
            <a:endParaRPr lang="en-GB" b="1" dirty="0" smtClean="0">
              <a:solidFill>
                <a:srgbClr val="1E0F8D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1E0F8D"/>
                </a:solidFill>
              </a:rPr>
              <a:t>		noun(Agent,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 </a:t>
            </a:r>
            <a:r>
              <a:rPr lang="x-none" i="1" smtClean="0">
                <a:solidFill>
                  <a:srgbClr val="1E0F8D"/>
                </a:solidFill>
                <a:sym typeface="Symbol"/>
              </a:rPr>
              <a:t></a:t>
            </a:r>
            <a:r>
              <a:rPr lang="x-none" b="1" i="1" smtClean="0">
                <a:solidFill>
                  <a:srgbClr val="1E0F8D"/>
                </a:solidFill>
              </a:rPr>
              <a:t> </a:t>
            </a:r>
            <a:r>
              <a:rPr lang="en-GB" i="1" dirty="0" smtClean="0">
                <a:solidFill>
                  <a:srgbClr val="1E0F8D"/>
                </a:solidFill>
              </a:rPr>
              <a:t> word(Agent, name,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	</a:t>
            </a:r>
            <a:endParaRPr lang="en-GB" b="1" dirty="0" smtClean="0">
              <a:solidFill>
                <a:srgbClr val="1E0F8D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1E0F8D"/>
                </a:solidFill>
              </a:rPr>
              <a:t>		verb(Agent,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  </a:t>
            </a:r>
            <a:r>
              <a:rPr lang="x-none" i="1" smtClean="0">
                <a:solidFill>
                  <a:srgbClr val="1E0F8D"/>
                </a:solidFill>
                <a:sym typeface="Symbol"/>
              </a:rPr>
              <a:t></a:t>
            </a:r>
            <a:r>
              <a:rPr lang="x-none" b="1" i="1" smtClean="0">
                <a:solidFill>
                  <a:srgbClr val="1E0F8D"/>
                </a:solidFill>
              </a:rPr>
              <a:t> </a:t>
            </a:r>
            <a:r>
              <a:rPr lang="en-GB" i="1" dirty="0" smtClean="0">
                <a:solidFill>
                  <a:srgbClr val="1E0F8D"/>
                </a:solidFill>
              </a:rPr>
              <a:t> word(Agent, is,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</a:t>
            </a:r>
            <a:endParaRPr lang="en-GB" b="1" dirty="0" smtClean="0">
              <a:solidFill>
                <a:srgbClr val="1E0F8D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1E0F8D"/>
                </a:solidFill>
              </a:rPr>
              <a:t>		noun(Agent,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 </a:t>
            </a:r>
            <a:r>
              <a:rPr lang="x-none" i="1" smtClean="0">
                <a:solidFill>
                  <a:srgbClr val="1E0F8D"/>
                </a:solidFill>
                <a:sym typeface="Symbol"/>
              </a:rPr>
              <a:t></a:t>
            </a:r>
            <a:r>
              <a:rPr lang="x-none" b="1" i="1" smtClean="0">
                <a:solidFill>
                  <a:srgbClr val="1E0F8D"/>
                </a:solidFill>
              </a:rPr>
              <a:t> </a:t>
            </a:r>
            <a:r>
              <a:rPr lang="en-GB" i="1" dirty="0" smtClean="0">
                <a:solidFill>
                  <a:srgbClr val="1E0F8D"/>
                </a:solidFill>
              </a:rPr>
              <a:t> word(Agent, bob,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		</a:t>
            </a:r>
            <a:endParaRPr lang="en-GB" b="1" dirty="0" smtClean="0">
              <a:solidFill>
                <a:srgbClr val="1E0F8D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1E0F8D"/>
                </a:solidFill>
              </a:rPr>
              <a:t>		noun(Agent,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 </a:t>
            </a:r>
            <a:r>
              <a:rPr lang="x-none" i="1" smtClean="0">
                <a:solidFill>
                  <a:srgbClr val="1E0F8D"/>
                </a:solidFill>
                <a:sym typeface="Symbol"/>
              </a:rPr>
              <a:t></a:t>
            </a:r>
            <a:r>
              <a:rPr lang="x-none" b="1" i="1" smtClean="0">
                <a:solidFill>
                  <a:srgbClr val="1E0F8D"/>
                </a:solidFill>
              </a:rPr>
              <a:t> </a:t>
            </a:r>
            <a:r>
              <a:rPr lang="en-GB" i="1" dirty="0" smtClean="0">
                <a:solidFill>
                  <a:srgbClr val="1E0F8D"/>
                </a:solidFill>
              </a:rPr>
              <a:t> word(Agent, what,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</a:t>
            </a:r>
            <a:endParaRPr lang="en-GB" b="1" dirty="0" smtClean="0">
              <a:solidFill>
                <a:srgbClr val="1E0F8D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1E0F8D"/>
                </a:solidFill>
              </a:rPr>
              <a:t> </a:t>
            </a:r>
            <a:endParaRPr lang="en-GB" b="1" dirty="0" smtClean="0">
              <a:solidFill>
                <a:srgbClr val="1E0F8D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1E0F8D"/>
                </a:solidFill>
              </a:rPr>
              <a:t>sentence(Agent,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3</a:t>
            </a:r>
            <a:r>
              <a:rPr lang="en-GB" i="1" dirty="0" smtClean="0">
                <a:solidFill>
                  <a:srgbClr val="1E0F8D"/>
                </a:solidFill>
              </a:rPr>
              <a:t>)</a:t>
            </a:r>
            <a:r>
              <a:rPr lang="x-none" i="1" smtClean="0">
                <a:solidFill>
                  <a:srgbClr val="1E0F8D"/>
                </a:solidFill>
                <a:sym typeface="Symbol"/>
              </a:rPr>
              <a:t></a:t>
            </a:r>
            <a:r>
              <a:rPr lang="en-GB" i="1" dirty="0" smtClean="0">
                <a:solidFill>
                  <a:srgbClr val="1E0F8D"/>
                </a:solidFill>
              </a:rPr>
              <a:t> noun-phrase(Agent,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 </a:t>
            </a:r>
            <a:r>
              <a:rPr lang="en-GB" i="1" dirty="0" smtClean="0">
                <a:solidFill>
                  <a:srgbClr val="1E0F8D"/>
                </a:solidFill>
                <a:sym typeface="Symbol"/>
              </a:rPr>
              <a:t></a:t>
            </a:r>
            <a:r>
              <a:rPr lang="en-GB" i="1" dirty="0" smtClean="0">
                <a:solidFill>
                  <a:srgbClr val="1E0F8D"/>
                </a:solidFill>
              </a:rPr>
              <a:t>  verb-phrase(Agent,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3</a:t>
            </a:r>
            <a:r>
              <a:rPr lang="en-GB" i="1" dirty="0" smtClean="0">
                <a:solidFill>
                  <a:srgbClr val="1E0F8D"/>
                </a:solidFill>
              </a:rPr>
              <a:t>)</a:t>
            </a:r>
            <a:endParaRPr lang="en-GB" b="1" dirty="0" smtClean="0">
              <a:solidFill>
                <a:srgbClr val="1E0F8D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1E0F8D"/>
                </a:solidFill>
              </a:rPr>
              <a:t>noun-phrase(Agent,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3</a:t>
            </a:r>
            <a:r>
              <a:rPr lang="en-GB" i="1" dirty="0" smtClean="0">
                <a:solidFill>
                  <a:srgbClr val="1E0F8D"/>
                </a:solidFill>
              </a:rPr>
              <a:t>) </a:t>
            </a:r>
            <a:r>
              <a:rPr lang="x-none" i="1" smtClean="0">
                <a:solidFill>
                  <a:srgbClr val="1E0F8D"/>
                </a:solidFill>
                <a:sym typeface="Symbol"/>
              </a:rPr>
              <a:t></a:t>
            </a:r>
            <a:r>
              <a:rPr lang="x-none" b="1" i="1" smtClean="0">
                <a:solidFill>
                  <a:srgbClr val="1E0F8D"/>
                </a:solidFill>
              </a:rPr>
              <a:t> </a:t>
            </a:r>
            <a:r>
              <a:rPr lang="en-GB" b="1" i="1" dirty="0" smtClean="0">
                <a:solidFill>
                  <a:srgbClr val="1E0F8D"/>
                </a:solidFill>
              </a:rPr>
              <a:t> </a:t>
            </a:r>
            <a:r>
              <a:rPr lang="en-GB" i="1" dirty="0" smtClean="0">
                <a:solidFill>
                  <a:srgbClr val="1E0F8D"/>
                </a:solidFill>
              </a:rPr>
              <a:t>adjective(Agent,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 </a:t>
            </a:r>
            <a:r>
              <a:rPr lang="en-GB" i="1" dirty="0" smtClean="0">
                <a:solidFill>
                  <a:srgbClr val="1E0F8D"/>
                </a:solidFill>
                <a:sym typeface="Symbol"/>
              </a:rPr>
              <a:t></a:t>
            </a:r>
            <a:r>
              <a:rPr lang="en-GB" i="1" dirty="0" smtClean="0">
                <a:solidFill>
                  <a:srgbClr val="1E0F8D"/>
                </a:solidFill>
              </a:rPr>
              <a:t>  noun(Agent,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3</a:t>
            </a:r>
            <a:r>
              <a:rPr lang="en-GB" i="1" dirty="0" smtClean="0">
                <a:solidFill>
                  <a:srgbClr val="1E0F8D"/>
                </a:solidFill>
              </a:rPr>
              <a:t>)</a:t>
            </a:r>
            <a:endParaRPr lang="en-GB" b="1" dirty="0" smtClean="0">
              <a:solidFill>
                <a:srgbClr val="1E0F8D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1E0F8D"/>
                </a:solidFill>
              </a:rPr>
              <a:t>noun-phrase(Agent,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 </a:t>
            </a:r>
            <a:r>
              <a:rPr lang="x-none" i="1" smtClean="0">
                <a:solidFill>
                  <a:srgbClr val="1E0F8D"/>
                </a:solidFill>
                <a:sym typeface="Symbol"/>
              </a:rPr>
              <a:t></a:t>
            </a:r>
            <a:r>
              <a:rPr lang="x-none" b="1" i="1" smtClean="0">
                <a:solidFill>
                  <a:srgbClr val="1E0F8D"/>
                </a:solidFill>
              </a:rPr>
              <a:t> </a:t>
            </a:r>
            <a:r>
              <a:rPr lang="en-GB" i="1" dirty="0" smtClean="0">
                <a:solidFill>
                  <a:srgbClr val="1E0F8D"/>
                </a:solidFill>
              </a:rPr>
              <a:t> noun(Agent,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</a:t>
            </a:r>
            <a:endParaRPr lang="en-GB" b="1" dirty="0" smtClean="0">
              <a:solidFill>
                <a:srgbClr val="1E0F8D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1E0F8D"/>
                </a:solidFill>
              </a:rPr>
              <a:t>verb-phrase(Agent,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3</a:t>
            </a:r>
            <a:r>
              <a:rPr lang="en-GB" i="1" dirty="0" smtClean="0">
                <a:solidFill>
                  <a:srgbClr val="1E0F8D"/>
                </a:solidFill>
              </a:rPr>
              <a:t>)  </a:t>
            </a:r>
            <a:r>
              <a:rPr lang="x-none" i="1" smtClean="0">
                <a:solidFill>
                  <a:srgbClr val="1E0F8D"/>
                </a:solidFill>
                <a:sym typeface="Symbol"/>
              </a:rPr>
              <a:t></a:t>
            </a:r>
            <a:r>
              <a:rPr lang="x-none" b="1" i="1" smtClean="0">
                <a:solidFill>
                  <a:srgbClr val="1E0F8D"/>
                </a:solidFill>
              </a:rPr>
              <a:t> </a:t>
            </a:r>
            <a:r>
              <a:rPr lang="en-GB" i="1" dirty="0" smtClean="0">
                <a:solidFill>
                  <a:srgbClr val="1E0F8D"/>
                </a:solidFill>
              </a:rPr>
              <a:t> verb(Agent,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 </a:t>
            </a:r>
            <a:r>
              <a:rPr lang="en-GB" i="1" dirty="0" smtClean="0">
                <a:solidFill>
                  <a:srgbClr val="1E0F8D"/>
                </a:solidFill>
                <a:sym typeface="Symbol"/>
              </a:rPr>
              <a:t></a:t>
            </a:r>
            <a:r>
              <a:rPr lang="en-GB" i="1" dirty="0" smtClean="0">
                <a:solidFill>
                  <a:srgbClr val="1E0F8D"/>
                </a:solidFill>
              </a:rPr>
              <a:t>  noun-phrase(Agent,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3</a:t>
            </a:r>
            <a:r>
              <a:rPr lang="en-GB" i="1" dirty="0" smtClean="0">
                <a:solidFill>
                  <a:srgbClr val="1E0F8D"/>
                </a:solidFill>
              </a:rPr>
              <a:t>)</a:t>
            </a:r>
            <a:endParaRPr lang="en-GB" b="1" dirty="0" smtClean="0">
              <a:solidFill>
                <a:srgbClr val="1E0F8D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1E0F8D"/>
                </a:solidFill>
              </a:rPr>
              <a:t>verb-phrase(Agent,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  </a:t>
            </a:r>
            <a:r>
              <a:rPr lang="x-none" i="1" smtClean="0">
                <a:solidFill>
                  <a:srgbClr val="1E0F8D"/>
                </a:solidFill>
                <a:sym typeface="Symbol"/>
              </a:rPr>
              <a:t></a:t>
            </a:r>
            <a:r>
              <a:rPr lang="x-none" b="1" i="1" smtClean="0">
                <a:solidFill>
                  <a:srgbClr val="1E0F8D"/>
                </a:solidFill>
              </a:rPr>
              <a:t> </a:t>
            </a:r>
            <a:r>
              <a:rPr lang="en-GB" i="1" dirty="0" smtClean="0">
                <a:solidFill>
                  <a:srgbClr val="1E0F8D"/>
                </a:solidFill>
              </a:rPr>
              <a:t> verb(Agent,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 </a:t>
            </a:r>
            <a:endParaRPr lang="en-GB" b="1" dirty="0" smtClean="0">
              <a:solidFill>
                <a:srgbClr val="1E0F8D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118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118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118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118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118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118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118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4"/>
          <p:cNvSpPr>
            <a:spLocks noGrp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/>
          <a:lstStyle/>
          <a:p>
            <a:pPr eaLnBrk="1" hangingPunct="1"/>
            <a:r>
              <a:rPr lang="en-GB" smtClean="0"/>
              <a:t>Example – simplified conversation</a:t>
            </a:r>
            <a:br>
              <a:rPr lang="en-GB" smtClean="0"/>
            </a:b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5288" y="765175"/>
            <a:ext cx="9228137" cy="5876925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dirty="0" smtClean="0"/>
              <a:t>Observations: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word(you, what, 1, 2)		word(you, is, 2, 3)	 	</a:t>
            </a:r>
            <a:endParaRPr lang="en-GB" b="1" dirty="0" smtClean="0">
              <a:solidFill>
                <a:srgbClr val="0000FF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word(you, your, 3, 4)		word(you, name, 4, 5)	</a:t>
            </a:r>
            <a:endParaRPr lang="en-GB" b="1" dirty="0" smtClean="0">
              <a:solidFill>
                <a:srgbClr val="0000FF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b="1" i="1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dirty="0" smtClean="0"/>
              <a:t>Actions: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word(me, my, 6, 7)			word(me, name, 7, 8)	 	</a:t>
            </a:r>
            <a:endParaRPr lang="en-GB" b="1" dirty="0" smtClean="0">
              <a:solidFill>
                <a:srgbClr val="0000FF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word(me, is, 8, 9)			word(me, bob, 9, 10)	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b="1" i="1" dirty="0" smtClean="0">
              <a:solidFill>
                <a:srgbClr val="0000FF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dirty="0" smtClean="0"/>
              <a:t>The maintenance goal		</a:t>
            </a:r>
            <a:r>
              <a:rPr lang="en-GB" i="1" dirty="0" smtClean="0">
                <a:solidFill>
                  <a:srgbClr val="1E0F8D"/>
                </a:solidFill>
                <a:sym typeface="Symbol"/>
              </a:rPr>
              <a:t>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i="1" baseline="-25000" dirty="0" smtClean="0">
                <a:solidFill>
                  <a:srgbClr val="0000FF"/>
                </a:solidFill>
              </a:rPr>
              <a:t>1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i="1" baseline="-25000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FF0000"/>
                </a:solidFill>
              </a:rPr>
              <a:t>[</a:t>
            </a:r>
            <a:r>
              <a:rPr lang="en-GB" i="1" dirty="0" smtClean="0">
                <a:solidFill>
                  <a:srgbClr val="1E0F8D"/>
                </a:solidFill>
              </a:rPr>
              <a:t>sentence(you, T</a:t>
            </a:r>
            <a:r>
              <a:rPr lang="en-GB" i="1" baseline="-25000" dirty="0" smtClean="0">
                <a:solidFill>
                  <a:srgbClr val="1E0F8D"/>
                </a:solidFill>
              </a:rPr>
              <a:t>1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)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 smtClean="0">
                <a:sym typeface="Symbol"/>
              </a:rPr>
              <a:t>					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	</a:t>
            </a:r>
            <a:r>
              <a:rPr lang="en-GB" i="1" dirty="0" smtClean="0"/>
              <a:t> </a:t>
            </a:r>
            <a:r>
              <a:rPr lang="en-US" i="1" dirty="0" smtClean="0">
                <a:solidFill>
                  <a:srgbClr val="0000FF"/>
                </a:solidFill>
                <a:sym typeface="Symbol"/>
              </a:rPr>
              <a:t></a:t>
            </a:r>
            <a:r>
              <a:rPr lang="en-US" i="1" dirty="0" smtClean="0">
                <a:solidFill>
                  <a:srgbClr val="0000FF"/>
                </a:solidFill>
              </a:rPr>
              <a:t> T</a:t>
            </a:r>
            <a:r>
              <a:rPr lang="en-US" i="1" baseline="-25000" dirty="0" smtClean="0">
                <a:solidFill>
                  <a:srgbClr val="0000FF"/>
                </a:solidFill>
              </a:rPr>
              <a:t>3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i="1" baseline="-25000" dirty="0" smtClean="0">
                <a:solidFill>
                  <a:srgbClr val="0000FF"/>
                </a:solidFill>
              </a:rPr>
              <a:t>4 </a:t>
            </a:r>
            <a:r>
              <a:rPr lang="en-US" dirty="0" smtClean="0">
                <a:solidFill>
                  <a:srgbClr val="0000FF"/>
                </a:solidFill>
              </a:rPr>
              <a:t>[</a:t>
            </a:r>
            <a:r>
              <a:rPr lang="en-GB" i="1" dirty="0" smtClean="0">
                <a:solidFill>
                  <a:srgbClr val="1E0F8D"/>
                </a:solidFill>
              </a:rPr>
              <a:t>sentence (me, T</a:t>
            </a:r>
            <a:r>
              <a:rPr lang="en-GB" i="1" baseline="-25000" dirty="0" smtClean="0">
                <a:solidFill>
                  <a:srgbClr val="1E0F8D"/>
                </a:solidFill>
              </a:rPr>
              <a:t>3</a:t>
            </a:r>
            <a:r>
              <a:rPr lang="en-GB" i="1" dirty="0" smtClean="0">
                <a:solidFill>
                  <a:srgbClr val="1E0F8D"/>
                </a:solidFill>
              </a:rPr>
              <a:t>, T</a:t>
            </a:r>
            <a:r>
              <a:rPr lang="en-GB" i="1" baseline="-25000" dirty="0" smtClean="0">
                <a:solidFill>
                  <a:srgbClr val="1E0F8D"/>
                </a:solidFill>
              </a:rPr>
              <a:t>4</a:t>
            </a:r>
            <a:r>
              <a:rPr lang="en-GB" i="1" dirty="0" smtClean="0">
                <a:solidFill>
                  <a:srgbClr val="1E0F8D"/>
                </a:solidFill>
              </a:rPr>
              <a:t>) </a:t>
            </a:r>
            <a:r>
              <a:rPr lang="en-GB" i="1" dirty="0" smtClean="0">
                <a:solidFill>
                  <a:srgbClr val="1E0F8D"/>
                </a:solidFill>
                <a:sym typeface="Symbol"/>
              </a:rPr>
              <a:t></a:t>
            </a:r>
            <a:r>
              <a:rPr lang="en-GB" i="1" dirty="0" smtClean="0">
                <a:solidFill>
                  <a:srgbClr val="1E0F8D"/>
                </a:solidFill>
              </a:rPr>
              <a:t> 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 &lt; T</a:t>
            </a:r>
            <a:r>
              <a:rPr lang="en-GB" i="1" baseline="-25000" dirty="0" smtClean="0">
                <a:solidFill>
                  <a:srgbClr val="1E0F8D"/>
                </a:solidFill>
              </a:rPr>
              <a:t>3</a:t>
            </a:r>
            <a:r>
              <a:rPr lang="en-GB" i="1" dirty="0" smtClean="0">
                <a:solidFill>
                  <a:srgbClr val="1E0F8D"/>
                </a:solidFill>
              </a:rPr>
              <a:t> &lt; T</a:t>
            </a:r>
            <a:r>
              <a:rPr lang="en-GB" i="1" baseline="-25000" dirty="0" smtClean="0">
                <a:solidFill>
                  <a:srgbClr val="1E0F8D"/>
                </a:solidFill>
              </a:rPr>
              <a:t>2</a:t>
            </a:r>
            <a:r>
              <a:rPr lang="en-GB" i="1" dirty="0" smtClean="0">
                <a:solidFill>
                  <a:srgbClr val="1E0F8D"/>
                </a:solidFill>
              </a:rPr>
              <a:t> + 3 sec </a:t>
            </a:r>
            <a:r>
              <a:rPr lang="en-GB" dirty="0" smtClean="0">
                <a:solidFill>
                  <a:srgbClr val="1E0F8D"/>
                </a:solidFill>
              </a:rPr>
              <a:t>]</a:t>
            </a:r>
            <a:r>
              <a:rPr lang="en-GB" dirty="0" smtClean="0">
                <a:solidFill>
                  <a:srgbClr val="FF0000"/>
                </a:solidFill>
              </a:rPr>
              <a:t>]</a:t>
            </a:r>
            <a:r>
              <a:rPr lang="en-GB" i="1" dirty="0" smtClean="0">
                <a:solidFill>
                  <a:srgbClr val="FF0000"/>
                </a:solidFill>
              </a:rPr>
              <a:t> </a:t>
            </a:r>
            <a:r>
              <a:rPr lang="en-GB" i="1" dirty="0" smtClean="0"/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dirty="0" smtClean="0"/>
              <a:t>is true in the minimal model: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word(you, what, 1, 2) 		noun(you, 1, 2) 			noun-phrase(you, 1, 2)	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word(you, is, 2, 3)		 	verb(you, is, 2, 3) 		 	verb-phrase(you, 2, 3) 	</a:t>
            </a:r>
            <a:endParaRPr lang="en-GB" b="1" dirty="0" smtClean="0">
              <a:solidFill>
                <a:srgbClr val="0000FF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word(you, your, 3, 4)		 adjective(you, your, 3, 4)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word(you, name, 4, 5)		noun(you, name, 4, 5)	 	noun-phrase(you, 4, 5) 		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noun-phrase(you, 3, 5)		verb-phrase(you, 2, 5)		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sentence(you, 1, 4) 		sentence(you, 1, 5)</a:t>
            </a:r>
            <a:endParaRPr lang="en-GB" dirty="0" smtClean="0">
              <a:solidFill>
                <a:srgbClr val="0000FF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b="1" i="1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word(me, my, 6, 7)			 adjective(me, 6, 7) 	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word(me, name, 7, 8)		 noun(me, 7, 8) 	 		noun-phrase(me, 7, 8) 	 	</a:t>
            </a:r>
            <a:endParaRPr lang="en-GB" b="1" dirty="0" smtClean="0">
              <a:solidFill>
                <a:srgbClr val="0000FF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word(me, is, 8, 9)			verb(me, 8, 9)		 		verb-phrase(me, 8, 9)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word(me, bob, 9, 10)		noun(me, 9, 10)			noun-phrase(me, 9, 10)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noun-phrase(me, 6, 8)		verb-phrase(me, 8, 10)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sentence(me, 7, 10)		sentence(me, 6, 10)</a:t>
            </a:r>
            <a:endParaRPr lang="en-GB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b="1" dirty="0" smtClean="0">
              <a:solidFill>
                <a:srgbClr val="0000FF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118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118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118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118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118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118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en-GB" sz="2118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GB" sz="3100" dirty="0" smtClean="0">
                <a:solidFill>
                  <a:srgbClr val="003DB8"/>
                </a:solidFill>
              </a:rPr>
              <a:t>Towards a Unifying Logic-Based Framework (</a:t>
            </a:r>
            <a:r>
              <a:rPr lang="en-GB" sz="3100" dirty="0" err="1" smtClean="0">
                <a:solidFill>
                  <a:srgbClr val="003DB8"/>
                </a:solidFill>
              </a:rPr>
              <a:t>TUF</a:t>
            </a:r>
            <a:r>
              <a:rPr lang="en-GB" sz="3100" dirty="0" smtClean="0">
                <a:solidFill>
                  <a:srgbClr val="003DB8"/>
                </a:solidFill>
              </a:rPr>
              <a:t>)</a:t>
            </a:r>
            <a:r>
              <a:rPr lang="en-GB" dirty="0" smtClean="0"/>
              <a:t>		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1520" y="1830387"/>
            <a:ext cx="8686800" cy="4525963"/>
          </a:xfrm>
        </p:spPr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Computer Science Zoo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 production systems and active databases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BDI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agents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abductive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logic programming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Complex event processing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Combining complex events and complex transactions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3DB8"/>
                </a:solidFill>
              </a:rPr>
              <a:t>Achieving atomicity by complex primitive 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relationship with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MetaTem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and temporal modal logic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Soundness and incompleteness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ChangeArrowheads="1"/>
          </p:cNvSpPr>
          <p:nvPr/>
        </p:nvSpPr>
        <p:spPr bwMode="auto">
          <a:xfrm>
            <a:off x="323850" y="914400"/>
            <a:ext cx="8229600" cy="5575563"/>
          </a:xfrm>
          <a:prstGeom prst="rect">
            <a:avLst/>
          </a:prstGeom>
          <a:solidFill>
            <a:srgbClr val="59E9FD">
              <a:alpha val="44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sz="1200" dirty="0">
                <a:solidFill>
                  <a:srgbClr val="00FFFF"/>
                </a:solidFill>
              </a:rPr>
              <a:t>			</a:t>
            </a:r>
          </a:p>
          <a:p>
            <a:r>
              <a:rPr lang="en-US" sz="1200" dirty="0">
                <a:solidFill>
                  <a:srgbClr val="00FFFF"/>
                </a:solidFill>
              </a:rPr>
              <a:t>				</a:t>
            </a:r>
            <a:endParaRPr lang="en-US" sz="2400" dirty="0">
              <a:solidFill>
                <a:srgbClr val="00FFFF"/>
              </a:solidFill>
              <a:latin typeface="Comic Sans MS" pitchFamily="26" charset="0"/>
            </a:endParaRPr>
          </a:p>
        </p:txBody>
      </p:sp>
      <p:sp>
        <p:nvSpPr>
          <p:cNvPr id="141315" name="Oval 3"/>
          <p:cNvSpPr>
            <a:spLocks noChangeArrowheads="1"/>
          </p:cNvSpPr>
          <p:nvPr/>
        </p:nvSpPr>
        <p:spPr bwMode="auto">
          <a:xfrm>
            <a:off x="1115616" y="1008404"/>
            <a:ext cx="7171532" cy="4824661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141319" name="Line 7"/>
          <p:cNvSpPr>
            <a:spLocks noChangeShapeType="1"/>
          </p:cNvSpPr>
          <p:nvPr/>
        </p:nvSpPr>
        <p:spPr bwMode="auto">
          <a:xfrm>
            <a:off x="6858000" y="4050710"/>
            <a:ext cx="0" cy="1782355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325" name="Text Box 13"/>
          <p:cNvSpPr txBox="1">
            <a:spLocks noChangeArrowheads="1"/>
          </p:cNvSpPr>
          <p:nvPr/>
        </p:nvSpPr>
        <p:spPr bwMode="auto">
          <a:xfrm>
            <a:off x="0" y="1628775"/>
            <a:ext cx="836295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/>
            <a:r>
              <a:rPr lang="en-GB" sz="2000">
                <a:latin typeface="Comic Sans MS" pitchFamily="26" charset="0"/>
              </a:rPr>
              <a:t>  </a:t>
            </a:r>
            <a:endParaRPr lang="en-US" sz="2000">
              <a:latin typeface="Comic Sans MS" pitchFamily="26" charset="0"/>
            </a:endParaRPr>
          </a:p>
        </p:txBody>
      </p:sp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5797364" y="3113366"/>
            <a:ext cx="248978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 smtClean="0">
                <a:solidFill>
                  <a:srgbClr val="0000FF"/>
                </a:solidFill>
                <a:latin typeface="Comic Sans MS" pitchFamily="26" charset="0"/>
              </a:rPr>
              <a:t>Decision theory</a:t>
            </a:r>
          </a:p>
          <a:p>
            <a:r>
              <a:rPr lang="en-GB" dirty="0" smtClean="0">
                <a:solidFill>
                  <a:srgbClr val="0000FF"/>
                </a:solidFill>
                <a:latin typeface="Comic Sans MS" pitchFamily="26" charset="0"/>
              </a:rPr>
              <a:t>for choosing between</a:t>
            </a:r>
          </a:p>
          <a:p>
            <a:r>
              <a:rPr lang="en-GB" dirty="0" smtClean="0">
                <a:solidFill>
                  <a:srgbClr val="0000FF"/>
                </a:solidFill>
                <a:latin typeface="Comic Sans MS" pitchFamily="26" charset="0"/>
              </a:rPr>
              <a:t>alternative actions</a:t>
            </a:r>
            <a:endParaRPr lang="en-GB" dirty="0">
              <a:solidFill>
                <a:srgbClr val="0000FF"/>
              </a:solidFill>
              <a:latin typeface="Comic Sans MS" pitchFamily="26" charset="0"/>
            </a:endParaRPr>
          </a:p>
        </p:txBody>
      </p:sp>
      <p:sp>
        <p:nvSpPr>
          <p:cNvPr id="141331" name="Text Box 19"/>
          <p:cNvSpPr txBox="1">
            <a:spLocks noChangeArrowheads="1"/>
          </p:cNvSpPr>
          <p:nvPr/>
        </p:nvSpPr>
        <p:spPr bwMode="auto">
          <a:xfrm>
            <a:off x="3717131" y="1539985"/>
            <a:ext cx="208023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omic Sans MS" pitchFamily="26" charset="0"/>
              </a:rPr>
              <a:t>Clausal form of FOL for goals</a:t>
            </a:r>
            <a:endParaRPr lang="es-ES" dirty="0">
              <a:solidFill>
                <a:srgbClr val="FF0000"/>
              </a:solidFill>
              <a:latin typeface="Comic Sans MS" pitchFamily="26" charset="0"/>
            </a:endParaRPr>
          </a:p>
        </p:txBody>
      </p:sp>
      <p:sp>
        <p:nvSpPr>
          <p:cNvPr id="141339" name="Text Box 27"/>
          <p:cNvSpPr txBox="1">
            <a:spLocks noChangeArrowheads="1"/>
          </p:cNvSpPr>
          <p:nvPr/>
        </p:nvSpPr>
        <p:spPr bwMode="auto">
          <a:xfrm>
            <a:off x="3248497" y="5967070"/>
            <a:ext cx="282481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dirty="0" smtClean="0">
                <a:solidFill>
                  <a:srgbClr val="FF0000"/>
                </a:solidFill>
                <a:latin typeface="Comic Sans MS" pitchFamily="26" charset="0"/>
              </a:rPr>
              <a:t>Minimal model semantics</a:t>
            </a:r>
            <a:endParaRPr lang="en-US" dirty="0">
              <a:solidFill>
                <a:srgbClr val="FF0000"/>
              </a:solidFill>
              <a:latin typeface="Comic Sans MS" pitchFamily="26" charset="0"/>
            </a:endParaRPr>
          </a:p>
        </p:txBody>
      </p:sp>
      <p:sp>
        <p:nvSpPr>
          <p:cNvPr id="141341" name="Line 29"/>
          <p:cNvSpPr>
            <a:spLocks noChangeShapeType="1"/>
          </p:cNvSpPr>
          <p:nvPr/>
        </p:nvSpPr>
        <p:spPr bwMode="auto">
          <a:xfrm>
            <a:off x="2483768" y="5157192"/>
            <a:ext cx="4136987" cy="0"/>
          </a:xfrm>
          <a:prstGeom prst="line">
            <a:avLst/>
          </a:prstGeom>
          <a:ln w="28575">
            <a:solidFill>
              <a:srgbClr val="008000"/>
            </a:solidFill>
            <a:headEnd/>
            <a:tailEnd type="triangl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343" name="Text Box 31"/>
          <p:cNvSpPr txBox="1">
            <a:spLocks noChangeArrowheads="1"/>
          </p:cNvSpPr>
          <p:nvPr/>
        </p:nvSpPr>
        <p:spPr bwMode="auto">
          <a:xfrm>
            <a:off x="3717130" y="4295557"/>
            <a:ext cx="235617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 pitchFamily="26" charset="0"/>
              </a:rPr>
              <a:t>Clausal form of FOL for h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euristics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1344" name="Text Box 32"/>
          <p:cNvSpPr txBox="1">
            <a:spLocks noChangeArrowheads="1"/>
          </p:cNvSpPr>
          <p:nvPr/>
        </p:nvSpPr>
        <p:spPr bwMode="auto">
          <a:xfrm>
            <a:off x="32385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GB" sz="3200" dirty="0" smtClean="0">
                <a:solidFill>
                  <a:srgbClr val="0000FF"/>
                </a:solidFill>
                <a:latin typeface="Comic Sans MS" pitchFamily="26" charset="0"/>
                <a:ea typeface="Times New Roman" pitchFamily="26" charset="0"/>
                <a:cs typeface="Times New Roman" pitchFamily="26" charset="0"/>
              </a:rPr>
              <a:t>	</a:t>
            </a:r>
            <a:r>
              <a:rPr lang="en-GB" sz="2400" dirty="0" smtClean="0">
                <a:solidFill>
                  <a:srgbClr val="0000FF"/>
                </a:solidFill>
              </a:rPr>
              <a:t>The CL Agent Model as a unifying framework </a:t>
            </a:r>
            <a:endParaRPr lang="en-US" sz="2400" dirty="0">
              <a:solidFill>
                <a:srgbClr val="0000FF"/>
              </a:solidFill>
              <a:latin typeface="Comic Sans MS" pitchFamily="26" charset="0"/>
              <a:ea typeface="Times New Roman" pitchFamily="26" charset="0"/>
              <a:cs typeface="Times New Roman" pitchFamily="26" charset="0"/>
            </a:endParaRPr>
          </a:p>
        </p:txBody>
      </p:sp>
      <p:sp>
        <p:nvSpPr>
          <p:cNvPr id="39" name="Text Box 19"/>
          <p:cNvSpPr txBox="1">
            <a:spLocks noChangeArrowheads="1"/>
          </p:cNvSpPr>
          <p:nvPr/>
        </p:nvSpPr>
        <p:spPr bwMode="auto">
          <a:xfrm>
            <a:off x="2794633" y="2775100"/>
            <a:ext cx="1844995" cy="676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omic Sans MS" pitchFamily="26" charset="0"/>
              </a:rPr>
              <a:t>Logic programs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Comic Sans MS" pitchFamily="26" charset="0"/>
              </a:rPr>
              <a:t>for beliefs</a:t>
            </a:r>
            <a:endParaRPr lang="es-ES" dirty="0">
              <a:solidFill>
                <a:srgbClr val="FF0000"/>
              </a:solidFill>
              <a:latin typeface="Comic Sans MS" pitchFamily="26" charset="0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5562125" y="1709322"/>
            <a:ext cx="1295875" cy="1404044"/>
          </a:xfrm>
          <a:custGeom>
            <a:avLst/>
            <a:gdLst>
              <a:gd name="connsiteX0" fmla="*/ 0 w 1168400"/>
              <a:gd name="connsiteY0" fmla="*/ 0 h 1028700"/>
              <a:gd name="connsiteX1" fmla="*/ 762000 w 1168400"/>
              <a:gd name="connsiteY1" fmla="*/ 279400 h 1028700"/>
              <a:gd name="connsiteX2" fmla="*/ 1168400 w 1168400"/>
              <a:gd name="connsiteY2" fmla="*/ 1028700 h 1028700"/>
              <a:gd name="connsiteX3" fmla="*/ 1168400 w 1168400"/>
              <a:gd name="connsiteY3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8400" h="1028700">
                <a:moveTo>
                  <a:pt x="0" y="0"/>
                </a:moveTo>
                <a:cubicBezTo>
                  <a:pt x="283633" y="53975"/>
                  <a:pt x="567267" y="107950"/>
                  <a:pt x="762000" y="279400"/>
                </a:cubicBezTo>
                <a:cubicBezTo>
                  <a:pt x="956733" y="450850"/>
                  <a:pt x="1168400" y="1028700"/>
                  <a:pt x="1168400" y="1028700"/>
                </a:cubicBezTo>
                <a:lnTo>
                  <a:pt x="1168400" y="1028700"/>
                </a:ln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Freeform 27"/>
          <p:cNvSpPr/>
          <p:nvPr/>
        </p:nvSpPr>
        <p:spPr>
          <a:xfrm rot="256117">
            <a:off x="1907253" y="1760205"/>
            <a:ext cx="1513069" cy="3913999"/>
          </a:xfrm>
          <a:custGeom>
            <a:avLst/>
            <a:gdLst>
              <a:gd name="connsiteX0" fmla="*/ 256117 w 1792817"/>
              <a:gd name="connsiteY0" fmla="*/ 3987800 h 3987800"/>
              <a:gd name="connsiteX1" fmla="*/ 256117 w 1792817"/>
              <a:gd name="connsiteY1" fmla="*/ 1511300 h 3987800"/>
              <a:gd name="connsiteX2" fmla="*/ 1792817 w 1792817"/>
              <a:gd name="connsiteY2" fmla="*/ 0 h 3987800"/>
              <a:gd name="connsiteX3" fmla="*/ 1792817 w 1792817"/>
              <a:gd name="connsiteY3" fmla="*/ 0 h 398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92817" h="3987800">
                <a:moveTo>
                  <a:pt x="256117" y="3987800"/>
                </a:moveTo>
                <a:cubicBezTo>
                  <a:pt x="128058" y="3081866"/>
                  <a:pt x="0" y="2175933"/>
                  <a:pt x="256117" y="1511300"/>
                </a:cubicBezTo>
                <a:cubicBezTo>
                  <a:pt x="512234" y="846667"/>
                  <a:pt x="1792817" y="0"/>
                  <a:pt x="1792817" y="0"/>
                </a:cubicBezTo>
                <a:lnTo>
                  <a:pt x="1792817" y="0"/>
                </a:lnTo>
              </a:path>
            </a:pathLst>
          </a:custGeom>
          <a:ln w="28575">
            <a:solidFill>
              <a:srgbClr val="008000"/>
            </a:solidFill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33CC"/>
                </a:solidFill>
              </a:rPr>
              <a:t>Transaction logic – composite actions defined by logic programs </a:t>
            </a:r>
            <a:br>
              <a:rPr lang="en-GB" dirty="0" smtClean="0">
                <a:solidFill>
                  <a:srgbClr val="0033CC"/>
                </a:solidFill>
              </a:rPr>
            </a:br>
            <a:endParaRPr lang="en-GB" dirty="0" smtClean="0">
              <a:solidFill>
                <a:srgbClr val="0033CC"/>
              </a:solidFill>
            </a:endParaRPr>
          </a:p>
        </p:txBody>
      </p:sp>
      <p:pic>
        <p:nvPicPr>
          <p:cNvPr id="40243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7016" y="1268760"/>
            <a:ext cx="8856984" cy="2789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57200" y="4221088"/>
            <a:ext cx="78488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“Atomicity” ensures updates are performed correctly</a:t>
            </a:r>
          </a:p>
          <a:p>
            <a:r>
              <a:rPr lang="en-GB" sz="2000" dirty="0" smtClean="0">
                <a:solidFill>
                  <a:srgbClr val="FF0000"/>
                </a:solidFill>
              </a:rPr>
              <a:t>Temporal sequencing indicated by special connectives, e.g. </a:t>
            </a:r>
            <a:r>
              <a:rPr lang="en-GB" sz="2000" dirty="0" smtClean="0">
                <a:solidFill>
                  <a:srgbClr val="FF0000"/>
                </a:solidFill>
                <a:sym typeface="Symbol"/>
              </a:rPr>
              <a:t>.</a:t>
            </a:r>
          </a:p>
          <a:p>
            <a:r>
              <a:rPr lang="en-GB" sz="2000" dirty="0" smtClean="0">
                <a:solidFill>
                  <a:srgbClr val="FF0000"/>
                </a:solidFill>
              </a:rPr>
              <a:t>Semantics defined by possible world structures.</a:t>
            </a:r>
          </a:p>
          <a:p>
            <a:r>
              <a:rPr lang="en-GB" sz="2000" dirty="0" smtClean="0">
                <a:solidFill>
                  <a:srgbClr val="FF0000"/>
                </a:solidFill>
              </a:rPr>
              <a:t>But updates are destructive (not performed by frame axioms).</a:t>
            </a:r>
          </a:p>
          <a:p>
            <a:r>
              <a:rPr lang="en-GB" sz="2000" dirty="0" smtClean="0">
                <a:solidFill>
                  <a:srgbClr val="FF0000"/>
                </a:solidFill>
              </a:rPr>
              <a:t>No reactive rules, but they can be implemented by transactions.</a:t>
            </a:r>
          </a:p>
          <a:p>
            <a:endParaRPr lang="en-GB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688" y="425053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n-GB" dirty="0" err="1" smtClean="0">
                <a:solidFill>
                  <a:srgbClr val="0033CC"/>
                </a:solidFill>
              </a:rPr>
              <a:t>TUF</a:t>
            </a:r>
            <a:r>
              <a:rPr lang="en-GB" dirty="0" smtClean="0">
                <a:solidFill>
                  <a:srgbClr val="0033CC"/>
                </a:solidFill>
              </a:rPr>
              <a:t> can implement atomicity  by using </a:t>
            </a:r>
            <a:br>
              <a:rPr lang="en-GB" dirty="0" smtClean="0">
                <a:solidFill>
                  <a:srgbClr val="0033CC"/>
                </a:solidFill>
              </a:rPr>
            </a:br>
            <a:r>
              <a:rPr lang="en-GB" dirty="0" smtClean="0">
                <a:solidFill>
                  <a:srgbClr val="0033CC"/>
                </a:solidFill>
              </a:rPr>
              <a:t>more powerful primitive actions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00808"/>
            <a:ext cx="8686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err="1" smtClean="0">
                <a:solidFill>
                  <a:srgbClr val="0033CC"/>
                </a:solidFill>
              </a:rPr>
              <a:t>D</a:t>
            </a:r>
            <a:r>
              <a:rPr lang="en-GB" sz="2000" i="1" baseline="-25000" dirty="0" err="1" smtClean="0">
                <a:solidFill>
                  <a:srgbClr val="0033CC"/>
                </a:solidFill>
              </a:rPr>
              <a:t>post</a:t>
            </a:r>
            <a:r>
              <a:rPr lang="en-GB" sz="2000" dirty="0" smtClean="0">
                <a:solidFill>
                  <a:srgbClr val="0033CC"/>
                </a:solidFill>
                <a:sym typeface="Symbol"/>
              </a:rPr>
              <a:t> :	</a:t>
            </a:r>
            <a:r>
              <a:rPr lang="en-GB" sz="2000" i="1" dirty="0" smtClean="0">
                <a:solidFill>
                  <a:srgbClr val="0033CC"/>
                </a:solidFill>
              </a:rPr>
              <a:t>initiated(transfer(Amt, Acct1, Acct2),  balance(Acct1, </a:t>
            </a:r>
            <a:r>
              <a:rPr lang="en-GB" sz="2000" i="1" dirty="0" err="1" smtClean="0">
                <a:solidFill>
                  <a:srgbClr val="0033CC"/>
                </a:solidFill>
              </a:rPr>
              <a:t>NewBal</a:t>
            </a:r>
            <a:r>
              <a:rPr lang="en-GB" sz="2000" i="1" dirty="0" smtClean="0">
                <a:solidFill>
                  <a:srgbClr val="0033CC"/>
                </a:solidFill>
              </a:rPr>
              <a:t>), T) </a:t>
            </a:r>
          </a:p>
          <a:p>
            <a:pPr marL="900113"/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 holds(balance(Acct1, </a:t>
            </a:r>
            <a:r>
              <a:rPr lang="en-GB" sz="2000" i="1" dirty="0" err="1" smtClean="0">
                <a:solidFill>
                  <a:srgbClr val="0033CC"/>
                </a:solidFill>
                <a:sym typeface="Symbol"/>
              </a:rPr>
              <a:t>OldBal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, T)   </a:t>
            </a:r>
            <a:r>
              <a:rPr lang="en-GB" sz="2000" i="1" dirty="0" err="1" smtClean="0">
                <a:solidFill>
                  <a:srgbClr val="0033CC"/>
                </a:solidFill>
                <a:sym typeface="Symbol"/>
              </a:rPr>
              <a:t>NewBal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 = </a:t>
            </a:r>
            <a:r>
              <a:rPr lang="en-GB" sz="2000" i="1" dirty="0" err="1" smtClean="0">
                <a:solidFill>
                  <a:srgbClr val="0033CC"/>
                </a:solidFill>
                <a:sym typeface="Symbol"/>
              </a:rPr>
              <a:t>OldBal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 – Amt</a:t>
            </a:r>
          </a:p>
          <a:p>
            <a:pPr marL="900113"/>
            <a:endParaRPr lang="en-GB" sz="2000" i="1" dirty="0" smtClean="0">
              <a:solidFill>
                <a:srgbClr val="0033CC"/>
              </a:solidFill>
              <a:sym typeface="Symbol"/>
            </a:endParaRPr>
          </a:p>
          <a:p>
            <a:pPr marL="900113"/>
            <a:r>
              <a:rPr lang="en-GB" sz="2000" i="1" dirty="0" smtClean="0">
                <a:solidFill>
                  <a:srgbClr val="0033CC"/>
                </a:solidFill>
              </a:rPr>
              <a:t>initiated(transfer(Amt, Acct1, Acct2),  balance(Acct2, </a:t>
            </a:r>
            <a:r>
              <a:rPr lang="en-GB" sz="2000" i="1" dirty="0" err="1" smtClean="0">
                <a:solidFill>
                  <a:srgbClr val="0033CC"/>
                </a:solidFill>
              </a:rPr>
              <a:t>NewBal</a:t>
            </a:r>
            <a:r>
              <a:rPr lang="en-GB" sz="2000" i="1" dirty="0" smtClean="0">
                <a:solidFill>
                  <a:srgbClr val="0033CC"/>
                </a:solidFill>
              </a:rPr>
              <a:t>), T)</a:t>
            </a:r>
          </a:p>
          <a:p>
            <a:pPr marL="900113"/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 holds(balance(Acct2, </a:t>
            </a:r>
            <a:r>
              <a:rPr lang="en-GB" sz="2000" i="1" dirty="0" err="1" smtClean="0">
                <a:solidFill>
                  <a:srgbClr val="0033CC"/>
                </a:solidFill>
                <a:sym typeface="Symbol"/>
              </a:rPr>
              <a:t>OldBal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, T)   </a:t>
            </a:r>
            <a:r>
              <a:rPr lang="en-GB" sz="2000" i="1" dirty="0" err="1" smtClean="0">
                <a:solidFill>
                  <a:srgbClr val="0033CC"/>
                </a:solidFill>
                <a:sym typeface="Symbol"/>
              </a:rPr>
              <a:t>NewBal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 = </a:t>
            </a:r>
            <a:r>
              <a:rPr lang="en-GB" sz="2000" i="1" dirty="0" err="1" smtClean="0">
                <a:solidFill>
                  <a:srgbClr val="0033CC"/>
                </a:solidFill>
                <a:sym typeface="Symbol"/>
              </a:rPr>
              <a:t>OldBal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 + Amt</a:t>
            </a:r>
          </a:p>
          <a:p>
            <a:pPr marL="900113"/>
            <a:endParaRPr lang="en-GB" sz="2000" i="1" dirty="0" smtClean="0">
              <a:solidFill>
                <a:srgbClr val="0033CC"/>
              </a:solidFill>
              <a:sym typeface="Symbol"/>
            </a:endParaRPr>
          </a:p>
          <a:p>
            <a:pPr marL="900113"/>
            <a:r>
              <a:rPr lang="en-GB" sz="2000" i="1" dirty="0" smtClean="0">
                <a:solidFill>
                  <a:srgbClr val="0033CC"/>
                </a:solidFill>
              </a:rPr>
              <a:t>terminated(transfer(Amt, Acct1, Acct2),  balance(Acct1, </a:t>
            </a:r>
            <a:r>
              <a:rPr lang="en-GB" sz="2000" i="1" dirty="0" err="1" smtClean="0">
                <a:solidFill>
                  <a:srgbClr val="0033CC"/>
                </a:solidFill>
              </a:rPr>
              <a:t>OldBal</a:t>
            </a:r>
            <a:r>
              <a:rPr lang="en-GB" sz="2000" i="1" dirty="0" smtClean="0">
                <a:solidFill>
                  <a:srgbClr val="0033CC"/>
                </a:solidFill>
              </a:rPr>
              <a:t>), T) </a:t>
            </a:r>
          </a:p>
          <a:p>
            <a:pPr marL="900113"/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 holds(balance(Acct1, </a:t>
            </a:r>
            <a:r>
              <a:rPr lang="en-GB" sz="2000" i="1" dirty="0" err="1" smtClean="0">
                <a:solidFill>
                  <a:srgbClr val="0033CC"/>
                </a:solidFill>
                <a:sym typeface="Symbol"/>
              </a:rPr>
              <a:t>OldBal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, T)</a:t>
            </a:r>
          </a:p>
          <a:p>
            <a:pPr marL="900113"/>
            <a:endParaRPr lang="en-GB" sz="2000" i="1" dirty="0" smtClean="0">
              <a:solidFill>
                <a:srgbClr val="0033CC"/>
              </a:solidFill>
              <a:sym typeface="Symbol"/>
            </a:endParaRPr>
          </a:p>
          <a:p>
            <a:pPr marL="900113"/>
            <a:r>
              <a:rPr lang="en-GB" sz="2000" i="1" dirty="0" smtClean="0">
                <a:solidFill>
                  <a:srgbClr val="0033CC"/>
                </a:solidFill>
              </a:rPr>
              <a:t>termin</a:t>
            </a:r>
            <a:r>
              <a:rPr lang="en-GB" sz="2000" i="1" dirty="0" smtClean="0">
                <a:solidFill>
                  <a:srgbClr val="0033CC"/>
                </a:solidFill>
              </a:rPr>
              <a:t>ated(transfer(Amt</a:t>
            </a:r>
            <a:r>
              <a:rPr lang="en-GB" sz="2000" i="1" dirty="0" smtClean="0">
                <a:solidFill>
                  <a:srgbClr val="0033CC"/>
                </a:solidFill>
              </a:rPr>
              <a:t>, Acct1, Acct2),  balance(Acct2, </a:t>
            </a:r>
            <a:r>
              <a:rPr lang="en-GB" sz="2000" i="1" dirty="0" err="1" smtClean="0">
                <a:solidFill>
                  <a:srgbClr val="0033CC"/>
                </a:solidFill>
              </a:rPr>
              <a:t>OldBal</a:t>
            </a:r>
            <a:r>
              <a:rPr lang="en-GB" sz="2000" i="1" dirty="0" smtClean="0">
                <a:solidFill>
                  <a:srgbClr val="0033CC"/>
                </a:solidFill>
              </a:rPr>
              <a:t> ), T) </a:t>
            </a:r>
          </a:p>
          <a:p>
            <a:pPr marL="900113"/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 holds(balance(Acct12, </a:t>
            </a:r>
            <a:r>
              <a:rPr lang="en-GB" sz="2000" i="1" dirty="0" err="1" smtClean="0">
                <a:solidFill>
                  <a:srgbClr val="0033CC"/>
                </a:solidFill>
                <a:sym typeface="Symbol"/>
              </a:rPr>
              <a:t>OldBal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, T)</a:t>
            </a:r>
          </a:p>
          <a:p>
            <a:endParaRPr lang="en-GB" sz="2000" i="1" dirty="0" smtClean="0">
              <a:solidFill>
                <a:srgbClr val="0033CC"/>
              </a:solidFill>
              <a:sym typeface="Symbol"/>
            </a:endParaRPr>
          </a:p>
          <a:p>
            <a:r>
              <a:rPr lang="en-GB" sz="2000" i="1" dirty="0" err="1" smtClean="0">
                <a:solidFill>
                  <a:srgbClr val="0033CC"/>
                </a:solidFill>
              </a:rPr>
              <a:t>D</a:t>
            </a:r>
            <a:r>
              <a:rPr lang="en-GB" sz="2000" i="1" baseline="-25000" dirty="0" err="1" smtClean="0">
                <a:solidFill>
                  <a:srgbClr val="0033CC"/>
                </a:solidFill>
              </a:rPr>
              <a:t>pre</a:t>
            </a:r>
            <a:r>
              <a:rPr lang="en-GB" sz="2000" i="1" baseline="-25000" dirty="0" smtClean="0">
                <a:solidFill>
                  <a:srgbClr val="0033CC"/>
                </a:solidFill>
              </a:rPr>
              <a:t> </a:t>
            </a:r>
            <a:r>
              <a:rPr lang="en-GB" sz="2000" dirty="0" smtClean="0">
                <a:solidFill>
                  <a:srgbClr val="0033CC"/>
                </a:solidFill>
                <a:sym typeface="Symbol"/>
              </a:rPr>
              <a:t>:	</a:t>
            </a:r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false   	happens(transfer(Amt, Acct1, Acct2), T+1)  </a:t>
            </a:r>
          </a:p>
          <a:p>
            <a:r>
              <a:rPr lang="en-GB" sz="2000" i="1" dirty="0" smtClean="0">
                <a:solidFill>
                  <a:srgbClr val="0033CC"/>
                </a:solidFill>
                <a:sym typeface="Symbol"/>
              </a:rPr>
              <a:t>		holds(balance(Acct1, Bal, T)   Amt   Bal</a:t>
            </a:r>
            <a:endParaRPr lang="en-GB" sz="20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GB" sz="3100" dirty="0" smtClean="0">
                <a:solidFill>
                  <a:srgbClr val="003DB8"/>
                </a:solidFill>
              </a:rPr>
              <a:t>Towards a Unifying Logic-Based Framework (</a:t>
            </a:r>
            <a:r>
              <a:rPr lang="en-GB" sz="3100" dirty="0" err="1" smtClean="0">
                <a:solidFill>
                  <a:srgbClr val="003DB8"/>
                </a:solidFill>
              </a:rPr>
              <a:t>TUF</a:t>
            </a:r>
            <a:r>
              <a:rPr lang="en-GB" sz="3100" dirty="0" smtClean="0">
                <a:solidFill>
                  <a:srgbClr val="003DB8"/>
                </a:solidFill>
              </a:rPr>
              <a:t>)</a:t>
            </a:r>
            <a:r>
              <a:rPr lang="en-GB" dirty="0" smtClean="0"/>
              <a:t>		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1520" y="1830387"/>
            <a:ext cx="8686800" cy="4525963"/>
          </a:xfrm>
        </p:spPr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Computer Science Zoo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 production systems and active databases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BDI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agents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abductive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logic programming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Complex event processing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Combining complex events and complex transactions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Achieving atomicity by complex primitive 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3DB8"/>
                </a:solidFill>
              </a:rPr>
              <a:t>The relationship with </a:t>
            </a:r>
            <a:r>
              <a:rPr lang="en-US" sz="2400" dirty="0" err="1" smtClean="0">
                <a:solidFill>
                  <a:srgbClr val="003DB8"/>
                </a:solidFill>
              </a:rPr>
              <a:t>MetaTem</a:t>
            </a:r>
            <a:r>
              <a:rPr lang="en-US" sz="2400" dirty="0" smtClean="0">
                <a:solidFill>
                  <a:srgbClr val="003DB8"/>
                </a:solidFill>
              </a:rPr>
              <a:t> and temporal modal logic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Soundness and incompleteness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MetaTem</a:t>
            </a:r>
            <a:r>
              <a:rPr lang="en-GB" dirty="0" smtClean="0"/>
              <a:t> – a modal language of reactive rules with composite antecedents and composite consequents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20000"/>
          </a:bodyPr>
          <a:lstStyle/>
          <a:p>
            <a:endParaRPr lang="en-GB" i="1" dirty="0" smtClean="0">
              <a:solidFill>
                <a:srgbClr val="0033CC"/>
              </a:solidFill>
            </a:endParaRPr>
          </a:p>
          <a:p>
            <a:r>
              <a:rPr lang="en-GB" i="1" dirty="0" smtClean="0">
                <a:solidFill>
                  <a:srgbClr val="0033CC"/>
                </a:solidFill>
              </a:rPr>
              <a:t>		dog barks 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 </a:t>
            </a:r>
            <a:r>
              <a:rPr lang="en-GB" sz="2800" dirty="0" smtClean="0">
                <a:solidFill>
                  <a:srgbClr val="FF0000"/>
                </a:solidFill>
                <a:sym typeface="Symbol"/>
              </a:rPr>
              <a:t>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i="1" dirty="0" smtClean="0">
                <a:solidFill>
                  <a:srgbClr val="0033CC"/>
                </a:solidFill>
              </a:rPr>
              <a:t>security light goes on</a:t>
            </a:r>
          </a:p>
          <a:p>
            <a:r>
              <a:rPr lang="en-GB" i="1" dirty="0" smtClean="0">
                <a:solidFill>
                  <a:srgbClr val="FF0000"/>
                </a:solidFill>
                <a:sym typeface="Symbol"/>
              </a:rPr>
              <a:t>	 	</a:t>
            </a:r>
            <a:r>
              <a:rPr lang="en-GB" sz="2800" dirty="0" smtClean="0">
                <a:solidFill>
                  <a:srgbClr val="FF0000"/>
                </a:solidFill>
                <a:sym typeface="Symbol"/>
              </a:rPr>
              <a:t> 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release the dogs 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 </a:t>
            </a:r>
            <a:r>
              <a:rPr lang="en-GB" sz="2800" dirty="0" smtClean="0">
                <a:solidFill>
                  <a:srgbClr val="FF0000"/>
                </a:solidFill>
                <a:sym typeface="Symbol"/>
              </a:rPr>
              <a:t> 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 </a:t>
            </a:r>
            <a:r>
              <a:rPr lang="en-GB" dirty="0" smtClean="0">
                <a:solidFill>
                  <a:srgbClr val="0033CC"/>
                </a:solidFill>
                <a:sym typeface="Symbol"/>
              </a:rPr>
              <a:t>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phone the police</a:t>
            </a:r>
            <a:endParaRPr lang="en-GB" i="1" dirty="0" smtClean="0">
              <a:solidFill>
                <a:srgbClr val="0033CC"/>
              </a:solidFill>
            </a:endParaRPr>
          </a:p>
          <a:p>
            <a:pPr marL="982663"/>
            <a:endParaRPr lang="en-GB" i="1" dirty="0" smtClean="0"/>
          </a:p>
          <a:p>
            <a:pPr marL="982663" indent="-982663"/>
            <a:r>
              <a:rPr lang="en-GB" dirty="0" smtClean="0"/>
              <a:t>Like </a:t>
            </a:r>
            <a:r>
              <a:rPr lang="en-GB" dirty="0" err="1" smtClean="0"/>
              <a:t>TUF</a:t>
            </a:r>
            <a:r>
              <a:rPr lang="en-GB" dirty="0" smtClean="0"/>
              <a:t>:</a:t>
            </a:r>
          </a:p>
          <a:p>
            <a:pPr marL="982663"/>
            <a:r>
              <a:rPr lang="en-GB" dirty="0" smtClean="0">
                <a:solidFill>
                  <a:srgbClr val="FF0000"/>
                </a:solidFill>
              </a:rPr>
              <a:t>Rules have a logical semantics.</a:t>
            </a:r>
          </a:p>
          <a:p>
            <a:pPr marL="982663"/>
            <a:r>
              <a:rPr lang="en-GB" dirty="0" smtClean="0">
                <a:solidFill>
                  <a:srgbClr val="FF0000"/>
                </a:solidFill>
              </a:rPr>
              <a:t>The task is to generate a single model that makes the rules true.</a:t>
            </a:r>
          </a:p>
          <a:p>
            <a:pPr marL="982663"/>
            <a:r>
              <a:rPr lang="en-GB" dirty="0" smtClean="0">
                <a:solidFill>
                  <a:srgbClr val="FF0000"/>
                </a:solidFill>
              </a:rPr>
              <a:t>Disjunction  instead of conflict resolution.</a:t>
            </a:r>
          </a:p>
          <a:p>
            <a:pPr marL="982663"/>
            <a:endParaRPr lang="en-GB" dirty="0" smtClean="0">
              <a:solidFill>
                <a:srgbClr val="FF0000"/>
              </a:solidFill>
            </a:endParaRPr>
          </a:p>
          <a:p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Like production systems and </a:t>
            </a:r>
            <a:r>
              <a:rPr lang="en-GB" dirty="0" err="1" smtClean="0"/>
              <a:t>BDI</a:t>
            </a:r>
            <a:r>
              <a:rPr lang="en-GB" dirty="0" smtClean="0"/>
              <a:t> agents:</a:t>
            </a:r>
          </a:p>
          <a:p>
            <a:pPr marL="982663"/>
            <a:r>
              <a:rPr lang="en-GB" dirty="0" smtClean="0">
                <a:solidFill>
                  <a:srgbClr val="FF0000"/>
                </a:solidFill>
              </a:rPr>
              <a:t>Goals are combined with facts.</a:t>
            </a:r>
          </a:p>
          <a:p>
            <a:pPr marL="982663"/>
            <a:r>
              <a:rPr lang="en-GB" dirty="0" smtClean="0">
                <a:solidFill>
                  <a:srgbClr val="FF0000"/>
                </a:solidFill>
              </a:rPr>
              <a:t>Goal-reduction is performed by forward chaining.</a:t>
            </a:r>
          </a:p>
          <a:p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Like  situation and event calculus</a:t>
            </a:r>
          </a:p>
          <a:p>
            <a:pPr marL="982663" indent="-982663"/>
            <a:r>
              <a:rPr lang="en-GB" dirty="0" smtClean="0">
                <a:solidFill>
                  <a:srgbClr val="FF0000"/>
                </a:solidFill>
              </a:rPr>
              <a:t>	Uses frame axioms.</a:t>
            </a:r>
          </a:p>
          <a:p>
            <a:endParaRPr lang="en-GB" dirty="0" smtClean="0">
              <a:solidFill>
                <a:srgbClr val="FF0000"/>
              </a:solidFill>
            </a:endParaRPr>
          </a:p>
          <a:p>
            <a:endParaRPr lang="en-GB" dirty="0" smtClean="0">
              <a:solidFill>
                <a:srgbClr val="FF0000"/>
              </a:solidFill>
            </a:endParaRPr>
          </a:p>
          <a:p>
            <a:endParaRPr lang="en-GB" dirty="0" smtClean="0">
              <a:solidFill>
                <a:srgbClr val="FF0000"/>
              </a:solidFill>
            </a:endParaRPr>
          </a:p>
          <a:p>
            <a:endParaRPr lang="en-GB" dirty="0" smtClean="0">
              <a:solidFill>
                <a:srgbClr val="0033CC"/>
              </a:solidFill>
            </a:endParaRPr>
          </a:p>
          <a:p>
            <a:endParaRPr lang="en-GB" dirty="0" smtClean="0">
              <a:solidFill>
                <a:srgbClr val="FF0000"/>
              </a:solidFill>
            </a:endParaRPr>
          </a:p>
          <a:p>
            <a:endParaRPr lang="en-GB" i="1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/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>
                <a:solidFill>
                  <a:srgbClr val="0033CC"/>
                </a:solidFill>
              </a:rPr>
              <a:t/>
            </a:r>
            <a:br>
              <a:rPr lang="en-GB" dirty="0" smtClean="0">
                <a:solidFill>
                  <a:srgbClr val="0033CC"/>
                </a:solidFill>
              </a:rPr>
            </a:br>
            <a:r>
              <a:rPr lang="en-GB" dirty="0" err="1" smtClean="0">
                <a:solidFill>
                  <a:srgbClr val="0033CC"/>
                </a:solidFill>
              </a:rPr>
              <a:t>TUF</a:t>
            </a:r>
            <a:r>
              <a:rPr lang="en-GB" dirty="0" smtClean="0">
                <a:solidFill>
                  <a:srgbClr val="0033CC"/>
                </a:solidFill>
              </a:rPr>
              <a:t> </a:t>
            </a:r>
            <a:r>
              <a:rPr lang="en-GB" dirty="0" smtClean="0">
                <a:solidFill>
                  <a:srgbClr val="0033CC"/>
                </a:solidFill>
                <a:sym typeface="Symbol"/>
              </a:rPr>
              <a:t> </a:t>
            </a:r>
            <a:r>
              <a:rPr lang="en-GB" dirty="0" err="1" smtClean="0">
                <a:solidFill>
                  <a:srgbClr val="0033CC"/>
                </a:solidFill>
                <a:sym typeface="Symbol"/>
              </a:rPr>
              <a:t>MetaTem</a:t>
            </a:r>
            <a:r>
              <a:rPr lang="en-GB" dirty="0" smtClean="0">
                <a:solidFill>
                  <a:srgbClr val="0033CC"/>
                </a:solidFill>
                <a:sym typeface="Symbol"/>
              </a:rPr>
              <a:t/>
            </a:r>
            <a:br>
              <a:rPr lang="en-GB" dirty="0" smtClean="0">
                <a:solidFill>
                  <a:srgbClr val="0033CC"/>
                </a:solidFill>
                <a:sym typeface="Symbol"/>
              </a:rPr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33CC"/>
                </a:solidFill>
                <a:sym typeface="Symbol"/>
              </a:rPr>
              <a:t>But </a:t>
            </a:r>
            <a:r>
              <a:rPr lang="en-GB" dirty="0" err="1" smtClean="0">
                <a:solidFill>
                  <a:srgbClr val="0033CC"/>
                </a:solidFill>
                <a:sym typeface="Symbol"/>
              </a:rPr>
              <a:t>TUF</a:t>
            </a:r>
            <a:r>
              <a:rPr lang="en-GB" dirty="0" smtClean="0">
                <a:solidFill>
                  <a:srgbClr val="0033CC"/>
                </a:solidFill>
                <a:sym typeface="Symbol"/>
              </a:rPr>
              <a:t> uses explicit time </a:t>
            </a:r>
            <a:br>
              <a:rPr lang="en-GB" dirty="0" smtClean="0">
                <a:solidFill>
                  <a:srgbClr val="0033CC"/>
                </a:solidFill>
                <a:sym typeface="Symbol"/>
              </a:rPr>
            </a:br>
            <a:r>
              <a:rPr lang="en-GB" dirty="0" smtClean="0">
                <a:solidFill>
                  <a:srgbClr val="0033CC"/>
                </a:solidFill>
                <a:sym typeface="Symbol"/>
              </a:rPr>
              <a:t>		 uses logic programs to define composite </a:t>
            </a:r>
            <a:r>
              <a:rPr lang="en-GB" dirty="0" err="1" smtClean="0">
                <a:solidFill>
                  <a:srgbClr val="0033CC"/>
                </a:solidFill>
                <a:sym typeface="Symbol"/>
              </a:rPr>
              <a:t>fluents</a:t>
            </a:r>
            <a:r>
              <a:rPr lang="en-GB" dirty="0" smtClean="0">
                <a:solidFill>
                  <a:srgbClr val="0033CC"/>
                </a:solidFill>
                <a:sym typeface="Symbol"/>
              </a:rPr>
              <a:t> and events.</a:t>
            </a:r>
            <a:br>
              <a:rPr lang="en-GB" dirty="0" smtClean="0">
                <a:solidFill>
                  <a:srgbClr val="0033CC"/>
                </a:solidFill>
                <a:sym typeface="Symbol"/>
              </a:rPr>
            </a:br>
            <a:r>
              <a:rPr lang="en-GB" dirty="0" smtClean="0">
                <a:solidFill>
                  <a:srgbClr val="0033CC"/>
                </a:solidFill>
                <a:sym typeface="Symbol"/>
              </a:rPr>
              <a:t>		 uses destructive assignment/updates in the OS.</a:t>
            </a:r>
            <a:endParaRPr lang="en-GB" i="1" dirty="0" smtClean="0">
              <a:solidFill>
                <a:srgbClr val="0033CC"/>
              </a:solidFill>
            </a:endParaRPr>
          </a:p>
          <a:p>
            <a:endParaRPr lang="en-GB" i="1" dirty="0" smtClean="0">
              <a:solidFill>
                <a:srgbClr val="0033CC"/>
              </a:solidFill>
            </a:endParaRPr>
          </a:p>
          <a:p>
            <a:r>
              <a:rPr lang="en-GB" i="1" dirty="0" smtClean="0">
                <a:solidFill>
                  <a:srgbClr val="0033CC"/>
                </a:solidFill>
              </a:rPr>
              <a:t>				dog barks 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 </a:t>
            </a:r>
            <a:r>
              <a:rPr lang="en-GB" sz="2800" dirty="0" smtClean="0">
                <a:solidFill>
                  <a:srgbClr val="FF0000"/>
                </a:solidFill>
                <a:sym typeface="Symbol"/>
              </a:rPr>
              <a:t>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i="1" dirty="0" smtClean="0">
                <a:solidFill>
                  <a:srgbClr val="0033CC"/>
                </a:solidFill>
              </a:rPr>
              <a:t>security light goes on</a:t>
            </a:r>
          </a:p>
          <a:p>
            <a:r>
              <a:rPr lang="en-GB" i="1" dirty="0" smtClean="0">
                <a:solidFill>
                  <a:srgbClr val="FF0000"/>
                </a:solidFill>
                <a:sym typeface="Symbol"/>
              </a:rPr>
              <a:t>			 	</a:t>
            </a:r>
            <a:r>
              <a:rPr lang="en-GB" sz="2800" dirty="0" smtClean="0">
                <a:solidFill>
                  <a:srgbClr val="FF0000"/>
                </a:solidFill>
                <a:sym typeface="Symbol"/>
              </a:rPr>
              <a:t> 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release the dogs 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 </a:t>
            </a:r>
            <a:r>
              <a:rPr lang="en-GB" sz="2800" dirty="0" smtClean="0">
                <a:solidFill>
                  <a:srgbClr val="FF0000"/>
                </a:solidFill>
                <a:sym typeface="Symbol"/>
              </a:rPr>
              <a:t> 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 </a:t>
            </a:r>
            <a:r>
              <a:rPr lang="en-GB" dirty="0" smtClean="0">
                <a:solidFill>
                  <a:srgbClr val="0033CC"/>
                </a:solidFill>
                <a:sym typeface="Symbol"/>
              </a:rPr>
              <a:t>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phone the police</a:t>
            </a:r>
          </a:p>
          <a:p>
            <a:endParaRPr lang="en-GB" i="1" dirty="0" smtClean="0">
              <a:solidFill>
                <a:srgbClr val="0033CC"/>
              </a:solidFill>
            </a:endParaRPr>
          </a:p>
          <a:p>
            <a:r>
              <a:rPr lang="en-GB" dirty="0" smtClean="0"/>
              <a:t>can be expressed in the form:</a:t>
            </a:r>
          </a:p>
          <a:p>
            <a:endParaRPr lang="en-GB" dirty="0" smtClean="0"/>
          </a:p>
          <a:p>
            <a:r>
              <a:rPr lang="en-GB" i="1" dirty="0" smtClean="0">
                <a:solidFill>
                  <a:srgbClr val="0033CC"/>
                </a:solidFill>
              </a:rPr>
              <a:t>				dog barks(T) 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i="1" dirty="0" smtClean="0">
                <a:solidFill>
                  <a:srgbClr val="0033CC"/>
                </a:solidFill>
              </a:rPr>
              <a:t>security light goes on(T+1)</a:t>
            </a:r>
          </a:p>
          <a:p>
            <a:r>
              <a:rPr lang="en-GB" i="1" dirty="0" smtClean="0">
                <a:solidFill>
                  <a:srgbClr val="0033CC"/>
                </a:solidFill>
                <a:sym typeface="Symbol"/>
              </a:rPr>
              <a:t>			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 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release the dogs(T+2) 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 </a:t>
            </a:r>
          </a:p>
          <a:p>
            <a:r>
              <a:rPr lang="en-GB" dirty="0" smtClean="0">
                <a:solidFill>
                  <a:srgbClr val="FF0000"/>
                </a:solidFill>
                <a:sym typeface="Symbol"/>
              </a:rPr>
              <a:t>				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(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phone the police(T’) 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 T+2  T’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)</a:t>
            </a:r>
          </a:p>
          <a:p>
            <a:endParaRPr lang="en-GB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>
              <a:solidFill>
                <a:srgbClr val="FF0000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frame theorem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9083352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Let </a:t>
            </a:r>
            <a:r>
              <a:rPr lang="en-GB" i="1" dirty="0" smtClean="0"/>
              <a:t>L </a:t>
            </a:r>
            <a:r>
              <a:rPr lang="en-GB" dirty="0" smtClean="0"/>
              <a:t>and </a:t>
            </a:r>
            <a:r>
              <a:rPr lang="en-GB" i="1" dirty="0" err="1" smtClean="0"/>
              <a:t>D</a:t>
            </a:r>
            <a:r>
              <a:rPr lang="en-GB" i="1" baseline="-25000" dirty="0" err="1" smtClean="0"/>
              <a:t>post</a:t>
            </a:r>
            <a:r>
              <a:rPr lang="en-GB" i="1" dirty="0" smtClean="0"/>
              <a:t> </a:t>
            </a:r>
            <a:r>
              <a:rPr lang="en-GB" dirty="0" smtClean="0"/>
              <a:t>be  locally stratified programs. </a:t>
            </a:r>
          </a:p>
          <a:p>
            <a:r>
              <a:rPr lang="en-GB" dirty="0" smtClean="0"/>
              <a:t>Let </a:t>
            </a:r>
            <a:r>
              <a:rPr lang="en-GB" i="1" dirty="0" smtClean="0"/>
              <a:t>S</a:t>
            </a:r>
            <a:r>
              <a:rPr lang="en-GB" i="1" baseline="-25000" dirty="0" smtClean="0"/>
              <a:t>0</a:t>
            </a:r>
            <a:r>
              <a:rPr lang="en-GB" dirty="0" smtClean="0"/>
              <a:t> be an initial state, </a:t>
            </a:r>
          </a:p>
          <a:p>
            <a:r>
              <a:rPr lang="en-GB" i="1" dirty="0" err="1" smtClean="0"/>
              <a:t>ev</a:t>
            </a:r>
            <a:r>
              <a:rPr lang="en-GB" dirty="0" smtClean="0"/>
              <a:t>*</a:t>
            </a:r>
            <a:r>
              <a:rPr lang="en-GB" i="1" dirty="0" smtClean="0"/>
              <a:t> =  </a:t>
            </a:r>
            <a:r>
              <a:rPr lang="en-GB" dirty="0" smtClean="0">
                <a:sym typeface="Symbol"/>
              </a:rPr>
              <a:t></a:t>
            </a:r>
            <a:r>
              <a:rPr lang="en-GB" i="1" baseline="-25000" dirty="0" smtClean="0"/>
              <a:t>1 </a:t>
            </a:r>
            <a:r>
              <a:rPr lang="en-GB" i="1" baseline="-25000" dirty="0" smtClean="0">
                <a:sym typeface="Symbol"/>
              </a:rPr>
              <a:t></a:t>
            </a:r>
            <a:r>
              <a:rPr lang="en-GB" i="1" baseline="-25000" dirty="0" smtClean="0"/>
              <a:t> </a:t>
            </a:r>
            <a:r>
              <a:rPr lang="en-GB" i="1" baseline="-25000" dirty="0" err="1" smtClean="0"/>
              <a:t>i</a:t>
            </a:r>
            <a:r>
              <a:rPr lang="en-GB" i="1" baseline="-25000" dirty="0" smtClean="0"/>
              <a:t> </a:t>
            </a:r>
            <a:r>
              <a:rPr lang="en-GB" i="1" dirty="0" err="1" smtClean="0"/>
              <a:t>ev</a:t>
            </a:r>
            <a:r>
              <a:rPr lang="en-GB" i="1" baseline="-25000" dirty="0" err="1" smtClean="0"/>
              <a:t>i</a:t>
            </a:r>
            <a:r>
              <a:rPr lang="en-GB" dirty="0" smtClean="0"/>
              <a:t>* a set of time-stamped events,</a:t>
            </a:r>
          </a:p>
          <a:p>
            <a:r>
              <a:rPr lang="en-GB" dirty="0" smtClean="0"/>
              <a:t> </a:t>
            </a:r>
          </a:p>
          <a:p>
            <a:r>
              <a:rPr lang="en-GB" i="1" dirty="0" smtClean="0"/>
              <a:t>S</a:t>
            </a:r>
            <a:r>
              <a:rPr lang="en-GB" i="1" baseline="-25000" dirty="0" smtClean="0"/>
              <a:t>i</a:t>
            </a:r>
            <a:r>
              <a:rPr lang="en-GB" dirty="0" smtClean="0"/>
              <a:t> = (</a:t>
            </a:r>
            <a:r>
              <a:rPr lang="en-GB" i="1" dirty="0" smtClean="0"/>
              <a:t>S</a:t>
            </a:r>
            <a:r>
              <a:rPr lang="en-GB" i="1" baseline="-25000" dirty="0" smtClean="0"/>
              <a:t>i-1</a:t>
            </a:r>
            <a:r>
              <a:rPr lang="en-GB" b="1" i="1" baseline="-25000" dirty="0" smtClean="0"/>
              <a:t>  </a:t>
            </a:r>
            <a:r>
              <a:rPr lang="en-GB" dirty="0" smtClean="0"/>
              <a:t>–  {</a:t>
            </a:r>
            <a:r>
              <a:rPr lang="en-GB" i="1" dirty="0" smtClean="0"/>
              <a:t>p</a:t>
            </a:r>
            <a:r>
              <a:rPr lang="en-GB" dirty="0" smtClean="0"/>
              <a:t>| </a:t>
            </a:r>
            <a:r>
              <a:rPr lang="en-GB" i="1" dirty="0" smtClean="0"/>
              <a:t>terminated(p, </a:t>
            </a:r>
            <a:r>
              <a:rPr lang="en-GB" i="1" dirty="0" err="1" smtClean="0"/>
              <a:t>i</a:t>
            </a:r>
            <a:r>
              <a:rPr lang="en-GB" i="1" dirty="0" smtClean="0"/>
              <a:t>)</a:t>
            </a: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</a:t>
            </a:r>
            <a:r>
              <a:rPr lang="en-GB" dirty="0" smtClean="0"/>
              <a:t> </a:t>
            </a:r>
            <a:r>
              <a:rPr lang="en-GB" i="1" dirty="0" smtClean="0"/>
              <a:t>perfect(</a:t>
            </a:r>
            <a:r>
              <a:rPr lang="en-GB" i="1" dirty="0" err="1" smtClean="0"/>
              <a:t>D</a:t>
            </a:r>
            <a:r>
              <a:rPr lang="en-GB" i="1" baseline="-25000" dirty="0" err="1" smtClean="0"/>
              <a:t>post</a:t>
            </a: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smtClean="0"/>
              <a:t>L</a:t>
            </a: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</a:t>
            </a:r>
            <a:r>
              <a:rPr lang="en-GB" b="1" i="1" dirty="0" smtClean="0"/>
              <a:t> </a:t>
            </a:r>
            <a:r>
              <a:rPr lang="en-GB" i="1" dirty="0" smtClean="0"/>
              <a:t>S</a:t>
            </a:r>
            <a:r>
              <a:rPr lang="en-GB" i="1" baseline="-25000" dirty="0" smtClean="0"/>
              <a:t>i-1</a:t>
            </a:r>
            <a:r>
              <a:rPr lang="en-GB" i="1" dirty="0" smtClean="0"/>
              <a:t>*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err="1" smtClean="0"/>
              <a:t>ev</a:t>
            </a:r>
            <a:r>
              <a:rPr lang="en-GB" i="1" baseline="-25000" dirty="0" err="1" smtClean="0"/>
              <a:t>i</a:t>
            </a:r>
            <a:r>
              <a:rPr lang="en-GB" dirty="0" smtClean="0"/>
              <a:t>*)})</a:t>
            </a:r>
          </a:p>
          <a:p>
            <a:r>
              <a:rPr lang="en-GB" dirty="0" smtClean="0"/>
              <a:t>	       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{</a:t>
            </a:r>
            <a:r>
              <a:rPr lang="en-GB" i="1" dirty="0" smtClean="0"/>
              <a:t>p</a:t>
            </a:r>
            <a:r>
              <a:rPr lang="en-GB" dirty="0" smtClean="0"/>
              <a:t>| </a:t>
            </a:r>
            <a:r>
              <a:rPr lang="en-GB" i="1" dirty="0" smtClean="0"/>
              <a:t>initiated(p, </a:t>
            </a:r>
            <a:r>
              <a:rPr lang="en-GB" i="1" dirty="0" err="1" smtClean="0"/>
              <a:t>i</a:t>
            </a:r>
            <a:r>
              <a:rPr lang="en-GB" i="1" dirty="0" smtClean="0"/>
              <a:t>)      </a:t>
            </a:r>
            <a:r>
              <a:rPr lang="en-GB" dirty="0" smtClean="0">
                <a:sym typeface="Symbol"/>
              </a:rPr>
              <a:t></a:t>
            </a:r>
            <a:r>
              <a:rPr lang="en-GB" dirty="0" smtClean="0"/>
              <a:t> </a:t>
            </a:r>
            <a:r>
              <a:rPr lang="en-GB" i="1" dirty="0" smtClean="0"/>
              <a:t>perfect(</a:t>
            </a:r>
            <a:r>
              <a:rPr lang="en-GB" i="1" dirty="0" err="1" smtClean="0"/>
              <a:t>D</a:t>
            </a:r>
            <a:r>
              <a:rPr lang="en-GB" i="1" baseline="-25000" dirty="0" err="1" smtClean="0"/>
              <a:t>post</a:t>
            </a: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smtClean="0"/>
              <a:t>L</a:t>
            </a: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</a:t>
            </a:r>
            <a:r>
              <a:rPr lang="en-GB" b="1" i="1" dirty="0" smtClean="0"/>
              <a:t> </a:t>
            </a:r>
            <a:r>
              <a:rPr lang="en-GB" i="1" dirty="0" smtClean="0"/>
              <a:t>S</a:t>
            </a:r>
            <a:r>
              <a:rPr lang="en-GB" i="1" baseline="-25000" dirty="0" smtClean="0"/>
              <a:t>i-1</a:t>
            </a:r>
            <a:r>
              <a:rPr lang="en-GB" i="1" dirty="0" smtClean="0"/>
              <a:t>*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err="1" smtClean="0"/>
              <a:t>ev</a:t>
            </a:r>
            <a:r>
              <a:rPr lang="en-GB" i="1" baseline="-25000" dirty="0" err="1" smtClean="0"/>
              <a:t>i</a:t>
            </a:r>
            <a:r>
              <a:rPr lang="en-GB" dirty="0" smtClean="0"/>
              <a:t>*)},</a:t>
            </a:r>
          </a:p>
          <a:p>
            <a:endParaRPr lang="en-GB" dirty="0" smtClean="0"/>
          </a:p>
          <a:p>
            <a:r>
              <a:rPr lang="en-GB" i="1" dirty="0" smtClean="0"/>
              <a:t>S</a:t>
            </a:r>
            <a:r>
              <a:rPr lang="en-GB" dirty="0" smtClean="0"/>
              <a:t>* </a:t>
            </a:r>
            <a:r>
              <a:rPr lang="en-GB" i="1" dirty="0" smtClean="0"/>
              <a:t> =  </a:t>
            </a:r>
            <a:r>
              <a:rPr lang="en-GB" dirty="0" smtClean="0">
                <a:sym typeface="Symbol"/>
              </a:rPr>
              <a:t></a:t>
            </a:r>
            <a:r>
              <a:rPr lang="en-GB" i="1" baseline="-25000" dirty="0" smtClean="0"/>
              <a:t>0 </a:t>
            </a:r>
            <a:r>
              <a:rPr lang="en-GB" i="1" baseline="-25000" dirty="0" smtClean="0">
                <a:sym typeface="Symbol"/>
              </a:rPr>
              <a:t></a:t>
            </a:r>
            <a:r>
              <a:rPr lang="en-GB" i="1" baseline="-25000" dirty="0" smtClean="0"/>
              <a:t> </a:t>
            </a:r>
            <a:r>
              <a:rPr lang="en-GB" i="1" baseline="-25000" dirty="0" err="1" smtClean="0"/>
              <a:t>i</a:t>
            </a:r>
            <a:r>
              <a:rPr lang="en-GB" dirty="0" smtClean="0"/>
              <a:t> </a:t>
            </a:r>
            <a:r>
              <a:rPr lang="en-GB" i="1" baseline="-25000" dirty="0" smtClean="0"/>
              <a:t> </a:t>
            </a:r>
            <a:r>
              <a:rPr lang="en-GB" i="1" dirty="0" smtClean="0"/>
              <a:t>S</a:t>
            </a:r>
            <a:r>
              <a:rPr lang="en-GB" i="1" baseline="-25000" dirty="0" smtClean="0"/>
              <a:t>i</a:t>
            </a:r>
            <a:r>
              <a:rPr lang="en-GB" dirty="0" smtClean="0"/>
              <a:t>* </a:t>
            </a:r>
            <a:r>
              <a:rPr lang="en-GB" i="1" baseline="-25000" dirty="0" smtClean="0"/>
              <a:t>  </a:t>
            </a:r>
            <a:r>
              <a:rPr lang="en-GB" dirty="0" smtClean="0"/>
              <a:t>where </a:t>
            </a:r>
            <a:r>
              <a:rPr lang="en-GB" i="1" dirty="0" smtClean="0"/>
              <a:t>S</a:t>
            </a:r>
            <a:r>
              <a:rPr lang="en-GB" i="1" baseline="-25000" dirty="0" smtClean="0"/>
              <a:t>i</a:t>
            </a:r>
            <a:r>
              <a:rPr lang="en-GB" dirty="0" smtClean="0"/>
              <a:t>* is the time-stamped version of </a:t>
            </a:r>
            <a:r>
              <a:rPr lang="en-GB" i="1" dirty="0" smtClean="0"/>
              <a:t>S</a:t>
            </a:r>
            <a:r>
              <a:rPr lang="en-GB" i="1" baseline="-25000" dirty="0" smtClean="0"/>
              <a:t>i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 smtClean="0"/>
              <a:t> </a:t>
            </a:r>
          </a:p>
          <a:p>
            <a:r>
              <a:rPr lang="en-GB" dirty="0" smtClean="0"/>
              <a:t>Then 		</a:t>
            </a:r>
            <a:r>
              <a:rPr lang="en-GB" i="1" dirty="0" smtClean="0"/>
              <a:t>perfect(ET </a:t>
            </a:r>
            <a:r>
              <a:rPr lang="en-GB" i="1" dirty="0" smtClean="0">
                <a:sym typeface="Symbol"/>
              </a:rPr>
              <a:t></a:t>
            </a:r>
            <a:r>
              <a:rPr lang="en-GB" i="1" dirty="0" smtClean="0"/>
              <a:t> </a:t>
            </a:r>
            <a:r>
              <a:rPr lang="en-GB" i="1" dirty="0" err="1" smtClean="0"/>
              <a:t>D</a:t>
            </a:r>
            <a:r>
              <a:rPr lang="en-GB" i="1" baseline="-25000" dirty="0" err="1" smtClean="0"/>
              <a:t>post</a:t>
            </a:r>
            <a:r>
              <a:rPr lang="en-GB" i="1" dirty="0" smtClean="0"/>
              <a:t> </a:t>
            </a:r>
            <a:r>
              <a:rPr lang="en-GB" i="1" dirty="0" smtClean="0">
                <a:sym typeface="Symbol"/>
              </a:rPr>
              <a:t> </a:t>
            </a:r>
            <a:r>
              <a:rPr lang="en-GB" i="1" dirty="0" smtClean="0"/>
              <a:t> L </a:t>
            </a:r>
            <a:r>
              <a:rPr lang="en-GB" i="1" dirty="0" smtClean="0">
                <a:sym typeface="Symbol"/>
              </a:rPr>
              <a:t></a:t>
            </a:r>
            <a:r>
              <a:rPr lang="en-GB" i="1" dirty="0" smtClean="0"/>
              <a:t> S</a:t>
            </a:r>
            <a:r>
              <a:rPr lang="en-GB" i="1" baseline="-25000" dirty="0" smtClean="0"/>
              <a:t>0</a:t>
            </a:r>
            <a:r>
              <a:rPr lang="en-GB" i="1" dirty="0" smtClean="0"/>
              <a:t>* </a:t>
            </a:r>
            <a:r>
              <a:rPr lang="en-GB" i="1" dirty="0" smtClean="0">
                <a:sym typeface="Symbol"/>
              </a:rPr>
              <a:t></a:t>
            </a:r>
            <a:r>
              <a:rPr lang="en-GB" i="1" dirty="0" smtClean="0"/>
              <a:t> </a:t>
            </a:r>
            <a:r>
              <a:rPr lang="en-GB" i="1" dirty="0" err="1" smtClean="0"/>
              <a:t>ev</a:t>
            </a:r>
            <a:r>
              <a:rPr lang="en-GB" i="1" dirty="0" smtClean="0"/>
              <a:t>*)  	</a:t>
            </a:r>
            <a:r>
              <a:rPr lang="en-GB" dirty="0" smtClean="0">
                <a:solidFill>
                  <a:srgbClr val="FF0000"/>
                </a:solidFill>
              </a:rPr>
              <a:t>(frame axioms)</a:t>
            </a:r>
            <a:endParaRPr lang="en-GB" dirty="0" smtClean="0"/>
          </a:p>
          <a:p>
            <a:r>
              <a:rPr lang="en-GB" i="1" dirty="0" smtClean="0"/>
              <a:t>		= 	perfect(</a:t>
            </a:r>
            <a:r>
              <a:rPr lang="en-GB" i="1" dirty="0" err="1" smtClean="0"/>
              <a:t>D</a:t>
            </a:r>
            <a:r>
              <a:rPr lang="en-GB" i="1" baseline="-25000" dirty="0" err="1" smtClean="0"/>
              <a:t>post</a:t>
            </a: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smtClean="0"/>
              <a:t>L </a:t>
            </a:r>
            <a:r>
              <a:rPr lang="en-GB" dirty="0" smtClean="0">
                <a:sym typeface="Symbol"/>
              </a:rPr>
              <a:t></a:t>
            </a:r>
            <a:r>
              <a:rPr lang="en-GB" i="1" dirty="0" smtClean="0"/>
              <a:t> S*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err="1" smtClean="0"/>
              <a:t>ev</a:t>
            </a:r>
            <a:r>
              <a:rPr lang="en-GB" i="1" dirty="0" smtClean="0"/>
              <a:t>*)			</a:t>
            </a:r>
            <a:r>
              <a:rPr lang="en-GB" dirty="0" smtClean="0">
                <a:solidFill>
                  <a:srgbClr val="FF0000"/>
                </a:solidFill>
              </a:rPr>
              <a:t>(destructive updates)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single model </a:t>
            </a:r>
            <a:r>
              <a:rPr lang="en-GB" i="1" dirty="0" smtClean="0"/>
              <a:t>perfect(</a:t>
            </a:r>
            <a:r>
              <a:rPr lang="en-GB" i="1" dirty="0" err="1" smtClean="0"/>
              <a:t>D</a:t>
            </a:r>
            <a:r>
              <a:rPr lang="en-GB" i="1" baseline="-25000" dirty="0" err="1" smtClean="0"/>
              <a:t>post</a:t>
            </a: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smtClean="0"/>
              <a:t>L </a:t>
            </a:r>
            <a:r>
              <a:rPr lang="en-GB" dirty="0" smtClean="0">
                <a:sym typeface="Symbol"/>
              </a:rPr>
              <a:t></a:t>
            </a:r>
            <a:r>
              <a:rPr lang="en-GB" i="1" dirty="0" smtClean="0"/>
              <a:t> S*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err="1" smtClean="0"/>
              <a:t>ev</a:t>
            </a:r>
            <a:r>
              <a:rPr lang="en-GB" i="1" dirty="0" smtClean="0"/>
              <a:t>*) 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contains a collection of “possible worlds”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i="1" dirty="0" smtClean="0"/>
              <a:t> </a:t>
            </a:r>
            <a:endParaRPr lang="en-GB" dirty="0" smtClean="0"/>
          </a:p>
          <a:p>
            <a:r>
              <a:rPr lang="en-GB" b="1" i="1" dirty="0" smtClean="0"/>
              <a:t>	   </a:t>
            </a:r>
            <a:r>
              <a:rPr lang="en-GB" i="1" dirty="0" smtClean="0"/>
              <a:t>perfect(ET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err="1" smtClean="0"/>
              <a:t>D</a:t>
            </a:r>
            <a:r>
              <a:rPr lang="en-GB" i="1" baseline="-25000" dirty="0" err="1" smtClean="0"/>
              <a:t>post</a:t>
            </a:r>
            <a:r>
              <a:rPr lang="en-GB" i="1" dirty="0" smtClean="0"/>
              <a:t>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smtClean="0"/>
              <a:t>L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smtClean="0"/>
              <a:t>S</a:t>
            </a:r>
            <a:r>
              <a:rPr lang="en-GB" i="1" baseline="-25000" dirty="0" smtClean="0"/>
              <a:t>0</a:t>
            </a:r>
            <a:r>
              <a:rPr lang="en-GB" i="1" dirty="0" smtClean="0"/>
              <a:t>*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err="1" smtClean="0"/>
              <a:t>ev</a:t>
            </a:r>
            <a:r>
              <a:rPr lang="en-GB" i="1" dirty="0" smtClean="0"/>
              <a:t>*)</a:t>
            </a:r>
            <a:endParaRPr lang="en-GB" dirty="0" smtClean="0"/>
          </a:p>
          <a:p>
            <a:r>
              <a:rPr lang="en-GB" i="1" dirty="0" smtClean="0"/>
              <a:t>	= perfect(		</a:t>
            </a:r>
            <a:r>
              <a:rPr lang="en-GB" i="1" dirty="0" err="1" smtClean="0"/>
              <a:t>D</a:t>
            </a:r>
            <a:r>
              <a:rPr lang="en-GB" i="1" baseline="-25000" dirty="0" err="1" smtClean="0"/>
              <a:t>post</a:t>
            </a: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smtClean="0"/>
              <a:t>L </a:t>
            </a:r>
            <a:r>
              <a:rPr lang="en-GB" dirty="0" smtClean="0">
                <a:sym typeface="Symbol"/>
              </a:rPr>
              <a:t></a:t>
            </a:r>
            <a:r>
              <a:rPr lang="en-GB" i="1" dirty="0" smtClean="0"/>
              <a:t> S*  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err="1" smtClean="0"/>
              <a:t>ev</a:t>
            </a:r>
            <a:r>
              <a:rPr lang="en-GB" i="1" dirty="0" smtClean="0"/>
              <a:t>*) </a:t>
            </a:r>
          </a:p>
          <a:p>
            <a:endParaRPr lang="en-GB" dirty="0" smtClean="0"/>
          </a:p>
          <a:p>
            <a:r>
              <a:rPr lang="en-GB" i="1" dirty="0" smtClean="0"/>
              <a:t>	</a:t>
            </a:r>
            <a:r>
              <a:rPr lang="en-GB" dirty="0" smtClean="0"/>
              <a:t>= </a:t>
            </a:r>
            <a:r>
              <a:rPr lang="en-GB" dirty="0" smtClean="0">
                <a:sym typeface="Symbol"/>
              </a:rPr>
              <a:t></a:t>
            </a:r>
            <a:r>
              <a:rPr lang="en-GB" i="1" baseline="-25000" dirty="0" smtClean="0"/>
              <a:t>0</a:t>
            </a:r>
            <a:r>
              <a:rPr lang="en-GB" i="1" baseline="-25000" dirty="0" smtClean="0">
                <a:sym typeface="Symbol"/>
              </a:rPr>
              <a:t></a:t>
            </a:r>
            <a:r>
              <a:rPr lang="en-GB" i="1" baseline="-25000" dirty="0" smtClean="0"/>
              <a:t> </a:t>
            </a:r>
            <a:r>
              <a:rPr lang="en-GB" i="1" baseline="-25000" dirty="0" err="1" smtClean="0"/>
              <a:t>i</a:t>
            </a:r>
            <a:r>
              <a:rPr lang="en-GB" i="1" baseline="-25000" dirty="0" smtClean="0"/>
              <a:t> </a:t>
            </a:r>
            <a:r>
              <a:rPr lang="en-GB" i="1" dirty="0" smtClean="0"/>
              <a:t>perfect(</a:t>
            </a:r>
            <a:r>
              <a:rPr lang="en-GB" i="1" dirty="0" err="1" smtClean="0"/>
              <a:t>D</a:t>
            </a:r>
            <a:r>
              <a:rPr lang="en-GB" i="1" baseline="-25000" dirty="0" err="1" smtClean="0"/>
              <a:t>post</a:t>
            </a: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smtClean="0"/>
              <a:t>L </a:t>
            </a:r>
            <a:r>
              <a:rPr lang="en-GB" dirty="0" smtClean="0">
                <a:sym typeface="Symbol"/>
              </a:rPr>
              <a:t></a:t>
            </a:r>
            <a:r>
              <a:rPr lang="en-GB" i="1" dirty="0" smtClean="0"/>
              <a:t> S</a:t>
            </a:r>
            <a:r>
              <a:rPr lang="en-GB" i="1" baseline="-25000" dirty="0" smtClean="0"/>
              <a:t>i</a:t>
            </a:r>
            <a:r>
              <a:rPr lang="en-GB" i="1" dirty="0" smtClean="0"/>
              <a:t>*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err="1" smtClean="0"/>
              <a:t>ev</a:t>
            </a:r>
            <a:r>
              <a:rPr lang="en-GB" i="1" baseline="-25000" dirty="0" err="1" smtClean="0"/>
              <a:t>i</a:t>
            </a:r>
            <a:r>
              <a:rPr lang="en-GB" i="1" dirty="0" smtClean="0"/>
              <a:t>*) </a:t>
            </a:r>
            <a:r>
              <a:rPr lang="en-GB" dirty="0" smtClean="0"/>
              <a:t>where </a:t>
            </a:r>
            <a:r>
              <a:rPr lang="en-GB" i="1" dirty="0" smtClean="0"/>
              <a:t>ev</a:t>
            </a:r>
            <a:r>
              <a:rPr lang="en-GB" i="1" baseline="-25000" dirty="0" smtClean="0"/>
              <a:t>0</a:t>
            </a:r>
            <a:r>
              <a:rPr lang="en-GB" i="1" dirty="0" smtClean="0"/>
              <a:t>*</a:t>
            </a:r>
            <a:r>
              <a:rPr lang="en-GB" dirty="0" smtClean="0"/>
              <a:t> = {}</a:t>
            </a:r>
          </a:p>
          <a:p>
            <a:endParaRPr lang="en-GB" dirty="0" smtClean="0"/>
          </a:p>
          <a:p>
            <a:r>
              <a:rPr lang="en-GB" dirty="0" smtClean="0"/>
              <a:t>	= </a:t>
            </a:r>
            <a:r>
              <a:rPr lang="en-GB" dirty="0" smtClean="0">
                <a:sym typeface="Symbol"/>
              </a:rPr>
              <a:t></a:t>
            </a:r>
            <a:r>
              <a:rPr lang="en-GB" i="1" baseline="-25000" dirty="0" smtClean="0"/>
              <a:t>0 </a:t>
            </a:r>
            <a:r>
              <a:rPr lang="en-GB" i="1" baseline="-25000" dirty="0" smtClean="0">
                <a:sym typeface="Symbol"/>
              </a:rPr>
              <a:t></a:t>
            </a:r>
            <a:r>
              <a:rPr lang="en-GB" i="1" baseline="-25000" dirty="0" smtClean="0"/>
              <a:t> </a:t>
            </a:r>
            <a:r>
              <a:rPr lang="en-GB" i="1" baseline="-25000" dirty="0" err="1" smtClean="0"/>
              <a:t>i</a:t>
            </a:r>
            <a:r>
              <a:rPr lang="en-GB" i="1" baseline="-25000" dirty="0" smtClean="0"/>
              <a:t> </a:t>
            </a:r>
            <a:r>
              <a:rPr lang="en-GB" i="1" dirty="0" smtClean="0"/>
              <a:t>perfect(</a:t>
            </a:r>
            <a:r>
              <a:rPr lang="en-GB" i="1" dirty="0" err="1" smtClean="0"/>
              <a:t>D</a:t>
            </a:r>
            <a:r>
              <a:rPr lang="en-GB" i="1" baseline="-25000" dirty="0" err="1" smtClean="0"/>
              <a:t>post</a:t>
            </a:r>
            <a:r>
              <a:rPr lang="en-GB" i="1" baseline="-25000" dirty="0" smtClean="0"/>
              <a:t>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smtClean="0"/>
              <a:t>L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smtClean="0"/>
              <a:t>S</a:t>
            </a:r>
            <a:r>
              <a:rPr lang="en-GB" i="1" baseline="-25000" dirty="0" smtClean="0"/>
              <a:t>0</a:t>
            </a:r>
            <a:r>
              <a:rPr lang="en-GB" i="1" dirty="0" smtClean="0"/>
              <a:t>*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...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smtClean="0"/>
              <a:t>S</a:t>
            </a:r>
            <a:r>
              <a:rPr lang="en-GB" i="1" baseline="-25000" dirty="0" smtClean="0"/>
              <a:t>i</a:t>
            </a:r>
            <a:r>
              <a:rPr lang="en-GB" dirty="0" smtClean="0"/>
              <a:t>* </a:t>
            </a:r>
            <a:r>
              <a:rPr lang="en-GB" i="1" dirty="0" smtClean="0"/>
              <a:t>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smtClean="0"/>
              <a:t>ev</a:t>
            </a:r>
            <a:r>
              <a:rPr lang="en-GB" i="1" baseline="-25000" dirty="0" smtClean="0"/>
              <a:t>1</a:t>
            </a:r>
            <a:r>
              <a:rPr lang="en-GB" dirty="0" smtClean="0"/>
              <a:t>*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smtClean="0"/>
              <a:t>...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err="1" smtClean="0"/>
              <a:t>ev</a:t>
            </a:r>
            <a:r>
              <a:rPr lang="en-GB" i="1" baseline="-25000" dirty="0" err="1" smtClean="0"/>
              <a:t>i</a:t>
            </a:r>
            <a:r>
              <a:rPr lang="en-GB" dirty="0" smtClean="0"/>
              <a:t>*</a:t>
            </a:r>
            <a:r>
              <a:rPr lang="en-GB" i="1" dirty="0" smtClean="0"/>
              <a:t>)</a:t>
            </a:r>
          </a:p>
          <a:p>
            <a:endParaRPr lang="en-GB" i="1" dirty="0" smtClean="0"/>
          </a:p>
          <a:p>
            <a:r>
              <a:rPr lang="en-GB" dirty="0" smtClean="0"/>
              <a:t>The single model also contains all the events </a:t>
            </a:r>
            <a:r>
              <a:rPr lang="en-GB" i="1" dirty="0" err="1" smtClean="0"/>
              <a:t>ev</a:t>
            </a:r>
            <a:r>
              <a:rPr lang="en-GB" i="1" dirty="0" smtClean="0"/>
              <a:t>*.</a:t>
            </a:r>
            <a:endParaRPr lang="en-GB" dirty="0" smtClean="0"/>
          </a:p>
          <a:p>
            <a:r>
              <a:rPr lang="en-GB" dirty="0" smtClean="0"/>
              <a:t> </a:t>
            </a:r>
          </a:p>
          <a:p>
            <a:r>
              <a:rPr lang="en-GB" i="1" dirty="0" smtClean="0"/>
              <a:t>		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sentence</a:t>
            </a:r>
            <a:r>
              <a:rPr lang="en-GB" i="1" dirty="0" smtClean="0"/>
              <a:t> s </a:t>
            </a:r>
            <a:r>
              <a:rPr lang="en-GB" dirty="0" smtClean="0"/>
              <a:t>is true in a possible world </a:t>
            </a:r>
            <a:r>
              <a:rPr lang="en-GB" dirty="0" err="1" smtClean="0"/>
              <a:t>iff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i="1" dirty="0" smtClean="0"/>
              <a:t>s </a:t>
            </a:r>
            <a:r>
              <a:rPr lang="en-GB" dirty="0" smtClean="0"/>
              <a:t>is true in </a:t>
            </a:r>
            <a:r>
              <a:rPr lang="en-GB" i="1" dirty="0" smtClean="0"/>
              <a:t>perfect(</a:t>
            </a:r>
            <a:r>
              <a:rPr lang="en-GB" i="1" dirty="0" err="1" smtClean="0"/>
              <a:t>D</a:t>
            </a:r>
            <a:r>
              <a:rPr lang="en-GB" i="1" baseline="-25000" dirty="0" err="1" smtClean="0"/>
              <a:t>post</a:t>
            </a: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smtClean="0"/>
              <a:t>L </a:t>
            </a:r>
            <a:r>
              <a:rPr lang="en-GB" dirty="0" smtClean="0">
                <a:sym typeface="Symbol"/>
              </a:rPr>
              <a:t></a:t>
            </a:r>
            <a:r>
              <a:rPr lang="en-GB" i="1" dirty="0" smtClean="0"/>
              <a:t> S* </a:t>
            </a:r>
            <a:r>
              <a:rPr lang="en-GB" dirty="0" smtClean="0">
                <a:sym typeface="Symbol"/>
              </a:rPr>
              <a:t></a:t>
            </a:r>
            <a:r>
              <a:rPr lang="en-GB" dirty="0" smtClean="0"/>
              <a:t> </a:t>
            </a:r>
            <a:r>
              <a:rPr lang="en-GB" i="1" dirty="0" err="1" smtClean="0"/>
              <a:t>ev</a:t>
            </a:r>
            <a:r>
              <a:rPr lang="en-GB" i="1" dirty="0" smtClean="0"/>
              <a:t>*)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Assume all the time parameters of </a:t>
            </a:r>
            <a:r>
              <a:rPr lang="en-GB" sz="2000" i="1" dirty="0" smtClean="0"/>
              <a:t>s</a:t>
            </a:r>
            <a:r>
              <a:rPr lang="en-GB" sz="2000" dirty="0" smtClean="0"/>
              <a:t> are instantiated to ground times.</a:t>
            </a:r>
            <a:r>
              <a:rPr lang="en-GB" sz="2000" i="1" dirty="0" smtClean="0"/>
              <a:t> </a:t>
            </a:r>
          </a:p>
          <a:p>
            <a:endParaRPr lang="en-GB" sz="2000" i="1" dirty="0" smtClean="0"/>
          </a:p>
          <a:p>
            <a:endParaRPr lang="en-GB" sz="2000" i="1" dirty="0" smtClean="0"/>
          </a:p>
          <a:p>
            <a:pPr lvl="0"/>
            <a:r>
              <a:rPr lang="en-GB" sz="2000" dirty="0" smtClean="0"/>
              <a:t>If </a:t>
            </a:r>
            <a:r>
              <a:rPr lang="en-GB" sz="2000" i="1" dirty="0" smtClean="0"/>
              <a:t>s</a:t>
            </a:r>
            <a:r>
              <a:rPr lang="en-GB" sz="2000" dirty="0" smtClean="0"/>
              <a:t> contains only one time argument </a:t>
            </a:r>
            <a:r>
              <a:rPr lang="en-GB" sz="2000" i="1" dirty="0" smtClean="0"/>
              <a:t>n</a:t>
            </a:r>
            <a:r>
              <a:rPr lang="en-GB" sz="2000" dirty="0" smtClean="0"/>
              <a:t>, then </a:t>
            </a:r>
          </a:p>
          <a:p>
            <a:pPr lvl="0"/>
            <a:endParaRPr lang="en-GB" sz="800" dirty="0" smtClean="0"/>
          </a:p>
          <a:p>
            <a:r>
              <a:rPr lang="en-GB" sz="2000" i="1" dirty="0" smtClean="0"/>
              <a:t>s</a:t>
            </a:r>
            <a:r>
              <a:rPr lang="en-GB" sz="2000" dirty="0" smtClean="0"/>
              <a:t> is true in </a:t>
            </a:r>
            <a:r>
              <a:rPr lang="en-GB" sz="2000" i="1" dirty="0" smtClean="0"/>
              <a:t>perfect(</a:t>
            </a:r>
            <a:r>
              <a:rPr lang="en-GB" sz="2000" i="1" dirty="0" err="1" smtClean="0"/>
              <a:t>D</a:t>
            </a:r>
            <a:r>
              <a:rPr lang="en-GB" sz="2000" i="1" baseline="-25000" dirty="0" err="1" smtClean="0"/>
              <a:t>post</a:t>
            </a:r>
            <a:r>
              <a:rPr lang="en-GB" sz="2000" dirty="0" smtClean="0"/>
              <a:t> </a:t>
            </a:r>
            <a:r>
              <a:rPr lang="en-GB" sz="2000" dirty="0" smtClean="0">
                <a:sym typeface="Symbol"/>
              </a:rPr>
              <a:t></a:t>
            </a:r>
            <a:r>
              <a:rPr lang="en-GB" sz="2000" dirty="0" smtClean="0"/>
              <a:t> </a:t>
            </a:r>
            <a:r>
              <a:rPr lang="en-GB" sz="2000" i="1" dirty="0" smtClean="0"/>
              <a:t>L </a:t>
            </a:r>
            <a:r>
              <a:rPr lang="en-GB" sz="2000" dirty="0" smtClean="0">
                <a:sym typeface="Symbol"/>
              </a:rPr>
              <a:t></a:t>
            </a:r>
            <a:r>
              <a:rPr lang="en-GB" sz="2000" i="1" dirty="0" smtClean="0"/>
              <a:t> S*  </a:t>
            </a:r>
            <a:r>
              <a:rPr lang="en-GB" sz="2000" dirty="0" smtClean="0">
                <a:sym typeface="Symbol"/>
              </a:rPr>
              <a:t></a:t>
            </a:r>
            <a:r>
              <a:rPr lang="en-GB" sz="2000" dirty="0" smtClean="0"/>
              <a:t> </a:t>
            </a:r>
            <a:r>
              <a:rPr lang="en-GB" sz="2000" i="1" dirty="0" err="1" smtClean="0"/>
              <a:t>ev</a:t>
            </a:r>
            <a:r>
              <a:rPr lang="en-GB" sz="2000" i="1" dirty="0" smtClean="0"/>
              <a:t>*) </a:t>
            </a:r>
            <a:r>
              <a:rPr lang="en-GB" sz="2000" dirty="0" err="1" smtClean="0"/>
              <a:t>iff</a:t>
            </a:r>
            <a:r>
              <a:rPr lang="en-GB" sz="2000" dirty="0" smtClean="0"/>
              <a:t> </a:t>
            </a:r>
          </a:p>
          <a:p>
            <a:r>
              <a:rPr lang="en-GB" sz="2000" i="1" dirty="0" smtClean="0"/>
              <a:t>s</a:t>
            </a:r>
            <a:r>
              <a:rPr lang="en-GB" sz="2000" dirty="0" smtClean="0"/>
              <a:t> is true in </a:t>
            </a:r>
            <a:r>
              <a:rPr lang="en-GB" sz="2000" i="1" dirty="0" smtClean="0"/>
              <a:t>perfect(</a:t>
            </a:r>
            <a:r>
              <a:rPr lang="en-GB" sz="2000" i="1" dirty="0" err="1" smtClean="0"/>
              <a:t>D</a:t>
            </a:r>
            <a:r>
              <a:rPr lang="en-GB" sz="2000" i="1" baseline="-25000" dirty="0" err="1" smtClean="0"/>
              <a:t>post</a:t>
            </a:r>
            <a:r>
              <a:rPr lang="en-GB" sz="2000" dirty="0" smtClean="0"/>
              <a:t> </a:t>
            </a:r>
            <a:r>
              <a:rPr lang="en-GB" sz="2000" dirty="0" smtClean="0">
                <a:sym typeface="Symbol"/>
              </a:rPr>
              <a:t></a:t>
            </a:r>
            <a:r>
              <a:rPr lang="en-GB" sz="2000" dirty="0" smtClean="0"/>
              <a:t> </a:t>
            </a:r>
            <a:r>
              <a:rPr lang="en-GB" sz="2000" i="1" dirty="0" smtClean="0"/>
              <a:t>L </a:t>
            </a:r>
            <a:r>
              <a:rPr lang="en-GB" sz="2000" dirty="0" smtClean="0">
                <a:sym typeface="Symbol"/>
              </a:rPr>
              <a:t></a:t>
            </a:r>
            <a:r>
              <a:rPr lang="en-GB" sz="2000" i="1" dirty="0" smtClean="0"/>
              <a:t> </a:t>
            </a:r>
            <a:r>
              <a:rPr lang="en-GB" sz="2000" i="1" dirty="0" err="1" smtClean="0"/>
              <a:t>S</a:t>
            </a:r>
            <a:r>
              <a:rPr lang="en-GB" sz="2000" i="1" baseline="-25000" dirty="0" err="1" smtClean="0"/>
              <a:t>n</a:t>
            </a:r>
            <a:r>
              <a:rPr lang="en-GB" sz="2000" i="1" dirty="0" smtClean="0"/>
              <a:t>* </a:t>
            </a:r>
            <a:r>
              <a:rPr lang="en-GB" sz="2000" dirty="0" smtClean="0">
                <a:sym typeface="Symbol"/>
              </a:rPr>
              <a:t></a:t>
            </a:r>
            <a:r>
              <a:rPr lang="en-GB" sz="2000" dirty="0" smtClean="0"/>
              <a:t> </a:t>
            </a:r>
            <a:r>
              <a:rPr lang="en-GB" sz="2000" i="1" dirty="0" err="1" smtClean="0"/>
              <a:t>ev</a:t>
            </a:r>
            <a:r>
              <a:rPr lang="en-GB" sz="2000" i="1" dirty="0" smtClean="0"/>
              <a:t>*)</a:t>
            </a:r>
            <a:r>
              <a:rPr lang="en-GB" sz="2000" dirty="0" smtClean="0"/>
              <a:t>.</a:t>
            </a:r>
          </a:p>
          <a:p>
            <a:endParaRPr lang="en-GB" sz="2000" dirty="0" smtClean="0"/>
          </a:p>
          <a:p>
            <a:r>
              <a:rPr lang="en-GB" sz="2000" dirty="0" smtClean="0"/>
              <a:t> </a:t>
            </a:r>
          </a:p>
          <a:p>
            <a:pPr lvl="0"/>
            <a:r>
              <a:rPr lang="en-GB" sz="2000" dirty="0" smtClean="0"/>
              <a:t>If the earliest time in </a:t>
            </a:r>
            <a:r>
              <a:rPr lang="en-GB" sz="2000" i="1" dirty="0" smtClean="0"/>
              <a:t>s</a:t>
            </a:r>
            <a:r>
              <a:rPr lang="en-GB" sz="2000" dirty="0" smtClean="0"/>
              <a:t> is </a:t>
            </a:r>
            <a:r>
              <a:rPr lang="en-GB" sz="2000" i="1" dirty="0" smtClean="0"/>
              <a:t>m</a:t>
            </a:r>
            <a:r>
              <a:rPr lang="en-GB" sz="2000" dirty="0" smtClean="0"/>
              <a:t> and the latest time is</a:t>
            </a:r>
            <a:r>
              <a:rPr lang="en-GB" sz="2000" i="1" dirty="0" smtClean="0"/>
              <a:t> n</a:t>
            </a:r>
            <a:r>
              <a:rPr lang="en-GB" sz="2000" dirty="0" smtClean="0"/>
              <a:t>, then </a:t>
            </a:r>
          </a:p>
          <a:p>
            <a:pPr lvl="0"/>
            <a:endParaRPr lang="en-GB" sz="800" dirty="0" smtClean="0"/>
          </a:p>
          <a:p>
            <a:pPr lvl="0"/>
            <a:r>
              <a:rPr lang="en-GB" sz="2000" i="1" dirty="0" smtClean="0"/>
              <a:t>s </a:t>
            </a:r>
            <a:r>
              <a:rPr lang="en-GB" sz="2000" dirty="0" smtClean="0"/>
              <a:t>is true in </a:t>
            </a:r>
            <a:r>
              <a:rPr lang="en-GB" sz="2000" i="1" dirty="0" smtClean="0"/>
              <a:t>perfect(</a:t>
            </a:r>
            <a:r>
              <a:rPr lang="en-GB" sz="2000" i="1" dirty="0" err="1" smtClean="0"/>
              <a:t>D</a:t>
            </a:r>
            <a:r>
              <a:rPr lang="en-GB" sz="2000" i="1" baseline="-25000" dirty="0" err="1" smtClean="0"/>
              <a:t>post</a:t>
            </a:r>
            <a:r>
              <a:rPr lang="en-GB" sz="2000" dirty="0" smtClean="0"/>
              <a:t> </a:t>
            </a:r>
            <a:r>
              <a:rPr lang="en-GB" sz="2000" dirty="0" smtClean="0">
                <a:sym typeface="Symbol"/>
              </a:rPr>
              <a:t></a:t>
            </a:r>
            <a:r>
              <a:rPr lang="en-GB" sz="2000" dirty="0" smtClean="0"/>
              <a:t> </a:t>
            </a:r>
            <a:r>
              <a:rPr lang="en-GB" sz="2000" i="1" dirty="0" smtClean="0"/>
              <a:t>L </a:t>
            </a:r>
            <a:r>
              <a:rPr lang="en-GB" sz="2000" dirty="0" smtClean="0">
                <a:sym typeface="Symbol"/>
              </a:rPr>
              <a:t></a:t>
            </a:r>
            <a:r>
              <a:rPr lang="en-GB" sz="2000" i="1" dirty="0" smtClean="0"/>
              <a:t> S* </a:t>
            </a:r>
            <a:r>
              <a:rPr lang="en-GB" sz="2000" dirty="0" smtClean="0">
                <a:sym typeface="Symbol"/>
              </a:rPr>
              <a:t></a:t>
            </a:r>
            <a:r>
              <a:rPr lang="en-GB" sz="2000" dirty="0" smtClean="0"/>
              <a:t> </a:t>
            </a:r>
            <a:r>
              <a:rPr lang="en-GB" sz="2000" i="1" dirty="0" err="1" smtClean="0"/>
              <a:t>ev</a:t>
            </a:r>
            <a:r>
              <a:rPr lang="en-GB" sz="2000" i="1" dirty="0" smtClean="0"/>
              <a:t>*)	 </a:t>
            </a:r>
            <a:r>
              <a:rPr lang="en-GB" sz="2000" dirty="0" err="1" smtClean="0"/>
              <a:t>iff</a:t>
            </a:r>
            <a:endParaRPr lang="en-GB" sz="2000" dirty="0" smtClean="0"/>
          </a:p>
          <a:p>
            <a:r>
              <a:rPr lang="en-GB" sz="2000" i="1" dirty="0" smtClean="0"/>
              <a:t>s </a:t>
            </a:r>
            <a:r>
              <a:rPr lang="en-GB" sz="2000" dirty="0" smtClean="0"/>
              <a:t>is true in </a:t>
            </a:r>
            <a:r>
              <a:rPr lang="en-GB" sz="2000" i="1" dirty="0" smtClean="0"/>
              <a:t>perfect(</a:t>
            </a:r>
            <a:r>
              <a:rPr lang="en-GB" sz="2000" i="1" dirty="0" err="1" smtClean="0"/>
              <a:t>D</a:t>
            </a:r>
            <a:r>
              <a:rPr lang="en-GB" sz="2000" i="1" baseline="-25000" dirty="0" err="1" smtClean="0"/>
              <a:t>post</a:t>
            </a:r>
            <a:r>
              <a:rPr lang="en-GB" sz="2000" i="1" baseline="-25000" dirty="0" smtClean="0"/>
              <a:t> </a:t>
            </a:r>
            <a:r>
              <a:rPr lang="en-GB" sz="2000" dirty="0" smtClean="0">
                <a:sym typeface="Symbol"/>
              </a:rPr>
              <a:t></a:t>
            </a:r>
            <a:r>
              <a:rPr lang="en-GB" sz="2000" dirty="0" smtClean="0"/>
              <a:t> </a:t>
            </a:r>
            <a:r>
              <a:rPr lang="en-GB" sz="2000" i="1" dirty="0" smtClean="0"/>
              <a:t>L</a:t>
            </a:r>
            <a:r>
              <a:rPr lang="en-GB" sz="2000" b="1" i="1" dirty="0" smtClean="0"/>
              <a:t> </a:t>
            </a:r>
            <a:r>
              <a:rPr lang="en-GB" sz="2000" dirty="0" smtClean="0">
                <a:sym typeface="Symbol"/>
              </a:rPr>
              <a:t></a:t>
            </a:r>
            <a:r>
              <a:rPr lang="en-GB" sz="2000" dirty="0" smtClean="0"/>
              <a:t> </a:t>
            </a:r>
            <a:r>
              <a:rPr lang="en-GB" sz="2000" i="1" dirty="0" err="1" smtClean="0"/>
              <a:t>S</a:t>
            </a:r>
            <a:r>
              <a:rPr lang="en-GB" sz="2000" i="1" baseline="-25000" dirty="0" err="1" smtClean="0"/>
              <a:t>m</a:t>
            </a:r>
            <a:r>
              <a:rPr lang="en-GB" sz="2000" i="1" dirty="0" smtClean="0"/>
              <a:t>* </a:t>
            </a:r>
            <a:r>
              <a:rPr lang="en-GB" sz="2000" dirty="0" smtClean="0">
                <a:sym typeface="Symbol"/>
              </a:rPr>
              <a:t></a:t>
            </a:r>
            <a:r>
              <a:rPr lang="en-GB" sz="2000" dirty="0" smtClean="0"/>
              <a:t> ... </a:t>
            </a:r>
            <a:r>
              <a:rPr lang="en-GB" sz="2000" dirty="0" smtClean="0">
                <a:sym typeface="Symbol"/>
              </a:rPr>
              <a:t></a:t>
            </a:r>
            <a:r>
              <a:rPr lang="en-GB" sz="2000" dirty="0" smtClean="0"/>
              <a:t> </a:t>
            </a:r>
            <a:r>
              <a:rPr lang="en-GB" sz="2000" i="1" dirty="0" err="1" smtClean="0"/>
              <a:t>S</a:t>
            </a:r>
            <a:r>
              <a:rPr lang="en-GB" sz="2000" i="1" baseline="-25000" dirty="0" err="1" smtClean="0"/>
              <a:t>n</a:t>
            </a:r>
            <a:r>
              <a:rPr lang="en-GB" sz="2000" dirty="0" smtClean="0"/>
              <a:t>* </a:t>
            </a:r>
            <a:r>
              <a:rPr lang="en-GB" sz="2000" i="1" dirty="0" smtClean="0"/>
              <a:t> </a:t>
            </a:r>
            <a:r>
              <a:rPr lang="en-GB" sz="2000" dirty="0" smtClean="0">
                <a:sym typeface="Symbol"/>
              </a:rPr>
              <a:t></a:t>
            </a:r>
            <a:r>
              <a:rPr lang="en-GB" sz="2000" dirty="0" smtClean="0"/>
              <a:t> </a:t>
            </a:r>
            <a:r>
              <a:rPr lang="en-GB" sz="2000" i="1" dirty="0" smtClean="0"/>
              <a:t>ev</a:t>
            </a:r>
            <a:r>
              <a:rPr lang="en-GB" sz="2000" i="1" baseline="-25000" dirty="0" smtClean="0"/>
              <a:t>m+1</a:t>
            </a:r>
            <a:r>
              <a:rPr lang="en-GB" sz="2000" dirty="0" smtClean="0"/>
              <a:t>* </a:t>
            </a:r>
            <a:r>
              <a:rPr lang="en-GB" sz="2000" dirty="0" smtClean="0">
                <a:sym typeface="Symbol"/>
              </a:rPr>
              <a:t></a:t>
            </a:r>
            <a:r>
              <a:rPr lang="en-GB" sz="2000" dirty="0" smtClean="0"/>
              <a:t> </a:t>
            </a:r>
            <a:r>
              <a:rPr lang="en-GB" sz="2000" i="1" dirty="0" smtClean="0"/>
              <a:t>... </a:t>
            </a:r>
            <a:r>
              <a:rPr lang="en-GB" sz="2000" dirty="0" smtClean="0">
                <a:sym typeface="Symbol"/>
              </a:rPr>
              <a:t></a:t>
            </a:r>
            <a:r>
              <a:rPr lang="en-GB" sz="2000" dirty="0" smtClean="0"/>
              <a:t> </a:t>
            </a:r>
            <a:r>
              <a:rPr lang="en-GB" sz="2000" i="1" dirty="0" err="1" smtClean="0"/>
              <a:t>ev</a:t>
            </a:r>
            <a:r>
              <a:rPr lang="en-GB" sz="2000" i="1" baseline="-25000" dirty="0" err="1" smtClean="0"/>
              <a:t>n</a:t>
            </a:r>
            <a:r>
              <a:rPr lang="en-GB" sz="2000" dirty="0" smtClean="0"/>
              <a:t>*</a:t>
            </a:r>
            <a:r>
              <a:rPr lang="en-GB" sz="2000" i="1" dirty="0" smtClean="0"/>
              <a:t>).</a:t>
            </a:r>
            <a:endParaRPr lang="en-GB" sz="2000" dirty="0" smtClean="0"/>
          </a:p>
          <a:p>
            <a:r>
              <a:rPr lang="en-GB" dirty="0" smtClean="0"/>
              <a:t>	 	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GB" sz="3100" dirty="0" smtClean="0">
                <a:solidFill>
                  <a:srgbClr val="003DB8"/>
                </a:solidFill>
              </a:rPr>
              <a:t>Towards a Unifying Logic-Based Framework (</a:t>
            </a:r>
            <a:r>
              <a:rPr lang="en-GB" sz="3100" dirty="0" err="1" smtClean="0">
                <a:solidFill>
                  <a:srgbClr val="003DB8"/>
                </a:solidFill>
              </a:rPr>
              <a:t>TUF</a:t>
            </a:r>
            <a:r>
              <a:rPr lang="en-GB" sz="3100" dirty="0" smtClean="0">
                <a:solidFill>
                  <a:srgbClr val="003DB8"/>
                </a:solidFill>
              </a:rPr>
              <a:t>)</a:t>
            </a:r>
            <a:r>
              <a:rPr lang="en-GB" dirty="0" smtClean="0"/>
              <a:t>		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1520" y="1830387"/>
            <a:ext cx="8686800" cy="4525963"/>
          </a:xfrm>
        </p:spPr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Computer Science Zoo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 production systems and active databases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BDI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agents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abductive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logic programming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Complex event processing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Combining complex events and complex transactions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Achieving atomicity by complex primitive 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relationship with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MetaTem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and temporal modal logic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3DB8"/>
                </a:solidFill>
              </a:rPr>
              <a:t>Soundness and incompleteness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GB" sz="2800" dirty="0" smtClean="0"/>
              <a:t>Soundness.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en-GB" dirty="0" smtClean="0"/>
              <a:t>Given </a:t>
            </a:r>
            <a:r>
              <a:rPr lang="en-GB" dirty="0" smtClean="0">
                <a:solidFill>
                  <a:srgbClr val="003DB8"/>
                </a:solidFill>
              </a:rPr>
              <a:t>&lt;</a:t>
            </a:r>
            <a:r>
              <a:rPr lang="en-GB" i="1" dirty="0" smtClean="0">
                <a:solidFill>
                  <a:srgbClr val="003DB8"/>
                </a:solidFill>
              </a:rPr>
              <a:t>R</a:t>
            </a:r>
            <a:r>
              <a:rPr lang="en-GB" dirty="0" smtClean="0">
                <a:solidFill>
                  <a:srgbClr val="003DB8"/>
                </a:solidFill>
              </a:rPr>
              <a:t>, </a:t>
            </a:r>
            <a:r>
              <a:rPr lang="en-GB" i="1" dirty="0" smtClean="0">
                <a:solidFill>
                  <a:srgbClr val="003DB8"/>
                </a:solidFill>
              </a:rPr>
              <a:t>L</a:t>
            </a:r>
            <a:r>
              <a:rPr lang="en-GB" dirty="0" smtClean="0">
                <a:solidFill>
                  <a:srgbClr val="003DB8"/>
                </a:solidFill>
              </a:rPr>
              <a:t>, </a:t>
            </a:r>
            <a:r>
              <a:rPr lang="en-GB" i="1" dirty="0" smtClean="0">
                <a:solidFill>
                  <a:srgbClr val="003DB8"/>
                </a:solidFill>
              </a:rPr>
              <a:t>D</a:t>
            </a:r>
            <a:r>
              <a:rPr lang="en-GB" dirty="0" smtClean="0">
                <a:solidFill>
                  <a:srgbClr val="003DB8"/>
                </a:solidFill>
              </a:rPr>
              <a:t>&gt;, </a:t>
            </a:r>
            <a:r>
              <a:rPr lang="en-GB" dirty="0" smtClean="0"/>
              <a:t> </a:t>
            </a:r>
            <a:r>
              <a:rPr lang="en-US" i="1" dirty="0" smtClean="0">
                <a:solidFill>
                  <a:srgbClr val="0000FF"/>
                </a:solidFill>
              </a:rPr>
              <a:t>S</a:t>
            </a:r>
            <a:r>
              <a:rPr lang="en-US" i="1" baseline="-25000" dirty="0" smtClean="0">
                <a:solidFill>
                  <a:srgbClr val="0000FF"/>
                </a:solidFill>
              </a:rPr>
              <a:t>0</a:t>
            </a:r>
            <a:r>
              <a:rPr lang="en-US" i="1" dirty="0" smtClean="0">
                <a:solidFill>
                  <a:srgbClr val="0000FF"/>
                </a:solidFill>
              </a:rPr>
              <a:t>,</a:t>
            </a:r>
            <a:r>
              <a:rPr lang="en-US" i="1" baseline="-25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1" dirty="0" smtClean="0">
                <a:solidFill>
                  <a:srgbClr val="0000FF"/>
                </a:solidFill>
              </a:rPr>
              <a:t>G</a:t>
            </a:r>
            <a:r>
              <a:rPr lang="en-US" i="1" baseline="-25000" dirty="0" smtClean="0">
                <a:solidFill>
                  <a:srgbClr val="0000FF"/>
                </a:solidFill>
              </a:rPr>
              <a:t>0 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and </a:t>
            </a:r>
            <a:r>
              <a:rPr lang="en-GB" dirty="0" smtClean="0"/>
              <a:t>sequence</a:t>
            </a:r>
          </a:p>
          <a:p>
            <a:r>
              <a:rPr lang="en-GB" i="1" dirty="0" smtClean="0">
                <a:solidFill>
                  <a:srgbClr val="0033CC"/>
                </a:solidFill>
              </a:rPr>
              <a:t>ext</a:t>
            </a:r>
            <a:r>
              <a:rPr lang="en-GB" i="1" baseline="-25000" dirty="0" smtClean="0">
                <a:solidFill>
                  <a:srgbClr val="0033CC"/>
                </a:solidFill>
              </a:rPr>
              <a:t>1</a:t>
            </a:r>
            <a:r>
              <a:rPr lang="en-GB" dirty="0" smtClean="0">
                <a:solidFill>
                  <a:srgbClr val="0033CC"/>
                </a:solidFill>
              </a:rPr>
              <a:t>,…</a:t>
            </a:r>
            <a:r>
              <a:rPr lang="en-GB" i="1" dirty="0" smtClean="0">
                <a:solidFill>
                  <a:srgbClr val="0033CC"/>
                </a:solidFill>
              </a:rPr>
              <a:t>,</a:t>
            </a:r>
            <a:r>
              <a:rPr lang="en-GB" dirty="0" smtClean="0">
                <a:solidFill>
                  <a:srgbClr val="0033CC"/>
                </a:solidFill>
              </a:rPr>
              <a:t> </a:t>
            </a:r>
            <a:r>
              <a:rPr lang="en-GB" i="1" dirty="0" err="1" smtClean="0">
                <a:solidFill>
                  <a:srgbClr val="0033CC"/>
                </a:solidFill>
              </a:rPr>
              <a:t>ext</a:t>
            </a:r>
            <a:r>
              <a:rPr lang="en-GB" i="1" baseline="-25000" dirty="0" err="1" smtClean="0">
                <a:solidFill>
                  <a:srgbClr val="0033CC"/>
                </a:solidFill>
              </a:rPr>
              <a:t>i</a:t>
            </a:r>
            <a:r>
              <a:rPr lang="en-GB" dirty="0" smtClean="0">
                <a:solidFill>
                  <a:srgbClr val="0033CC"/>
                </a:solidFill>
              </a:rPr>
              <a:t> ,.... </a:t>
            </a:r>
            <a:r>
              <a:rPr lang="en-GB" dirty="0" smtClean="0"/>
              <a:t>of sets of external events , </a:t>
            </a:r>
          </a:p>
          <a:p>
            <a:r>
              <a:rPr lang="en-US" dirty="0" smtClean="0"/>
              <a:t>suppose the OS generates:</a:t>
            </a:r>
          </a:p>
          <a:p>
            <a:endParaRPr lang="en-US" dirty="0" smtClean="0"/>
          </a:p>
          <a:p>
            <a:r>
              <a:rPr lang="en-US" b="1" i="1" dirty="0" smtClean="0"/>
              <a:t>			</a:t>
            </a:r>
            <a:r>
              <a:rPr lang="en-US" b="1" i="1" dirty="0" smtClean="0">
                <a:solidFill>
                  <a:srgbClr val="0000FF"/>
                </a:solidFill>
              </a:rPr>
              <a:t>	</a:t>
            </a:r>
            <a:r>
              <a:rPr lang="en-US" i="1" dirty="0" smtClean="0">
                <a:solidFill>
                  <a:srgbClr val="0000FF"/>
                </a:solidFill>
              </a:rPr>
              <a:t>S</a:t>
            </a:r>
            <a:r>
              <a:rPr lang="en-US" i="1" baseline="-25000" dirty="0" smtClean="0">
                <a:solidFill>
                  <a:srgbClr val="0000FF"/>
                </a:solidFill>
              </a:rPr>
              <a:t>1</a:t>
            </a:r>
            <a:r>
              <a:rPr lang="en-US" i="1" dirty="0" smtClean="0">
                <a:solidFill>
                  <a:srgbClr val="0000FF"/>
                </a:solidFill>
              </a:rPr>
              <a:t>,</a:t>
            </a:r>
            <a:r>
              <a:rPr lang="en-US" i="1" baseline="-25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1" dirty="0" smtClean="0">
                <a:solidFill>
                  <a:srgbClr val="0000FF"/>
                </a:solidFill>
              </a:rPr>
              <a:t>G</a:t>
            </a:r>
            <a:r>
              <a:rPr lang="en-US" i="1" baseline="-25000" dirty="0" smtClean="0">
                <a:solidFill>
                  <a:srgbClr val="0000FF"/>
                </a:solidFill>
              </a:rPr>
              <a:t>1 </a:t>
            </a:r>
            <a:r>
              <a:rPr lang="en-US" i="1" dirty="0" smtClean="0">
                <a:solidFill>
                  <a:srgbClr val="0000FF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act</a:t>
            </a:r>
            <a:r>
              <a:rPr lang="en-US" i="1" baseline="-25000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… </a:t>
            </a:r>
            <a:r>
              <a:rPr lang="en-US" dirty="0" smtClean="0">
                <a:solidFill>
                  <a:srgbClr val="0000FF"/>
                </a:solidFill>
              </a:rPr>
              <a:t>,</a:t>
            </a:r>
            <a:r>
              <a:rPr lang="en-US" i="1" dirty="0" smtClean="0">
                <a:solidFill>
                  <a:srgbClr val="0000FF"/>
                </a:solidFill>
              </a:rPr>
              <a:t>S</a:t>
            </a:r>
            <a:r>
              <a:rPr lang="en-US" i="1" baseline="-25000" dirty="0" smtClean="0">
                <a:solidFill>
                  <a:srgbClr val="0000FF"/>
                </a:solidFill>
              </a:rPr>
              <a:t>i </a:t>
            </a:r>
            <a:r>
              <a:rPr lang="en-US" dirty="0" smtClean="0">
                <a:solidFill>
                  <a:srgbClr val="0000FF"/>
                </a:solidFill>
              </a:rPr>
              <a:t>,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1" dirty="0" err="1" smtClean="0">
                <a:solidFill>
                  <a:srgbClr val="0000FF"/>
                </a:solidFill>
              </a:rPr>
              <a:t>G</a:t>
            </a:r>
            <a:r>
              <a:rPr lang="en-US" i="1" baseline="-25000" dirty="0" err="1" smtClean="0">
                <a:solidFill>
                  <a:srgbClr val="0000FF"/>
                </a:solidFill>
              </a:rPr>
              <a:t>i</a:t>
            </a:r>
            <a:r>
              <a:rPr lang="en-US" i="1" baseline="-25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act</a:t>
            </a:r>
            <a:r>
              <a:rPr lang="en-US" i="1" baseline="-25000" dirty="0" smtClean="0">
                <a:solidFill>
                  <a:srgbClr val="0000FF"/>
                </a:solidFill>
              </a:rPr>
              <a:t>i+1</a:t>
            </a:r>
            <a:r>
              <a:rPr lang="en-US" dirty="0" smtClean="0">
                <a:solidFill>
                  <a:srgbClr val="0000FF"/>
                </a:solidFill>
              </a:rPr>
              <a:t>, …. </a:t>
            </a:r>
          </a:p>
          <a:p>
            <a:endParaRPr lang="en-US" dirty="0" smtClean="0"/>
          </a:p>
          <a:p>
            <a:r>
              <a:rPr lang="en-US" dirty="0" smtClean="0"/>
              <a:t>Let </a:t>
            </a:r>
            <a:r>
              <a:rPr lang="en-US" i="1" dirty="0" smtClean="0">
                <a:solidFill>
                  <a:srgbClr val="003DB8"/>
                </a:solidFill>
              </a:rPr>
              <a:t>M </a:t>
            </a:r>
            <a:r>
              <a:rPr lang="en-US" dirty="0" smtClean="0">
                <a:solidFill>
                  <a:srgbClr val="003DB8"/>
                </a:solidFill>
              </a:rPr>
              <a:t>=  </a:t>
            </a:r>
            <a:r>
              <a:rPr lang="en-GB" i="1" dirty="0" smtClean="0">
                <a:solidFill>
                  <a:srgbClr val="003DB8"/>
                </a:solidFill>
              </a:rPr>
              <a:t>perfect(</a:t>
            </a:r>
            <a:r>
              <a:rPr lang="en-GB" i="1" dirty="0" err="1" smtClean="0">
                <a:solidFill>
                  <a:srgbClr val="003DB8"/>
                </a:solidFill>
              </a:rPr>
              <a:t>D</a:t>
            </a:r>
            <a:r>
              <a:rPr lang="en-GB" i="1" baseline="-25000" dirty="0" err="1" smtClean="0">
                <a:solidFill>
                  <a:srgbClr val="003DB8"/>
                </a:solidFill>
              </a:rPr>
              <a:t>post</a:t>
            </a:r>
            <a:r>
              <a:rPr lang="en-GB" dirty="0" smtClean="0">
                <a:solidFill>
                  <a:srgbClr val="003DB8"/>
                </a:solidFill>
              </a:rPr>
              <a:t> </a:t>
            </a:r>
            <a:r>
              <a:rPr lang="en-GB" dirty="0" smtClean="0">
                <a:solidFill>
                  <a:srgbClr val="003DB8"/>
                </a:solidFill>
                <a:sym typeface="Symbol"/>
              </a:rPr>
              <a:t></a:t>
            </a:r>
            <a:r>
              <a:rPr lang="en-GB" dirty="0" smtClean="0">
                <a:solidFill>
                  <a:srgbClr val="003DB8"/>
                </a:solidFill>
              </a:rPr>
              <a:t> </a:t>
            </a:r>
            <a:r>
              <a:rPr lang="en-GB" i="1" dirty="0" smtClean="0">
                <a:solidFill>
                  <a:srgbClr val="003DB8"/>
                </a:solidFill>
              </a:rPr>
              <a:t>L </a:t>
            </a:r>
            <a:r>
              <a:rPr lang="en-GB" dirty="0" smtClean="0">
                <a:solidFill>
                  <a:srgbClr val="003DB8"/>
                </a:solidFill>
                <a:sym typeface="Symbol"/>
              </a:rPr>
              <a:t></a:t>
            </a:r>
            <a:r>
              <a:rPr lang="en-GB" i="1" dirty="0" smtClean="0">
                <a:solidFill>
                  <a:srgbClr val="003DB8"/>
                </a:solidFill>
              </a:rPr>
              <a:t> S* </a:t>
            </a:r>
            <a:r>
              <a:rPr lang="en-GB" dirty="0" smtClean="0">
                <a:solidFill>
                  <a:srgbClr val="003DB8"/>
                </a:solidFill>
                <a:sym typeface="Symbol"/>
              </a:rPr>
              <a:t></a:t>
            </a:r>
            <a:r>
              <a:rPr lang="en-GB" dirty="0" smtClean="0">
                <a:solidFill>
                  <a:srgbClr val="003DB8"/>
                </a:solidFill>
              </a:rPr>
              <a:t> </a:t>
            </a:r>
            <a:r>
              <a:rPr lang="en-GB" i="1" dirty="0" smtClean="0">
                <a:solidFill>
                  <a:srgbClr val="003DB8"/>
                </a:solidFill>
              </a:rPr>
              <a:t>ext*</a:t>
            </a:r>
            <a:r>
              <a:rPr lang="en-GB" dirty="0" smtClean="0">
                <a:solidFill>
                  <a:srgbClr val="003DB8"/>
                </a:solidFill>
                <a:sym typeface="Symbol"/>
              </a:rPr>
              <a:t> </a:t>
            </a:r>
            <a:r>
              <a:rPr lang="en-GB" dirty="0" smtClean="0">
                <a:solidFill>
                  <a:srgbClr val="003DB8"/>
                </a:solidFill>
              </a:rPr>
              <a:t> </a:t>
            </a:r>
            <a:r>
              <a:rPr lang="en-GB" i="1" dirty="0" smtClean="0">
                <a:solidFill>
                  <a:srgbClr val="003DB8"/>
                </a:solidFill>
              </a:rPr>
              <a:t>act*)  </a:t>
            </a:r>
            <a:endParaRPr lang="en-GB" dirty="0" smtClean="0">
              <a:solidFill>
                <a:srgbClr val="003DB8"/>
              </a:solidFill>
            </a:endParaRPr>
          </a:p>
          <a:p>
            <a:r>
              <a:rPr lang="en-US" b="1" i="1" dirty="0" smtClean="0"/>
              <a:t> </a:t>
            </a:r>
            <a:endParaRPr lang="en-US" dirty="0" smtClean="0"/>
          </a:p>
          <a:p>
            <a:r>
              <a:rPr lang="en-US" dirty="0" smtClean="0"/>
              <a:t>Then</a:t>
            </a:r>
            <a:r>
              <a:rPr lang="en-US" b="1" i="1" dirty="0" smtClean="0"/>
              <a:t>	</a:t>
            </a:r>
            <a:r>
              <a:rPr lang="en-US" i="1" dirty="0" smtClean="0">
                <a:solidFill>
                  <a:srgbClr val="0033CC"/>
                </a:solidFill>
              </a:rPr>
              <a:t>ET </a:t>
            </a:r>
            <a:r>
              <a:rPr lang="en-US" b="1" i="1" dirty="0" smtClean="0">
                <a:solidFill>
                  <a:srgbClr val="0033CC"/>
                </a:solidFill>
              </a:rPr>
              <a:t> </a:t>
            </a:r>
            <a:r>
              <a:rPr lang="en-GB" i="1" baseline="-25000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is true in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i="1" dirty="0" smtClean="0">
                <a:solidFill>
                  <a:srgbClr val="0033CC"/>
                </a:solidFill>
              </a:rPr>
              <a:t>M</a:t>
            </a:r>
            <a:r>
              <a:rPr lang="en-US" b="1" i="1" dirty="0" smtClean="0"/>
              <a:t>.</a:t>
            </a:r>
            <a:endParaRPr lang="en-US" dirty="0" smtClean="0"/>
          </a:p>
          <a:p>
            <a:r>
              <a:rPr lang="en-US" b="1" i="1" dirty="0" smtClean="0"/>
              <a:t>		</a:t>
            </a:r>
            <a:r>
              <a:rPr lang="en-US" i="1" dirty="0" smtClean="0">
                <a:solidFill>
                  <a:srgbClr val="0033CC"/>
                </a:solidFill>
              </a:rPr>
              <a:t>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>
                <a:solidFill>
                  <a:srgbClr val="0033CC"/>
                </a:solidFill>
                <a:sym typeface="Symbol"/>
              </a:rPr>
              <a:t></a:t>
            </a:r>
            <a:r>
              <a:rPr lang="en-US" i="1" dirty="0" smtClean="0">
                <a:solidFill>
                  <a:srgbClr val="0033CC"/>
                </a:solidFill>
              </a:rPr>
              <a:t> G</a:t>
            </a:r>
            <a:r>
              <a:rPr lang="en-US" i="1" baseline="-25000" dirty="0" smtClean="0">
                <a:solidFill>
                  <a:srgbClr val="0033CC"/>
                </a:solidFill>
              </a:rPr>
              <a:t>0</a:t>
            </a:r>
            <a:r>
              <a:rPr lang="en-US" dirty="0" smtClean="0">
                <a:solidFill>
                  <a:srgbClr val="0033CC"/>
                </a:solidFill>
              </a:rPr>
              <a:t>  </a:t>
            </a:r>
            <a:r>
              <a:rPr lang="en-US" dirty="0" smtClean="0"/>
              <a:t>is true in </a:t>
            </a:r>
            <a:r>
              <a:rPr lang="en-US" i="1" dirty="0" smtClean="0">
                <a:solidFill>
                  <a:srgbClr val="0033CC"/>
                </a:solidFill>
              </a:rPr>
              <a:t>M</a:t>
            </a:r>
            <a:r>
              <a:rPr lang="en-US" dirty="0" smtClean="0"/>
              <a:t>  if and only if </a:t>
            </a:r>
          </a:p>
          <a:p>
            <a:endParaRPr lang="en-US" dirty="0" smtClean="0"/>
          </a:p>
          <a:p>
            <a:r>
              <a:rPr lang="en-US" dirty="0" smtClean="0"/>
              <a:t>		for every consequent </a:t>
            </a:r>
            <a:r>
              <a:rPr lang="en-US" i="1" dirty="0" smtClean="0">
                <a:solidFill>
                  <a:srgbClr val="0033CC"/>
                </a:solidFill>
              </a:rPr>
              <a:t>G</a:t>
            </a:r>
            <a:r>
              <a:rPr lang="en-US" b="1" i="1" baseline="-25000" dirty="0" smtClean="0"/>
              <a:t> </a:t>
            </a:r>
            <a:r>
              <a:rPr lang="en-US" dirty="0" smtClean="0"/>
              <a:t>added to a goal state </a:t>
            </a:r>
            <a:r>
              <a:rPr lang="en-US" i="1" dirty="0" err="1" smtClean="0">
                <a:solidFill>
                  <a:srgbClr val="0033CC"/>
                </a:solidFill>
              </a:rPr>
              <a:t>G</a:t>
            </a:r>
            <a:r>
              <a:rPr lang="en-US" i="1" baseline="-25000" dirty="0" err="1" smtClean="0">
                <a:solidFill>
                  <a:srgbClr val="0033CC"/>
                </a:solidFill>
              </a:rPr>
              <a:t>i</a:t>
            </a:r>
            <a:endParaRPr lang="en-US" dirty="0" smtClean="0">
              <a:solidFill>
                <a:srgbClr val="0033CC"/>
              </a:solidFill>
            </a:endParaRPr>
          </a:p>
          <a:p>
            <a:r>
              <a:rPr lang="en-US" dirty="0" smtClean="0"/>
              <a:t>		there exists </a:t>
            </a:r>
            <a:r>
              <a:rPr lang="en-US" i="1" dirty="0" smtClean="0">
                <a:solidFill>
                  <a:srgbClr val="0033CC"/>
                </a:solidFill>
              </a:rPr>
              <a:t>j </a:t>
            </a:r>
            <a:r>
              <a:rPr lang="en-US" i="1" dirty="0" smtClean="0">
                <a:solidFill>
                  <a:srgbClr val="0033CC"/>
                </a:solidFill>
                <a:sym typeface="Symbol"/>
              </a:rPr>
              <a:t>  </a:t>
            </a:r>
            <a:r>
              <a:rPr lang="en-US" i="1" dirty="0" err="1" smtClean="0">
                <a:solidFill>
                  <a:srgbClr val="0033CC"/>
                </a:solidFill>
              </a:rPr>
              <a:t>i</a:t>
            </a:r>
            <a:r>
              <a:rPr lang="en-US" i="1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such that </a:t>
            </a:r>
          </a:p>
          <a:p>
            <a:r>
              <a:rPr lang="en-US" i="1" dirty="0" smtClean="0"/>
              <a:t>		</a:t>
            </a:r>
            <a:r>
              <a:rPr lang="en-US" i="1" dirty="0" smtClean="0">
                <a:solidFill>
                  <a:srgbClr val="0033CC"/>
                </a:solidFill>
              </a:rPr>
              <a:t>G</a:t>
            </a:r>
            <a:r>
              <a:rPr lang="en-US" b="1" i="1" baseline="-25000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is reduced to the empty  goal (equivalent to true) in </a:t>
            </a:r>
            <a:r>
              <a:rPr lang="en-US" i="1" dirty="0" err="1" smtClean="0">
                <a:solidFill>
                  <a:srgbClr val="0033CC"/>
                </a:solidFill>
              </a:rPr>
              <a:t>G</a:t>
            </a:r>
            <a:r>
              <a:rPr lang="en-US" i="1" baseline="-25000" dirty="0" err="1" smtClean="0">
                <a:solidFill>
                  <a:srgbClr val="0033CC"/>
                </a:solidFill>
              </a:rPr>
              <a:t>j</a:t>
            </a:r>
            <a:r>
              <a:rPr lang="en-US" dirty="0" smtClean="0"/>
              <a:t>. </a:t>
            </a:r>
            <a:endParaRPr lang="en-GB" dirty="0" smtClean="0"/>
          </a:p>
          <a:p>
            <a:pPr lvl="0">
              <a:defRPr/>
            </a:pPr>
            <a:endParaRPr lang="en-GB" dirty="0" smtClean="0"/>
          </a:p>
          <a:p>
            <a:pPr lvl="0">
              <a:defRPr/>
            </a:pPr>
            <a:endParaRPr lang="en-GB" dirty="0" smtClean="0"/>
          </a:p>
          <a:p>
            <a:pPr lvl="0"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686800" cy="4754562"/>
          </a:xfrm>
        </p:spPr>
        <p:txBody>
          <a:bodyPr>
            <a:normAutofit fontScale="77500" lnSpcReduction="20000"/>
          </a:bodyPr>
          <a:lstStyle/>
          <a:p>
            <a:pPr marL="444500" indent="-444500">
              <a:buClr>
                <a:srgbClr val="0000FF"/>
              </a:buClr>
            </a:pPr>
            <a:endParaRPr lang="en-GB" sz="2400" dirty="0" smtClean="0"/>
          </a:p>
          <a:p>
            <a:pPr marL="444500" indent="-444500">
              <a:buClr>
                <a:srgbClr val="0000FF"/>
              </a:buClr>
            </a:pPr>
            <a:r>
              <a:rPr lang="en-GB" sz="2400" dirty="0" smtClean="0"/>
              <a:t>	</a:t>
            </a:r>
            <a:r>
              <a:rPr lang="en-GB" dirty="0" err="1" smtClean="0"/>
              <a:t>TUF</a:t>
            </a:r>
            <a:r>
              <a:rPr lang="en-GB" sz="2400" dirty="0" smtClean="0"/>
              <a:t> gives a </a:t>
            </a:r>
            <a:r>
              <a:rPr lang="en-GB" dirty="0" smtClean="0"/>
              <a:t>logical, model-theoretic semantics to</a:t>
            </a:r>
            <a:endParaRPr lang="en-GB" sz="2400" dirty="0" smtClean="0"/>
          </a:p>
          <a:p>
            <a:pPr marL="444500" indent="-444500">
              <a:buClr>
                <a:srgbClr val="0000FF"/>
              </a:buClr>
            </a:pPr>
            <a:endParaRPr lang="en-GB" dirty="0" smtClean="0"/>
          </a:p>
          <a:p>
            <a:pPr marL="1433513" indent="-1433513">
              <a:buClr>
                <a:srgbClr val="0000FF"/>
              </a:buClr>
            </a:pPr>
            <a:r>
              <a:rPr lang="en-GB" sz="2400" dirty="0" smtClean="0"/>
              <a:t>	imperative language constructs</a:t>
            </a:r>
          </a:p>
          <a:p>
            <a:pPr marL="1433513" indent="-1433513">
              <a:buClr>
                <a:srgbClr val="0000FF"/>
              </a:buClr>
            </a:pPr>
            <a:r>
              <a:rPr lang="en-GB" sz="2400" dirty="0" smtClean="0"/>
              <a:t>	including destructive updates</a:t>
            </a:r>
          </a:p>
          <a:p>
            <a:pPr marL="1433513" indent="-1433513">
              <a:buClr>
                <a:srgbClr val="0000FF"/>
              </a:buClr>
            </a:pPr>
            <a:r>
              <a:rPr lang="en-GB" dirty="0" smtClean="0"/>
              <a:t>	and reactive rules.</a:t>
            </a:r>
          </a:p>
          <a:p>
            <a:pPr marL="444500" indent="-444500">
              <a:buClr>
                <a:srgbClr val="0000FF"/>
              </a:buClr>
            </a:pPr>
            <a:endParaRPr lang="en-GB" dirty="0" smtClean="0"/>
          </a:p>
          <a:p>
            <a:pPr marL="444500" indent="-444500">
              <a:buClr>
                <a:srgbClr val="0000FF"/>
              </a:buClr>
            </a:pPr>
            <a:r>
              <a:rPr lang="en-GB" dirty="0" smtClean="0"/>
              <a:t>	</a:t>
            </a:r>
            <a:r>
              <a:rPr lang="en-GB" dirty="0" err="1" smtClean="0"/>
              <a:t>TUF</a:t>
            </a:r>
            <a:r>
              <a:rPr lang="en-GB" dirty="0" smtClean="0"/>
              <a:t> aims to provide a logic-based, AI-inspired framework that unifies</a:t>
            </a:r>
          </a:p>
          <a:p>
            <a:pPr marL="444500" indent="-444500">
              <a:buClr>
                <a:srgbClr val="0000FF"/>
              </a:buClr>
            </a:pPr>
            <a:endParaRPr lang="en-GB" dirty="0" smtClean="0"/>
          </a:p>
          <a:p>
            <a:pPr marL="1427163" indent="-444500">
              <a:buClr>
                <a:srgbClr val="0000FF"/>
              </a:buClr>
            </a:pPr>
            <a:r>
              <a:rPr lang="en-GB" dirty="0" smtClean="0"/>
              <a:t>	programming </a:t>
            </a:r>
          </a:p>
          <a:p>
            <a:pPr marL="1427163" indent="-444500">
              <a:buClr>
                <a:srgbClr val="0000FF"/>
              </a:buClr>
            </a:pPr>
            <a:r>
              <a:rPr lang="en-GB" dirty="0" smtClean="0"/>
              <a:t>	databases</a:t>
            </a:r>
          </a:p>
          <a:p>
            <a:pPr marL="1427163" indent="-444500">
              <a:buClr>
                <a:srgbClr val="0000FF"/>
              </a:buClr>
            </a:pPr>
            <a:endParaRPr lang="en-GB" dirty="0" smtClean="0"/>
          </a:p>
          <a:p>
            <a:pPr marL="1427163" indent="-895350">
              <a:buClr>
                <a:srgbClr val="0000FF"/>
              </a:buClr>
            </a:pPr>
            <a:r>
              <a:rPr lang="en-GB" dirty="0" err="1" smtClean="0"/>
              <a:t>TUF</a:t>
            </a:r>
            <a:r>
              <a:rPr lang="en-GB" dirty="0" smtClean="0"/>
              <a:t> is not a full-scale AI framework, but can be extended.</a:t>
            </a:r>
          </a:p>
          <a:p>
            <a:pPr marL="1427163" indent="-895350">
              <a:buClr>
                <a:srgbClr val="0000FF"/>
              </a:buClr>
            </a:pPr>
            <a:endParaRPr lang="en-GB" dirty="0" smtClean="0"/>
          </a:p>
          <a:p>
            <a:pPr marL="1427163" indent="-895350">
              <a:buClr>
                <a:srgbClr val="0000FF"/>
              </a:buClr>
            </a:pPr>
            <a:r>
              <a:rPr lang="en-GB" dirty="0" err="1" smtClean="0"/>
              <a:t>TUF</a:t>
            </a:r>
            <a:r>
              <a:rPr lang="en-GB" dirty="0" smtClean="0"/>
              <a:t> is partly inspired by psychological and philosophical models</a:t>
            </a:r>
          </a:p>
          <a:p>
            <a:pPr marL="1427163" indent="-895350">
              <a:buClr>
                <a:srgbClr val="0000FF"/>
              </a:buClr>
            </a:pPr>
            <a:r>
              <a:rPr lang="en-GB" dirty="0" smtClean="0"/>
              <a:t>of human thinking, as sketched in my 2011 book,</a:t>
            </a:r>
          </a:p>
          <a:p>
            <a:pPr marL="1427163" indent="-895350">
              <a:buClr>
                <a:srgbClr val="0000FF"/>
              </a:buClr>
            </a:pPr>
            <a:r>
              <a:rPr lang="en-GB" i="1" dirty="0" smtClean="0"/>
              <a:t>Computational Logic and Human Thinking.</a:t>
            </a:r>
          </a:p>
          <a:p>
            <a:pPr marL="1427163" indent="-895350">
              <a:buClr>
                <a:srgbClr val="0000FF"/>
              </a:buClr>
            </a:pPr>
            <a:endParaRPr lang="en-GB" i="1" dirty="0" smtClean="0"/>
          </a:p>
          <a:p>
            <a:pPr marL="1427163" indent="-895350">
              <a:buClr>
                <a:srgbClr val="0000FF"/>
              </a:buClr>
            </a:pPr>
            <a:r>
              <a:rPr lang="en-GB" dirty="0" smtClean="0">
                <a:solidFill>
                  <a:srgbClr val="FF0000"/>
                </a:solidFill>
              </a:rPr>
              <a:t>The frame problem has not been solved.</a:t>
            </a:r>
          </a:p>
          <a:p>
            <a:pPr marL="1427163" indent="-895350">
              <a:buClr>
                <a:srgbClr val="0000FF"/>
              </a:buClr>
            </a:pPr>
            <a:r>
              <a:rPr lang="en-GB" dirty="0" smtClean="0">
                <a:solidFill>
                  <a:srgbClr val="FF0000"/>
                </a:solidFill>
              </a:rPr>
              <a:t>It has not been recognised.	</a:t>
            </a:r>
            <a:endParaRPr lang="en-GB" sz="2400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Beyond purely reactive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None/>
              <a:defRPr/>
            </a:pPr>
            <a:r>
              <a:rPr lang="en-GB" dirty="0" smtClean="0"/>
              <a:t>The semantics gives a complete specification of the task. But the operational semantics of forward and backward reasoning is </a:t>
            </a:r>
            <a:r>
              <a:rPr lang="en-GB" dirty="0" smtClean="0">
                <a:solidFill>
                  <a:srgbClr val="0000FF"/>
                </a:solidFill>
              </a:rPr>
              <a:t>incomplete</a:t>
            </a:r>
            <a:r>
              <a:rPr lang="en-GB" dirty="0" smtClean="0"/>
              <a:t>.</a:t>
            </a:r>
          </a:p>
          <a:p>
            <a:pPr>
              <a:buFont typeface="Arial" pitchFamily="34" charset="0"/>
              <a:buNone/>
              <a:defRPr/>
            </a:pPr>
            <a:r>
              <a:rPr lang="en-GB" dirty="0" smtClean="0"/>
              <a:t> </a:t>
            </a:r>
          </a:p>
          <a:p>
            <a:pPr>
              <a:buFont typeface="Arial" pitchFamily="34" charset="0"/>
              <a:buNone/>
              <a:defRPr/>
            </a:pPr>
            <a:r>
              <a:rPr lang="en-GB" dirty="0" smtClean="0"/>
              <a:t>It cannot </a:t>
            </a:r>
            <a:r>
              <a:rPr lang="en-GB" dirty="0" smtClean="0">
                <a:solidFill>
                  <a:srgbClr val="0000FF"/>
                </a:solidFill>
              </a:rPr>
              <a:t>preventively</a:t>
            </a:r>
            <a:r>
              <a:rPr lang="en-GB" dirty="0" smtClean="0"/>
              <a:t> make a rule true </a:t>
            </a:r>
          </a:p>
          <a:p>
            <a:pPr>
              <a:buFont typeface="Arial" pitchFamily="34" charset="0"/>
              <a:buNone/>
              <a:defRPr/>
            </a:pPr>
            <a:r>
              <a:rPr lang="en-GB" dirty="0" smtClean="0"/>
              <a:t>by making its </a:t>
            </a:r>
            <a:r>
              <a:rPr lang="en-GB" i="1" dirty="0" smtClean="0"/>
              <a:t>antecedents</a:t>
            </a:r>
            <a:r>
              <a:rPr lang="en-GB" dirty="0" smtClean="0"/>
              <a:t> false:</a:t>
            </a:r>
          </a:p>
          <a:p>
            <a:pPr>
              <a:buFont typeface="Arial" pitchFamily="34" charset="0"/>
              <a:buNone/>
              <a:defRPr/>
            </a:pPr>
            <a:endParaRPr lang="en-GB" dirty="0" smtClean="0"/>
          </a:p>
          <a:p>
            <a:pPr marL="895350">
              <a:buFont typeface="Arial" pitchFamily="34" charset="0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attacks(X, me,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i="1" baseline="-25000" dirty="0" smtClean="0">
                <a:solidFill>
                  <a:srgbClr val="0000FF"/>
                </a:solidFill>
              </a:rPr>
              <a:t>1</a:t>
            </a:r>
            <a:r>
              <a:rPr lang="en-GB" i="1" dirty="0" smtClean="0">
                <a:solidFill>
                  <a:srgbClr val="0000FF"/>
                </a:solidFill>
              </a:rPr>
              <a:t>) </a:t>
            </a:r>
            <a:r>
              <a:rPr lang="en-GB" dirty="0" smtClean="0">
                <a:solidFill>
                  <a:srgbClr val="0000FF"/>
                </a:solidFill>
                <a:sym typeface="Symbol"/>
              </a:rPr>
              <a:t></a:t>
            </a:r>
            <a:r>
              <a:rPr lang="en-GB" i="1" dirty="0" smtClean="0">
                <a:solidFill>
                  <a:srgbClr val="0000FF"/>
                </a:solidFill>
              </a:rPr>
              <a:t> ¬ prepared-for-attack(me,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i="1" baseline="-25000" dirty="0" smtClean="0">
                <a:solidFill>
                  <a:srgbClr val="0000FF"/>
                </a:solidFill>
              </a:rPr>
              <a:t>1</a:t>
            </a:r>
            <a:r>
              <a:rPr lang="en-GB" i="1" dirty="0" smtClean="0">
                <a:solidFill>
                  <a:srgbClr val="0000FF"/>
                </a:solidFill>
              </a:rPr>
              <a:t>) </a:t>
            </a:r>
            <a:endParaRPr lang="en-GB" dirty="0" smtClean="0">
              <a:solidFill>
                <a:srgbClr val="0000FF"/>
              </a:solidFill>
            </a:endParaRPr>
          </a:p>
          <a:p>
            <a:pPr marL="895350">
              <a:buFont typeface="Symbol" pitchFamily="-107" charset="2"/>
              <a:buChar char="®"/>
              <a:defRPr/>
            </a:pPr>
            <a:r>
              <a:rPr lang="en-GB" i="1" dirty="0" smtClean="0">
                <a:solidFill>
                  <a:srgbClr val="0000FF"/>
                </a:solidFill>
              </a:rPr>
              <a:t>  surrender(me,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i="1" baseline="-25000" dirty="0" smtClean="0">
                <a:solidFill>
                  <a:srgbClr val="0000FF"/>
                </a:solidFill>
              </a:rPr>
              <a:t>2</a:t>
            </a:r>
            <a:r>
              <a:rPr lang="en-GB" i="1" dirty="0" smtClean="0">
                <a:solidFill>
                  <a:srgbClr val="0000FF"/>
                </a:solidFill>
              </a:rPr>
              <a:t>)</a:t>
            </a:r>
            <a:r>
              <a:rPr lang="en-GB" dirty="0" smtClean="0">
                <a:solidFill>
                  <a:srgbClr val="0000FF"/>
                </a:solidFill>
              </a:rPr>
              <a:t>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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</a:rPr>
              <a:t> &lt;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2 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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</a:rPr>
              <a:t> +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</a:t>
            </a:r>
          </a:p>
          <a:p>
            <a:pPr>
              <a:buFont typeface="Arial" pitchFamily="34" charset="0"/>
              <a:buNone/>
              <a:defRPr/>
            </a:pPr>
            <a:endParaRPr lang="en-GB" b="1" dirty="0" smtClean="0"/>
          </a:p>
          <a:p>
            <a:pPr>
              <a:buFont typeface="Arial" pitchFamily="34" charset="0"/>
              <a:buNone/>
              <a:defRPr/>
            </a:pPr>
            <a:r>
              <a:rPr lang="en-GB" dirty="0" smtClean="0"/>
              <a:t>It cannot </a:t>
            </a:r>
            <a:r>
              <a:rPr lang="en-GB" dirty="0" smtClean="0">
                <a:solidFill>
                  <a:srgbClr val="0000FF"/>
                </a:solidFill>
              </a:rPr>
              <a:t>proactively </a:t>
            </a:r>
            <a:r>
              <a:rPr lang="en-GB" dirty="0" smtClean="0"/>
              <a:t>make a rules true </a:t>
            </a:r>
          </a:p>
          <a:p>
            <a:pPr>
              <a:buFont typeface="Arial" pitchFamily="34" charset="0"/>
              <a:buNone/>
              <a:defRPr/>
            </a:pPr>
            <a:r>
              <a:rPr lang="en-GB" dirty="0" smtClean="0"/>
              <a:t>by making its </a:t>
            </a:r>
            <a:r>
              <a:rPr lang="en-GB" i="1" dirty="0" smtClean="0"/>
              <a:t>consequents</a:t>
            </a:r>
            <a:r>
              <a:rPr lang="en-GB" dirty="0" smtClean="0"/>
              <a:t> true before its </a:t>
            </a:r>
            <a:r>
              <a:rPr lang="en-GB" i="1" dirty="0" smtClean="0"/>
              <a:t>antecedents</a:t>
            </a:r>
            <a:r>
              <a:rPr lang="en-GB" dirty="0" smtClean="0"/>
              <a:t> become true:</a:t>
            </a:r>
          </a:p>
          <a:p>
            <a:pPr marL="895350">
              <a:buFont typeface="Arial" pitchFamily="34" charset="0"/>
              <a:buNone/>
              <a:defRPr/>
            </a:pPr>
            <a:r>
              <a:rPr lang="en-GB" dirty="0" smtClean="0"/>
              <a:t> </a:t>
            </a:r>
          </a:p>
          <a:p>
            <a:pPr marL="895350">
              <a:buFont typeface="Arial" pitchFamily="34" charset="0"/>
              <a:buNone/>
              <a:defRPr/>
            </a:pPr>
            <a:r>
              <a:rPr lang="en-GB" i="1" dirty="0" smtClean="0">
                <a:solidFill>
                  <a:srgbClr val="0000FF"/>
                </a:solidFill>
              </a:rPr>
              <a:t>enter-bus(me,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i="1" baseline="-25000" dirty="0" smtClean="0">
                <a:solidFill>
                  <a:srgbClr val="0000FF"/>
                </a:solidFill>
              </a:rPr>
              <a:t>1</a:t>
            </a:r>
            <a:r>
              <a:rPr lang="en-GB" i="1" dirty="0" smtClean="0">
                <a:solidFill>
                  <a:srgbClr val="0000FF"/>
                </a:solidFill>
              </a:rPr>
              <a:t>) </a:t>
            </a:r>
          </a:p>
          <a:p>
            <a:pPr marL="895350">
              <a:buFont typeface="Arial" pitchFamily="34" charset="0"/>
              <a:buNone/>
              <a:defRPr/>
            </a:pPr>
            <a:r>
              <a:rPr lang="en-GB" dirty="0" smtClean="0">
                <a:solidFill>
                  <a:srgbClr val="0000FF"/>
                </a:solidFill>
                <a:sym typeface="Symbol"/>
              </a:rPr>
              <a:t></a:t>
            </a:r>
            <a:r>
              <a:rPr lang="en-GB" i="1" dirty="0" smtClean="0">
                <a:solidFill>
                  <a:srgbClr val="0000FF"/>
                </a:solidFill>
              </a:rPr>
              <a:t> have-ticket(me, </a:t>
            </a:r>
            <a:r>
              <a:rPr lang="en-US" i="1" dirty="0" smtClean="0">
                <a:solidFill>
                  <a:srgbClr val="0000FF"/>
                </a:solidFill>
              </a:rPr>
              <a:t>T</a:t>
            </a:r>
            <a:r>
              <a:rPr lang="en-US" i="1" baseline="-25000" dirty="0" smtClean="0">
                <a:solidFill>
                  <a:srgbClr val="0000FF"/>
                </a:solidFill>
              </a:rPr>
              <a:t>2</a:t>
            </a:r>
            <a:r>
              <a:rPr lang="en-GB" i="1" dirty="0" smtClean="0">
                <a:solidFill>
                  <a:srgbClr val="0000FF"/>
                </a:solidFill>
              </a:rPr>
              <a:t>)</a:t>
            </a:r>
            <a:r>
              <a:rPr lang="en-GB" dirty="0" smtClean="0">
                <a:solidFill>
                  <a:srgbClr val="0000FF"/>
                </a:solidFill>
              </a:rPr>
              <a:t>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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</a:rPr>
              <a:t> &lt;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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i="1" baseline="-250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</a:rPr>
              <a:t> +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</a:t>
            </a:r>
          </a:p>
          <a:p>
            <a:pPr>
              <a:buFont typeface="Arial" pitchFamily="34" charset="0"/>
              <a:buNone/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BD9A17-2955-4DA1-8848-68733AB44288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54562"/>
          </a:xfrm>
        </p:spPr>
        <p:txBody>
          <a:bodyPr>
            <a:normAutofit fontScale="85000" lnSpcReduction="20000"/>
          </a:bodyPr>
          <a:lstStyle/>
          <a:p>
            <a:pPr marL="444500" indent="-444500">
              <a:buClr>
                <a:srgbClr val="0000FF"/>
              </a:buClr>
            </a:pPr>
            <a:endParaRPr lang="en-GB" sz="2400" dirty="0" smtClean="0"/>
          </a:p>
          <a:p>
            <a:pPr marL="444500" indent="-444500">
              <a:buClr>
                <a:srgbClr val="0000FF"/>
              </a:buClr>
            </a:pPr>
            <a:r>
              <a:rPr lang="en-GB" sz="2400" dirty="0" smtClean="0"/>
              <a:t>	</a:t>
            </a:r>
            <a:r>
              <a:rPr lang="en-GB" dirty="0" err="1" smtClean="0"/>
              <a:t>TUF</a:t>
            </a:r>
            <a:r>
              <a:rPr lang="en-GB" dirty="0" smtClean="0"/>
              <a:t> gives a logical, model-theoretic semantics to</a:t>
            </a:r>
          </a:p>
          <a:p>
            <a:pPr marL="444500" indent="-444500">
              <a:buClr>
                <a:srgbClr val="0000FF"/>
              </a:buClr>
            </a:pPr>
            <a:endParaRPr lang="en-GB" dirty="0" smtClean="0"/>
          </a:p>
          <a:p>
            <a:pPr marL="1433513" indent="-1433513">
              <a:buClr>
                <a:srgbClr val="0000FF"/>
              </a:buClr>
            </a:pPr>
            <a:r>
              <a:rPr lang="en-GB" dirty="0" smtClean="0"/>
              <a:t>	imperative language constructs</a:t>
            </a:r>
          </a:p>
          <a:p>
            <a:pPr marL="1433513" indent="-1433513">
              <a:buClr>
                <a:srgbClr val="0000FF"/>
              </a:buClr>
            </a:pPr>
            <a:r>
              <a:rPr lang="en-GB" dirty="0" smtClean="0"/>
              <a:t>	including destructive updates</a:t>
            </a:r>
          </a:p>
          <a:p>
            <a:pPr marL="1433513" indent="-1433513">
              <a:buClr>
                <a:srgbClr val="0000FF"/>
              </a:buClr>
            </a:pPr>
            <a:r>
              <a:rPr lang="en-GB" dirty="0" smtClean="0"/>
              <a:t>	and reactive rules.</a:t>
            </a:r>
          </a:p>
          <a:p>
            <a:pPr marL="444500" indent="-444500">
              <a:buClr>
                <a:srgbClr val="0000FF"/>
              </a:buClr>
            </a:pPr>
            <a:endParaRPr lang="en-GB" dirty="0" smtClean="0"/>
          </a:p>
          <a:p>
            <a:pPr marL="444500" indent="-444500">
              <a:buClr>
                <a:srgbClr val="0000FF"/>
              </a:buClr>
            </a:pPr>
            <a:r>
              <a:rPr lang="en-GB" dirty="0" smtClean="0"/>
              <a:t>	</a:t>
            </a:r>
            <a:r>
              <a:rPr lang="en-GB" dirty="0" err="1" smtClean="0"/>
              <a:t>TUF</a:t>
            </a:r>
            <a:r>
              <a:rPr lang="en-GB" dirty="0" smtClean="0"/>
              <a:t> aims to provide a logic-based, AI-inspired framework that unifies</a:t>
            </a:r>
          </a:p>
          <a:p>
            <a:pPr marL="444500" indent="-444500">
              <a:buClr>
                <a:srgbClr val="0000FF"/>
              </a:buClr>
            </a:pPr>
            <a:endParaRPr lang="en-GB" dirty="0" smtClean="0"/>
          </a:p>
          <a:p>
            <a:pPr marL="1427163" indent="-444500">
              <a:buClr>
                <a:srgbClr val="0000FF"/>
              </a:buClr>
            </a:pPr>
            <a:r>
              <a:rPr lang="en-GB" dirty="0" smtClean="0"/>
              <a:t>	programming </a:t>
            </a:r>
          </a:p>
          <a:p>
            <a:pPr marL="1427163" indent="-444500">
              <a:buClr>
                <a:srgbClr val="0000FF"/>
              </a:buClr>
            </a:pPr>
            <a:r>
              <a:rPr lang="en-GB" dirty="0" smtClean="0"/>
              <a:t>	databases</a:t>
            </a:r>
          </a:p>
          <a:p>
            <a:pPr marL="1427163" indent="-444500">
              <a:buClr>
                <a:srgbClr val="0000FF"/>
              </a:buClr>
            </a:pPr>
            <a:endParaRPr lang="en-GB" dirty="0" smtClean="0"/>
          </a:p>
          <a:p>
            <a:pPr marL="1427163" indent="-895350">
              <a:buClr>
                <a:srgbClr val="0000FF"/>
              </a:buClr>
            </a:pPr>
            <a:r>
              <a:rPr lang="en-GB" dirty="0" err="1" smtClean="0"/>
              <a:t>TUF</a:t>
            </a:r>
            <a:r>
              <a:rPr lang="en-GB" dirty="0" smtClean="0"/>
              <a:t> is not a full-scale AI framework, but can be extended.</a:t>
            </a:r>
          </a:p>
          <a:p>
            <a:pPr marL="1427163" indent="-895350">
              <a:buClr>
                <a:srgbClr val="0000FF"/>
              </a:buClr>
            </a:pPr>
            <a:endParaRPr lang="en-GB" dirty="0" smtClean="0"/>
          </a:p>
          <a:p>
            <a:pPr marL="1427163" indent="-895350">
              <a:buClr>
                <a:srgbClr val="0000FF"/>
              </a:buClr>
            </a:pPr>
            <a:r>
              <a:rPr lang="en-GB" dirty="0" err="1" smtClean="0"/>
              <a:t>TUF</a:t>
            </a:r>
            <a:r>
              <a:rPr lang="en-GB" dirty="0" smtClean="0"/>
              <a:t> is partly inspired by psychological and philosophical models</a:t>
            </a:r>
          </a:p>
          <a:p>
            <a:pPr marL="1427163" indent="-895350">
              <a:buClr>
                <a:srgbClr val="0000FF"/>
              </a:buClr>
            </a:pPr>
            <a:r>
              <a:rPr lang="en-GB" dirty="0" smtClean="0"/>
              <a:t>of human thinking, as sketched in my 2011 book,</a:t>
            </a:r>
          </a:p>
          <a:p>
            <a:pPr marL="1427163" indent="-895350">
              <a:buClr>
                <a:srgbClr val="0000FF"/>
              </a:buClr>
            </a:pPr>
            <a:r>
              <a:rPr lang="en-GB" i="1" dirty="0" smtClean="0"/>
              <a:t>Computational Logic and Human Thinking.</a:t>
            </a:r>
          </a:p>
          <a:p>
            <a:pPr marL="444500" indent="-444500">
              <a:buClr>
                <a:srgbClr val="0000FF"/>
              </a:buClr>
            </a:pPr>
            <a:r>
              <a:rPr lang="en-GB" dirty="0" smtClean="0"/>
              <a:t>	</a:t>
            </a:r>
            <a:endParaRPr lang="en-GB" sz="2400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939336" cy="1143000"/>
          </a:xfrm>
        </p:spPr>
        <p:txBody>
          <a:bodyPr>
            <a:normAutofit/>
          </a:bodyPr>
          <a:lstStyle/>
          <a:p>
            <a:r>
              <a:rPr lang="en-GB" dirty="0" err="1" smtClean="0"/>
              <a:t>Golog</a:t>
            </a:r>
            <a:r>
              <a:rPr lang="en-GB" dirty="0" smtClean="0"/>
              <a:t> – composite actions are compiled into </a:t>
            </a:r>
            <a:br>
              <a:rPr lang="en-GB" dirty="0" smtClean="0"/>
            </a:br>
            <a:r>
              <a:rPr lang="en-GB" dirty="0" smtClean="0"/>
              <a:t>logic programs and the situation calculus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686800" cy="4531642"/>
          </a:xfrm>
        </p:spPr>
        <p:txBody>
          <a:bodyPr>
            <a:normAutofit fontScale="85000" lnSpcReduction="10000"/>
          </a:bodyPr>
          <a:lstStyle/>
          <a:p>
            <a:pPr marL="627063"/>
            <a:r>
              <a:rPr lang="en-GB" i="1" dirty="0" smtClean="0">
                <a:solidFill>
                  <a:srgbClr val="0033CC"/>
                </a:solidFill>
              </a:rPr>
              <a:t>transform(A, </a:t>
            </a:r>
            <a:r>
              <a:rPr lang="en-GB" i="1" dirty="0" smtClean="0">
                <a:solidFill>
                  <a:srgbClr val="FF0000"/>
                </a:solidFill>
              </a:rPr>
              <a:t>S, do(A, S)</a:t>
            </a:r>
            <a:r>
              <a:rPr lang="en-GB" i="1" dirty="0" smtClean="0">
                <a:solidFill>
                  <a:srgbClr val="0033CC"/>
                </a:solidFill>
              </a:rPr>
              <a:t>)</a:t>
            </a:r>
            <a:r>
              <a:rPr lang="en-GB" i="1" dirty="0" smtClean="0">
                <a:solidFill>
                  <a:srgbClr val="FF0000"/>
                </a:solidFill>
              </a:rPr>
              <a:t> 	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 primitive(A)  possible(A, 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S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) </a:t>
            </a:r>
          </a:p>
          <a:p>
            <a:pPr marL="627063"/>
            <a:r>
              <a:rPr lang="en-GB" i="1" dirty="0" smtClean="0">
                <a:solidFill>
                  <a:srgbClr val="0033CC"/>
                </a:solidFill>
              </a:rPr>
              <a:t>transform(</a:t>
            </a:r>
            <a:r>
              <a:rPr lang="en-GB" i="1" dirty="0" err="1" smtClean="0">
                <a:solidFill>
                  <a:srgbClr val="0033CC"/>
                </a:solidFill>
              </a:rPr>
              <a:t>A;B</a:t>
            </a:r>
            <a:r>
              <a:rPr lang="en-GB" i="1" dirty="0" smtClean="0">
                <a:solidFill>
                  <a:srgbClr val="0033CC"/>
                </a:solidFill>
              </a:rPr>
              <a:t>, </a:t>
            </a:r>
            <a:r>
              <a:rPr lang="en-GB" i="1" dirty="0" smtClean="0">
                <a:solidFill>
                  <a:srgbClr val="FF0000"/>
                </a:solidFill>
              </a:rPr>
              <a:t>S1, S2</a:t>
            </a:r>
            <a:r>
              <a:rPr lang="en-GB" i="1" dirty="0" smtClean="0">
                <a:solidFill>
                  <a:srgbClr val="0033CC"/>
                </a:solidFill>
              </a:rPr>
              <a:t>) 	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 </a:t>
            </a:r>
            <a:r>
              <a:rPr lang="en-GB" i="1" dirty="0" smtClean="0">
                <a:solidFill>
                  <a:srgbClr val="0033CC"/>
                </a:solidFill>
              </a:rPr>
              <a:t>transform(A, </a:t>
            </a:r>
            <a:r>
              <a:rPr lang="en-GB" i="1" dirty="0" smtClean="0">
                <a:solidFill>
                  <a:srgbClr val="FF0000"/>
                </a:solidFill>
              </a:rPr>
              <a:t>S1, S3</a:t>
            </a:r>
            <a:r>
              <a:rPr lang="en-GB" i="1" dirty="0" smtClean="0">
                <a:solidFill>
                  <a:srgbClr val="0033CC"/>
                </a:solidFill>
              </a:rPr>
              <a:t>)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 </a:t>
            </a:r>
            <a:r>
              <a:rPr lang="en-GB" i="1" dirty="0" smtClean="0">
                <a:solidFill>
                  <a:srgbClr val="0033CC"/>
                </a:solidFill>
              </a:rPr>
              <a:t>transform(B, </a:t>
            </a:r>
            <a:r>
              <a:rPr lang="en-GB" i="1" dirty="0" smtClean="0">
                <a:solidFill>
                  <a:srgbClr val="FF0000"/>
                </a:solidFill>
              </a:rPr>
              <a:t>S3, S2</a:t>
            </a:r>
            <a:r>
              <a:rPr lang="en-GB" i="1" dirty="0" smtClean="0">
                <a:solidFill>
                  <a:srgbClr val="0033CC"/>
                </a:solidFill>
              </a:rPr>
              <a:t>) </a:t>
            </a:r>
          </a:p>
          <a:p>
            <a:pPr marL="627063"/>
            <a:r>
              <a:rPr lang="en-GB" i="1" dirty="0" smtClean="0">
                <a:solidFill>
                  <a:srgbClr val="0033CC"/>
                </a:solidFill>
              </a:rPr>
              <a:t>transform(while(P, A), </a:t>
            </a:r>
            <a:r>
              <a:rPr lang="en-GB" i="1" dirty="0" smtClean="0">
                <a:solidFill>
                  <a:srgbClr val="FF0000"/>
                </a:solidFill>
              </a:rPr>
              <a:t>S, S</a:t>
            </a:r>
            <a:r>
              <a:rPr lang="en-GB" i="1" dirty="0" smtClean="0">
                <a:solidFill>
                  <a:srgbClr val="0033CC"/>
                </a:solidFill>
              </a:rPr>
              <a:t>)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  holds(P, 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S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)</a:t>
            </a:r>
            <a:endParaRPr lang="en-GB" i="1" dirty="0" smtClean="0">
              <a:solidFill>
                <a:srgbClr val="0033CC"/>
              </a:solidFill>
            </a:endParaRPr>
          </a:p>
          <a:p>
            <a:pPr marL="627063"/>
            <a:r>
              <a:rPr lang="en-GB" i="1" dirty="0" smtClean="0">
                <a:solidFill>
                  <a:srgbClr val="0033CC"/>
                </a:solidFill>
              </a:rPr>
              <a:t>transform(while(P, A), </a:t>
            </a:r>
            <a:r>
              <a:rPr lang="en-GB" i="1" dirty="0" smtClean="0">
                <a:solidFill>
                  <a:srgbClr val="FF0000"/>
                </a:solidFill>
              </a:rPr>
              <a:t>S1, S2</a:t>
            </a:r>
            <a:r>
              <a:rPr lang="en-GB" i="1" dirty="0" smtClean="0">
                <a:solidFill>
                  <a:srgbClr val="0033CC"/>
                </a:solidFill>
              </a:rPr>
              <a:t>)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 holds(P, </a:t>
            </a:r>
            <a:r>
              <a:rPr lang="en-GB" i="1" dirty="0" smtClean="0">
                <a:solidFill>
                  <a:srgbClr val="FF0000"/>
                </a:solidFill>
                <a:sym typeface="Symbol"/>
              </a:rPr>
              <a:t>S1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)  </a:t>
            </a:r>
            <a:r>
              <a:rPr lang="en-GB" i="1" dirty="0" smtClean="0">
                <a:solidFill>
                  <a:srgbClr val="0033CC"/>
                </a:solidFill>
              </a:rPr>
              <a:t>transform(A, </a:t>
            </a:r>
            <a:r>
              <a:rPr lang="en-GB" i="1" dirty="0" smtClean="0">
                <a:solidFill>
                  <a:srgbClr val="FF0000"/>
                </a:solidFill>
              </a:rPr>
              <a:t>S1, S3</a:t>
            </a:r>
            <a:r>
              <a:rPr lang="en-GB" i="1" dirty="0" smtClean="0">
                <a:solidFill>
                  <a:srgbClr val="0033CC"/>
                </a:solidFill>
              </a:rPr>
              <a:t>)</a:t>
            </a:r>
          </a:p>
          <a:p>
            <a:r>
              <a:rPr lang="en-GB" i="1" dirty="0" smtClean="0">
                <a:solidFill>
                  <a:srgbClr val="0033CC"/>
                </a:solidFill>
                <a:sym typeface="Symbol"/>
              </a:rPr>
              <a:t>								 </a:t>
            </a:r>
            <a:r>
              <a:rPr lang="en-GB" i="1" dirty="0" smtClean="0">
                <a:solidFill>
                  <a:srgbClr val="0033CC"/>
                </a:solidFill>
              </a:rPr>
              <a:t>transform(while(P, A), </a:t>
            </a:r>
            <a:r>
              <a:rPr lang="en-GB" i="1" dirty="0" smtClean="0">
                <a:solidFill>
                  <a:srgbClr val="FF0000"/>
                </a:solidFill>
              </a:rPr>
              <a:t>S3, S2</a:t>
            </a:r>
            <a:r>
              <a:rPr lang="en-GB" i="1" dirty="0" smtClean="0">
                <a:solidFill>
                  <a:srgbClr val="0033CC"/>
                </a:solidFill>
              </a:rPr>
              <a:t>)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 err="1" smtClean="0"/>
              <a:t>Golog</a:t>
            </a:r>
            <a:r>
              <a:rPr lang="en-GB" dirty="0" smtClean="0"/>
              <a:t>, </a:t>
            </a:r>
            <a:r>
              <a:rPr lang="en-GB" i="1" dirty="0" smtClean="0">
                <a:solidFill>
                  <a:srgbClr val="0033CC"/>
                </a:solidFill>
              </a:rPr>
              <a:t>while</a:t>
            </a:r>
            <a:r>
              <a:rPr lang="en-GB" dirty="0" smtClean="0"/>
              <a:t> is defined using second order logic.</a:t>
            </a:r>
          </a:p>
          <a:p>
            <a:r>
              <a:rPr lang="en-GB" dirty="0" smtClean="0"/>
              <a:t>In logic programming, </a:t>
            </a:r>
            <a:r>
              <a:rPr lang="en-GB" i="1" dirty="0" smtClean="0">
                <a:solidFill>
                  <a:srgbClr val="0033CC"/>
                </a:solidFill>
              </a:rPr>
              <a:t>while</a:t>
            </a:r>
            <a:r>
              <a:rPr lang="en-GB" dirty="0" smtClean="0"/>
              <a:t> is defined using minimal model semantics.</a:t>
            </a:r>
          </a:p>
          <a:p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 err="1" smtClean="0"/>
              <a:t>Golog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executing a program </a:t>
            </a:r>
            <a:r>
              <a:rPr lang="en-GB" i="1" dirty="0" smtClean="0">
                <a:solidFill>
                  <a:srgbClr val="FF0000"/>
                </a:solidFill>
              </a:rPr>
              <a:t>P </a:t>
            </a:r>
            <a:r>
              <a:rPr lang="en-GB" dirty="0" smtClean="0">
                <a:solidFill>
                  <a:srgbClr val="FF0000"/>
                </a:solidFill>
              </a:rPr>
              <a:t>is performed by deduction </a:t>
            </a:r>
            <a:r>
              <a:rPr lang="en-GB" dirty="0" smtClean="0"/>
              <a:t>proving the theorem:</a:t>
            </a:r>
          </a:p>
          <a:p>
            <a:endParaRPr lang="en-GB" i="1" dirty="0" smtClean="0">
              <a:solidFill>
                <a:srgbClr val="0033CC"/>
              </a:solidFill>
            </a:endParaRPr>
          </a:p>
          <a:p>
            <a:pPr marL="627063"/>
            <a:r>
              <a:rPr lang="en-GB" i="1" dirty="0" smtClean="0">
                <a:solidFill>
                  <a:srgbClr val="0033CC"/>
                </a:solidFill>
              </a:rPr>
              <a:t>Axioms  </a:t>
            </a:r>
            <a:r>
              <a:rPr lang="en-GB" dirty="0" smtClean="0">
                <a:solidFill>
                  <a:srgbClr val="0033CC"/>
                </a:solidFill>
              </a:rPr>
              <a:t>I=  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 S perform(P, s</a:t>
            </a:r>
            <a:r>
              <a:rPr lang="en-GB" i="1" baseline="-25000" dirty="0" smtClean="0">
                <a:solidFill>
                  <a:srgbClr val="0033CC"/>
                </a:solidFill>
                <a:sym typeface="Symbol"/>
              </a:rPr>
              <a:t>0</a:t>
            </a:r>
            <a:r>
              <a:rPr lang="en-GB" i="1" dirty="0" smtClean="0">
                <a:solidFill>
                  <a:srgbClr val="0033CC"/>
                </a:solidFill>
                <a:sym typeface="Symbol"/>
              </a:rPr>
              <a:t>, S)</a:t>
            </a:r>
          </a:p>
          <a:p>
            <a:endParaRPr lang="en-GB" dirty="0" smtClean="0">
              <a:sym typeface="Symbol"/>
            </a:endParaRPr>
          </a:p>
          <a:p>
            <a:r>
              <a:rPr lang="en-GB" dirty="0" smtClean="0">
                <a:sym typeface="Symbol"/>
              </a:rPr>
              <a:t>and extracting the sequence of actions from the instantiation of S.</a:t>
            </a:r>
          </a:p>
          <a:p>
            <a:endParaRPr lang="en-GB" dirty="0" smtClean="0">
              <a:sym typeface="Symbol"/>
            </a:endParaRPr>
          </a:p>
          <a:p>
            <a:r>
              <a:rPr lang="en-GB" dirty="0" err="1" smtClean="0">
                <a:solidFill>
                  <a:srgbClr val="003DB8"/>
                </a:solidFill>
                <a:sym typeface="Symbol"/>
              </a:rPr>
              <a:t>TUF</a:t>
            </a:r>
            <a:r>
              <a:rPr lang="en-GB" dirty="0" smtClean="0">
                <a:solidFill>
                  <a:srgbClr val="003DB8"/>
                </a:solidFill>
                <a:sym typeface="Symbol"/>
              </a:rPr>
              <a:t> </a:t>
            </a:r>
            <a:r>
              <a:rPr lang="en-GB" dirty="0" smtClean="0">
                <a:solidFill>
                  <a:srgbClr val="0033CC"/>
                </a:solidFill>
                <a:sym typeface="Symbol"/>
              </a:rPr>
              <a:t>  </a:t>
            </a:r>
            <a:r>
              <a:rPr lang="en-GB" dirty="0" err="1" smtClean="0">
                <a:solidFill>
                  <a:srgbClr val="0033CC"/>
                </a:solidFill>
                <a:sym typeface="Symbol"/>
              </a:rPr>
              <a:t>Golog</a:t>
            </a:r>
            <a:r>
              <a:rPr lang="en-GB" dirty="0" smtClean="0">
                <a:solidFill>
                  <a:srgbClr val="0033CC"/>
                </a:solidFill>
                <a:sym typeface="Symbol"/>
              </a:rPr>
              <a:t> + destructive updates + reactive rules – deduction + model generation.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Towards a Unified Framework (</a:t>
            </a:r>
            <a:r>
              <a:rPr lang="en-GB" dirty="0" err="1" smtClean="0"/>
              <a:t>TUF</a:t>
            </a:r>
            <a:r>
              <a:rPr lang="en-GB" dirty="0" smtClean="0"/>
              <a:t>) – The Problem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501208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rgbClr val="003DB8"/>
                </a:solidFill>
              </a:rPr>
              <a:t>reactive rules			logic programming 			state-transition</a:t>
            </a:r>
          </a:p>
          <a:p>
            <a:r>
              <a:rPr lang="en-GB" dirty="0" smtClean="0">
                <a:solidFill>
                  <a:srgbClr val="003DB8"/>
                </a:solidFill>
              </a:rPr>
              <a:t>						rules/definitions			frameworks</a:t>
            </a:r>
          </a:p>
          <a:p>
            <a:endParaRPr lang="en-GB" dirty="0" smtClean="0"/>
          </a:p>
          <a:p>
            <a:r>
              <a:rPr lang="en-GB" dirty="0" smtClean="0"/>
              <a:t>production rules		logic programs				 situation calculus</a:t>
            </a:r>
          </a:p>
          <a:p>
            <a:r>
              <a:rPr lang="en-GB" dirty="0" err="1" smtClean="0"/>
              <a:t>BDI</a:t>
            </a:r>
            <a:r>
              <a:rPr lang="en-GB" dirty="0" smtClean="0"/>
              <a:t> agent plans			</a:t>
            </a:r>
            <a:r>
              <a:rPr lang="en-GB" dirty="0" err="1" smtClean="0"/>
              <a:t>datalog</a:t>
            </a:r>
            <a:r>
              <a:rPr lang="en-GB" dirty="0" smtClean="0"/>
              <a:t>						 event calculus</a:t>
            </a:r>
          </a:p>
          <a:p>
            <a:r>
              <a:rPr lang="en-GB" dirty="0" smtClean="0"/>
              <a:t>triggers					transaction logic</a:t>
            </a:r>
          </a:p>
          <a:p>
            <a:r>
              <a:rPr lang="en-GB" dirty="0" err="1" smtClean="0"/>
              <a:t>CEP</a:t>
            </a:r>
            <a:r>
              <a:rPr lang="en-GB" dirty="0" smtClean="0"/>
              <a:t> languages			</a:t>
            </a:r>
            <a:r>
              <a:rPr lang="en-GB" dirty="0" err="1" smtClean="0"/>
              <a:t>golog</a:t>
            </a:r>
            <a:r>
              <a:rPr lang="en-GB" dirty="0" smtClean="0"/>
              <a:t> </a:t>
            </a:r>
          </a:p>
          <a:p>
            <a:r>
              <a:rPr lang="en-GB" dirty="0" smtClean="0"/>
              <a:t>									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Destructive updates		Over-abundance 	 		Frame axioms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No logical semantics	of logical semantics 			computationally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													infeasible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						</a:t>
            </a:r>
            <a:r>
              <a:rPr lang="en-GB" dirty="0" smtClean="0">
                <a:solidFill>
                  <a:srgbClr val="0033CC"/>
                </a:solidFill>
              </a:rPr>
              <a:t>intermediate approaches</a:t>
            </a:r>
          </a:p>
          <a:p>
            <a:r>
              <a:rPr lang="en-GB" dirty="0" smtClean="0">
                <a:solidFill>
                  <a:srgbClr val="0033CC"/>
                </a:solidFill>
              </a:rPr>
              <a:t>	</a:t>
            </a:r>
          </a:p>
          <a:p>
            <a:r>
              <a:rPr lang="en-GB" dirty="0" err="1" smtClean="0"/>
              <a:t>MetaTem</a:t>
            </a:r>
            <a:r>
              <a:rPr lang="en-GB" dirty="0" smtClean="0"/>
              <a:t>						 			ALP</a:t>
            </a:r>
          </a:p>
          <a:p>
            <a:endParaRPr lang="en-GB" dirty="0" smtClean="0"/>
          </a:p>
          <a:p>
            <a:r>
              <a:rPr lang="en-GB" dirty="0" smtClean="0">
                <a:solidFill>
                  <a:srgbClr val="FF0000"/>
                </a:solidFill>
              </a:rPr>
              <a:t>Modal temporal logic						</a:t>
            </a:r>
            <a:r>
              <a:rPr lang="en-GB" dirty="0" err="1" smtClean="0">
                <a:solidFill>
                  <a:srgbClr val="FF0000"/>
                </a:solidFill>
              </a:rPr>
              <a:t>Logic</a:t>
            </a:r>
            <a:r>
              <a:rPr lang="en-GB" dirty="0" smtClean="0">
                <a:solidFill>
                  <a:srgbClr val="FF0000"/>
                </a:solidFill>
              </a:rPr>
              <a:t> programs +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Possible worlds semantics 	  				FOL integrity constraints Frame axioms								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								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GB" dirty="0" smtClean="0"/>
              <a:t>Towards a Unified Framework (</a:t>
            </a:r>
            <a:r>
              <a:rPr lang="en-GB" dirty="0" err="1" smtClean="0"/>
              <a:t>TUF</a:t>
            </a:r>
            <a:r>
              <a:rPr lang="en-GB" dirty="0" smtClean="0"/>
              <a:t>)  &lt;</a:t>
            </a:r>
            <a:r>
              <a:rPr lang="en-GB" i="1" dirty="0" smtClean="0"/>
              <a:t>R</a:t>
            </a:r>
            <a:r>
              <a:rPr lang="en-GB" dirty="0" smtClean="0"/>
              <a:t>,</a:t>
            </a:r>
            <a:r>
              <a:rPr lang="en-GB" i="1" dirty="0" smtClean="0"/>
              <a:t> L</a:t>
            </a:r>
            <a:r>
              <a:rPr lang="en-GB" dirty="0" smtClean="0"/>
              <a:t>, </a:t>
            </a:r>
            <a:r>
              <a:rPr lang="en-GB" i="1" dirty="0" smtClean="0"/>
              <a:t>D</a:t>
            </a:r>
            <a:r>
              <a:rPr lang="en-GB" dirty="0" smtClean="0"/>
              <a:t>&gt;</a:t>
            </a:r>
            <a:br>
              <a:rPr lang="en-GB" dirty="0" smtClean="0"/>
            </a:br>
            <a:r>
              <a:rPr lang="en-GB" dirty="0" smtClean="0"/>
              <a:t>A proposal (based on ALP + destructive updates)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7638"/>
            <a:ext cx="9217024" cy="5755778"/>
          </a:xfrm>
        </p:spPr>
        <p:txBody>
          <a:bodyPr>
            <a:normAutofit/>
          </a:bodyPr>
          <a:lstStyle/>
          <a:p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Reactive rules</a:t>
            </a:r>
            <a:r>
              <a:rPr lang="en-GB" b="1" i="1" dirty="0" smtClean="0">
                <a:solidFill>
                  <a:srgbClr val="FF0000"/>
                </a:solidFill>
              </a:rPr>
              <a:t> </a:t>
            </a:r>
            <a:r>
              <a:rPr lang="en-GB" i="1" dirty="0" smtClean="0">
                <a:solidFill>
                  <a:srgbClr val="FF0000"/>
                </a:solidFill>
              </a:rPr>
              <a:t>R</a:t>
            </a:r>
            <a:r>
              <a:rPr lang="en-GB" b="1" i="1" dirty="0" smtClean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FF0000"/>
                </a:solidFill>
              </a:rPr>
              <a:t>	+</a:t>
            </a:r>
            <a:r>
              <a:rPr lang="en-GB" dirty="0" smtClean="0">
                <a:solidFill>
                  <a:srgbClr val="0033CC"/>
                </a:solidFill>
              </a:rPr>
              <a:t>	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FF0000"/>
                </a:solidFill>
              </a:rPr>
              <a:t>Logic programs  </a:t>
            </a:r>
            <a:r>
              <a:rPr lang="en-GB" i="1" dirty="0" smtClean="0">
                <a:solidFill>
                  <a:srgbClr val="FF0000"/>
                </a:solidFill>
              </a:rPr>
              <a:t>L</a:t>
            </a:r>
            <a:r>
              <a:rPr lang="en-GB" b="1" i="1" dirty="0" smtClean="0">
                <a:solidFill>
                  <a:srgbClr val="FF0000"/>
                </a:solidFill>
              </a:rPr>
              <a:t>	</a:t>
            </a:r>
            <a:r>
              <a:rPr lang="en-GB" dirty="0" smtClean="0">
                <a:solidFill>
                  <a:srgbClr val="FF0000"/>
                </a:solidFill>
              </a:rPr>
              <a:t>+   	Event theory</a:t>
            </a:r>
            <a:r>
              <a:rPr lang="en-GB" b="1" i="1" dirty="0" smtClean="0">
                <a:solidFill>
                  <a:srgbClr val="FF0000"/>
                </a:solidFill>
              </a:rPr>
              <a:t> </a:t>
            </a:r>
            <a:r>
              <a:rPr lang="en-GB" i="1" dirty="0" smtClean="0">
                <a:solidFill>
                  <a:srgbClr val="FF0000"/>
                </a:solidFill>
              </a:rPr>
              <a:t>ET</a:t>
            </a:r>
            <a:r>
              <a:rPr lang="en-GB" b="1" i="1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and</a:t>
            </a:r>
          </a:p>
          <a:p>
            <a:r>
              <a:rPr lang="en-GB" dirty="0" smtClean="0"/>
              <a:t>represent </a:t>
            </a:r>
            <a:r>
              <a:rPr lang="en-GB" dirty="0" smtClean="0">
                <a:solidFill>
                  <a:srgbClr val="FF0000"/>
                </a:solidFill>
              </a:rPr>
              <a:t>goals</a:t>
            </a:r>
            <a:r>
              <a:rPr lang="en-GB" dirty="0" smtClean="0"/>
              <a:t> 		represent </a:t>
            </a:r>
            <a:r>
              <a:rPr lang="en-GB" dirty="0" smtClean="0">
                <a:solidFill>
                  <a:srgbClr val="FF0000"/>
                </a:solidFill>
              </a:rPr>
              <a:t>beliefs		domain theory </a:t>
            </a:r>
            <a:r>
              <a:rPr lang="en-GB" i="1" dirty="0" smtClean="0">
                <a:solidFill>
                  <a:srgbClr val="FF0000"/>
                </a:solidFill>
              </a:rPr>
              <a:t>D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												</a:t>
            </a:r>
            <a:r>
              <a:rPr lang="en-GB" dirty="0" smtClean="0"/>
              <a:t>define </a:t>
            </a:r>
            <a:r>
              <a:rPr lang="en-GB" dirty="0" smtClean="0">
                <a:solidFill>
                  <a:srgbClr val="FF0000"/>
                </a:solidFill>
              </a:rPr>
              <a:t>state transitions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												</a:t>
            </a:r>
            <a:r>
              <a:rPr lang="en-GB" dirty="0" smtClean="0"/>
              <a:t>in logic programming form</a:t>
            </a:r>
          </a:p>
          <a:p>
            <a:endParaRPr lang="en-GB" dirty="0" smtClean="0"/>
          </a:p>
          <a:p>
            <a:r>
              <a:rPr lang="en-GB" dirty="0" smtClean="0"/>
              <a:t>production rules		</a:t>
            </a:r>
            <a:r>
              <a:rPr lang="en-GB" dirty="0" err="1" smtClean="0"/>
              <a:t>datalog</a:t>
            </a:r>
            <a:r>
              <a:rPr lang="en-GB" dirty="0" smtClean="0"/>
              <a:t>				situation calculus</a:t>
            </a:r>
          </a:p>
          <a:p>
            <a:r>
              <a:rPr lang="en-GB" dirty="0" err="1" smtClean="0"/>
              <a:t>BDI</a:t>
            </a:r>
            <a:r>
              <a:rPr lang="en-GB" dirty="0" smtClean="0"/>
              <a:t> agent plans 		transaction logic		event calculus</a:t>
            </a:r>
          </a:p>
          <a:p>
            <a:r>
              <a:rPr lang="en-GB" dirty="0" err="1" smtClean="0"/>
              <a:t>MetaTem</a:t>
            </a:r>
            <a:r>
              <a:rPr lang="en-GB" dirty="0" smtClean="0"/>
              <a:t> 				</a:t>
            </a:r>
            <a:r>
              <a:rPr lang="en-GB" dirty="0" err="1" smtClean="0"/>
              <a:t>golog</a:t>
            </a:r>
            <a:endParaRPr lang="en-GB" dirty="0" smtClean="0"/>
          </a:p>
          <a:p>
            <a:r>
              <a:rPr lang="en-GB" dirty="0" smtClean="0"/>
              <a:t>triggers		</a:t>
            </a:r>
          </a:p>
          <a:p>
            <a:r>
              <a:rPr lang="en-GB" dirty="0" err="1" smtClean="0"/>
              <a:t>CEP</a:t>
            </a:r>
            <a:r>
              <a:rPr lang="en-GB" dirty="0" smtClean="0"/>
              <a:t> rules</a:t>
            </a:r>
          </a:p>
          <a:p>
            <a:endParaRPr lang="en-GB" dirty="0" smtClean="0">
              <a:solidFill>
                <a:srgbClr val="FF0000"/>
              </a:solidFill>
            </a:endParaRPr>
          </a:p>
          <a:p>
            <a:r>
              <a:rPr lang="en-GB" i="1" dirty="0" smtClean="0">
                <a:solidFill>
                  <a:srgbClr val="FF0000"/>
                </a:solidFill>
              </a:rPr>
              <a:t>ET</a:t>
            </a:r>
            <a:r>
              <a:rPr lang="en-GB" dirty="0" smtClean="0">
                <a:solidFill>
                  <a:srgbClr val="FF0000"/>
                </a:solidFill>
              </a:rPr>
              <a:t> specifies state transitions in the model-theoretic semantics.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But destructive updates are used in the operational semantics.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GB" dirty="0" smtClean="0"/>
              <a:t>Towards a Unified Framework (</a:t>
            </a:r>
            <a:r>
              <a:rPr lang="en-GB" dirty="0" err="1" smtClean="0"/>
              <a:t>TUF</a:t>
            </a:r>
            <a:r>
              <a:rPr lang="en-GB" dirty="0" smtClean="0"/>
              <a:t>)  &lt;</a:t>
            </a:r>
            <a:r>
              <a:rPr lang="en-GB" i="1" dirty="0" smtClean="0"/>
              <a:t>R</a:t>
            </a:r>
            <a:r>
              <a:rPr lang="en-GB" dirty="0" smtClean="0"/>
              <a:t>,</a:t>
            </a:r>
            <a:r>
              <a:rPr lang="en-GB" i="1" dirty="0" smtClean="0"/>
              <a:t> L</a:t>
            </a:r>
            <a:r>
              <a:rPr lang="en-GB" dirty="0" smtClean="0"/>
              <a:t>, </a:t>
            </a:r>
            <a:r>
              <a:rPr lang="en-GB" i="1" dirty="0" smtClean="0"/>
              <a:t>D</a:t>
            </a:r>
            <a:r>
              <a:rPr lang="en-GB" dirty="0" smtClean="0"/>
              <a:t>&gt;</a:t>
            </a:r>
            <a:br>
              <a:rPr lang="en-GB" dirty="0" smtClean="0"/>
            </a:br>
            <a:r>
              <a:rPr lang="en-GB" dirty="0" smtClean="0"/>
              <a:t>A proposal (based on ALP + destructive updates)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25316"/>
            <a:ext cx="9217024" cy="4631034"/>
          </a:xfrm>
        </p:spPr>
        <p:txBody>
          <a:bodyPr>
            <a:normAutofit fontScale="92500" lnSpcReduction="10000"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Reactive rules</a:t>
            </a:r>
            <a:r>
              <a:rPr lang="en-GB" sz="2000" b="1" i="1" dirty="0" smtClean="0">
                <a:solidFill>
                  <a:srgbClr val="FF0000"/>
                </a:solidFill>
              </a:rPr>
              <a:t> </a:t>
            </a:r>
            <a:r>
              <a:rPr lang="en-GB" sz="2000" i="1" dirty="0" smtClean="0">
                <a:solidFill>
                  <a:srgbClr val="FF0000"/>
                </a:solidFill>
              </a:rPr>
              <a:t>R</a:t>
            </a:r>
            <a:r>
              <a:rPr lang="en-GB" sz="2000" b="1" i="1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>
                <a:solidFill>
                  <a:srgbClr val="FF0000"/>
                </a:solidFill>
              </a:rPr>
              <a:t>	+</a:t>
            </a:r>
            <a:r>
              <a:rPr lang="en-GB" sz="2000" dirty="0" smtClean="0">
                <a:solidFill>
                  <a:srgbClr val="0033CC"/>
                </a:solidFill>
              </a:rPr>
              <a:t>	</a:t>
            </a:r>
            <a:r>
              <a:rPr lang="en-GB" sz="2000" dirty="0" smtClean="0"/>
              <a:t> </a:t>
            </a:r>
            <a:r>
              <a:rPr lang="en-GB" sz="2000" dirty="0" smtClean="0">
                <a:solidFill>
                  <a:srgbClr val="FF0000"/>
                </a:solidFill>
              </a:rPr>
              <a:t>Logic programs  </a:t>
            </a:r>
            <a:r>
              <a:rPr lang="en-GB" sz="2000" i="1" dirty="0" smtClean="0">
                <a:solidFill>
                  <a:srgbClr val="FF0000"/>
                </a:solidFill>
              </a:rPr>
              <a:t>L</a:t>
            </a:r>
            <a:r>
              <a:rPr lang="en-GB" sz="2000" b="1" i="1" dirty="0" smtClean="0">
                <a:solidFill>
                  <a:srgbClr val="FF0000"/>
                </a:solidFill>
              </a:rPr>
              <a:t>	</a:t>
            </a:r>
            <a:r>
              <a:rPr lang="en-GB" sz="2000" dirty="0" smtClean="0">
                <a:solidFill>
                  <a:srgbClr val="FF0000"/>
                </a:solidFill>
              </a:rPr>
              <a:t>+   	Event theory  </a:t>
            </a:r>
            <a:r>
              <a:rPr lang="en-GB" sz="2000" i="1" dirty="0" smtClean="0">
                <a:solidFill>
                  <a:srgbClr val="FF0000"/>
                </a:solidFill>
              </a:rPr>
              <a:t>ET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/>
              <a:t>and</a:t>
            </a:r>
          </a:p>
          <a:p>
            <a:r>
              <a:rPr lang="en-GB" sz="2000" dirty="0" smtClean="0"/>
              <a:t>represent </a:t>
            </a:r>
            <a:r>
              <a:rPr lang="en-GB" sz="2000" dirty="0" smtClean="0">
                <a:solidFill>
                  <a:srgbClr val="FF0000"/>
                </a:solidFill>
              </a:rPr>
              <a:t>goals</a:t>
            </a:r>
            <a:r>
              <a:rPr lang="en-GB" sz="2000" dirty="0" smtClean="0"/>
              <a:t> 		represent </a:t>
            </a:r>
            <a:r>
              <a:rPr lang="en-GB" sz="2000" dirty="0" smtClean="0">
                <a:solidFill>
                  <a:srgbClr val="FF0000"/>
                </a:solidFill>
              </a:rPr>
              <a:t>beliefs		domain theory </a:t>
            </a:r>
            <a:r>
              <a:rPr lang="en-GB" sz="2000" i="1" dirty="0" smtClean="0">
                <a:solidFill>
                  <a:srgbClr val="FF0000"/>
                </a:solidFill>
              </a:rPr>
              <a:t>D</a:t>
            </a:r>
          </a:p>
          <a:p>
            <a:r>
              <a:rPr lang="en-GB" sz="2000" dirty="0" smtClean="0">
                <a:solidFill>
                  <a:srgbClr val="FF0000"/>
                </a:solidFill>
              </a:rPr>
              <a:t>													</a:t>
            </a:r>
            <a:r>
              <a:rPr lang="en-GB" sz="2000" dirty="0" smtClean="0"/>
              <a:t>							</a:t>
            </a:r>
          </a:p>
          <a:p>
            <a:r>
              <a:rPr lang="en-GB" sz="2000" dirty="0" smtClean="0"/>
              <a:t>Given an initial state </a:t>
            </a:r>
            <a:r>
              <a:rPr lang="en-GB" sz="2000" i="1" dirty="0" smtClean="0">
                <a:solidFill>
                  <a:srgbClr val="FF0000"/>
                </a:solidFill>
              </a:rPr>
              <a:t>S</a:t>
            </a:r>
            <a:r>
              <a:rPr lang="en-GB" sz="2000" i="1" baseline="-25000" dirty="0" smtClean="0">
                <a:solidFill>
                  <a:srgbClr val="FF0000"/>
                </a:solidFill>
              </a:rPr>
              <a:t>0</a:t>
            </a:r>
            <a:r>
              <a:rPr lang="en-GB" sz="2000" dirty="0" smtClean="0"/>
              <a:t>, initial goal </a:t>
            </a:r>
            <a:r>
              <a:rPr lang="en-GB" sz="2000" i="1" dirty="0" smtClean="0">
                <a:solidFill>
                  <a:srgbClr val="FF0000"/>
                </a:solidFill>
              </a:rPr>
              <a:t>G</a:t>
            </a:r>
            <a:r>
              <a:rPr lang="en-GB" sz="2000" i="1" baseline="-25000" dirty="0" smtClean="0">
                <a:solidFill>
                  <a:srgbClr val="FF0000"/>
                </a:solidFill>
              </a:rPr>
              <a:t>0</a:t>
            </a:r>
            <a:r>
              <a:rPr lang="en-GB" sz="2000" dirty="0" smtClean="0"/>
              <a:t>  </a:t>
            </a:r>
          </a:p>
          <a:p>
            <a:r>
              <a:rPr lang="en-GB" sz="2000" dirty="0" smtClean="0"/>
              <a:t>and sequence of external events </a:t>
            </a:r>
            <a:r>
              <a:rPr lang="en-GB" sz="2000" i="1" dirty="0" smtClean="0">
                <a:solidFill>
                  <a:srgbClr val="FF0000"/>
                </a:solidFill>
              </a:rPr>
              <a:t>ext</a:t>
            </a:r>
            <a:r>
              <a:rPr lang="en-GB" sz="2000" dirty="0" smtClean="0"/>
              <a:t>,</a:t>
            </a:r>
          </a:p>
          <a:p>
            <a:r>
              <a:rPr lang="en-GB" sz="2000" dirty="0" smtClean="0"/>
              <a:t>the aim is to generate a sequence </a:t>
            </a:r>
            <a:r>
              <a:rPr lang="en-GB" sz="2000" i="1" dirty="0" smtClean="0">
                <a:solidFill>
                  <a:srgbClr val="FF0000"/>
                </a:solidFill>
              </a:rPr>
              <a:t>act</a:t>
            </a:r>
            <a:r>
              <a:rPr lang="en-GB" sz="2000" dirty="0" smtClean="0"/>
              <a:t> of actions such that </a:t>
            </a:r>
          </a:p>
          <a:p>
            <a:endParaRPr lang="en-GB" sz="2000" dirty="0" smtClean="0"/>
          </a:p>
          <a:p>
            <a:r>
              <a:rPr lang="en-GB" sz="2000" i="1" dirty="0" smtClean="0">
                <a:solidFill>
                  <a:srgbClr val="FF0000"/>
                </a:solidFill>
              </a:rPr>
              <a:t>	R </a:t>
            </a:r>
            <a:r>
              <a:rPr lang="en-GB" sz="2000" dirty="0" smtClean="0">
                <a:solidFill>
                  <a:srgbClr val="FF0000"/>
                </a:solidFill>
                <a:sym typeface="Symbol"/>
              </a:rPr>
              <a:t> </a:t>
            </a:r>
            <a:r>
              <a:rPr lang="en-GB" sz="2000" i="1" dirty="0" smtClean="0">
                <a:solidFill>
                  <a:srgbClr val="FF0000"/>
                </a:solidFill>
              </a:rPr>
              <a:t>G</a:t>
            </a:r>
            <a:r>
              <a:rPr lang="en-GB" sz="2000" i="1" baseline="-25000" dirty="0" smtClean="0">
                <a:solidFill>
                  <a:srgbClr val="FF0000"/>
                </a:solidFill>
              </a:rPr>
              <a:t>0  </a:t>
            </a:r>
            <a:r>
              <a:rPr lang="en-GB" sz="2000" dirty="0" smtClean="0"/>
              <a:t>is true in the model “intended” by the logic program</a:t>
            </a:r>
          </a:p>
          <a:p>
            <a:r>
              <a:rPr lang="en-GB" sz="2000" dirty="0" smtClean="0"/>
              <a:t>	 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L  </a:t>
            </a:r>
            <a:r>
              <a:rPr lang="en-GB" sz="2000" dirty="0" smtClean="0">
                <a:solidFill>
                  <a:srgbClr val="FF0000"/>
                </a:solidFill>
                <a:sym typeface="Symbol"/>
              </a:rPr>
              <a:t>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GB" sz="2000" i="1" dirty="0" smtClean="0">
                <a:solidFill>
                  <a:srgbClr val="FF0000"/>
                </a:solidFill>
              </a:rPr>
              <a:t>ET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GB" sz="2000" dirty="0" smtClean="0">
                <a:solidFill>
                  <a:srgbClr val="FF0000"/>
                </a:solidFill>
                <a:sym typeface="Symbol"/>
              </a:rPr>
              <a:t> </a:t>
            </a:r>
            <a:r>
              <a:rPr lang="en-GB" sz="2000" i="1" dirty="0" smtClean="0">
                <a:solidFill>
                  <a:srgbClr val="FF0000"/>
                </a:solidFill>
              </a:rPr>
              <a:t>D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</a:t>
            </a:r>
            <a:r>
              <a:rPr lang="en-GB" sz="2000" dirty="0" smtClean="0"/>
              <a:t> </a:t>
            </a:r>
            <a:r>
              <a:rPr lang="en-GB" sz="2000" dirty="0" smtClean="0">
                <a:solidFill>
                  <a:srgbClr val="FF0000"/>
                </a:solidFill>
                <a:sym typeface="Symbol"/>
              </a:rPr>
              <a:t> </a:t>
            </a:r>
            <a:r>
              <a:rPr lang="en-GB" sz="2000" i="1" dirty="0" smtClean="0">
                <a:solidFill>
                  <a:srgbClr val="FF0000"/>
                </a:solidFill>
              </a:rPr>
              <a:t>S</a:t>
            </a:r>
            <a:r>
              <a:rPr lang="en-GB" sz="2000" i="1" baseline="-25000" dirty="0" smtClean="0">
                <a:solidFill>
                  <a:srgbClr val="FF0000"/>
                </a:solidFill>
              </a:rPr>
              <a:t>0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/>
              <a:t> </a:t>
            </a:r>
            <a:r>
              <a:rPr lang="en-GB" sz="2000" dirty="0" smtClean="0">
                <a:solidFill>
                  <a:srgbClr val="FF0000"/>
                </a:solidFill>
                <a:sym typeface="Symbol"/>
              </a:rPr>
              <a:t> </a:t>
            </a:r>
            <a:r>
              <a:rPr lang="en-GB" sz="2000" i="1" dirty="0" smtClean="0">
                <a:solidFill>
                  <a:srgbClr val="FF0000"/>
                </a:solidFill>
              </a:rPr>
              <a:t>ext </a:t>
            </a:r>
            <a:r>
              <a:rPr lang="en-GB" sz="2000" dirty="0" smtClean="0">
                <a:solidFill>
                  <a:srgbClr val="FF0000"/>
                </a:solidFill>
                <a:sym typeface="Symbol"/>
              </a:rPr>
              <a:t>  </a:t>
            </a:r>
            <a:r>
              <a:rPr lang="en-GB" sz="2000" i="1" dirty="0" smtClean="0">
                <a:solidFill>
                  <a:srgbClr val="FF0000"/>
                </a:solidFill>
              </a:rPr>
              <a:t>act.</a:t>
            </a:r>
          </a:p>
          <a:p>
            <a:endParaRPr lang="en-GB" sz="2000" i="1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State transitions are </a:t>
            </a:r>
            <a:r>
              <a:rPr lang="en-US" sz="2000" dirty="0" err="1" smtClean="0"/>
              <a:t>specifed</a:t>
            </a:r>
            <a:r>
              <a:rPr lang="en-US" sz="2000" dirty="0" smtClean="0"/>
              <a:t> by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GB" sz="2000" i="1" dirty="0" smtClean="0">
                <a:solidFill>
                  <a:srgbClr val="FF0000"/>
                </a:solidFill>
              </a:rPr>
              <a:t>ET</a:t>
            </a:r>
            <a:r>
              <a:rPr lang="en-GB" sz="2000" dirty="0" smtClean="0">
                <a:solidFill>
                  <a:srgbClr val="FF0000"/>
                </a:solidFill>
              </a:rPr>
              <a:t>:</a:t>
            </a:r>
          </a:p>
          <a:p>
            <a:endParaRPr lang="en-GB" sz="2000" dirty="0" smtClean="0">
              <a:solidFill>
                <a:srgbClr val="FF0000"/>
              </a:solidFill>
            </a:endParaRPr>
          </a:p>
          <a:p>
            <a:pPr indent="536575"/>
            <a:r>
              <a:rPr lang="en-US" sz="2000" i="1" dirty="0" smtClean="0">
                <a:solidFill>
                  <a:srgbClr val="0033CC"/>
                </a:solidFill>
              </a:rPr>
              <a:t>holds(P, T+1)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</a:t>
            </a:r>
            <a:r>
              <a:rPr lang="en-US" sz="2000" i="1" dirty="0" smtClean="0">
                <a:solidFill>
                  <a:srgbClr val="0033CC"/>
                </a:solidFill>
              </a:rPr>
              <a:t>  happens(E, T+1) 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 </a:t>
            </a:r>
            <a:r>
              <a:rPr lang="en-US" sz="2000" i="1" dirty="0" smtClean="0">
                <a:solidFill>
                  <a:srgbClr val="0033CC"/>
                </a:solidFill>
                <a:sym typeface="Symbol"/>
              </a:rPr>
              <a:t> </a:t>
            </a:r>
            <a:r>
              <a:rPr lang="en-US" sz="2000" i="1" dirty="0" smtClean="0">
                <a:solidFill>
                  <a:srgbClr val="0033CC"/>
                </a:solidFill>
              </a:rPr>
              <a:t>initiated(E, P, T) </a:t>
            </a:r>
            <a:endParaRPr lang="en-GB" sz="2000" dirty="0" smtClean="0">
              <a:solidFill>
                <a:srgbClr val="0033CC"/>
              </a:solidFill>
            </a:endParaRPr>
          </a:p>
          <a:p>
            <a:pPr indent="536575"/>
            <a:r>
              <a:rPr lang="en-US" sz="2000" i="1" dirty="0" smtClean="0">
                <a:solidFill>
                  <a:srgbClr val="0033CC"/>
                </a:solidFill>
              </a:rPr>
              <a:t>holds(P, T+1)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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smtClean="0">
                <a:solidFill>
                  <a:srgbClr val="0033CC"/>
                </a:solidFill>
              </a:rPr>
              <a:t>holds(P, T)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US" sz="2000" i="1" dirty="0" smtClean="0">
                <a:solidFill>
                  <a:srgbClr val="FF0000"/>
                </a:solidFill>
              </a:rPr>
              <a:t> ¬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 </a:t>
            </a:r>
            <a:r>
              <a:rPr lang="en-US" sz="2000" i="1" dirty="0" smtClean="0">
                <a:solidFill>
                  <a:srgbClr val="0033CC"/>
                </a:solidFill>
                <a:sym typeface="Symbol"/>
              </a:rPr>
              <a:t>E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(</a:t>
            </a:r>
            <a:r>
              <a:rPr lang="en-US" sz="2000" i="1" dirty="0" smtClean="0">
                <a:solidFill>
                  <a:srgbClr val="0033CC"/>
                </a:solidFill>
              </a:rPr>
              <a:t>happens(E, T+1)  </a:t>
            </a:r>
            <a:r>
              <a:rPr lang="en-US" sz="2000" i="1" dirty="0" smtClean="0">
                <a:solidFill>
                  <a:srgbClr val="FF0000"/>
                </a:solidFill>
                <a:sym typeface="Symbol"/>
              </a:rPr>
              <a:t> </a:t>
            </a:r>
            <a:r>
              <a:rPr lang="en-US" sz="2000" i="1" dirty="0" smtClean="0">
                <a:solidFill>
                  <a:srgbClr val="0033CC"/>
                </a:solidFill>
              </a:rPr>
              <a:t>terminated(E, P, T) </a:t>
            </a:r>
            <a:r>
              <a:rPr lang="en-US" sz="2000" i="1" dirty="0" smtClean="0">
                <a:solidFill>
                  <a:srgbClr val="FF0000"/>
                </a:solidFill>
              </a:rPr>
              <a:t>)</a:t>
            </a:r>
            <a:endParaRPr lang="en-GB" sz="2000" dirty="0" smtClean="0"/>
          </a:p>
          <a:p>
            <a:endParaRPr lang="en-GB" sz="2000" dirty="0" smtClean="0"/>
          </a:p>
          <a:p>
            <a:r>
              <a:rPr lang="en-GB" sz="2000" dirty="0" smtClean="0"/>
              <a:t>The model is generated piecemeal </a:t>
            </a:r>
            <a:r>
              <a:rPr lang="en-GB" sz="2000" dirty="0" smtClean="0">
                <a:solidFill>
                  <a:srgbClr val="FF0000"/>
                </a:solidFill>
              </a:rPr>
              <a:t>using destructive assignment/updates</a:t>
            </a:r>
            <a:r>
              <a:rPr lang="en-GB" sz="2000" dirty="0" smtClean="0"/>
              <a:t>.</a:t>
            </a:r>
          </a:p>
          <a:p>
            <a:r>
              <a:rPr lang="en-GB" sz="2000" i="1" dirty="0" smtClean="0">
                <a:solidFill>
                  <a:srgbClr val="FF0000"/>
                </a:solidFill>
              </a:rPr>
              <a:t>ET</a:t>
            </a:r>
            <a:r>
              <a:rPr lang="en-GB" sz="2000" i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GB" sz="2000" i="1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>
                <a:solidFill>
                  <a:srgbClr val="FF0000"/>
                </a:solidFill>
              </a:rPr>
              <a:t>is an emergent property </a:t>
            </a:r>
            <a:r>
              <a:rPr lang="en-GB" sz="2000" dirty="0" smtClean="0"/>
              <a:t>(true in the resulting model).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GB" sz="3100" dirty="0" smtClean="0">
                <a:solidFill>
                  <a:srgbClr val="003DB8"/>
                </a:solidFill>
              </a:rPr>
              <a:t>Towards a Unifying Logic-Based Framework (</a:t>
            </a:r>
            <a:r>
              <a:rPr lang="en-GB" sz="3100" dirty="0" err="1" smtClean="0">
                <a:solidFill>
                  <a:srgbClr val="003DB8"/>
                </a:solidFill>
              </a:rPr>
              <a:t>TUF</a:t>
            </a:r>
            <a:r>
              <a:rPr lang="en-GB" sz="3100" dirty="0" smtClean="0">
                <a:solidFill>
                  <a:srgbClr val="003DB8"/>
                </a:solidFill>
              </a:rPr>
              <a:t>)</a:t>
            </a:r>
            <a:r>
              <a:rPr lang="en-GB" dirty="0" smtClean="0"/>
              <a:t>		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1520" y="1830387"/>
            <a:ext cx="8686800" cy="4525963"/>
          </a:xfrm>
        </p:spPr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Computer Science Zoo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3DB8"/>
                </a:solidFill>
              </a:rPr>
              <a:t>The inspiration from  production systems and active databases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BDI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agents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inspiration from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abductive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logic programming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Complex event processing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Combining complex events and complex transactions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Achieving atomicity by complex primitive actions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The relationship with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MetaTem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and temporal modal logic</a:t>
            </a:r>
          </a:p>
          <a:p>
            <a:pPr lvl="1">
              <a:spcBef>
                <a:spcPts val="1200"/>
              </a:spcBef>
              <a:buClr>
                <a:srgbClr val="003DB8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Soundness and incompleteness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73432-EF7F-B84F-BCFB-EEF96C8A23D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88140</TotalTime>
  <Words>1909</Words>
  <Application>Microsoft Office PowerPoint</Application>
  <PresentationFormat>On-screen Show (4:3)</PresentationFormat>
  <Paragraphs>1072</Paragraphs>
  <Slides>52</Slides>
  <Notes>10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Office Theme</vt:lpstr>
      <vt:lpstr>Towards a Unifying Logic-Based Framework (TUF) for Computing          </vt:lpstr>
      <vt:lpstr>Towards a Unifying Logic-Based Framework (TUF)   </vt:lpstr>
      <vt:lpstr>Slide 3</vt:lpstr>
      <vt:lpstr>Slide 4</vt:lpstr>
      <vt:lpstr>Claims</vt:lpstr>
      <vt:lpstr>Towards a Unified Framework (TUF) – The Problem</vt:lpstr>
      <vt:lpstr>Towards a Unified Framework (TUF)  &lt;R, L, D&gt; A proposal (based on ALP + destructive updates)</vt:lpstr>
      <vt:lpstr>Towards a Unified Framework (TUF)  &lt;R, L, D&gt; A proposal (based on ALP + destructive updates)</vt:lpstr>
      <vt:lpstr>Towards a Unifying Logic-Based Framework (TUF)   </vt:lpstr>
      <vt:lpstr> TUF is inspired in part by production systems </vt:lpstr>
      <vt:lpstr>Slide 11</vt:lpstr>
      <vt:lpstr>Slide 12</vt:lpstr>
      <vt:lpstr>Mind: An Introduction to Cognitive Science,  by Paul Thagard</vt:lpstr>
      <vt:lpstr>Slide 14</vt:lpstr>
      <vt:lpstr>Slide 15</vt:lpstr>
      <vt:lpstr>Slide 16</vt:lpstr>
      <vt:lpstr>The current state in a production system   includes both goals Gi and fluents/facts Si </vt:lpstr>
      <vt:lpstr>TUF framework &lt;R, L, D&gt;  and current state S</vt:lpstr>
      <vt:lpstr>A TUF representation of production systems:</vt:lpstr>
      <vt:lpstr>R: threat(T)  eliminate(T+1)  escape(T+1) </vt:lpstr>
      <vt:lpstr>TUF - operational semantics (OS):</vt:lpstr>
      <vt:lpstr>A TUF representation of production systems:</vt:lpstr>
      <vt:lpstr>A TUF approach to active databases </vt:lpstr>
      <vt:lpstr>Towards a Unifying Logic-Based Framework (TUF)   </vt:lpstr>
      <vt:lpstr>TUF is inspired in part by BDI agents</vt:lpstr>
      <vt:lpstr>R: fire(T)  get water(T+1)   pour water(T+2)</vt:lpstr>
      <vt:lpstr>Towards a Unifying Logic-Based Framework (TUF)   </vt:lpstr>
      <vt:lpstr>TUF is inspired by abductive logic programming (ALP)</vt:lpstr>
      <vt:lpstr>Slide 29</vt:lpstr>
      <vt:lpstr>The semantics of ALP is to make all goals and observations true</vt:lpstr>
      <vt:lpstr>Slide 31</vt:lpstr>
      <vt:lpstr>Towards a Unifying Logic-Based Framework (TUF)   </vt:lpstr>
      <vt:lpstr>TUF includes complex/composite event processing (CEP)</vt:lpstr>
      <vt:lpstr>R:   dog barks (T1)  security light goes on (T2)  T1  T2 T1+5     investigate (T3)  T2 +1  T3  T2+5      </vt:lpstr>
      <vt:lpstr>Towards a Unifying Logic-Based Framework (TUF)   </vt:lpstr>
      <vt:lpstr>TUF combines composite event processing and composite transactions</vt:lpstr>
      <vt:lpstr>ALP – The same beliefs can be used both to recognise complex events and to perform complex transactions </vt:lpstr>
      <vt:lpstr>Example – simplified conversation </vt:lpstr>
      <vt:lpstr>Towards a Unifying Logic-Based Framework (TUF)   </vt:lpstr>
      <vt:lpstr>Transaction logic – composite actions defined by logic programs  </vt:lpstr>
      <vt:lpstr>TUF can implement atomicity  by using  more powerful primitive actions</vt:lpstr>
      <vt:lpstr>Towards a Unifying Logic-Based Framework (TUF)   </vt:lpstr>
      <vt:lpstr>MetaTem – a modal language of reactive rules with composite antecedents and composite consequents</vt:lpstr>
      <vt:lpstr>  TUF  MetaTem  </vt:lpstr>
      <vt:lpstr>The frame theorem</vt:lpstr>
      <vt:lpstr>The single model perfect(Dpost  L  S*  ev*)   contains a collection of “possible worlds”</vt:lpstr>
      <vt:lpstr>A sentence s is true in a possible world iff  s is true in perfect(Dpost  L  S*  ev*) </vt:lpstr>
      <vt:lpstr>Towards a Unifying Logic-Based Framework (TUF)   </vt:lpstr>
      <vt:lpstr>Soundness.</vt:lpstr>
      <vt:lpstr>Beyond purely reactive systems</vt:lpstr>
      <vt:lpstr>Conclusions</vt:lpstr>
      <vt:lpstr>Golog – composite actions are compiled into  logic programs and the situation calculus</vt:lpstr>
    </vt:vector>
  </TitlesOfParts>
  <Company>IMperial College London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 and Human Thinking</dc:title>
  <dc:creator>Bob</dc:creator>
  <cp:lastModifiedBy>rak</cp:lastModifiedBy>
  <cp:revision>1608</cp:revision>
  <dcterms:created xsi:type="dcterms:W3CDTF">2012-02-29T18:06:41Z</dcterms:created>
  <dcterms:modified xsi:type="dcterms:W3CDTF">2013-11-21T08:39:14Z</dcterms:modified>
</cp:coreProperties>
</file>