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  <p:sldId id="273" r:id="rId16"/>
    <p:sldId id="271" r:id="rId17"/>
    <p:sldId id="274" r:id="rId18"/>
    <p:sldId id="275" r:id="rId19"/>
    <p:sldId id="276" r:id="rId20"/>
    <p:sldId id="278" r:id="rId21"/>
    <p:sldId id="277" r:id="rId22"/>
    <p:sldId id="280" r:id="rId23"/>
    <p:sldId id="281" r:id="rId24"/>
    <p:sldId id="282" r:id="rId25"/>
    <p:sldId id="288" r:id="rId26"/>
    <p:sldId id="289" r:id="rId27"/>
    <p:sldId id="283" r:id="rId28"/>
    <p:sldId id="284" r:id="rId29"/>
    <p:sldId id="290" r:id="rId30"/>
    <p:sldId id="291" r:id="rId31"/>
    <p:sldId id="292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AB742-B0E9-4E48-9108-FB118A2E47B9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BCE01-EAC6-8C44-870D-CC4C9272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6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AA6B926-3CF1-7849-906F-88FF75801942}" type="datetimeFigureOut">
              <a:rPr lang="en-US" smtClean="0"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499E9FF-C417-364A-BDDA-E259184B2E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c.ic.ac.uk/~scd/ogc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cl.cs.utk.edu/hpcc/software/index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sandbox.ponylang.org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33" y="1395412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b="1" dirty="0" smtClean="0"/>
              <a:t>Pony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151" y="3294884"/>
            <a:ext cx="8752043" cy="28760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Sylvan </a:t>
            </a:r>
            <a:r>
              <a:rPr lang="en-US" sz="2400" dirty="0" err="1" smtClean="0"/>
              <a:t>Clebsch</a:t>
            </a:r>
            <a:r>
              <a:rPr lang="en-US" sz="2400" dirty="0" smtClean="0"/>
              <a:t>, Sebastian Blessing, Sophia Drossopoulou, </a:t>
            </a:r>
          </a:p>
          <a:p>
            <a:r>
              <a:rPr lang="en-US" dirty="0" smtClean="0"/>
              <a:t>Andrew </a:t>
            </a:r>
            <a:r>
              <a:rPr lang="en-US" dirty="0" err="1" smtClean="0"/>
              <a:t>Mc</a:t>
            </a:r>
            <a:r>
              <a:rPr lang="en-US" dirty="0" smtClean="0"/>
              <a:t> Neil  </a:t>
            </a: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Causality Ltd and Imperial College London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15707" y="4543655"/>
            <a:ext cx="818142" cy="826406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000" r="-1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-6189427"/>
              <a:satOff val="5212"/>
              <a:lumOff val="6798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2444028" y="4543655"/>
            <a:ext cx="818142" cy="826406"/>
          </a:xfrm>
          <a:prstGeom prst="rect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8000" b="-8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-12378854"/>
              <a:satOff val="10423"/>
              <a:lumOff val="13595"/>
              <a:alphaOff val="0"/>
            </a:schemeClr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004" y="4543655"/>
            <a:ext cx="822470" cy="81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9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Types to prevent data races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67276" y="1135837"/>
            <a:ext cx="8405926" cy="1433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capability annotations for each type;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capabilities ~ points in a matrix of actions denied to local/global aliases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7475"/>
              </p:ext>
            </p:extLst>
          </p:nvPr>
        </p:nvGraphicFramePr>
        <p:xfrm>
          <a:off x="1006905" y="2483633"/>
          <a:ext cx="6618524" cy="373392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read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write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r>
                        <a:rPr lang="en-US" dirty="0" smtClean="0"/>
                        <a:t>Deny nothing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locl.alias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97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Types to prevent data races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67276" y="1135837"/>
            <a:ext cx="8405926" cy="1433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capability annotations for each type;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capabilities ~ points in a matrix of actions denied to local/global aliases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065566"/>
              </p:ext>
            </p:extLst>
          </p:nvPr>
        </p:nvGraphicFramePr>
        <p:xfrm>
          <a:off x="1006905" y="2483633"/>
          <a:ext cx="6618524" cy="373392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read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write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3200" dirty="0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r>
                        <a:rPr lang="en-US" dirty="0" smtClean="0"/>
                        <a:t>Deny nothing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locl.alias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endParaRPr lang="en-US" sz="32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800000"/>
                          </a:solidFill>
                        </a:rPr>
                        <a:t> </a:t>
                      </a:r>
                      <a:endParaRPr lang="en-US" sz="32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97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Types to prevent data races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41004"/>
              </p:ext>
            </p:extLst>
          </p:nvPr>
        </p:nvGraphicFramePr>
        <p:xfrm>
          <a:off x="1006905" y="2483633"/>
          <a:ext cx="6618524" cy="373392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read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write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3200" dirty="0" smtClean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3200" dirty="0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r>
                        <a:rPr lang="en-US" dirty="0" smtClean="0"/>
                        <a:t>Deny nothing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locl.alias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32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800000"/>
                          </a:solidFill>
                        </a:rPr>
                        <a:t>tag</a:t>
                      </a:r>
                      <a:endParaRPr lang="en-US" sz="32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59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Types to prevent data races </a:t>
            </a:r>
            <a:br>
              <a:rPr lang="en-US" b="1" dirty="0" smtClean="0"/>
            </a:br>
            <a:r>
              <a:rPr lang="en-US" b="1" dirty="0" smtClean="0"/>
              <a:t>– what the holder may do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117661"/>
              </p:ext>
            </p:extLst>
          </p:nvPr>
        </p:nvGraphicFramePr>
        <p:xfrm>
          <a:off x="1006905" y="2483633"/>
          <a:ext cx="6618524" cy="377621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read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write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3200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3200" dirty="0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r>
                        <a:rPr lang="en-US" dirty="0" smtClean="0"/>
                        <a:t>Deny nothing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locl.alias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3200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800000"/>
                          </a:solidFill>
                        </a:rPr>
                        <a:t>tag</a:t>
                      </a:r>
                      <a:endParaRPr lang="en-US" sz="32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9710">
                <a:tc>
                  <a:txBody>
                    <a:bodyPr/>
                    <a:lstStyle/>
                    <a:p>
                      <a:endParaRPr lang="en-US" sz="4000" b="1" i="1" kern="1200" dirty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0000FF"/>
                          </a:solidFill>
                        </a:rPr>
                        <a:t>Write</a:t>
                      </a:r>
                      <a:endParaRPr lang="en-US" sz="4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smtClean="0">
                          <a:solidFill>
                            <a:srgbClr val="008000"/>
                          </a:solidFill>
                        </a:rPr>
                        <a:t>Read</a:t>
                      </a:r>
                      <a:endParaRPr lang="en-US" sz="44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err="1" smtClean="0">
                          <a:solidFill>
                            <a:srgbClr val="800000"/>
                          </a:solidFill>
                        </a:rPr>
                        <a:t>Ident</a:t>
                      </a:r>
                      <a:endParaRPr lang="en-US" sz="4400" b="1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97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76" y="529070"/>
            <a:ext cx="8700398" cy="606767"/>
          </a:xfrm>
        </p:spPr>
        <p:txBody>
          <a:bodyPr>
            <a:noAutofit/>
          </a:bodyPr>
          <a:lstStyle/>
          <a:p>
            <a:r>
              <a:rPr lang="en-US" b="1" i="1" dirty="0" err="1">
                <a:solidFill>
                  <a:srgbClr val="800000"/>
                </a:solidFill>
                <a:latin typeface="+mn-lt"/>
                <a:ea typeface="+mn-ea"/>
                <a:cs typeface="+mn-cs"/>
              </a:rPr>
              <a:t>Sendable</a:t>
            </a:r>
            <a:r>
              <a:rPr lang="en-US" b="1" i="1" dirty="0">
                <a:solidFill>
                  <a:srgbClr val="800000"/>
                </a:solidFill>
                <a:latin typeface="+mn-lt"/>
                <a:ea typeface="+mn-ea"/>
                <a:cs typeface="+mn-cs"/>
              </a:rPr>
              <a:t>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76" y="1135837"/>
            <a:ext cx="8229600" cy="4876800"/>
          </a:xfrm>
        </p:spPr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iso</a:t>
            </a:r>
            <a:r>
              <a:rPr lang="en-US" dirty="0" smtClean="0"/>
              <a:t> can be sent to other actor after being consumed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val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tag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can be sent to other actors</a:t>
            </a:r>
          </a:p>
          <a:p>
            <a:r>
              <a:rPr lang="en-US" dirty="0" smtClean="0"/>
              <a:t>no copying required</a:t>
            </a:r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1225023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89162"/>
              </p:ext>
            </p:extLst>
          </p:nvPr>
        </p:nvGraphicFramePr>
        <p:xfrm>
          <a:off x="1006905" y="2483633"/>
          <a:ext cx="6618524" cy="381850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read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i="1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4400" b="1" i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280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r>
                        <a:rPr lang="en-US" dirty="0" smtClean="0"/>
                        <a:t>deny local write 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32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i="1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4400" b="1" i="1" dirty="0" smtClean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3200" dirty="0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r>
                        <a:rPr lang="en-US" dirty="0" smtClean="0"/>
                        <a:t>Deny nothing to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locl.alias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32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b="1" i="1" dirty="0" smtClean="0">
                          <a:solidFill>
                            <a:srgbClr val="800000"/>
                          </a:solidFill>
                        </a:rPr>
                        <a:t>ta</a:t>
                      </a:r>
                      <a:r>
                        <a:rPr lang="en-US" sz="4400" b="1" i="1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endParaRPr lang="en-US" sz="4400" b="1" i="1" kern="1200" dirty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FF"/>
                          </a:solidFill>
                        </a:rPr>
                        <a:t>Writeable</a:t>
                      </a:r>
                      <a:endParaRPr lang="en-US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Readable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800000"/>
                          </a:solidFill>
                        </a:rPr>
                        <a:t>Opaque</a:t>
                      </a:r>
                      <a:endParaRPr lang="en-US" sz="24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7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13" y="618256"/>
            <a:ext cx="870039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Valid local aliases</a:t>
            </a:r>
            <a:endParaRPr lang="en-US" b="1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1225023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3388"/>
              </p:ext>
            </p:extLst>
          </p:nvPr>
        </p:nvGraphicFramePr>
        <p:xfrm>
          <a:off x="3977154" y="655604"/>
          <a:ext cx="4755604" cy="29260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88901"/>
                <a:gridCol w="1188901"/>
                <a:gridCol w="1188901"/>
                <a:gridCol w="1188901"/>
              </a:tblGrid>
              <a:tr h="5796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read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write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nothing</a:t>
                      </a:r>
                      <a:endParaRPr lang="en-US" sz="1600" b="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read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1800" i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write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1800" i="1" dirty="0" smtClean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nothing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>
                          <a:solidFill>
                            <a:srgbClr val="800000"/>
                          </a:solidFill>
                        </a:rPr>
                        <a:t>ta</a:t>
                      </a:r>
                      <a:r>
                        <a:rPr lang="en-US" sz="1800" i="1" dirty="0" smtClean="0">
                          <a:solidFill>
                            <a:srgbClr val="5B352E"/>
                          </a:solidFill>
                        </a:rPr>
                        <a:t>g</a:t>
                      </a:r>
                      <a:endParaRPr lang="en-US" sz="1800" i="1" dirty="0">
                        <a:solidFill>
                          <a:srgbClr val="5B352E"/>
                        </a:solidFill>
                      </a:endParaRPr>
                    </a:p>
                  </a:txBody>
                  <a:tcPr/>
                </a:tc>
              </a:tr>
              <a:tr h="29865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Writeable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Readable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800000"/>
                          </a:solidFill>
                        </a:rPr>
                        <a:t>Opaque</a:t>
                      </a:r>
                      <a:endParaRPr lang="en-US" sz="18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437947" y="5106552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29751" y="5092361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85625" y="5106552"/>
            <a:ext cx="1339073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336240" y="5046020"/>
            <a:ext cx="1095281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155365" y="5066531"/>
            <a:ext cx="1677404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hape 170"/>
          <p:cNvSpPr txBox="1">
            <a:spLocks/>
          </p:cNvSpPr>
          <p:nvPr/>
        </p:nvSpPr>
        <p:spPr>
          <a:xfrm>
            <a:off x="143956" y="386289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iso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034919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hape 170"/>
          <p:cNvSpPr txBox="1">
            <a:spLocks/>
          </p:cNvSpPr>
          <p:nvPr/>
        </p:nvSpPr>
        <p:spPr>
          <a:xfrm>
            <a:off x="1430745" y="3862893"/>
            <a:ext cx="798011" cy="766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trn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>
            <a:off x="2866583" y="3908570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67981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478215" y="3987764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794690" y="3891459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936603" y="4059424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Shape 170"/>
          <p:cNvSpPr txBox="1">
            <a:spLocks/>
          </p:cNvSpPr>
          <p:nvPr/>
        </p:nvSpPr>
        <p:spPr>
          <a:xfrm>
            <a:off x="6952005" y="3885938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36" name="Shape 170"/>
          <p:cNvSpPr txBox="1">
            <a:spLocks/>
          </p:cNvSpPr>
          <p:nvPr/>
        </p:nvSpPr>
        <p:spPr>
          <a:xfrm>
            <a:off x="5104998" y="3868612"/>
            <a:ext cx="984598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8000"/>
                </a:solidFill>
              </a:rPr>
              <a:t>val</a:t>
            </a:r>
            <a:endParaRPr lang="en-GB" sz="3200" b="1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5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3" grpId="0" animBg="1"/>
      <p:bldP spid="14" grpId="0" animBg="1"/>
      <p:bldP spid="18" grpId="0" animBg="1"/>
      <p:bldP spid="22" grpId="0" animBg="1"/>
      <p:bldP spid="23" grpId="0" animBg="1"/>
      <p:bldP spid="32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13" y="618256"/>
            <a:ext cx="8700398" cy="6067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Valid local aliases</a:t>
            </a:r>
            <a:endParaRPr lang="en-US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1225023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02185"/>
              </p:ext>
            </p:extLst>
          </p:nvPr>
        </p:nvGraphicFramePr>
        <p:xfrm>
          <a:off x="3977154" y="655604"/>
          <a:ext cx="4755604" cy="29260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88901"/>
                <a:gridCol w="1188901"/>
                <a:gridCol w="1188901"/>
                <a:gridCol w="1188901"/>
              </a:tblGrid>
              <a:tr h="5796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read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write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nothing</a:t>
                      </a:r>
                      <a:endParaRPr lang="en-US" sz="1600" b="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read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1800" i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write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1800" i="1" dirty="0" smtClean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nothing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>
                          <a:solidFill>
                            <a:srgbClr val="800000"/>
                          </a:solidFill>
                        </a:rPr>
                        <a:t>ta</a:t>
                      </a:r>
                      <a:r>
                        <a:rPr lang="en-US" sz="1800" i="1" dirty="0" smtClean="0">
                          <a:solidFill>
                            <a:srgbClr val="5B352E"/>
                          </a:solidFill>
                        </a:rPr>
                        <a:t>g</a:t>
                      </a:r>
                      <a:endParaRPr lang="en-US" sz="1800" i="1" dirty="0">
                        <a:solidFill>
                          <a:srgbClr val="5B352E"/>
                        </a:solidFill>
                      </a:endParaRPr>
                    </a:p>
                  </a:txBody>
                  <a:tcPr/>
                </a:tc>
              </a:tr>
              <a:tr h="29865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Writeable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Readable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800000"/>
                          </a:solidFill>
                        </a:rPr>
                        <a:t>Opaque</a:t>
                      </a:r>
                      <a:endParaRPr lang="en-US" sz="18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437947" y="5106552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29751" y="5092361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85625" y="5106552"/>
            <a:ext cx="1339073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336240" y="5046020"/>
            <a:ext cx="1095281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155365" y="5066531"/>
            <a:ext cx="1677404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hape 170"/>
          <p:cNvSpPr txBox="1">
            <a:spLocks/>
          </p:cNvSpPr>
          <p:nvPr/>
        </p:nvSpPr>
        <p:spPr>
          <a:xfrm>
            <a:off x="143956" y="386289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iso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034919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hape 170"/>
          <p:cNvSpPr txBox="1">
            <a:spLocks/>
          </p:cNvSpPr>
          <p:nvPr/>
        </p:nvSpPr>
        <p:spPr>
          <a:xfrm>
            <a:off x="1430745" y="3862893"/>
            <a:ext cx="798011" cy="766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trn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>
            <a:off x="2866583" y="3908570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67981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478215" y="3987764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794690" y="3891459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899498" y="3926061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Shape 170"/>
          <p:cNvSpPr txBox="1">
            <a:spLocks/>
          </p:cNvSpPr>
          <p:nvPr/>
        </p:nvSpPr>
        <p:spPr>
          <a:xfrm>
            <a:off x="4351642" y="4581184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32" name="Shape 170"/>
          <p:cNvSpPr txBox="1">
            <a:spLocks/>
          </p:cNvSpPr>
          <p:nvPr/>
        </p:nvSpPr>
        <p:spPr>
          <a:xfrm>
            <a:off x="7155364" y="3862893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47248" y="3966082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47601" y="3983220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721717" y="3974527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008235" y="3908634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094261" y="3965214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214720" y="4028794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Shape 170"/>
          <p:cNvSpPr txBox="1">
            <a:spLocks/>
          </p:cNvSpPr>
          <p:nvPr/>
        </p:nvSpPr>
        <p:spPr>
          <a:xfrm>
            <a:off x="5104998" y="3868612"/>
            <a:ext cx="984598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8000"/>
                </a:solidFill>
              </a:rPr>
              <a:t>val</a:t>
            </a:r>
            <a:endParaRPr lang="en-GB" sz="3200" b="1" dirty="0" smtClean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977401" y="3983220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hape 170"/>
          <p:cNvSpPr txBox="1">
            <a:spLocks/>
          </p:cNvSpPr>
          <p:nvPr/>
        </p:nvSpPr>
        <p:spPr>
          <a:xfrm>
            <a:off x="4078585" y="4104291"/>
            <a:ext cx="546114" cy="427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437042" y="3987764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Shape 170"/>
          <p:cNvSpPr txBox="1">
            <a:spLocks/>
          </p:cNvSpPr>
          <p:nvPr/>
        </p:nvSpPr>
        <p:spPr>
          <a:xfrm>
            <a:off x="6264658" y="4011516"/>
            <a:ext cx="1344627" cy="72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850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</a:p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8307880" y="3908570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Shape 170"/>
          <p:cNvSpPr txBox="1">
            <a:spLocks/>
          </p:cNvSpPr>
          <p:nvPr/>
        </p:nvSpPr>
        <p:spPr>
          <a:xfrm>
            <a:off x="8364912" y="3862893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62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endParaRPr lang="en-GB" sz="3200" dirty="0" smtClean="0">
              <a:solidFill>
                <a:srgbClr val="008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505122" y="3987764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264574" y="3974527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Shape 170"/>
          <p:cNvSpPr txBox="1">
            <a:spLocks/>
          </p:cNvSpPr>
          <p:nvPr/>
        </p:nvSpPr>
        <p:spPr>
          <a:xfrm>
            <a:off x="2437042" y="4452938"/>
            <a:ext cx="984598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>
            <a:off x="8651780" y="4284643"/>
            <a:ext cx="410861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800" dirty="0" smtClean="0">
                <a:solidFill>
                  <a:srgbClr val="0000FF"/>
                </a:solidFill>
              </a:rPr>
              <a:t>ref</a:t>
            </a:r>
          </a:p>
        </p:txBody>
      </p:sp>
    </p:spTree>
    <p:extLst>
      <p:ext uri="{BB962C8B-B14F-4D97-AF65-F5344CB8AC3E}">
        <p14:creationId xmlns:p14="http://schemas.microsoft.com/office/powerpoint/2010/main" val="302701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 animBg="1"/>
      <p:bldP spid="40" grpId="0" animBg="1"/>
      <p:bldP spid="42" grpId="0" animBg="1"/>
      <p:bldP spid="46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71" y="921639"/>
            <a:ext cx="8700398" cy="6067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Valid local, and</a:t>
            </a:r>
            <a:br>
              <a:rPr lang="en-US" dirty="0" smtClean="0"/>
            </a:br>
            <a:r>
              <a:rPr lang="en-US" b="1" dirty="0" smtClean="0"/>
              <a:t>global</a:t>
            </a:r>
            <a:r>
              <a:rPr lang="en-US" dirty="0" smtClean="0"/>
              <a:t> aliases</a:t>
            </a:r>
            <a:endParaRPr lang="en-US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1225023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887788"/>
              </p:ext>
            </p:extLst>
          </p:nvPr>
        </p:nvGraphicFramePr>
        <p:xfrm>
          <a:off x="3977154" y="655604"/>
          <a:ext cx="4755604" cy="29260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88901"/>
                <a:gridCol w="1188901"/>
                <a:gridCol w="1188901"/>
                <a:gridCol w="1188901"/>
              </a:tblGrid>
              <a:tr h="5796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read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global</a:t>
                      </a:r>
                      <a:r>
                        <a:rPr lang="en-US" sz="1600" b="0" baseline="0" dirty="0" smtClean="0"/>
                        <a:t> write alias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Deny nothing</a:t>
                      </a:r>
                      <a:endParaRPr lang="en-US" sz="1600" b="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read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>
                          <a:solidFill>
                            <a:srgbClr val="0000FF"/>
                          </a:solidFill>
                        </a:rPr>
                        <a:t>iso</a:t>
                      </a:r>
                      <a:endParaRPr lang="en-US" sz="1800" i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local write alias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FF"/>
                          </a:solidFill>
                        </a:rPr>
                        <a:t>trn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1" dirty="0" err="1" smtClean="0">
                          <a:solidFill>
                            <a:srgbClr val="008000"/>
                          </a:solidFill>
                        </a:rPr>
                        <a:t>val</a:t>
                      </a:r>
                      <a:endParaRPr lang="en-US" sz="1800" i="1" dirty="0" smtClean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✗</a:t>
                      </a:r>
                      <a:endParaRPr lang="en-US" sz="1800" dirty="0"/>
                    </a:p>
                  </a:txBody>
                  <a:tcPr/>
                </a:tc>
              </a:tr>
              <a:tr h="4728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Deny nothing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box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>
                          <a:solidFill>
                            <a:srgbClr val="800000"/>
                          </a:solidFill>
                        </a:rPr>
                        <a:t>ta</a:t>
                      </a:r>
                      <a:r>
                        <a:rPr lang="en-US" sz="1800" i="1" dirty="0" smtClean="0">
                          <a:solidFill>
                            <a:srgbClr val="5B352E"/>
                          </a:solidFill>
                        </a:rPr>
                        <a:t>g</a:t>
                      </a:r>
                      <a:endParaRPr lang="en-US" sz="1800" i="1" dirty="0">
                        <a:solidFill>
                          <a:srgbClr val="5B352E"/>
                        </a:solidFill>
                      </a:endParaRPr>
                    </a:p>
                  </a:txBody>
                  <a:tcPr/>
                </a:tc>
              </a:tr>
              <a:tr h="29865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00FF"/>
                          </a:solidFill>
                        </a:rPr>
                        <a:t>Writeable</a:t>
                      </a:r>
                      <a:endParaRPr lang="en-US" sz="18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8000"/>
                          </a:solidFill>
                        </a:rPr>
                        <a:t>Readable</a:t>
                      </a:r>
                      <a:endParaRPr lang="en-U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800000"/>
                          </a:solidFill>
                        </a:rPr>
                        <a:t>Opaque</a:t>
                      </a:r>
                      <a:endParaRPr lang="en-US" sz="18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437947" y="5106552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829751" y="5092361"/>
            <a:ext cx="803666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85625" y="5106552"/>
            <a:ext cx="1339073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336240" y="5046020"/>
            <a:ext cx="1095281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7155365" y="5066531"/>
            <a:ext cx="1677404" cy="747611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Shape 170"/>
          <p:cNvSpPr txBox="1">
            <a:spLocks/>
          </p:cNvSpPr>
          <p:nvPr/>
        </p:nvSpPr>
        <p:spPr>
          <a:xfrm>
            <a:off x="143956" y="386289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iso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034919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hape 170"/>
          <p:cNvSpPr txBox="1">
            <a:spLocks/>
          </p:cNvSpPr>
          <p:nvPr/>
        </p:nvSpPr>
        <p:spPr>
          <a:xfrm>
            <a:off x="1430745" y="3862893"/>
            <a:ext cx="798011" cy="7667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trn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>
            <a:off x="2866583" y="3908570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67981" y="3966082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478215" y="3987764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794690" y="3891459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899498" y="3926061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Shape 170"/>
          <p:cNvSpPr txBox="1">
            <a:spLocks/>
          </p:cNvSpPr>
          <p:nvPr/>
        </p:nvSpPr>
        <p:spPr>
          <a:xfrm>
            <a:off x="4351642" y="4581184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32" name="Shape 170"/>
          <p:cNvSpPr txBox="1">
            <a:spLocks/>
          </p:cNvSpPr>
          <p:nvPr/>
        </p:nvSpPr>
        <p:spPr>
          <a:xfrm>
            <a:off x="7155364" y="3862893"/>
            <a:ext cx="984598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947248" y="3966082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47601" y="3983220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721717" y="3974527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008235" y="3908634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8094261" y="3965214"/>
            <a:ext cx="0" cy="11404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214720" y="4028794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Shape 170"/>
          <p:cNvSpPr txBox="1">
            <a:spLocks/>
          </p:cNvSpPr>
          <p:nvPr/>
        </p:nvSpPr>
        <p:spPr>
          <a:xfrm>
            <a:off x="5104998" y="3868612"/>
            <a:ext cx="984598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8000"/>
                </a:solidFill>
              </a:rPr>
              <a:t>val</a:t>
            </a:r>
            <a:endParaRPr lang="en-GB" sz="3200" b="1" dirty="0" smtClean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977401" y="3983220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Shape 170"/>
          <p:cNvSpPr txBox="1">
            <a:spLocks/>
          </p:cNvSpPr>
          <p:nvPr/>
        </p:nvSpPr>
        <p:spPr>
          <a:xfrm>
            <a:off x="4078585" y="4104291"/>
            <a:ext cx="546114" cy="427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437042" y="3987764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Shape 170"/>
          <p:cNvSpPr txBox="1">
            <a:spLocks/>
          </p:cNvSpPr>
          <p:nvPr/>
        </p:nvSpPr>
        <p:spPr>
          <a:xfrm>
            <a:off x="6264658" y="4011516"/>
            <a:ext cx="1344627" cy="725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err="1" smtClean="0">
                <a:solidFill>
                  <a:srgbClr val="008000"/>
                </a:solidFill>
              </a:rPr>
              <a:t>val</a:t>
            </a:r>
            <a:r>
              <a:rPr lang="en-GB" sz="2400" dirty="0" smtClean="0">
                <a:solidFill>
                  <a:srgbClr val="008000"/>
                </a:solidFill>
              </a:rPr>
              <a:t>,</a:t>
            </a:r>
          </a:p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8651780" y="3940762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Shape 170"/>
          <p:cNvSpPr txBox="1">
            <a:spLocks/>
          </p:cNvSpPr>
          <p:nvPr/>
        </p:nvSpPr>
        <p:spPr>
          <a:xfrm>
            <a:off x="8651780" y="4368096"/>
            <a:ext cx="915851" cy="402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box,</a:t>
            </a:r>
            <a:br>
              <a:rPr lang="en-GB" sz="2400" dirty="0" smtClean="0">
                <a:solidFill>
                  <a:srgbClr val="008000"/>
                </a:solidFill>
              </a:rPr>
            </a:br>
            <a:r>
              <a:rPr lang="en-GB" sz="2400" dirty="0" err="1" smtClean="0">
                <a:solidFill>
                  <a:srgbClr val="008000"/>
                </a:solidFill>
              </a:rPr>
              <a:t>val</a:t>
            </a:r>
            <a:endParaRPr lang="en-GB" sz="2400" dirty="0" smtClean="0">
              <a:solidFill>
                <a:srgbClr val="008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8264529" y="3882703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264574" y="3974527"/>
            <a:ext cx="0" cy="114047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Shape 170"/>
          <p:cNvSpPr txBox="1">
            <a:spLocks/>
          </p:cNvSpPr>
          <p:nvPr/>
        </p:nvSpPr>
        <p:spPr>
          <a:xfrm>
            <a:off x="2437042" y="4452938"/>
            <a:ext cx="984598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>
            <a:off x="8321897" y="4133182"/>
            <a:ext cx="410861" cy="5930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00FF"/>
                </a:solidFill>
              </a:rPr>
              <a:t>ref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958654" y="5793631"/>
            <a:ext cx="0" cy="1026129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7899498" y="5793631"/>
            <a:ext cx="0" cy="1026129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5962768" y="5814142"/>
            <a:ext cx="0" cy="1026129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3721717" y="5793631"/>
            <a:ext cx="0" cy="1026129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2247601" y="5814142"/>
            <a:ext cx="0" cy="1026129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255097" y="5793631"/>
            <a:ext cx="0" cy="102612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Shape 170"/>
          <p:cNvSpPr txBox="1">
            <a:spLocks/>
          </p:cNvSpPr>
          <p:nvPr/>
        </p:nvSpPr>
        <p:spPr>
          <a:xfrm>
            <a:off x="6431521" y="5814141"/>
            <a:ext cx="745580" cy="7045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err="1" smtClean="0">
                <a:solidFill>
                  <a:srgbClr val="008000"/>
                </a:solidFill>
              </a:rPr>
              <a:t>val</a:t>
            </a:r>
            <a:r>
              <a:rPr lang="en-GB" sz="2400" dirty="0" smtClean="0">
                <a:solidFill>
                  <a:srgbClr val="008000"/>
                </a:solidFill>
              </a:rPr>
              <a:t>,</a:t>
            </a:r>
          </a:p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8247648" y="5793631"/>
            <a:ext cx="0" cy="102612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Shape 170"/>
          <p:cNvSpPr txBox="1">
            <a:spLocks/>
          </p:cNvSpPr>
          <p:nvPr/>
        </p:nvSpPr>
        <p:spPr>
          <a:xfrm>
            <a:off x="8295838" y="5966541"/>
            <a:ext cx="745580" cy="891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err="1" smtClean="0">
                <a:solidFill>
                  <a:srgbClr val="008000"/>
                </a:solidFill>
              </a:rPr>
              <a:t>val</a:t>
            </a:r>
            <a:r>
              <a:rPr lang="en-GB" sz="2400" dirty="0" smtClean="0">
                <a:solidFill>
                  <a:srgbClr val="008000"/>
                </a:solidFill>
              </a:rPr>
              <a:t>,</a:t>
            </a:r>
          </a:p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400" dirty="0" smtClean="0">
                <a:solidFill>
                  <a:srgbClr val="008000"/>
                </a:solidFill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18308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799411" y="3142641"/>
            <a:ext cx="7622295" cy="3486603"/>
          </a:xfrm>
          <a:prstGeom prst="ellips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Permanent alias inside an </a:t>
            </a:r>
            <a:r>
              <a:rPr lang="en-US" b="1" dirty="0" err="1" smtClean="0">
                <a:solidFill>
                  <a:srgbClr val="0000FF"/>
                </a:solidFill>
              </a:rPr>
              <a:t>iso</a:t>
            </a:r>
            <a:r>
              <a:rPr lang="en-US" dirty="0" smtClean="0"/>
              <a:t>-bubble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91726" y="2843859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170"/>
          <p:cNvSpPr txBox="1">
            <a:spLocks/>
          </p:cNvSpPr>
          <p:nvPr/>
        </p:nvSpPr>
        <p:spPr>
          <a:xfrm>
            <a:off x="3897735" y="1600200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iso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10559" y="1703389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44654" y="39203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00838" y="3208138"/>
            <a:ext cx="1090888" cy="766664"/>
          </a:xfrm>
          <a:prstGeom prst="straightConnector1">
            <a:avLst/>
          </a:prstGeom>
          <a:ln w="44450" cmpd="sng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3" idx="0"/>
          </p:cNvCxnSpPr>
          <p:nvPr/>
        </p:nvCxnSpPr>
        <p:spPr>
          <a:xfrm>
            <a:off x="1269935" y="2614350"/>
            <a:ext cx="1776552" cy="1306016"/>
          </a:xfrm>
          <a:prstGeom prst="straightConnector1">
            <a:avLst/>
          </a:prstGeom>
          <a:ln w="44450" cmpd="sng"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hape 170"/>
          <p:cNvSpPr txBox="1">
            <a:spLocks/>
          </p:cNvSpPr>
          <p:nvPr/>
        </p:nvSpPr>
        <p:spPr>
          <a:xfrm>
            <a:off x="1566291" y="2111377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FF6600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209011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799411" y="3142641"/>
            <a:ext cx="7622295" cy="3486603"/>
          </a:xfrm>
          <a:prstGeom prst="ellips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Permanent alias inside an </a:t>
            </a:r>
            <a:r>
              <a:rPr lang="en-US" b="1" dirty="0" err="1" smtClean="0">
                <a:solidFill>
                  <a:srgbClr val="0000FF"/>
                </a:solidFill>
              </a:rPr>
              <a:t>iso</a:t>
            </a:r>
            <a:r>
              <a:rPr lang="en-US" dirty="0" smtClean="0"/>
              <a:t>-bubble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91726" y="2843859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170"/>
          <p:cNvSpPr txBox="1">
            <a:spLocks/>
          </p:cNvSpPr>
          <p:nvPr/>
        </p:nvSpPr>
        <p:spPr>
          <a:xfrm>
            <a:off x="3897735" y="1600200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err="1" smtClean="0">
                <a:solidFill>
                  <a:srgbClr val="0000FF"/>
                </a:solidFill>
              </a:rPr>
              <a:t>iso</a:t>
            </a:r>
            <a:endParaRPr lang="en-GB" sz="3200" b="1" dirty="0" smtClean="0">
              <a:solidFill>
                <a:srgbClr val="0000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10559" y="1703389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44654" y="39203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CC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00838" y="3208138"/>
            <a:ext cx="1090888" cy="766664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170757" y="4443741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27918" y="40727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4" idx="2"/>
          </p:cNvCxnSpPr>
          <p:nvPr/>
        </p:nvCxnSpPr>
        <p:spPr>
          <a:xfrm>
            <a:off x="4593559" y="3591470"/>
            <a:ext cx="62542" cy="901562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5" idx="0"/>
          </p:cNvCxnSpPr>
          <p:nvPr/>
        </p:nvCxnSpPr>
        <p:spPr>
          <a:xfrm>
            <a:off x="5041970" y="3360538"/>
            <a:ext cx="1387781" cy="712228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hape 170"/>
          <p:cNvSpPr txBox="1">
            <a:spLocks/>
          </p:cNvSpPr>
          <p:nvPr/>
        </p:nvSpPr>
        <p:spPr>
          <a:xfrm>
            <a:off x="2854902" y="314670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iso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sp>
        <p:nvSpPr>
          <p:cNvPr id="22" name="Shape 170"/>
          <p:cNvSpPr txBox="1">
            <a:spLocks/>
          </p:cNvSpPr>
          <p:nvPr/>
        </p:nvSpPr>
        <p:spPr>
          <a:xfrm>
            <a:off x="3990502" y="3817177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00FF"/>
                </a:solidFill>
              </a:rPr>
              <a:t>ref</a:t>
            </a: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 flipH="1">
            <a:off x="5839865" y="3284338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trn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64662" y="2815432"/>
            <a:ext cx="1390240" cy="11593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667863" y="2507727"/>
            <a:ext cx="1753843" cy="157046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868517" y="2708623"/>
            <a:ext cx="1387781" cy="1707253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6542558" y="3246382"/>
            <a:ext cx="2670600" cy="249329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40" idx="2"/>
          </p:cNvCxnSpPr>
          <p:nvPr/>
        </p:nvCxnSpPr>
        <p:spPr>
          <a:xfrm>
            <a:off x="4974423" y="3480118"/>
            <a:ext cx="1166302" cy="1907247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43" idx="0"/>
          </p:cNvCxnSpPr>
          <p:nvPr/>
        </p:nvCxnSpPr>
        <p:spPr>
          <a:xfrm flipH="1">
            <a:off x="3561052" y="3480118"/>
            <a:ext cx="609706" cy="1863634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 flipV="1">
            <a:off x="5738892" y="5387365"/>
            <a:ext cx="803666" cy="81614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59219" y="5343752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Shape 170"/>
          <p:cNvSpPr txBox="1">
            <a:spLocks/>
          </p:cNvSpPr>
          <p:nvPr/>
        </p:nvSpPr>
        <p:spPr>
          <a:xfrm flipH="1">
            <a:off x="6364236" y="4894545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 flipH="1">
            <a:off x="2971166" y="4884220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endParaRPr lang="en-GB" sz="3200" dirty="0" smtClean="0">
              <a:solidFill>
                <a:srgbClr val="008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57200" y="3817177"/>
            <a:ext cx="2702019" cy="214389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Shape 170"/>
          <p:cNvSpPr txBox="1">
            <a:spLocks/>
          </p:cNvSpPr>
          <p:nvPr/>
        </p:nvSpPr>
        <p:spPr>
          <a:xfrm flipH="1">
            <a:off x="8421706" y="3920366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57" name="Shape 170"/>
          <p:cNvSpPr txBox="1">
            <a:spLocks/>
          </p:cNvSpPr>
          <p:nvPr/>
        </p:nvSpPr>
        <p:spPr>
          <a:xfrm flipH="1">
            <a:off x="144474" y="4170134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222831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5" grpId="0" animBg="1"/>
      <p:bldP spid="20" grpId="0" animBg="1"/>
      <p:bldP spid="22" grpId="0" animBg="1"/>
      <p:bldP spid="23" grpId="0" animBg="1"/>
      <p:bldP spid="40" grpId="0" animBg="1"/>
      <p:bldP spid="43" grpId="0" animBg="1"/>
      <p:bldP spid="46" grpId="0" animBg="1"/>
      <p:bldP spid="47" grpId="0" animBg="1"/>
      <p:bldP spid="54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Pony – a programming language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1086"/>
            <a:ext cx="8076538" cy="2963532"/>
          </a:xfrm>
        </p:spPr>
        <p:txBody>
          <a:bodyPr/>
          <a:lstStyle/>
          <a:p>
            <a:r>
              <a:rPr lang="en-US" sz="3200" dirty="0" smtClean="0"/>
              <a:t>for concurrent (distributed) programming,</a:t>
            </a:r>
          </a:p>
          <a:p>
            <a:r>
              <a:rPr lang="en-US" sz="3200" dirty="0" smtClean="0"/>
              <a:t>very fast,</a:t>
            </a:r>
            <a:endParaRPr lang="en-US" sz="3200" dirty="0" smtClean="0"/>
          </a:p>
          <a:p>
            <a:r>
              <a:rPr lang="en-US" sz="3200" dirty="0" smtClean="0"/>
              <a:t>easy to learn, easy to use,</a:t>
            </a:r>
          </a:p>
          <a:p>
            <a:r>
              <a:rPr lang="en-US" sz="3200" dirty="0" smtClean="0"/>
              <a:t>data-race free and atomicity.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0798" y="1776987"/>
            <a:ext cx="8216002" cy="5034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aiming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454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799411" y="3142641"/>
            <a:ext cx="7622295" cy="3486603"/>
          </a:xfrm>
          <a:prstGeom prst="ellips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Permanent and </a:t>
            </a:r>
            <a:r>
              <a:rPr lang="en-US" b="1" dirty="0" smtClean="0"/>
              <a:t>temporary</a:t>
            </a:r>
            <a:r>
              <a:rPr lang="en-US" dirty="0" smtClean="0"/>
              <a:t> alias </a:t>
            </a:r>
            <a:br>
              <a:rPr lang="en-US" dirty="0" smtClean="0"/>
            </a:br>
            <a:r>
              <a:rPr lang="en-US" dirty="0" smtClean="0"/>
              <a:t>inside a </a:t>
            </a:r>
            <a:r>
              <a:rPr lang="en-US" dirty="0" err="1" smtClean="0">
                <a:solidFill>
                  <a:srgbClr val="0000FF"/>
                </a:solidFill>
              </a:rPr>
              <a:t>iso</a:t>
            </a:r>
            <a:r>
              <a:rPr lang="en-US" dirty="0" smtClean="0"/>
              <a:t>-bubble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91726" y="2843859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170"/>
          <p:cNvSpPr txBox="1">
            <a:spLocks/>
          </p:cNvSpPr>
          <p:nvPr/>
        </p:nvSpPr>
        <p:spPr>
          <a:xfrm>
            <a:off x="3850432" y="1710458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600" dirty="0" err="1" smtClean="0">
                <a:solidFill>
                  <a:srgbClr val="0000FF"/>
                </a:solidFill>
              </a:rPr>
              <a:t>iso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10559" y="1703389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44654" y="39203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CC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00838" y="3208138"/>
            <a:ext cx="1090888" cy="766664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170757" y="4443741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27918" y="40727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4" idx="2"/>
          </p:cNvCxnSpPr>
          <p:nvPr/>
        </p:nvCxnSpPr>
        <p:spPr>
          <a:xfrm>
            <a:off x="4593559" y="3591470"/>
            <a:ext cx="62542" cy="901562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5" idx="0"/>
          </p:cNvCxnSpPr>
          <p:nvPr/>
        </p:nvCxnSpPr>
        <p:spPr>
          <a:xfrm>
            <a:off x="5041970" y="3360538"/>
            <a:ext cx="1387781" cy="712228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hape 170"/>
          <p:cNvSpPr txBox="1">
            <a:spLocks/>
          </p:cNvSpPr>
          <p:nvPr/>
        </p:nvSpPr>
        <p:spPr>
          <a:xfrm>
            <a:off x="2854902" y="314670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iso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sp>
        <p:nvSpPr>
          <p:cNvPr id="22" name="Shape 170"/>
          <p:cNvSpPr txBox="1">
            <a:spLocks/>
          </p:cNvSpPr>
          <p:nvPr/>
        </p:nvSpPr>
        <p:spPr>
          <a:xfrm>
            <a:off x="3990502" y="3817177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00FF"/>
                </a:solidFill>
              </a:rPr>
              <a:t>ref</a:t>
            </a: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 flipH="1">
            <a:off x="5839865" y="3284338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trn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64662" y="2815432"/>
            <a:ext cx="1390240" cy="11593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831584" y="2694888"/>
            <a:ext cx="1753843" cy="157046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868517" y="2708623"/>
            <a:ext cx="1387781" cy="1707253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6542558" y="3246382"/>
            <a:ext cx="2670600" cy="249329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40" idx="2"/>
          </p:cNvCxnSpPr>
          <p:nvPr/>
        </p:nvCxnSpPr>
        <p:spPr>
          <a:xfrm>
            <a:off x="4974423" y="3480118"/>
            <a:ext cx="1166302" cy="1907247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43" idx="0"/>
          </p:cNvCxnSpPr>
          <p:nvPr/>
        </p:nvCxnSpPr>
        <p:spPr>
          <a:xfrm flipH="1">
            <a:off x="3561052" y="3480118"/>
            <a:ext cx="609706" cy="1863634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 flipV="1">
            <a:off x="5738892" y="5387365"/>
            <a:ext cx="803666" cy="81614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59219" y="5343752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Shape 170"/>
          <p:cNvSpPr txBox="1">
            <a:spLocks/>
          </p:cNvSpPr>
          <p:nvPr/>
        </p:nvSpPr>
        <p:spPr>
          <a:xfrm flipH="1">
            <a:off x="6364236" y="4894545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 flipH="1">
            <a:off x="2971166" y="4884220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endParaRPr lang="en-GB" sz="3200" dirty="0" smtClean="0">
              <a:solidFill>
                <a:srgbClr val="008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57200" y="3817177"/>
            <a:ext cx="2702019" cy="214389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Shape 170"/>
          <p:cNvSpPr txBox="1">
            <a:spLocks/>
          </p:cNvSpPr>
          <p:nvPr/>
        </p:nvSpPr>
        <p:spPr>
          <a:xfrm flipH="1">
            <a:off x="8421706" y="3920366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57" name="Shape 170"/>
          <p:cNvSpPr txBox="1">
            <a:spLocks/>
          </p:cNvSpPr>
          <p:nvPr/>
        </p:nvSpPr>
        <p:spPr>
          <a:xfrm flipH="1">
            <a:off x="144474" y="4170134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933776" y="2221635"/>
            <a:ext cx="1993980" cy="1677847"/>
          </a:xfrm>
          <a:prstGeom prst="straightConnector1">
            <a:avLst/>
          </a:prstGeom>
          <a:ln w="762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hape 170"/>
          <p:cNvSpPr txBox="1">
            <a:spLocks/>
          </p:cNvSpPr>
          <p:nvPr/>
        </p:nvSpPr>
        <p:spPr>
          <a:xfrm>
            <a:off x="1259994" y="2118446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600" b="1" dirty="0" err="1" smtClean="0">
                <a:solidFill>
                  <a:srgbClr val="0000FF"/>
                </a:solidFill>
              </a:rPr>
              <a:t>iso</a:t>
            </a:r>
            <a:endParaRPr lang="en-GB" sz="3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1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799411" y="3142641"/>
            <a:ext cx="7622295" cy="3486603"/>
          </a:xfrm>
          <a:prstGeom prst="ellips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Permanent alias inside a </a:t>
            </a:r>
            <a:r>
              <a:rPr lang="en-US" b="1" dirty="0" err="1" smtClean="0">
                <a:solidFill>
                  <a:srgbClr val="0000FF"/>
                </a:solidFill>
              </a:rPr>
              <a:t>trn</a:t>
            </a:r>
            <a:r>
              <a:rPr lang="en-US" dirty="0" smtClean="0"/>
              <a:t>-bubble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91726" y="2843859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170"/>
          <p:cNvSpPr txBox="1">
            <a:spLocks/>
          </p:cNvSpPr>
          <p:nvPr/>
        </p:nvSpPr>
        <p:spPr>
          <a:xfrm>
            <a:off x="3448320" y="1600200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4800" b="1" dirty="0" err="1" smtClean="0">
                <a:solidFill>
                  <a:srgbClr val="0000FF"/>
                </a:solidFill>
              </a:rPr>
              <a:t>trn</a:t>
            </a:r>
            <a:endParaRPr lang="en-GB" sz="4800" b="1" dirty="0" smtClean="0">
              <a:solidFill>
                <a:srgbClr val="0000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10559" y="1703389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44654" y="39203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CC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00838" y="3208138"/>
            <a:ext cx="1090888" cy="766664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170757" y="4443741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27918" y="40727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4" idx="2"/>
          </p:cNvCxnSpPr>
          <p:nvPr/>
        </p:nvCxnSpPr>
        <p:spPr>
          <a:xfrm>
            <a:off x="4593559" y="3591470"/>
            <a:ext cx="62542" cy="901562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5" idx="0"/>
          </p:cNvCxnSpPr>
          <p:nvPr/>
        </p:nvCxnSpPr>
        <p:spPr>
          <a:xfrm>
            <a:off x="5041970" y="3360538"/>
            <a:ext cx="1387781" cy="712228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hape 170"/>
          <p:cNvSpPr txBox="1">
            <a:spLocks/>
          </p:cNvSpPr>
          <p:nvPr/>
        </p:nvSpPr>
        <p:spPr>
          <a:xfrm>
            <a:off x="2854902" y="314670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iso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sp>
        <p:nvSpPr>
          <p:cNvPr id="22" name="Shape 170"/>
          <p:cNvSpPr txBox="1">
            <a:spLocks/>
          </p:cNvSpPr>
          <p:nvPr/>
        </p:nvSpPr>
        <p:spPr>
          <a:xfrm>
            <a:off x="3990502" y="3817177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00FF"/>
                </a:solidFill>
              </a:rPr>
              <a:t>ref</a:t>
            </a: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 flipH="1">
            <a:off x="5839865" y="3284338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trn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64662" y="2815432"/>
            <a:ext cx="1390240" cy="11593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831584" y="2694888"/>
            <a:ext cx="1753843" cy="157046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868517" y="2708623"/>
            <a:ext cx="1387781" cy="1707253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6542558" y="3246382"/>
            <a:ext cx="2670600" cy="249329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40" idx="2"/>
          </p:cNvCxnSpPr>
          <p:nvPr/>
        </p:nvCxnSpPr>
        <p:spPr>
          <a:xfrm>
            <a:off x="4974423" y="3480118"/>
            <a:ext cx="1166302" cy="1907247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43" idx="0"/>
          </p:cNvCxnSpPr>
          <p:nvPr/>
        </p:nvCxnSpPr>
        <p:spPr>
          <a:xfrm flipH="1">
            <a:off x="3561052" y="3480118"/>
            <a:ext cx="609706" cy="1863634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 flipV="1">
            <a:off x="5738892" y="5387365"/>
            <a:ext cx="803666" cy="81614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59219" y="5343752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Shape 170"/>
          <p:cNvSpPr txBox="1">
            <a:spLocks/>
          </p:cNvSpPr>
          <p:nvPr/>
        </p:nvSpPr>
        <p:spPr>
          <a:xfrm flipH="1">
            <a:off x="6364236" y="4894545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 flipH="1">
            <a:off x="2971166" y="4884220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endParaRPr lang="en-GB" sz="3200" dirty="0" smtClean="0">
              <a:solidFill>
                <a:srgbClr val="008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57200" y="3817177"/>
            <a:ext cx="2702019" cy="214389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Shape 170"/>
          <p:cNvSpPr txBox="1">
            <a:spLocks/>
          </p:cNvSpPr>
          <p:nvPr/>
        </p:nvSpPr>
        <p:spPr>
          <a:xfrm flipH="1">
            <a:off x="8421706" y="3920366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57" name="Shape 170"/>
          <p:cNvSpPr txBox="1">
            <a:spLocks/>
          </p:cNvSpPr>
          <p:nvPr/>
        </p:nvSpPr>
        <p:spPr>
          <a:xfrm flipH="1">
            <a:off x="144474" y="4170134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656101" y="1947099"/>
            <a:ext cx="1886457" cy="2493299"/>
          </a:xfrm>
          <a:prstGeom prst="straightConnector1">
            <a:avLst/>
          </a:prstGeom>
          <a:ln w="571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535250" y="1947099"/>
            <a:ext cx="2151550" cy="2125667"/>
          </a:xfrm>
          <a:prstGeom prst="straightConnector1">
            <a:avLst/>
          </a:prstGeom>
          <a:ln w="571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Shape 170"/>
          <p:cNvSpPr txBox="1">
            <a:spLocks/>
          </p:cNvSpPr>
          <p:nvPr/>
        </p:nvSpPr>
        <p:spPr>
          <a:xfrm flipH="1">
            <a:off x="6364236" y="2032242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35" name="Shape 170"/>
          <p:cNvSpPr txBox="1">
            <a:spLocks/>
          </p:cNvSpPr>
          <p:nvPr/>
        </p:nvSpPr>
        <p:spPr>
          <a:xfrm flipH="1">
            <a:off x="7693783" y="1947099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b="1" dirty="0" smtClean="0">
                <a:solidFill>
                  <a:srgbClr val="008000"/>
                </a:solidFill>
              </a:rPr>
              <a:t>box</a:t>
            </a:r>
          </a:p>
        </p:txBody>
      </p:sp>
    </p:spTree>
    <p:extLst>
      <p:ext uri="{BB962C8B-B14F-4D97-AF65-F5344CB8AC3E}">
        <p14:creationId xmlns:p14="http://schemas.microsoft.com/office/powerpoint/2010/main" val="372702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799411" y="3142641"/>
            <a:ext cx="7622295" cy="3486603"/>
          </a:xfrm>
          <a:prstGeom prst="ellipse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Permanent and </a:t>
            </a:r>
            <a:r>
              <a:rPr lang="en-US" b="1" dirty="0" smtClean="0"/>
              <a:t>temporary</a:t>
            </a:r>
            <a:r>
              <a:rPr lang="en-US" dirty="0" smtClean="0"/>
              <a:t> alias </a:t>
            </a:r>
            <a:br>
              <a:rPr lang="en-US" dirty="0" smtClean="0"/>
            </a:br>
            <a:r>
              <a:rPr lang="en-US" dirty="0" smtClean="0"/>
              <a:t>inside a </a:t>
            </a:r>
            <a:r>
              <a:rPr lang="en-US" dirty="0" err="1" smtClean="0">
                <a:solidFill>
                  <a:srgbClr val="0000FF"/>
                </a:solidFill>
              </a:rPr>
              <a:t>trn</a:t>
            </a:r>
            <a:r>
              <a:rPr lang="en-US" dirty="0" smtClean="0"/>
              <a:t>-bubble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91726" y="2843859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Shape 170"/>
          <p:cNvSpPr txBox="1">
            <a:spLocks/>
          </p:cNvSpPr>
          <p:nvPr/>
        </p:nvSpPr>
        <p:spPr>
          <a:xfrm>
            <a:off x="3778507" y="1575768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600" dirty="0" err="1" smtClean="0">
                <a:solidFill>
                  <a:srgbClr val="0000FF"/>
                </a:solidFill>
              </a:rPr>
              <a:t>trn</a:t>
            </a:r>
            <a:endParaRPr lang="en-GB" sz="3600" dirty="0" smtClean="0">
              <a:solidFill>
                <a:srgbClr val="0000FF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10559" y="1703389"/>
            <a:ext cx="0" cy="1140470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44654" y="39203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CC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00838" y="3208138"/>
            <a:ext cx="1090888" cy="766664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170757" y="4443741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027918" y="4072766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7" name="Straight Arrow Connector 16"/>
          <p:cNvCxnSpPr>
            <a:stCxn id="4" idx="2"/>
          </p:cNvCxnSpPr>
          <p:nvPr/>
        </p:nvCxnSpPr>
        <p:spPr>
          <a:xfrm>
            <a:off x="4593559" y="3591470"/>
            <a:ext cx="62542" cy="901562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5" idx="0"/>
          </p:cNvCxnSpPr>
          <p:nvPr/>
        </p:nvCxnSpPr>
        <p:spPr>
          <a:xfrm>
            <a:off x="5041970" y="3360538"/>
            <a:ext cx="1387781" cy="712228"/>
          </a:xfrm>
          <a:prstGeom prst="straightConnector1">
            <a:avLst/>
          </a:prstGeom>
          <a:ln w="4445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hape 170"/>
          <p:cNvSpPr txBox="1">
            <a:spLocks/>
          </p:cNvSpPr>
          <p:nvPr/>
        </p:nvSpPr>
        <p:spPr>
          <a:xfrm>
            <a:off x="2854902" y="3146703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iso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sp>
        <p:nvSpPr>
          <p:cNvPr id="22" name="Shape 170"/>
          <p:cNvSpPr txBox="1">
            <a:spLocks/>
          </p:cNvSpPr>
          <p:nvPr/>
        </p:nvSpPr>
        <p:spPr>
          <a:xfrm>
            <a:off x="3990502" y="3817177"/>
            <a:ext cx="798011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00FF"/>
                </a:solidFill>
              </a:rPr>
              <a:t>ref</a:t>
            </a:r>
          </a:p>
        </p:txBody>
      </p:sp>
      <p:sp>
        <p:nvSpPr>
          <p:cNvPr id="23" name="Shape 170"/>
          <p:cNvSpPr txBox="1">
            <a:spLocks/>
          </p:cNvSpPr>
          <p:nvPr/>
        </p:nvSpPr>
        <p:spPr>
          <a:xfrm flipH="1">
            <a:off x="5839865" y="3284338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00FF"/>
                </a:solidFill>
              </a:rPr>
              <a:t>trn</a:t>
            </a:r>
            <a:endParaRPr lang="en-GB" sz="3200" dirty="0" smtClean="0">
              <a:solidFill>
                <a:srgbClr val="0000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464662" y="2815432"/>
            <a:ext cx="1390240" cy="115937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831584" y="2694888"/>
            <a:ext cx="1753843" cy="1570460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868517" y="2708623"/>
            <a:ext cx="1387781" cy="1707253"/>
          </a:xfrm>
          <a:prstGeom prst="straightConnector1">
            <a:avLst/>
          </a:prstGeom>
          <a:ln w="44450" cmpd="sng">
            <a:solidFill>
              <a:schemeClr val="tx2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6542558" y="3246382"/>
            <a:ext cx="2670600" cy="249329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40" idx="2"/>
          </p:cNvCxnSpPr>
          <p:nvPr/>
        </p:nvCxnSpPr>
        <p:spPr>
          <a:xfrm>
            <a:off x="4974423" y="3480118"/>
            <a:ext cx="1166302" cy="1907247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43" idx="0"/>
          </p:cNvCxnSpPr>
          <p:nvPr/>
        </p:nvCxnSpPr>
        <p:spPr>
          <a:xfrm flipH="1">
            <a:off x="3561052" y="3480118"/>
            <a:ext cx="609706" cy="1863634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 flipV="1">
            <a:off x="5738892" y="5387365"/>
            <a:ext cx="803666" cy="81614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59219" y="5343752"/>
            <a:ext cx="803666" cy="747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5400">
              <a:schemeClr val="accent5">
                <a:lumMod val="75000"/>
                <a:alpha val="75000"/>
              </a:schemeClr>
            </a:glow>
            <a:outerShdw blurRad="38100" dist="25400" dir="2700000" algn="br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6" name="Shape 170"/>
          <p:cNvSpPr txBox="1">
            <a:spLocks/>
          </p:cNvSpPr>
          <p:nvPr/>
        </p:nvSpPr>
        <p:spPr>
          <a:xfrm flipH="1">
            <a:off x="6364236" y="4894545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47" name="Shape 170"/>
          <p:cNvSpPr txBox="1">
            <a:spLocks/>
          </p:cNvSpPr>
          <p:nvPr/>
        </p:nvSpPr>
        <p:spPr>
          <a:xfrm flipH="1">
            <a:off x="2971166" y="4884220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endParaRPr lang="en-GB" sz="3200" dirty="0" smtClean="0">
              <a:solidFill>
                <a:srgbClr val="008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57200" y="3817177"/>
            <a:ext cx="2702019" cy="2143890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Shape 170"/>
          <p:cNvSpPr txBox="1">
            <a:spLocks/>
          </p:cNvSpPr>
          <p:nvPr/>
        </p:nvSpPr>
        <p:spPr>
          <a:xfrm flipH="1">
            <a:off x="8421706" y="3920366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57" name="Shape 170"/>
          <p:cNvSpPr txBox="1">
            <a:spLocks/>
          </p:cNvSpPr>
          <p:nvPr/>
        </p:nvSpPr>
        <p:spPr>
          <a:xfrm flipH="1">
            <a:off x="144474" y="4170134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77500" lnSpcReduction="20000"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err="1" smtClean="0">
                <a:solidFill>
                  <a:srgbClr val="008000"/>
                </a:solidFill>
              </a:rPr>
              <a:t>val</a:t>
            </a:r>
            <a:r>
              <a:rPr lang="en-GB" sz="3200" dirty="0" smtClean="0">
                <a:solidFill>
                  <a:srgbClr val="008000"/>
                </a:solidFill>
              </a:rPr>
              <a:t>,</a:t>
            </a:r>
            <a:br>
              <a:rPr lang="en-GB" sz="3200" dirty="0" smtClean="0">
                <a:solidFill>
                  <a:srgbClr val="008000"/>
                </a:solidFill>
              </a:rPr>
            </a:b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656101" y="1947099"/>
            <a:ext cx="1886457" cy="2493299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535250" y="1947099"/>
            <a:ext cx="2151550" cy="2125667"/>
          </a:xfrm>
          <a:prstGeom prst="straightConnector1">
            <a:avLst/>
          </a:prstGeom>
          <a:ln w="44450" cmpd="sng"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Shape 170"/>
          <p:cNvSpPr txBox="1">
            <a:spLocks/>
          </p:cNvSpPr>
          <p:nvPr/>
        </p:nvSpPr>
        <p:spPr>
          <a:xfrm flipH="1">
            <a:off x="6241698" y="2058734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sp>
        <p:nvSpPr>
          <p:cNvPr id="35" name="Shape 170"/>
          <p:cNvSpPr txBox="1">
            <a:spLocks/>
          </p:cNvSpPr>
          <p:nvPr/>
        </p:nvSpPr>
        <p:spPr>
          <a:xfrm flipH="1">
            <a:off x="7571245" y="1973591"/>
            <a:ext cx="1179772" cy="61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200" dirty="0" smtClean="0">
                <a:solidFill>
                  <a:srgbClr val="008000"/>
                </a:solidFill>
              </a:rPr>
              <a:t>box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933776" y="2221635"/>
            <a:ext cx="1993980" cy="1677847"/>
          </a:xfrm>
          <a:prstGeom prst="straightConnector1">
            <a:avLst/>
          </a:prstGeom>
          <a:ln w="762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hape 170"/>
          <p:cNvSpPr txBox="1">
            <a:spLocks/>
          </p:cNvSpPr>
          <p:nvPr/>
        </p:nvSpPr>
        <p:spPr>
          <a:xfrm>
            <a:off x="1259994" y="2118446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600" b="1" dirty="0" err="1" smtClean="0">
                <a:solidFill>
                  <a:srgbClr val="0000FF"/>
                </a:solidFill>
              </a:rPr>
              <a:t>iso</a:t>
            </a:r>
            <a:endParaRPr lang="en-GB" sz="3600" b="1" dirty="0" smtClean="0">
              <a:solidFill>
                <a:srgbClr val="0000FF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6542558" y="2221635"/>
            <a:ext cx="2042869" cy="2043713"/>
          </a:xfrm>
          <a:prstGeom prst="straightConnector1">
            <a:avLst/>
          </a:prstGeom>
          <a:ln w="762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Shape 170"/>
          <p:cNvSpPr txBox="1">
            <a:spLocks/>
          </p:cNvSpPr>
          <p:nvPr/>
        </p:nvSpPr>
        <p:spPr>
          <a:xfrm>
            <a:off x="8421706" y="2290183"/>
            <a:ext cx="1840844" cy="511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3600" b="1" dirty="0" err="1" smtClean="0">
                <a:solidFill>
                  <a:srgbClr val="0000FF"/>
                </a:solidFill>
              </a:rPr>
              <a:t>trn</a:t>
            </a:r>
            <a:endParaRPr lang="en-GB" sz="3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39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768501" cy="5147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 lnSpcReduction="100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Further issues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Recover expressions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Type if field read (viewpoint adaptation)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Type of method call</a:t>
            </a:r>
            <a:endParaRPr lang="en-GB" sz="2800" dirty="0"/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Type of field write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Proofs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More </a:t>
            </a:r>
            <a:r>
              <a:rPr lang="en-GB" sz="2800" dirty="0"/>
              <a:t>at</a:t>
            </a:r>
            <a:br>
              <a:rPr lang="en-GB" sz="2800" dirty="0"/>
            </a:br>
            <a:r>
              <a:rPr lang="en-GB" sz="2800" dirty="0" smtClean="0"/>
              <a:t>           http</a:t>
            </a:r>
            <a:r>
              <a:rPr lang="en-GB" sz="2800" dirty="0"/>
              <a:t>://</a:t>
            </a:r>
            <a:r>
              <a:rPr lang="en-GB" sz="2800" dirty="0" err="1"/>
              <a:t>www.doc.ic.ac.uk</a:t>
            </a:r>
            <a:r>
              <a:rPr lang="en-GB" sz="2800" dirty="0"/>
              <a:t>/~</a:t>
            </a:r>
            <a:r>
              <a:rPr lang="en-GB" sz="2800" dirty="0" err="1"/>
              <a:t>scd</a:t>
            </a:r>
            <a:r>
              <a:rPr lang="en-GB" sz="2800" dirty="0"/>
              <a:t>/fast-</a:t>
            </a:r>
            <a:r>
              <a:rPr lang="en-GB" sz="2800" dirty="0" err="1"/>
              <a:t>cheap.pdf</a:t>
            </a: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More features – implemented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i="1" dirty="0" smtClean="0"/>
              <a:t>Algebraic types and Pattern Matching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i="1" dirty="0" smtClean="0"/>
              <a:t>Generics</a:t>
            </a:r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i="1" dirty="0" smtClean="0"/>
              <a:t>Non-null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More </a:t>
            </a:r>
            <a:r>
              <a:rPr lang="en-GB" sz="2800" dirty="0"/>
              <a:t>features – </a:t>
            </a:r>
            <a:r>
              <a:rPr lang="en-GB" sz="2800" dirty="0" smtClean="0"/>
              <a:t>perhaps</a:t>
            </a:r>
            <a:endParaRPr lang="en-GB" sz="2800" dirty="0"/>
          </a:p>
          <a:p>
            <a:pPr marL="677799" lvl="1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i="1" dirty="0" smtClean="0"/>
              <a:t>Reflection </a:t>
            </a: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7926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ORCA: Object Garbage Collection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529635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Actors </a:t>
            </a:r>
            <a:r>
              <a:rPr lang="en-US" dirty="0" smtClean="0"/>
              <a:t>perform GC fully </a:t>
            </a:r>
            <a:r>
              <a:rPr lang="en-US" dirty="0" err="1" smtClean="0"/>
              <a:t>concurrenty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Objects are owned by the actor which created them.</a:t>
            </a:r>
          </a:p>
          <a:p>
            <a:r>
              <a:rPr lang="en-US" dirty="0" smtClean="0"/>
              <a:t>Actor garbage collect owned objects. </a:t>
            </a:r>
          </a:p>
          <a:p>
            <a:r>
              <a:rPr lang="en-US" dirty="0" smtClean="0"/>
              <a:t>Challenge: objects may be accessible from other actors</a:t>
            </a:r>
          </a:p>
          <a:p>
            <a:r>
              <a:rPr lang="en-US" dirty="0" smtClean="0"/>
              <a:t>Approach: Weighted deferred reference counts: actor keep reference count for a) owned objects reachable from other actors, b) objects owned by other actors and reachable from the actor.</a:t>
            </a:r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75792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1" y="529070"/>
            <a:ext cx="9394661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ORCA: Object Garbage Collection.2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529635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Actors (α) </a:t>
            </a:r>
            <a:r>
              <a:rPr lang="en-US" dirty="0" smtClean="0"/>
              <a:t>, Object (o), owning actor (Own)</a:t>
            </a:r>
          </a:p>
          <a:p>
            <a:r>
              <a:rPr lang="en-US" dirty="0" smtClean="0"/>
              <a:t>Actor </a:t>
            </a:r>
            <a:r>
              <a:rPr lang="en-US" dirty="0"/>
              <a:t>keep reference count for a) owned objects reachable from other actors, b) objects owned by other actors and reachable from the actor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RC(Own(o),o) 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= </a:t>
            </a:r>
            <a:r>
              <a:rPr lang="en-US" sz="3200" dirty="0" err="1" smtClean="0">
                <a:solidFill>
                  <a:srgbClr val="FF0000"/>
                </a:solidFill>
              </a:rPr>
              <a:t>Σ</a:t>
            </a:r>
            <a:r>
              <a:rPr lang="en-US" baseline="-25000" dirty="0" smtClean="0">
                <a:solidFill>
                  <a:srgbClr val="FF0000"/>
                </a:solidFill>
              </a:rPr>
              <a:t>α≠Own(o)</a:t>
            </a:r>
            <a:r>
              <a:rPr lang="en-US" dirty="0" smtClean="0">
                <a:solidFill>
                  <a:srgbClr val="FF0000"/>
                </a:solidFill>
              </a:rPr>
              <a:t>RC</a:t>
            </a:r>
            <a:r>
              <a:rPr lang="en-US" dirty="0">
                <a:solidFill>
                  <a:srgbClr val="FF0000"/>
                </a:solidFill>
              </a:rPr>
              <a:t>(α,</a:t>
            </a:r>
            <a:r>
              <a:rPr lang="en-US" dirty="0" smtClean="0">
                <a:solidFill>
                  <a:srgbClr val="FF0000"/>
                </a:solidFill>
              </a:rPr>
              <a:t>o) +# {(α,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) | </a:t>
            </a:r>
            <a:r>
              <a:rPr lang="en-US" dirty="0" err="1" smtClean="0">
                <a:solidFill>
                  <a:srgbClr val="FF0000"/>
                </a:solidFill>
              </a:rPr>
              <a:t>Mssg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a,i</a:t>
            </a:r>
            <a:r>
              <a:rPr lang="en-US" dirty="0" smtClean="0">
                <a:solidFill>
                  <a:srgbClr val="FF0000"/>
                </a:solidFill>
              </a:rPr>
              <a:t>) reaches o }</a:t>
            </a:r>
          </a:p>
          <a:p>
            <a:r>
              <a:rPr lang="en-US" dirty="0" smtClean="0"/>
              <a:t>When sending/receiving messages, trace, and for all reachable objects adjust RC accordingly.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r>
              <a:rPr lang="en-US" dirty="0" smtClean="0"/>
              <a:t>When tracing, and non-owned object becomes inaccessible </a:t>
            </a:r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7745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1" y="529070"/>
            <a:ext cx="9394661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ORCA: Object Garbage Collection.2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529635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Actors (α) </a:t>
            </a:r>
            <a:r>
              <a:rPr lang="en-US" dirty="0" smtClean="0"/>
              <a:t>, Object (o), owning actor (Own)</a:t>
            </a:r>
          </a:p>
          <a:p>
            <a:r>
              <a:rPr lang="en-US" dirty="0" smtClean="0"/>
              <a:t>Actor </a:t>
            </a:r>
            <a:r>
              <a:rPr lang="en-US" dirty="0"/>
              <a:t>keep reference count for a) owned objects reachable from other actors, b) objects owned by other actors and reachable from the actor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RC(Own(o),o) </a:t>
            </a:r>
            <a:r>
              <a:rPr lang="en-US" dirty="0" smtClean="0">
                <a:solidFill>
                  <a:srgbClr val="008000"/>
                </a:solidFill>
              </a:rPr>
              <a:t>+ </a:t>
            </a:r>
            <a:r>
              <a:rPr lang="en-US" sz="3200" dirty="0" err="1" smtClean="0">
                <a:solidFill>
                  <a:srgbClr val="008000"/>
                </a:solidFill>
              </a:rPr>
              <a:t>Σ</a:t>
            </a:r>
            <a:r>
              <a:rPr lang="en-US" dirty="0" err="1" smtClean="0">
                <a:solidFill>
                  <a:srgbClr val="008000"/>
                </a:solidFill>
              </a:rPr>
              <a:t>m</a:t>
            </a:r>
            <a:r>
              <a:rPr lang="en-US" baseline="-25000" dirty="0" err="1" smtClean="0">
                <a:solidFill>
                  <a:srgbClr val="008000"/>
                </a:solidFill>
              </a:rPr>
              <a:t>i</a:t>
            </a:r>
            <a:r>
              <a:rPr lang="en-US" dirty="0" smtClean="0">
                <a:solidFill>
                  <a:srgbClr val="008000"/>
                </a:solidFill>
              </a:rPr>
              <a:t>  where </a:t>
            </a:r>
            <a:r>
              <a:rPr lang="en-US" dirty="0" err="1" smtClean="0">
                <a:solidFill>
                  <a:srgbClr val="008000"/>
                </a:solidFill>
              </a:rPr>
              <a:t>Mssg</a:t>
            </a:r>
            <a:r>
              <a:rPr lang="en-US" dirty="0" smtClean="0">
                <a:solidFill>
                  <a:srgbClr val="008000"/>
                </a:solidFill>
              </a:rPr>
              <a:t>(Own(o),</a:t>
            </a:r>
            <a:r>
              <a:rPr lang="en-US" dirty="0" err="1">
                <a:solidFill>
                  <a:srgbClr val="008000"/>
                </a:solidFill>
              </a:rPr>
              <a:t>i</a:t>
            </a:r>
            <a:r>
              <a:rPr lang="en-US" dirty="0" smtClean="0">
                <a:solidFill>
                  <a:srgbClr val="008000"/>
                </a:solidFill>
              </a:rPr>
              <a:t>)=INC(</a:t>
            </a:r>
            <a:r>
              <a:rPr lang="en-US" dirty="0" err="1" smtClean="0">
                <a:solidFill>
                  <a:srgbClr val="008000"/>
                </a:solidFill>
              </a:rPr>
              <a:t>m,o</a:t>
            </a:r>
            <a:r>
              <a:rPr lang="en-US" dirty="0" smtClean="0">
                <a:solidFill>
                  <a:srgbClr val="008000"/>
                </a:solidFill>
              </a:rPr>
              <a:t>)</a:t>
            </a:r>
            <a:br>
              <a:rPr lang="en-US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         = </a:t>
            </a:r>
            <a:r>
              <a:rPr lang="en-US" sz="3200" dirty="0" err="1" smtClean="0">
                <a:solidFill>
                  <a:srgbClr val="FF0000"/>
                </a:solidFill>
              </a:rPr>
              <a:t>Σ</a:t>
            </a:r>
            <a:r>
              <a:rPr lang="en-US" baseline="-25000" dirty="0" smtClean="0">
                <a:solidFill>
                  <a:srgbClr val="FF0000"/>
                </a:solidFill>
              </a:rPr>
              <a:t>α≠Own(o)</a:t>
            </a:r>
            <a:r>
              <a:rPr lang="en-US" dirty="0" smtClean="0">
                <a:solidFill>
                  <a:srgbClr val="FF0000"/>
                </a:solidFill>
              </a:rPr>
              <a:t>RC</a:t>
            </a:r>
            <a:r>
              <a:rPr lang="en-US" dirty="0">
                <a:solidFill>
                  <a:srgbClr val="FF0000"/>
                </a:solidFill>
              </a:rPr>
              <a:t>(α,</a:t>
            </a:r>
            <a:r>
              <a:rPr lang="en-US" dirty="0" smtClean="0">
                <a:solidFill>
                  <a:srgbClr val="FF0000"/>
                </a:solidFill>
              </a:rPr>
              <a:t>o) +# {(α,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) | </a:t>
            </a:r>
            <a:r>
              <a:rPr lang="en-US" dirty="0" err="1" smtClean="0">
                <a:solidFill>
                  <a:srgbClr val="FF0000"/>
                </a:solidFill>
              </a:rPr>
              <a:t>Mssg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a,i</a:t>
            </a:r>
            <a:r>
              <a:rPr lang="en-US" dirty="0" smtClean="0">
                <a:solidFill>
                  <a:srgbClr val="FF0000"/>
                </a:solidFill>
              </a:rPr>
              <a:t>) reaches o }</a:t>
            </a:r>
          </a:p>
          <a:p>
            <a:r>
              <a:rPr lang="en-US" dirty="0" smtClean="0"/>
              <a:t>When sending/receiving messages, trace, and for all reachable objects o adjust RC accordingly. </a:t>
            </a:r>
            <a:r>
              <a:rPr lang="en-US" dirty="0" smtClean="0">
                <a:solidFill>
                  <a:srgbClr val="008000"/>
                </a:solidFill>
              </a:rPr>
              <a:t>If RC gets to 0 then add k to own, and send to INC(k+1,o) to </a:t>
            </a:r>
            <a:r>
              <a:rPr lang="en-US" dirty="0" err="1" smtClean="0">
                <a:solidFill>
                  <a:srgbClr val="008000"/>
                </a:solidFill>
              </a:rPr>
              <a:t>Onw</a:t>
            </a:r>
            <a:r>
              <a:rPr lang="en-US" dirty="0" smtClean="0">
                <a:solidFill>
                  <a:srgbClr val="008000"/>
                </a:solidFill>
              </a:rPr>
              <a:t>(o).</a:t>
            </a:r>
          </a:p>
          <a:p>
            <a:r>
              <a:rPr lang="en-US" dirty="0" smtClean="0"/>
              <a:t>When tracing, and non-owned object becomes inaccessible, set own RC to 0</a:t>
            </a:r>
            <a:r>
              <a:rPr lang="en-US" dirty="0" smtClean="0">
                <a:solidFill>
                  <a:srgbClr val="008000"/>
                </a:solidFill>
              </a:rPr>
              <a:t>, and send INC(-old(RC),</a:t>
            </a:r>
            <a:r>
              <a:rPr lang="en-US" dirty="0">
                <a:solidFill>
                  <a:srgbClr val="008000"/>
                </a:solidFill>
              </a:rPr>
              <a:t>o) to </a:t>
            </a:r>
            <a:r>
              <a:rPr lang="en-US" dirty="0" err="1">
                <a:solidFill>
                  <a:srgbClr val="008000"/>
                </a:solidFill>
              </a:rPr>
              <a:t>Onw</a:t>
            </a:r>
            <a:r>
              <a:rPr lang="en-US" dirty="0">
                <a:solidFill>
                  <a:srgbClr val="008000"/>
                </a:solidFill>
              </a:rPr>
              <a:t>(o).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12422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9103950" cy="60676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Pony ORCA: Object Garbage Collection</a:t>
            </a:r>
            <a:r>
              <a:rPr lang="en-US" b="1" dirty="0" smtClean="0"/>
              <a:t>.3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Tracing functions using the type system, and therefore no race conditions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Used the actor paradigm (messages) to implement garbage collection.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Used causal message delivery for Garbage Collection.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Object Reference cycles not an issue.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More </a:t>
            </a:r>
            <a:r>
              <a:rPr lang="en-GB" sz="2800" dirty="0"/>
              <a:t>at</a:t>
            </a:r>
            <a:br>
              <a:rPr lang="en-GB" sz="2800" dirty="0"/>
            </a:br>
            <a:r>
              <a:rPr lang="en-GB" sz="2800" dirty="0" smtClean="0"/>
              <a:t>           </a:t>
            </a:r>
            <a:r>
              <a:rPr lang="en-GB" sz="2800" dirty="0" smtClean="0">
                <a:hlinkClick r:id="rId2"/>
              </a:rPr>
              <a:t>http</a:t>
            </a:r>
            <a:r>
              <a:rPr lang="en-GB" sz="2800" dirty="0">
                <a:hlinkClick r:id="rId2"/>
              </a:rPr>
              <a:t>://</a:t>
            </a:r>
            <a:r>
              <a:rPr lang="en-GB" sz="2800" dirty="0" err="1">
                <a:hlinkClick r:id="rId2"/>
              </a:rPr>
              <a:t>www.doc.ic.ac.uk</a:t>
            </a:r>
            <a:r>
              <a:rPr lang="en-GB" sz="2800" dirty="0">
                <a:hlinkClick r:id="rId2"/>
              </a:rPr>
              <a:t>/~</a:t>
            </a:r>
            <a:r>
              <a:rPr lang="en-GB" sz="2800" dirty="0" err="1">
                <a:hlinkClick r:id="rId2"/>
              </a:rPr>
              <a:t>scd</a:t>
            </a:r>
            <a:r>
              <a:rPr lang="en-GB" sz="2800" dirty="0" smtClean="0">
                <a:hlinkClick r:id="rId2"/>
              </a:rPr>
              <a:t>/</a:t>
            </a:r>
            <a:r>
              <a:rPr lang="en-GB" sz="2800" dirty="0" err="1" smtClean="0">
                <a:hlinkClick r:id="rId2"/>
              </a:rPr>
              <a:t>ogc.pdf</a:t>
            </a: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i="1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53676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Actor Collection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 Actor collection requires detection of Actor Cycles.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This is done by a separate actor –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Actors keep a count of all external referring actors, and the set of actors they refer to.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When blocking, they send this information to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This information is sufficient for the cycles detector to identify, and remove cycles.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73891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Actor Collection.2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This is done by a separate actor –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Actors keep a count of all external referring actors, and the set of actors they refer to.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When blocking, they send this information to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But, actors’ views of themselves may be out of sync with “real” state (another actor drops/gains reference to them).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Also, cycle detector’s view of actor may be out of sync with actor’s view (a blocked actor may wake up).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7062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47744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Very fast?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430004" y="1800108"/>
            <a:ext cx="8405926" cy="648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Measures rate of random updates of memory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3602" y="1086052"/>
            <a:ext cx="8216002" cy="5034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GUPS benchmark (from </a:t>
            </a:r>
            <a:r>
              <a:rPr lang="en-US" sz="2800" dirty="0" err="1" smtClean="0"/>
              <a:t>Linpack</a:t>
            </a:r>
            <a:r>
              <a:rPr lang="en-US" sz="2800" dirty="0" smtClean="0"/>
              <a:t> suite)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4584" y="2818719"/>
            <a:ext cx="5319416" cy="3154101"/>
          </a:xfrm>
          <a:prstGeom prst="rect">
            <a:avLst/>
          </a:prstGeom>
        </p:spPr>
      </p:pic>
      <p:sp>
        <p:nvSpPr>
          <p:cNvPr id="7" name="Shape 170"/>
          <p:cNvSpPr txBox="1">
            <a:spLocks/>
          </p:cNvSpPr>
          <p:nvPr/>
        </p:nvSpPr>
        <p:spPr>
          <a:xfrm>
            <a:off x="443602" y="2449017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First Pony implementation </a:t>
            </a:r>
          </a:p>
          <a:p>
            <a:pPr>
              <a:buClr>
                <a:srgbClr val="191919"/>
              </a:buClr>
              <a:buSzPct val="100000"/>
              <a:defRPr sz="1800"/>
            </a:pPr>
            <a:r>
              <a:rPr lang="en-GB" sz="2800" dirty="0" smtClean="0"/>
              <a:t>(~4 days of work) </a:t>
            </a:r>
            <a:endParaRPr lang="en-GB" sz="2800" dirty="0"/>
          </a:p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sp>
        <p:nvSpPr>
          <p:cNvPr id="8" name="Shape 170"/>
          <p:cNvSpPr txBox="1">
            <a:spLocks/>
          </p:cNvSpPr>
          <p:nvPr/>
        </p:nvSpPr>
        <p:spPr>
          <a:xfrm>
            <a:off x="364290" y="3956729"/>
            <a:ext cx="4131186" cy="24649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outperforms heavily optimized</a:t>
            </a:r>
            <a:br>
              <a:rPr lang="en-GB" sz="2800" dirty="0" smtClean="0"/>
            </a:br>
            <a:r>
              <a:rPr lang="en-GB" sz="2800" dirty="0" smtClean="0"/>
              <a:t> </a:t>
            </a:r>
            <a:r>
              <a:rPr lang="en-GB" sz="2800" dirty="0" smtClean="0">
                <a:hlinkClick r:id="rId3"/>
              </a:rPr>
              <a:t>MPI</a:t>
            </a:r>
            <a:r>
              <a:rPr lang="en-GB" sz="2800" dirty="0" smtClean="0"/>
              <a:t> version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44% source code</a:t>
            </a:r>
            <a:br>
              <a:rPr lang="en-GB" sz="2800" dirty="0" smtClean="0"/>
            </a:br>
            <a:r>
              <a:rPr lang="en-GB" sz="2800" dirty="0" smtClean="0"/>
              <a:t> reduction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8317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Actor Collection.3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 lnSpcReduction="100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This is done by a separate actor –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Actors keep a count of all external referring actors, and the set of actors they refer to.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When blocking, they send this information to the cycle detector.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But, actors’ views of themselves may be out of sync with “real” state (another actor drops/gains reference to them). </a:t>
            </a:r>
            <a:r>
              <a:rPr lang="en-GB" sz="2800" dirty="0" smtClean="0">
                <a:solidFill>
                  <a:srgbClr val="0000FF"/>
                </a:solidFill>
              </a:rPr>
              <a:t>In this case, send appropriate INC/DEC messages.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Also, cycle detector’s view of actor may be out of sync with actor’s view (a blocked actor may wake up). </a:t>
            </a:r>
            <a:r>
              <a:rPr lang="en-GB" sz="2800" dirty="0" smtClean="0">
                <a:solidFill>
                  <a:srgbClr val="0000FF"/>
                </a:solidFill>
              </a:rPr>
              <a:t>The cycle detector sends ACK, and awaits CONF messages from blocked actors.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427330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Actor Collection.4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Adaptation of reference counting protocol.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Used the actor paradigm.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Causal Message Delivery a prerequisite.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Fun Proof.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More </a:t>
            </a:r>
            <a:r>
              <a:rPr lang="en-GB" sz="2800" dirty="0"/>
              <a:t>at </a:t>
            </a:r>
            <a:br>
              <a:rPr lang="en-GB" sz="2800" dirty="0"/>
            </a:br>
            <a:r>
              <a:rPr lang="en-GB" sz="2400" dirty="0"/>
              <a:t>S. </a:t>
            </a:r>
            <a:r>
              <a:rPr lang="en-GB" sz="2400" dirty="0" err="1"/>
              <a:t>Clebsch</a:t>
            </a:r>
            <a:r>
              <a:rPr lang="en-GB" sz="2400" dirty="0"/>
              <a:t> and S. Drossopoulou. </a:t>
            </a:r>
            <a:br>
              <a:rPr lang="en-GB" sz="2400" dirty="0"/>
            </a:br>
            <a:r>
              <a:rPr lang="en-GB" sz="2400" dirty="0"/>
              <a:t>Fully concurrent garbage collection of actors on many-core machines. </a:t>
            </a:r>
            <a:r>
              <a:rPr lang="en-GB" sz="2400" dirty="0" smtClean="0"/>
              <a:t>OOPLSA 2013</a:t>
            </a:r>
            <a:r>
              <a:rPr lang="en-GB" sz="2400" dirty="0"/>
              <a:t>.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>
              <a:solidFill>
                <a:srgbClr val="0000FF"/>
              </a:solidFill>
            </a:endParaRP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0010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More on Pony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555883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 lnSpcReduction="200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Native code compiler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actor runtime, including scheduler, memory allocator, message queues, and garbage collector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Debugger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Several applications developed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3366FF"/>
                </a:solidFill>
              </a:rPr>
              <a:t>Implementation fast; language relatively easy to learn/use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>
                <a:solidFill>
                  <a:srgbClr val="3366FF"/>
                </a:solidFill>
              </a:rPr>
              <a:t>Even though model is subtle, language feels simple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>
                <a:solidFill>
                  <a:srgbClr val="3366FF"/>
                </a:solidFill>
              </a:rPr>
              <a:t>Good defaults and good error messages are </a:t>
            </a:r>
            <a:r>
              <a:rPr lang="en-GB" sz="2800" dirty="0" smtClean="0">
                <a:solidFill>
                  <a:srgbClr val="3366FF"/>
                </a:solidFill>
              </a:rPr>
              <a:t>crucial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>
                <a:solidFill>
                  <a:srgbClr val="008000"/>
                </a:solidFill>
              </a:rPr>
              <a:t>Tutorial at http://</a:t>
            </a:r>
            <a:r>
              <a:rPr lang="en-GB" sz="2800" dirty="0" err="1">
                <a:solidFill>
                  <a:srgbClr val="008000"/>
                </a:solidFill>
              </a:rPr>
              <a:t>causalityltd.github.io</a:t>
            </a:r>
            <a:r>
              <a:rPr lang="en-GB" sz="2800" dirty="0">
                <a:solidFill>
                  <a:srgbClr val="008000"/>
                </a:solidFill>
              </a:rPr>
              <a:t>/pony-tutorial/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>
                <a:solidFill>
                  <a:srgbClr val="008000"/>
                </a:solidFill>
              </a:rPr>
              <a:t>Sandbox </a:t>
            </a:r>
            <a:r>
              <a:rPr lang="en-GB" sz="2800" dirty="0">
                <a:solidFill>
                  <a:srgbClr val="008000"/>
                </a:solidFill>
              </a:rPr>
              <a:t>implementation at </a:t>
            </a:r>
            <a:r>
              <a:rPr lang="en-GB" sz="2800" dirty="0">
                <a:solidFill>
                  <a:srgbClr val="008000"/>
                </a:solidFill>
                <a:hlinkClick r:id="rId2"/>
              </a:rPr>
              <a:t>http://</a:t>
            </a:r>
            <a:r>
              <a:rPr lang="en-GB" sz="2800" dirty="0" err="1">
                <a:solidFill>
                  <a:srgbClr val="008000"/>
                </a:solidFill>
                <a:hlinkClick r:id="rId2"/>
              </a:rPr>
              <a:t>sandbox.ponylang.org</a:t>
            </a:r>
            <a:endParaRPr lang="en-GB" sz="2800" dirty="0" smtClean="0">
              <a:solidFill>
                <a:srgbClr val="008000"/>
              </a:solidFill>
            </a:endParaRP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b="1" dirty="0" smtClean="0">
                <a:solidFill>
                  <a:srgbClr val="008000"/>
                </a:solidFill>
              </a:rPr>
              <a:t>Cheers, Jeers, Help, Collaboration, Feedback, welcome</a:t>
            </a:r>
            <a:endParaRPr lang="en-GB" sz="2800" b="1" i="1" dirty="0" smtClean="0">
              <a:solidFill>
                <a:srgbClr val="008000"/>
              </a:solidFill>
            </a:endParaRP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94783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Language Design 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555883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890322" cy="452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lnSpcReduction="10000"/>
          </a:bodyPr>
          <a:lstStyle/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Actor Paradigm applied to the GC problem; messages sent when an actor’s view of world out of sync with the state of world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Data Race freedom, Causal Message Delivery prerequisites for Garbage Collection – and distribution.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i="1" dirty="0"/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/>
              <a:t>Starting from Principles Delivers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/>
              <a:t>Formal Models Deliver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/>
              <a:t>Finding the Invariant is key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/>
              <a:t>Finding ways not to think of time is key</a:t>
            </a:r>
          </a:p>
          <a:p>
            <a:pPr marL="220599" indent="-220599">
              <a:spcBef>
                <a:spcPts val="600"/>
              </a:spcBef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i="1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4879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Very fast?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443602" y="1748368"/>
            <a:ext cx="8405926" cy="13701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Create ~1M actors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Run on 12 core, 2.3 GHz Opteron, 64 </a:t>
            </a:r>
            <a:r>
              <a:rPr lang="en-GB" sz="2800" dirty="0" err="1" smtClean="0"/>
              <a:t>GByte</a:t>
            </a:r>
            <a:r>
              <a:rPr lang="en-GB" sz="2800" dirty="0" smtClean="0"/>
              <a:t>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3602" y="1070342"/>
            <a:ext cx="8216002" cy="5034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Actor creation - (from CAF suite)</a:t>
            </a:r>
            <a:endParaRPr lang="en-US" sz="2800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sp>
        <p:nvSpPr>
          <p:cNvPr id="8" name="Shape 170"/>
          <p:cNvSpPr txBox="1">
            <a:spLocks/>
          </p:cNvSpPr>
          <p:nvPr/>
        </p:nvSpPr>
        <p:spPr>
          <a:xfrm>
            <a:off x="253678" y="3936880"/>
            <a:ext cx="3375252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outperforms all except of CAF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CAF does no </a:t>
            </a:r>
            <a:r>
              <a:rPr lang="en-GB" sz="2800" dirty="0" err="1" smtClean="0"/>
              <a:t>gc</a:t>
            </a:r>
            <a:endParaRPr lang="en-GB" sz="2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930" y="2810044"/>
            <a:ext cx="52070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9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Very fast?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8" y="1773860"/>
            <a:ext cx="8890322" cy="1036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Highly contended mailbox, and mixed case (</a:t>
            </a:r>
            <a:r>
              <a:rPr lang="en-GB" sz="2800" dirty="0" err="1" smtClean="0"/>
              <a:t>factorizarion</a:t>
            </a:r>
            <a:r>
              <a:rPr lang="en-GB" sz="2800" dirty="0" smtClean="0"/>
              <a:t>)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Run on 12 core, 2.3 GHz Opteron, 64 </a:t>
            </a:r>
            <a:r>
              <a:rPr lang="en-GB" sz="2800" dirty="0" err="1" smtClean="0"/>
              <a:t>GByte</a:t>
            </a:r>
            <a:r>
              <a:rPr lang="en-GB" sz="2800" dirty="0" smtClean="0"/>
              <a:t>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7276" y="1086052"/>
            <a:ext cx="8216002" cy="5034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Mailbox and Mixed - (from CAF suite)</a:t>
            </a:r>
            <a:endParaRPr lang="en-US" sz="2800" dirty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sp>
        <p:nvSpPr>
          <p:cNvPr id="8" name="Shape 170"/>
          <p:cNvSpPr txBox="1">
            <a:spLocks/>
          </p:cNvSpPr>
          <p:nvPr/>
        </p:nvSpPr>
        <p:spPr>
          <a:xfrm>
            <a:off x="253678" y="5751570"/>
            <a:ext cx="8405925" cy="168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outperforms </a:t>
            </a:r>
            <a:br>
              <a:rPr lang="en-GB" sz="2800" dirty="0" smtClean="0"/>
            </a:br>
            <a:r>
              <a:rPr lang="en-GB" sz="2800" dirty="0" smtClean="0"/>
              <a:t>all in both</a:t>
            </a:r>
            <a:endParaRPr lang="en-GB" sz="2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462" y="3548046"/>
            <a:ext cx="4643537" cy="30715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65820"/>
            <a:ext cx="4201991" cy="318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4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easy to learn, easy to use?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529635"/>
            <a:ext cx="8709436" cy="49093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API adopted as the back-end for the EU project UPSCALE; API currently used by 10 programmers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was taken up by a PhD student after a 2 hour introduction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Pony has been unofficially taken up by another 8 programmers in the financial sector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We have developed a 10K lines Pony standard library (incl. </a:t>
            </a:r>
            <a:r>
              <a:rPr lang="en-US" sz="2800" dirty="0" smtClean="0"/>
              <a:t>file </a:t>
            </a:r>
            <a:r>
              <a:rPr lang="en-US" sz="2800" dirty="0"/>
              <a:t>handling, </a:t>
            </a:r>
            <a:r>
              <a:rPr lang="en-US" sz="2800" dirty="0" smtClean="0"/>
              <a:t>collections, networking</a:t>
            </a:r>
            <a:r>
              <a:rPr lang="en-US" sz="2800" dirty="0"/>
              <a:t>, http client and server, SSL/TLS, timers and timing, random </a:t>
            </a:r>
            <a:r>
              <a:rPr lang="en-US" sz="2800" dirty="0" smtClean="0"/>
              <a:t>numbers)</a:t>
            </a: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We have developed several “real world” analytics programs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i="1" dirty="0" smtClean="0"/>
              <a:t>Only 10.7% of types require annotations (later)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95482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Remaining talk – Pony language design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800271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53677" y="1922200"/>
            <a:ext cx="8890322" cy="3082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Pony concurrency model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Pony Types to prevent data races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err="1" smtClean="0"/>
              <a:t>Pony_ORCA</a:t>
            </a:r>
            <a:r>
              <a:rPr lang="en-GB" sz="3200" dirty="0" smtClean="0"/>
              <a:t>: Garbage Collection Objects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err="1" smtClean="0"/>
              <a:t>Pony_AGC</a:t>
            </a:r>
            <a:r>
              <a:rPr lang="en-GB" sz="3200" dirty="0" smtClean="0"/>
              <a:t>: Garbage Collection Actors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Language Design Observations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78974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Concurrency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443602" y="1511373"/>
            <a:ext cx="8700398" cy="4352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 fontScale="92500" lnSpcReduction="10000"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Based on actor paradigm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Actor ~ active object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Actors/objects may send synchronous messages to actors/objects, and asynchronous messages to actors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Asynchronous messages stored in queue; executed one at a time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No other synchronization primitive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Imperative Features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3200" dirty="0" smtClean="0"/>
              <a:t>Objects may be passed in messages, no copying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32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29319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02" y="529070"/>
            <a:ext cx="8392328" cy="60676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Pony Types to prevent data races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602" y="1180759"/>
            <a:ext cx="8229600" cy="4876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hape 170"/>
          <p:cNvSpPr txBox="1">
            <a:spLocks/>
          </p:cNvSpPr>
          <p:nvPr/>
        </p:nvSpPr>
        <p:spPr>
          <a:xfrm>
            <a:off x="267276" y="1135837"/>
            <a:ext cx="8405926" cy="1433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capability annotations for each type; 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r>
              <a:rPr lang="en-GB" sz="2800" dirty="0" smtClean="0"/>
              <a:t>capabilities ~ points in a matrix of actions denied to local/global aliases</a:t>
            </a:r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  <a:p>
            <a:pPr marL="220599" indent="-220599">
              <a:buClr>
                <a:srgbClr val="191919"/>
              </a:buClr>
              <a:buSzPct val="100000"/>
              <a:buFont typeface="Arial"/>
              <a:buChar char="•"/>
              <a:defRPr sz="1800"/>
            </a:pPr>
            <a:endParaRPr lang="en-GB" sz="2800" dirty="0" smtClean="0"/>
          </a:p>
        </p:txBody>
      </p:sp>
      <p:sp>
        <p:nvSpPr>
          <p:cNvPr id="7" name="Shape 170"/>
          <p:cNvSpPr txBox="1">
            <a:spLocks/>
          </p:cNvSpPr>
          <p:nvPr/>
        </p:nvSpPr>
        <p:spPr>
          <a:xfrm>
            <a:off x="267276" y="2266461"/>
            <a:ext cx="8405926" cy="2740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>
              <a:buClr>
                <a:srgbClr val="191919"/>
              </a:buClr>
              <a:buSzPct val="100000"/>
              <a:defRPr sz="1800"/>
            </a:pPr>
            <a:endParaRPr lang="en-GB" sz="28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483060"/>
              </p:ext>
            </p:extLst>
          </p:nvPr>
        </p:nvGraphicFramePr>
        <p:xfrm>
          <a:off x="1006905" y="2483633"/>
          <a:ext cx="6618524" cy="373392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54631"/>
                <a:gridCol w="1654631"/>
                <a:gridCol w="1654631"/>
                <a:gridCol w="1654631"/>
              </a:tblGrid>
              <a:tr h="7469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smtClean="0"/>
                        <a:t>deny global</a:t>
                      </a:r>
                      <a:r>
                        <a:rPr lang="en-US" sz="2000" b="0" baseline="0" dirty="0" smtClean="0"/>
                        <a:t> read alias</a:t>
                      </a:r>
                      <a:endParaRPr lang="en-US" sz="2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deny global</a:t>
                      </a:r>
                      <a:r>
                        <a:rPr lang="en-US" sz="1800" b="0" baseline="0" dirty="0" smtClean="0"/>
                        <a:t> write alias</a:t>
                      </a:r>
                      <a:endParaRPr lang="en-US" sz="1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Deny nothing to</a:t>
                      </a:r>
                      <a:r>
                        <a:rPr lang="en-US" b="0" baseline="0" dirty="0" smtClean="0"/>
                        <a:t> </a:t>
                      </a:r>
                      <a:r>
                        <a:rPr lang="en-US" b="0" dirty="0" err="1" smtClean="0"/>
                        <a:t>glob.</a:t>
                      </a:r>
                      <a:r>
                        <a:rPr lang="en-US" b="0" baseline="0" dirty="0" err="1" smtClean="0"/>
                        <a:t>alias</a:t>
                      </a:r>
                      <a:endParaRPr lang="en-US" b="0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7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197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22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577</TotalTime>
  <Words>1535</Words>
  <Application>Microsoft Office PowerPoint</Application>
  <PresentationFormat>On-screen Show (4:3)</PresentationFormat>
  <Paragraphs>396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Clarity</vt:lpstr>
      <vt:lpstr>Pony</vt:lpstr>
      <vt:lpstr>Pony – a programming language</vt:lpstr>
      <vt:lpstr>Very fast? </vt:lpstr>
      <vt:lpstr>Very fast? </vt:lpstr>
      <vt:lpstr>Very fast? </vt:lpstr>
      <vt:lpstr>easy to learn, easy to use?</vt:lpstr>
      <vt:lpstr>Remaining talk – Pony language design</vt:lpstr>
      <vt:lpstr>Pony Concurrency Model</vt:lpstr>
      <vt:lpstr>Pony Types to prevent data races</vt:lpstr>
      <vt:lpstr>Pony Types to prevent data races</vt:lpstr>
      <vt:lpstr>Pony Types to prevent data races</vt:lpstr>
      <vt:lpstr>Pony Types to prevent data races</vt:lpstr>
      <vt:lpstr>Pony Types to prevent data races  – what the holder may do</vt:lpstr>
      <vt:lpstr>Sendable references</vt:lpstr>
      <vt:lpstr>Valid local aliases</vt:lpstr>
      <vt:lpstr>Valid local aliases</vt:lpstr>
      <vt:lpstr>Valid local, and global aliases</vt:lpstr>
      <vt:lpstr>Permanent alias inside an iso-bubble</vt:lpstr>
      <vt:lpstr>Permanent alias inside an iso-bubble</vt:lpstr>
      <vt:lpstr>Permanent and temporary alias  inside a iso-bubble</vt:lpstr>
      <vt:lpstr>Permanent alias inside a trn-bubble</vt:lpstr>
      <vt:lpstr>Permanent and temporary alias  inside a trn-bubble</vt:lpstr>
      <vt:lpstr>Pony type system</vt:lpstr>
      <vt:lpstr>Pony ORCA: Object Garbage Collection</vt:lpstr>
      <vt:lpstr>Pony ORCA: Object Garbage Collection.2</vt:lpstr>
      <vt:lpstr>Pony ORCA: Object Garbage Collection.2</vt:lpstr>
      <vt:lpstr>Pony ORCA: Object Garbage Collection.3</vt:lpstr>
      <vt:lpstr>Pony Actor Collection</vt:lpstr>
      <vt:lpstr>Pony Actor Collection.2</vt:lpstr>
      <vt:lpstr>Pony Actor Collection.3</vt:lpstr>
      <vt:lpstr>Pony Actor Collection.4</vt:lpstr>
      <vt:lpstr>More on Pony</vt:lpstr>
      <vt:lpstr>Language Design Conclusions</vt:lpstr>
    </vt:vector>
  </TitlesOfParts>
  <Company>Imperial College London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Pony</dc:title>
  <dc:creator>Sophia Drossopoulou</dc:creator>
  <cp:lastModifiedBy>Sophia Drossopoulou</cp:lastModifiedBy>
  <cp:revision>54</cp:revision>
  <dcterms:created xsi:type="dcterms:W3CDTF">2015-04-20T19:20:44Z</dcterms:created>
  <dcterms:modified xsi:type="dcterms:W3CDTF">2015-06-09T16:42:32Z</dcterms:modified>
</cp:coreProperties>
</file>