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handoutMasterIdLst>
    <p:handoutMasterId r:id="rId84"/>
  </p:handoutMasterIdLst>
  <p:sldIdLst>
    <p:sldId id="256" r:id="rId2"/>
    <p:sldId id="330" r:id="rId3"/>
    <p:sldId id="332" r:id="rId4"/>
    <p:sldId id="257" r:id="rId5"/>
    <p:sldId id="258" r:id="rId6"/>
    <p:sldId id="33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339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340" r:id="rId23"/>
    <p:sldId id="282" r:id="rId24"/>
    <p:sldId id="276" r:id="rId25"/>
    <p:sldId id="281" r:id="rId26"/>
    <p:sldId id="277" r:id="rId27"/>
    <p:sldId id="337" r:id="rId28"/>
    <p:sldId id="280" r:id="rId29"/>
    <p:sldId id="283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  <p:sldId id="342" r:id="rId41"/>
    <p:sldId id="343" r:id="rId42"/>
    <p:sldId id="346" r:id="rId43"/>
    <p:sldId id="347" r:id="rId44"/>
    <p:sldId id="348" r:id="rId45"/>
    <p:sldId id="349" r:id="rId46"/>
    <p:sldId id="297" r:id="rId47"/>
    <p:sldId id="329" r:id="rId48"/>
    <p:sldId id="341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7" r:id="rId57"/>
    <p:sldId id="350" r:id="rId58"/>
    <p:sldId id="306" r:id="rId59"/>
    <p:sldId id="312" r:id="rId60"/>
    <p:sldId id="313" r:id="rId61"/>
    <p:sldId id="351" r:id="rId62"/>
    <p:sldId id="314" r:id="rId63"/>
    <p:sldId id="315" r:id="rId64"/>
    <p:sldId id="316" r:id="rId65"/>
    <p:sldId id="317" r:id="rId66"/>
    <p:sldId id="319" r:id="rId67"/>
    <p:sldId id="333" r:id="rId68"/>
    <p:sldId id="318" r:id="rId69"/>
    <p:sldId id="320" r:id="rId70"/>
    <p:sldId id="321" r:id="rId71"/>
    <p:sldId id="322" r:id="rId72"/>
    <p:sldId id="323" r:id="rId73"/>
    <p:sldId id="324" r:id="rId74"/>
    <p:sldId id="352" r:id="rId75"/>
    <p:sldId id="325" r:id="rId76"/>
    <p:sldId id="334" r:id="rId77"/>
    <p:sldId id="326" r:id="rId78"/>
    <p:sldId id="335" r:id="rId79"/>
    <p:sldId id="327" r:id="rId80"/>
    <p:sldId id="328" r:id="rId81"/>
    <p:sldId id="33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87608" autoAdjust="0"/>
  </p:normalViewPr>
  <p:slideViewPr>
    <p:cSldViewPr>
      <p:cViewPr varScale="1">
        <p:scale>
          <a:sx n="80" d="100"/>
          <a:sy n="80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19A9-1CF0-4E49-A729-6E9BEEF9F2CE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042E-BD09-40AE-A0A7-C937B153D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3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3C61-975E-489D-94AB-0CCCD2EDAF49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9A429-07D5-44E2-83AA-B8DBA350D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Talking</a:t>
            </a:r>
            <a:r>
              <a:rPr lang="en-GB" baseline="0" dirty="0" smtClean="0"/>
              <a:t> about how we can use </a:t>
            </a:r>
            <a:r>
              <a:rPr lang="en-GB" baseline="0" dirty="0" err="1" smtClean="0"/>
              <a:t>fixpoint</a:t>
            </a:r>
            <a:r>
              <a:rPr lang="en-GB" baseline="0" dirty="0" smtClean="0"/>
              <a:t> fusion to do everything automated proof by induction can do.</a:t>
            </a:r>
          </a:p>
          <a:p>
            <a:r>
              <a:rPr lang="en-GB" baseline="0" dirty="0" smtClean="0"/>
              <a:t>FPF also goes by the names “deforestation” and “</a:t>
            </a:r>
            <a:r>
              <a:rPr lang="en-GB" baseline="0" dirty="0" err="1" smtClean="0"/>
              <a:t>supercompilation</a:t>
            </a:r>
            <a:r>
              <a:rPr lang="en-GB" baseline="0" dirty="0" smtClean="0"/>
              <a:t>”, but they are the same technique implemented in different ways.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08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fit it into</a:t>
            </a:r>
            <a:r>
              <a:rPr lang="en-GB" baseline="0" dirty="0" smtClean="0"/>
              <a:t> the framework we were using before, here are the two </a:t>
            </a:r>
            <a:r>
              <a:rPr lang="en-GB" baseline="0" dirty="0" err="1" smtClean="0"/>
              <a:t>fixpoints</a:t>
            </a:r>
            <a:r>
              <a:rPr lang="en-GB" baseline="0" dirty="0" smtClean="0"/>
              <a:t> we are fusing</a:t>
            </a:r>
          </a:p>
          <a:p>
            <a:r>
              <a:rPr lang="en-GB" baseline="0" dirty="0" smtClean="0"/>
              <a:t>Deforestation is fix </a:t>
            </a:r>
            <a:r>
              <a:rPr lang="en-GB" baseline="0" dirty="0" err="1" smtClean="0"/>
              <a:t>fix</a:t>
            </a:r>
            <a:r>
              <a:rPr lang="en-GB" baseline="0" dirty="0" smtClean="0"/>
              <a:t> fusion, as is </a:t>
            </a:r>
            <a:r>
              <a:rPr lang="en-GB" baseline="0" dirty="0" err="1" smtClean="0"/>
              <a:t>supercompilation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5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</a:t>
                </a:r>
                <a:r>
                  <a:rPr lang="en-GB" baseline="0" dirty="0" smtClean="0"/>
                  <a:t> have rather a lot of talk to get through, so you’ll just have to trust me with these simplifications…</a:t>
                </a:r>
              </a:p>
              <a:p>
                <a:r>
                  <a:rPr lang="en-GB" baseline="0" dirty="0" smtClean="0"/>
                  <a:t>Remember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𝑟𝑒𝑣𝑒𝑟𝑠𝑒</m:t>
                    </m:r>
                    <m:r>
                      <a:rPr lang="en-GB" b="0" i="1" baseline="0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GB" dirty="0" smtClean="0"/>
                  <a:t> was the context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</a:t>
                </a:r>
                <a:r>
                  <a:rPr lang="en-GB" baseline="0" dirty="0" smtClean="0"/>
                  <a:t> have rather a lot of talk to get through, so you’ll just have to trust me with these simplifications</a:t>
                </a:r>
                <a:r>
                  <a:rPr lang="en-GB" baseline="0" dirty="0" smtClean="0"/>
                  <a:t>…</a:t>
                </a:r>
              </a:p>
              <a:p>
                <a:r>
                  <a:rPr lang="en-GB" baseline="0" dirty="0" smtClean="0"/>
                  <a:t>Remember </a:t>
                </a:r>
                <a:r>
                  <a:rPr lang="en-GB" b="0" i="0" baseline="0" smtClean="0">
                    <a:latin typeface="Cambria Math"/>
                  </a:rPr>
                  <a:t>𝑟𝑒𝑣𝑒𝑟𝑠𝑒∘</a:t>
                </a:r>
                <a:r>
                  <a:rPr lang="en-GB" dirty="0" smtClean="0"/>
                  <a:t> was the context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2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 minute mark here is optimal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11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Remember the previous way you wrapped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smtClean="0"/>
                  <a:t>, then</a:t>
                </a:r>
                <a:r>
                  <a:rPr lang="en-GB" baseline="0" dirty="0" smtClean="0"/>
                  <a:t> simplified, then replaced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baseline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baseline="0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dirty="0" smtClean="0"/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GB" dirty="0" smtClean="0"/>
                  <a:t>, the exact opposite</a:t>
                </a:r>
                <a:r>
                  <a:rPr lang="en-GB" baseline="0" dirty="0" smtClean="0"/>
                  <a:t> process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Remember the previous way you wrapped </a:t>
                </a:r>
                <a:r>
                  <a:rPr lang="en-GB" b="0" i="0" smtClean="0">
                    <a:latin typeface="Cambria Math"/>
                  </a:rPr>
                  <a:t>𝐸_𝑓</a:t>
                </a:r>
                <a:r>
                  <a:rPr lang="en-GB" dirty="0" smtClean="0"/>
                  <a:t> in </a:t>
                </a:r>
                <a:r>
                  <a:rPr lang="en-GB" b="0" i="0" smtClean="0">
                    <a:latin typeface="Cambria Math"/>
                  </a:rPr>
                  <a:t>𝐶</a:t>
                </a:r>
                <a:r>
                  <a:rPr lang="en-GB" dirty="0" smtClean="0"/>
                  <a:t>, then</a:t>
                </a:r>
                <a:r>
                  <a:rPr lang="en-GB" baseline="0" dirty="0" smtClean="0"/>
                  <a:t> simplified, then replaced </a:t>
                </a:r>
                <a:r>
                  <a:rPr lang="en-GB" b="0" i="0" baseline="0" smtClean="0">
                    <a:latin typeface="Cambria Math"/>
                  </a:rPr>
                  <a:t>𝐶[𝑓]</a:t>
                </a:r>
                <a:r>
                  <a:rPr lang="en-GB" dirty="0" smtClean="0"/>
                  <a:t> with </a:t>
                </a:r>
                <a:r>
                  <a:rPr lang="en-GB" b="0" i="0" smtClean="0">
                    <a:latin typeface="Cambria Math"/>
                  </a:rPr>
                  <a:t>𝑔</a:t>
                </a:r>
                <a:r>
                  <a:rPr lang="en-GB" dirty="0" smtClean="0"/>
                  <a:t>, the exact opposite</a:t>
                </a:r>
                <a:r>
                  <a:rPr lang="en-GB" baseline="0" dirty="0" smtClean="0"/>
                  <a:t> process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9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I’ve</a:t>
            </a:r>
            <a:r>
              <a:rPr lang="en-GB" baseline="0" dirty="0" smtClean="0"/>
              <a:t> called the function we invented </a:t>
            </a:r>
            <a:r>
              <a:rPr lang="en-GB" baseline="0" dirty="0" err="1" smtClean="0"/>
              <a:t>revapp</a:t>
            </a:r>
            <a:r>
              <a:rPr lang="en-GB" baseline="0" dirty="0" smtClean="0"/>
              <a:t> for simplicity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9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call</a:t>
            </a:r>
            <a:r>
              <a:rPr lang="en-GB" baseline="0" dirty="0" smtClean="0"/>
              <a:t> this specific technique constructor fission</a:t>
            </a:r>
          </a:p>
          <a:p>
            <a:r>
              <a:rPr lang="en-GB" baseline="0" dirty="0" smtClean="0"/>
              <a:t>Here rev is just what we’re using for f, just like we used </a:t>
            </a:r>
            <a:r>
              <a:rPr lang="en-GB" baseline="0" dirty="0" err="1" smtClean="0"/>
              <a:t>revapp</a:t>
            </a:r>
            <a:r>
              <a:rPr lang="en-GB" baseline="0" dirty="0" smtClean="0"/>
              <a:t> earlier for 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9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technique</a:t>
            </a:r>
            <a:r>
              <a:rPr lang="en-GB" baseline="0" dirty="0" smtClean="0"/>
              <a:t> of floating a constructor out of each branch outside the pattern match is only sound for strict semantics.</a:t>
            </a:r>
          </a:p>
          <a:p>
            <a:r>
              <a:rPr lang="en-GB" baseline="0" dirty="0" smtClean="0"/>
              <a:t>Everything else works with lazy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9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technique</a:t>
            </a:r>
            <a:r>
              <a:rPr lang="en-GB" baseline="0" dirty="0" smtClean="0"/>
              <a:t> of floating a constructor down each branch outside the pattern match is only sound for strict semantics.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90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50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r>
              <a:rPr lang="en-GB" baseline="0" dirty="0" smtClean="0"/>
              <a:t> the compressed notation for pattern matching over </a:t>
            </a:r>
            <a:r>
              <a:rPr lang="en-GB" baseline="0" dirty="0" err="1" smtClean="0"/>
              <a:t>booleans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4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Simplify to the point of alpha equality,</a:t>
            </a:r>
            <a:r>
              <a:rPr lang="en-GB" baseline="0" dirty="0" smtClean="0"/>
              <a:t> or until a property is trivially true.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7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</a:t>
            </a:r>
            <a:r>
              <a:rPr lang="en-GB" baseline="0" dirty="0" smtClean="0"/>
              <a:t> we can’t just use the whole thing as a context, which works but wasn’t what we were going for</a:t>
            </a:r>
          </a:p>
          <a:p>
            <a:r>
              <a:rPr lang="en-GB" baseline="0" dirty="0" smtClean="0"/>
              <a:t>It also messes up more complex steps later…</a:t>
            </a:r>
          </a:p>
          <a:p>
            <a:r>
              <a:rPr lang="en-GB" baseline="0" dirty="0" smtClean="0"/>
              <a:t>TAKE YOUR TIME ON THIS ONE</a:t>
            </a:r>
            <a:br>
              <a:rPr lang="en-GB" baseline="0" dirty="0" smtClean="0"/>
            </a:br>
            <a:r>
              <a:rPr lang="en-GB" baseline="0" dirty="0" smtClean="0"/>
              <a:t>This C is not the same C as we’d use for fusion, just a context…</a:t>
            </a:r>
          </a:p>
          <a:p>
            <a:r>
              <a:rPr lang="en-GB" baseline="0" dirty="0" smtClean="0"/>
              <a:t>Expressing a pattern match this way is also my idea (have been told I need to point out what stuff is mine more)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Here’s the thing we’re simplifying (top right) for context</a:t>
            </a:r>
          </a:p>
          <a:p>
            <a:r>
              <a:rPr lang="en-GB" baseline="0" dirty="0" smtClean="0"/>
              <a:t>For the simplify step we are showing the reduction of all the </a:t>
            </a:r>
            <a:r>
              <a:rPr lang="en-GB" baseline="0" smtClean="0"/>
              <a:t>leqs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For the simplify step we are showing the reduction of all the </a:t>
            </a:r>
            <a:r>
              <a:rPr lang="en-GB" baseline="0" dirty="0" err="1" smtClean="0"/>
              <a:t>leqs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Important point, this branch is now absurd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Another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Now we can do step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17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last step is actually just </a:t>
            </a:r>
            <a:r>
              <a:rPr lang="en-GB" dirty="0" err="1" smtClean="0"/>
              <a:t>fixpoint</a:t>
            </a:r>
            <a:r>
              <a:rPr lang="en-GB" dirty="0" smtClean="0"/>
              <a:t> fission again</a:t>
            </a:r>
          </a:p>
          <a:p>
            <a:r>
              <a:rPr lang="en-GB" dirty="0" smtClean="0"/>
              <a:t>This \mu</a:t>
            </a:r>
            <a:r>
              <a:rPr lang="en-GB" baseline="0" dirty="0" smtClean="0"/>
              <a:t>(g) is a function which represents the value of x&lt;=y given that y not &lt;= x</a:t>
            </a:r>
          </a:p>
          <a:p>
            <a:r>
              <a:rPr lang="en-GB" baseline="0" dirty="0" smtClean="0"/>
              <a:t>It expresses constraints on the domain of the function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21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Leq_trn</a:t>
            </a:r>
            <a:r>
              <a:rPr lang="en-GB" dirty="0" smtClean="0"/>
              <a:t> here is a</a:t>
            </a:r>
            <a:r>
              <a:rPr lang="en-GB" baseline="0" dirty="0" smtClean="0"/>
              <a:t> three valued recursive function</a:t>
            </a:r>
          </a:p>
          <a:p>
            <a:r>
              <a:rPr lang="en-GB" baseline="0" dirty="0" smtClean="0"/>
              <a:t>Which represents x &lt;= z when y &lt;= z, the y argument only constrains the input</a:t>
            </a:r>
          </a:p>
          <a:p>
            <a:r>
              <a:rPr lang="en-GB" baseline="0" dirty="0" smtClean="0"/>
              <a:t>There will be </a:t>
            </a:r>
            <a:r>
              <a:rPr lang="en-GB" baseline="0" dirty="0" err="1" smtClean="0"/>
              <a:t>absurds</a:t>
            </a:r>
            <a:r>
              <a:rPr lang="en-GB" baseline="0" dirty="0" smtClean="0"/>
              <a:t> floating around in the code which will represent the constraints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what is implemented and</a:t>
            </a:r>
            <a:r>
              <a:rPr lang="en-GB" baseline="0" dirty="0" smtClean="0"/>
              <a:t> what is not</a:t>
            </a:r>
          </a:p>
          <a:p>
            <a:r>
              <a:rPr lang="en-GB" baseline="0" dirty="0" smtClean="0"/>
              <a:t>I understand without a working implementation this is a less than strong point, but there we 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46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209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298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Missing reverse</a:t>
            </a:r>
            <a:r>
              <a:rPr lang="en-GB" baseline="0" dirty="0" smtClean="0"/>
              <a:t> composed with filter, and taking the length of a list from its reverse is the same as just reversing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4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212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37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Looks like two</a:t>
            </a:r>
            <a:r>
              <a:rPr lang="en-GB" baseline="0" dirty="0" smtClean="0"/>
              <a:t> fix-fix fusion steps.</a:t>
            </a:r>
          </a:p>
          <a:p>
            <a:r>
              <a:rPr lang="en-GB" baseline="0" dirty="0" smtClean="0"/>
              <a:t>This bit is impossible because the act of unwrapping build loses the information that the list is sorted</a:t>
            </a:r>
          </a:p>
          <a:p>
            <a:r>
              <a:rPr lang="en-GB" baseline="0" dirty="0" smtClean="0"/>
              <a:t>All we have left is the type List -&gt; Tree, this loss of information blocks fusion</a:t>
            </a:r>
          </a:p>
          <a:p>
            <a:r>
              <a:rPr lang="en-GB" baseline="0" dirty="0" smtClean="0"/>
              <a:t>Dependent types to the rescue maybe?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88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88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Fusion has failed because we are left with free instances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, since we</a:t>
                </a:r>
                <a:r>
                  <a:rPr lang="en-GB" baseline="0" dirty="0" smtClean="0"/>
                  <a:t> could replace anything with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Fusion has failed because we are left with free instances of </a:t>
                </a:r>
                <a:r>
                  <a:rPr lang="en-GB" b="0" i="0" smtClean="0">
                    <a:latin typeface="Cambria Math"/>
                  </a:rPr>
                  <a:t>𝑓</a:t>
                </a:r>
                <a:r>
                  <a:rPr lang="en-GB" dirty="0" smtClean="0"/>
                  <a:t>, since we</a:t>
                </a:r>
                <a:r>
                  <a:rPr lang="en-GB" baseline="0" dirty="0" smtClean="0"/>
                  <a:t> could replace anything with </a:t>
                </a:r>
                <a:r>
                  <a:rPr lang="en-GB" b="0" i="0" baseline="0" smtClean="0">
                    <a:latin typeface="Cambria Math"/>
                  </a:rPr>
                  <a:t>𝑔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51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Lots of “remember this was our aim”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531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 invented this technique, and have called it fold-fix fission</a:t>
            </a:r>
          </a:p>
          <a:p>
            <a:r>
              <a:rPr lang="en-GB" dirty="0" smtClean="0"/>
              <a:t>Fix-fix</a:t>
            </a:r>
            <a:r>
              <a:rPr lang="en-GB" baseline="0" dirty="0" smtClean="0"/>
              <a:t> fusion here takes two </a:t>
            </a:r>
            <a:r>
              <a:rPr lang="en-GB" baseline="0" dirty="0" err="1" smtClean="0"/>
              <a:t>fixpoints</a:t>
            </a:r>
            <a:r>
              <a:rPr lang="en-GB" baseline="0" dirty="0" smtClean="0"/>
              <a:t> and fuses them into one single recursive function, which I’ll just call </a:t>
            </a:r>
            <a:r>
              <a:rPr lang="en-GB" baseline="0" dirty="0" err="1" smtClean="0"/>
              <a:t>sortedNode</a:t>
            </a:r>
            <a:endParaRPr lang="en-GB" baseline="0" dirty="0" smtClean="0"/>
          </a:p>
          <a:p>
            <a:r>
              <a:rPr lang="en-GB" baseline="0" dirty="0" smtClean="0"/>
              <a:t>I am glossing over the details for time, plus the function definitions are a bit unwieldy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130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Combining these two equations we are trying</a:t>
            </a:r>
            <a:r>
              <a:rPr lang="en-GB" baseline="0" dirty="0" smtClean="0"/>
              <a:t> to solve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743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can use match-fix fusion</a:t>
            </a:r>
            <a:r>
              <a:rPr lang="en-GB" baseline="0" dirty="0" smtClean="0"/>
              <a:t> to solve these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can use match-fix fusion</a:t>
            </a:r>
            <a:r>
              <a:rPr lang="en-GB" baseline="0" dirty="0" smtClean="0"/>
              <a:t> to solve these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can use match-fix fusion</a:t>
            </a:r>
            <a:r>
              <a:rPr lang="en-GB" baseline="0" dirty="0" smtClean="0"/>
              <a:t> to solve these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Essentially this is PCF with absurdity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970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can use match-fix fusion</a:t>
            </a:r>
            <a:r>
              <a:rPr lang="en-GB" baseline="0" dirty="0" smtClean="0"/>
              <a:t> to solve these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can use match-fix fusion</a:t>
            </a:r>
            <a:r>
              <a:rPr lang="en-GB" baseline="0" dirty="0" smtClean="0"/>
              <a:t> to solve these equations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is not shaped this way, but it</a:t>
                </a:r>
                <a:r>
                  <a:rPr lang="en-GB" baseline="0" dirty="0" smtClean="0"/>
                  <a:t> behaves this way. Some recursive function which behaves exactly like this.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0" i="0" smtClean="0">
                    <a:latin typeface="Cambria Math"/>
                  </a:rPr>
                  <a:t>𝐸_1</a:t>
                </a:r>
                <a:r>
                  <a:rPr lang="en-GB" dirty="0" smtClean="0"/>
                  <a:t> is not shaped this way, but it</a:t>
                </a:r>
                <a:r>
                  <a:rPr lang="en-GB" baseline="0" dirty="0" smtClean="0"/>
                  <a:t> behaves this way. Some recursive function which behaves exactly like this.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4435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9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9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can use our fold-fix fission step to allow us to complete fusion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307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need</a:t>
                </a:r>
                <a:r>
                  <a:rPr lang="en-GB" baseline="0" dirty="0" smtClean="0"/>
                  <a:t> to be able to apply this final step 3. requires us to have instances of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𝑖𝑠𝑆𝑜𝑟𝑡𝑒𝑑</m:t>
                    </m:r>
                    <m:r>
                      <a:rPr lang="en-GB" b="0" i="1" baseline="0" smtClean="0">
                        <a:latin typeface="Cambria Math"/>
                      </a:rPr>
                      <m:t>∘</m:t>
                    </m:r>
                    <m:r>
                      <a:rPr lang="en-GB" b="0" i="1" baseline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, which</a:t>
                </a:r>
                <a:r>
                  <a:rPr lang="en-GB" baseline="0" dirty="0" smtClean="0"/>
                  <a:t> guides the fold-fix fission step.</a:t>
                </a:r>
              </a:p>
              <a:p>
                <a:r>
                  <a:rPr lang="en-GB" baseline="0" dirty="0" smtClean="0"/>
                  <a:t>So here we use the name </a:t>
                </a:r>
                <a:r>
                  <a:rPr lang="en-GB" baseline="0" dirty="0" err="1" smtClean="0"/>
                  <a:t>sortedTree</a:t>
                </a:r>
                <a:r>
                  <a:rPr lang="en-GB" baseline="0" dirty="0" smtClean="0"/>
                  <a:t> for our g variable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need</a:t>
                </a:r>
                <a:r>
                  <a:rPr lang="en-GB" baseline="0" dirty="0" smtClean="0"/>
                  <a:t> to be able to apply this final step 3. requires us to have instances of </a:t>
                </a:r>
                <a:r>
                  <a:rPr lang="en-GB" b="0" i="0" baseline="0" smtClean="0">
                    <a:latin typeface="Cambria Math"/>
                  </a:rPr>
                  <a:t>𝑖𝑠𝑆𝑜𝑟𝑡𝑒𝑑∘𝑓</a:t>
                </a:r>
                <a:r>
                  <a:rPr lang="en-GB" dirty="0" smtClean="0"/>
                  <a:t>, which</a:t>
                </a:r>
                <a:r>
                  <a:rPr lang="en-GB" baseline="0" dirty="0" smtClean="0"/>
                  <a:t> guides the fold-fix fission step.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135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Okay, so we have occurrences</a:t>
                </a:r>
                <a:r>
                  <a:rPr lang="en-GB" baseline="0" dirty="0" smtClean="0"/>
                  <a:t> of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 remaining, so this</a:t>
                </a:r>
                <a:r>
                  <a:rPr lang="en-GB" baseline="0" dirty="0" smtClean="0"/>
                  <a:t> is not the correct success condition for fusion.</a:t>
                </a:r>
              </a:p>
              <a:p>
                <a:r>
                  <a:rPr lang="en-GB" baseline="0" dirty="0" smtClean="0"/>
                  <a:t>Right now I am using the heuristic that is has replaced as many occurrences of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 as there were in the original</a:t>
                </a:r>
                <a:r>
                  <a:rPr lang="en-GB" baseline="0" dirty="0" smtClean="0"/>
                  <a:t> unwrapped inner function.</a:t>
                </a:r>
              </a:p>
              <a:p>
                <a:r>
                  <a:rPr lang="en-GB" baseline="0" dirty="0" smtClean="0"/>
                  <a:t>But this needs more research.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Okay, so we have occurrences</a:t>
                </a:r>
                <a:r>
                  <a:rPr lang="en-GB" baseline="0" dirty="0" smtClean="0"/>
                  <a:t> of </a:t>
                </a:r>
                <a:r>
                  <a:rPr lang="en-GB" b="0" i="0" baseline="0" smtClean="0">
                    <a:latin typeface="Cambria Math"/>
                  </a:rPr>
                  <a:t>𝑓</a:t>
                </a:r>
                <a:r>
                  <a:rPr lang="en-GB" dirty="0" smtClean="0"/>
                  <a:t> remaining, so this</a:t>
                </a:r>
                <a:r>
                  <a:rPr lang="en-GB" baseline="0" dirty="0" smtClean="0"/>
                  <a:t> is not the correct success condition for fusion.</a:t>
                </a:r>
              </a:p>
              <a:p>
                <a:r>
                  <a:rPr lang="en-GB" baseline="0" dirty="0" smtClean="0"/>
                  <a:t>Right now I am using the heuristic that is has replaced as many occurrences of </a:t>
                </a:r>
                <a:r>
                  <a:rPr lang="en-GB" b="0" i="0" baseline="0" smtClean="0">
                    <a:latin typeface="Cambria Math"/>
                  </a:rPr>
                  <a:t>𝑓</a:t>
                </a:r>
                <a:r>
                  <a:rPr lang="en-GB" dirty="0" smtClean="0"/>
                  <a:t> as there were in the original</a:t>
                </a:r>
                <a:r>
                  <a:rPr lang="en-GB" baseline="0" dirty="0" smtClean="0"/>
                  <a:t> unwrapped inner function.</a:t>
                </a:r>
              </a:p>
              <a:p>
                <a:r>
                  <a:rPr lang="en-GB" baseline="0" dirty="0" smtClean="0"/>
                  <a:t>But this needs more research.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1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have C[\mu f . </a:t>
            </a:r>
            <a:r>
              <a:rPr lang="en-GB" baseline="0" dirty="0" err="1" smtClean="0"/>
              <a:t>E_f</a:t>
            </a:r>
            <a:r>
              <a:rPr lang="en-GB" baseline="0" dirty="0" smtClean="0"/>
              <a:t>] and fusion discovers </a:t>
            </a:r>
            <a:r>
              <a:rPr lang="en-GB" baseline="0" dirty="0" err="1" smtClean="0"/>
              <a:t>E_g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63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r>
              <a:rPr lang="en-GB" baseline="0" dirty="0" smtClean="0"/>
              <a:t> we have discovered the definitions of leftmost and rightmost!</a:t>
            </a:r>
          </a:p>
          <a:p>
            <a:r>
              <a:rPr lang="en-GB" baseline="0" dirty="0" smtClean="0"/>
              <a:t>The definition pops out exactly as a human would have implemented it </a:t>
            </a:r>
            <a:r>
              <a:rPr lang="en-GB" baseline="0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135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r>
              <a:rPr lang="en-GB" baseline="0" dirty="0" smtClean="0"/>
              <a:t> we have discovered the definitions of leftmost and rightmost!</a:t>
            </a:r>
          </a:p>
          <a:p>
            <a:r>
              <a:rPr lang="en-GB" baseline="0" dirty="0" smtClean="0"/>
              <a:t>The definition pops out exactly as a human would have implemented it </a:t>
            </a:r>
            <a:r>
              <a:rPr lang="en-GB" baseline="0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135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the implication</a:t>
            </a:r>
            <a:r>
              <a:rPr lang="en-GB" baseline="0" dirty="0" smtClean="0"/>
              <a:t> is working in a function logic sense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366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can fuse </a:t>
            </a:r>
            <a:r>
              <a:rPr lang="en-GB" dirty="0" err="1" smtClean="0"/>
              <a:t>sortedTree</a:t>
            </a:r>
            <a:r>
              <a:rPr lang="en-GB" dirty="0" smtClean="0"/>
              <a:t> with build no problem, even though flatten</a:t>
            </a:r>
            <a:r>
              <a:rPr lang="en-GB" baseline="0" dirty="0" smtClean="0"/>
              <a:t> and build couldn’t be fused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074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can fuse </a:t>
            </a:r>
            <a:r>
              <a:rPr lang="en-GB" dirty="0" err="1" smtClean="0"/>
              <a:t>sortedTree</a:t>
            </a:r>
            <a:r>
              <a:rPr lang="en-GB" dirty="0" smtClean="0"/>
              <a:t> with build no problem, even though flatten</a:t>
            </a:r>
            <a:r>
              <a:rPr lang="en-GB" baseline="0" dirty="0" smtClean="0"/>
              <a:t> and build couldn’t be fused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074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can fuse </a:t>
            </a:r>
            <a:r>
              <a:rPr lang="en-GB" dirty="0" err="1" smtClean="0"/>
              <a:t>sortedTree</a:t>
            </a:r>
            <a:r>
              <a:rPr lang="en-GB" dirty="0" smtClean="0"/>
              <a:t> with build no problem, even though flatten</a:t>
            </a:r>
            <a:r>
              <a:rPr lang="en-GB" baseline="0" dirty="0" smtClean="0"/>
              <a:t> and build couldn’t be fused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0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Disclaimer:</a:t>
            </a:r>
            <a:r>
              <a:rPr lang="en-GB" baseline="0" dirty="0" smtClean="0"/>
              <a:t> </a:t>
            </a:r>
            <a:r>
              <a:rPr lang="en-GB" dirty="0" smtClean="0"/>
              <a:t>I did not invent this</a:t>
            </a:r>
            <a:r>
              <a:rPr lang="en-GB" baseline="0" dirty="0" smtClean="0"/>
              <a:t> process. I am not smart enough.</a:t>
            </a:r>
          </a:p>
          <a:p>
            <a:r>
              <a:rPr lang="en-GB" baseline="0" dirty="0" smtClean="0"/>
              <a:t>Here unwrap means we leave the function variable </a:t>
            </a:r>
            <a:r>
              <a:rPr lang="en-GB" baseline="0" dirty="0" err="1" smtClean="0"/>
              <a:t>uninterpreted</a:t>
            </a:r>
            <a:r>
              <a:rPr lang="en-GB" baseline="0" dirty="0" smtClean="0"/>
              <a:t>, we just drop the mu from the outside, so f becomes free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7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</a:t>
            </a:r>
            <a:r>
              <a:rPr lang="en-GB" baseline="0" dirty="0" smtClean="0"/>
              <a:t> sound mathematical theorem which underlies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9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macros, let</a:t>
            </a:r>
            <a:r>
              <a:rPr lang="en-GB" baseline="0" dirty="0" smtClean="0"/>
              <a:t> is not a part of the language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9A429-07D5-44E2-83AA-B8DBA350D8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0D8116A-4842-4E04-B600-BC402964589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B57F11-730B-4A72-B425-E75F4D3E6542}" type="datetimeFigureOut">
              <a:rPr lang="en-GB" smtClean="0"/>
              <a:t>23/11/2013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0.png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486600" cy="2593975"/>
          </a:xfrm>
        </p:spPr>
        <p:txBody>
          <a:bodyPr/>
          <a:lstStyle/>
          <a:p>
            <a:r>
              <a:rPr lang="en-GB" sz="6000" dirty="0"/>
              <a:t>Automated functional program verification using </a:t>
            </a:r>
            <a:r>
              <a:rPr lang="en-GB" sz="6000" dirty="0" err="1"/>
              <a:t>fixpoint</a:t>
            </a:r>
            <a:r>
              <a:rPr lang="en-GB" sz="6000" dirty="0"/>
              <a:t> fusion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377280"/>
          </a:xfrm>
        </p:spPr>
        <p:txBody>
          <a:bodyPr>
            <a:normAutofit/>
          </a:bodyPr>
          <a:lstStyle/>
          <a:p>
            <a:r>
              <a:rPr lang="en-GB" dirty="0" smtClean="0"/>
              <a:t>William </a:t>
            </a:r>
            <a:r>
              <a:rPr lang="en-GB" dirty="0" err="1" smtClean="0"/>
              <a:t>Sonnex</a:t>
            </a:r>
            <a:endParaRPr lang="en-GB" dirty="0" smtClean="0"/>
          </a:p>
          <a:p>
            <a:r>
              <a:rPr lang="en-GB" dirty="0" smtClean="0"/>
              <a:t>University of Cambridge</a:t>
            </a:r>
          </a:p>
          <a:p>
            <a:r>
              <a:rPr lang="en-GB" sz="1600" dirty="0" smtClean="0"/>
              <a:t>(Imperial College at heart)</a:t>
            </a:r>
          </a:p>
        </p:txBody>
      </p:sp>
    </p:spTree>
    <p:extLst>
      <p:ext uri="{BB962C8B-B14F-4D97-AF65-F5344CB8AC3E}">
        <p14:creationId xmlns:p14="http://schemas.microsoft.com/office/powerpoint/2010/main" val="1515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Fusing reverse and append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𝑙𝑒𝑡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𝑟𝑒𝑣𝑒𝑟𝑠𝑒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𝑟𝑒𝑣</m:t>
                      </m:r>
                      <m:r>
                        <a:rPr lang="en-GB" b="0" i="1" smtClean="0">
                          <a:latin typeface="Cambria Math"/>
                        </a:rPr>
                        <m:t>. </m:t>
                      </m:r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latin typeface="Cambria Math"/>
                        </a:rPr>
                        <m:t>.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∷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𝑦𝑠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𝑟𝑒𝑣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𝑦𝑠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⧺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 smtClean="0"/>
              </a:p>
              <a:p>
                <a:pPr marL="114300" indent="0">
                  <a:buNone/>
                </a:pPr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𝑙𝑒𝑡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i="1">
                          <a:latin typeface="Cambria Math"/>
                        </a:rPr>
                        <m:t>⧺</m:t>
                      </m:r>
                      <m:r>
                        <a:rPr lang="en-GB" b="0" i="1" smtClean="0">
                          <a:latin typeface="Cambria Math"/>
                        </a:rPr>
                        <m:t>𝑦𝑠</m:t>
                      </m:r>
                      <m:r>
                        <a:rPr lang="en-GB" b="0" i="1" smtClean="0">
                          <a:latin typeface="Cambria Math"/>
                        </a:rPr>
                        <m:t> 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𝑎𝑝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𝑦𝑠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.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GB" i="1">
                              <a:latin typeface="Cambria Math"/>
                            </a:rPr>
                            <m:t>𝑥𝑠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→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𝑦𝑠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∷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→</m:t>
                                    </m:r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∷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𝑎𝑝</m:t>
                                    </m:r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𝑦𝑠</m:t>
                                        </m:r>
                                      </m:sub>
                                    </m:s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𝑧𝑠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endParaRPr lang="en-GB" b="0" dirty="0" smtClean="0"/>
              </a:p>
              <a:p>
                <a:pPr marL="114300" indent="0">
                  <a:buNone/>
                </a:pPr>
                <a:r>
                  <a:rPr lang="en-GB" b="0" dirty="0" smtClean="0"/>
                  <a:t>Let’s run fusion on: </a:t>
                </a:r>
              </a:p>
              <a:p>
                <a:pPr marL="114300" indent="0">
                  <a:buNone/>
                </a:pP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𝑥𝑠</m:t>
                        </m:r>
                        <m:r>
                          <a:rPr lang="en-GB" i="1">
                            <a:latin typeface="Cambria Math"/>
                          </a:rPr>
                          <m:t>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  <a:p>
                <a:pPr marL="11430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0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Fix-fix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First type/usage of fusion is “fix-fix fusion” (my name)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	fusing the composition of two </a:t>
                </a:r>
                <a:r>
                  <a:rPr lang="en-GB" dirty="0" err="1" smtClean="0"/>
                  <a:t>fixpoints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	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smtClean="0"/>
                  <a:t> will be a 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/recursive function</a:t>
                </a:r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So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𝑟𝑒𝑣𝑒𝑟𝑠𝑒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𝑥𝑠</m:t>
                        </m:r>
                        <m:r>
                          <a:rPr lang="en-GB" i="1">
                            <a:latin typeface="Cambria Math"/>
                          </a:rPr>
                          <m:t>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we are fusing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𝑟𝑒𝑣𝑒𝑟𝑠𝑒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GB" dirty="0" smtClean="0"/>
                  <a:t>and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i="1">
                        <a:solidFill>
                          <a:schemeClr val="accent3"/>
                        </a:solidFill>
                        <a:latin typeface="Cambria Math"/>
                      </a:rPr>
                      <m:t>⧺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So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__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GB" dirty="0" smtClean="0"/>
                  <a:t>	is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m:rPr>
                        <m:lit/>
                      </m:rP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__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𝜇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	is 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𝜆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⧺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we’ll call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𝑟𝑒𝑣𝑎</m:t>
                    </m:r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𝑝𝑝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so we are discovering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 dirty="0">
                        <a:latin typeface="Cambria Math"/>
                      </a:rPr>
                      <m:t>𝑟𝑒𝑣𝑎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𝑝𝑝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𝑟𝑒𝑣𝑎</m:t>
                        </m:r>
                        <m:sSub>
                          <m:sSubPr>
                            <m:ctrlPr>
                              <a:rPr lang="en-GB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 dirty="0">
                                <a:latin typeface="Cambria Math"/>
                              </a:rPr>
                              <m:t>𝑝𝑝</m:t>
                            </m:r>
                          </m:e>
                          <m:sub>
                            <m:r>
                              <a:rPr lang="en-GB" i="1" dirty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𝑟𝑒𝑣𝑒𝑟𝑠𝑒</m:t>
                    </m:r>
                    <m:r>
                      <a:rPr lang="en-GB" i="1">
                        <a:latin typeface="Cambria Math"/>
                      </a:rPr>
                      <m:t>∘</m:t>
                    </m:r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⧺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Unwrap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⧺</m:t>
                        </m: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𝑎𝑝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𝑧𝑠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𝑟𝑒𝑣𝑒𝑟𝑠𝑒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𝑎𝑝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GB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𝑧𝑠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Replace 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𝑟𝑒𝑣𝑒𝑟𝑠𝑒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𝑎𝑝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dirty="0" smtClean="0"/>
                  <a:t> with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𝑟𝑒𝑣𝑎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𝑝𝑝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𝑟𝑒𝑣𝑎</m:t>
                              </m:r>
                              <m:sSub>
                                <m:sSub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𝑝𝑝</m:t>
                                  </m:r>
                                </m:e>
                                <m:sub>
                                  <m:r>
                                    <a:rPr lang="en-GB" i="1" dirty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𝑧𝑠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99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Fusing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𝑟𝑒𝑣𝑒𝑟𝑠𝑒</m:t>
                    </m:r>
                    <m:r>
                      <a:rPr lang="en-GB" i="1">
                        <a:latin typeface="Cambria Math"/>
                      </a:rPr>
                      <m:t>∘</m:t>
                    </m:r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⧺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So we have discovered:</a:t>
                </a:r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𝑙𝑒𝑡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𝑟𝑒𝑣𝑎𝑝𝑝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:r>
                  <a:rPr lang="en-GB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𝑟𝑒𝑣𝑒𝑟𝑠𝑒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𝜆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⧺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i="1" dirty="0" smtClean="0">
                    <a:latin typeface="Cambria Math"/>
                  </a:rPr>
                  <a:t/>
                </a:r>
                <a:br>
                  <a:rPr lang="en-GB" i="1" dirty="0" smtClean="0">
                    <a:latin typeface="Cambria Math"/>
                  </a:rPr>
                </a:br>
                <a:r>
                  <a:rPr lang="en-GB" i="1" dirty="0">
                    <a:latin typeface="Cambria Math"/>
                  </a:rPr>
                  <a:t/>
                </a:r>
                <a:br>
                  <a:rPr lang="en-GB" i="1" dirty="0">
                    <a:latin typeface="Cambria Math"/>
                  </a:rPr>
                </a:br>
                <a:r>
                  <a:rPr lang="en-GB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 dirty="0">
                        <a:latin typeface="Cambria Math"/>
                      </a:rPr>
                      <m:t>𝑟𝑒𝑣𝑎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</a:rPr>
                          <m:t>𝑝𝑝</m:t>
                        </m:r>
                      </m:e>
                      <m:sub>
                        <m:r>
                          <a:rPr lang="en-GB" i="1" dirty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. </m:t>
                    </m:r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𝑟𝑒𝑣𝑎</m:t>
                              </m:r>
                              <m:sSub>
                                <m:sSubPr>
                                  <m:ctrlPr>
                                    <a:rPr lang="en-GB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dirty="0">
                                      <a:latin typeface="Cambria Math"/>
                                    </a:rPr>
                                    <m:t>𝑝𝑝</m:t>
                                  </m:r>
                                </m:e>
                                <m:sub>
                                  <m:r>
                                    <a:rPr lang="en-GB" i="1" dirty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Big deal. </a:t>
                </a:r>
                <a:br>
                  <a:rPr lang="en-GB" dirty="0" smtClean="0"/>
                </a:br>
                <a:r>
                  <a:rPr lang="en-GB" dirty="0"/>
                  <a:t>	</a:t>
                </a:r>
                <a:r>
                  <a:rPr lang="en-GB" dirty="0" smtClean="0"/>
                  <a:t>This example is done</a:t>
                </a:r>
                <a:br>
                  <a:rPr lang="en-GB" dirty="0" smtClean="0"/>
                </a:br>
                <a:r>
                  <a:rPr lang="en-GB" dirty="0"/>
                  <a:t>	</a:t>
                </a:r>
                <a:r>
                  <a:rPr lang="en-GB" dirty="0" smtClean="0"/>
                  <a:t>	in </a:t>
                </a:r>
                <a:r>
                  <a:rPr lang="en-GB" dirty="0" err="1" smtClean="0"/>
                  <a:t>Wadler’s</a:t>
                </a:r>
                <a:r>
                  <a:rPr lang="en-GB" dirty="0" smtClean="0"/>
                  <a:t> deforestation paper from 1990.</a:t>
                </a:r>
                <a:br>
                  <a:rPr lang="en-GB" dirty="0" smtClean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Let’s add some more uses of fusion… </a:t>
                </a:r>
                <a:br>
                  <a:rPr lang="en-GB" dirty="0" smtClean="0"/>
                </a:br>
                <a:r>
                  <a:rPr lang="en-GB" dirty="0" smtClean="0"/>
                  <a:t>	(the next stuff is mine.)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What is 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 fusion?</a:t>
                </a:r>
              </a:p>
              <a:p>
                <a:endParaRPr lang="en-GB" dirty="0"/>
              </a:p>
              <a:p>
                <a:r>
                  <a:rPr lang="en-GB" dirty="0" smtClean="0">
                    <a:solidFill>
                      <a:schemeClr val="accent1"/>
                    </a:solidFill>
                  </a:rPr>
                  <a:t>New technique “</a:t>
                </a:r>
                <a:r>
                  <a:rPr lang="en-GB" dirty="0" err="1" smtClean="0">
                    <a:solidFill>
                      <a:schemeClr val="accent1"/>
                    </a:solidFill>
                  </a:rPr>
                  <a:t>fixpoint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 fission”</a:t>
                </a:r>
                <a:br>
                  <a:rPr lang="en-GB" dirty="0" smtClean="0">
                    <a:solidFill>
                      <a:schemeClr val="accent1"/>
                    </a:solidFill>
                  </a:rPr>
                </a:br>
                <a:r>
                  <a:rPr lang="en-GB" dirty="0" smtClean="0">
                    <a:solidFill>
                      <a:schemeClr val="accent1"/>
                    </a:solidFill>
                  </a:rPr>
                  <a:t>	allows for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𝑖𝑑</m:t>
                    </m:r>
                  </m:oMath>
                </a14:m>
                <a:endParaRPr lang="en-GB" dirty="0" smtClean="0">
                  <a:solidFill>
                    <a:schemeClr val="accent1"/>
                  </a:solidFill>
                </a:endParaRPr>
              </a:p>
              <a:p>
                <a:endParaRPr lang="en-GB" dirty="0"/>
              </a:p>
              <a:p>
                <a:r>
                  <a:rPr lang="en-GB" dirty="0" smtClean="0"/>
                  <a:t>How do we prove implications?</a:t>
                </a:r>
                <a:br>
                  <a:rPr lang="en-GB" dirty="0" smtClean="0"/>
                </a:br>
                <a:r>
                  <a:rPr lang="en-GB" dirty="0" smtClean="0"/>
                  <a:t>	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  <m:r>
                      <a:rPr lang="en-GB" b="0" i="1" smtClean="0">
                        <a:latin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New technique “fold-fix fission”</a:t>
                </a:r>
                <a:br>
                  <a:rPr lang="en-GB" dirty="0" smtClean="0"/>
                </a:br>
                <a:r>
                  <a:rPr lang="en-GB" dirty="0" smtClean="0"/>
                  <a:t>	allows us to prove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Fixpoint</a:t>
            </a:r>
            <a:r>
              <a:rPr lang="en-GB" dirty="0" smtClean="0"/>
              <a:t> fission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This next technique is “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 fission”</a:t>
                </a:r>
                <a:br>
                  <a:rPr lang="en-GB" dirty="0" smtClean="0"/>
                </a:br>
                <a:r>
                  <a:rPr lang="en-GB" dirty="0" smtClean="0"/>
                  <a:t>	it is the reverse of fusion:</a:t>
                </a:r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⇢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Fusion starts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[</m:t>
                    </m:r>
                    <m:r>
                      <m:rPr>
                        <m:lit/>
                      </m:rP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_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𝜇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	and derives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Fission starts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_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𝜇</m:t>
                    </m:r>
                    <m:r>
                      <a:rPr lang="en-GB" i="1">
                        <a:latin typeface="Cambria Math"/>
                      </a:rPr>
                      <m:t>𝑔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	and derives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6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Fixpoint</a:t>
            </a:r>
            <a:r>
              <a:rPr lang="en-GB" dirty="0" smtClean="0"/>
              <a:t> fission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⇢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Backwards three steps of fusion:</a:t>
                </a:r>
                <a:br>
                  <a:rPr lang="en-GB" dirty="0" smtClean="0"/>
                </a:br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 and replace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GB" dirty="0" smtClean="0"/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  <m:r>
                          <a:rPr lang="en-GB" b="0" i="1" smtClean="0">
                            <a:latin typeface="Cambria Math"/>
                          </a:rPr>
                          <m:t>≔</m:t>
                        </m:r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dirty="0" smtClean="0">
                    <a:ea typeface="Cambria Math"/>
                  </a:rPr>
                  <a:t/>
                </a:r>
                <a:br>
                  <a:rPr lang="en-GB" b="0" dirty="0" smtClean="0">
                    <a:ea typeface="Cambria Math"/>
                  </a:rPr>
                </a:b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Drop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_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GB" dirty="0" smtClean="0"/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44008" y="4474570"/>
                <a:ext cx="2736304" cy="7546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Fails if not of the </a:t>
                </a:r>
                <a:br>
                  <a:rPr lang="en-GB" sz="2000" dirty="0" smtClean="0"/>
                </a:br>
                <a:r>
                  <a:rPr lang="en-GB" sz="2000" dirty="0" smtClean="0"/>
                  <a:t>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 smtClean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474570"/>
                <a:ext cx="2736304" cy="754630"/>
              </a:xfrm>
              <a:prstGeom prst="rect">
                <a:avLst/>
              </a:prstGeom>
              <a:blipFill rotWithShape="1">
                <a:blip r:embed="rId4"/>
                <a:stretch>
                  <a:fillRect l="-1987" t="-2344" b="-8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2987824" y="4721701"/>
            <a:ext cx="1656184" cy="147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19872" y="5013176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err="1" smtClean="0"/>
                  <a:t>Fissioning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7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Earlier we fused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𝑙𝑒𝑡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𝑟𝑒𝑣𝑎𝑝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i="1" dirty="0">
                              <a:latin typeface="Cambria Math"/>
                            </a:rPr>
                            <m:t>𝑟𝑒𝑣𝑎</m:t>
                          </m:r>
                          <m:sSub>
                            <m:sSubPr>
                              <m:ctrlPr>
                                <a:rPr lang="en-GB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 dirty="0">
                                  <a:latin typeface="Cambria Math"/>
                                </a:rPr>
                                <m:t>𝑝𝑝</m:t>
                              </m:r>
                            </m:e>
                            <m:sub>
                              <m:r>
                                <a:rPr lang="en-GB" i="1" dirty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. </m:t>
                          </m:r>
                          <m:r>
                            <a:rPr lang="en-GB" i="1">
                              <a:latin typeface="Cambria Math"/>
                            </a:rPr>
                            <m:t>𝜆</m:t>
                          </m:r>
                          <m:r>
                            <a:rPr lang="en-GB" i="1">
                              <a:latin typeface="Cambria Math"/>
                            </a:rPr>
                            <m:t>𝑥𝑠</m:t>
                          </m:r>
                          <m:r>
                            <a:rPr lang="en-GB" i="1">
                              <a:latin typeface="Cambria Math"/>
                            </a:rPr>
                            <m:t>.</m:t>
                          </m:r>
                          <m:r>
                            <a:rPr lang="en-GB" i="1">
                              <a:latin typeface="Cambria Math"/>
                            </a:rPr>
                            <m:t>𝑥𝑠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→</m:t>
                                    </m:r>
                                  </m: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∷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𝑧𝑠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→</m:t>
                                    </m:r>
                                  </m:e>
                                  <m:e>
                                    <m:r>
                                      <a:rPr lang="en-GB" i="1" dirty="0">
                                        <a:latin typeface="Cambria Math"/>
                                      </a:rPr>
                                      <m:t>𝑟𝑒𝑣𝑎</m:t>
                                    </m:r>
                                    <m:sSub>
                                      <m:sSubPr>
                                        <m:ctrlPr>
                                          <a:rPr lang="en-GB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 dirty="0">
                                            <a:latin typeface="Cambria Math"/>
                                          </a:rPr>
                                          <m:t>𝑝𝑝</m:t>
                                        </m:r>
                                      </m:e>
                                      <m:sub>
                                        <m:r>
                                          <a:rPr lang="en-GB" i="1" dirty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lang="en-GB" b="0" i="1" dirty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𝑧𝑠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⧺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Using simple code analysis we can conjecture that </a:t>
                </a:r>
                <a:br>
                  <a:rPr lang="en-GB" dirty="0" smtClean="0"/>
                </a:br>
                <a:r>
                  <a:rPr lang="en-GB" dirty="0" smtClean="0"/>
                  <a:t>	for </a:t>
                </a:r>
                <a:r>
                  <a:rPr lang="en-GB" dirty="0"/>
                  <a:t>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∷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Fissioning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7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We can use “constructor fission”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where 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_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.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∷</m:t>
                    </m:r>
                    <m:r>
                      <m:rPr>
                        <m:lit/>
                      </m:rP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_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and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𝑟𝑒𝑣𝑎𝑝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        … and replace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 smtClean="0"/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𝑟𝑒𝑣</m:t>
                        </m:r>
                      </m:e>
                    </m:d>
                  </m:oMath>
                </a14:m>
                <a:r>
                  <a:rPr lang="en-GB" b="0" dirty="0" smtClean="0"/>
                  <a:t>, i.e.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∷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𝑟𝑒𝑣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</m:oMath>
                </a14:m>
                <a:r>
                  <a:rPr lang="en-GB" b="0" dirty="0" smtClean="0">
                    <a:solidFill>
                      <a:schemeClr val="accent4"/>
                    </a:solidFill>
                  </a:rPr>
                  <a:t/>
                </a:r>
                <a:br>
                  <a:rPr lang="en-GB" b="0" dirty="0" smtClean="0">
                    <a:solidFill>
                      <a:schemeClr val="accent4"/>
                    </a:solidFill>
                  </a:rPr>
                </a:br>
                <a:r>
                  <a:rPr lang="en-GB" b="0" dirty="0" smtClean="0">
                    <a:solidFill>
                      <a:schemeClr val="accent4"/>
                    </a:solidFill>
                  </a:rPr>
                  <a:t/>
                </a:r>
                <a:br>
                  <a:rPr lang="en-GB" b="0" dirty="0" smtClean="0">
                    <a:solidFill>
                      <a:schemeClr val="accent4"/>
                    </a:solidFill>
                  </a:rPr>
                </a:b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𝑟𝑒𝑣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𝑧𝑠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3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and replace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∷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𝑟𝑒𝑣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∷[ ]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𝑟𝑒𝑣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𝑧𝑠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∷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𝑥𝑠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→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𝑧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∷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𝑧𝑠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→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𝑟𝑒𝑣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𝑧𝑠</m:t>
                                      </m:r>
                                      <m:r>
                                        <a:rPr lang="en-GB" i="1" smtClean="0">
                                          <a:latin typeface="Cambria Math"/>
                                        </a:rPr>
                                        <m:t>⧺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b="0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Drop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∷</m:t>
                    </m:r>
                    <m:r>
                      <m:rPr>
                        <m:lit/>
                      </m:rP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_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GB" dirty="0" smtClean="0"/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𝑟𝑒𝑣</m:t>
                              </m:r>
                              <m:r>
                                <a:rPr lang="en-GB" i="1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𝑧𝑠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Fissioning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3360" b="-7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2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Proof by simplification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Start with: </a:t>
                </a:r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Simplify:</a:t>
                </a:r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sSubSup>
                        <m:sSub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3779912" y="2780928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9992" y="2780928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Fissioning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7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We </a:t>
                </a:r>
                <a:r>
                  <a:rPr lang="en-GB" dirty="0" err="1" smtClean="0"/>
                  <a:t>fissioned</a:t>
                </a:r>
                <a:r>
                  <a:rPr lang="en-GB" dirty="0" smtClean="0"/>
                  <a:t>  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∷</m:t>
                    </m:r>
                    <m:r>
                      <m:rPr>
                        <m:lit/>
                      </m:rP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_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𝑥𝑠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/>
                </a:r>
                <a:br>
                  <a:rPr lang="en-GB" dirty="0" smtClean="0">
                    <a:solidFill>
                      <a:schemeClr val="accent4"/>
                    </a:solidFill>
                  </a:rPr>
                </a:br>
                <a:r>
                  <a:rPr lang="en-GB" dirty="0" smtClean="0"/>
                  <a:t>	from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𝑟𝑒𝑣𝑎𝑝𝑝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:r>
                  <a:rPr lang="en-GB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∷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𝜇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𝑟𝑒𝑣</m:t>
                        </m:r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  <m:r>
                          <a:rPr lang="en-GB" i="1">
                            <a:latin typeface="Cambria Math"/>
                          </a:rPr>
                          <m:t>𝜆</m:t>
                        </m:r>
                        <m:r>
                          <a:rPr lang="en-GB" i="1">
                            <a:latin typeface="Cambria Math"/>
                          </a:rPr>
                          <m:t>𝑥𝑠</m:t>
                        </m:r>
                        <m:r>
                          <a:rPr lang="en-GB" i="1">
                            <a:latin typeface="Cambria Math"/>
                          </a:rPr>
                          <m:t>.</m:t>
                        </m:r>
                        <m:r>
                          <a:rPr lang="en-GB" i="1">
                            <a:latin typeface="Cambria Math"/>
                          </a:rPr>
                          <m:t>𝑥𝑠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→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𝑧𝑠</m:t>
                                  </m:r>
                                </m:e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→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𝑟𝑒𝑣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𝑧𝑠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⧺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 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</m:oMath>
                </a14:m>
                <a:endParaRPr lang="en-GB" i="1" dirty="0" smtClean="0"/>
              </a:p>
              <a:p>
                <a:pPr marL="114300" indent="0">
                  <a:buNone/>
                </a:pPr>
                <a:endParaRPr lang="en-GB" i="1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which </a:t>
                </a:r>
                <a:r>
                  <a:rPr lang="en-GB" dirty="0"/>
                  <a:t>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/>
                  <a:t>-equivalent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𝑟𝑒𝑣𝑒𝑟𝑠𝑒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	so we have found:</a:t>
                </a:r>
                <a:br>
                  <a:rPr lang="en-GB" dirty="0"/>
                </a:br>
                <a:r>
                  <a:rPr lang="en-GB" i="1" dirty="0">
                    <a:latin typeface="Cambria Math"/>
                  </a:rPr>
                  <a:t/>
                </a:r>
                <a:br>
                  <a:rPr lang="en-GB" i="1" dirty="0">
                    <a:latin typeface="Cambria Math"/>
                  </a:rPr>
                </a:br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𝑟𝑒𝑣𝑒𝑟𝑠𝑒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𝑥𝑠</m:t>
                        </m:r>
                        <m:r>
                          <a:rPr lang="en-GB" i="1">
                            <a:latin typeface="Cambria Math"/>
                          </a:rPr>
                          <m:t>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GB" i="1" dirty="0">
                    <a:latin typeface="Cambria Math"/>
                  </a:rPr>
                  <a:t/>
                </a:r>
                <a:br>
                  <a:rPr lang="en-GB" i="1" dirty="0">
                    <a:latin typeface="Cambria Math"/>
                  </a:rPr>
                </a:br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𝑟𝑒𝑣𝑎𝑝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</m:oMath>
                </a14:m>
                <a:r>
                  <a:rPr lang="en-GB" i="1" dirty="0">
                    <a:latin typeface="Cambria Math"/>
                  </a:rPr>
                  <a:t/>
                </a:r>
                <a:br>
                  <a:rPr lang="en-GB" i="1" dirty="0">
                    <a:latin typeface="Cambria Math"/>
                  </a:rPr>
                </a:br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∷</m:t>
                    </m:r>
                    <m:r>
                      <a:rPr lang="en-GB" i="1">
                        <a:latin typeface="Cambria Math"/>
                      </a:rPr>
                      <m:t>𝑟𝑒𝑣𝑒𝑟𝑠𝑒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40855" y="4725144"/>
            <a:ext cx="260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Woo, lemma discovery </a:t>
            </a:r>
            <a:br>
              <a:rPr lang="en-GB" sz="2000" dirty="0" smtClean="0"/>
            </a:br>
            <a:r>
              <a:rPr lang="en-GB" sz="2000" dirty="0" smtClean="0"/>
              <a:t>using simplification </a:t>
            </a:r>
            <a:r>
              <a:rPr lang="en-GB" sz="2000" dirty="0" smtClean="0">
                <a:sym typeface="Wingdings" pitchFamily="2" charset="2"/>
              </a:rPr>
              <a:t>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82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Fusing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With the sub-simplification:</a:t>
                </a:r>
                <a:br>
                  <a:rPr lang="en-GB" dirty="0" smtClean="0"/>
                </a:br>
                <a:r>
                  <a:rPr lang="en-GB" i="1" dirty="0" smtClean="0">
                    <a:latin typeface="Cambria Math"/>
                  </a:rPr>
                  <a:t/>
                </a:r>
                <a:br>
                  <a:rPr lang="en-GB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𝑟𝑒𝑣𝑒𝑟𝑠𝑒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𝑥𝑠</m:t>
                          </m:r>
                          <m:r>
                            <a:rPr lang="en-GB" i="1">
                              <a:latin typeface="Cambria Math"/>
                            </a:rPr>
                            <m:t>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/>
                          <a:ea typeface="Cambria Math"/>
                        </a:rPr>
                        <m:t>⇢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∷</m:t>
                      </m:r>
                      <m:r>
                        <a:rPr lang="en-GB" b="0" i="1" smtClean="0">
                          <a:latin typeface="Cambria Math"/>
                        </a:rPr>
                        <m:t>𝑟𝑒𝑣𝑒𝑟𝑠𝑒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/>
                  <a:t>We can use fix-fix fusion on:</a:t>
                </a:r>
                <a:br>
                  <a:rPr lang="en-GB" b="0" dirty="0" smtClean="0"/>
                </a:br>
                <a:r>
                  <a:rPr lang="en-GB" b="0" dirty="0" smtClean="0"/>
                  <a:t>	</a:t>
                </a:r>
                <a:br>
                  <a:rPr lang="en-GB" b="0" dirty="0" smtClean="0"/>
                </a:b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𝑟𝑒𝑣𝑒𝑟𝑠𝑒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𝜇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𝑟𝑒𝑣𝑟𝑒𝑣</m:t>
                    </m:r>
                    <m:r>
                      <a:rPr lang="en-GB" b="0" i="1" smtClean="0">
                        <a:latin typeface="Cambria Math"/>
                      </a:rPr>
                      <m:t>. </m:t>
                    </m:r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[ ]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𝑦𝑠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𝑟𝑒𝑣𝑟𝑒𝑣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dirty="0" smtClean="0"/>
              </a:p>
              <a:p>
                <a:pPr marL="114300" indent="0">
                  <a:buNone/>
                </a:pPr>
                <a:r>
                  <a:rPr lang="en-GB" dirty="0"/>
                  <a:t>	</a:t>
                </a:r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𝑖𝑑</m:t>
                    </m:r>
                  </m:oMath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3768" y="5085184"/>
                <a:ext cx="3983463" cy="101566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This is a </a:t>
                </a:r>
                <a:r>
                  <a:rPr lang="en-GB" sz="2000" dirty="0" err="1" smtClean="0"/>
                  <a:t>fixpoint</a:t>
                </a:r>
                <a:r>
                  <a:rPr lang="en-GB" sz="2000" dirty="0" smtClean="0"/>
                  <a:t> fission step</a:t>
                </a:r>
                <a:br>
                  <a:rPr lang="en-GB" sz="2000" dirty="0" smtClean="0"/>
                </a:br>
                <a:r>
                  <a:rPr lang="en-GB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GB" sz="2000" b="0" i="1" smtClean="0">
                            <a:latin typeface="Cambria Math"/>
                          </a:rPr>
                          <m:t>_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𝑖𝑑</m:t>
                    </m:r>
                  </m:oMath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>which I don’t have time to explain </a:t>
                </a:r>
                <a:r>
                  <a:rPr lang="en-GB" sz="2000" dirty="0" smtClean="0">
                    <a:sym typeface="Wingdings" pitchFamily="2" charset="2"/>
                  </a:rPr>
                  <a:t></a:t>
                </a:r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085184"/>
                <a:ext cx="3983463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216" t="-1754" r="-304" b="-8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195737" y="4641919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What is 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 fusion?</a:t>
                </a:r>
              </a:p>
              <a:p>
                <a:endParaRPr lang="en-GB" dirty="0"/>
              </a:p>
              <a:p>
                <a:r>
                  <a:rPr lang="en-GB" dirty="0" smtClean="0"/>
                  <a:t>New technique “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 fission”</a:t>
                </a:r>
                <a:br>
                  <a:rPr lang="en-GB" dirty="0" smtClean="0"/>
                </a:br>
                <a:r>
                  <a:rPr lang="en-GB" dirty="0" smtClean="0"/>
                  <a:t>	allows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𝑖𝑑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>
                    <a:solidFill>
                      <a:schemeClr val="accent1"/>
                    </a:solidFill>
                  </a:rPr>
                  <a:t>How do we prove implications?</a:t>
                </a:r>
                <a:br>
                  <a:rPr lang="en-GB" dirty="0" smtClean="0">
                    <a:solidFill>
                      <a:schemeClr val="accent1"/>
                    </a:solidFill>
                  </a:rPr>
                </a:br>
                <a:r>
                  <a:rPr lang="en-GB" dirty="0" smtClean="0">
                    <a:solidFill>
                      <a:schemeClr val="accent1"/>
                    </a:solidFill>
                  </a:rPr>
                  <a:t>	e.g.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∧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𝑧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⇒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GB" dirty="0" smtClean="0">
                  <a:solidFill>
                    <a:schemeClr val="accent1"/>
                  </a:solidFill>
                </a:endParaRPr>
              </a:p>
              <a:p>
                <a:endParaRPr lang="en-GB" dirty="0"/>
              </a:p>
              <a:p>
                <a:r>
                  <a:rPr lang="en-GB" dirty="0" smtClean="0"/>
                  <a:t>New technique “fold-fix fission”</a:t>
                </a:r>
                <a:br>
                  <a:rPr lang="en-GB" dirty="0" smtClean="0"/>
                </a:br>
                <a:r>
                  <a:rPr lang="en-GB" dirty="0" smtClean="0"/>
                  <a:t>	allows us to prove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So far we have seen simplifications</a:t>
                </a:r>
                <a:br>
                  <a:rPr lang="en-GB" dirty="0" smtClean="0"/>
                </a:br>
                <a:r>
                  <a:rPr lang="en-GB" dirty="0" smtClean="0"/>
                  <a:t>	equivalent to </a:t>
                </a:r>
                <a:r>
                  <a:rPr lang="en-GB" dirty="0" err="1" smtClean="0"/>
                  <a:t>equational</a:t>
                </a:r>
                <a:r>
                  <a:rPr lang="en-GB" dirty="0" smtClean="0"/>
                  <a:t> lemma discovery.</a:t>
                </a:r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Some lemmas feature implication</a:t>
                </a:r>
                <a:br>
                  <a:rPr lang="en-GB" dirty="0" smtClean="0"/>
                </a:br>
                <a:r>
                  <a:rPr lang="en-GB" dirty="0" smtClean="0"/>
                  <a:t>	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how do we reason like this within simplification?</a:t>
                </a:r>
                <a:br>
                  <a:rPr lang="en-GB" dirty="0" smtClean="0"/>
                </a:b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Some lemmas feature implication</a:t>
                </a:r>
                <a:br>
                  <a:rPr lang="en-GB" dirty="0" smtClean="0"/>
                </a:br>
                <a:r>
                  <a:rPr lang="en-GB" dirty="0" smtClean="0"/>
                  <a:t>	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how do we reason like this within simplification?</a:t>
                </a:r>
                <a:br>
                  <a:rPr lang="en-GB" dirty="0" smtClean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My interpretation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 is:</a:t>
                </a:r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If we are down a branch where</a:t>
                </a:r>
                <a:br>
                  <a:rPr lang="en-GB" dirty="0" smtClean="0"/>
                </a:b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is pattern matched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𝐹𝑎𝑙𝑠𝑒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	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 ⇢</m:t>
                    </m:r>
                    <m:r>
                      <a:rPr lang="en-GB" b="0" i="1" smtClean="0">
                        <a:latin typeface="Cambria Math"/>
                      </a:rPr>
                      <m:t>𝑇𝑟𝑢𝑒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⋯ 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 ⋯</m:t>
                              </m:r>
                            </m:e>
                          </m:eqAr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⇢   </m:t>
                      </m:r>
                      <m:r>
                        <a:rPr lang="en-GB" i="1">
                          <a:latin typeface="Cambria Math"/>
                        </a:rPr>
                        <m:t>𝑦</m:t>
                      </m:r>
                      <m:r>
                        <a:rPr lang="en-GB" i="1">
                          <a:latin typeface="Cambria Math"/>
                        </a:rPr>
                        <m:t>≤</m:t>
                      </m:r>
                      <m:r>
                        <a:rPr lang="en-GB" i="1">
                          <a:latin typeface="Cambria Math"/>
                        </a:rPr>
                        <m:t>𝑥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𝑇𝑟𝑢𝑒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 ⋯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4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Definition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</a:rPr>
                        <m:t>𝑙𝑒𝑡</m:t>
                      </m:r>
                      <m:r>
                        <a:rPr lang="en-GB" sz="2400" i="1" smtClean="0">
                          <a:latin typeface="Cambria Math"/>
                        </a:rPr>
                        <m:t> </m:t>
                      </m:r>
                      <m:r>
                        <a:rPr lang="en-GB" sz="2400" i="1" smtClean="0">
                          <a:latin typeface="Cambria Math"/>
                        </a:rPr>
                        <m:t>𝑥</m:t>
                      </m:r>
                      <m:r>
                        <a:rPr lang="en-GB" sz="2400" i="1" smtClean="0">
                          <a:latin typeface="Cambria Math"/>
                        </a:rPr>
                        <m:t>≤</m:t>
                      </m:r>
                      <m:r>
                        <a:rPr lang="en-GB" sz="240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40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sz="240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</a:rPr>
                            <m:t>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𝑙𝑒𝑞</m:t>
                          </m:r>
                          <m:r>
                            <a:rPr lang="en-GB" sz="2400" i="1">
                              <a:latin typeface="Cambria Math"/>
                            </a:rPr>
                            <m:t>.</m:t>
                          </m:r>
                          <m:r>
                            <a:rPr lang="en-GB" sz="2400" i="1">
                              <a:latin typeface="Cambria Math"/>
                            </a:rPr>
                            <m:t>𝜆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r>
                            <a:rPr lang="en-GB" sz="2400" i="1">
                              <a:latin typeface="Cambria Math"/>
                            </a:rPr>
                            <m:t>𝜆</m:t>
                          </m:r>
                          <m:r>
                            <a:rPr lang="en-GB" sz="2400" i="1">
                              <a:latin typeface="Cambria Math"/>
                            </a:rPr>
                            <m:t>𝑦</m:t>
                          </m:r>
                          <m:r>
                            <a:rPr lang="en-GB" sz="2400" i="1">
                              <a:latin typeface="Cambria Math"/>
                            </a:rPr>
                            <m:t>.</m:t>
                          </m:r>
                          <m:r>
                            <a:rPr lang="en-GB" sz="24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GB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→</m:t>
                                    </m:r>
                                  </m:e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𝑇𝑟𝑢𝑒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𝑆𝑢𝑐</m:t>
                                    </m:r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 </m:t>
                                    </m:r>
                                    <m:sSup>
                                      <m:sSupPr>
                                        <m:ctrlPr>
                                          <a:rPr lang="en-GB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24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→</m:t>
                                    </m:r>
                                  </m:e>
                                  <m:e>
                                    <m:r>
                                      <a:rPr lang="en-GB" sz="2400" i="1">
                                        <a:latin typeface="Cambria Math"/>
                                      </a:rPr>
                                      <m:t>𝑦</m:t>
                                    </m:r>
                                    <m:d>
                                      <m:dPr>
                                        <m:begChr m:val="{"/>
                                        <m:endChr m:val=""/>
                                        <m:ctrlPr>
                                          <a:rPr lang="en-GB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→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𝐹𝑎𝑙𝑠𝑒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𝑆𝑢𝑐</m:t>
                                              </m:r>
                                              <m: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  <m:e>
                                              <m: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→</m:t>
                                              </m:r>
                                            </m:e>
                                            <m:e>
                                              <m:r>
                                                <a:rPr lang="en-GB" sz="2400" b="0" i="1" smtClean="0">
                                                  <a:latin typeface="Cambria Math"/>
                                                </a:rPr>
                                                <m:t>𝑙𝑒𝑞</m:t>
                                              </m:r>
                                              <m: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GB" sz="2400" i="1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 </m:t>
                      </m:r>
                      <m:r>
                        <a:rPr lang="en-GB" sz="2400" i="1">
                          <a:latin typeface="Cambria Math"/>
                        </a:rPr>
                        <m:t>𝑥</m:t>
                      </m:r>
                      <m:r>
                        <a:rPr lang="en-GB" sz="2400" i="1">
                          <a:latin typeface="Cambria Math"/>
                        </a:rPr>
                        <m:t> </m:t>
                      </m:r>
                      <m:r>
                        <a:rPr lang="en-GB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4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b="0" dirty="0" smtClean="0"/>
                  <a:t>We want:</a:t>
                </a:r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:r>
                  <a:rPr lang="en-GB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  <m:r>
                      <a:rPr lang="en-GB" i="1">
                        <a:latin typeface="Cambria Math"/>
                      </a:rPr>
                      <m:t>  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⇢   </m:t>
                    </m:r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𝑇𝑟𝑢𝑒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Since we have an inner recursive function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GB" dirty="0" smtClean="0"/>
                  <a:t>)</a:t>
                </a:r>
                <a:br>
                  <a:rPr lang="en-GB" dirty="0" smtClean="0"/>
                </a:br>
                <a:r>
                  <a:rPr lang="en-GB" dirty="0" smtClean="0"/>
                  <a:t>	and an outer context (the pattern match)</a:t>
                </a:r>
                <a:br>
                  <a:rPr lang="en-GB" dirty="0" smtClean="0"/>
                </a:br>
                <a:r>
                  <a:rPr lang="en-GB" dirty="0" smtClean="0"/>
                  <a:t>		we can use fusion!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1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/>
                  <a:t>We want:</a:t>
                </a:r>
                <a:r>
                  <a:rPr lang="en-GB" i="1" dirty="0">
                    <a:latin typeface="Cambria Math"/>
                  </a:rPr>
                  <a:t/>
                </a:r>
                <a:br>
                  <a:rPr lang="en-GB" i="1" dirty="0">
                    <a:latin typeface="Cambria Math"/>
                  </a:rPr>
                </a:br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  <m:r>
                      <a:rPr lang="en-GB" i="1">
                        <a:latin typeface="Cambria Math"/>
                      </a:rPr>
                      <m:t>  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⇢   </m:t>
                    </m:r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𝑇𝑟𝑢𝑒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  <a:p>
                <a:pPr marL="114300" indent="0">
                  <a:buNone/>
                </a:pPr>
                <a:r>
                  <a:rPr lang="en-GB" dirty="0"/>
                  <a:t>First we express the pattern match</a:t>
                </a:r>
                <a:br>
                  <a:rPr lang="en-GB" dirty="0"/>
                </a:br>
                <a:r>
                  <a:rPr lang="en-GB" dirty="0"/>
                  <a:t>	at the location of the recursive function:</a:t>
                </a:r>
              </a:p>
              <a:p>
                <a:pPr marL="114300" indent="0">
                  <a:buNone/>
                </a:pP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GB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>
                    <a:ea typeface="Cambria Math"/>
                  </a:rPr>
                  <a:t/>
                </a:r>
                <a:br>
                  <a:rPr lang="en-GB" dirty="0">
                    <a:ea typeface="Cambria Math"/>
                  </a:rPr>
                </a:br>
                <a:endParaRPr lang="en-GB" dirty="0">
                  <a:ea typeface="Cambria Math"/>
                </a:endParaRPr>
              </a:p>
              <a:p>
                <a:pPr marL="114300" indent="0">
                  <a:buNone/>
                </a:pPr>
                <a:r>
                  <a:rPr lang="en-GB" dirty="0"/>
                  <a:t>Now we can run fusion on </a:t>
                </a:r>
                <a:br>
                  <a:rPr lang="en-GB" dirty="0"/>
                </a:b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  ⇢ 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Now we can run fusion on </a:t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  <m:r>
                      <a:rPr lang="en-GB" i="1">
                        <a:latin typeface="Cambria Math"/>
                        <a:ea typeface="Cambria Math"/>
                      </a:rPr>
                      <m:t>  ⇢ 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_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𝜇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6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Unwrap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en-GB" sz="18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d>
                              <m:dPr>
                                <m:ctrlPr>
                                  <a:rPr lang="en-GB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𝑇𝑟𝑢𝑒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𝑆𝑢𝑐</m:t>
                                          </m:r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"/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3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GB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𝐹𝑎𝑙𝑠𝑒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𝑆𝑢𝑐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</a:rPr>
                                                      <m:t>𝑙𝑒𝑞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</m:mr>
                                              </m:m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GB" sz="1800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𝑇𝑟𝑢𝑒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sz="1800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𝑆𝑢𝑐</m:t>
                              </m:r>
                              <m:r>
                                <a:rPr lang="en-GB" sz="18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  <a:ea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GB" sz="1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⊥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𝐹𝑎𝑙𝑠𝑒</m:t>
                                                </m:r>
                                              </m:e>
                                            </m:eqAr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GB" sz="1800" i="1">
                                            <a:latin typeface="Cambria Math"/>
                                            <a:ea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GB" sz="1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⊥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𝑙𝑒𝑞</m:t>
                                                </m:r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eqAr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200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220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9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provable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Properties proven by current implementation: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𝑛𝑚</m:t>
                          </m:r>
                        </m:sup>
                      </m:sSup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𝑟𝑒𝑣𝑒𝑟𝑠𝑒</m:t>
                      </m:r>
                      <m:r>
                        <a:rPr lang="en-GB" b="0" i="1" smtClean="0">
                          <a:latin typeface="Cambria Math"/>
                        </a:rPr>
                        <m:t>∘</m:t>
                      </m:r>
                      <m:r>
                        <a:rPr lang="en-GB" b="0" i="1" smtClean="0">
                          <a:latin typeface="Cambria Math"/>
                        </a:rPr>
                        <m:t>𝑟𝑒𝑣𝑒𝑟𝑠𝑒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𝑖𝑑</m:t>
                      </m:r>
                    </m:oMath>
                  </m:oMathPara>
                </a14:m>
                <a:endParaRPr lang="en-GB" b="0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𝑐𝑜𝑢𝑛𝑡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𝑟𝑒𝑣𝑒𝑟𝑠𝑒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𝑐𝑜𝑢𝑛𝑡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𝑖𝑠𝑆𝑜𝑟𝑡𝑒𝑑</m:t>
                      </m:r>
                      <m:r>
                        <a:rPr lang="en-GB" b="0" i="1" smtClean="0">
                          <a:latin typeface="Cambria Math"/>
                        </a:rPr>
                        <m:t>∘</m:t>
                      </m:r>
                      <m:r>
                        <a:rPr lang="en-GB" b="0" i="1" smtClean="0">
                          <a:latin typeface="Cambria Math"/>
                        </a:rPr>
                        <m:t>𝑖𝑛𝑠𝑒𝑟𝑡𝑠𝑜𝑟𝑡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latin typeface="Cambria Math"/>
                        </a:rPr>
                        <m:t>.</m:t>
                      </m:r>
                      <m:r>
                        <a:rPr lang="en-GB" b="0" i="1" smtClean="0">
                          <a:latin typeface="Cambria Math"/>
                        </a:rPr>
                        <m:t>𝑇𝑟𝑢𝑒</m:t>
                      </m:r>
                    </m:oMath>
                  </m:oMathPara>
                </a14:m>
                <a:endParaRPr lang="en-GB" b="0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𝑙𝑒𝑛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𝑥𝑠</m:t>
                          </m:r>
                          <m:r>
                            <a:rPr lang="en-GB" i="1">
                              <a:latin typeface="Cambria Math"/>
                            </a:rPr>
                            <m:t>⧺</m:t>
                          </m:r>
                          <m:r>
                            <a:rPr lang="en-GB" i="1">
                              <a:latin typeface="Cambria Math"/>
                            </a:rPr>
                            <m:t>𝑥𝑠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𝑑𝑜𝑢𝑏𝑙𝑒</m:t>
                      </m:r>
                      <m:r>
                        <a:rPr lang="en-GB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𝑙𝑒𝑛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𝑥𝑠</m:t>
                          </m:r>
                        </m:e>
                      </m:d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Properties hopefully provable soon:</a:t>
                </a:r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𝑖𝑠𝑆𝑜𝑟𝑡𝑒𝑑</m:t>
                      </m:r>
                      <m:r>
                        <a:rPr lang="en-GB" i="1">
                          <a:latin typeface="Cambria Math"/>
                        </a:rPr>
                        <m:t>∘</m:t>
                      </m:r>
                      <m:r>
                        <a:rPr lang="en-GB" i="1">
                          <a:latin typeface="Cambria Math"/>
                        </a:rPr>
                        <m:t>𝑡𝑟𝑒𝑒𝑠𝑜𝑟𝑡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𝑥𝑠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𝑇𝑟𝑢𝑒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𝑖𝑠𝑆𝑜𝑟𝑡𝑒𝑑</m:t>
                      </m:r>
                      <m:r>
                        <a:rPr lang="en-GB" i="1">
                          <a:latin typeface="Cambria Math"/>
                        </a:rPr>
                        <m:t>∘</m:t>
                      </m:r>
                      <m:r>
                        <a:rPr lang="en-GB" i="1">
                          <a:latin typeface="Cambria Math"/>
                        </a:rPr>
                        <m:t>𝑞𝑢𝑖𝑐𝑘𝑠𝑜𝑟𝑡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𝑥𝑠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𝑇𝑟𝑢𝑒</m:t>
                      </m:r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𝑡𝑎𝑘𝑒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𝑙𝑒𝑛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𝑟𝑒𝑣𝑒𝑟𝑠𝑒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𝑟𝑒𝑣𝑒𝑟𝑠𝑒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𝑟𝑜𝑡𝑎𝑡𝑒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𝑙𝑒𝑛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b="0" dirty="0" smtClean="0"/>
              </a:p>
              <a:p>
                <a:pPr marL="1143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2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Unwrap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en-GB" sz="18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d>
                              <m:dPr>
                                <m:ctrlPr>
                                  <a:rPr lang="en-GB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𝑇𝑟𝑢𝑒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𝑆𝑢𝑐</m:t>
                                          </m:r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"/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3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GB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𝐹𝑎𝑙𝑠𝑒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𝑆𝑢𝑐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</a:rPr>
                                                      <m:t>𝑙𝑒𝑞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</m:mr>
                                              </m:m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GB" sz="1800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𝑇𝑟𝑢𝑒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sz="1800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𝑆𝑢𝑐</m:t>
                              </m:r>
                              <m:r>
                                <a:rPr lang="en-GB" sz="18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𝑇𝑟𝑢𝑒</m:t>
                                        </m:r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GB" sz="1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⊥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𝐹𝑎𝑙𝑠𝑒</m:t>
                                                </m:r>
                                              </m:e>
                                            </m:eqAr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GB" sz="1800" i="1">
                                            <a:latin typeface="Cambria Math"/>
                                            <a:ea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GB" sz="1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⊥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𝑙𝑒𝑞</m:t>
                                                </m:r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eqAr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200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220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5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Unwrap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en-GB" sz="18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d>
                              <m:dPr>
                                <m:ctrlPr>
                                  <a:rPr lang="en-GB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𝑇𝑟𝑢𝑒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𝑆𝑢𝑐</m:t>
                                          </m:r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"/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3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GB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𝐹𝑎𝑙𝑠𝑒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𝑆𝑢𝑐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</a:rPr>
                                                      <m:t>𝑙𝑒𝑞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</m:mr>
                                              </m:m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GB" sz="1800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𝑇𝑟𝑢𝑒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sz="1800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𝑆𝑢𝑐</m:t>
                              </m:r>
                              <m:r>
                                <a:rPr lang="en-GB" sz="18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⊥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GB" sz="1800" i="1">
                                            <a:latin typeface="Cambria Math"/>
                                            <a:ea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GB" sz="1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⊥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𝑙𝑒𝑞</m:t>
                                                </m:r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eqAr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200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220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6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Unwrap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sz="1800" i="1"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/>
                            <a:ea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en-GB" sz="18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d>
                              <m:dPr>
                                <m:ctrlPr>
                                  <a:rPr lang="en-GB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sz="18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𝑇𝑟𝑢𝑒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𝑆𝑢𝑐</m:t>
                                          </m:r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1800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sz="1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"/>
                                              <m:ctrlPr>
                                                <a:rPr lang="en-GB" sz="1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m>
                                                <m:mPr>
                                                  <m:mcs>
                                                    <m:mc>
                                                      <m:mcPr>
                                                        <m:count m:val="3"/>
                                                        <m:mcJc m:val="center"/>
                                                      </m:mcPr>
                                                    </m:mc>
                                                  </m:mcs>
                                                  <m:ctrlPr>
                                                    <a:rPr lang="en-GB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mPr>
                                                <m:m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𝐹𝑎𝑙𝑠𝑒</m:t>
                                                    </m:r>
                                                  </m:e>
                                                </m:mr>
                                                <m:mr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𝑆𝑢𝑐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  <m:e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→</m:t>
                                                    </m:r>
                                                  </m:e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</a:rPr>
                                                      <m:t>𝑙𝑒𝑞</m:t>
                                                    </m:r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GB" sz="1800" i="1">
                                                        <a:latin typeface="Cambria Math"/>
                                                      </a:rPr>
                                                      <m:t> 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𝑦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GB" sz="1800" i="1">
                                                            <a:latin typeface="Cambria Math"/>
                                                          </a:rPr>
                                                          <m:t>′</m:t>
                                                        </m:r>
                                                      </m:sup>
                                                    </m:sSup>
                                                  </m:e>
                                                </m:mr>
                                              </m:m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sz="1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GB" sz="1800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𝑇𝑟𝑢𝑒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sz="1800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𝑆𝑢𝑐</m:t>
                              </m:r>
                              <m:r>
                                <a:rPr lang="en-GB" sz="18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⊥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GB" sz="1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⊥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𝑙𝑒𝑞</m:t>
                                                </m:r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eqAr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1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Font typeface="+mj-lt"/>
                  <a:buAutoNum type="arabicPeriod" startAt="2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𝑥</m:t>
                    </m:r>
                    <m:r>
                      <a:rPr lang="en-GB" sz="1800" b="0" i="1" smtClean="0">
                        <a:latin typeface="Cambria Math"/>
                      </a:rPr>
                      <m:t>𝜆</m:t>
                    </m:r>
                    <m:r>
                      <a:rPr lang="en-GB" sz="1800" b="0" i="1" smtClean="0">
                        <a:latin typeface="Cambria Math"/>
                      </a:rPr>
                      <m:t>𝑦</m:t>
                    </m:r>
                    <m:r>
                      <a:rPr lang="en-GB" sz="1800" b="0" i="1" smtClean="0">
                        <a:latin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𝑇𝑟𝑢𝑒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sz="1800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𝑆𝑢𝑐</m:t>
                              </m:r>
                              <m:r>
                                <a:rPr lang="en-GB" sz="18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⊥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GB" sz="1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eqArr>
                                              <m:eqArrPr>
                                                <m:ctrlP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⊥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GB" sz="1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𝑙𝑒𝑞</m:t>
                                                </m:r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sz="18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sz="1800" b="0" i="1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eqAr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571500" indent="-457200">
                  <a:buFont typeface="+mj-lt"/>
                  <a:buAutoNum type="arabicPeriod" startAt="2"/>
                </a:pPr>
                <a:r>
                  <a:rPr lang="en-GB" dirty="0" smtClean="0"/>
                  <a:t>Replace occurrences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20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sz="2000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r>
                              <a:rPr lang="en-GB" sz="2000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𝑙𝑒𝑞</m:t>
                            </m:r>
                            <m:r>
                              <a:rPr lang="en-GB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GB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sz="20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> 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𝑙𝑒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sz="1800" i="1">
                        <a:latin typeface="Cambria Math"/>
                      </a:rPr>
                      <m:t>𝜆</m:t>
                    </m:r>
                    <m:r>
                      <a:rPr lang="en-GB" sz="1800" i="1">
                        <a:latin typeface="Cambria Math"/>
                      </a:rPr>
                      <m:t>𝑥</m:t>
                    </m:r>
                    <m:r>
                      <a:rPr lang="en-GB" sz="1800" i="1">
                        <a:latin typeface="Cambria Math"/>
                      </a:rPr>
                      <m:t>𝜆</m:t>
                    </m:r>
                    <m:r>
                      <a:rPr lang="en-GB" sz="1800" i="1">
                        <a:latin typeface="Cambria Math"/>
                      </a:rPr>
                      <m:t>𝑦</m:t>
                    </m:r>
                    <m:r>
                      <a:rPr lang="en-GB" sz="1800" i="1">
                        <a:latin typeface="Cambria Math"/>
                      </a:rPr>
                      <m:t>.</m:t>
                    </m:r>
                    <m:r>
                      <a:rPr lang="en-GB" sz="1800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sz="1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sz="1800" i="1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1800" i="1">
                                          <a:latin typeface="Cambria Math"/>
                                          <a:ea typeface="Cambria Math"/>
                                        </a:rPr>
                                        <m:t>𝑇𝑟𝑢𝑒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GB" sz="1800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𝑆𝑢𝑐</m:t>
                              </m:r>
                              <m:r>
                                <a:rPr lang="en-GB" sz="18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800" i="1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8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8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⊥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GB" sz="1800" dirty="0"/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𝑆𝑢𝑐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→</m:t>
                                        </m:r>
                                      </m:e>
                                      <m:e>
                                        <m:r>
                                          <a:rPr lang="en-GB" sz="2000" i="1">
                                            <a:latin typeface="Cambria Math"/>
                                          </a:rPr>
                                          <m:t>𝑙𝑒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/>
                                              </a:rPr>
                                              <m:t>𝑡𝑜𝑡𝑎𝑙</m:t>
                                            </m:r>
                                          </m:sub>
                                        </m:sSub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200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200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GB" sz="220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sz="2200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84784"/>
                <a:ext cx="2520280" cy="700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implication?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have fused 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eqArr>
                          <m:eqArrPr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_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> 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≤</m:t>
                        </m: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yielding: 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𝑙𝑒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𝑡𝑜𝑡𝑎𝑙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𝑦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𝑥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≤0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GB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  <a:ea typeface="Cambria Math"/>
                                          </a:rPr>
                                          <m:t>⊥</m:t>
                                        </m:r>
                                      </m:e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  <a:ea typeface="Cambria Math"/>
                                          </a:rPr>
                                          <m:t>𝑇𝑟𝑢𝑒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GB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𝑆𝑢𝑐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𝑦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⊥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GB" dirty="0"/>
                                            <m:t> 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𝑆𝑢𝑐</m:t>
                                          </m:r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→</m:t>
                                          </m:r>
                                        </m:e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𝑙𝑒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/>
                                                </a:rPr>
                                                <m:t>𝑡𝑜𝑡𝑎𝑙</m:t>
                                              </m:r>
                                            </m:sub>
                                          </m:sSub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which simplifies to just: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</a:rPr>
                      <m:t>𝑇𝑟𝑢𝑒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of match-fix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had: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We expressed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 was: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 </m:t>
                            </m:r>
                            <m:r>
                              <a:rPr lang="en-GB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en-GB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GB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⊥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GB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We ran fusion: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𝑦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⋯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𝑇𝑟𝑢𝑒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 ⋯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I call this match-fix fusion </a:t>
                </a:r>
                <a:r>
                  <a:rPr lang="en-GB" dirty="0" smtClean="0">
                    <a:sym typeface="Wingdings" pitchFamily="2" charset="2"/>
                  </a:rPr>
                  <a:t>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8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Match-fix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But what about properties with multiple antecedents?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∧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latin typeface="Cambria Math"/>
                        </a:rPr>
                        <m:t>⇒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This corresponds to multiple pattern matches: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 ⋯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⋯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We could run one big fusion step…</a:t>
                </a:r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.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r>
                        <a:rPr lang="en-GB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6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Match-fix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could run one big fusion step:</a:t>
                </a:r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𝑧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.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r>
                        <a:rPr lang="en-GB" i="1">
                          <a:solidFill>
                            <a:schemeClr val="accent4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GB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But there is no need,</a:t>
                </a:r>
                <a:br>
                  <a:rPr lang="en-GB" dirty="0" smtClean="0"/>
                </a:br>
                <a:r>
                  <a:rPr lang="en-GB" dirty="0" smtClean="0"/>
                  <a:t>	we can fuse each match in one by one:</a:t>
                </a:r>
              </a:p>
              <a:p>
                <a:pPr marL="114300" indent="0">
                  <a:buNone/>
                </a:pPr>
                <a:r>
                  <a:rPr lang="en-GB" dirty="0" smtClean="0"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𝑧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GB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</m:eqArr>
                      </m:e>
                    </m:d>
                    <m:r>
                      <a:rPr lang="en-GB" b="0" i="1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𝑙𝑒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𝑡𝑟𝑛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b="0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𝑙𝑒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𝑡𝑟𝑛</m:t>
                                </m:r>
                              </m:sub>
                            </m:sSub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e>
                            <m:r>
                              <a:rPr lang="en-GB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⊥</m:t>
                            </m:r>
                          </m:e>
                        </m:eqArr>
                      </m:e>
                    </m:d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8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Match-fix fusion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can always fuse matches in one by one</a:t>
                </a:r>
                <a:br>
                  <a:rPr lang="en-GB" dirty="0" smtClean="0"/>
                </a:br>
                <a:r>
                  <a:rPr lang="en-GB" dirty="0" smtClean="0"/>
                  <a:t>	with no loss of </a:t>
                </a:r>
                <a:r>
                  <a:rPr lang="en-GB" dirty="0" err="1" smtClean="0"/>
                  <a:t>simplifiability</a:t>
                </a:r>
                <a:r>
                  <a:rPr lang="en-GB" dirty="0"/>
                  <a:t> </a:t>
                </a:r>
                <a:r>
                  <a:rPr lang="en-GB" dirty="0" smtClean="0"/>
                  <a:t>(proven)</a:t>
                </a:r>
              </a:p>
              <a:p>
                <a:pPr marL="114300" indent="0">
                  <a:buNone/>
                </a:pPr>
                <a:r>
                  <a:rPr lang="en-GB" dirty="0" smtClean="0"/>
                  <a:t>	</a:t>
                </a:r>
              </a:p>
              <a:p>
                <a:pPr marL="114300" indent="0">
                  <a:buNone/>
                </a:pPr>
                <a:r>
                  <a:rPr lang="en-GB" dirty="0" smtClean="0"/>
                  <a:t>Consider: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𝑖𝑠𝐸𝑣𝑒𝑛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∧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≮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Certain definitions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</m:oMath>
                </a14:m>
                <a:r>
                  <a:rPr lang="en-GB" dirty="0" smtClean="0"/>
                  <a:t> here will block induction</a:t>
                </a:r>
                <a:br>
                  <a:rPr lang="en-GB" dirty="0" smtClean="0"/>
                </a:br>
                <a:r>
                  <a:rPr lang="en-GB" dirty="0" smtClean="0"/>
                  <a:t>	hence ACL2 has heuristics for dropping antecedents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Fusion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⊥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	just fails and we move on</a:t>
                </a:r>
                <a:br>
                  <a:rPr lang="en-GB" dirty="0" smtClean="0"/>
                </a:br>
                <a:r>
                  <a:rPr lang="en-GB" dirty="0" smtClean="0"/>
                  <a:t>		no heuristics needed!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Compositionality of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Fusion is a compositional approach</a:t>
                </a:r>
                <a:br>
                  <a:rPr lang="en-GB" dirty="0" smtClean="0"/>
                </a:br>
                <a:r>
                  <a:rPr lang="en-GB" dirty="0" smtClean="0"/>
                  <a:t>	each step can be run one by one, e.g.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>
                    <a:ea typeface="Cambria Math"/>
                  </a:rPr>
                  <a:t>	</a:t>
                </a:r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8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language used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Simply typed lambda calculus with general recursion, absurdity</a:t>
                </a:r>
                <a:r>
                  <a:rPr lang="en-GB" dirty="0"/>
                  <a:t> </a:t>
                </a:r>
                <a:r>
                  <a:rPr lang="en-GB" dirty="0" smtClean="0"/>
                  <a:t>and algebraic data-types (constructors and pattern matching</a:t>
                </a:r>
                <a:r>
                  <a:rPr lang="en-GB" dirty="0"/>
                  <a:t>)</a:t>
                </a:r>
                <a:r>
                  <a:rPr lang="en-GB" dirty="0" smtClean="0"/>
                  <a:t>.</a:t>
                </a:r>
              </a:p>
              <a:p>
                <a:pPr marL="11430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𝜏</m:t>
                      </m:r>
                      <m:r>
                        <a:rPr lang="en-GB" b="0" i="1" smtClean="0">
                          <a:latin typeface="Cambria Math"/>
                        </a:rPr>
                        <m:t>∷=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| </m:t>
                      </m:r>
                      <m:r>
                        <a:rPr lang="en-GB" b="0" i="1" smtClean="0">
                          <a:latin typeface="Cambria Math"/>
                        </a:rPr>
                        <m:t>𝔹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ℕ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𝐿𝑖𝑠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ℕ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𝑇𝑟𝑒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ℕ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…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8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Compositionality of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Fusion is a compositional approach</a:t>
                </a:r>
                <a:br>
                  <a:rPr lang="en-GB" dirty="0" smtClean="0"/>
                </a:br>
                <a:r>
                  <a:rPr lang="en-GB" dirty="0" smtClean="0"/>
                  <a:t>	each step can be run one by one, e.g.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Compositionality of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Fusion is a compositional approach</a:t>
                </a:r>
                <a:br>
                  <a:rPr lang="en-GB" dirty="0" smtClean="0"/>
                </a:br>
                <a:r>
                  <a:rPr lang="en-GB" dirty="0" smtClean="0"/>
                  <a:t>	each step can be run one by one, e.g.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𝑑𝑜𝑢𝑏𝑙𝑒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𝑙𝑒𝑓𝑡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8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Compositionality of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Fusion is a compositional approach</a:t>
                </a:r>
                <a:br>
                  <a:rPr lang="en-GB" dirty="0" smtClean="0"/>
                </a:br>
                <a:r>
                  <a:rPr lang="en-GB" dirty="0" smtClean="0"/>
                  <a:t>	each step can be run one by one, e.g.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𝑑𝑜𝑢𝑏𝑙𝑒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𝑙𝑒𝑓𝑡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b="0" dirty="0" smtClean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0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Compositionality of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Fusion is a compositional approach</a:t>
                </a:r>
                <a:br>
                  <a:rPr lang="en-GB" dirty="0" smtClean="0"/>
                </a:br>
                <a:r>
                  <a:rPr lang="en-GB" dirty="0" smtClean="0"/>
                  <a:t>	each step can be run one by one, e.g.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𝑑𝑜𝑢𝑏𝑙𝑒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𝑙𝑒𝑓𝑡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b="0" i="1" dirty="0" smtClean="0">
                  <a:solidFill>
                    <a:schemeClr val="accent4"/>
                  </a:solidFill>
                  <a:latin typeface="Cambria Math"/>
                  <a:ea typeface="Cambria Math"/>
                </a:endParaRPr>
              </a:p>
              <a:p>
                <a:pPr marL="114300" indent="0">
                  <a:buNone/>
                </a:pPr>
                <a:r>
                  <a:rPr lang="en-GB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𝑑𝑜𝑢𝑏𝑙𝑒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/>
              </a:p>
              <a:p>
                <a:pPr marL="114300" indent="0">
                  <a:buNone/>
                </a:pPr>
                <a:endParaRPr lang="en-GB" b="0" dirty="0" smtClean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5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Compositionality of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Fusion is a compositional approach</a:t>
                </a:r>
                <a:br>
                  <a:rPr lang="en-GB" dirty="0" smtClean="0"/>
                </a:br>
                <a:r>
                  <a:rPr lang="en-GB" dirty="0" smtClean="0"/>
                  <a:t>	each step can be run one by one, e.g.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𝑑𝑜𝑢𝑏𝑙𝑒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𝑙𝑒𝑓𝑡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b="0" i="1" dirty="0" smtClean="0">
                  <a:solidFill>
                    <a:schemeClr val="accent4"/>
                  </a:solidFill>
                  <a:latin typeface="Cambria Math"/>
                  <a:ea typeface="Cambria Math"/>
                </a:endParaRPr>
              </a:p>
              <a:p>
                <a:pPr marL="114300" indent="0">
                  <a:buNone/>
                </a:pPr>
                <a:r>
                  <a:rPr lang="en-GB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𝑑𝑜𝑢𝑏𝑙𝑒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𝑑𝑜𝑢𝑏𝑙𝑒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GB" b="0" dirty="0" smtClean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Compositionality of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Fusion is a compositional approach</a:t>
                </a:r>
                <a:br>
                  <a:rPr lang="en-GB" dirty="0" smtClean="0"/>
                </a:br>
                <a:r>
                  <a:rPr lang="en-GB" dirty="0" smtClean="0"/>
                  <a:t>	each step can be run one by one, e.g.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𝑖𝑠𝐸𝑣𝑒𝑛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≰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𝑑𝑜𝑢𝑏𝑙𝑒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𝑑𝑜𝑢𝑏𝑙𝑒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𝑙𝑒𝑓𝑡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  <a:ea typeface="Cambria Math"/>
                      </a:rPr>
                      <m:t>𝑑𝑜𝑢𝑏𝑙𝑒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b="0" i="1" dirty="0" smtClean="0">
                  <a:solidFill>
                    <a:schemeClr val="accent4"/>
                  </a:solidFill>
                  <a:latin typeface="Cambria Math"/>
                  <a:ea typeface="Cambria Math"/>
                </a:endParaRPr>
              </a:p>
              <a:p>
                <a:pPr marL="114300" indent="0">
                  <a:buNone/>
                </a:pPr>
                <a:r>
                  <a:rPr lang="en-GB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𝑥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≤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𝑑𝑜𝑢𝑏𝑙𝑒</m:t>
                        </m:r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𝑦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𝑥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e>
                          <m:e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𝑥</m:t>
                            </m:r>
                            <m:sSub>
                              <m:sSubPr>
                                <m:ctrlPr>
                                  <a:rPr lang="en-GB" i="1" smtClean="0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</m:e>
                              <m:sub>
                                <m:r>
                                  <a:rPr lang="en-GB" i="1">
                                    <a:solidFill>
                                      <a:schemeClr val="accent3"/>
                                    </a:solidFill>
                                    <a:latin typeface="Cambria Math"/>
                                  </a:rPr>
                                  <m:t>𝑑𝑜𝑢𝑏𝑙𝑒</m:t>
                                </m:r>
                              </m:sub>
                            </m:sSub>
                            <m:r>
                              <a:rPr lang="en-GB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/>
              </a:p>
              <a:p>
                <a:pPr marL="114300" indent="0">
                  <a:buNone/>
                </a:pPr>
                <a:endParaRPr lang="en-GB" b="0" dirty="0" smtClean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0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doesn’t require search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/>
                  <a:t>Simplifications are fully automatic.</a:t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	If they happen in isolation</a:t>
                </a:r>
                <a:br>
                  <a:rPr lang="en-GB" dirty="0"/>
                </a:br>
                <a:r>
                  <a:rPr lang="en-GB" dirty="0"/>
                  <a:t>		they’ll happen in a larger proof/simplification.</a:t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If a proof needs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𝑟𝑒𝑣𝑒𝑟𝑠𝑒</m:t>
                    </m:r>
                    <m:r>
                      <a:rPr lang="en-GB" i="1">
                        <a:latin typeface="Cambria Math"/>
                      </a:rPr>
                      <m:t>∘</m:t>
                    </m:r>
                    <m:r>
                      <a:rPr lang="en-GB" i="1">
                        <a:latin typeface="Cambria Math"/>
                      </a:rPr>
                      <m:t>𝑟𝑒𝑣𝑒𝑟𝑠𝑒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𝑖𝑑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	</a:t>
                </a:r>
                <a:br>
                  <a:rPr lang="en-GB" dirty="0"/>
                </a:br>
                <a:r>
                  <a:rPr lang="en-GB" dirty="0"/>
                  <a:t>	we don’t need to provide the lemma</a:t>
                </a:r>
                <a:br>
                  <a:rPr lang="en-GB" dirty="0"/>
                </a:br>
                <a:r>
                  <a:rPr lang="en-GB" dirty="0"/>
                  <a:t>	</a:t>
                </a:r>
                <a:br>
                  <a:rPr lang="en-GB" dirty="0"/>
                </a:br>
                <a:r>
                  <a:rPr lang="en-GB" dirty="0"/>
                  <a:t>	we don’t need rules to guide rewriting (like rippling).</a:t>
                </a:r>
              </a:p>
              <a:p>
                <a:pPr marL="11430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3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far…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Fix-fix fusion, constructor fission and match-fix fusion</a:t>
                </a:r>
                <a:br>
                  <a:rPr lang="en-GB" dirty="0" smtClean="0"/>
                </a:br>
                <a:r>
                  <a:rPr lang="en-GB" dirty="0" smtClean="0"/>
                  <a:t>	can solve almost all of the properties</a:t>
                </a:r>
                <a:br>
                  <a:rPr lang="en-GB" dirty="0" smtClean="0"/>
                </a:br>
                <a:r>
                  <a:rPr lang="en-GB" dirty="0" smtClean="0"/>
                  <a:t>		I tested Zeno on.</a:t>
                </a:r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Notably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𝑖𝑛𝑠𝑒𝑟𝑡𝑆𝑜𝑟𝑡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/>
                  <a:t>All of the above has been implemented.</a:t>
                </a:r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Now I will demonstrate the next phase of my work</a:t>
                </a:r>
                <a:br>
                  <a:rPr lang="en-GB" dirty="0" smtClean="0"/>
                </a:br>
                <a:r>
                  <a:rPr lang="en-GB" dirty="0" smtClean="0"/>
                  <a:t>	which simplifies  </a:t>
                </a:r>
                <a:br>
                  <a:rPr lang="en-GB" dirty="0" smtClean="0"/>
                </a:b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9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What is 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 fusion?</a:t>
                </a:r>
              </a:p>
              <a:p>
                <a:endParaRPr lang="en-GB" dirty="0"/>
              </a:p>
              <a:p>
                <a:r>
                  <a:rPr lang="en-GB" dirty="0" smtClean="0"/>
                  <a:t>New technique “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 fission”</a:t>
                </a:r>
                <a:br>
                  <a:rPr lang="en-GB" dirty="0" smtClean="0"/>
                </a:br>
                <a:r>
                  <a:rPr lang="en-GB" dirty="0" smtClean="0"/>
                  <a:t>	allows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𝑖𝑑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How do we prove implications?</a:t>
                </a:r>
                <a:br>
                  <a:rPr lang="en-GB" dirty="0" smtClean="0"/>
                </a:br>
                <a:r>
                  <a:rPr lang="en-GB" dirty="0" smtClean="0"/>
                  <a:t>	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  <m:r>
                      <a:rPr lang="en-GB" b="0" i="1" smtClean="0">
                        <a:latin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>
                    <a:solidFill>
                      <a:schemeClr val="accent1"/>
                    </a:solidFill>
                  </a:rPr>
                  <a:t>New technique “fold-fix fission”</a:t>
                </a:r>
                <a:br>
                  <a:rPr lang="en-GB" dirty="0" smtClean="0">
                    <a:solidFill>
                      <a:schemeClr val="accent1"/>
                    </a:solidFill>
                  </a:rPr>
                </a:br>
                <a:r>
                  <a:rPr lang="en-GB" dirty="0" smtClean="0">
                    <a:solidFill>
                      <a:schemeClr val="accent1"/>
                    </a:solidFill>
                  </a:rPr>
                  <a:t>	allows us to prove </a:t>
                </a:r>
                <a:br>
                  <a:rPr lang="en-GB" dirty="0" smtClean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𝑡𝑟𝑒𝑒𝑠𝑜𝑟𝑡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𝑥𝑠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 smtClean="0">
                  <a:solidFill>
                    <a:schemeClr val="accent1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𝑙𝑒𝑡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𝑡𝑟𝑒𝑒𝑠𝑜𝑟𝑡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𝑓𝑙𝑎𝑡𝑡𝑒𝑛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∘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𝑏𝑢𝑖𝑙𝑑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114300" indent="0">
                  <a:buNone/>
                </a:pPr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GB" i="1" dirty="0">
                    <a:latin typeface="Cambria Math" pitchFamily="18" charset="0"/>
                    <a:ea typeface="Cambria Math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𝑙𝑒𝑡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𝑏𝑢𝑖𝑙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𝑑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  <a:ea typeface="Cambria Math" pitchFamily="18" charset="0"/>
                        </a:rPr>
                        <m:t>…</m:t>
                      </m:r>
                    </m:oMath>
                  </m:oMathPara>
                </a14:m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GB" i="1" dirty="0">
                    <a:latin typeface="Cambria Math" pitchFamily="18" charset="0"/>
                    <a:ea typeface="Cambria Math" pitchFamily="18" charset="0"/>
                  </a:rPr>
                </a:br>
                <a:r>
                  <a:rPr lang="en-GB" i="1" dirty="0">
                    <a:latin typeface="Cambria Math" pitchFamily="18" charset="0"/>
                    <a:ea typeface="Cambria Math" pitchFamily="18" charset="0"/>
                  </a:rPr>
                  <a:t/>
                </a:r>
                <a:br>
                  <a:rPr lang="en-GB" i="1" dirty="0">
                    <a:latin typeface="Cambria Math" pitchFamily="18" charset="0"/>
                    <a:ea typeface="Cambria Math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𝑙𝑒𝑡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𝑓𝑙𝑎𝑡𝑡𝑒𝑛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  <a:ea typeface="Cambria Math" pitchFamily="18" charset="0"/>
                        </a:rPr>
                        <m:t>𝑓𝑙𝑎𝑡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. 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  <m:r>
                        <a:rPr lang="en-GB" i="1">
                          <a:latin typeface="Cambria Math" pitchFamily="18" charset="0"/>
                          <a:ea typeface="Cambria Math" pitchFamily="18" charset="0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𝐿</m:t>
                                </m:r>
                                <m:r>
                                  <a:rPr lang="en-GB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→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  <a:ea typeface="Cambria Math" pitchFamily="18" charset="0"/>
                                  </a:rPr>
                                  <m:t>𝑓𝑙𝑎𝑡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⧺</m:t>
                                </m:r>
                                <m:r>
                                  <a:rPr lang="en-GB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  <m:r>
                                  <a:rPr lang="en-GB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∷</m:t>
                                </m:r>
                                <m:r>
                                  <a:rPr lang="en-GB" i="1">
                                    <a:latin typeface="Cambria Math"/>
                                    <a:ea typeface="Cambria Math" pitchFamily="18" charset="0"/>
                                  </a:rPr>
                                  <m:t>𝑓𝑙𝑎𝑡</m:t>
                                </m:r>
                                <m:r>
                                  <a:rPr lang="en-GB" b="0" i="1" smtClean="0">
                                    <a:latin typeface="Cambria Math"/>
                                    <a:ea typeface="Cambria Math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  <a:p>
                <a:pPr marL="114300" indent="0">
                  <a:buNone/>
                </a:pPr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0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language used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925144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Simply typed lambda calculus with general recursion, absurdity</a:t>
                </a:r>
                <a:r>
                  <a:rPr lang="en-GB" dirty="0"/>
                  <a:t> </a:t>
                </a:r>
                <a:r>
                  <a:rPr lang="en-GB" dirty="0" smtClean="0"/>
                  <a:t>and algebraic data-types (constructors and pattern matching</a:t>
                </a:r>
                <a:r>
                  <a:rPr lang="en-GB" dirty="0"/>
                  <a:t>)</a:t>
                </a:r>
                <a:r>
                  <a:rPr lang="en-GB" dirty="0" smtClean="0"/>
                  <a:t>.</a:t>
                </a:r>
              </a:p>
              <a:p>
                <a:pPr marL="11430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/>
                              </a:rPr>
                              <m:t>𝐸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∷=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𝐸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𝜇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𝜏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𝐸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𝜏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</a:rPr>
                              <m:t>𝑇𝑟𝑢𝑒</m:t>
                            </m:r>
                            <m:r>
                              <a:rPr lang="en-GB" i="1">
                                <a:latin typeface="Cambria Math"/>
                              </a:rPr>
                              <m:t>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𝐹𝑎𝑙𝑠𝑒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</a:rPr>
                              <m:t>  </m:t>
                            </m:r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r>
                              <a:rPr lang="en-GB" i="1">
                                <a:latin typeface="Cambria Math"/>
                              </a:rPr>
                              <m:t>0  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𝑆𝑢𝑐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→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𝑆𝑢𝑐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→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|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/>
                              </a:rPr>
                              <m:t>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∷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/>
                                  </a:rPr>
                                  <m:t>  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GB" i="1">
                                <a:latin typeface="Cambria Math"/>
                              </a:rPr>
                              <m:t>𝐸</m:t>
                            </m:r>
                            <m:r>
                              <a:rPr lang="en-GB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GB" b="0" i="1" smtClean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→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∷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𝑥𝑠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→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925144"/>
              </a:xfrm>
              <a:blipFill rotWithShape="1">
                <a:blip r:embed="rId3"/>
                <a:stretch>
                  <a:fillRect t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Proving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𝑡𝑟𝑒𝑒𝑠𝑜𝑟𝑡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𝑥𝑠</m:t>
                        </m:r>
                      </m:e>
                    </m:d>
                  </m:oMath>
                </a14:m>
                <a:r>
                  <a:rPr lang="en-GB" dirty="0" smtClean="0"/>
                  <a:t> requires the lemma:</a:t>
                </a:r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𝑓𝑙𝑎𝑡𝑡𝑒𝑛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𝑓𝑙𝑎𝑡𝑡𝑒𝑛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:r>
                  <a:rPr lang="en-GB" b="0" i="1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𝑟𝑖𝑔h𝑡𝑚𝑜𝑠𝑡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b="0" i="1" dirty="0" smtClean="0">
                    <a:latin typeface="Cambria Math"/>
                  </a:rPr>
                  <a:t/>
                </a:r>
                <a:br>
                  <a:rPr lang="en-GB" b="0" i="1" dirty="0" smtClean="0">
                    <a:latin typeface="Cambria Math"/>
                  </a:rPr>
                </a:br>
                <a:r>
                  <a:rPr lang="en-GB" b="0" i="1" dirty="0" smtClean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𝑙𝑒𝑓𝑡𝑚𝑜𝑠𝑡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⟹</m:t>
                    </m:r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/>
                          </a:rPr>
                          <m:t>𝑓𝑙𝑎𝑡𝑡𝑒𝑛</m:t>
                        </m:r>
                        <m:r>
                          <a:rPr lang="en-GB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/>
                          </a:rPr>
                          <m:t>⧺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∷</m:t>
                        </m:r>
                        <m:r>
                          <a:rPr lang="en-GB" i="1">
                            <a:latin typeface="Cambria Math"/>
                          </a:rPr>
                          <m:t>𝑓𝑙𝑎𝑡𝑡𝑒𝑛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This lemma is not a generalisation of a sub-goal (sorry ACL2).</a:t>
                </a: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This lemma contains functions </a:t>
                </a:r>
                <a:br>
                  <a:rPr lang="en-GB" dirty="0" smtClean="0"/>
                </a:br>
                <a:r>
                  <a:rPr lang="en-GB" dirty="0" smtClean="0"/>
                  <a:t>	which are not in the original definition</a:t>
                </a:r>
                <a:br>
                  <a:rPr lang="en-GB" dirty="0" smtClean="0"/>
                </a:b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𝑙𝑒𝑓𝑡𝑚𝑜𝑠𝑡</m:t>
                    </m:r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𝑟𝑖𝑔h𝑡𝑚𝑜𝑠𝑡</m:t>
                    </m:r>
                  </m:oMath>
                </a14:m>
                <a:r>
                  <a:rPr lang="en-GB" dirty="0" smtClean="0"/>
                  <a:t> (sorry </a:t>
                </a:r>
                <a:r>
                  <a:rPr lang="en-GB" dirty="0" err="1" smtClean="0"/>
                  <a:t>HipSpec</a:t>
                </a:r>
                <a:r>
                  <a:rPr lang="en-GB" dirty="0" smtClean="0"/>
                  <a:t>).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start with:</a:t>
                </a:r>
              </a:p>
              <a:p>
                <a:pPr marL="11430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𝑡𝑟𝑒𝑒𝑠𝑜𝑟𝑡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𝑥𝑠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𝑓𝑙𝑎𝑡𝑡𝑒𝑛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𝑏𝑢𝑖𝑙𝑑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5009" y="3573016"/>
                <a:ext cx="2991909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Mathematically impossible</a:t>
                </a:r>
                <a:br>
                  <a:rPr lang="en-GB" sz="2000" dirty="0" smtClean="0"/>
                </a:br>
                <a:r>
                  <a:rPr lang="en-GB" sz="2000" dirty="0" smtClean="0"/>
                  <a:t>to fuse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𝑓𝑙𝑎𝑡𝑡𝑒𝑛</m:t>
                    </m:r>
                  </m:oMath>
                </a14:m>
                <a:r>
                  <a:rPr lang="en-GB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𝑏𝑢𝑖𝑙𝑑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009" y="3573016"/>
                <a:ext cx="299190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822" t="-2500" r="-101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427984" y="2780929"/>
            <a:ext cx="216024" cy="79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5290964" y="2780929"/>
            <a:ext cx="145132" cy="79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3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start with:</a:t>
                </a:r>
              </a:p>
              <a:p>
                <a:pPr marL="11430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𝑡𝑟𝑒𝑒𝑠𝑜𝑟𝑡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𝑥𝑠</m:t>
                        </m:r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𝑓𝑙𝑎𝑡𝑡𝑒𝑛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𝑏𝑢𝑖𝑙𝑑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7784" y="3573016"/>
                <a:ext cx="2201308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Let’s fuse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𝑖𝑠𝑆𝑜𝑟𝑡𝑒𝑑</m:t>
                    </m:r>
                  </m:oMath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>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𝑓𝑙𝑎𝑡𝑡𝑒𝑛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573016"/>
                <a:ext cx="2201308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192" t="-250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3260759" y="2780929"/>
            <a:ext cx="216024" cy="79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39952" y="2780930"/>
            <a:ext cx="216024" cy="792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Unwrap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𝑓𝑙𝑎𝑡𝑡𝑒𝑛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𝑒𝑎𝑓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𝑓𝑙𝑎𝑡</m:t>
                              </m:r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𝑓𝑙𝑎𝑡</m:t>
                              </m:r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Simplify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𝑒𝑎𝑓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𝑓𝑙𝑎𝑡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⧺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∷</m:t>
                                  </m:r>
                                  <m:r>
                                    <a:rPr lang="en-GB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𝑓𝑙𝑎𝑡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No instances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  <a:ea typeface="Cambria Math" pitchFamily="18" charset="0"/>
                      </a:rPr>
                      <m:t>𝑓𝑙𝑎𝑡</m:t>
                    </m:r>
                  </m:oMath>
                </a14:m>
                <a:r>
                  <a:rPr lang="en-GB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GB" dirty="0" smtClean="0"/>
                  <a:t>to replace </a:t>
                </a:r>
                <a:r>
                  <a:rPr lang="en-GB" dirty="0" smtClean="0">
                    <a:sym typeface="Wingdings" pitchFamily="2" charset="2"/>
                  </a:rPr>
                  <a:t>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The problem is we have:</a:t>
                </a:r>
                <a:br>
                  <a:rPr lang="en-GB" dirty="0" smtClean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 pitchFamily="18" charset="0"/>
                          </a:rPr>
                          <m:t>𝑓𝑙𝑎𝑡</m:t>
                        </m:r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⧺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∷</m:t>
                        </m:r>
                        <m:r>
                          <a:rPr lang="en-GB" i="1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 pitchFamily="18" charset="0"/>
                          </a:rPr>
                          <m:t>𝑓𝑙𝑎𝑡</m:t>
                        </m:r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 we want: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𝑖𝑠𝑆𝑜𝑟𝑡𝑒𝑑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𝑓𝑙𝑎𝑡</m:t>
                            </m:r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, </m:t>
                        </m:r>
                        <m:r>
                          <a:rPr lang="en-GB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𝑖𝑠𝑆𝑜𝑟𝑡𝑒𝑑</m:t>
                        </m:r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𝑓𝑙𝑎𝑡</m:t>
                            </m:r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/>
                                <a:ea typeface="Cambria Math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b="0" dirty="0" smtClean="0"/>
              </a:p>
              <a:p>
                <a:pPr marL="114300" indent="0">
                  <a:buNone/>
                </a:pPr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We need to discover the definition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80112" y="2426985"/>
                <a:ext cx="2099677" cy="70788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:r>
                  <a:rPr lang="en-GB" sz="2000" dirty="0" smtClean="0"/>
                  <a:t>So we can rewrite </a:t>
                </a:r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∘</m:t>
                      </m:r>
                      <m:r>
                        <a:rPr lang="en-GB" sz="2000" i="1" smtClean="0">
                          <a:solidFill>
                            <a:schemeClr val="accent3"/>
                          </a:solidFill>
                          <a:latin typeface="Cambria Math"/>
                          <a:ea typeface="Cambria Math" pitchFamily="18" charset="0"/>
                        </a:rPr>
                        <m:t>𝑓𝑙𝑎𝑡</m:t>
                      </m:r>
                    </m:oMath>
                  </m:oMathPara>
                </a14:m>
                <a:endParaRPr lang="en-GB" sz="20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426985"/>
                <a:ext cx="2099677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292" t="-2500" r="-1433" b="-5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3419872" y="2852936"/>
            <a:ext cx="216024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32040" y="3134871"/>
            <a:ext cx="864096" cy="582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r>
              <a:rPr lang="en-GB" dirty="0" smtClean="0"/>
              <a:t>Fold-fix fission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have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/>
                            <a:ea typeface="Cambria Math" pitchFamily="18" charset="0"/>
                          </a:rPr>
                          <m:t>𝑓𝑙𝑎𝑡</m:t>
                        </m:r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⧺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∷</m:t>
                        </m:r>
                        <m:r>
                          <a:rPr lang="en-GB" i="1">
                            <a:latin typeface="Cambria Math"/>
                            <a:ea typeface="Cambria Math" pitchFamily="18" charset="0"/>
                          </a:rPr>
                          <m:t>𝑓𝑙𝑎𝑡</m:t>
                        </m:r>
                        <m:r>
                          <a:rPr lang="en-GB" b="0" i="1" smtClean="0">
                            <a:latin typeface="Cambria Math"/>
                            <a:ea typeface="Cambria Math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First the algorithm will fix-fix fuse </a:t>
                </a:r>
              </a:p>
              <a:p>
                <a:pPr marL="114300" indent="0">
                  <a:buNone/>
                </a:pP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𝜆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.</m:t>
                    </m:r>
                    <m:r>
                      <a:rPr lang="en-GB" i="1">
                        <a:solidFill>
                          <a:schemeClr val="accent3"/>
                        </a:solidFill>
                        <a:latin typeface="Cambria Math"/>
                      </a:rPr>
                      <m:t>𝑥𝑠</m:t>
                    </m:r>
                    <m:r>
                      <a:rPr lang="en-GB" i="1">
                        <a:solidFill>
                          <a:schemeClr val="accent3"/>
                        </a:solidFill>
                        <a:latin typeface="Cambria Math"/>
                      </a:rPr>
                      <m:t>⧺</m:t>
                    </m:r>
                    <m:r>
                      <a:rPr lang="en-GB" i="1">
                        <a:solidFill>
                          <a:schemeClr val="accent3"/>
                        </a:solidFill>
                        <a:latin typeface="Cambria Math"/>
                      </a:rPr>
                      <m:t>𝑥</m:t>
                    </m:r>
                    <m:r>
                      <a:rPr lang="en-GB" i="1">
                        <a:solidFill>
                          <a:schemeClr val="accent3"/>
                        </a:solidFill>
                        <a:latin typeface="Cambria Math"/>
                      </a:rPr>
                      <m:t>∷</m:t>
                    </m:r>
                    <m:r>
                      <a:rPr lang="en-GB" i="1">
                        <a:solidFill>
                          <a:schemeClr val="accent3"/>
                        </a:solidFill>
                        <a:latin typeface="Cambria Math"/>
                      </a:rPr>
                      <m:t>𝑦𝑠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</a:t>
                </a:r>
              </a:p>
              <a:p>
                <a:pPr marL="11430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into some new function</a:t>
                </a:r>
                <a:br>
                  <a:rPr lang="en-GB" dirty="0" smtClean="0"/>
                </a:br>
                <a:r>
                  <a:rPr lang="en-GB" dirty="0" smtClean="0"/>
                  <a:t>		</a:t>
                </a:r>
              </a:p>
              <a:p>
                <a:pPr marL="114300" indent="0">
                  <a:buNone/>
                </a:pPr>
                <a:r>
                  <a:rPr lang="en-GB" b="0" dirty="0"/>
                  <a:t>	</a:t>
                </a: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𝑠𝑜𝑟𝑡𝑒𝑑𝑁𝑜𝑑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𝑦𝑠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r>
                  <a:rPr lang="en-GB" b="0" dirty="0" smtClean="0"/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≡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𝑥𝑠</m:t>
                        </m:r>
                        <m:r>
                          <a:rPr lang="en-GB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⧺</m:t>
                        </m:r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∷</m:t>
                        </m:r>
                        <m: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𝑦𝑠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7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Fold-fix fission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Now we want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𝑠𝑜𝑟𝑡𝑒𝑑𝑁𝑜𝑑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𝑦𝑠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⇢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𝑥𝑠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𝑦𝑠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3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Fold-fix fission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Now we want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𝑠𝑜𝑟𝑡𝑒𝑑𝑁𝑜𝑑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𝑦𝑠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⇢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𝑥𝑠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𝑦𝑠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This is just fission!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𝜇</m:t>
                      </m:r>
                      <m:r>
                        <a:rPr lang="en-GB" i="1">
                          <a:latin typeface="Cambria Math"/>
                        </a:rPr>
                        <m:t>𝑔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GB" i="1" smtClean="0">
                          <a:latin typeface="Cambria Math"/>
                          <a:ea typeface="Cambria Math"/>
                        </a:rPr>
                        <m:t>⇢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But this time instead of </a:t>
                </a:r>
                <a:br>
                  <a:rPr lang="en-GB" dirty="0" smtClean="0"/>
                </a:br>
                <a:r>
                  <a:rPr lang="en-GB" dirty="0" smtClean="0"/>
                  <a:t>	knowing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[</m:t>
                    </m:r>
                    <m:r>
                      <m:rPr>
                        <m:lit/>
                      </m:rP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_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GB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GB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, and discovering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/>
                  <a:t>, and must discover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[</m:t>
                    </m:r>
                    <m:r>
                      <m:rPr>
                        <m:lit/>
                      </m:rP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_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3995936" y="2348880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44008" y="2348880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32040" y="2348880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The trick is to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	is a fold function</a:t>
                </a:r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A fold function over two </a:t>
                </a:r>
                <a:r>
                  <a:rPr lang="en-GB" dirty="0" err="1" smtClean="0"/>
                  <a:t>booleans</a:t>
                </a:r>
                <a:r>
                  <a:rPr lang="en-GB" dirty="0" smtClean="0"/>
                  <a:t> </a:t>
                </a:r>
                <a:br>
                  <a:rPr lang="en-GB" dirty="0" smtClean="0"/>
                </a:br>
                <a:r>
                  <a:rPr lang="en-GB" dirty="0" smtClean="0"/>
                  <a:t>	is two nested pattern matches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So we assume,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1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𝑥𝑠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𝑦𝑠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𝑠𝑜𝑟𝑡𝑒𝑑𝑁𝑜𝑑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𝑦𝑠</m:t>
                      </m:r>
                    </m:oMath>
                  </m:oMathPara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Give us:</a:t>
                </a:r>
              </a:p>
              <a:p>
                <a:pPr marL="11430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𝑠𝑜𝑟𝑡𝑒𝑑𝑁𝑜𝑑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𝑦𝑠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when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𝑠𝑆𝑜𝑟𝑡𝑒𝑑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𝑥𝑠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𝑠𝑜𝑟𝑡𝑒𝑑𝑁𝑜𝑑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𝑦𝑠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when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𝑠𝑆𝑜𝑟𝑡𝑒𝑑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𝑥𝑠</m:t>
                              </m:r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𝑦𝑠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𝐹𝑎𝑙𝑠𝑒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𝑠𝑜𝑟𝑡𝑒𝑑𝑁𝑜𝑑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𝑦𝑠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when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𝑠𝑆𝑜𝑟𝑡𝑒𝑑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𝑥𝑠</m:t>
                              </m:r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𝐹𝑎𝑙𝑠𝑒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𝑦𝑠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𝑠𝑜𝑟𝑡𝑒𝑑𝑁𝑜𝑑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𝑥𝑠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𝑦𝑠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when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𝑠𝑆𝑜𝑟𝑡𝑒𝑑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𝑥𝑠</m:t>
                              </m:r>
                              <m:r>
                                <m:rPr>
                                  <m:brk m:alnAt="7"/>
                                </m:r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𝐹𝑎𝑙𝑠𝑒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𝐹𝑎𝑙𝑠𝑒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114300" indent="0">
                  <a:buNone/>
                </a:pPr>
                <a:endParaRPr lang="en-GB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b="-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11960" y="184482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and</a:t>
            </a: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788024" y="1366327"/>
                <a:ext cx="3168352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66327"/>
                <a:ext cx="3168352" cy="1387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>
                    <a:solidFill>
                      <a:schemeClr val="accent1"/>
                    </a:solidFill>
                  </a:rPr>
                  <a:t>What is </a:t>
                </a:r>
                <a:r>
                  <a:rPr lang="en-GB" dirty="0" err="1" smtClean="0">
                    <a:solidFill>
                      <a:schemeClr val="accent1"/>
                    </a:solidFill>
                  </a:rPr>
                  <a:t>fixpoint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 fusion?</a:t>
                </a:r>
              </a:p>
              <a:p>
                <a:endParaRPr lang="en-GB" dirty="0"/>
              </a:p>
              <a:p>
                <a:r>
                  <a:rPr lang="en-GB" dirty="0" smtClean="0"/>
                  <a:t>New technique “</a:t>
                </a:r>
                <a:r>
                  <a:rPr lang="en-GB" dirty="0" err="1" smtClean="0"/>
                  <a:t>fixpoint</a:t>
                </a:r>
                <a:r>
                  <a:rPr lang="en-GB" dirty="0" smtClean="0"/>
                  <a:t> fission”</a:t>
                </a:r>
                <a:br>
                  <a:rPr lang="en-GB" dirty="0" smtClean="0"/>
                </a:br>
                <a:r>
                  <a:rPr lang="en-GB" dirty="0" smtClean="0"/>
                  <a:t>	allows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𝑟𝑒𝑣𝑒𝑟𝑠𝑒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𝑖𝑑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How do we prove implications?</a:t>
                </a:r>
                <a:br>
                  <a:rPr lang="en-GB" dirty="0" smtClean="0"/>
                </a:br>
                <a:r>
                  <a:rPr lang="en-GB" dirty="0" smtClean="0"/>
                  <a:t>	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  <m:r>
                      <a:rPr lang="en-GB" b="0" i="1" smtClean="0">
                        <a:latin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𝑧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New technique “fold-fix fission”</a:t>
                </a:r>
                <a:br>
                  <a:rPr lang="en-GB" dirty="0" smtClean="0"/>
                </a:br>
                <a:r>
                  <a:rPr lang="en-GB" dirty="0" smtClean="0"/>
                  <a:t>	allows us to prove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𝑇𝑟𝑢𝑒</m:t>
                    </m:r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8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>
                          <a:latin typeface="Cambria Math"/>
                        </a:rPr>
                        <m:t> </m:t>
                      </m:r>
                      <m:r>
                        <a:rPr lang="en-GB" sz="2000" i="1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>
                          <a:latin typeface="Cambria Math"/>
                        </a:rPr>
                        <m:t> </m:t>
                      </m:r>
                      <m:r>
                        <a:rPr lang="en-GB" sz="2000" i="1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>
                          <a:latin typeface="Cambria Math"/>
                        </a:rPr>
                        <m:t> </m:t>
                      </m:r>
                      <m:r>
                        <a:rPr lang="en-GB" sz="2000" i="1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>
                          <a:latin typeface="Cambria Math"/>
                        </a:rPr>
                        <m:t> </m:t>
                      </m:r>
                      <m:r>
                        <a:rPr lang="en-GB" sz="2000" i="1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>
                          <a:latin typeface="Cambria Math"/>
                        </a:rPr>
                        <m:t> </m:t>
                      </m:r>
                      <m:r>
                        <a:rPr lang="en-GB" sz="2000" i="1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2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>
                          <a:latin typeface="Cambria Math"/>
                        </a:rPr>
                        <m:t> </m:t>
                      </m:r>
                      <m:r>
                        <a:rPr lang="en-GB" sz="2000" i="1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8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7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𝑠𝑜𝑟𝑡𝑒𝑑𝑁𝑜𝑑</m:t>
                                      </m:r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sz="2000" b="0" i="1" smtClean="0">
                                              <a:solidFill>
                                                <a:schemeClr val="accent3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GB" sz="20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𝑦𝑠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⊥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sz="20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9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="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𝑙𝑎𝑠𝑡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h𝑒𝑎𝑑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="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𝑙𝑎𝑠𝑡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h𝑒𝑎𝑑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627784" y="4149080"/>
                <a:ext cx="3032369" cy="138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22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sz="2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/>
                            </a:rPr>
                            <m:t>(</m:t>
                          </m:r>
                          <m:r>
                            <a:rPr lang="en-GB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2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2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GB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GB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2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GB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2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2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GB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GB" sz="22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22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149080"/>
                <a:ext cx="3032369" cy="1387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3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="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𝑙𝑎𝑠𝑡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∧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h𝑒𝑎𝑑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𝑦𝑠</m:t>
                      </m:r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i="1" smtClean="0">
                          <a:latin typeface="Cambria Math"/>
                        </a:rPr>
                        <m:t>𝐹</m:t>
                      </m:r>
                      <m:r>
                        <a:rPr lang="en-GB" sz="2000" b="0" i="1" smtClean="0">
                          <a:latin typeface="Cambria Math"/>
                        </a:rPr>
                        <m:t>𝑎𝑙𝑠𝑒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7421" y="4239750"/>
                <a:ext cx="5713680" cy="1232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(</m:t>
                          </m:r>
                          <m:r>
                            <a:rPr lang="en-GB" sz="2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"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𝑙𝑎𝑠𝑡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∧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h𝑒𝑎𝑑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𝑦𝑠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"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21" y="4239750"/>
                <a:ext cx="5713680" cy="12320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0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have discovered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"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𝑙𝑎𝑠𝑡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∧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h𝑒𝑎𝑑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𝑦𝑠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"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Hence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𝑦𝑠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𝑖𝑠𝑆𝑜𝑟𝑡𝑒𝑑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"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𝑙𝑎𝑠𝑡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∧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h𝑒𝑎𝑑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𝑦𝑠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"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𝑖𝑠𝑆𝑜𝑟𝑡𝑒𝑑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𝑦𝑠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7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Discovering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: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×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n-GB" i="1">
                        <a:latin typeface="Cambria Math"/>
                      </a:rPr>
                      <m:t>𝔹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We have discovered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"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𝑙𝑎𝑠𝑡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∧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≤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h𝑒𝑎𝑑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𝑦𝑠</m:t>
                                      </m:r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"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𝐹𝑎𝑙𝑠𝑒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114300" indent="0">
                  <a:buNone/>
                </a:pPr>
                <a:r>
                  <a:rPr lang="en-GB" dirty="0" smtClean="0"/>
                  <a:t>Hence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𝑦𝑠</m:t>
                          </m:r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𝑖𝑠𝑆𝑜𝑟𝑡𝑒𝑑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  <m:r>
                        <a:rPr lang="en-GB" b="0" i="1" smtClean="0">
                          <a:latin typeface="Cambria Math"/>
                        </a:rPr>
                        <m:t>∧</m:t>
                      </m:r>
                      <m:r>
                        <a:rPr lang="en-GB" b="0" i="1" smtClean="0">
                          <a:latin typeface="Cambria Math"/>
                        </a:rPr>
                        <m:t>𝑖𝑠𝑆𝑜𝑟𝑡𝑒𝑑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𝑦𝑠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b="0" dirty="0" smtClean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∧"</m:t>
                    </m:r>
                    <m:r>
                      <a:rPr lang="en-GB" b="0" i="1" smtClean="0">
                        <a:latin typeface="Cambria Math"/>
                      </a:rPr>
                      <m:t>𝑙𝑎𝑠𝑡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𝑥𝑠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∧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h𝑒𝑎𝑑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𝑦𝑠</m:t>
                    </m:r>
                    <m:r>
                      <a:rPr lang="en-GB" b="0" i="1" smtClean="0">
                        <a:latin typeface="Cambria Math"/>
                      </a:rPr>
                      <m:t>"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2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Fixpoint</a:t>
            </a:r>
            <a:r>
              <a:rPr lang="en-GB" dirty="0" smtClean="0"/>
              <a:t>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Turns a context containing a recursive function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	into just a recursive function:</a:t>
                </a:r>
              </a:p>
              <a:p>
                <a:pPr marL="114300" indent="0">
                  <a:buNone/>
                </a:pPr>
                <a:endParaRPr lang="en-GB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⇢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9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Back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𝑓𝑙𝑎𝑡𝑡𝑒𝑛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/>
                  <a:t>Unwrap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𝑓𝑙𝑎𝑡𝑡𝑒𝑛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𝑒𝑎𝑓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𝑓𝑙𝑎𝑡</m:t>
                              </m:r>
                              <m:r>
                                <a:rPr lang="en-GB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⧺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∷</m:t>
                              </m:r>
                              <m:r>
                                <a:rPr lang="en-GB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𝑓𝑙𝑎𝑡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endParaRPr lang="en-GB" dirty="0"/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/>
                  <a:t>Simplify</a:t>
                </a:r>
                <a:br>
                  <a:rPr lang="en-GB" dirty="0"/>
                </a:b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𝜆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  <m:r>
                      <a:rPr lang="en-GB" i="1">
                        <a:latin typeface="Cambria Math"/>
                      </a:rPr>
                      <m:t>.</m:t>
                    </m:r>
                    <m:r>
                      <a:rPr lang="en-GB" i="1">
                        <a:latin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𝑒𝑎𝑓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𝑠𝑜𝑟𝑡𝑒𝑑𝑁𝑜𝑑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𝑓𝑙𝑎𝑡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𝑓𝑙𝑎𝑡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GB" b="0" dirty="0" smtClean="0"/>
              </a:p>
              <a:p>
                <a:pPr marL="114300" indent="0">
                  <a:buNone/>
                </a:pP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       Use fold-fission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𝑠𝑜𝑟𝑡𝑒𝑑𝑁𝑜𝑑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</a:rPr>
                        <m:t>𝜆</m:t>
                      </m:r>
                      <m:r>
                        <a:rPr lang="en-GB" sz="2000" i="1">
                          <a:latin typeface="Cambria Math"/>
                        </a:rPr>
                        <m:t>𝑡</m:t>
                      </m:r>
                      <m:r>
                        <a:rPr lang="en-GB" sz="2000" i="1">
                          <a:latin typeface="Cambria Math"/>
                        </a:rPr>
                        <m:t>.</m:t>
                      </m:r>
                      <m:r>
                        <a:rPr lang="en-GB" sz="2000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sz="2000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𝑖𝑠𝑆𝑜𝑟𝑡𝑒𝑑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𝑖𝑠𝑆𝑜𝑟𝑡𝑒𝑑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 (</m:t>
                                    </m:r>
                                    <m:r>
                                      <a:rPr lang="en-GB" sz="2000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𝑓𝑙𝑎𝑡</m:t>
                                    </m:r>
                                    <m:r>
                                      <a:rPr lang="en-GB" sz="2000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∧"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𝑙𝑎𝑠𝑡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h𝑒𝑎𝑑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</m:t>
                                        </m:r>
                                        <m:r>
                                          <a:rPr lang="en-GB" sz="2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"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Back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𝑓𝑙𝑎𝑡𝑡𝑒𝑛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7620000" cy="4800600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Font typeface="+mj-lt"/>
                  <a:buAutoNum type="arabicPeriod" startAt="2"/>
                </a:pPr>
                <a:r>
                  <a:rPr lang="en-GB" sz="2000" dirty="0" smtClean="0"/>
                  <a:t>… use fold-fission 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𝑠𝑜𝑟𝑡𝑒𝑑𝑁𝑜𝑑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000" b="0" i="1" dirty="0" smtClean="0">
                    <a:latin typeface="Cambria Math"/>
                  </a:rPr>
                  <a:t/>
                </a:r>
                <a:br>
                  <a:rPr lang="en-GB" sz="2000" b="0" i="1" dirty="0" smtClean="0">
                    <a:latin typeface="Cambria Math"/>
                  </a:rPr>
                </a:br>
                <a:r>
                  <a:rPr lang="en-GB" sz="2000" b="0" i="1" dirty="0" smtClean="0">
                    <a:latin typeface="Cambria Math"/>
                  </a:rPr>
                  <a:t/>
                </a:r>
                <a:br>
                  <a:rPr lang="en-GB" sz="20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𝜆</m:t>
                    </m:r>
                    <m:r>
                      <a:rPr lang="en-GB" sz="2000" i="1">
                        <a:latin typeface="Cambria Math"/>
                      </a:rPr>
                      <m:t>𝑡</m:t>
                    </m:r>
                    <m:r>
                      <a:rPr lang="en-GB" sz="2000" i="1">
                        <a:latin typeface="Cambria Math"/>
                      </a:rPr>
                      <m:t>.</m:t>
                    </m:r>
                    <m:r>
                      <a:rPr lang="en-GB" sz="2000" i="1">
                        <a:latin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lang="en-GB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𝑒𝑎𝑓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GB" sz="20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𝑖𝑠𝑆𝑜𝑟𝑡𝑒𝑑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𝑓𝑙𝑎𝑡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2000" i="1"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a:rPr lang="en-GB" sz="200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𝑖𝑠𝑆𝑜𝑟𝑡𝑒𝑑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 (</m:t>
                                  </m:r>
                                  <m:r>
                                    <a:rPr lang="en-GB" sz="2000" i="1" smtClean="0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𝑓𝑙𝑎𝑡</m:t>
                                  </m:r>
                                  <m:r>
                                    <a:rPr lang="en-GB" sz="2000" i="1">
                                      <a:solidFill>
                                        <a:schemeClr val="accent3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∧"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𝑙𝑎𝑠𝑡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𝑓𝑙𝑎𝑡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2000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h𝑒𝑎𝑑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𝑓𝑙𝑎𝑡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2000" i="1">
                                      <a:latin typeface="Cambria Math"/>
                                    </a:rPr>
                                    <m:t>"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000" dirty="0" smtClean="0"/>
              </a:p>
              <a:p>
                <a:pPr marL="571500" indent="-457200">
                  <a:buFont typeface="+mj-lt"/>
                  <a:buAutoNum type="arabicPeriod" startAt="2"/>
                </a:pPr>
                <a:endParaRPr lang="en-GB" sz="2000" dirty="0"/>
              </a:p>
              <a:p>
                <a:pPr marL="571500" indent="-457200">
                  <a:buFont typeface="+mj-lt"/>
                  <a:buAutoNum type="arabicPeriod" startAt="2"/>
                </a:pPr>
                <a:r>
                  <a:rPr lang="en-GB" sz="2000" dirty="0" smtClean="0"/>
                  <a:t>Replace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sz="2000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sz="20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</m:t>
                    </m:r>
                  </m:oMath>
                </a14:m>
                <a:r>
                  <a:rPr lang="en-GB" sz="2000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GB" sz="2000" dirty="0" smtClean="0"/>
                  <a:t>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𝑠𝑜𝑟𝑡𝑒𝑑𝑇𝑟𝑒𝑒</m:t>
                    </m:r>
                  </m:oMath>
                </a14:m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:r>
                  <a:rPr lang="en-GB" sz="2000" dirty="0" smtClean="0"/>
                  <a:t/>
                </a:r>
                <a:br>
                  <a:rPr lang="en-GB" sz="2000" dirty="0" smtClean="0"/>
                </a:b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𝜆</m:t>
                    </m:r>
                    <m:r>
                      <a:rPr lang="en-GB" sz="2000" i="1">
                        <a:latin typeface="Cambria Math"/>
                      </a:rPr>
                      <m:t>𝑡</m:t>
                    </m:r>
                    <m:r>
                      <a:rPr lang="en-GB" sz="2000" i="1">
                        <a:latin typeface="Cambria Math"/>
                      </a:rPr>
                      <m:t>.</m:t>
                    </m:r>
                    <m:r>
                      <a:rPr lang="en-GB" sz="2000" i="1">
                        <a:latin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𝑒𝑎𝑓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0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GB" sz="200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𝑠𝑜𝑟𝑡𝑒𝑑𝑇𝑟𝑒𝑒</m:t>
                                  </m:r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𝑠𝑜𝑟𝑡𝑒𝑑𝑇𝑟𝑒𝑒</m:t>
                                  </m:r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∧"</m:t>
                                  </m:r>
                                  <m:r>
                                    <a:rPr lang="en-GB" sz="2000" i="1" smtClean="0">
                                      <a:latin typeface="Cambria Math"/>
                                    </a:rPr>
                                    <m:t>𝑙𝑎𝑠𝑡</m:t>
                                  </m:r>
                                  <m:r>
                                    <a:rPr lang="en-GB" sz="2000" i="1" smtClean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𝑙𝑎𝑡</m:t>
                                      </m:r>
                                      <m:r>
                                        <a:rPr lang="en-GB" sz="2000" i="1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2000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h𝑒𝑎𝑑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GB" sz="2000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𝑙𝑎𝑡</m:t>
                                      </m:r>
                                      <m:r>
                                        <a:rPr lang="en-GB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2000" i="1">
                                      <a:latin typeface="Cambria Math"/>
                                    </a:rPr>
                                    <m:t>"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7620000" cy="4800600"/>
              </a:xfrm>
              <a:blipFill rotWithShape="1">
                <a:blip r:embed="rId4"/>
                <a:stretch>
                  <a:fillRect t="-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2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Back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𝑓𝑙𝑎𝑡𝑡𝑒𝑛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9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𝑖𝑠𝑆𝑜𝑟𝑡𝑒𝑑</m:t>
                      </m:r>
                      <m:r>
                        <a:rPr lang="en-GB" sz="19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∘</m:t>
                      </m:r>
                      <m:r>
                        <a:rPr lang="en-GB" sz="1900" b="0" i="1" smtClean="0">
                          <a:solidFill>
                            <a:schemeClr val="accent3"/>
                          </a:solidFill>
                          <a:latin typeface="Cambria Math"/>
                        </a:rPr>
                        <m:t>𝑓𝑙𝑎𝑡𝑡𝑒𝑛</m:t>
                      </m:r>
                    </m:oMath>
                  </m:oMathPara>
                </a14:m>
                <a:r>
                  <a:rPr lang="en-GB" sz="1900" b="0" i="1" dirty="0" smtClean="0">
                    <a:latin typeface="Cambria Math"/>
                  </a:rPr>
                  <a:t/>
                </a:r>
                <a:br>
                  <a:rPr lang="en-GB" sz="1900" b="0" i="1" dirty="0" smtClean="0">
                    <a:latin typeface="Cambria Math"/>
                  </a:rPr>
                </a:br>
                <a:r>
                  <a:rPr lang="en-GB" sz="1900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sz="1900" dirty="0">
                        <a:latin typeface="Cambria Math"/>
                      </a:rPr>
                      <m:t>=</m:t>
                    </m:r>
                    <m:r>
                      <a:rPr lang="en-GB" sz="1900" b="0" i="1" dirty="0" smtClean="0">
                        <a:latin typeface="Cambria Math"/>
                      </a:rPr>
                      <m:t>𝜇</m:t>
                    </m:r>
                    <m:r>
                      <a:rPr lang="en-GB" sz="1900" b="0" i="1" dirty="0" smtClean="0">
                        <a:latin typeface="Cambria Math"/>
                      </a:rPr>
                      <m:t> </m:t>
                    </m:r>
                    <m:r>
                      <a:rPr lang="en-GB" sz="1900" b="0" i="1" dirty="0" smtClean="0">
                        <a:latin typeface="Cambria Math"/>
                      </a:rPr>
                      <m:t>𝑠𝑜𝑟𝑡𝑒𝑑𝑇𝑟𝑒𝑒</m:t>
                    </m:r>
                    <m:r>
                      <a:rPr lang="en-GB" sz="1900" b="0" i="1" dirty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GB" sz="1900" b="0" i="1" dirty="0" smtClean="0">
                    <a:latin typeface="Cambria Math"/>
                  </a:rPr>
                  <a:t/>
                </a:r>
                <a:br>
                  <a:rPr lang="en-GB" sz="1900" b="0" i="1" dirty="0" smtClean="0">
                    <a:latin typeface="Cambria Math"/>
                  </a:rPr>
                </a:br>
                <a:r>
                  <a:rPr lang="en-GB" sz="1900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/>
                      </a:rPr>
                      <m:t>𝜆</m:t>
                    </m:r>
                    <m:r>
                      <a:rPr lang="en-GB" sz="1900" i="1">
                        <a:latin typeface="Cambria Math"/>
                      </a:rPr>
                      <m:t>𝑡</m:t>
                    </m:r>
                    <m:r>
                      <a:rPr lang="en-GB" sz="1900" i="1">
                        <a:latin typeface="Cambria Math"/>
                      </a:rPr>
                      <m:t>.</m:t>
                    </m:r>
                    <m:r>
                      <a:rPr lang="en-GB" sz="1900" i="1">
                        <a:latin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lang="en-GB" sz="19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9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9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GB" sz="1900" i="1">
                                  <a:latin typeface="Cambria Math"/>
                                </a:rPr>
                                <m:t>𝑒𝑎𝑓</m:t>
                              </m:r>
                            </m:e>
                            <m:e>
                              <m:r>
                                <a:rPr lang="en-GB" sz="19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r>
                                <a:rPr lang="en-GB" sz="1900" i="1">
                                  <a:latin typeface="Cambria Math"/>
                                </a:rPr>
                                <m:t>𝑇𝑟𝑢𝑒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9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19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GB" sz="1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9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GB" sz="1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9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sz="19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900" i="1">
                                  <a:latin typeface="Cambria Math"/>
                                </a:rPr>
                                <m:t>→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GB" sz="19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GB" sz="1900" i="1">
                                      <a:latin typeface="Cambria Math"/>
                                    </a:rPr>
                                    <m:t>𝑠𝑜𝑟𝑡𝑒𝑑𝑇𝑟𝑒𝑒</m:t>
                                  </m:r>
                                  <m:sSub>
                                    <m:sSubPr>
                                      <m:ctrlPr>
                                        <a:rPr lang="en-GB" sz="1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9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GB" sz="19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19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1900" i="1"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𝑠𝑜𝑟𝑡𝑒𝑑𝑇𝑟𝑒𝑒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GB" sz="1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9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19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GB" sz="1900" i="1">
                                      <a:latin typeface="Cambria Math"/>
                                    </a:rPr>
                                    <m:t>∧"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𝑙𝑎𝑠𝑡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GB" sz="19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9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𝑓𝑙𝑎𝑡</m:t>
                                      </m:r>
                                      <m:r>
                                        <a:rPr lang="en-GB" sz="19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GB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9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19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1900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∧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h𝑒𝑎𝑑</m:t>
                                  </m:r>
                                  <m:r>
                                    <a:rPr lang="en-GB" sz="19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GB" sz="19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90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/>
                                        </a:rPr>
                                        <m:t>𝑓𝑙𝑎𝑡</m:t>
                                      </m:r>
                                      <m:r>
                                        <a:rPr lang="en-GB" sz="1900" i="1">
                                          <a:latin typeface="Cambria Math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GB" sz="1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9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sz="19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1900" i="1">
                                      <a:latin typeface="Cambria Math"/>
                                    </a:rPr>
                                    <m:t>"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1900" dirty="0" smtClean="0"/>
              </a:p>
              <a:p>
                <a:pPr marL="114300" indent="0">
                  <a:buNone/>
                </a:pPr>
                <a:endParaRPr lang="en-GB" sz="1900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Put the definition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</m:t>
                    </m:r>
                  </m:oMath>
                </a14:m>
                <a:r>
                  <a:rPr lang="en-GB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GB" dirty="0" smtClean="0"/>
                  <a:t>back in</a:t>
                </a:r>
                <a:br>
                  <a:rPr lang="en-GB" dirty="0" smtClean="0"/>
                </a:br>
                <a:r>
                  <a:rPr lang="en-GB" dirty="0" smtClean="0"/>
                  <a:t>	(remember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</m:t>
                    </m:r>
                  </m:oMath>
                </a14:m>
                <a:r>
                  <a:rPr lang="en-GB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GB" dirty="0" smtClean="0"/>
                  <a:t>is the </a:t>
                </a:r>
                <a:r>
                  <a:rPr lang="en-GB" dirty="0" err="1" smtClean="0"/>
                  <a:t>uninterpreted</a:t>
                </a:r>
                <a:r>
                  <a:rPr lang="en-GB" dirty="0" smtClean="0"/>
                  <a:t> form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𝑓𝑙𝑎𝑡𝑡𝑒𝑛</m:t>
                    </m:r>
                  </m:oMath>
                </a14:m>
                <a:r>
                  <a:rPr lang="en-GB" dirty="0" smtClean="0"/>
                  <a:t>):</a:t>
                </a:r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900" b="0" i="1" dirty="0" smtClean="0">
                          <a:latin typeface="Cambria Math"/>
                        </a:rPr>
                        <m:t>=</m:t>
                      </m:r>
                      <m:r>
                        <a:rPr lang="en-GB" sz="1900" i="1" dirty="0">
                          <a:latin typeface="Cambria Math"/>
                        </a:rPr>
                        <m:t>𝜇</m:t>
                      </m:r>
                      <m:r>
                        <a:rPr lang="en-GB" sz="1900" i="1" dirty="0">
                          <a:latin typeface="Cambria Math"/>
                        </a:rPr>
                        <m:t> </m:t>
                      </m:r>
                      <m:r>
                        <a:rPr lang="en-GB" sz="1900" i="1" dirty="0">
                          <a:latin typeface="Cambria Math"/>
                        </a:rPr>
                        <m:t>𝑠𝑜𝑟𝑡𝑒𝑑𝑇𝑟𝑒𝑒</m:t>
                      </m:r>
                      <m:r>
                        <a:rPr lang="en-GB" sz="1900" i="1" dirty="0">
                          <a:latin typeface="Cambria Math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GB" sz="1900" i="1" dirty="0">
                          <a:latin typeface="Cambria Math"/>
                        </a:rPr>
                        <m:t>	</m:t>
                      </m:r>
                      <m:r>
                        <a:rPr lang="en-GB" sz="1900" i="1">
                          <a:latin typeface="Cambria Math"/>
                        </a:rPr>
                        <m:t>𝜆</m:t>
                      </m:r>
                      <m:r>
                        <a:rPr lang="en-GB" sz="1900" i="1">
                          <a:latin typeface="Cambria Math"/>
                        </a:rPr>
                        <m:t>𝑡</m:t>
                      </m:r>
                      <m:r>
                        <a:rPr lang="en-GB" sz="1900" i="1">
                          <a:latin typeface="Cambria Math"/>
                        </a:rPr>
                        <m:t>.</m:t>
                      </m:r>
                      <m:r>
                        <a:rPr lang="en-GB" sz="1900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9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sz="1900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sz="19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sz="1900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sz="1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sz="19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9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sz="19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sSub>
                                      <m:sSubPr>
                                        <m:ctrlPr>
                                          <a:rPr lang="en-GB" sz="1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9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9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1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9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9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∧"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𝑙𝑎𝑠𝑡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1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9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</m:t>
                                        </m:r>
                                        <m:r>
                                          <a:rPr lang="en-GB" sz="19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𝑡𝑒𝑛</m:t>
                                        </m:r>
                                        <m:r>
                                          <a:rPr lang="en-GB" sz="1900" i="1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9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9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h𝑒𝑎𝑑</m:t>
                                    </m:r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1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9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</m:t>
                                        </m:r>
                                        <m:r>
                                          <a:rPr lang="en-GB" sz="19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𝑡𝑒𝑛</m:t>
                                        </m:r>
                                        <m:r>
                                          <a:rPr lang="en-GB" sz="1900" i="1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9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9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1900" i="1">
                                        <a:latin typeface="Cambria Math"/>
                                      </a:rPr>
                                      <m:t>"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Back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𝑓𝑙𝑎𝑡𝑡𝑒𝑛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latin typeface="Cambria Math"/>
                        </a:rPr>
                        <m:t>=</m:t>
                      </m:r>
                      <m:r>
                        <a:rPr lang="en-GB" sz="1800" i="1" dirty="0">
                          <a:latin typeface="Cambria Math"/>
                        </a:rPr>
                        <m:t>𝜇</m:t>
                      </m:r>
                      <m:r>
                        <a:rPr lang="en-GB" sz="1800" i="1" dirty="0">
                          <a:latin typeface="Cambria Math"/>
                        </a:rPr>
                        <m:t> </m:t>
                      </m:r>
                      <m:r>
                        <a:rPr lang="en-GB" sz="1800" i="1" dirty="0">
                          <a:latin typeface="Cambria Math"/>
                        </a:rPr>
                        <m:t>𝑠𝑜𝑟𝑡𝑒𝑑𝑇𝑟𝑒𝑒</m:t>
                      </m:r>
                      <m:r>
                        <a:rPr lang="en-GB" sz="1800" i="1" dirty="0">
                          <a:latin typeface="Cambria Math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GB" sz="1800" i="1" dirty="0">
                          <a:latin typeface="Cambria Math"/>
                        </a:rPr>
                        <m:t>	</m:t>
                      </m:r>
                      <m:r>
                        <a:rPr lang="en-GB" sz="1800" i="1">
                          <a:latin typeface="Cambria Math"/>
                        </a:rPr>
                        <m:t>𝜆</m:t>
                      </m:r>
                      <m:r>
                        <a:rPr lang="en-GB" sz="1800" i="1">
                          <a:latin typeface="Cambria Math"/>
                        </a:rPr>
                        <m:t>𝑡</m:t>
                      </m:r>
                      <m:r>
                        <a:rPr lang="en-GB" sz="1800" i="1">
                          <a:latin typeface="Cambria Math"/>
                        </a:rPr>
                        <m:t>.</m:t>
                      </m:r>
                      <m:r>
                        <a:rPr lang="en-GB" sz="1800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∧"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𝑙𝑎𝑠𝑡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𝑓𝑙𝑎𝑡𝑡𝑒𝑛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h𝑒𝑎𝑑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𝑓𝑙𝑎𝑡𝑡𝑒𝑛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"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endParaRPr lang="en-GB" sz="1800" dirty="0" smtClean="0"/>
              </a:p>
              <a:p>
                <a:pPr marL="114300" indent="0">
                  <a:buNone/>
                </a:pPr>
                <a:endParaRPr lang="en-GB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Back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latin typeface="Cambria Math"/>
                      </a:rPr>
                      <m:t>∘</m:t>
                    </m:r>
                    <m:r>
                      <a:rPr lang="en-GB" b="0" i="1" smtClean="0">
                        <a:latin typeface="Cambria Math"/>
                      </a:rPr>
                      <m:t>𝑓𝑙𝑎𝑡𝑡𝑒𝑛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dirty="0" smtClean="0">
                          <a:latin typeface="Cambria Math"/>
                        </a:rPr>
                        <m:t>=</m:t>
                      </m:r>
                      <m:r>
                        <a:rPr lang="en-GB" sz="1800" i="1" dirty="0">
                          <a:latin typeface="Cambria Math"/>
                        </a:rPr>
                        <m:t>𝜇</m:t>
                      </m:r>
                      <m:r>
                        <a:rPr lang="en-GB" sz="1800" i="1" dirty="0">
                          <a:latin typeface="Cambria Math"/>
                        </a:rPr>
                        <m:t> </m:t>
                      </m:r>
                      <m:r>
                        <a:rPr lang="en-GB" sz="1800" i="1" dirty="0">
                          <a:latin typeface="Cambria Math"/>
                        </a:rPr>
                        <m:t>𝑠𝑜𝑟𝑡𝑒𝑑𝑇𝑟𝑒𝑒</m:t>
                      </m:r>
                      <m:r>
                        <a:rPr lang="en-GB" sz="1800" i="1" dirty="0">
                          <a:latin typeface="Cambria Math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GB" sz="1800" i="1" dirty="0">
                          <a:latin typeface="Cambria Math"/>
                        </a:rPr>
                        <m:t>	</m:t>
                      </m:r>
                      <m:r>
                        <a:rPr lang="en-GB" sz="1800" i="1">
                          <a:latin typeface="Cambria Math"/>
                        </a:rPr>
                        <m:t>𝜆</m:t>
                      </m:r>
                      <m:r>
                        <a:rPr lang="en-GB" sz="1800" i="1">
                          <a:latin typeface="Cambria Math"/>
                        </a:rPr>
                        <m:t>𝑡</m:t>
                      </m:r>
                      <m:r>
                        <a:rPr lang="en-GB" sz="1800" i="1">
                          <a:latin typeface="Cambria Math"/>
                        </a:rPr>
                        <m:t>.</m:t>
                      </m:r>
                      <m:r>
                        <a:rPr lang="en-GB" sz="1800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∧"</m:t>
                                    </m:r>
                                    <m:r>
                                      <a:rPr lang="en-GB" sz="180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𝑙𝑎𝑠𝑡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𝑓𝑙𝑎𝑡𝑡𝑒𝑛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h𝑒𝑎𝑑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80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/>
                                          </a:rPr>
                                          <m:t>𝑓𝑙𝑎𝑡𝑡𝑒𝑛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"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endParaRPr lang="en-GB" sz="1800" dirty="0" smtClean="0"/>
              </a:p>
              <a:p>
                <a:pPr marL="114300" indent="0">
                  <a:buNone/>
                </a:pPr>
                <a:r>
                  <a:rPr lang="en-GB" sz="1800" dirty="0" smtClean="0"/>
                  <a:t>Fix-fix fusion will fuse </a:t>
                </a:r>
                <a:r>
                  <a:rPr lang="en-GB" sz="1800" b="0" i="1" dirty="0" smtClean="0">
                    <a:latin typeface="Cambria Math"/>
                  </a:rPr>
                  <a:t/>
                </a:r>
                <a:br>
                  <a:rPr lang="en-GB" sz="1800" b="0" i="1" dirty="0" smtClean="0">
                    <a:latin typeface="Cambria Math"/>
                  </a:rPr>
                </a:br>
                <a:r>
                  <a:rPr lang="en-GB" sz="1800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𝑙𝑎𝑠𝑡</m:t>
                    </m:r>
                    <m:r>
                      <a:rPr lang="en-GB" sz="1800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sz="18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𝑓𝑙𝑎𝑡𝑡𝑒𝑛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𝑟𝑖𝑔h𝑡𝑚𝑜𝑠𝑡</m:t>
                    </m:r>
                  </m:oMath>
                </a14:m>
                <a:r>
                  <a:rPr lang="en-GB" sz="1800" dirty="0" smtClean="0"/>
                  <a:t/>
                </a:r>
                <a:br>
                  <a:rPr lang="en-GB" sz="1800" dirty="0" smtClean="0"/>
                </a:br>
                <a:r>
                  <a:rPr lang="en-GB" sz="1800" dirty="0" smtClean="0"/>
                  <a:t>	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chemeClr val="accent4"/>
                        </a:solidFill>
                        <a:latin typeface="Cambria Math"/>
                      </a:rPr>
                      <m:t>h𝑒𝑎𝑑</m:t>
                    </m:r>
                    <m:r>
                      <a:rPr lang="en-GB" sz="1800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sz="18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𝑓𝑙𝑎𝑡𝑡𝑒𝑛</m:t>
                    </m:r>
                    <m:r>
                      <a:rPr lang="en-GB" sz="1800" b="0" i="1" smtClean="0"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sz="1800" b="0" i="1" smtClean="0">
                        <a:latin typeface="Cambria Math"/>
                      </a:rPr>
                      <m:t>𝑙𝑒𝑓𝑡𝑚𝑜𝑠𝑡</m:t>
                    </m:r>
                  </m:oMath>
                </a14:m>
                <a:r>
                  <a:rPr lang="en-GB" sz="1800" b="0" i="1" dirty="0" smtClean="0">
                    <a:latin typeface="Cambria Math"/>
                  </a:rPr>
                  <a:t/>
                </a:r>
                <a:br>
                  <a:rPr lang="en-GB" sz="1800" b="0" i="1" dirty="0" smtClean="0">
                    <a:latin typeface="Cambria Math"/>
                  </a:rPr>
                </a:br>
                <a:r>
                  <a:rPr lang="en-GB" sz="1800" b="0" i="1" dirty="0" smtClean="0">
                    <a:latin typeface="Cambria Math"/>
                  </a:rPr>
                  <a:t/>
                </a:r>
                <a:br>
                  <a:rPr lang="en-GB" sz="18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800" i="1" dirty="0">
                          <a:latin typeface="Cambria Math"/>
                        </a:rPr>
                        <m:t>=</m:t>
                      </m:r>
                      <m:r>
                        <a:rPr lang="en-GB" sz="1800" i="1" dirty="0">
                          <a:latin typeface="Cambria Math"/>
                        </a:rPr>
                        <m:t>𝜇</m:t>
                      </m:r>
                      <m:r>
                        <a:rPr lang="en-GB" sz="1800" i="1" dirty="0">
                          <a:latin typeface="Cambria Math"/>
                        </a:rPr>
                        <m:t> </m:t>
                      </m:r>
                      <m:r>
                        <a:rPr lang="en-GB" sz="1800" b="0" i="1" dirty="0" smtClean="0">
                          <a:latin typeface="Cambria Math"/>
                        </a:rPr>
                        <m:t>𝑠𝑜𝑟𝑡𝑒𝑑𝑇𝑟𝑒𝑒</m:t>
                      </m:r>
                      <m:r>
                        <a:rPr lang="en-GB" sz="1800" i="1" dirty="0">
                          <a:latin typeface="Cambria Math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GB" sz="1800" i="1" dirty="0">
                          <a:latin typeface="Cambria Math"/>
                        </a:rPr>
                        <m:t>	</m:t>
                      </m:r>
                      <m:r>
                        <a:rPr lang="en-GB" sz="1800" i="1">
                          <a:latin typeface="Cambria Math"/>
                        </a:rPr>
                        <m:t>𝜆</m:t>
                      </m:r>
                      <m:r>
                        <a:rPr lang="en-GB" sz="1800" i="1">
                          <a:latin typeface="Cambria Math"/>
                        </a:rPr>
                        <m:t>𝑡</m:t>
                      </m:r>
                      <m:r>
                        <a:rPr lang="en-GB" sz="1800" i="1">
                          <a:latin typeface="Cambria Math"/>
                        </a:rPr>
                        <m:t>.</m:t>
                      </m:r>
                      <m:r>
                        <a:rPr lang="en-GB" sz="1800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sz="1800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sz="18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"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𝑟𝑖𝑔h𝑡𝑚𝑜𝑠𝑡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𝑙𝑒𝑓𝑡𝑚𝑜𝑠𝑡</m:t>
                                    </m:r>
                                    <m:r>
                                      <a:rPr lang="en-GB" sz="18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sz="1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sz="1800" i="1">
                                        <a:latin typeface="Cambria Math"/>
                                      </a:rPr>
                                      <m:t>"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dirty="0"/>
              </a:p>
              <a:p>
                <a:pPr marL="114300" indent="0">
                  <a:buNone/>
                </a:pPr>
                <a:endParaRPr lang="en-GB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2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we recall our lemma…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𝑖𝑠𝑆𝑜𝑟𝑡𝑒𝑑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𝑓𝑙𝑎𝑡𝑡𝑒𝑛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∧</m:t>
                    </m:r>
                    <m:r>
                      <a:rPr lang="en-GB" i="1">
                        <a:latin typeface="Cambria Math"/>
                      </a:rPr>
                      <m:t>𝑖𝑠𝑆𝑜𝑟𝑡𝑒𝑑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𝑓𝑙𝑎𝑡𝑡𝑒𝑛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i="1" dirty="0">
                    <a:latin typeface="Cambria Math"/>
                  </a:rPr>
                  <a:t/>
                </a:r>
                <a:br>
                  <a:rPr lang="en-GB" i="1" dirty="0">
                    <a:latin typeface="Cambria Math"/>
                  </a:rPr>
                </a:br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∧</m:t>
                    </m:r>
                    <m:r>
                      <a:rPr lang="en-GB" i="1">
                        <a:latin typeface="Cambria Math"/>
                      </a:rPr>
                      <m:t>𝑟𝑖𝑔h𝑡𝑚𝑜𝑠𝑡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i="1" dirty="0">
                    <a:latin typeface="Cambria Math"/>
                  </a:rPr>
                  <a:t/>
                </a:r>
                <a:br>
                  <a:rPr lang="en-GB" i="1" dirty="0">
                    <a:latin typeface="Cambria Math"/>
                  </a:rPr>
                </a:br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∧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𝑙𝑒𝑓𝑡𝑚𝑜𝑠𝑡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⟹</m:t>
                    </m:r>
                    <m:r>
                      <a:rPr lang="en-GB" i="1">
                        <a:latin typeface="Cambria Math"/>
                      </a:rPr>
                      <m:t>𝑖𝑠𝑆𝑜𝑟𝑡𝑒𝑑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𝑓𝑙𝑎𝑡𝑡𝑒𝑛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⧺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∷</m:t>
                        </m:r>
                        <m:r>
                          <a:rPr lang="en-GB" i="1">
                            <a:latin typeface="Cambria Math"/>
                          </a:rPr>
                          <m:t>𝑓𝑙𝑎𝑡𝑡𝑒𝑛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This is the definition we get from fusing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𝑖𝑠𝑆𝑜𝑟𝑡𝑒𝑑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∘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𝑓𝑙𝑎𝑡𝑡𝑒𝑛</m:t>
                    </m:r>
                  </m:oMath>
                </a14:m>
                <a:r>
                  <a:rPr lang="en-GB" dirty="0" smtClean="0"/>
                  <a:t>!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/>
                        </a:rPr>
                        <m:t>𝜇</m:t>
                      </m:r>
                      <m:r>
                        <a:rPr lang="en-GB" i="1" dirty="0">
                          <a:latin typeface="Cambria Math"/>
                        </a:rPr>
                        <m:t> </m:t>
                      </m:r>
                      <m:r>
                        <a:rPr lang="en-GB" i="1" dirty="0">
                          <a:latin typeface="Cambria Math"/>
                        </a:rPr>
                        <m:t>𝑠𝑜𝑟𝑡𝑒𝑑𝑇𝑟𝑒𝑒</m:t>
                      </m:r>
                      <m:r>
                        <a:rPr lang="en-GB" i="1" dirty="0">
                          <a:latin typeface="Cambria Math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GB" i="1" dirty="0">
                          <a:latin typeface="Cambria Math"/>
                        </a:rPr>
                        <m:t>	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𝑠𝑜𝑟𝑡𝑒𝑑𝑇𝑟𝑒𝑒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∧"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𝑟𝑖𝑔h𝑡𝑚𝑜𝑠𝑡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𝑙𝑒𝑓𝑡𝑚𝑜𝑠𝑡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"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𝑙𝑒𝑡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𝑠𝑜𝑟𝑡𝑒𝑑𝑇𝑟𝑒𝑒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i="1" dirty="0">
                          <a:latin typeface="Cambria Math"/>
                        </a:rPr>
                        <m:t>𝜇</m:t>
                      </m:r>
                      <m:r>
                        <a:rPr lang="en-GB" i="1" dirty="0">
                          <a:latin typeface="Cambria Math"/>
                        </a:rPr>
                        <m:t>𝑔</m:t>
                      </m:r>
                      <m:r>
                        <a:rPr lang="en-GB" i="1" dirty="0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𝑟𝑖𝑔h𝑡𝑚𝑜𝑠𝑡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𝑙𝑒𝑓𝑡𝑚𝑜𝑠𝑡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𝑖𝑠𝑆𝑜𝑟𝑡𝑒𝑑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𝑡𝑟𝑒𝑒𝑠𝑜𝑟𝑡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𝑓𝑙𝑎𝑡𝑡𝑒𝑛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𝑏𝑢𝑖𝑙𝑑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2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𝑙𝑒𝑡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𝑠𝑜𝑟𝑡𝑒𝑑𝑇𝑟𝑒𝑒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i="1" dirty="0">
                          <a:latin typeface="Cambria Math"/>
                        </a:rPr>
                        <m:t>𝜇</m:t>
                      </m:r>
                      <m:r>
                        <a:rPr lang="en-GB" i="1" dirty="0">
                          <a:latin typeface="Cambria Math"/>
                        </a:rPr>
                        <m:t>𝑔</m:t>
                      </m:r>
                      <m:r>
                        <a:rPr lang="en-GB" i="1" dirty="0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𝑟𝑖𝑔h𝑡𝑚𝑜𝑠𝑡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𝑙𝑒𝑓𝑡𝑚𝑜𝑠𝑡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𝑖𝑠𝑆𝑜𝑟𝑡𝑒𝑑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𝑡𝑟𝑒𝑒𝑠𝑜𝑟𝑡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𝑓𝑙𝑎𝑡𝑡𝑒𝑛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𝑏𝑢𝑖𝑙𝑑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𝑠𝑜𝑟𝑡𝑒𝑑𝑇𝑟𝑒𝑒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𝑏𝑢𝑖𝑙𝑑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4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Verifying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𝑡𝑟𝑒𝑒𝑠𝑜𝑟𝑡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𝑙𝑒𝑡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𝑠𝑜𝑟𝑡𝑒𝑑𝑇𝑟𝑒𝑒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i="1" dirty="0">
                          <a:latin typeface="Cambria Math"/>
                        </a:rPr>
                        <m:t>𝜇</m:t>
                      </m:r>
                      <m:r>
                        <a:rPr lang="en-GB" i="1" dirty="0">
                          <a:latin typeface="Cambria Math"/>
                        </a:rPr>
                        <m:t>𝑔</m:t>
                      </m:r>
                      <m:r>
                        <a:rPr lang="en-GB" i="1" dirty="0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𝜆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𝑒𝑎𝑓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𝑇𝑟𝑢𝑒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→</m:t>
                                </m:r>
                              </m:e>
                              <m:e>
                                <m:eqArr>
                                  <m:eqArr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𝑟𝑖𝑔h𝑡𝑚𝑜𝑠𝑡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∧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≤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𝑙𝑒𝑓𝑡𝑚𝑜𝑠𝑡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𝑖𝑠𝑆𝑜𝑟𝑡𝑒𝑑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𝑡𝑟𝑒𝑒𝑠𝑜𝑟𝑡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𝑖𝑠𝑆𝑜𝑟𝑡𝑒𝑑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𝑓𝑙𝑎𝑡𝑡𝑒𝑛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𝑏𝑢𝑖𝑙𝑑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𝑠𝑜𝑟𝑡𝑒𝑑𝑇𝑟𝑒𝑒</m:t>
                          </m:r>
                          <m: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𝑏𝑢𝑖𝑙𝑑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𝑇𝑟𝑢𝑒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𝑇𝑟𝑢𝑒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1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Fold-fix fission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dirty="0" smtClean="0"/>
                  <a:t>I demonstrated fold-fix fission</a:t>
                </a:r>
                <a:br>
                  <a:rPr lang="en-GB" dirty="0" smtClean="0"/>
                </a:br>
                <a:r>
                  <a:rPr lang="en-GB" dirty="0" smtClean="0"/>
                  <a:t>	over a non-recursive </a:t>
                </a:r>
                <a:r>
                  <a:rPr lang="en-GB" dirty="0" err="1" smtClean="0"/>
                  <a:t>datatype</a:t>
                </a:r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𝔹</m:t>
                    </m:r>
                  </m:oMath>
                </a14:m>
                <a:r>
                  <a:rPr lang="en-GB" dirty="0" smtClean="0"/>
                  <a:t>)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 smtClean="0"/>
              </a:p>
              <a:p>
                <a:pPr marL="114300" indent="0">
                  <a:buNone/>
                </a:pPr>
                <a:r>
                  <a:rPr lang="en-GB" dirty="0" smtClean="0"/>
                  <a:t>But it generalises to recursive </a:t>
                </a:r>
                <a:r>
                  <a:rPr lang="en-GB" dirty="0" err="1" smtClean="0"/>
                  <a:t>datatypes</a:t>
                </a:r>
                <a:r>
                  <a:rPr lang="en-GB" dirty="0" smtClean="0"/>
                  <a:t> too!</a:t>
                </a:r>
              </a:p>
              <a:p>
                <a:pPr marL="11430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I didn’t use the fission process much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𝔹</m:t>
                    </m:r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it becomes necessary for recursive </a:t>
                </a:r>
                <a:r>
                  <a:rPr lang="en-GB" dirty="0" err="1" smtClean="0"/>
                  <a:t>datatypes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	No time to explain though </a:t>
                </a:r>
                <a:r>
                  <a:rPr lang="en-GB" dirty="0" smtClean="0">
                    <a:sym typeface="Wingdings" pitchFamily="2" charset="2"/>
                  </a:rPr>
                  <a:t>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9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Fixpoint</a:t>
            </a:r>
            <a:r>
              <a:rPr lang="en-GB" dirty="0" smtClean="0"/>
              <a:t> fusion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chemeClr val="accent3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⇢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</a:br>
                <a:endParaRPr lang="en-GB" dirty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</a:rPr>
                  <a:t>Three steps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tx1"/>
                    </a:solidFill>
                  </a:rPr>
                  <a:t>Unwrap the recursive function	</a:t>
                </a:r>
                <a:r>
                  <a:rPr lang="en-GB" b="0" i="1" dirty="0" smtClean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GB" b="0" i="1" dirty="0" smtClean="0">
                    <a:solidFill>
                      <a:schemeClr val="tx1"/>
                    </a:solidFill>
                    <a:latin typeface="Cambria Math"/>
                  </a:rPr>
                </a:br>
                <a:r>
                  <a:rPr lang="en-GB" b="0" i="1" dirty="0" smtClean="0">
                    <a:solidFill>
                      <a:schemeClr val="tx1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GB" i="1">
                            <a:solidFill>
                              <a:schemeClr val="accent3"/>
                            </a:solidFill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571500" indent="-457200">
                  <a:buFont typeface="+mj-lt"/>
                  <a:buAutoNum type="arabicPeriod"/>
                </a:pP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tx1"/>
                    </a:solidFill>
                  </a:rPr>
                  <a:t>Simplify	</a:t>
                </a:r>
                <a:br>
                  <a:rPr lang="en-GB" dirty="0" smtClean="0">
                    <a:solidFill>
                      <a:schemeClr val="tx1"/>
                    </a:solidFill>
                  </a:rPr>
                </a:br>
                <a:r>
                  <a:rPr lang="en-GB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chemeClr val="accent3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⇢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571500" indent="-457200">
                  <a:buFont typeface="+mj-lt"/>
                  <a:buAutoNum type="arabicPeriod"/>
                </a:pPr>
                <a:endParaRPr lang="en-GB" dirty="0" smtClean="0">
                  <a:solidFill>
                    <a:schemeClr val="tx1"/>
                  </a:solidFill>
                </a:endParaRPr>
              </a:p>
              <a:p>
                <a:pPr marL="571500" indent="-457200"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tx1"/>
                    </a:solidFill>
                  </a:rPr>
                  <a:t>Replace occurrences of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chemeClr val="accent4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</a:rPr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</a:rPr>
                </a:br>
                <a:r>
                  <a:rPr lang="en-GB" b="0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[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</m:t>
                    </m:r>
                    <m:r>
                      <a:rPr lang="en-GB" b="0" i="1" smtClean="0">
                        <a:solidFill>
                          <a:schemeClr val="accent4"/>
                        </a:solidFill>
                        <a:latin typeface="Cambria Math"/>
                      </a:rPr>
                      <m:t>]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≔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96136" y="4142640"/>
                <a:ext cx="2160240" cy="7328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Fails if occurrences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3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GB" sz="2000" dirty="0" smtClean="0"/>
                  <a:t> remain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142640"/>
                <a:ext cx="2160240" cy="732829"/>
              </a:xfrm>
              <a:prstGeom prst="rect">
                <a:avLst/>
              </a:prstGeom>
              <a:blipFill rotWithShape="1">
                <a:blip r:embed="rId4"/>
                <a:stretch>
                  <a:fillRect l="-2514" t="-2419" r="-391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6156176" y="4889989"/>
            <a:ext cx="288032" cy="483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Fix-fix fusion and constructor fission</a:t>
            </a:r>
            <a:br>
              <a:rPr lang="en-GB" dirty="0" smtClean="0"/>
            </a:br>
            <a:r>
              <a:rPr lang="en-GB" dirty="0" smtClean="0"/>
              <a:t>	will do automated inductive proof </a:t>
            </a:r>
            <a:br>
              <a:rPr lang="en-GB" dirty="0" smtClean="0"/>
            </a:br>
            <a:r>
              <a:rPr lang="en-GB" dirty="0" smtClean="0"/>
              <a:t>	for </a:t>
            </a:r>
            <a:r>
              <a:rPr lang="en-GB" dirty="0" err="1" smtClean="0"/>
              <a:t>equational</a:t>
            </a:r>
            <a:r>
              <a:rPr lang="en-GB" dirty="0" smtClean="0"/>
              <a:t> properties.</a:t>
            </a:r>
          </a:p>
          <a:p>
            <a:endParaRPr lang="en-GB" dirty="0"/>
          </a:p>
          <a:p>
            <a:r>
              <a:rPr lang="en-GB" dirty="0" smtClean="0"/>
              <a:t>Match-fix fusion will do automated inductive proof</a:t>
            </a:r>
            <a:br>
              <a:rPr lang="en-GB" dirty="0" smtClean="0"/>
            </a:br>
            <a:r>
              <a:rPr lang="en-GB" dirty="0" smtClean="0"/>
              <a:t>	for implication properties.</a:t>
            </a:r>
          </a:p>
          <a:p>
            <a:endParaRPr lang="en-GB" dirty="0" smtClean="0"/>
          </a:p>
          <a:p>
            <a:r>
              <a:rPr lang="en-GB" dirty="0" smtClean="0"/>
              <a:t>Fusion is compositional</a:t>
            </a:r>
            <a:br>
              <a:rPr lang="en-GB" dirty="0" smtClean="0"/>
            </a:br>
            <a:r>
              <a:rPr lang="en-GB" dirty="0" smtClean="0"/>
              <a:t>	and requires no search space.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Fold-fix fission is awesome.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2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Finish implementation</a:t>
            </a:r>
          </a:p>
          <a:p>
            <a:endParaRPr lang="en-GB" dirty="0"/>
          </a:p>
          <a:p>
            <a:r>
              <a:rPr lang="en-GB" dirty="0" smtClean="0"/>
              <a:t>Proofs of completeness w.r.t. proof by induction</a:t>
            </a:r>
          </a:p>
          <a:p>
            <a:endParaRPr lang="en-GB" dirty="0" smtClean="0"/>
          </a:p>
          <a:p>
            <a:r>
              <a:rPr lang="en-GB" dirty="0" smtClean="0"/>
              <a:t>Dependently typed fusion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0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Fixpoint</a:t>
            </a:r>
            <a:r>
              <a:rPr lang="en-GB" dirty="0" smtClean="0"/>
              <a:t> fusion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>if</a:t>
                </a:r>
              </a:p>
              <a:p>
                <a:pPr marL="114300" indent="0">
                  <a:buNone/>
                </a:pPr>
                <a:endParaRPr lang="en-GB" dirty="0">
                  <a:solidFill>
                    <a:schemeClr val="tx1"/>
                  </a:solidFill>
                  <a:ea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≔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≔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b="0" dirty="0" err="1" smtClean="0">
                    <a:solidFill>
                      <a:schemeClr val="tx1"/>
                    </a:solidFill>
                    <a:ea typeface="Cambria Math"/>
                  </a:rPr>
                  <a:t>Sidenote</a:t>
                </a:r>
                <a:r>
                  <a:rPr lang="en-GB" dirty="0" smtClean="0">
                    <a:solidFill>
                      <a:schemeClr val="tx1"/>
                    </a:solidFill>
                    <a:ea typeface="Cambria Math"/>
                  </a:rPr>
                  <a:t>: </a:t>
                </a:r>
                <a:br>
                  <a:rPr lang="en-GB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dirty="0" smtClean="0">
                    <a:solidFill>
                      <a:schemeClr val="tx1"/>
                    </a:solidFill>
                    <a:ea typeface="Cambria Math"/>
                  </a:rPr>
                  <a:t>	This is the free theorem (a la </a:t>
                </a:r>
                <a:r>
                  <a:rPr lang="en-GB" dirty="0" err="1" smtClean="0">
                    <a:solidFill>
                      <a:schemeClr val="tx1"/>
                    </a:solidFill>
                    <a:ea typeface="Cambria Math"/>
                  </a:rPr>
                  <a:t>Wadler</a:t>
                </a:r>
                <a:r>
                  <a:rPr lang="en-GB" dirty="0" smtClean="0">
                    <a:solidFill>
                      <a:schemeClr val="tx1"/>
                    </a:solidFill>
                    <a:ea typeface="Cambria Math"/>
                  </a:rPr>
                  <a:t>)</a:t>
                </a:r>
                <a:br>
                  <a:rPr lang="en-GB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dirty="0" smtClean="0">
                    <a:solidFill>
                      <a:schemeClr val="tx1"/>
                    </a:solidFill>
                    <a:ea typeface="Cambria Math"/>
                  </a:rPr>
                  <a:t>	of the type of the Y-</a:t>
                </a:r>
                <a:r>
                  <a:rPr lang="en-GB" dirty="0" err="1" smtClean="0">
                    <a:solidFill>
                      <a:schemeClr val="tx1"/>
                    </a:solidFill>
                    <a:ea typeface="Cambria Math"/>
                  </a:rPr>
                  <a:t>combinator</a:t>
                </a:r>
                <a:r>
                  <a:rPr lang="en-GB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dirty="0" smtClean="0">
                    <a:solidFill>
                      <a:schemeClr val="tx1"/>
                    </a:solidFill>
                    <a:ea typeface="Cambria Math"/>
                  </a:rPr>
                </a:br>
                <a:r>
                  <a:rPr lang="en-GB" dirty="0" smtClean="0">
                    <a:solidFill>
                      <a:schemeClr val="tx1"/>
                    </a:solidFill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:∀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 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  <a:t/>
                </a:r>
                <a:br>
                  <a:rPr lang="en-GB" b="0" dirty="0" smtClean="0">
                    <a:solidFill>
                      <a:schemeClr val="tx1"/>
                    </a:solidFill>
                    <a:ea typeface="Cambria Math"/>
                  </a:rPr>
                </a:b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4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2472</TotalTime>
  <Words>3209</Words>
  <Application>Microsoft Office PowerPoint</Application>
  <PresentationFormat>On-screen Show (4:3)</PresentationFormat>
  <Paragraphs>594</Paragraphs>
  <Slides>81</Slides>
  <Notes>65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Adjacency</vt:lpstr>
      <vt:lpstr>Automated functional program verification using fixpoint fusion</vt:lpstr>
      <vt:lpstr>Proof by simplification</vt:lpstr>
      <vt:lpstr>Properties provable</vt:lpstr>
      <vt:lpstr>Functional language used</vt:lpstr>
      <vt:lpstr>Functional language used</vt:lpstr>
      <vt:lpstr>Contents</vt:lpstr>
      <vt:lpstr>Fixpoint fusion</vt:lpstr>
      <vt:lpstr>Fixpoint fusion</vt:lpstr>
      <vt:lpstr>Fixpoint fusion</vt:lpstr>
      <vt:lpstr>Fusing reverse and append</vt:lpstr>
      <vt:lpstr>Fix-fix fusion</vt:lpstr>
      <vt:lpstr>Fusing reverse∘λxs.xs⧺[y]</vt:lpstr>
      <vt:lpstr>Fusing reverse∘λxs.xs⧺[y]</vt:lpstr>
      <vt:lpstr>Contents</vt:lpstr>
      <vt:lpstr>Fixpoint fission</vt:lpstr>
      <vt:lpstr>Fixpoint fission</vt:lpstr>
      <vt:lpstr>Fissioning  revapp_y  xs</vt:lpstr>
      <vt:lpstr>Fissioning  revapp_y  xs</vt:lpstr>
      <vt:lpstr>Fissioning  revapp_y  xs</vt:lpstr>
      <vt:lpstr>Fissioning  revapp_y  xs</vt:lpstr>
      <vt:lpstr>Fusing reverse∘reverse</vt:lpstr>
      <vt:lpstr>Contents</vt:lpstr>
      <vt:lpstr>What about implication?</vt:lpstr>
      <vt:lpstr>What about implication?</vt:lpstr>
      <vt:lpstr>Definition of  (≤)</vt:lpstr>
      <vt:lpstr>What about implication?</vt:lpstr>
      <vt:lpstr>What about implication?</vt:lpstr>
      <vt:lpstr>What about implication?</vt:lpstr>
      <vt:lpstr>What about implication?</vt:lpstr>
      <vt:lpstr>What about implication?</vt:lpstr>
      <vt:lpstr>What about implication?</vt:lpstr>
      <vt:lpstr>What about implication?</vt:lpstr>
      <vt:lpstr>What about implication?</vt:lpstr>
      <vt:lpstr>What about implication?</vt:lpstr>
      <vt:lpstr>Recap of match-fix fusion</vt:lpstr>
      <vt:lpstr>Match-fix fusion</vt:lpstr>
      <vt:lpstr>Match-fix fusion</vt:lpstr>
      <vt:lpstr>Match-fix fusion</vt:lpstr>
      <vt:lpstr>Compositionality of fusion</vt:lpstr>
      <vt:lpstr>Compositionality of fusion</vt:lpstr>
      <vt:lpstr>Compositionality of fusion</vt:lpstr>
      <vt:lpstr>Compositionality of fusion</vt:lpstr>
      <vt:lpstr>Compositionality of fusion</vt:lpstr>
      <vt:lpstr>Compositionality of fusion</vt:lpstr>
      <vt:lpstr>Compositionality of fusion</vt:lpstr>
      <vt:lpstr>Fusion doesn’t require search</vt:lpstr>
      <vt:lpstr>So far…</vt:lpstr>
      <vt:lpstr>Contents</vt:lpstr>
      <vt:lpstr>Verifying treesort</vt:lpstr>
      <vt:lpstr>Verifying treesort</vt:lpstr>
      <vt:lpstr>Verifying treesort</vt:lpstr>
      <vt:lpstr>Verifying treesort</vt:lpstr>
      <vt:lpstr>Verifying treesort</vt:lpstr>
      <vt:lpstr>Verifying treesort</vt:lpstr>
      <vt:lpstr>Fold-fix fission</vt:lpstr>
      <vt:lpstr>Fold-fix fission</vt:lpstr>
      <vt:lpstr>Fold-fix fission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Discovering  F_x  :B×B→B</vt:lpstr>
      <vt:lpstr>Back to isSorted∘flatten</vt:lpstr>
      <vt:lpstr>Back to isSorted∘flatten</vt:lpstr>
      <vt:lpstr>Back to isSorted∘flatten</vt:lpstr>
      <vt:lpstr>Back to isSorted∘flatten</vt:lpstr>
      <vt:lpstr>Back to isSorted∘flatten</vt:lpstr>
      <vt:lpstr>If we recall our lemma…</vt:lpstr>
      <vt:lpstr>Verifying treesort</vt:lpstr>
      <vt:lpstr>Verifying treesort</vt:lpstr>
      <vt:lpstr>Verifying treesort</vt:lpstr>
      <vt:lpstr>Fold-fix fission</vt:lpstr>
      <vt:lpstr>Conclusion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through simplification</dc:title>
  <dc:creator>Will Sonnex</dc:creator>
  <cp:lastModifiedBy>Will Sonnex</cp:lastModifiedBy>
  <cp:revision>225</cp:revision>
  <dcterms:created xsi:type="dcterms:W3CDTF">2013-09-13T13:48:00Z</dcterms:created>
  <dcterms:modified xsi:type="dcterms:W3CDTF">2013-11-23T09:31:34Z</dcterms:modified>
</cp:coreProperties>
</file>