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337" r:id="rId4"/>
    <p:sldId id="266" r:id="rId5"/>
    <p:sldId id="317" r:id="rId6"/>
    <p:sldId id="315" r:id="rId7"/>
    <p:sldId id="310" r:id="rId8"/>
    <p:sldId id="318" r:id="rId9"/>
    <p:sldId id="319" r:id="rId10"/>
    <p:sldId id="320" r:id="rId11"/>
    <p:sldId id="321" r:id="rId12"/>
    <p:sldId id="322" r:id="rId13"/>
    <p:sldId id="323" r:id="rId14"/>
    <p:sldId id="299" r:id="rId15"/>
    <p:sldId id="324" r:id="rId16"/>
    <p:sldId id="325" r:id="rId17"/>
    <p:sldId id="326" r:id="rId18"/>
    <p:sldId id="327" r:id="rId19"/>
    <p:sldId id="328" r:id="rId20"/>
    <p:sldId id="329" r:id="rId21"/>
    <p:sldId id="332" r:id="rId22"/>
    <p:sldId id="333" r:id="rId23"/>
    <p:sldId id="334" r:id="rId24"/>
    <p:sldId id="335" r:id="rId25"/>
    <p:sldId id="336" r:id="rId26"/>
    <p:sldId id="338" r:id="rId27"/>
    <p:sldId id="339" r:id="rId28"/>
    <p:sldId id="340" r:id="rId29"/>
    <p:sldId id="341" r:id="rId30"/>
    <p:sldId id="344" r:id="rId31"/>
    <p:sldId id="342" r:id="rId32"/>
    <p:sldId id="34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85A9"/>
    <a:srgbClr val="456583"/>
    <a:srgbClr val="C72035"/>
    <a:srgbClr val="E6ECF2"/>
    <a:srgbClr val="D7E0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50E43-C9A3-4E1D-B6DD-FA4DEAA6296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E6273D-06AC-404D-8B7B-E9AC8A93A9BD}">
      <dgm:prSet phldrT="[Text]" custT="1"/>
      <dgm:spPr>
        <a:solidFill>
          <a:srgbClr val="5D85A9"/>
        </a:solidFill>
        <a:ln>
          <a:solidFill>
            <a:srgbClr val="45658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smtClean="0"/>
            <a:t>File System</a:t>
          </a:r>
          <a:endParaRPr lang="en-US" sz="1800" b="1" dirty="0"/>
        </a:p>
      </dgm:t>
    </dgm:pt>
    <dgm:pt modelId="{06E71D50-AB21-4B83-A30C-B637E5F4E64F}" type="parTrans" cxnId="{9749E02A-01EF-49C3-ADE9-B2C2C0023F5A}">
      <dgm:prSet/>
      <dgm:spPr/>
      <dgm:t>
        <a:bodyPr/>
        <a:lstStyle/>
        <a:p>
          <a:endParaRPr lang="en-US"/>
        </a:p>
      </dgm:t>
    </dgm:pt>
    <dgm:pt modelId="{D4161EE8-E5B5-47C3-957F-3E7657E5E3D6}" type="sibTrans" cxnId="{9749E02A-01EF-49C3-ADE9-B2C2C0023F5A}">
      <dgm:prSet/>
      <dgm:spPr/>
      <dgm:t>
        <a:bodyPr/>
        <a:lstStyle/>
        <a:p>
          <a:endParaRPr lang="en-US"/>
        </a:p>
      </dgm:t>
    </dgm:pt>
    <dgm:pt modelId="{13B3D55F-C529-4457-BE55-FCF5E0EBC564}">
      <dgm:prSet phldrT="[Text]"/>
      <dgm:spPr>
        <a:solidFill>
          <a:srgbClr val="E6ECF2">
            <a:alpha val="89804"/>
          </a:srgbClr>
        </a:solidFill>
        <a:effectLst>
          <a:outerShdw blurRad="50800" dist="127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 smtClean="0"/>
            <a:t>350 TB</a:t>
          </a:r>
          <a:endParaRPr lang="en-US" dirty="0"/>
        </a:p>
      </dgm:t>
    </dgm:pt>
    <dgm:pt modelId="{C7C16C9C-A383-4A3F-A42F-70FCF8A82166}" type="parTrans" cxnId="{59B96117-A0A2-4F67-B1A8-F0D6C2EA2CCC}">
      <dgm:prSet/>
      <dgm:spPr/>
      <dgm:t>
        <a:bodyPr/>
        <a:lstStyle/>
        <a:p>
          <a:endParaRPr lang="en-US"/>
        </a:p>
      </dgm:t>
    </dgm:pt>
    <dgm:pt modelId="{31FF2A40-B446-4625-9DBD-06CB2CCC98D5}" type="sibTrans" cxnId="{59B96117-A0A2-4F67-B1A8-F0D6C2EA2CCC}">
      <dgm:prSet/>
      <dgm:spPr/>
      <dgm:t>
        <a:bodyPr/>
        <a:lstStyle/>
        <a:p>
          <a:endParaRPr lang="en-US"/>
        </a:p>
      </dgm:t>
    </dgm:pt>
    <dgm:pt modelId="{5892F7C7-825C-4264-8425-3C8EF6110621}">
      <dgm:prSet phldrT="[Text]"/>
      <dgm:spPr>
        <a:solidFill>
          <a:srgbClr val="E6ECF2">
            <a:alpha val="89804"/>
          </a:srgbClr>
        </a:solidFill>
        <a:effectLst>
          <a:outerShdw blurRad="50800" dist="127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 smtClean="0"/>
            <a:t>NAS, Workstations, Servers</a:t>
          </a:r>
          <a:endParaRPr lang="en-US" dirty="0"/>
        </a:p>
      </dgm:t>
    </dgm:pt>
    <dgm:pt modelId="{8ED32AE1-5715-42E3-BE26-0AF1126BA1C1}" type="parTrans" cxnId="{1AF48D9F-C64C-4146-B4DE-87B53455991A}">
      <dgm:prSet/>
      <dgm:spPr/>
      <dgm:t>
        <a:bodyPr/>
        <a:lstStyle/>
        <a:p>
          <a:endParaRPr lang="en-US"/>
        </a:p>
      </dgm:t>
    </dgm:pt>
    <dgm:pt modelId="{B3C64F7D-AB70-4CEC-8BAF-92D4B4D62437}" type="sibTrans" cxnId="{1AF48D9F-C64C-4146-B4DE-87B53455991A}">
      <dgm:prSet/>
      <dgm:spPr/>
      <dgm:t>
        <a:bodyPr/>
        <a:lstStyle/>
        <a:p>
          <a:endParaRPr lang="en-US"/>
        </a:p>
      </dgm:t>
    </dgm:pt>
    <dgm:pt modelId="{06CBB74E-D770-439C-842C-2B6856408309}">
      <dgm:prSet phldrT="[Text]"/>
      <dgm:spPr>
        <a:solidFill>
          <a:srgbClr val="E6ECF2">
            <a:alpha val="89804"/>
          </a:srgbClr>
        </a:solidFill>
        <a:effectLst>
          <a:outerShdw blurRad="50800" dist="127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 smtClean="0"/>
            <a:t>Unix, Windows, Mac</a:t>
          </a:r>
          <a:endParaRPr lang="en-US" dirty="0"/>
        </a:p>
      </dgm:t>
    </dgm:pt>
    <dgm:pt modelId="{6F67CF15-63A3-40BB-8510-3EDD9357BA3B}" type="parTrans" cxnId="{D6B7535A-46F7-4BF3-8823-E3029CBAB667}">
      <dgm:prSet/>
      <dgm:spPr/>
      <dgm:t>
        <a:bodyPr/>
        <a:lstStyle/>
        <a:p>
          <a:endParaRPr lang="en-US"/>
        </a:p>
      </dgm:t>
    </dgm:pt>
    <dgm:pt modelId="{FA161FEF-9F26-4ED5-B3D8-7DAB60D8ADA0}" type="sibTrans" cxnId="{D6B7535A-46F7-4BF3-8823-E3029CBAB667}">
      <dgm:prSet/>
      <dgm:spPr/>
      <dgm:t>
        <a:bodyPr/>
        <a:lstStyle/>
        <a:p>
          <a:endParaRPr lang="en-US"/>
        </a:p>
      </dgm:t>
    </dgm:pt>
    <dgm:pt modelId="{EAFBA455-4C30-4C68-BB40-239C42DA90AB}">
      <dgm:prSet phldrT="[Text]"/>
      <dgm:spPr>
        <a:solidFill>
          <a:srgbClr val="E6ECF2">
            <a:alpha val="89804"/>
          </a:srgbClr>
        </a:solidFill>
        <a:effectLst>
          <a:outerShdw blurRad="50800" dist="127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 smtClean="0"/>
            <a:t>Virtual Disk</a:t>
          </a:r>
          <a:endParaRPr lang="en-US" dirty="0"/>
        </a:p>
      </dgm:t>
    </dgm:pt>
    <dgm:pt modelId="{1E1FF733-E9DE-452D-B403-9947D34BFDF7}" type="parTrans" cxnId="{0472D57F-D986-471B-AD5C-954E3A8EFD93}">
      <dgm:prSet/>
      <dgm:spPr/>
      <dgm:t>
        <a:bodyPr/>
        <a:lstStyle/>
        <a:p>
          <a:endParaRPr lang="en-US"/>
        </a:p>
      </dgm:t>
    </dgm:pt>
    <dgm:pt modelId="{956C91C1-27AE-4880-850A-A583FF501185}" type="sibTrans" cxnId="{0472D57F-D986-471B-AD5C-954E3A8EFD93}">
      <dgm:prSet/>
      <dgm:spPr/>
      <dgm:t>
        <a:bodyPr/>
        <a:lstStyle/>
        <a:p>
          <a:endParaRPr lang="en-US"/>
        </a:p>
      </dgm:t>
    </dgm:pt>
    <dgm:pt modelId="{8EB7CD81-8A74-44B9-A5B7-99B74BC3B948}">
      <dgm:prSet phldrT="[Text]" custT="1"/>
      <dgm:spPr>
        <a:solidFill>
          <a:srgbClr val="5D85A9"/>
        </a:solidFill>
        <a:ln>
          <a:solidFill>
            <a:srgbClr val="45658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smtClean="0"/>
            <a:t>User Access</a:t>
          </a:r>
          <a:endParaRPr lang="en-US" sz="1800" b="1" dirty="0"/>
        </a:p>
      </dgm:t>
    </dgm:pt>
    <dgm:pt modelId="{7C48375A-88CC-4C86-BC55-8381CD076F88}" type="parTrans" cxnId="{B66FA6C1-6A80-4564-AC8D-5EC78DB3B029}">
      <dgm:prSet/>
      <dgm:spPr/>
      <dgm:t>
        <a:bodyPr/>
        <a:lstStyle/>
        <a:p>
          <a:endParaRPr lang="en-US"/>
        </a:p>
      </dgm:t>
    </dgm:pt>
    <dgm:pt modelId="{D1D7D7E6-8314-4CD4-9E83-2E9934846132}" type="sibTrans" cxnId="{B66FA6C1-6A80-4564-AC8D-5EC78DB3B029}">
      <dgm:prSet/>
      <dgm:spPr/>
      <dgm:t>
        <a:bodyPr/>
        <a:lstStyle/>
        <a:p>
          <a:endParaRPr lang="en-US"/>
        </a:p>
      </dgm:t>
    </dgm:pt>
    <dgm:pt modelId="{64F28352-B180-4183-A704-8B498BBFBCF6}">
      <dgm:prSet phldrT="[Text]"/>
      <dgm:spPr>
        <a:solidFill>
          <a:srgbClr val="E6ECF2">
            <a:alpha val="89804"/>
          </a:srgbClr>
        </a:solidFill>
        <a:effectLst>
          <a:outerShdw blurRad="50800" dist="127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 smtClean="0"/>
            <a:t>Company wide</a:t>
          </a:r>
          <a:endParaRPr lang="en-US" dirty="0"/>
        </a:p>
      </dgm:t>
    </dgm:pt>
    <dgm:pt modelId="{22FE651B-A1B7-45CD-8DEC-6700FE5EFA22}" type="parTrans" cxnId="{D6F4CE24-61BA-4577-B63E-D1D99EF14911}">
      <dgm:prSet/>
      <dgm:spPr/>
      <dgm:t>
        <a:bodyPr/>
        <a:lstStyle/>
        <a:p>
          <a:endParaRPr lang="en-US"/>
        </a:p>
      </dgm:t>
    </dgm:pt>
    <dgm:pt modelId="{6C66652A-A082-41FC-99FB-13B6DD13C292}" type="sibTrans" cxnId="{D6F4CE24-61BA-4577-B63E-D1D99EF14911}">
      <dgm:prSet/>
      <dgm:spPr/>
      <dgm:t>
        <a:bodyPr/>
        <a:lstStyle/>
        <a:p>
          <a:endParaRPr lang="en-US"/>
        </a:p>
      </dgm:t>
    </dgm:pt>
    <dgm:pt modelId="{D4EB104F-E56B-42AE-A623-C8C4C7B36CC1}">
      <dgm:prSet phldrT="[Text]" custT="1"/>
      <dgm:spPr>
        <a:solidFill>
          <a:srgbClr val="5D85A9"/>
        </a:solidFill>
        <a:ln>
          <a:solidFill>
            <a:srgbClr val="45658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smtClean="0"/>
            <a:t>Visualisation</a:t>
          </a:r>
          <a:endParaRPr lang="en-US" sz="1800" b="1" dirty="0"/>
        </a:p>
      </dgm:t>
    </dgm:pt>
    <dgm:pt modelId="{C1CF5A61-2FCF-46FC-8A2D-2E8D8271F095}" type="parTrans" cxnId="{79AFDCD8-EF65-4D84-BE31-212208DE9253}">
      <dgm:prSet/>
      <dgm:spPr/>
      <dgm:t>
        <a:bodyPr/>
        <a:lstStyle/>
        <a:p>
          <a:endParaRPr lang="en-US"/>
        </a:p>
      </dgm:t>
    </dgm:pt>
    <dgm:pt modelId="{FA542E23-5AA7-4106-BEB2-3DC27E494AC3}" type="sibTrans" cxnId="{79AFDCD8-EF65-4D84-BE31-212208DE9253}">
      <dgm:prSet/>
      <dgm:spPr/>
      <dgm:t>
        <a:bodyPr/>
        <a:lstStyle/>
        <a:p>
          <a:endParaRPr lang="en-US"/>
        </a:p>
      </dgm:t>
    </dgm:pt>
    <dgm:pt modelId="{CE93FE10-1437-426C-B885-A3DC8EA645B6}">
      <dgm:prSet phldrT="[Text]"/>
      <dgm:spPr>
        <a:solidFill>
          <a:srgbClr val="E6ECF2">
            <a:alpha val="89804"/>
          </a:srgbClr>
        </a:solidFill>
        <a:effectLst>
          <a:outerShdw blurRad="50800" dist="127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 smtClean="0"/>
            <a:t>Text view</a:t>
          </a:r>
          <a:endParaRPr lang="en-US" dirty="0"/>
        </a:p>
      </dgm:t>
    </dgm:pt>
    <dgm:pt modelId="{E72BFD88-B70D-484A-8057-1B98F70F144C}" type="parTrans" cxnId="{157246A0-C0A8-4074-9AE1-FB14B5D9D7D3}">
      <dgm:prSet/>
      <dgm:spPr/>
      <dgm:t>
        <a:bodyPr/>
        <a:lstStyle/>
        <a:p>
          <a:endParaRPr lang="en-US"/>
        </a:p>
      </dgm:t>
    </dgm:pt>
    <dgm:pt modelId="{FC26A231-227A-47D4-97AB-A4A44B8CC06F}" type="sibTrans" cxnId="{157246A0-C0A8-4074-9AE1-FB14B5D9D7D3}">
      <dgm:prSet/>
      <dgm:spPr/>
      <dgm:t>
        <a:bodyPr/>
        <a:lstStyle/>
        <a:p>
          <a:endParaRPr lang="en-US"/>
        </a:p>
      </dgm:t>
    </dgm:pt>
    <dgm:pt modelId="{E340DBC7-1153-4FC7-A37D-F360A5F01960}">
      <dgm:prSet phldrT="[Text]" custT="1"/>
      <dgm:spPr>
        <a:solidFill>
          <a:srgbClr val="5D85A9"/>
        </a:solidFill>
        <a:ln>
          <a:solidFill>
            <a:srgbClr val="45658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smtClean="0"/>
            <a:t>Scanning Latency</a:t>
          </a:r>
          <a:endParaRPr lang="en-US" sz="1800" b="1" dirty="0"/>
        </a:p>
      </dgm:t>
    </dgm:pt>
    <dgm:pt modelId="{97AC8EE6-E440-4BC1-A35E-89ABFF4E0330}" type="parTrans" cxnId="{4840D078-ACFB-42AC-9D4D-B57D4C0B8331}">
      <dgm:prSet/>
      <dgm:spPr/>
      <dgm:t>
        <a:bodyPr/>
        <a:lstStyle/>
        <a:p>
          <a:endParaRPr lang="en-US"/>
        </a:p>
      </dgm:t>
    </dgm:pt>
    <dgm:pt modelId="{58EAE906-DF50-43E7-8D47-BED799E93B7A}" type="sibTrans" cxnId="{4840D078-ACFB-42AC-9D4D-B57D4C0B8331}">
      <dgm:prSet/>
      <dgm:spPr/>
      <dgm:t>
        <a:bodyPr/>
        <a:lstStyle/>
        <a:p>
          <a:endParaRPr lang="en-US"/>
        </a:p>
      </dgm:t>
    </dgm:pt>
    <dgm:pt modelId="{DC399932-7BBA-4FE5-9D54-0277D7DA3958}">
      <dgm:prSet phldrT="[Text]"/>
      <dgm:spPr>
        <a:solidFill>
          <a:srgbClr val="E6ECF2">
            <a:alpha val="89804"/>
          </a:srgbClr>
        </a:solidFill>
        <a:effectLst>
          <a:outerShdw blurRad="50800" dist="127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 smtClean="0"/>
            <a:t>Refreshed every 6 hours</a:t>
          </a:r>
          <a:endParaRPr lang="en-US" dirty="0"/>
        </a:p>
      </dgm:t>
    </dgm:pt>
    <dgm:pt modelId="{0384B0FD-DDD3-471B-9DB0-47FD56D8BC0E}" type="parTrans" cxnId="{565E7E5A-ABD0-497E-8E49-2D048F28B9AA}">
      <dgm:prSet/>
      <dgm:spPr/>
      <dgm:t>
        <a:bodyPr/>
        <a:lstStyle/>
        <a:p>
          <a:endParaRPr lang="en-US"/>
        </a:p>
      </dgm:t>
    </dgm:pt>
    <dgm:pt modelId="{8F965162-89E1-46CF-88BF-25BD9B122DBF}" type="sibTrans" cxnId="{565E7E5A-ABD0-497E-8E49-2D048F28B9AA}">
      <dgm:prSet/>
      <dgm:spPr/>
      <dgm:t>
        <a:bodyPr/>
        <a:lstStyle/>
        <a:p>
          <a:endParaRPr lang="en-US"/>
        </a:p>
      </dgm:t>
    </dgm:pt>
    <dgm:pt modelId="{D75A4195-4712-4422-B936-6C8382B15685}">
      <dgm:prSet phldrT="[Text]" custT="1"/>
      <dgm:spPr>
        <a:solidFill>
          <a:srgbClr val="5D85A9"/>
        </a:solidFill>
        <a:ln>
          <a:solidFill>
            <a:srgbClr val="45658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smtClean="0"/>
            <a:t>Directory Information</a:t>
          </a:r>
          <a:endParaRPr lang="en-US" sz="1800" b="1" dirty="0"/>
        </a:p>
      </dgm:t>
    </dgm:pt>
    <dgm:pt modelId="{DDDFE3E7-A15B-49E6-B87A-5146AD3E30CB}" type="parTrans" cxnId="{4936114B-3047-4B82-9654-ABC96E7A12D7}">
      <dgm:prSet/>
      <dgm:spPr/>
      <dgm:t>
        <a:bodyPr/>
        <a:lstStyle/>
        <a:p>
          <a:endParaRPr lang="en-US"/>
        </a:p>
      </dgm:t>
    </dgm:pt>
    <dgm:pt modelId="{28908D1A-05AD-4803-8868-541179F7C5DF}" type="sibTrans" cxnId="{4936114B-3047-4B82-9654-ABC96E7A12D7}">
      <dgm:prSet/>
      <dgm:spPr/>
      <dgm:t>
        <a:bodyPr/>
        <a:lstStyle/>
        <a:p>
          <a:endParaRPr lang="en-US"/>
        </a:p>
      </dgm:t>
    </dgm:pt>
    <dgm:pt modelId="{25DD0754-B0CB-4DD1-80A2-6F853645AF6E}">
      <dgm:prSet phldrT="[Text]"/>
      <dgm:spPr>
        <a:solidFill>
          <a:srgbClr val="E6ECF2">
            <a:alpha val="89804"/>
          </a:srgbClr>
        </a:solidFill>
        <a:effectLst>
          <a:outerShdw blurRad="50800" dist="127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 smtClean="0"/>
            <a:t>Richer data set</a:t>
          </a:r>
          <a:endParaRPr lang="en-US" dirty="0"/>
        </a:p>
      </dgm:t>
    </dgm:pt>
    <dgm:pt modelId="{2203BDAE-D4FA-45BC-B586-5B2E30EC4D0C}" type="parTrans" cxnId="{FEF735D8-A7C0-4E54-AEC8-3B49ACF7FE7D}">
      <dgm:prSet/>
      <dgm:spPr/>
      <dgm:t>
        <a:bodyPr/>
        <a:lstStyle/>
        <a:p>
          <a:endParaRPr lang="en-US"/>
        </a:p>
      </dgm:t>
    </dgm:pt>
    <dgm:pt modelId="{F120D113-5F01-4E9F-A35E-82FA4BD2661A}" type="sibTrans" cxnId="{FEF735D8-A7C0-4E54-AEC8-3B49ACF7FE7D}">
      <dgm:prSet/>
      <dgm:spPr/>
      <dgm:t>
        <a:bodyPr/>
        <a:lstStyle/>
        <a:p>
          <a:endParaRPr lang="en-US"/>
        </a:p>
      </dgm:t>
    </dgm:pt>
    <dgm:pt modelId="{67D6C8CE-48D8-49FC-9296-CDF3A6A70F2E}">
      <dgm:prSet phldrT="[Text]"/>
      <dgm:spPr>
        <a:solidFill>
          <a:srgbClr val="E6ECF2">
            <a:alpha val="89804"/>
          </a:srgbClr>
        </a:solidFill>
        <a:effectLst>
          <a:outerShdw blurRad="50800" dist="127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 smtClean="0"/>
            <a:t>Historical usage trends</a:t>
          </a:r>
          <a:endParaRPr lang="en-US" dirty="0"/>
        </a:p>
      </dgm:t>
    </dgm:pt>
    <dgm:pt modelId="{B4BAE0F2-9BD4-4C24-A416-5BD06398C5AA}" type="parTrans" cxnId="{F2169592-E033-43C2-85D4-E471E7CFDB84}">
      <dgm:prSet/>
      <dgm:spPr/>
      <dgm:t>
        <a:bodyPr/>
        <a:lstStyle/>
        <a:p>
          <a:endParaRPr lang="en-US"/>
        </a:p>
      </dgm:t>
    </dgm:pt>
    <dgm:pt modelId="{598847AA-27B3-4F7C-B988-5A2E6B8DFECC}" type="sibTrans" cxnId="{F2169592-E033-43C2-85D4-E471E7CFDB84}">
      <dgm:prSet/>
      <dgm:spPr/>
      <dgm:t>
        <a:bodyPr/>
        <a:lstStyle/>
        <a:p>
          <a:endParaRPr lang="en-US"/>
        </a:p>
      </dgm:t>
    </dgm:pt>
    <dgm:pt modelId="{0E6399A0-8974-4F9B-9E20-94F0C546C770}">
      <dgm:prSet phldrT="[Text]"/>
      <dgm:spPr>
        <a:solidFill>
          <a:srgbClr val="E6ECF2">
            <a:alpha val="89804"/>
          </a:srgbClr>
        </a:solidFill>
        <a:effectLst>
          <a:outerShdw blurRad="50800" dist="127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 smtClean="0"/>
            <a:t>Graphical view</a:t>
          </a:r>
          <a:endParaRPr lang="en-US" dirty="0"/>
        </a:p>
      </dgm:t>
    </dgm:pt>
    <dgm:pt modelId="{699317DC-4FA8-4940-96E5-F47D4E4166A2}" type="parTrans" cxnId="{F1A05365-68B2-44B6-9824-CD04B6176487}">
      <dgm:prSet/>
      <dgm:spPr/>
    </dgm:pt>
    <dgm:pt modelId="{6E5EF63F-53F9-4AA6-91B8-38D9D41F3902}" type="sibTrans" cxnId="{F1A05365-68B2-44B6-9824-CD04B6176487}">
      <dgm:prSet/>
      <dgm:spPr/>
    </dgm:pt>
    <dgm:pt modelId="{A11DE47F-C00A-4AB8-B5C8-734B7DD772D6}" type="pres">
      <dgm:prSet presAssocID="{62650E43-C9A3-4E1D-B6DD-FA4DEAA629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CA94CF-631C-49B6-A2A8-6513B3333FCC}" type="pres">
      <dgm:prSet presAssocID="{D3E6273D-06AC-404D-8B7B-E9AC8A93A9BD}" presName="linNode" presStyleCnt="0"/>
      <dgm:spPr/>
    </dgm:pt>
    <dgm:pt modelId="{C27AE7E2-8756-4315-8345-8BDF6A573FFA}" type="pres">
      <dgm:prSet presAssocID="{D3E6273D-06AC-404D-8B7B-E9AC8A93A9BD}" presName="parentText" presStyleLbl="node1" presStyleIdx="0" presStyleCnt="5" custScaleX="103784" custScaleY="1629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5E356-DC57-47AA-AD32-6562EFEA38BD}" type="pres">
      <dgm:prSet presAssocID="{D3E6273D-06AC-404D-8B7B-E9AC8A93A9BD}" presName="descendantText" presStyleLbl="alignAccFollowNode1" presStyleIdx="0" presStyleCnt="5" custScaleY="154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5929E-B45C-4367-B536-1DF386B0B253}" type="pres">
      <dgm:prSet presAssocID="{D4161EE8-E5B5-47C3-957F-3E7657E5E3D6}" presName="sp" presStyleCnt="0"/>
      <dgm:spPr/>
    </dgm:pt>
    <dgm:pt modelId="{F316EAC6-A37F-4F5A-82DD-DE7975F44264}" type="pres">
      <dgm:prSet presAssocID="{8EB7CD81-8A74-44B9-A5B7-99B74BC3B948}" presName="linNode" presStyleCnt="0"/>
      <dgm:spPr/>
    </dgm:pt>
    <dgm:pt modelId="{616E18A5-C194-4E5D-9CD2-EF459B6D3D89}" type="pres">
      <dgm:prSet presAssocID="{8EB7CD81-8A74-44B9-A5B7-99B74BC3B948}" presName="parentText" presStyleLbl="node1" presStyleIdx="1" presStyleCnt="5" custScaleX="104063" custScaleY="679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E76CD-980C-4170-93E7-8C97883C053B}" type="pres">
      <dgm:prSet presAssocID="{8EB7CD81-8A74-44B9-A5B7-99B74BC3B948}" presName="descendantText" presStyleLbl="alignAccFollowNode1" presStyleIdx="1" presStyleCnt="5" custScaleY="54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D3BA8-556E-451D-B204-E74B7EA97292}" type="pres">
      <dgm:prSet presAssocID="{D1D7D7E6-8314-4CD4-9E83-2E9934846132}" presName="sp" presStyleCnt="0"/>
      <dgm:spPr/>
    </dgm:pt>
    <dgm:pt modelId="{4FEE6529-66EF-4604-8D52-83FD0335598F}" type="pres">
      <dgm:prSet presAssocID="{D4EB104F-E56B-42AE-A623-C8C4C7B36CC1}" presName="linNode" presStyleCnt="0"/>
      <dgm:spPr/>
    </dgm:pt>
    <dgm:pt modelId="{6D5F8ACF-59E9-4F62-9FE0-F0A97864EDBC}" type="pres">
      <dgm:prSet presAssocID="{D4EB104F-E56B-42AE-A623-C8C4C7B36CC1}" presName="parentText" presStyleLbl="node1" presStyleIdx="2" presStyleCnt="5" custScaleX="103958" custScaleY="768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48559-3DF0-4BEC-828A-E77C7ACFD617}" type="pres">
      <dgm:prSet presAssocID="{D4EB104F-E56B-42AE-A623-C8C4C7B36CC1}" presName="descendantText" presStyleLbl="alignAccFollowNode1" presStyleIdx="2" presStyleCnt="5" custScaleY="75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D3666-EC1B-4DA5-9C03-AACBD82A733F}" type="pres">
      <dgm:prSet presAssocID="{FA542E23-5AA7-4106-BEB2-3DC27E494AC3}" presName="sp" presStyleCnt="0"/>
      <dgm:spPr/>
    </dgm:pt>
    <dgm:pt modelId="{F9488E3F-90C4-43A4-BFC8-CE766D01131E}" type="pres">
      <dgm:prSet presAssocID="{E340DBC7-1153-4FC7-A37D-F360A5F01960}" presName="linNode" presStyleCnt="0"/>
      <dgm:spPr/>
    </dgm:pt>
    <dgm:pt modelId="{0BC93CF9-86FD-4DD7-BBBC-CEB0291C1A74}" type="pres">
      <dgm:prSet presAssocID="{E340DBC7-1153-4FC7-A37D-F360A5F01960}" presName="parentText" presStyleLbl="node1" presStyleIdx="3" presStyleCnt="5" custScaleX="104064" custScaleY="746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BFE6A-E257-48D9-A927-BB3468EDCC4E}" type="pres">
      <dgm:prSet presAssocID="{E340DBC7-1153-4FC7-A37D-F360A5F01960}" presName="descendantText" presStyleLbl="alignAccFollowNode1" presStyleIdx="3" presStyleCnt="5" custScaleY="68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2D1EB-86CA-4D27-94E9-09098BB9F490}" type="pres">
      <dgm:prSet presAssocID="{58EAE906-DF50-43E7-8D47-BED799E93B7A}" presName="sp" presStyleCnt="0"/>
      <dgm:spPr/>
    </dgm:pt>
    <dgm:pt modelId="{E70C86A4-4EE6-45D0-B139-E7020992E4E7}" type="pres">
      <dgm:prSet presAssocID="{D75A4195-4712-4422-B936-6C8382B15685}" presName="linNode" presStyleCnt="0"/>
      <dgm:spPr/>
    </dgm:pt>
    <dgm:pt modelId="{52BA7644-FA53-4DBB-BF3D-6A2543D48B73}" type="pres">
      <dgm:prSet presAssocID="{D75A4195-4712-4422-B936-6C8382B15685}" presName="parentText" presStyleLbl="node1" presStyleIdx="4" presStyleCnt="5" custScaleX="104390" custScaleY="805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C09DB-C9D8-4EBE-B061-2C3904E75904}" type="pres">
      <dgm:prSet presAssocID="{D75A4195-4712-4422-B936-6C8382B15685}" presName="descendantText" presStyleLbl="alignAccFollowNode1" presStyleIdx="4" presStyleCnt="5" custScaleX="100739" custScaleY="73431" custLinFactNeighborX="-1775" custLinFactNeighborY="1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B9A0D2-0515-46CA-9B24-2FC7471B5D6F}" type="presOf" srcId="{CE93FE10-1437-426C-B885-A3DC8EA645B6}" destId="{34648559-3DF0-4BEC-828A-E77C7ACFD617}" srcOrd="0" destOrd="0" presId="urn:microsoft.com/office/officeart/2005/8/layout/vList5"/>
    <dgm:cxn modelId="{B34498C2-62D0-49D9-ACE7-37E6A3F374CB}" type="presOf" srcId="{E340DBC7-1153-4FC7-A37D-F360A5F01960}" destId="{0BC93CF9-86FD-4DD7-BBBC-CEB0291C1A74}" srcOrd="0" destOrd="0" presId="urn:microsoft.com/office/officeart/2005/8/layout/vList5"/>
    <dgm:cxn modelId="{B66FA6C1-6A80-4564-AC8D-5EC78DB3B029}" srcId="{62650E43-C9A3-4E1D-B6DD-FA4DEAA6296C}" destId="{8EB7CD81-8A74-44B9-A5B7-99B74BC3B948}" srcOrd="1" destOrd="0" parTransId="{7C48375A-88CC-4C86-BC55-8381CD076F88}" sibTransId="{D1D7D7E6-8314-4CD4-9E83-2E9934846132}"/>
    <dgm:cxn modelId="{9749E02A-01EF-49C3-ADE9-B2C2C0023F5A}" srcId="{62650E43-C9A3-4E1D-B6DD-FA4DEAA6296C}" destId="{D3E6273D-06AC-404D-8B7B-E9AC8A93A9BD}" srcOrd="0" destOrd="0" parTransId="{06E71D50-AB21-4B83-A30C-B637E5F4E64F}" sibTransId="{D4161EE8-E5B5-47C3-957F-3E7657E5E3D6}"/>
    <dgm:cxn modelId="{1AF48D9F-C64C-4146-B4DE-87B53455991A}" srcId="{D3E6273D-06AC-404D-8B7B-E9AC8A93A9BD}" destId="{5892F7C7-825C-4264-8425-3C8EF6110621}" srcOrd="1" destOrd="0" parTransId="{8ED32AE1-5715-42E3-BE26-0AF1126BA1C1}" sibTransId="{B3C64F7D-AB70-4CEC-8BAF-92D4B4D62437}"/>
    <dgm:cxn modelId="{4840D078-ACFB-42AC-9D4D-B57D4C0B8331}" srcId="{62650E43-C9A3-4E1D-B6DD-FA4DEAA6296C}" destId="{E340DBC7-1153-4FC7-A37D-F360A5F01960}" srcOrd="3" destOrd="0" parTransId="{97AC8EE6-E440-4BC1-A35E-89ABFF4E0330}" sibTransId="{58EAE906-DF50-43E7-8D47-BED799E93B7A}"/>
    <dgm:cxn modelId="{D6B7535A-46F7-4BF3-8823-E3029CBAB667}" srcId="{D3E6273D-06AC-404D-8B7B-E9AC8A93A9BD}" destId="{06CBB74E-D770-439C-842C-2B6856408309}" srcOrd="2" destOrd="0" parTransId="{6F67CF15-63A3-40BB-8510-3EDD9357BA3B}" sibTransId="{FA161FEF-9F26-4ED5-B3D8-7DAB60D8ADA0}"/>
    <dgm:cxn modelId="{59B96117-A0A2-4F67-B1A8-F0D6C2EA2CCC}" srcId="{D3E6273D-06AC-404D-8B7B-E9AC8A93A9BD}" destId="{13B3D55F-C529-4457-BE55-FCF5E0EBC564}" srcOrd="0" destOrd="0" parTransId="{C7C16C9C-A383-4A3F-A42F-70FCF8A82166}" sibTransId="{31FF2A40-B446-4625-9DBD-06CB2CCC98D5}"/>
    <dgm:cxn modelId="{67C43F79-20E4-41A7-988E-E5207961246C}" type="presOf" srcId="{D3E6273D-06AC-404D-8B7B-E9AC8A93A9BD}" destId="{C27AE7E2-8756-4315-8345-8BDF6A573FFA}" srcOrd="0" destOrd="0" presId="urn:microsoft.com/office/officeart/2005/8/layout/vList5"/>
    <dgm:cxn modelId="{C9C2715D-E4C4-4850-9F84-D96C28A02EBB}" type="presOf" srcId="{67D6C8CE-48D8-49FC-9296-CDF3A6A70F2E}" destId="{EBAC09DB-C9D8-4EBE-B061-2C3904E75904}" srcOrd="0" destOrd="1" presId="urn:microsoft.com/office/officeart/2005/8/layout/vList5"/>
    <dgm:cxn modelId="{4936114B-3047-4B82-9654-ABC96E7A12D7}" srcId="{62650E43-C9A3-4E1D-B6DD-FA4DEAA6296C}" destId="{D75A4195-4712-4422-B936-6C8382B15685}" srcOrd="4" destOrd="0" parTransId="{DDDFE3E7-A15B-49E6-B87A-5146AD3E30CB}" sibTransId="{28908D1A-05AD-4803-8868-541179F7C5DF}"/>
    <dgm:cxn modelId="{95AF90A6-3C20-4968-84A6-F619BD90202E}" type="presOf" srcId="{DC399932-7BBA-4FE5-9D54-0277D7DA3958}" destId="{0E7BFE6A-E257-48D9-A927-BB3468EDCC4E}" srcOrd="0" destOrd="0" presId="urn:microsoft.com/office/officeart/2005/8/layout/vList5"/>
    <dgm:cxn modelId="{79AFDCD8-EF65-4D84-BE31-212208DE9253}" srcId="{62650E43-C9A3-4E1D-B6DD-FA4DEAA6296C}" destId="{D4EB104F-E56B-42AE-A623-C8C4C7B36CC1}" srcOrd="2" destOrd="0" parTransId="{C1CF5A61-2FCF-46FC-8A2D-2E8D8271F095}" sibTransId="{FA542E23-5AA7-4106-BEB2-3DC27E494AC3}"/>
    <dgm:cxn modelId="{CCE32C5D-4822-4FD2-B9D3-995C236DF43E}" type="presOf" srcId="{25DD0754-B0CB-4DD1-80A2-6F853645AF6E}" destId="{EBAC09DB-C9D8-4EBE-B061-2C3904E75904}" srcOrd="0" destOrd="0" presId="urn:microsoft.com/office/officeart/2005/8/layout/vList5"/>
    <dgm:cxn modelId="{2143CF5C-DECD-4E27-8154-AFFFA5D8B716}" type="presOf" srcId="{EAFBA455-4C30-4C68-BB40-239C42DA90AB}" destId="{E2B5E356-DC57-47AA-AD32-6562EFEA38BD}" srcOrd="0" destOrd="3" presId="urn:microsoft.com/office/officeart/2005/8/layout/vList5"/>
    <dgm:cxn modelId="{565E7E5A-ABD0-497E-8E49-2D048F28B9AA}" srcId="{E340DBC7-1153-4FC7-A37D-F360A5F01960}" destId="{DC399932-7BBA-4FE5-9D54-0277D7DA3958}" srcOrd="0" destOrd="0" parTransId="{0384B0FD-DDD3-471B-9DB0-47FD56D8BC0E}" sibTransId="{8F965162-89E1-46CF-88BF-25BD9B122DBF}"/>
    <dgm:cxn modelId="{F1A05365-68B2-44B6-9824-CD04B6176487}" srcId="{D4EB104F-E56B-42AE-A623-C8C4C7B36CC1}" destId="{0E6399A0-8974-4F9B-9E20-94F0C546C770}" srcOrd="1" destOrd="0" parTransId="{699317DC-4FA8-4940-96E5-F47D4E4166A2}" sibTransId="{6E5EF63F-53F9-4AA6-91B8-38D9D41F3902}"/>
    <dgm:cxn modelId="{5B3E0FBD-5FC6-476C-AF57-5AE60CCE7D88}" type="presOf" srcId="{06CBB74E-D770-439C-842C-2B6856408309}" destId="{E2B5E356-DC57-47AA-AD32-6562EFEA38BD}" srcOrd="0" destOrd="2" presId="urn:microsoft.com/office/officeart/2005/8/layout/vList5"/>
    <dgm:cxn modelId="{0472D57F-D986-471B-AD5C-954E3A8EFD93}" srcId="{D3E6273D-06AC-404D-8B7B-E9AC8A93A9BD}" destId="{EAFBA455-4C30-4C68-BB40-239C42DA90AB}" srcOrd="3" destOrd="0" parTransId="{1E1FF733-E9DE-452D-B403-9947D34BFDF7}" sibTransId="{956C91C1-27AE-4880-850A-A583FF501185}"/>
    <dgm:cxn modelId="{D6F4CE24-61BA-4577-B63E-D1D99EF14911}" srcId="{8EB7CD81-8A74-44B9-A5B7-99B74BC3B948}" destId="{64F28352-B180-4183-A704-8B498BBFBCF6}" srcOrd="0" destOrd="0" parTransId="{22FE651B-A1B7-45CD-8DEC-6700FE5EFA22}" sibTransId="{6C66652A-A082-41FC-99FB-13B6DD13C292}"/>
    <dgm:cxn modelId="{51EEDDF4-629F-48ED-BE32-41470064E211}" type="presOf" srcId="{64F28352-B180-4183-A704-8B498BBFBCF6}" destId="{FB0E76CD-980C-4170-93E7-8C97883C053B}" srcOrd="0" destOrd="0" presId="urn:microsoft.com/office/officeart/2005/8/layout/vList5"/>
    <dgm:cxn modelId="{8DA10A07-13AA-45BF-B0FD-65D4C92376E0}" type="presOf" srcId="{13B3D55F-C529-4457-BE55-FCF5E0EBC564}" destId="{E2B5E356-DC57-47AA-AD32-6562EFEA38BD}" srcOrd="0" destOrd="0" presId="urn:microsoft.com/office/officeart/2005/8/layout/vList5"/>
    <dgm:cxn modelId="{F2169592-E033-43C2-85D4-E471E7CFDB84}" srcId="{D75A4195-4712-4422-B936-6C8382B15685}" destId="{67D6C8CE-48D8-49FC-9296-CDF3A6A70F2E}" srcOrd="1" destOrd="0" parTransId="{B4BAE0F2-9BD4-4C24-A416-5BD06398C5AA}" sibTransId="{598847AA-27B3-4F7C-B988-5A2E6B8DFECC}"/>
    <dgm:cxn modelId="{07256343-FE4B-4227-A159-87B0B9AC86B1}" type="presOf" srcId="{0E6399A0-8974-4F9B-9E20-94F0C546C770}" destId="{34648559-3DF0-4BEC-828A-E77C7ACFD617}" srcOrd="0" destOrd="1" presId="urn:microsoft.com/office/officeart/2005/8/layout/vList5"/>
    <dgm:cxn modelId="{157246A0-C0A8-4074-9AE1-FB14B5D9D7D3}" srcId="{D4EB104F-E56B-42AE-A623-C8C4C7B36CC1}" destId="{CE93FE10-1437-426C-B885-A3DC8EA645B6}" srcOrd="0" destOrd="0" parTransId="{E72BFD88-B70D-484A-8057-1B98F70F144C}" sibTransId="{FC26A231-227A-47D4-97AB-A4A44B8CC06F}"/>
    <dgm:cxn modelId="{9CD8B55B-BA9F-4354-934A-9AC959ACA530}" type="presOf" srcId="{5892F7C7-825C-4264-8425-3C8EF6110621}" destId="{E2B5E356-DC57-47AA-AD32-6562EFEA38BD}" srcOrd="0" destOrd="1" presId="urn:microsoft.com/office/officeart/2005/8/layout/vList5"/>
    <dgm:cxn modelId="{3594485F-5AC2-40A3-81AC-DF93965C77BC}" type="presOf" srcId="{8EB7CD81-8A74-44B9-A5B7-99B74BC3B948}" destId="{616E18A5-C194-4E5D-9CD2-EF459B6D3D89}" srcOrd="0" destOrd="0" presId="urn:microsoft.com/office/officeart/2005/8/layout/vList5"/>
    <dgm:cxn modelId="{8AF49CE5-0993-47EA-8E19-339E2B4137EC}" type="presOf" srcId="{D75A4195-4712-4422-B936-6C8382B15685}" destId="{52BA7644-FA53-4DBB-BF3D-6A2543D48B73}" srcOrd="0" destOrd="0" presId="urn:microsoft.com/office/officeart/2005/8/layout/vList5"/>
    <dgm:cxn modelId="{F6BA3C99-D419-4446-A50D-A1B3061846BA}" type="presOf" srcId="{D4EB104F-E56B-42AE-A623-C8C4C7B36CC1}" destId="{6D5F8ACF-59E9-4F62-9FE0-F0A97864EDBC}" srcOrd="0" destOrd="0" presId="urn:microsoft.com/office/officeart/2005/8/layout/vList5"/>
    <dgm:cxn modelId="{FEF735D8-A7C0-4E54-AEC8-3B49ACF7FE7D}" srcId="{D75A4195-4712-4422-B936-6C8382B15685}" destId="{25DD0754-B0CB-4DD1-80A2-6F853645AF6E}" srcOrd="0" destOrd="0" parTransId="{2203BDAE-D4FA-45BC-B586-5B2E30EC4D0C}" sibTransId="{F120D113-5F01-4E9F-A35E-82FA4BD2661A}"/>
    <dgm:cxn modelId="{7FF9E2E2-2C10-4ADE-8ACB-30BF7195A83A}" type="presOf" srcId="{62650E43-C9A3-4E1D-B6DD-FA4DEAA6296C}" destId="{A11DE47F-C00A-4AB8-B5C8-734B7DD772D6}" srcOrd="0" destOrd="0" presId="urn:microsoft.com/office/officeart/2005/8/layout/vList5"/>
    <dgm:cxn modelId="{A402FFD1-91B7-49C1-9B10-6BC13F2E520B}" type="presParOf" srcId="{A11DE47F-C00A-4AB8-B5C8-734B7DD772D6}" destId="{0DCA94CF-631C-49B6-A2A8-6513B3333FCC}" srcOrd="0" destOrd="0" presId="urn:microsoft.com/office/officeart/2005/8/layout/vList5"/>
    <dgm:cxn modelId="{FDF3FAF1-EF12-4042-8B9B-8F959807CADF}" type="presParOf" srcId="{0DCA94CF-631C-49B6-A2A8-6513B3333FCC}" destId="{C27AE7E2-8756-4315-8345-8BDF6A573FFA}" srcOrd="0" destOrd="0" presId="urn:microsoft.com/office/officeart/2005/8/layout/vList5"/>
    <dgm:cxn modelId="{DBE5BA27-CB71-41F7-91DE-3DCC1A29CCAB}" type="presParOf" srcId="{0DCA94CF-631C-49B6-A2A8-6513B3333FCC}" destId="{E2B5E356-DC57-47AA-AD32-6562EFEA38BD}" srcOrd="1" destOrd="0" presId="urn:microsoft.com/office/officeart/2005/8/layout/vList5"/>
    <dgm:cxn modelId="{66BB0C87-28DA-4F4A-B75E-33BC525854C6}" type="presParOf" srcId="{A11DE47F-C00A-4AB8-B5C8-734B7DD772D6}" destId="{CD55929E-B45C-4367-B536-1DF386B0B253}" srcOrd="1" destOrd="0" presId="urn:microsoft.com/office/officeart/2005/8/layout/vList5"/>
    <dgm:cxn modelId="{832323EB-20AE-4A55-8D15-C3BE7D882E86}" type="presParOf" srcId="{A11DE47F-C00A-4AB8-B5C8-734B7DD772D6}" destId="{F316EAC6-A37F-4F5A-82DD-DE7975F44264}" srcOrd="2" destOrd="0" presId="urn:microsoft.com/office/officeart/2005/8/layout/vList5"/>
    <dgm:cxn modelId="{0A307164-819B-4B3D-B462-E3F1E819D1AF}" type="presParOf" srcId="{F316EAC6-A37F-4F5A-82DD-DE7975F44264}" destId="{616E18A5-C194-4E5D-9CD2-EF459B6D3D89}" srcOrd="0" destOrd="0" presId="urn:microsoft.com/office/officeart/2005/8/layout/vList5"/>
    <dgm:cxn modelId="{63239F90-7518-46A7-B908-0CDF642BDC31}" type="presParOf" srcId="{F316EAC6-A37F-4F5A-82DD-DE7975F44264}" destId="{FB0E76CD-980C-4170-93E7-8C97883C053B}" srcOrd="1" destOrd="0" presId="urn:microsoft.com/office/officeart/2005/8/layout/vList5"/>
    <dgm:cxn modelId="{E5826E52-CF3C-4BB0-A95B-D5C7C1853EF4}" type="presParOf" srcId="{A11DE47F-C00A-4AB8-B5C8-734B7DD772D6}" destId="{6A5D3BA8-556E-451D-B204-E74B7EA97292}" srcOrd="3" destOrd="0" presId="urn:microsoft.com/office/officeart/2005/8/layout/vList5"/>
    <dgm:cxn modelId="{8CBD8A92-42E5-4528-A4F7-E99C0FC067E0}" type="presParOf" srcId="{A11DE47F-C00A-4AB8-B5C8-734B7DD772D6}" destId="{4FEE6529-66EF-4604-8D52-83FD0335598F}" srcOrd="4" destOrd="0" presId="urn:microsoft.com/office/officeart/2005/8/layout/vList5"/>
    <dgm:cxn modelId="{4F3E944A-AF1C-4810-AD68-4C61D3FE958A}" type="presParOf" srcId="{4FEE6529-66EF-4604-8D52-83FD0335598F}" destId="{6D5F8ACF-59E9-4F62-9FE0-F0A97864EDBC}" srcOrd="0" destOrd="0" presId="urn:microsoft.com/office/officeart/2005/8/layout/vList5"/>
    <dgm:cxn modelId="{2D0DB946-EBC1-4BDF-90EA-B5E1339A2A2C}" type="presParOf" srcId="{4FEE6529-66EF-4604-8D52-83FD0335598F}" destId="{34648559-3DF0-4BEC-828A-E77C7ACFD617}" srcOrd="1" destOrd="0" presId="urn:microsoft.com/office/officeart/2005/8/layout/vList5"/>
    <dgm:cxn modelId="{CE1FCC2F-CB24-41FB-8024-F7BD36F1A260}" type="presParOf" srcId="{A11DE47F-C00A-4AB8-B5C8-734B7DD772D6}" destId="{7F3D3666-EC1B-4DA5-9C03-AACBD82A733F}" srcOrd="5" destOrd="0" presId="urn:microsoft.com/office/officeart/2005/8/layout/vList5"/>
    <dgm:cxn modelId="{4CD445B8-A172-4EB4-9EB7-F91E47D71474}" type="presParOf" srcId="{A11DE47F-C00A-4AB8-B5C8-734B7DD772D6}" destId="{F9488E3F-90C4-43A4-BFC8-CE766D01131E}" srcOrd="6" destOrd="0" presId="urn:microsoft.com/office/officeart/2005/8/layout/vList5"/>
    <dgm:cxn modelId="{2B70E05D-77F9-4929-85D4-54B4E7DEE5F5}" type="presParOf" srcId="{F9488E3F-90C4-43A4-BFC8-CE766D01131E}" destId="{0BC93CF9-86FD-4DD7-BBBC-CEB0291C1A74}" srcOrd="0" destOrd="0" presId="urn:microsoft.com/office/officeart/2005/8/layout/vList5"/>
    <dgm:cxn modelId="{0B84AFF7-4B0D-42CB-AD57-92BCE64A531F}" type="presParOf" srcId="{F9488E3F-90C4-43A4-BFC8-CE766D01131E}" destId="{0E7BFE6A-E257-48D9-A927-BB3468EDCC4E}" srcOrd="1" destOrd="0" presId="urn:microsoft.com/office/officeart/2005/8/layout/vList5"/>
    <dgm:cxn modelId="{E616F5FC-C3CB-45EB-8B0D-FF965724D364}" type="presParOf" srcId="{A11DE47F-C00A-4AB8-B5C8-734B7DD772D6}" destId="{8012D1EB-86CA-4D27-94E9-09098BB9F490}" srcOrd="7" destOrd="0" presId="urn:microsoft.com/office/officeart/2005/8/layout/vList5"/>
    <dgm:cxn modelId="{AD6A5E44-2FB0-41BE-9131-0F169F564AA3}" type="presParOf" srcId="{A11DE47F-C00A-4AB8-B5C8-734B7DD772D6}" destId="{E70C86A4-4EE6-45D0-B139-E7020992E4E7}" srcOrd="8" destOrd="0" presId="urn:microsoft.com/office/officeart/2005/8/layout/vList5"/>
    <dgm:cxn modelId="{D7FD73AE-93DD-401D-AF8A-0DE1D72FFAFF}" type="presParOf" srcId="{E70C86A4-4EE6-45D0-B139-E7020992E4E7}" destId="{52BA7644-FA53-4DBB-BF3D-6A2543D48B73}" srcOrd="0" destOrd="0" presId="urn:microsoft.com/office/officeart/2005/8/layout/vList5"/>
    <dgm:cxn modelId="{21F9C935-75E2-418D-9C61-71AF73621275}" type="presParOf" srcId="{E70C86A4-4EE6-45D0-B139-E7020992E4E7}" destId="{EBAC09DB-C9D8-4EBE-B061-2C3904E759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072B11-35DC-496F-B49D-7926E768EF79}" type="doc">
      <dgm:prSet loTypeId="urn:microsoft.com/office/officeart/2005/8/layout/vList2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7C8D545-111D-4081-AEB0-477BA189A440}">
      <dgm:prSet phldrT="[Text]" custT="1"/>
      <dgm:spPr>
        <a:gradFill rotWithShape="0">
          <a:gsLst>
            <a:gs pos="0">
              <a:srgbClr val="283B4C"/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GB" sz="3200" dirty="0" smtClean="0"/>
            <a:t>Achieved target requirements</a:t>
          </a:r>
          <a:endParaRPr lang="en-US" sz="3200" dirty="0"/>
        </a:p>
      </dgm:t>
    </dgm:pt>
    <dgm:pt modelId="{E7F2FB57-FEF1-4B96-88BA-12C5F116E142}" type="parTrans" cxnId="{873465CB-FEDE-4277-AC9C-EF72D341EE58}">
      <dgm:prSet/>
      <dgm:spPr/>
      <dgm:t>
        <a:bodyPr/>
        <a:lstStyle/>
        <a:p>
          <a:endParaRPr lang="en-US"/>
        </a:p>
      </dgm:t>
    </dgm:pt>
    <dgm:pt modelId="{39F5A97C-B7D9-4A1D-9F9F-6EF5AFA74EBC}" type="sibTrans" cxnId="{873465CB-FEDE-4277-AC9C-EF72D341EE58}">
      <dgm:prSet/>
      <dgm:spPr/>
      <dgm:t>
        <a:bodyPr/>
        <a:lstStyle/>
        <a:p>
          <a:endParaRPr lang="en-US"/>
        </a:p>
      </dgm:t>
    </dgm:pt>
    <dgm:pt modelId="{06C87CC4-82C9-4085-9FAA-5AE77601D0AE}">
      <dgm:prSet phldrT="[Text]" custT="1"/>
      <dgm:spPr>
        <a:gradFill rotWithShape="0">
          <a:gsLst>
            <a:gs pos="0">
              <a:srgbClr val="39536B"/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GB" sz="3200" dirty="0" smtClean="0"/>
            <a:t>Key challenge: Scaling</a:t>
          </a:r>
          <a:endParaRPr lang="en-US" sz="3200" dirty="0"/>
        </a:p>
      </dgm:t>
    </dgm:pt>
    <dgm:pt modelId="{8C548224-9FB3-4006-AF04-5BD0EB7448B2}" type="parTrans" cxnId="{AAEF80A8-A299-4F87-A185-85A32F1B6D21}">
      <dgm:prSet/>
      <dgm:spPr/>
      <dgm:t>
        <a:bodyPr/>
        <a:lstStyle/>
        <a:p>
          <a:endParaRPr lang="en-US"/>
        </a:p>
      </dgm:t>
    </dgm:pt>
    <dgm:pt modelId="{007DB5D1-850D-4EEE-84F5-99C66ADB7CCA}" type="sibTrans" cxnId="{AAEF80A8-A299-4F87-A185-85A32F1B6D21}">
      <dgm:prSet/>
      <dgm:spPr/>
      <dgm:t>
        <a:bodyPr/>
        <a:lstStyle/>
        <a:p>
          <a:endParaRPr lang="en-US"/>
        </a:p>
      </dgm:t>
    </dgm:pt>
    <dgm:pt modelId="{7F57E69A-FEBB-4E73-91EC-51F5250D0C60}">
      <dgm:prSet phldrT="[Text]" custT="1"/>
      <dgm:spPr>
        <a:gradFill rotWithShape="0">
          <a:gsLst>
            <a:gs pos="0">
              <a:srgbClr val="5D85A9"/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GB" sz="3200" dirty="0" smtClean="0"/>
            <a:t>Created a modular, extensible system which Cinesite can build upon</a:t>
          </a:r>
          <a:endParaRPr lang="en-US" sz="3200" dirty="0"/>
        </a:p>
      </dgm:t>
    </dgm:pt>
    <dgm:pt modelId="{E4D66992-7E18-4AD9-9F38-21E52A9AD62B}" type="parTrans" cxnId="{08761C23-9914-4262-9BF3-47DBA1919CC4}">
      <dgm:prSet/>
      <dgm:spPr/>
      <dgm:t>
        <a:bodyPr/>
        <a:lstStyle/>
        <a:p>
          <a:endParaRPr lang="en-US"/>
        </a:p>
      </dgm:t>
    </dgm:pt>
    <dgm:pt modelId="{94E8F633-B4E0-46A4-8B64-398CF46E2885}" type="sibTrans" cxnId="{08761C23-9914-4262-9BF3-47DBA1919CC4}">
      <dgm:prSet/>
      <dgm:spPr/>
      <dgm:t>
        <a:bodyPr/>
        <a:lstStyle/>
        <a:p>
          <a:endParaRPr lang="en-US"/>
        </a:p>
      </dgm:t>
    </dgm:pt>
    <dgm:pt modelId="{22F3BCC5-7538-4204-A022-ABC1726981D3}" type="pres">
      <dgm:prSet presAssocID="{3F072B11-35DC-496F-B49D-7926E768EF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DAB5873-8B92-42FF-B7D4-9B7F2AF926C9}" type="pres">
      <dgm:prSet presAssocID="{E7C8D545-111D-4081-AEB0-477BA189A44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B332A3-04B5-41AE-B559-82A2B71731FE}" type="pres">
      <dgm:prSet presAssocID="{39F5A97C-B7D9-4A1D-9F9F-6EF5AFA74EBC}" presName="spacer" presStyleCnt="0"/>
      <dgm:spPr/>
    </dgm:pt>
    <dgm:pt modelId="{0A505F6B-2492-4A0D-90AD-D313D1FC33B4}" type="pres">
      <dgm:prSet presAssocID="{06C87CC4-82C9-4085-9FAA-5AE77601D0A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B035A-1443-4852-9C76-29F53952D5D6}" type="pres">
      <dgm:prSet presAssocID="{007DB5D1-850D-4EEE-84F5-99C66ADB7CCA}" presName="spacer" presStyleCnt="0"/>
      <dgm:spPr/>
    </dgm:pt>
    <dgm:pt modelId="{77E45D30-F826-4229-A7A6-D15218735ACF}" type="pres">
      <dgm:prSet presAssocID="{7F57E69A-FEBB-4E73-91EC-51F5250D0C6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2A2A54-CB11-448A-99B4-AE7F6D2850A8}" type="presOf" srcId="{7F57E69A-FEBB-4E73-91EC-51F5250D0C60}" destId="{77E45D30-F826-4229-A7A6-D15218735ACF}" srcOrd="0" destOrd="0" presId="urn:microsoft.com/office/officeart/2005/8/layout/vList2"/>
    <dgm:cxn modelId="{AAEF80A8-A299-4F87-A185-85A32F1B6D21}" srcId="{3F072B11-35DC-496F-B49D-7926E768EF79}" destId="{06C87CC4-82C9-4085-9FAA-5AE77601D0AE}" srcOrd="1" destOrd="0" parTransId="{8C548224-9FB3-4006-AF04-5BD0EB7448B2}" sibTransId="{007DB5D1-850D-4EEE-84F5-99C66ADB7CCA}"/>
    <dgm:cxn modelId="{950DD85D-1C80-4363-AD39-BEDD29658A13}" type="presOf" srcId="{06C87CC4-82C9-4085-9FAA-5AE77601D0AE}" destId="{0A505F6B-2492-4A0D-90AD-D313D1FC33B4}" srcOrd="0" destOrd="0" presId="urn:microsoft.com/office/officeart/2005/8/layout/vList2"/>
    <dgm:cxn modelId="{97B60C82-8E59-43CF-9C9B-77178749D818}" type="presOf" srcId="{E7C8D545-111D-4081-AEB0-477BA189A440}" destId="{3DAB5873-8B92-42FF-B7D4-9B7F2AF926C9}" srcOrd="0" destOrd="0" presId="urn:microsoft.com/office/officeart/2005/8/layout/vList2"/>
    <dgm:cxn modelId="{08761C23-9914-4262-9BF3-47DBA1919CC4}" srcId="{3F072B11-35DC-496F-B49D-7926E768EF79}" destId="{7F57E69A-FEBB-4E73-91EC-51F5250D0C60}" srcOrd="2" destOrd="0" parTransId="{E4D66992-7E18-4AD9-9F38-21E52A9AD62B}" sibTransId="{94E8F633-B4E0-46A4-8B64-398CF46E2885}"/>
    <dgm:cxn modelId="{873465CB-FEDE-4277-AC9C-EF72D341EE58}" srcId="{3F072B11-35DC-496F-B49D-7926E768EF79}" destId="{E7C8D545-111D-4081-AEB0-477BA189A440}" srcOrd="0" destOrd="0" parTransId="{E7F2FB57-FEF1-4B96-88BA-12C5F116E142}" sibTransId="{39F5A97C-B7D9-4A1D-9F9F-6EF5AFA74EBC}"/>
    <dgm:cxn modelId="{BA5BE7F8-4E0D-4FB4-9BEE-3097EE608464}" type="presOf" srcId="{3F072B11-35DC-496F-B49D-7926E768EF79}" destId="{22F3BCC5-7538-4204-A022-ABC1726981D3}" srcOrd="0" destOrd="0" presId="urn:microsoft.com/office/officeart/2005/8/layout/vList2"/>
    <dgm:cxn modelId="{72072F67-BCB7-41B0-B54C-27DFEDCB3C8C}" type="presParOf" srcId="{22F3BCC5-7538-4204-A022-ABC1726981D3}" destId="{3DAB5873-8B92-42FF-B7D4-9B7F2AF926C9}" srcOrd="0" destOrd="0" presId="urn:microsoft.com/office/officeart/2005/8/layout/vList2"/>
    <dgm:cxn modelId="{301BB7D4-D31A-4A06-B7A3-9BC62315D477}" type="presParOf" srcId="{22F3BCC5-7538-4204-A022-ABC1726981D3}" destId="{93B332A3-04B5-41AE-B559-82A2B71731FE}" srcOrd="1" destOrd="0" presId="urn:microsoft.com/office/officeart/2005/8/layout/vList2"/>
    <dgm:cxn modelId="{374F5010-17F0-4E6D-A9D5-4DEEED1A2D0E}" type="presParOf" srcId="{22F3BCC5-7538-4204-A022-ABC1726981D3}" destId="{0A505F6B-2492-4A0D-90AD-D313D1FC33B4}" srcOrd="2" destOrd="0" presId="urn:microsoft.com/office/officeart/2005/8/layout/vList2"/>
    <dgm:cxn modelId="{BCDBBD39-1222-460F-92B5-3774DB18E615}" type="presParOf" srcId="{22F3BCC5-7538-4204-A022-ABC1726981D3}" destId="{E15B035A-1443-4852-9C76-29F53952D5D6}" srcOrd="3" destOrd="0" presId="urn:microsoft.com/office/officeart/2005/8/layout/vList2"/>
    <dgm:cxn modelId="{2A03D5AB-A37B-4529-881C-BEA8CADDD7E3}" type="presParOf" srcId="{22F3BCC5-7538-4204-A022-ABC1726981D3}" destId="{77E45D30-F826-4229-A7A6-D15218735A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B5E356-DC57-47AA-AD32-6562EFEA38BD}">
      <dsp:nvSpPr>
        <dsp:cNvPr id="0" name=""/>
        <dsp:cNvSpPr/>
      </dsp:nvSpPr>
      <dsp:spPr>
        <a:xfrm rot="5400000">
          <a:off x="2185235" y="-510758"/>
          <a:ext cx="1156397" cy="2549366"/>
        </a:xfrm>
        <a:prstGeom prst="round2SameRect">
          <a:avLst/>
        </a:prstGeom>
        <a:solidFill>
          <a:srgbClr val="E6ECF2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350 TB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NAS, Workstations, Servers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Unix, Windows, Mac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Virtual Disk</a:t>
          </a:r>
          <a:endParaRPr lang="en-US" sz="1400" kern="1200" dirty="0"/>
        </a:p>
      </dsp:txBody>
      <dsp:txXfrm rot="5400000">
        <a:off x="2185235" y="-510758"/>
        <a:ext cx="1156397" cy="2549366"/>
      </dsp:txXfrm>
    </dsp:sp>
    <dsp:sp modelId="{C27AE7E2-8756-4315-8345-8BDF6A573FFA}">
      <dsp:nvSpPr>
        <dsp:cNvPr id="0" name=""/>
        <dsp:cNvSpPr/>
      </dsp:nvSpPr>
      <dsp:spPr>
        <a:xfrm>
          <a:off x="469" y="575"/>
          <a:ext cx="1488281" cy="1526698"/>
        </a:xfrm>
        <a:prstGeom prst="roundRect">
          <a:avLst/>
        </a:prstGeom>
        <a:solidFill>
          <a:srgbClr val="5D85A9"/>
        </a:solidFill>
        <a:ln w="25400" cap="flat" cmpd="sng" algn="ctr">
          <a:solidFill>
            <a:srgbClr val="456583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File System</a:t>
          </a:r>
          <a:endParaRPr lang="en-US" sz="1800" b="1" kern="1200" dirty="0"/>
        </a:p>
      </dsp:txBody>
      <dsp:txXfrm>
        <a:off x="469" y="575"/>
        <a:ext cx="1488281" cy="1526698"/>
      </dsp:txXfrm>
    </dsp:sp>
    <dsp:sp modelId="{FB0E76CD-980C-4170-93E7-8C97883C053B}">
      <dsp:nvSpPr>
        <dsp:cNvPr id="0" name=""/>
        <dsp:cNvSpPr/>
      </dsp:nvSpPr>
      <dsp:spPr>
        <a:xfrm rot="5400000">
          <a:off x="2560624" y="618923"/>
          <a:ext cx="408141" cy="2546842"/>
        </a:xfrm>
        <a:prstGeom prst="round2SameRect">
          <a:avLst/>
        </a:prstGeom>
        <a:solidFill>
          <a:srgbClr val="E6ECF2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Company wide</a:t>
          </a:r>
          <a:endParaRPr lang="en-US" sz="1400" kern="1200" dirty="0"/>
        </a:p>
      </dsp:txBody>
      <dsp:txXfrm rot="5400000">
        <a:off x="2560624" y="618923"/>
        <a:ext cx="408141" cy="2546842"/>
      </dsp:txXfrm>
    </dsp:sp>
    <dsp:sp modelId="{616E18A5-C194-4E5D-9CD2-EF459B6D3D89}">
      <dsp:nvSpPr>
        <dsp:cNvPr id="0" name=""/>
        <dsp:cNvSpPr/>
      </dsp:nvSpPr>
      <dsp:spPr>
        <a:xfrm>
          <a:off x="469" y="1574124"/>
          <a:ext cx="1490805" cy="636439"/>
        </a:xfrm>
        <a:prstGeom prst="roundRect">
          <a:avLst/>
        </a:prstGeom>
        <a:solidFill>
          <a:srgbClr val="5D85A9"/>
        </a:solidFill>
        <a:ln w="25400" cap="flat" cmpd="sng" algn="ctr">
          <a:solidFill>
            <a:srgbClr val="456583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User Access</a:t>
          </a:r>
          <a:endParaRPr lang="en-US" sz="1800" b="1" kern="1200" dirty="0"/>
        </a:p>
      </dsp:txBody>
      <dsp:txXfrm>
        <a:off x="469" y="1574124"/>
        <a:ext cx="1490805" cy="636439"/>
      </dsp:txXfrm>
    </dsp:sp>
    <dsp:sp modelId="{34648559-3DF0-4BEC-828A-E77C7ACFD617}">
      <dsp:nvSpPr>
        <dsp:cNvPr id="0" name=""/>
        <dsp:cNvSpPr/>
      </dsp:nvSpPr>
      <dsp:spPr>
        <a:xfrm rot="5400000">
          <a:off x="2480808" y="1343822"/>
          <a:ext cx="564765" cy="2546842"/>
        </a:xfrm>
        <a:prstGeom prst="round2SameRect">
          <a:avLst/>
        </a:prstGeom>
        <a:solidFill>
          <a:srgbClr val="E6ECF2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Text view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Graphical view</a:t>
          </a:r>
          <a:endParaRPr lang="en-US" sz="1400" kern="1200" dirty="0"/>
        </a:p>
      </dsp:txBody>
      <dsp:txXfrm rot="5400000">
        <a:off x="2480808" y="1343822"/>
        <a:ext cx="564765" cy="2546842"/>
      </dsp:txXfrm>
    </dsp:sp>
    <dsp:sp modelId="{6D5F8ACF-59E9-4F62-9FE0-F0A97864EDBC}">
      <dsp:nvSpPr>
        <dsp:cNvPr id="0" name=""/>
        <dsp:cNvSpPr/>
      </dsp:nvSpPr>
      <dsp:spPr>
        <a:xfrm>
          <a:off x="469" y="2257415"/>
          <a:ext cx="1489300" cy="719656"/>
        </a:xfrm>
        <a:prstGeom prst="roundRect">
          <a:avLst/>
        </a:prstGeom>
        <a:solidFill>
          <a:srgbClr val="5D85A9"/>
        </a:solidFill>
        <a:ln w="25400" cap="flat" cmpd="sng" algn="ctr">
          <a:solidFill>
            <a:srgbClr val="456583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Visualisation</a:t>
          </a:r>
          <a:endParaRPr lang="en-US" sz="1800" b="1" kern="1200" dirty="0"/>
        </a:p>
      </dsp:txBody>
      <dsp:txXfrm>
        <a:off x="469" y="2257415"/>
        <a:ext cx="1489300" cy="719656"/>
      </dsp:txXfrm>
    </dsp:sp>
    <dsp:sp modelId="{0E7BFE6A-E257-48D9-A927-BB3468EDCC4E}">
      <dsp:nvSpPr>
        <dsp:cNvPr id="0" name=""/>
        <dsp:cNvSpPr/>
      </dsp:nvSpPr>
      <dsp:spPr>
        <a:xfrm rot="5400000">
          <a:off x="2509106" y="2100430"/>
          <a:ext cx="511205" cy="2546842"/>
        </a:xfrm>
        <a:prstGeom prst="round2SameRect">
          <a:avLst/>
        </a:prstGeom>
        <a:solidFill>
          <a:srgbClr val="E6ECF2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Refreshed every 6 hours</a:t>
          </a:r>
          <a:endParaRPr lang="en-US" sz="1400" kern="1200" dirty="0"/>
        </a:p>
      </dsp:txBody>
      <dsp:txXfrm rot="5400000">
        <a:off x="2509106" y="2100430"/>
        <a:ext cx="511205" cy="2546842"/>
      </dsp:txXfrm>
    </dsp:sp>
    <dsp:sp modelId="{0BC93CF9-86FD-4DD7-BBBC-CEB0291C1A74}">
      <dsp:nvSpPr>
        <dsp:cNvPr id="0" name=""/>
        <dsp:cNvSpPr/>
      </dsp:nvSpPr>
      <dsp:spPr>
        <a:xfrm>
          <a:off x="469" y="3023922"/>
          <a:ext cx="1490819" cy="699857"/>
        </a:xfrm>
        <a:prstGeom prst="roundRect">
          <a:avLst/>
        </a:prstGeom>
        <a:solidFill>
          <a:srgbClr val="5D85A9"/>
        </a:solidFill>
        <a:ln w="25400" cap="flat" cmpd="sng" algn="ctr">
          <a:solidFill>
            <a:srgbClr val="456583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Scanning Latency</a:t>
          </a:r>
          <a:endParaRPr lang="en-US" sz="1800" b="1" kern="1200" dirty="0"/>
        </a:p>
      </dsp:txBody>
      <dsp:txXfrm>
        <a:off x="469" y="3023922"/>
        <a:ext cx="1490819" cy="699857"/>
      </dsp:txXfrm>
    </dsp:sp>
    <dsp:sp modelId="{EBAC09DB-C9D8-4EBE-B061-2C3904E75904}">
      <dsp:nvSpPr>
        <dsp:cNvPr id="0" name=""/>
        <dsp:cNvSpPr/>
      </dsp:nvSpPr>
      <dsp:spPr>
        <a:xfrm rot="5400000">
          <a:off x="2461767" y="2884364"/>
          <a:ext cx="550448" cy="2550406"/>
        </a:xfrm>
        <a:prstGeom prst="round2SameRect">
          <a:avLst/>
        </a:prstGeom>
        <a:solidFill>
          <a:srgbClr val="E6ECF2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Richer data set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Historical usage trends</a:t>
          </a:r>
          <a:endParaRPr lang="en-US" sz="1400" kern="1200" dirty="0"/>
        </a:p>
      </dsp:txBody>
      <dsp:txXfrm rot="5400000">
        <a:off x="2461767" y="2884364"/>
        <a:ext cx="550448" cy="2550406"/>
      </dsp:txXfrm>
    </dsp:sp>
    <dsp:sp modelId="{52BA7644-FA53-4DBB-BF3D-6A2543D48B73}">
      <dsp:nvSpPr>
        <dsp:cNvPr id="0" name=""/>
        <dsp:cNvSpPr/>
      </dsp:nvSpPr>
      <dsp:spPr>
        <a:xfrm>
          <a:off x="469" y="3770630"/>
          <a:ext cx="1486596" cy="754756"/>
        </a:xfrm>
        <a:prstGeom prst="roundRect">
          <a:avLst/>
        </a:prstGeom>
        <a:solidFill>
          <a:srgbClr val="5D85A9"/>
        </a:solidFill>
        <a:ln w="25400" cap="flat" cmpd="sng" algn="ctr">
          <a:solidFill>
            <a:srgbClr val="456583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Directory Information</a:t>
          </a:r>
          <a:endParaRPr lang="en-US" sz="1800" b="1" kern="1200" dirty="0"/>
        </a:p>
      </dsp:txBody>
      <dsp:txXfrm>
        <a:off x="469" y="3770630"/>
        <a:ext cx="1486596" cy="7547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AB5873-8B92-42FF-B7D4-9B7F2AF926C9}">
      <dsp:nvSpPr>
        <dsp:cNvPr id="0" name=""/>
        <dsp:cNvSpPr/>
      </dsp:nvSpPr>
      <dsp:spPr>
        <a:xfrm>
          <a:off x="0" y="136506"/>
          <a:ext cx="8229600" cy="1292850"/>
        </a:xfrm>
        <a:prstGeom prst="roundRect">
          <a:avLst/>
        </a:prstGeom>
        <a:gradFill rotWithShape="0">
          <a:gsLst>
            <a:gs pos="0">
              <a:srgbClr val="283B4C"/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Achieved target requirements</a:t>
          </a:r>
          <a:endParaRPr lang="en-US" sz="3200" kern="1200" dirty="0"/>
        </a:p>
      </dsp:txBody>
      <dsp:txXfrm>
        <a:off x="0" y="136506"/>
        <a:ext cx="8229600" cy="1292850"/>
      </dsp:txXfrm>
    </dsp:sp>
    <dsp:sp modelId="{0A505F6B-2492-4A0D-90AD-D313D1FC33B4}">
      <dsp:nvSpPr>
        <dsp:cNvPr id="0" name=""/>
        <dsp:cNvSpPr/>
      </dsp:nvSpPr>
      <dsp:spPr>
        <a:xfrm>
          <a:off x="0" y="1616556"/>
          <a:ext cx="8229600" cy="1292850"/>
        </a:xfrm>
        <a:prstGeom prst="roundRect">
          <a:avLst/>
        </a:prstGeom>
        <a:gradFill rotWithShape="0">
          <a:gsLst>
            <a:gs pos="0">
              <a:srgbClr val="39536B"/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Key challenge: Scaling</a:t>
          </a:r>
          <a:endParaRPr lang="en-US" sz="3200" kern="1200" dirty="0"/>
        </a:p>
      </dsp:txBody>
      <dsp:txXfrm>
        <a:off x="0" y="1616556"/>
        <a:ext cx="8229600" cy="1292850"/>
      </dsp:txXfrm>
    </dsp:sp>
    <dsp:sp modelId="{77E45D30-F826-4229-A7A6-D15218735ACF}">
      <dsp:nvSpPr>
        <dsp:cNvPr id="0" name=""/>
        <dsp:cNvSpPr/>
      </dsp:nvSpPr>
      <dsp:spPr>
        <a:xfrm>
          <a:off x="0" y="3096606"/>
          <a:ext cx="8229600" cy="1292850"/>
        </a:xfrm>
        <a:prstGeom prst="roundRect">
          <a:avLst/>
        </a:prstGeom>
        <a:gradFill rotWithShape="0">
          <a:gsLst>
            <a:gs pos="0">
              <a:srgbClr val="5D85A9"/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Created a modular, extensible system which Cinesite can build upon</a:t>
          </a:r>
          <a:endParaRPr lang="en-US" sz="3200" kern="1200" dirty="0"/>
        </a:p>
      </dsp:txBody>
      <dsp:txXfrm>
        <a:off x="0" y="3096606"/>
        <a:ext cx="8229600" cy="1292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0AC-A868-4F87-BACA-525FD7B0E5A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ABC0-0C09-410D-9FE6-9EE48250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0AC-A868-4F87-BACA-525FD7B0E5A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ABC0-0C09-410D-9FE6-9EE48250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0AC-A868-4F87-BACA-525FD7B0E5A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ABC0-0C09-410D-9FE6-9EE48250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0AC-A868-4F87-BACA-525FD7B0E5A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ABC0-0C09-410D-9FE6-9EE48250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0AC-A868-4F87-BACA-525FD7B0E5A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ABC0-0C09-410D-9FE6-9EE48250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0AC-A868-4F87-BACA-525FD7B0E5A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ABC0-0C09-410D-9FE6-9EE48250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0AC-A868-4F87-BACA-525FD7B0E5A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ABC0-0C09-410D-9FE6-9EE48250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0AC-A868-4F87-BACA-525FD7B0E5A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ABC0-0C09-410D-9FE6-9EE48250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0AC-A868-4F87-BACA-525FD7B0E5A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ABC0-0C09-410D-9FE6-9EE48250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0AC-A868-4F87-BACA-525FD7B0E5A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ABC0-0C09-410D-9FE6-9EE48250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0AC-A868-4F87-BACA-525FD7B0E5A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ABC0-0C09-410D-9FE6-9EE48250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2D0AC-A868-4F87-BACA-525FD7B0E5AD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9ABC0-0C09-410D-9FE6-9EE48250F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000241"/>
            <a:ext cx="8072494" cy="1600210"/>
          </a:xfrm>
        </p:spPr>
        <p:txBody>
          <a:bodyPr>
            <a:noAutofit/>
          </a:bodyPr>
          <a:lstStyle/>
          <a:p>
            <a:r>
              <a:rPr lang="en-GB" b="1" dirty="0" smtClean="0"/>
              <a:t>Managing Large Data Storage Systems in the Visual Effects Industry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143380"/>
            <a:ext cx="6400800" cy="1709734"/>
          </a:xfrm>
        </p:spPr>
        <p:txBody>
          <a:bodyPr>
            <a:noAutofit/>
          </a:bodyPr>
          <a:lstStyle/>
          <a:p>
            <a:r>
              <a:rPr lang="en-GB" sz="1600" dirty="0" smtClean="0">
                <a:solidFill>
                  <a:srgbClr val="C72035"/>
                </a:solidFill>
              </a:rPr>
              <a:t>Chris Bowden</a:t>
            </a:r>
          </a:p>
          <a:p>
            <a:r>
              <a:rPr lang="en-GB" sz="1600" dirty="0" smtClean="0">
                <a:solidFill>
                  <a:srgbClr val="C72035"/>
                </a:solidFill>
              </a:rPr>
              <a:t>Alexandra Douglass-Bonner</a:t>
            </a:r>
          </a:p>
          <a:p>
            <a:r>
              <a:rPr lang="en-GB" sz="1600" dirty="0" smtClean="0">
                <a:solidFill>
                  <a:srgbClr val="C72035"/>
                </a:solidFill>
              </a:rPr>
              <a:t>Simon Edwards-Parton</a:t>
            </a:r>
          </a:p>
          <a:p>
            <a:r>
              <a:rPr lang="en-GB" sz="1600" dirty="0" smtClean="0">
                <a:solidFill>
                  <a:srgbClr val="C72035"/>
                </a:solidFill>
              </a:rPr>
              <a:t>Mark Hensel</a:t>
            </a:r>
          </a:p>
          <a:p>
            <a:r>
              <a:rPr lang="en-GB" sz="1600" dirty="0" smtClean="0">
                <a:solidFill>
                  <a:srgbClr val="C72035"/>
                </a:solidFill>
              </a:rPr>
              <a:t>Jennifer Steele</a:t>
            </a:r>
          </a:p>
          <a:p>
            <a:r>
              <a:rPr lang="en-GB" sz="1600" dirty="0" smtClean="0">
                <a:solidFill>
                  <a:srgbClr val="C72035"/>
                </a:solidFill>
              </a:rPr>
              <a:t>Geng Tian</a:t>
            </a:r>
            <a:endParaRPr lang="en-US" sz="1600" dirty="0">
              <a:solidFill>
                <a:srgbClr val="C72035"/>
              </a:solidFill>
            </a:endParaRPr>
          </a:p>
        </p:txBody>
      </p:sp>
      <p:pic>
        <p:nvPicPr>
          <p:cNvPr id="8" name="Picture 5" descr="cinesit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-2"/>
            <a:ext cx="2500298" cy="66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Implementation Challenges</a:t>
            </a:r>
            <a:endParaRPr lang="en-US" sz="4000" dirty="0">
              <a:solidFill>
                <a:srgbClr val="45658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5D85A9"/>
              </a:buClr>
            </a:pPr>
            <a:r>
              <a:rPr lang="en-GB" sz="2800" dirty="0" smtClean="0"/>
              <a:t>Meeting the scale and latency requirements was non-trivial</a:t>
            </a:r>
          </a:p>
          <a:p>
            <a:pPr>
              <a:buClr>
                <a:srgbClr val="5D85A9"/>
              </a:buClr>
            </a:pPr>
            <a:endParaRPr lang="en-GB" sz="2800" dirty="0" smtClean="0"/>
          </a:p>
          <a:p>
            <a:pPr>
              <a:buClr>
                <a:srgbClr val="5D85A9"/>
              </a:buClr>
            </a:pPr>
            <a:r>
              <a:rPr lang="en-GB" sz="2800" dirty="0" smtClean="0"/>
              <a:t>Significant Challenges:</a:t>
            </a:r>
          </a:p>
          <a:p>
            <a:pPr lvl="1">
              <a:buClr>
                <a:srgbClr val="5D85A9"/>
              </a:buClr>
            </a:pPr>
            <a:r>
              <a:rPr lang="en-GB" sz="2400" dirty="0" smtClean="0"/>
              <a:t>Functional</a:t>
            </a:r>
          </a:p>
          <a:p>
            <a:pPr lvl="1">
              <a:buClr>
                <a:srgbClr val="5D85A9"/>
              </a:buClr>
            </a:pPr>
            <a:r>
              <a:rPr lang="en-GB" sz="2400" dirty="0" smtClean="0"/>
              <a:t>Engineering</a:t>
            </a:r>
          </a:p>
          <a:p>
            <a:pPr lvl="1">
              <a:buClr>
                <a:srgbClr val="5D85A9"/>
              </a:buClr>
            </a:pPr>
            <a:r>
              <a:rPr lang="en-GB" sz="2400" dirty="0" smtClean="0"/>
              <a:t>Scalability</a:t>
            </a:r>
          </a:p>
          <a:p>
            <a:pPr lvl="1">
              <a:buClr>
                <a:srgbClr val="5D85A9"/>
              </a:buClr>
            </a:pPr>
            <a:r>
              <a:rPr lang="en-GB" sz="2400" dirty="0" smtClean="0"/>
              <a:t>Performance</a:t>
            </a:r>
          </a:p>
          <a:p>
            <a:pPr lvl="1">
              <a:buClr>
                <a:srgbClr val="5D85A9"/>
              </a:buClr>
            </a:pPr>
            <a:r>
              <a:rPr lang="en-GB" sz="2400" dirty="0" smtClean="0"/>
              <a:t>Component Configuration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071802" y="6488668"/>
              <a:ext cx="6072198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Implementation challenges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Physical to Logical File Mapping I</a:t>
            </a:r>
            <a:endParaRPr lang="en-US" sz="4000" dirty="0">
              <a:solidFill>
                <a:srgbClr val="45658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b="1" dirty="0" smtClean="0"/>
              <a:t>Problem</a:t>
            </a:r>
            <a:r>
              <a:rPr lang="en-GB" dirty="0" smtClean="0"/>
              <a:t>: 2 views of the file space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Physical directories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Logical user space (projects)</a:t>
            </a:r>
          </a:p>
          <a:p>
            <a:pPr lvl="1">
              <a:buClr>
                <a:srgbClr val="5D85A9"/>
              </a:buClr>
            </a:pPr>
            <a:endParaRPr lang="en-GB" dirty="0" smtClean="0"/>
          </a:p>
          <a:p>
            <a:pPr>
              <a:buClr>
                <a:srgbClr val="5D85A9"/>
              </a:buClr>
            </a:pPr>
            <a:r>
              <a:rPr lang="en-GB" dirty="0" smtClean="0"/>
              <a:t>Unique id for logical paths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Tag physical directories with logical id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Competing threads: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Guarantee uniqueness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Potential bottleneck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071802" y="6488668"/>
              <a:ext cx="6072198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Implementation challenges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  <p:pic>
        <p:nvPicPr>
          <p:cNvPr id="10" name="Content Placeholder 9" descr="7. file_mapping - 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2878" y="1600200"/>
            <a:ext cx="40092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Physical to Logical File Mapping II</a:t>
            </a:r>
            <a:endParaRPr lang="en-US" sz="4000" dirty="0">
              <a:solidFill>
                <a:srgbClr val="45658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GB" b="1" dirty="0" smtClean="0"/>
              <a:t>Solution</a:t>
            </a:r>
            <a:r>
              <a:rPr lang="en-GB" dirty="0" smtClean="0"/>
              <a:t>: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Limited in-memory cache of shallowest paths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160 bit hash of paths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Logical id – 3 level lookup: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In-memory cache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Read-only database query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Synchronised read-write insert : last resort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071802" y="6488668"/>
              <a:ext cx="6072198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Implementation challenges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  <p:pic>
        <p:nvPicPr>
          <p:cNvPr id="10" name="Content Placeholder 9" descr="8. cache model - 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65975"/>
            <a:ext cx="4038600" cy="359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Low Latency: Reducing Scan Times I</a:t>
            </a:r>
            <a:endParaRPr lang="en-US" sz="4000" dirty="0">
              <a:solidFill>
                <a:srgbClr val="45658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b="1" dirty="0" smtClean="0"/>
              <a:t>Problem</a:t>
            </a:r>
            <a:r>
              <a:rPr lang="en-GB" dirty="0" smtClean="0"/>
              <a:t>:</a:t>
            </a:r>
            <a:r>
              <a:rPr lang="en-US" dirty="0" smtClean="0"/>
              <a:t> Scanning the file space in minimal amount of time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Attempted Solutions</a:t>
            </a:r>
            <a:r>
              <a:rPr lang="en-GB" dirty="0" smtClean="0"/>
              <a:t>:</a:t>
            </a:r>
          </a:p>
          <a:p>
            <a:pPr>
              <a:buClr>
                <a:srgbClr val="5D85A9"/>
              </a:buClr>
            </a:pPr>
            <a:r>
              <a:rPr lang="en-GB" dirty="0" smtClean="0">
                <a:solidFill>
                  <a:srgbClr val="C72035"/>
                </a:solidFill>
              </a:rPr>
              <a:t>Simple Threading </a:t>
            </a:r>
            <a:r>
              <a:rPr lang="en-GB" dirty="0" smtClean="0"/>
              <a:t>– one thread per physical volume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Start at depth 0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Scan latency: 100 hours</a:t>
            </a:r>
          </a:p>
          <a:p>
            <a:pPr>
              <a:buClr>
                <a:srgbClr val="5D85A9"/>
              </a:buClr>
            </a:pPr>
            <a:r>
              <a:rPr lang="en-GB" dirty="0" smtClean="0">
                <a:solidFill>
                  <a:srgbClr val="C72035"/>
                </a:solidFill>
              </a:rPr>
              <a:t>Naive Multi-Threading </a:t>
            </a:r>
            <a:r>
              <a:rPr lang="en-GB" dirty="0" smtClean="0"/>
              <a:t>– one thread per physical directory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Start at depth +1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Scan latency: 24 hours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071802" y="6488668"/>
              <a:ext cx="6072198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Implementation challenges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Low Latency: Reducing Scan Times II</a:t>
            </a:r>
            <a:endParaRPr lang="en-US" sz="4000" dirty="0">
              <a:solidFill>
                <a:srgbClr val="456583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71802" y="6488668"/>
              <a:ext cx="6072198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Implementation challenges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  <p:pic>
        <p:nvPicPr>
          <p:cNvPr id="13" name="Content Placeholder 12" descr="Threadprof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2409" y="1600200"/>
            <a:ext cx="603918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Low Latency: Reducing Scan Times III</a:t>
            </a:r>
            <a:endParaRPr lang="en-US" sz="4000" dirty="0">
              <a:solidFill>
                <a:srgbClr val="45658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b="1" dirty="0" smtClean="0"/>
              <a:t>Current Solution</a:t>
            </a:r>
            <a:r>
              <a:rPr lang="en-GB" dirty="0" smtClean="0"/>
              <a:t>:</a:t>
            </a:r>
          </a:p>
          <a:p>
            <a:pPr>
              <a:buClr>
                <a:srgbClr val="5D85A9"/>
              </a:buClr>
            </a:pPr>
            <a:r>
              <a:rPr lang="en-GB" dirty="0" smtClean="0">
                <a:solidFill>
                  <a:srgbClr val="C72035"/>
                </a:solidFill>
              </a:rPr>
              <a:t>Adaptive Multi-Threading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Reduce thread profiles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Smooth ‘lumps’ in the file space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Adapt to changes in the file space over time</a:t>
            </a:r>
          </a:p>
          <a:p>
            <a:endParaRPr lang="en-GB" dirty="0" smtClean="0"/>
          </a:p>
          <a:p>
            <a:pPr>
              <a:buNone/>
            </a:pPr>
            <a:r>
              <a:rPr lang="en-GB" b="1" dirty="0" smtClean="0"/>
              <a:t>Implementation</a:t>
            </a:r>
            <a:r>
              <a:rPr lang="en-GB" dirty="0" smtClean="0"/>
              <a:t>: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Define threshold: time or size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Divide file space into units of work with threshold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First pass: Naive Approach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Subsequent scans: Adaptive Approach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71802" y="6488668"/>
              <a:ext cx="6072198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Implementation challenges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456583"/>
                </a:solidFill>
              </a:rPr>
              <a:t>Low Latency: Reducing Scan Times IV</a:t>
            </a:r>
            <a:endParaRPr lang="en-US" dirty="0">
              <a:solidFill>
                <a:srgbClr val="45658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Dividing the file space</a:t>
            </a:r>
          </a:p>
          <a:p>
            <a:pPr>
              <a:buClr>
                <a:srgbClr val="5D85A9"/>
              </a:buClr>
            </a:pPr>
            <a:r>
              <a:rPr lang="en-GB" sz="2800" dirty="0" smtClean="0"/>
              <a:t>0-1 Multiple Knapsack Optimisation Problem</a:t>
            </a:r>
          </a:p>
          <a:p>
            <a:pPr>
              <a:buClr>
                <a:srgbClr val="5D85A9"/>
              </a:buClr>
            </a:pPr>
            <a:r>
              <a:rPr lang="en-GB" sz="2800" dirty="0" smtClean="0"/>
              <a:t>NP-Hard to solve optimally</a:t>
            </a:r>
          </a:p>
          <a:p>
            <a:pPr>
              <a:buClr>
                <a:srgbClr val="5D85A9"/>
              </a:buClr>
            </a:pPr>
            <a:r>
              <a:rPr lang="en-GB" sz="2800" dirty="0" smtClean="0"/>
              <a:t>Our implementation:</a:t>
            </a:r>
          </a:p>
          <a:p>
            <a:pPr lvl="1">
              <a:buClr>
                <a:srgbClr val="5D85A9"/>
              </a:buClr>
            </a:pPr>
            <a:r>
              <a:rPr lang="en-GB" sz="2400" dirty="0" smtClean="0"/>
              <a:t>Heuristic</a:t>
            </a:r>
          </a:p>
          <a:p>
            <a:pPr lvl="1">
              <a:buClr>
                <a:srgbClr val="5D85A9"/>
              </a:buClr>
            </a:pPr>
            <a:r>
              <a:rPr lang="en-GB" sz="2400" dirty="0" smtClean="0"/>
              <a:t>Greedy algorithm</a:t>
            </a:r>
          </a:p>
          <a:p>
            <a:pPr lvl="1">
              <a:buClr>
                <a:srgbClr val="5D85A9"/>
              </a:buClr>
            </a:pPr>
            <a:r>
              <a:rPr lang="en-GB" sz="2400" dirty="0" smtClean="0"/>
              <a:t>Not a bottleneck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71802" y="6488668"/>
              <a:ext cx="6072198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Implementation challenges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456583"/>
                </a:solidFill>
              </a:rPr>
              <a:t>Low Latency: Reducing Scan Times V</a:t>
            </a:r>
            <a:endParaRPr lang="en-US" dirty="0">
              <a:solidFill>
                <a:srgbClr val="456583"/>
              </a:solidFill>
            </a:endParaRPr>
          </a:p>
        </p:txBody>
      </p:sp>
      <p:pic>
        <p:nvPicPr>
          <p:cNvPr id="6" name="Content Placeholder 5" descr="scangrou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2436" y="1600200"/>
            <a:ext cx="6899127" cy="4525963"/>
          </a:xfrm>
        </p:spPr>
      </p:pic>
      <p:grpSp>
        <p:nvGrpSpPr>
          <p:cNvPr id="8" name="Group 7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71802" y="6488668"/>
              <a:ext cx="6072198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Implementation challenges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456583"/>
                </a:solidFill>
              </a:rPr>
              <a:t>Low Latency: Reducing Scan Times VI</a:t>
            </a:r>
            <a:endParaRPr lang="en-US" dirty="0">
              <a:solidFill>
                <a:srgbClr val="456583"/>
              </a:solidFill>
            </a:endParaRPr>
          </a:p>
        </p:txBody>
      </p:sp>
      <p:pic>
        <p:nvPicPr>
          <p:cNvPr id="6" name="Content Placeholder 5" descr="directoryalloc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0789" y="1600200"/>
            <a:ext cx="5822422" cy="4525963"/>
          </a:xfrm>
        </p:spPr>
      </p:pic>
      <p:grpSp>
        <p:nvGrpSpPr>
          <p:cNvPr id="7" name="Group 6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71802" y="6488668"/>
              <a:ext cx="6072198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Implementation challenges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456583"/>
                </a:solidFill>
              </a:rPr>
              <a:t>Low Latency: Reducing Scan Times VII</a:t>
            </a:r>
            <a:endParaRPr lang="en-US" dirty="0">
              <a:solidFill>
                <a:srgbClr val="45658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 smtClean="0"/>
              <a:t>But this causes coordination issues: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400+ threads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Starting at arbitrary depth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Finishing at different times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Concurrent Modification Exceptions deep in file space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Solution</a:t>
            </a:r>
            <a:r>
              <a:rPr lang="en-GB" dirty="0" smtClean="0"/>
              <a:t>: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Control the execution cycle and synchronise threads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Java 1.5 concurrency libraries – </a:t>
            </a:r>
            <a:r>
              <a:rPr lang="en-GB" dirty="0" err="1" smtClean="0"/>
              <a:t>Java.util.Concurrent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71802" y="6488668"/>
              <a:ext cx="6072198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Implementation challenges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Outline</a:t>
            </a:r>
            <a:endParaRPr lang="en-US" sz="4000" dirty="0">
              <a:solidFill>
                <a:srgbClr val="45658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5D85A9"/>
              </a:buClr>
            </a:pPr>
            <a:r>
              <a:rPr lang="en-GB" sz="2800" dirty="0" smtClean="0"/>
              <a:t>Problem Statement</a:t>
            </a:r>
          </a:p>
          <a:p>
            <a:pPr>
              <a:buClr>
                <a:srgbClr val="5D85A9"/>
              </a:buClr>
            </a:pPr>
            <a:r>
              <a:rPr lang="en-GB" sz="2800" dirty="0" smtClean="0"/>
              <a:t>Existing System</a:t>
            </a:r>
          </a:p>
          <a:p>
            <a:pPr>
              <a:buClr>
                <a:srgbClr val="5D85A9"/>
              </a:buClr>
            </a:pPr>
            <a:r>
              <a:rPr lang="en-GB" sz="2800" dirty="0" smtClean="0"/>
              <a:t>Solution Demonstration</a:t>
            </a:r>
          </a:p>
          <a:p>
            <a:pPr>
              <a:buClr>
                <a:srgbClr val="5D85A9"/>
              </a:buClr>
            </a:pPr>
            <a:r>
              <a:rPr lang="en-GB" sz="2800" dirty="0" smtClean="0"/>
              <a:t>Architecture</a:t>
            </a:r>
          </a:p>
          <a:p>
            <a:pPr>
              <a:buClr>
                <a:srgbClr val="5D85A9"/>
              </a:buClr>
            </a:pPr>
            <a:r>
              <a:rPr lang="en-GB" sz="2800" dirty="0" smtClean="0"/>
              <a:t>Implementation Challenges</a:t>
            </a:r>
          </a:p>
          <a:p>
            <a:pPr>
              <a:buClr>
                <a:srgbClr val="5D85A9"/>
              </a:buClr>
            </a:pPr>
            <a:r>
              <a:rPr lang="en-GB" sz="2800" dirty="0" smtClean="0"/>
              <a:t>Testing</a:t>
            </a:r>
          </a:p>
          <a:p>
            <a:pPr>
              <a:buClr>
                <a:srgbClr val="5D85A9"/>
              </a:buClr>
            </a:pPr>
            <a:r>
              <a:rPr lang="en-GB" sz="2800" dirty="0" smtClean="0"/>
              <a:t>Evaluation</a:t>
            </a:r>
          </a:p>
          <a:p>
            <a:pPr>
              <a:buClr>
                <a:srgbClr val="5D85A9"/>
              </a:buClr>
            </a:pPr>
            <a:r>
              <a:rPr lang="en-GB" sz="2800" dirty="0" smtClean="0"/>
              <a:t>Future Work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00834"/>
            <a:ext cx="9144000" cy="0"/>
          </a:xfrm>
          <a:prstGeom prst="line">
            <a:avLst/>
          </a:prstGeom>
          <a:ln>
            <a:solidFill>
              <a:srgbClr val="C720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456583"/>
                </a:solidFill>
              </a:rPr>
              <a:t>Low Latency: Reducing Scan Times VIII</a:t>
            </a:r>
            <a:endParaRPr lang="en-US" dirty="0">
              <a:solidFill>
                <a:srgbClr val="456583"/>
              </a:solidFill>
            </a:endParaRPr>
          </a:p>
        </p:txBody>
      </p:sp>
      <p:pic>
        <p:nvPicPr>
          <p:cNvPr id="6" name="Content Placeholder 5" descr="concurrentexecutioncy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8475" y="1600200"/>
            <a:ext cx="6307049" cy="4525963"/>
          </a:xfrm>
        </p:spPr>
      </p:pic>
      <p:grpSp>
        <p:nvGrpSpPr>
          <p:cNvPr id="7" name="Group 6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71802" y="6488668"/>
              <a:ext cx="6072198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Implementation challenges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File System Heterogeneity I</a:t>
            </a:r>
            <a:endParaRPr lang="en-US" sz="4000" dirty="0">
              <a:solidFill>
                <a:srgbClr val="45658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/>
              <a:t>Problem</a:t>
            </a:r>
            <a:r>
              <a:rPr lang="en-GB" sz="2800" dirty="0" smtClean="0"/>
              <a:t>:</a:t>
            </a:r>
          </a:p>
          <a:p>
            <a:pPr>
              <a:buClr>
                <a:srgbClr val="5D85A9"/>
              </a:buClr>
            </a:pPr>
            <a:r>
              <a:rPr lang="en-GB" sz="2800" dirty="0" smtClean="0"/>
              <a:t>Varied Operating Systems and storage devices</a:t>
            </a:r>
          </a:p>
          <a:p>
            <a:pPr lvl="1">
              <a:buClr>
                <a:srgbClr val="5D85A9"/>
              </a:buClr>
            </a:pPr>
            <a:r>
              <a:rPr lang="en-GB" sz="2400" dirty="0" smtClean="0"/>
              <a:t>Windows, Unix, Mac</a:t>
            </a:r>
          </a:p>
          <a:p>
            <a:pPr lvl="1">
              <a:buClr>
                <a:srgbClr val="5D85A9"/>
              </a:buClr>
            </a:pPr>
            <a:endParaRPr lang="en-GB" sz="2400" dirty="0" smtClean="0"/>
          </a:p>
          <a:p>
            <a:pPr>
              <a:buClr>
                <a:srgbClr val="5D85A9"/>
              </a:buClr>
            </a:pPr>
            <a:r>
              <a:rPr lang="en-GB" sz="2800" dirty="0" smtClean="0"/>
              <a:t>Java.IO only provides a limited subset of directory information</a:t>
            </a:r>
          </a:p>
          <a:p>
            <a:pPr lvl="1">
              <a:buClr>
                <a:srgbClr val="5D85A9"/>
              </a:buClr>
            </a:pPr>
            <a:r>
              <a:rPr lang="en-GB" sz="2400" dirty="0" smtClean="0"/>
              <a:t>No file ‘created date’</a:t>
            </a:r>
          </a:p>
          <a:p>
            <a:pPr lvl="1">
              <a:buClr>
                <a:srgbClr val="5D85A9"/>
              </a:buClr>
            </a:pPr>
            <a:r>
              <a:rPr lang="en-GB" sz="2400" dirty="0" smtClean="0"/>
              <a:t>No symbolic link capability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071802" y="6488668"/>
              <a:ext cx="6072198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Implementation challenges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File System Heterogeneity II</a:t>
            </a:r>
            <a:endParaRPr lang="en-US" sz="4000" dirty="0">
              <a:solidFill>
                <a:srgbClr val="45658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 smtClean="0"/>
              <a:t>Solution</a:t>
            </a:r>
            <a:r>
              <a:rPr lang="en-GB" dirty="0" smtClean="0"/>
              <a:t>: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Low-level OS specific plug-ins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Dynamic loading depending on device type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Unix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C++ and JNI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Windows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Win32API and JNA</a:t>
            </a:r>
            <a:endParaRPr lang="en-US" dirty="0"/>
          </a:p>
        </p:txBody>
      </p:sp>
      <p:pic>
        <p:nvPicPr>
          <p:cNvPr id="7" name="Content Placeholder 6" descr="OSplugi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93656" y="1600200"/>
            <a:ext cx="3947688" cy="4525963"/>
          </a:xfrm>
        </p:spPr>
      </p:pic>
      <p:grpSp>
        <p:nvGrpSpPr>
          <p:cNvPr id="8" name="Group 7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71802" y="6488668"/>
              <a:ext cx="6072198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Implementation challenges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Scalability: Tuning at the Limit</a:t>
            </a:r>
            <a:endParaRPr lang="en-US" sz="4000" dirty="0">
              <a:solidFill>
                <a:srgbClr val="45658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>
            <a:noAutofit/>
          </a:bodyPr>
          <a:lstStyle/>
          <a:p>
            <a:pPr>
              <a:spcBef>
                <a:spcPts val="574"/>
              </a:spcBef>
              <a:buClr>
                <a:srgbClr val="5D85A9"/>
              </a:buClr>
            </a:pPr>
            <a:r>
              <a:rPr lang="en-GB" sz="2200" dirty="0" smtClean="0"/>
              <a:t>Achieving low latency means pushing every component to its limits</a:t>
            </a:r>
          </a:p>
          <a:p>
            <a:pPr>
              <a:spcBef>
                <a:spcPts val="574"/>
              </a:spcBef>
              <a:buClr>
                <a:srgbClr val="5D85A9"/>
              </a:buClr>
            </a:pPr>
            <a:r>
              <a:rPr lang="en-GB" sz="2200" dirty="0" smtClean="0"/>
              <a:t>Components competing for resources:</a:t>
            </a:r>
          </a:p>
          <a:p>
            <a:pPr lvl="1">
              <a:spcBef>
                <a:spcPts val="574"/>
              </a:spcBef>
              <a:buClr>
                <a:srgbClr val="5D85A9"/>
              </a:buClr>
            </a:pPr>
            <a:r>
              <a:rPr lang="en-GB" sz="2200" dirty="0" smtClean="0"/>
              <a:t>Memory</a:t>
            </a:r>
          </a:p>
          <a:p>
            <a:pPr lvl="1">
              <a:spcBef>
                <a:spcPts val="574"/>
              </a:spcBef>
              <a:buClr>
                <a:srgbClr val="5D85A9"/>
              </a:buClr>
            </a:pPr>
            <a:r>
              <a:rPr lang="en-GB" sz="2200" dirty="0" smtClean="0"/>
              <a:t>CPU</a:t>
            </a:r>
          </a:p>
          <a:p>
            <a:pPr>
              <a:spcBef>
                <a:spcPts val="574"/>
              </a:spcBef>
              <a:buClr>
                <a:srgbClr val="5D85A9"/>
              </a:buClr>
            </a:pPr>
            <a:r>
              <a:rPr lang="en-GB" sz="2200" dirty="0" smtClean="0"/>
              <a:t>Small changes to one component have knock-on effects on others</a:t>
            </a:r>
          </a:p>
          <a:p>
            <a:pPr>
              <a:spcBef>
                <a:spcPts val="574"/>
              </a:spcBef>
              <a:buClr>
                <a:srgbClr val="5D85A9"/>
              </a:buClr>
            </a:pPr>
            <a:r>
              <a:rPr lang="en-GB" sz="2200" dirty="0" smtClean="0"/>
              <a:t>Careful configuration and tuning</a:t>
            </a:r>
            <a:endParaRPr lang="en-US" sz="2200" dirty="0"/>
          </a:p>
        </p:txBody>
      </p:sp>
      <p:pic>
        <p:nvPicPr>
          <p:cNvPr id="4" name="Picture 3" descr="application pipe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286256"/>
            <a:ext cx="7572375" cy="1905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071802" y="6488668"/>
              <a:ext cx="6072198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Implementation challenges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Scalability: Memory</a:t>
            </a:r>
            <a:endParaRPr lang="en-US" sz="4000" dirty="0">
              <a:solidFill>
                <a:srgbClr val="45658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rgbClr val="5D85A9"/>
              </a:buClr>
            </a:pPr>
            <a:r>
              <a:rPr lang="en-GB" dirty="0" smtClean="0"/>
              <a:t>Careful profiling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Retained size of objects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Eliminate wasteful memory usage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Memory efficient collections</a:t>
            </a:r>
          </a:p>
          <a:p>
            <a:pPr lvl="2">
              <a:buClr>
                <a:srgbClr val="5D85A9"/>
              </a:buClr>
            </a:pPr>
            <a:r>
              <a:rPr lang="en-GB" b="1" dirty="0" smtClean="0">
                <a:latin typeface="Courier New" pitchFamily="49" charset="0"/>
              </a:rPr>
              <a:t>List&lt;T&gt;</a:t>
            </a:r>
            <a:r>
              <a:rPr lang="en-GB" dirty="0" smtClean="0"/>
              <a:t> instead of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HashMap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&lt;T&gt;</a:t>
            </a:r>
            <a:r>
              <a:rPr lang="en-GB" dirty="0" smtClean="0"/>
              <a:t> where access allows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Use byte instead of short, short instead of </a:t>
            </a:r>
            <a:r>
              <a:rPr lang="en-GB" dirty="0" err="1" smtClean="0"/>
              <a:t>int</a:t>
            </a:r>
            <a:endParaRPr lang="en-GB" dirty="0" smtClean="0"/>
          </a:p>
          <a:p>
            <a:pPr lvl="1">
              <a:buClr>
                <a:srgbClr val="5D85A9"/>
              </a:buClr>
            </a:pPr>
            <a:r>
              <a:rPr lang="en-GB" dirty="0" smtClean="0"/>
              <a:t>Reduce use of String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Minimal number of thread - pool and reuse where possible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Intelligent recursion- pass minimal parameters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Release objects early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Switch to 64 bit Java Virtual Machine (IcedTea7)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071802" y="6488668"/>
              <a:ext cx="6072198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Implementation challenges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Scalability: Data Layer</a:t>
            </a:r>
            <a:endParaRPr lang="en-US" sz="4000" dirty="0">
              <a:solidFill>
                <a:srgbClr val="45658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/>
              <a:t>Problem</a:t>
            </a:r>
            <a:r>
              <a:rPr lang="en-GB" sz="2800" dirty="0" smtClean="0"/>
              <a:t>:</a:t>
            </a:r>
            <a:r>
              <a:rPr lang="en-US" sz="2800" dirty="0" smtClean="0"/>
              <a:t> High levels of contention, large amounts of data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b="1" dirty="0" smtClean="0"/>
              <a:t>Solution</a:t>
            </a:r>
            <a:r>
              <a:rPr lang="en-GB" sz="2800" dirty="0" smtClean="0"/>
              <a:t>:</a:t>
            </a:r>
          </a:p>
          <a:p>
            <a:pPr>
              <a:buClr>
                <a:srgbClr val="5D85A9"/>
              </a:buClr>
            </a:pPr>
            <a:r>
              <a:rPr lang="en-GB" sz="2800" dirty="0" smtClean="0"/>
              <a:t>Query Batching			- 20-50% gains</a:t>
            </a:r>
          </a:p>
          <a:p>
            <a:pPr>
              <a:buClr>
                <a:srgbClr val="5D85A9"/>
              </a:buClr>
            </a:pPr>
            <a:r>
              <a:rPr lang="en-GB" sz="2800" dirty="0" smtClean="0"/>
              <a:t>Stored Procedures		- 5% gains</a:t>
            </a:r>
          </a:p>
          <a:p>
            <a:pPr>
              <a:buClr>
                <a:srgbClr val="5D85A9"/>
              </a:buClr>
            </a:pPr>
            <a:r>
              <a:rPr lang="en-GB" sz="2800" b="1" dirty="0" smtClean="0">
                <a:latin typeface="Courier New" pitchFamily="49" charset="0"/>
              </a:rPr>
              <a:t>LOAD_DATA_INFILE</a:t>
            </a:r>
            <a:r>
              <a:rPr lang="en-GB" sz="2800" dirty="0" smtClean="0"/>
              <a:t>	- 6,000% gains</a:t>
            </a:r>
          </a:p>
          <a:p>
            <a:pPr>
              <a:buClr>
                <a:srgbClr val="5D85A9"/>
              </a:buClr>
            </a:pPr>
            <a:r>
              <a:rPr lang="en-GB" sz="2800" dirty="0" err="1" smtClean="0"/>
              <a:t>MySQL</a:t>
            </a:r>
            <a:r>
              <a:rPr lang="en-GB" sz="2800" dirty="0" smtClean="0"/>
              <a:t> Tuning</a:t>
            </a:r>
          </a:p>
          <a:p>
            <a:pPr lvl="1">
              <a:buClr>
                <a:srgbClr val="5D85A9"/>
              </a:buClr>
            </a:pPr>
            <a:r>
              <a:rPr lang="en-GB" sz="2400" dirty="0" smtClean="0"/>
              <a:t>connections, buffers, caching and threads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071802" y="6488668"/>
              <a:ext cx="6072198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Implementation challenges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Testing Methods</a:t>
            </a:r>
            <a:br>
              <a:rPr lang="en-GB" sz="4000" dirty="0" smtClean="0">
                <a:solidFill>
                  <a:srgbClr val="456583"/>
                </a:solidFill>
              </a:rPr>
            </a:br>
            <a:r>
              <a:rPr lang="en-GB" sz="4000" dirty="0" smtClean="0">
                <a:solidFill>
                  <a:srgbClr val="456583"/>
                </a:solidFill>
              </a:rPr>
              <a:t>and Tools</a:t>
            </a:r>
            <a:endParaRPr lang="en-US" sz="4000" dirty="0">
              <a:solidFill>
                <a:srgbClr val="456583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3600" dirty="0" smtClean="0"/>
          </a:p>
          <a:p>
            <a:pPr>
              <a:buNone/>
            </a:pPr>
            <a:r>
              <a:rPr lang="en-GB" dirty="0" smtClean="0"/>
              <a:t>Profiling and Monitoring</a:t>
            </a:r>
          </a:p>
          <a:p>
            <a:pPr>
              <a:buNone/>
            </a:pPr>
            <a:endParaRPr lang="en-GB" dirty="0" smtClean="0"/>
          </a:p>
          <a:p>
            <a:pPr>
              <a:buClr>
                <a:srgbClr val="5D85A9"/>
              </a:buClr>
            </a:pPr>
            <a:r>
              <a:rPr lang="en-GB" dirty="0" err="1" smtClean="0"/>
              <a:t>JVisualVM</a:t>
            </a:r>
            <a:endParaRPr lang="en-GB" dirty="0" smtClean="0"/>
          </a:p>
          <a:p>
            <a:pPr>
              <a:buClr>
                <a:srgbClr val="5D85A9"/>
              </a:buClr>
            </a:pPr>
            <a:r>
              <a:rPr lang="en-GB" dirty="0" err="1" smtClean="0"/>
              <a:t>YourKit</a:t>
            </a:r>
            <a:r>
              <a:rPr lang="en-GB" dirty="0" smtClean="0"/>
              <a:t> Java Profiler</a:t>
            </a:r>
          </a:p>
          <a:p>
            <a:pPr>
              <a:buClr>
                <a:srgbClr val="5D85A9"/>
              </a:buClr>
            </a:pPr>
            <a:r>
              <a:rPr lang="en-GB" dirty="0" err="1" smtClean="0"/>
              <a:t>JConsole</a:t>
            </a:r>
            <a:endParaRPr lang="en-US" dirty="0" smtClean="0"/>
          </a:p>
        </p:txBody>
      </p:sp>
      <p:sp>
        <p:nvSpPr>
          <p:cNvPr id="21" name="Chevron 20"/>
          <p:cNvSpPr/>
          <p:nvPr/>
        </p:nvSpPr>
        <p:spPr>
          <a:xfrm rot="5400000">
            <a:off x="5715008" y="-428652"/>
            <a:ext cx="1357321" cy="3214709"/>
          </a:xfrm>
          <a:prstGeom prst="chevron">
            <a:avLst>
              <a:gd name="adj" fmla="val 39883"/>
            </a:avLst>
          </a:prstGeom>
          <a:solidFill>
            <a:srgbClr val="84A2BE"/>
          </a:solidFill>
          <a:ln>
            <a:solidFill>
              <a:srgbClr val="5D85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88000" tIns="0" rIns="0" bIns="0" rtlCol="0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Functional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 rot="5400000">
            <a:off x="5607852" y="678637"/>
            <a:ext cx="1571635" cy="3214709"/>
          </a:xfrm>
          <a:prstGeom prst="chevron">
            <a:avLst>
              <a:gd name="adj" fmla="val 34878"/>
            </a:avLst>
          </a:prstGeom>
          <a:solidFill>
            <a:srgbClr val="5D85A9"/>
          </a:solidFill>
          <a:ln>
            <a:solidFill>
              <a:srgbClr val="45658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0" tIns="0" rIns="0" bIns="0" rtlCol="0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Unit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 rot="5400000">
            <a:off x="5536414" y="1964521"/>
            <a:ext cx="1714511" cy="3214709"/>
          </a:xfrm>
          <a:prstGeom prst="chevron">
            <a:avLst>
              <a:gd name="adj" fmla="val 32370"/>
            </a:avLst>
          </a:prstGeom>
          <a:solidFill>
            <a:srgbClr val="456583"/>
          </a:solidFill>
          <a:ln>
            <a:solidFill>
              <a:srgbClr val="3953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0" rIns="0" bIns="0" rtlCol="0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Development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1,000-20,000 directories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5357818" y="3500438"/>
            <a:ext cx="2071701" cy="3214709"/>
          </a:xfrm>
          <a:prstGeom prst="chevron">
            <a:avLst>
              <a:gd name="adj" fmla="val 26853"/>
            </a:avLst>
          </a:prstGeom>
          <a:solidFill>
            <a:srgbClr val="C72035"/>
          </a:solidFill>
          <a:ln>
            <a:solidFill>
              <a:srgbClr val="8B17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0" rIns="0" bIns="0" rtlCol="0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Production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Cinesite file system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200,000-1,000,000+ directories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071802" y="6488668"/>
              <a:ext cx="6072198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testing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Features Implemented</a:t>
            </a:r>
            <a:endParaRPr lang="en-US" sz="4000" dirty="0">
              <a:solidFill>
                <a:srgbClr val="456583"/>
              </a:solidFill>
            </a:endParaRPr>
          </a:p>
        </p:txBody>
      </p:sp>
      <p:graphicFrame>
        <p:nvGraphicFramePr>
          <p:cNvPr id="21" name="Content Placeholder 7"/>
          <p:cNvGraphicFramePr>
            <a:graphicFrameLocks noGrp="1"/>
          </p:cNvGraphicFramePr>
          <p:nvPr>
            <p:ph idx="1"/>
          </p:nvPr>
        </p:nvGraphicFramePr>
        <p:xfrm>
          <a:off x="2214546" y="1643050"/>
          <a:ext cx="4786346" cy="3909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9988"/>
                <a:gridCol w="1546358"/>
              </a:tblGrid>
              <a:tr h="571506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Requirement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Achieved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681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Operating Scope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  <a:sym typeface="Webdings"/>
                        </a:rPr>
                        <a:t>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681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User Access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  <a:sym typeface="Webdings"/>
                        </a:rPr>
                        <a:t>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681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Directory Information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B050"/>
                          </a:solidFill>
                          <a:sym typeface="Webdings"/>
                        </a:rPr>
                        <a:t></a:t>
                      </a:r>
                      <a:endParaRPr lang="en-US" sz="24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681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Visualisation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B050"/>
                          </a:solidFill>
                          <a:sym typeface="Webdings"/>
                        </a:rPr>
                        <a:t></a:t>
                      </a:r>
                      <a:endParaRPr lang="en-US" sz="24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681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Stubs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B050"/>
                          </a:solidFill>
                          <a:sym typeface="Webdings"/>
                        </a:rPr>
                        <a:t></a:t>
                      </a:r>
                      <a:endParaRPr lang="en-US" sz="24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681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Latency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B050"/>
                          </a:solidFill>
                          <a:sym typeface="Webdings"/>
                        </a:rPr>
                        <a:t></a:t>
                      </a:r>
                      <a:endParaRPr lang="en-US" sz="24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681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Trend Analysis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B050"/>
                          </a:solidFill>
                          <a:sym typeface="Webdings"/>
                        </a:rPr>
                        <a:t></a:t>
                      </a:r>
                      <a:endParaRPr lang="en-US" sz="24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71501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Also partially implemented </a:t>
            </a:r>
            <a:r>
              <a:rPr lang="en-GB" sz="2400" dirty="0" smtClean="0">
                <a:solidFill>
                  <a:srgbClr val="5D85A9"/>
                </a:solidFill>
              </a:rPr>
              <a:t>reporting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rgbClr val="5D85A9"/>
                </a:solidFill>
              </a:rPr>
              <a:t>scheduling</a:t>
            </a:r>
            <a:r>
              <a:rPr lang="en-GB" sz="2400" dirty="0" smtClean="0"/>
              <a:t>.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71802" y="6488668"/>
              <a:ext cx="6072198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evaluation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Future Work</a:t>
            </a:r>
            <a:endParaRPr lang="en-US" sz="4000" dirty="0">
              <a:solidFill>
                <a:srgbClr val="45658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5D85A9"/>
              </a:buClr>
              <a:buNone/>
            </a:pPr>
            <a:endParaRPr lang="en-GB" sz="2400" dirty="0" smtClean="0"/>
          </a:p>
          <a:p>
            <a:pPr>
              <a:buClr>
                <a:srgbClr val="5D85A9"/>
              </a:buClr>
            </a:pPr>
            <a:r>
              <a:rPr lang="en-GB" dirty="0" smtClean="0"/>
              <a:t>Modular structure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Solid foundations</a:t>
            </a:r>
            <a:endParaRPr lang="en-US" dirty="0" smtClean="0"/>
          </a:p>
          <a:p>
            <a:pPr>
              <a:buClr>
                <a:srgbClr val="5D85A9"/>
              </a:buClr>
            </a:pPr>
            <a:r>
              <a:rPr lang="en-GB" dirty="0" smtClean="0"/>
              <a:t>Extend front-end</a:t>
            </a:r>
          </a:p>
          <a:p>
            <a:pPr lvl="1">
              <a:buClr>
                <a:srgbClr val="5D85A9"/>
              </a:buClr>
            </a:pPr>
            <a:r>
              <a:rPr lang="en-GB" sz="2400" dirty="0" smtClean="0"/>
              <a:t>early warning system</a:t>
            </a:r>
          </a:p>
          <a:p>
            <a:pPr lvl="1">
              <a:buClr>
                <a:srgbClr val="5D85A9"/>
              </a:buClr>
            </a:pPr>
            <a:r>
              <a:rPr lang="en-GB" sz="2400" dirty="0" smtClean="0"/>
              <a:t>hot zones</a:t>
            </a:r>
          </a:p>
          <a:p>
            <a:pPr lvl="1">
              <a:buClr>
                <a:srgbClr val="5D85A9"/>
              </a:buClr>
            </a:pPr>
            <a:r>
              <a:rPr lang="en-GB" sz="2400" dirty="0" smtClean="0"/>
              <a:t>automatic management reports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071802" y="6488668"/>
              <a:ext cx="6072198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Future work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Summary</a:t>
            </a:r>
            <a:endParaRPr lang="en-US" sz="4000" dirty="0">
              <a:solidFill>
                <a:srgbClr val="456583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_810171-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8572560" cy="3709281"/>
          </a:xfrm>
        </p:spPr>
      </p:pic>
      <p:pic>
        <p:nvPicPr>
          <p:cNvPr id="13" name="Picture 12" descr="web_potter_pic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71612"/>
            <a:ext cx="8572560" cy="3709280"/>
          </a:xfrm>
          <a:prstGeom prst="rect">
            <a:avLst/>
          </a:prstGeom>
        </p:spPr>
      </p:pic>
      <p:pic>
        <p:nvPicPr>
          <p:cNvPr id="14" name="Picture 13" descr="e_061_rc_002_v007_pr.00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571611"/>
            <a:ext cx="8572560" cy="3709281"/>
          </a:xfrm>
          <a:prstGeom prst="rect">
            <a:avLst/>
          </a:prstGeom>
        </p:spPr>
      </p:pic>
      <p:pic>
        <p:nvPicPr>
          <p:cNvPr id="15" name="Picture 14" descr="es_2_GDC_cinesite_vf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571612"/>
            <a:ext cx="8572560" cy="3709280"/>
          </a:xfrm>
          <a:prstGeom prst="rect">
            <a:avLst/>
          </a:prstGeom>
        </p:spPr>
      </p:pic>
      <p:pic>
        <p:nvPicPr>
          <p:cNvPr id="16" name="Picture 15" descr="10_superhighway_into_iraq_ep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1571612"/>
            <a:ext cx="8572560" cy="3709280"/>
          </a:xfrm>
          <a:prstGeom prst="rect">
            <a:avLst/>
          </a:prstGeom>
        </p:spPr>
      </p:pic>
      <p:pic>
        <p:nvPicPr>
          <p:cNvPr id="23" name="Picture 22" descr="web_bedtime_small_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1571612"/>
            <a:ext cx="8572560" cy="3709280"/>
          </a:xfrm>
          <a:prstGeom prst="rect">
            <a:avLst/>
          </a:prstGeom>
        </p:spPr>
      </p:pic>
      <p:pic>
        <p:nvPicPr>
          <p:cNvPr id="24" name="Picture 23" descr="web_bedtime_small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1571611"/>
            <a:ext cx="8572560" cy="3709281"/>
          </a:xfrm>
          <a:prstGeom prst="rect">
            <a:avLst/>
          </a:prstGeom>
        </p:spPr>
      </p:pic>
      <p:pic>
        <p:nvPicPr>
          <p:cNvPr id="25" name="Picture 24" descr="web_bedtime_small_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20" y="1571611"/>
            <a:ext cx="8572560" cy="3709281"/>
          </a:xfrm>
          <a:prstGeom prst="rect">
            <a:avLst/>
          </a:prstGeom>
        </p:spPr>
      </p:pic>
      <p:pic>
        <p:nvPicPr>
          <p:cNvPr id="17" name="Picture 16" descr="web_moon_big_pic.jpg"/>
          <p:cNvPicPr>
            <a:picLocks noChangeAspect="1"/>
          </p:cNvPicPr>
          <p:nvPr/>
        </p:nvPicPr>
        <p:blipFill>
          <a:blip r:embed="rId10" cstate="print"/>
          <a:srcRect r="1639"/>
          <a:stretch>
            <a:fillRect/>
          </a:stretch>
        </p:blipFill>
        <p:spPr>
          <a:xfrm>
            <a:off x="285720" y="1571611"/>
            <a:ext cx="8572560" cy="3694587"/>
          </a:xfrm>
          <a:prstGeom prst="rect">
            <a:avLst/>
          </a:prstGeom>
        </p:spPr>
      </p:pic>
      <p:pic>
        <p:nvPicPr>
          <p:cNvPr id="19" name="Picture 18" descr="web_moon_small_pic_1 (1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5720" y="1571612"/>
            <a:ext cx="8572560" cy="3709280"/>
          </a:xfrm>
          <a:prstGeom prst="rect">
            <a:avLst/>
          </a:prstGeom>
        </p:spPr>
      </p:pic>
      <p:pic>
        <p:nvPicPr>
          <p:cNvPr id="20" name="Picture 19" descr="e_2_moon_vfx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1571612"/>
            <a:ext cx="8572560" cy="3709280"/>
          </a:xfrm>
          <a:prstGeom prst="rect">
            <a:avLst/>
          </a:prstGeom>
        </p:spPr>
      </p:pic>
      <p:pic>
        <p:nvPicPr>
          <p:cNvPr id="22" name="Picture 21" descr="web_moon_small_pic_3 (1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0" y="1571612"/>
            <a:ext cx="8572560" cy="3709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456583"/>
                </a:solidFill>
              </a:rPr>
              <a:t>Cinesite and their Business Problem</a:t>
            </a:r>
            <a:endParaRPr lang="en-US" dirty="0">
              <a:solidFill>
                <a:srgbClr val="45658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1500174"/>
            <a:ext cx="8715436" cy="4143404"/>
          </a:xfrm>
          <a:prstGeom prst="rect">
            <a:avLst/>
          </a:prstGeom>
          <a:noFill/>
          <a:ln w="25400">
            <a:solidFill>
              <a:srgbClr val="5D85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43636" y="6488668"/>
              <a:ext cx="3000364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background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14282" y="5286388"/>
            <a:ext cx="8715436" cy="369332"/>
          </a:xfrm>
          <a:prstGeom prst="rect">
            <a:avLst/>
          </a:prstGeom>
          <a:noFill/>
        </p:spPr>
        <p:txBody>
          <a:bodyPr wrap="square" lIns="0" tIns="0" rIns="72000" bIns="0" rtlCol="0" anchor="b" anchorCtr="0">
            <a:spAutoFit/>
          </a:bodyPr>
          <a:lstStyle/>
          <a:p>
            <a:pPr algn="r"/>
            <a:r>
              <a:rPr lang="en-GB" sz="2400" b="1" cap="small" dirty="0" smtClean="0">
                <a:solidFill>
                  <a:srgbClr val="5D85A9"/>
                </a:solidFill>
              </a:rPr>
              <a:t>Cinesite</a:t>
            </a:r>
            <a:endParaRPr lang="en-US" sz="2400" b="1" cap="small" dirty="0">
              <a:solidFill>
                <a:srgbClr val="5D85A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282" y="5286388"/>
            <a:ext cx="8715436" cy="369332"/>
          </a:xfrm>
          <a:prstGeom prst="rect">
            <a:avLst/>
          </a:prstGeom>
          <a:noFill/>
        </p:spPr>
        <p:txBody>
          <a:bodyPr wrap="square" lIns="0" tIns="0" rIns="72000" bIns="0" rtlCol="0" anchor="b" anchorCtr="0">
            <a:spAutoFit/>
          </a:bodyPr>
          <a:lstStyle/>
          <a:p>
            <a:pPr algn="r"/>
            <a:r>
              <a:rPr lang="en-GB" sz="2400" b="1" cap="small" dirty="0" smtClean="0">
                <a:solidFill>
                  <a:srgbClr val="5D85A9"/>
                </a:solidFill>
              </a:rPr>
              <a:t>Harry Potter</a:t>
            </a:r>
            <a:endParaRPr lang="en-US" sz="2400" b="1" cap="small" dirty="0">
              <a:solidFill>
                <a:srgbClr val="5D85A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282" y="5286388"/>
            <a:ext cx="8715436" cy="369332"/>
          </a:xfrm>
          <a:prstGeom prst="rect">
            <a:avLst/>
          </a:prstGeom>
          <a:noFill/>
        </p:spPr>
        <p:txBody>
          <a:bodyPr wrap="square" lIns="0" tIns="0" rIns="72000" bIns="0" rtlCol="0" anchor="b" anchorCtr="0">
            <a:spAutoFit/>
          </a:bodyPr>
          <a:lstStyle/>
          <a:p>
            <a:pPr algn="r"/>
            <a:r>
              <a:rPr lang="en-GB" sz="2400" b="1" cap="small" dirty="0" smtClean="0">
                <a:solidFill>
                  <a:srgbClr val="5D85A9"/>
                </a:solidFill>
              </a:rPr>
              <a:t>The Golden Compass</a:t>
            </a:r>
            <a:endParaRPr lang="en-US" sz="2400" b="1" cap="small" dirty="0">
              <a:solidFill>
                <a:srgbClr val="5D85A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282" y="5286388"/>
            <a:ext cx="8715436" cy="369332"/>
          </a:xfrm>
          <a:prstGeom prst="rect">
            <a:avLst/>
          </a:prstGeom>
          <a:noFill/>
        </p:spPr>
        <p:txBody>
          <a:bodyPr wrap="square" lIns="0" tIns="0" rIns="72000" bIns="0" rtlCol="0" anchor="b" anchorCtr="0">
            <a:spAutoFit/>
          </a:bodyPr>
          <a:lstStyle/>
          <a:p>
            <a:pPr algn="r"/>
            <a:r>
              <a:rPr lang="en-GB" sz="2400" b="1" cap="small" dirty="0" smtClean="0">
                <a:solidFill>
                  <a:srgbClr val="5D85A9"/>
                </a:solidFill>
              </a:rPr>
              <a:t>Generation Kill</a:t>
            </a:r>
            <a:endParaRPr lang="en-US" sz="2400" b="1" cap="small" dirty="0">
              <a:solidFill>
                <a:srgbClr val="5D85A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4282" y="5286388"/>
            <a:ext cx="8715436" cy="369332"/>
          </a:xfrm>
          <a:prstGeom prst="rect">
            <a:avLst/>
          </a:prstGeom>
          <a:noFill/>
        </p:spPr>
        <p:txBody>
          <a:bodyPr wrap="square" lIns="0" tIns="0" rIns="72000" bIns="0" rtlCol="0" anchor="b" anchorCtr="0">
            <a:spAutoFit/>
          </a:bodyPr>
          <a:lstStyle/>
          <a:p>
            <a:pPr algn="r"/>
            <a:r>
              <a:rPr lang="en-GB" sz="2400" b="1" cap="small" dirty="0" smtClean="0">
                <a:solidFill>
                  <a:srgbClr val="5D85A9"/>
                </a:solidFill>
              </a:rPr>
              <a:t>Bedtime Stories</a:t>
            </a:r>
            <a:endParaRPr lang="en-US" sz="2400" b="1" cap="small" dirty="0">
              <a:solidFill>
                <a:srgbClr val="5D85A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282" y="5286388"/>
            <a:ext cx="8715436" cy="369332"/>
          </a:xfrm>
          <a:prstGeom prst="rect">
            <a:avLst/>
          </a:prstGeom>
          <a:noFill/>
        </p:spPr>
        <p:txBody>
          <a:bodyPr wrap="square" lIns="0" tIns="0" rIns="72000" bIns="0" rtlCol="0" anchor="b" anchorCtr="0">
            <a:spAutoFit/>
          </a:bodyPr>
          <a:lstStyle/>
          <a:p>
            <a:pPr algn="r"/>
            <a:r>
              <a:rPr lang="en-GB" sz="2400" b="1" cap="small" dirty="0" smtClean="0">
                <a:solidFill>
                  <a:srgbClr val="5D85A9"/>
                </a:solidFill>
              </a:rPr>
              <a:t>Moon</a:t>
            </a:r>
            <a:endParaRPr lang="en-US" sz="2400" b="1" cap="small" dirty="0">
              <a:solidFill>
                <a:srgbClr val="5D85A9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4282" y="1500174"/>
            <a:ext cx="8715436" cy="4143404"/>
          </a:xfrm>
          <a:prstGeom prst="rect">
            <a:avLst/>
          </a:prstGeom>
          <a:solidFill>
            <a:schemeClr val="bg1"/>
          </a:solidFill>
          <a:ln w="25400">
            <a:solidFill>
              <a:srgbClr val="5D85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cinesite_log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85984" y="2857496"/>
            <a:ext cx="4595860" cy="1229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6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3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9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Trend Analysis I</a:t>
            </a:r>
            <a:endParaRPr lang="en-US" sz="4000" dirty="0">
              <a:solidFill>
                <a:srgbClr val="45658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GB" sz="2800" b="1" dirty="0" smtClean="0"/>
              <a:t>Problem</a:t>
            </a:r>
            <a:r>
              <a:rPr lang="en-GB" sz="2800" dirty="0" smtClean="0"/>
              <a:t>: How to capture detailed directory information</a:t>
            </a:r>
          </a:p>
          <a:p>
            <a:pPr lvl="1">
              <a:buClr>
                <a:srgbClr val="5D85A9"/>
              </a:buClr>
            </a:pPr>
            <a:r>
              <a:rPr lang="en-GB" sz="2400" dirty="0" smtClean="0"/>
              <a:t>Churn, activity and growth</a:t>
            </a:r>
          </a:p>
          <a:p>
            <a:endParaRPr lang="en-GB" sz="2800" dirty="0" smtClean="0"/>
          </a:p>
          <a:p>
            <a:pPr>
              <a:buNone/>
            </a:pPr>
            <a:r>
              <a:rPr lang="en-GB" sz="2800" b="1" dirty="0" smtClean="0"/>
              <a:t>Solution</a:t>
            </a:r>
            <a:r>
              <a:rPr lang="en-GB" sz="2800" dirty="0" smtClean="0"/>
              <a:t>: Capture rich directory data</a:t>
            </a:r>
          </a:p>
          <a:p>
            <a:pPr lvl="1">
              <a:buClr>
                <a:srgbClr val="5D85A9"/>
              </a:buClr>
            </a:pPr>
            <a:r>
              <a:rPr lang="en-GB" sz="2400" dirty="0" smtClean="0"/>
              <a:t>Created date</a:t>
            </a:r>
            <a:endParaRPr lang="en-US" sz="2400" dirty="0" smtClean="0"/>
          </a:p>
          <a:p>
            <a:pPr lvl="1">
              <a:buClr>
                <a:srgbClr val="5D85A9"/>
              </a:buClr>
            </a:pPr>
            <a:r>
              <a:rPr lang="en-GB" sz="2400" dirty="0" smtClean="0"/>
              <a:t>Date last modified</a:t>
            </a:r>
          </a:p>
          <a:p>
            <a:pPr lvl="1">
              <a:buClr>
                <a:srgbClr val="5D85A9"/>
              </a:buClr>
            </a:pPr>
            <a:r>
              <a:rPr lang="en-GB" sz="2400" dirty="0" smtClean="0"/>
              <a:t>Size of files</a:t>
            </a:r>
          </a:p>
          <a:p>
            <a:pPr lvl="1">
              <a:buClr>
                <a:srgbClr val="5D85A9"/>
              </a:buClr>
            </a:pPr>
            <a:r>
              <a:rPr lang="en-GB" sz="2400" dirty="0" smtClean="0"/>
              <a:t>Size of directories</a:t>
            </a:r>
          </a:p>
          <a:p>
            <a:pPr lvl="1">
              <a:buClr>
                <a:srgbClr val="5D85A9"/>
              </a:buClr>
            </a:pPr>
            <a:r>
              <a:rPr lang="en-GB" sz="2400" dirty="0" smtClean="0"/>
              <a:t>File extensions – type and volume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071802" y="6488668"/>
              <a:ext cx="6072198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Implementation challenges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Trend Analysis II</a:t>
            </a:r>
            <a:endParaRPr lang="en-US" sz="4000" dirty="0">
              <a:solidFill>
                <a:srgbClr val="456583"/>
              </a:solidFill>
            </a:endParaRPr>
          </a:p>
        </p:txBody>
      </p:sp>
      <p:pic>
        <p:nvPicPr>
          <p:cNvPr id="6" name="Content Placeholder 5" descr="directoryactiv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9175" y="2058194"/>
            <a:ext cx="7105650" cy="3609975"/>
          </a:xfrm>
        </p:spPr>
      </p:pic>
      <p:grpSp>
        <p:nvGrpSpPr>
          <p:cNvPr id="2" name="Group 6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71802" y="6488668"/>
              <a:ext cx="6072198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Implementation challenges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Problem Statement</a:t>
            </a:r>
            <a:endParaRPr lang="en-US" sz="4000" dirty="0">
              <a:solidFill>
                <a:srgbClr val="45658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Clr>
                <a:srgbClr val="5D85A9"/>
              </a:buClr>
              <a:buNone/>
            </a:pPr>
            <a:endParaRPr lang="en-GB" dirty="0" smtClean="0"/>
          </a:p>
          <a:p>
            <a:pPr algn="ctr">
              <a:buClr>
                <a:srgbClr val="5D85A9"/>
              </a:buClr>
              <a:buNone/>
            </a:pPr>
            <a:endParaRPr lang="en-GB" dirty="0"/>
          </a:p>
          <a:p>
            <a:pPr algn="ctr">
              <a:buClr>
                <a:srgbClr val="5D85A9"/>
              </a:buClr>
              <a:buNone/>
            </a:pPr>
            <a:r>
              <a:rPr lang="en-GB" dirty="0" smtClean="0"/>
              <a:t>How, when and where is file space being used?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43636" y="6488668"/>
              <a:ext cx="3000364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background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Existing System</a:t>
            </a:r>
            <a:endParaRPr lang="en-US" sz="4000" dirty="0">
              <a:solidFill>
                <a:srgbClr val="45658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5D85A9"/>
              </a:buClr>
            </a:pPr>
            <a:r>
              <a:rPr lang="en-GB" dirty="0" smtClean="0"/>
              <a:t>4 days to perform a scan of the system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Stale snapshot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Machine specific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Doesn’t scan entire file system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No historical data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Poor UI performance</a:t>
            </a:r>
          </a:p>
          <a:p>
            <a:endParaRPr lang="en-GB" dirty="0" smtClean="0"/>
          </a:p>
          <a:p>
            <a:pPr>
              <a:buNone/>
            </a:pPr>
            <a:r>
              <a:rPr lang="en-GB" b="1" dirty="0" smtClean="0"/>
              <a:t>Consequence</a:t>
            </a:r>
            <a:r>
              <a:rPr lang="en-GB" dirty="0" smtClean="0"/>
              <a:t>: incomplete understanding of file space usage.</a:t>
            </a:r>
            <a:endParaRPr lang="en-US" dirty="0"/>
          </a:p>
        </p:txBody>
      </p:sp>
      <p:pic>
        <p:nvPicPr>
          <p:cNvPr id="5" name="Content Placeholder 7" descr="Screen shot 2010-03-18 at 15.53.27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000108"/>
            <a:ext cx="4566139" cy="5286412"/>
          </a:xfrm>
        </p:spPr>
      </p:pic>
      <p:grpSp>
        <p:nvGrpSpPr>
          <p:cNvPr id="6" name="Group 5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143636" y="6488668"/>
              <a:ext cx="3000364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background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Solution Requirements</a:t>
            </a:r>
            <a:endParaRPr lang="en-US" sz="4000" dirty="0">
              <a:solidFill>
                <a:srgbClr val="456583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Content Placeholder 11" descr="infrastructure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4748769" y="1600200"/>
            <a:ext cx="3837462" cy="4525963"/>
          </a:xfrm>
        </p:spPr>
      </p:pic>
      <p:grpSp>
        <p:nvGrpSpPr>
          <p:cNvPr id="13" name="Group 12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143636" y="6488668"/>
              <a:ext cx="3000364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solution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demonstration</a:t>
            </a:r>
            <a:endParaRPr lang="en-GB" dirty="0"/>
          </a:p>
        </p:txBody>
      </p:sp>
      <p:pic>
        <p:nvPicPr>
          <p:cNvPr id="7" name="Picture 5" descr="cinesit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-2"/>
            <a:ext cx="2500298" cy="66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43636" y="6488668"/>
              <a:ext cx="3000364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solution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Development Approach</a:t>
            </a:r>
            <a:endParaRPr lang="en-US" sz="4000" dirty="0">
              <a:solidFill>
                <a:srgbClr val="45658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5D85A9"/>
              </a:buClr>
            </a:pPr>
            <a:r>
              <a:rPr lang="en-GB" dirty="0" smtClean="0"/>
              <a:t>Leap into the unknown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Agile approach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Develop scanning prototype and refine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Develop web front-end in parallel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Modularity and “Separation of Concerns”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‘Open-Closed’ principle</a:t>
            </a:r>
          </a:p>
          <a:p>
            <a:pPr>
              <a:buClr>
                <a:srgbClr val="5D85A9"/>
              </a:buClr>
            </a:pPr>
            <a:r>
              <a:rPr lang="en-GB" dirty="0" smtClean="0"/>
              <a:t>Third party components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143636" y="6488668"/>
              <a:ext cx="3000364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methodology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  <p:pic>
        <p:nvPicPr>
          <p:cNvPr id="10" name="Content Placeholder 9" descr="1. dev cycle - 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74411"/>
            <a:ext cx="4038600" cy="31775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456583"/>
                </a:solidFill>
              </a:rPr>
              <a:t>Application Architecture</a:t>
            </a:r>
            <a:endParaRPr lang="en-US" sz="4000" dirty="0">
              <a:solidFill>
                <a:srgbClr val="45658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/>
              <a:t>User Interface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Visual interface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Admin interface</a:t>
            </a:r>
          </a:p>
          <a:p>
            <a:pPr>
              <a:buNone/>
            </a:pPr>
            <a:r>
              <a:rPr lang="en-GB" dirty="0" smtClean="0"/>
              <a:t>Business Layer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File system scanner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Scheduler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Threading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Domain classes</a:t>
            </a:r>
          </a:p>
          <a:p>
            <a:pPr>
              <a:buNone/>
            </a:pPr>
            <a:r>
              <a:rPr lang="en-GB" dirty="0" smtClean="0"/>
              <a:t>Data Layer</a:t>
            </a:r>
          </a:p>
          <a:p>
            <a:pPr lvl="1">
              <a:buClr>
                <a:srgbClr val="5D85A9"/>
              </a:buClr>
            </a:pPr>
            <a:r>
              <a:rPr lang="en-GB" dirty="0" err="1" smtClean="0"/>
              <a:t>MySQL</a:t>
            </a:r>
            <a:r>
              <a:rPr lang="en-GB" dirty="0" smtClean="0"/>
              <a:t> Database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Data Access Code</a:t>
            </a:r>
          </a:p>
          <a:p>
            <a:pPr lvl="1">
              <a:buClr>
                <a:srgbClr val="5D85A9"/>
              </a:buClr>
            </a:pPr>
            <a:r>
              <a:rPr lang="en-GB" dirty="0" smtClean="0"/>
              <a:t>Caching</a:t>
            </a:r>
          </a:p>
          <a:p>
            <a:pPr lvl="1">
              <a:buClr>
                <a:srgbClr val="5D85A9"/>
              </a:buClr>
            </a:pPr>
            <a:r>
              <a:rPr lang="en-GB" dirty="0" err="1" smtClean="0"/>
              <a:t>SpringFramework</a:t>
            </a:r>
            <a:endParaRPr lang="en-GB" dirty="0" smtClean="0"/>
          </a:p>
          <a:p>
            <a:pPr lvl="1">
              <a:buClr>
                <a:srgbClr val="5D85A9"/>
              </a:buClr>
            </a:pPr>
            <a:r>
              <a:rPr lang="en-GB" dirty="0" smtClean="0"/>
              <a:t>C3PO – connection pooling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0" y="6488668"/>
            <a:ext cx="9144000" cy="369332"/>
            <a:chOff x="0" y="6488668"/>
            <a:chExt cx="9144000" cy="369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500834"/>
              <a:ext cx="9144000" cy="0"/>
            </a:xfrm>
            <a:prstGeom prst="line">
              <a:avLst/>
            </a:prstGeom>
            <a:ln>
              <a:solidFill>
                <a:srgbClr val="C72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143636" y="6488668"/>
              <a:ext cx="3000364" cy="369332"/>
            </a:xfrm>
            <a:prstGeom prst="rect">
              <a:avLst/>
            </a:prstGeom>
            <a:noFill/>
          </p:spPr>
          <p:txBody>
            <a:bodyPr wrap="square" tIns="0" rIns="72000" bIns="0" rtlCol="0" anchor="t" anchorCtr="0">
              <a:spAutoFit/>
            </a:bodyPr>
            <a:lstStyle/>
            <a:p>
              <a:pPr algn="r"/>
              <a:r>
                <a:rPr lang="en-GB" sz="2400" b="1" cap="all" dirty="0" smtClean="0">
                  <a:solidFill>
                    <a:srgbClr val="C72035"/>
                  </a:solidFill>
                  <a:latin typeface="+mj-lt"/>
                </a:rPr>
                <a:t>methodology</a:t>
              </a:r>
              <a:endParaRPr lang="en-US" b="1" cap="all" dirty="0">
                <a:solidFill>
                  <a:srgbClr val="C72035"/>
                </a:solidFill>
                <a:latin typeface="+mj-lt"/>
              </a:endParaRPr>
            </a:p>
          </p:txBody>
        </p:sp>
      </p:grpSp>
      <p:pic>
        <p:nvPicPr>
          <p:cNvPr id="10" name="Content Placeholder 9" descr="2. architecture - 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69297"/>
            <a:ext cx="4038600" cy="41877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877</Words>
  <Application>Microsoft Office PowerPoint</Application>
  <PresentationFormat>On-screen Show (4:3)</PresentationFormat>
  <Paragraphs>274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Managing Large Data Storage Systems in the Visual Effects Industry</vt:lpstr>
      <vt:lpstr>Outline</vt:lpstr>
      <vt:lpstr>Cinesite and their Business Problem</vt:lpstr>
      <vt:lpstr>Problem Statement</vt:lpstr>
      <vt:lpstr>Existing System</vt:lpstr>
      <vt:lpstr>Solution Requirements</vt:lpstr>
      <vt:lpstr>demonstration</vt:lpstr>
      <vt:lpstr>Development Approach</vt:lpstr>
      <vt:lpstr>Application Architecture</vt:lpstr>
      <vt:lpstr>Implementation Challenges</vt:lpstr>
      <vt:lpstr>Physical to Logical File Mapping I</vt:lpstr>
      <vt:lpstr>Physical to Logical File Mapping II</vt:lpstr>
      <vt:lpstr>Low Latency: Reducing Scan Times I</vt:lpstr>
      <vt:lpstr>Low Latency: Reducing Scan Times II</vt:lpstr>
      <vt:lpstr>Low Latency: Reducing Scan Times III</vt:lpstr>
      <vt:lpstr>Low Latency: Reducing Scan Times IV</vt:lpstr>
      <vt:lpstr>Low Latency: Reducing Scan Times V</vt:lpstr>
      <vt:lpstr>Low Latency: Reducing Scan Times VI</vt:lpstr>
      <vt:lpstr>Low Latency: Reducing Scan Times VII</vt:lpstr>
      <vt:lpstr>Low Latency: Reducing Scan Times VIII</vt:lpstr>
      <vt:lpstr>File System Heterogeneity I</vt:lpstr>
      <vt:lpstr>File System Heterogeneity II</vt:lpstr>
      <vt:lpstr>Scalability: Tuning at the Limit</vt:lpstr>
      <vt:lpstr>Scalability: Memory</vt:lpstr>
      <vt:lpstr>Scalability: Data Layer</vt:lpstr>
      <vt:lpstr>Testing Methods and Tools</vt:lpstr>
      <vt:lpstr>Features Implemented</vt:lpstr>
      <vt:lpstr>Future Work</vt:lpstr>
      <vt:lpstr>Summary</vt:lpstr>
      <vt:lpstr>Slide 30</vt:lpstr>
      <vt:lpstr>Trend Analysis I</vt:lpstr>
      <vt:lpstr>Trend Analysis II</vt:lpstr>
    </vt:vector>
  </TitlesOfParts>
  <Company>n/a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Large Data Storage Systems in the Visual Effects Industry</dc:title>
  <dc:creator>Jen Steele</dc:creator>
  <cp:lastModifiedBy>Chris Bowden</cp:lastModifiedBy>
  <cp:revision>154</cp:revision>
  <dcterms:created xsi:type="dcterms:W3CDTF">2010-03-21T18:48:48Z</dcterms:created>
  <dcterms:modified xsi:type="dcterms:W3CDTF">2010-03-23T22:04:49Z</dcterms:modified>
</cp:coreProperties>
</file>