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70" r:id="rId5"/>
    <p:sldId id="271" r:id="rId6"/>
    <p:sldId id="272" r:id="rId7"/>
    <p:sldId id="259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5" d="100"/>
          <a:sy n="105" d="100"/>
        </p:scale>
        <p:origin x="-11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8990-9FB3-3244-8DEB-28BA3BAEEDB0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58990-9FB3-3244-8DEB-28BA3BAEEDB0}" type="datetimeFigureOut">
              <a:rPr lang="en-US" smtClean="0"/>
              <a:pPr/>
              <a:t>10/1/2010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A33F5-B62B-0F4B-BE33-A529D1D83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3.imperial.ac.uk/humanities/englishlanguagesupport/classesduringtermtime/generalenglishclass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Senior Tutor’s Introduction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2010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667" b="1" dirty="0" smtClean="0">
                <a:solidFill>
                  <a:srgbClr val="0000FF"/>
                </a:solidFill>
                <a:latin typeface="Papyrus"/>
              </a:rPr>
              <a:t>How to Fail  the Year      4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en-GB" dirty="0" smtClean="0"/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Believe what other students tell you about what you need to pass the year.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Sign up for so many societies that your feet never touch the ground.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Sign up for none, and spend all the time </a:t>
            </a:r>
            <a:r>
              <a:rPr lang="en-US" i="1" dirty="0" smtClean="0">
                <a:solidFill>
                  <a:srgbClr val="660066"/>
                </a:solidFill>
                <a:latin typeface="Papyrus"/>
              </a:rPr>
              <a:t>thinking</a:t>
            </a:r>
            <a:r>
              <a:rPr lang="en-US" dirty="0" smtClean="0">
                <a:solidFill>
                  <a:srgbClr val="660066"/>
                </a:solidFill>
                <a:latin typeface="Papyrus"/>
              </a:rPr>
              <a:t> about doing some work.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Assume that as you are doing more work than X, that must be enough.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endParaRPr lang="en-GB" dirty="0" smtClean="0">
              <a:solidFill>
                <a:srgbClr val="660066"/>
              </a:solidFill>
              <a:latin typeface="Papyru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Papyrus"/>
              </a:rPr>
              <a:t>How to Pass the Year</a:t>
            </a:r>
            <a:r>
              <a:rPr lang="en-GB" sz="2800" b="1" dirty="0" smtClean="0">
                <a:solidFill>
                  <a:srgbClr val="0000FF"/>
                </a:solidFill>
                <a:latin typeface="Papyrus"/>
              </a:rPr>
              <a:t/>
            </a:r>
            <a:br>
              <a:rPr lang="en-GB" sz="2800" b="1" dirty="0" smtClean="0">
                <a:solidFill>
                  <a:srgbClr val="0000FF"/>
                </a:solidFill>
                <a:latin typeface="Papyrus"/>
              </a:rPr>
            </a:br>
            <a:endParaRPr lang="en-US" sz="2800" b="1" dirty="0">
              <a:solidFill>
                <a:srgbClr val="0000FF"/>
              </a:solidFill>
              <a:latin typeface="Papyru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343401"/>
          </a:xfrm>
        </p:spPr>
        <p:txBody>
          <a:bodyPr>
            <a:normAutofit fontScale="32500" lnSpcReduction="20000"/>
          </a:bodyPr>
          <a:lstStyle/>
          <a:p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.........alternatively, much simpler…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endParaRPr lang="en-US" sz="6154" b="1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sz="6154" b="1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Attend lectures and tutorials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Read lecture notes during lecture courses - “continuous revision”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Submit coursework and labs. on time 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Notify absence + medical cert. if ill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sz="6154" dirty="0" smtClean="0">
                <a:solidFill>
                  <a:srgbClr val="660066"/>
                </a:solidFill>
                <a:latin typeface="Papyrus"/>
              </a:rPr>
              <a:t>Revise for Exams…and</a:t>
            </a:r>
            <a:endParaRPr lang="en-GB" sz="6154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sz="3840" b="1" dirty="0" smtClean="0">
                <a:solidFill>
                  <a:srgbClr val="0000FF"/>
                </a:solidFill>
                <a:latin typeface="Papyrus"/>
              </a:rPr>
              <a:t>                                                              				</a:t>
            </a:r>
            <a:r>
              <a:rPr lang="en-US" sz="5538" b="1" dirty="0" smtClean="0">
                <a:solidFill>
                  <a:srgbClr val="0000FF"/>
                </a:solidFill>
                <a:latin typeface="Papyrus"/>
              </a:rPr>
              <a:t>ASK FOR HELP IF YOU NEED IT</a:t>
            </a:r>
            <a:endParaRPr lang="en-GB" sz="5538" b="1" dirty="0" smtClean="0">
              <a:solidFill>
                <a:srgbClr val="0000FF"/>
              </a:solidFill>
              <a:latin typeface="Papyrus"/>
            </a:endParaRPr>
          </a:p>
          <a:p>
            <a:pPr>
              <a:buNone/>
            </a:pPr>
            <a:r>
              <a:rPr lang="en-US" sz="3840" b="1" dirty="0" smtClean="0">
                <a:solidFill>
                  <a:srgbClr val="0000FF"/>
                </a:solidFill>
              </a:rPr>
              <a:t> </a:t>
            </a:r>
            <a:endParaRPr lang="en-GB" sz="3840" b="1" dirty="0" smtClean="0">
              <a:solidFill>
                <a:srgbClr val="0000FF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alibri"/>
              </a:rPr>
              <a:t>English Language Support </a:t>
            </a:r>
            <a:r>
              <a:rPr lang="en-US" sz="2400" dirty="0" err="1" smtClean="0">
                <a:solidFill>
                  <a:srgbClr val="0000FF"/>
                </a:solidFill>
                <a:latin typeface="Calibri"/>
              </a:rPr>
              <a:t>Programme</a:t>
            </a:r>
            <a:r>
              <a:rPr lang="en-US" sz="2400" dirty="0" smtClean="0">
                <a:solidFill>
                  <a:srgbClr val="0000FF"/>
                </a:solidFill>
                <a:latin typeface="Calibri"/>
              </a:rPr>
              <a:t> (ELSP)</a:t>
            </a:r>
            <a:endParaRPr lang="en-US" sz="240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en-GB" sz="7200" dirty="0" smtClean="0">
              <a:solidFill>
                <a:srgbClr val="660066"/>
              </a:solidFill>
            </a:endParaRPr>
          </a:p>
          <a:p>
            <a:pPr>
              <a:buNone/>
            </a:pPr>
            <a:r>
              <a:rPr lang="en-GB" sz="7200" dirty="0" smtClean="0">
                <a:solidFill>
                  <a:srgbClr val="660066"/>
                </a:solidFill>
              </a:rPr>
              <a:t>For information about English language teaching, </a:t>
            </a:r>
          </a:p>
          <a:p>
            <a:pPr>
              <a:buNone/>
            </a:pPr>
            <a:r>
              <a:rPr lang="en-GB" sz="7200" dirty="0" smtClean="0">
                <a:solidFill>
                  <a:srgbClr val="660066"/>
                </a:solidFill>
                <a:latin typeface="Calibri"/>
              </a:rPr>
              <a:t>see the ELSP website at:</a:t>
            </a:r>
          </a:p>
          <a:p>
            <a:pPr>
              <a:buNone/>
            </a:pPr>
            <a:endParaRPr lang="en-GB" sz="7200" dirty="0" smtClean="0">
              <a:solidFill>
                <a:srgbClr val="660066"/>
              </a:solidFill>
              <a:latin typeface="Calibri"/>
            </a:endParaRPr>
          </a:p>
          <a:p>
            <a:pPr>
              <a:buNone/>
            </a:pPr>
            <a:r>
              <a:rPr lang="en-GB" sz="7200" dirty="0" smtClean="0">
                <a:solidFill>
                  <a:srgbClr val="660066"/>
                </a:solidFill>
                <a:latin typeface="Calibri"/>
                <a:hlinkClick r:id="rId2"/>
              </a:rPr>
              <a:t>http://www3.imperial.ac.uk/humanities/englishlanguagesupport/classesduringtermtime/generalenglishclasses</a:t>
            </a:r>
            <a:endParaRPr lang="en-GB" sz="7200" dirty="0" smtClean="0">
              <a:solidFill>
                <a:srgbClr val="660066"/>
              </a:solidFill>
              <a:latin typeface="Calibri"/>
            </a:endParaRPr>
          </a:p>
          <a:p>
            <a:pPr>
              <a:buNone/>
            </a:pPr>
            <a:endParaRPr lang="en-GB" sz="7200" dirty="0" smtClean="0">
              <a:solidFill>
                <a:srgbClr val="660066"/>
              </a:solidFill>
              <a:latin typeface="Calibri"/>
            </a:endParaRPr>
          </a:p>
          <a:p>
            <a:pPr>
              <a:buNone/>
            </a:pPr>
            <a:endParaRPr lang="en-GB" sz="7200" dirty="0" smtClean="0">
              <a:solidFill>
                <a:srgbClr val="660066"/>
              </a:solidFill>
              <a:latin typeface="Calibri"/>
            </a:endParaRPr>
          </a:p>
          <a:p>
            <a:pPr>
              <a:buNone/>
            </a:pPr>
            <a:r>
              <a:rPr lang="en-GB" sz="7200" dirty="0" smtClean="0">
                <a:solidFill>
                  <a:srgbClr val="660066"/>
                </a:solidFill>
                <a:latin typeface="Calibri"/>
              </a:rPr>
              <a:t>Advice there for new students is:</a:t>
            </a:r>
          </a:p>
          <a:p>
            <a:pPr>
              <a:buNone/>
            </a:pPr>
            <a:endParaRPr lang="en-GB" sz="7200" dirty="0" smtClean="0">
              <a:solidFill>
                <a:srgbClr val="660066"/>
              </a:solidFill>
              <a:latin typeface="Calibri"/>
            </a:endParaRPr>
          </a:p>
          <a:p>
            <a:pPr>
              <a:buNone/>
            </a:pPr>
            <a:r>
              <a:rPr lang="en-GB" sz="7200" dirty="0" smtClean="0">
                <a:solidFill>
                  <a:srgbClr val="660066"/>
                </a:solidFill>
              </a:rPr>
              <a:t>“Please email  </a:t>
            </a:r>
            <a:r>
              <a:rPr lang="en-GB" sz="7200" dirty="0" err="1" smtClean="0">
                <a:solidFill>
                  <a:srgbClr val="660066"/>
                </a:solidFill>
              </a:rPr>
              <a:t>elspadministrator@imperial.ac.uk</a:t>
            </a:r>
            <a:r>
              <a:rPr lang="en-GB" sz="7200" dirty="0" smtClean="0">
                <a:solidFill>
                  <a:srgbClr val="660066"/>
                </a:solidFill>
              </a:rPr>
              <a:t>  for details on how to take the brief registration test online and for information on what English support is available to you at this late stage in the academic year.”</a:t>
            </a:r>
          </a:p>
          <a:p>
            <a:pPr>
              <a:buNone/>
            </a:pPr>
            <a:endParaRPr lang="en-GB" sz="7200" dirty="0" smtClean="0">
              <a:solidFill>
                <a:srgbClr val="660066"/>
              </a:solidFill>
            </a:endParaRPr>
          </a:p>
          <a:p>
            <a:pPr algn="ctr"/>
            <a:endParaRPr lang="en-US" sz="5600" b="1" dirty="0" smtClean="0">
              <a:latin typeface="Calibri"/>
            </a:endParaRPr>
          </a:p>
          <a:p>
            <a:endParaRPr lang="en-US" b="1" dirty="0" smtClean="0">
              <a:latin typeface="Calibri"/>
            </a:endParaRPr>
          </a:p>
          <a:p>
            <a:endParaRPr lang="en-US" b="1" dirty="0" smtClean="0">
              <a:latin typeface="Calibri"/>
            </a:endParaRP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SENIOR </a:t>
            </a:r>
            <a:r>
              <a:rPr lang="en-US" b="1" dirty="0"/>
              <a:t>TUTOR - concerned with students' progress and welfare </a:t>
            </a:r>
            <a:endParaRPr lang="en-GB" dirty="0"/>
          </a:p>
          <a:p>
            <a:r>
              <a:rPr lang="en-US" b="1" dirty="0"/>
              <a:t>Margaret Cunningham        </a:t>
            </a:r>
            <a:r>
              <a:rPr lang="en-US" b="1" dirty="0" err="1"/>
              <a:t>mrc@doc.ic.ac.uk</a:t>
            </a:r>
            <a:endParaRPr lang="en-GB" dirty="0"/>
          </a:p>
          <a:p>
            <a:r>
              <a:rPr lang="en-US" b="1" dirty="0"/>
              <a:t>Room 373 Huxley Building       Tel. 48277 (int.)   020 7594 8277 (ext)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Sickness: </a:t>
            </a:r>
            <a:endParaRPr lang="en-GB" dirty="0"/>
          </a:p>
          <a:p>
            <a:r>
              <a:rPr lang="en-US" b="1" dirty="0"/>
              <a:t>- telephone or email if sick more than 2 days</a:t>
            </a:r>
            <a:endParaRPr lang="en-GB" dirty="0"/>
          </a:p>
          <a:p>
            <a:r>
              <a:rPr lang="en-US" b="1" dirty="0"/>
              <a:t>- bring medical note if absent over 1 week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Other absence - you MUST see the Senior Tutor.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Difficulties affecting your studies:</a:t>
            </a:r>
            <a:endParaRPr lang="en-GB" dirty="0"/>
          </a:p>
          <a:p>
            <a:r>
              <a:rPr lang="en-US" b="1" dirty="0"/>
              <a:t>  	</a:t>
            </a:r>
            <a:r>
              <a:rPr lang="en-US" b="1" dirty="0" err="1"/>
              <a:t>eg</a:t>
            </a:r>
            <a:r>
              <a:rPr lang="en-US" b="1" dirty="0"/>
              <a:t>. health, financial, personal, accommodation</a:t>
            </a:r>
            <a:endParaRPr lang="en-GB" dirty="0"/>
          </a:p>
          <a:p>
            <a:r>
              <a:rPr lang="en-US" b="1" dirty="0"/>
              <a:t>		tell your personal tutor or the Senior Tutor  </a:t>
            </a:r>
            <a:endParaRPr lang="en-GB" dirty="0"/>
          </a:p>
          <a:p>
            <a:pPr lvl="0"/>
            <a:r>
              <a:rPr lang="en-US" b="1" dirty="0"/>
              <a:t>they will know where to get help.</a:t>
            </a:r>
            <a:endParaRPr lang="en-GB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en-GB" dirty="0"/>
          </a:p>
          <a:p>
            <a:r>
              <a:rPr lang="en-US" b="1" dirty="0"/>
              <a:t>Course transfers - need to see the Senior Tutor to leave or transfer. 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Professional Issues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	- </a:t>
            </a:r>
            <a:r>
              <a:rPr lang="en-US" b="1" dirty="0" err="1"/>
              <a:t>behaviour</a:t>
            </a:r>
            <a:r>
              <a:rPr lang="en-US" b="1" dirty="0"/>
              <a:t> towards each other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	- use of Computing facilities.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	- coursework integrity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We have high standards and take action if they are not met.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 err="1"/>
              <a:t>MEng</a:t>
            </a:r>
            <a:r>
              <a:rPr lang="en-US" b="1" dirty="0"/>
              <a:t> Computing (International </a:t>
            </a:r>
            <a:r>
              <a:rPr lang="en-US" b="1" dirty="0" err="1"/>
              <a:t>Programme</a:t>
            </a:r>
            <a:r>
              <a:rPr lang="en-US" b="1" dirty="0"/>
              <a:t>)</a:t>
            </a:r>
            <a:endParaRPr lang="en-GB" dirty="0"/>
          </a:p>
          <a:p>
            <a:r>
              <a:rPr lang="en-US" b="1" dirty="0"/>
              <a:t>Requirement: at least GCSE Grade B in French, German, </a:t>
            </a:r>
            <a:endParaRPr lang="en-GB" dirty="0"/>
          </a:p>
          <a:p>
            <a:r>
              <a:rPr lang="en-US" b="1" dirty="0"/>
              <a:t>Spanish or Italian.</a:t>
            </a:r>
            <a:endParaRPr lang="en-GB" dirty="0"/>
          </a:p>
          <a:p>
            <a:r>
              <a:rPr lang="en-US" b="1" dirty="0"/>
              <a:t>            </a:t>
            </a:r>
            <a:r>
              <a:rPr lang="en-US" b="1" dirty="0" err="1"/>
              <a:t>Programme</a:t>
            </a:r>
            <a:r>
              <a:rPr lang="en-US" b="1" dirty="0"/>
              <a:t>: take language option in years 1, 2, 3.</a:t>
            </a:r>
            <a:endParaRPr lang="en-GB" dirty="0"/>
          </a:p>
          <a:p>
            <a:r>
              <a:rPr lang="en-US" b="1" dirty="0"/>
              <a:t>(Levels 3, 4,  5  if starting with GCSE; </a:t>
            </a:r>
            <a:endParaRPr lang="en-GB" dirty="0"/>
          </a:p>
          <a:p>
            <a:r>
              <a:rPr lang="en-US" b="1" dirty="0"/>
              <a:t>Levels 4, 5, 6 from A level)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            MEng3 Industrial Placement, April to </a:t>
            </a:r>
            <a:r>
              <a:rPr lang="en-US" b="1" dirty="0" err="1"/>
              <a:t>September..usually</a:t>
            </a:r>
            <a:r>
              <a:rPr lang="en-US" b="1" dirty="0"/>
              <a:t> in </a:t>
            </a:r>
            <a:endParaRPr lang="en-GB" dirty="0"/>
          </a:p>
          <a:p>
            <a:r>
              <a:rPr lang="en-US" b="1" dirty="0"/>
              <a:t>                                the country of 4</a:t>
            </a:r>
            <a:r>
              <a:rPr lang="en-US" b="1" baseline="30000" dirty="0"/>
              <a:t>th</a:t>
            </a:r>
            <a:r>
              <a:rPr lang="en-US" b="1" dirty="0"/>
              <a:t> year studies</a:t>
            </a:r>
            <a:endParaRPr lang="en-GB" dirty="0"/>
          </a:p>
          <a:p>
            <a:r>
              <a:rPr lang="en-US" b="1" dirty="0"/>
              <a:t>MEng4 spent taking final year in Europe.</a:t>
            </a:r>
            <a:endParaRPr lang="en-GB" dirty="0"/>
          </a:p>
          <a:p>
            <a:r>
              <a:rPr lang="en-US" b="1" dirty="0"/>
              <a:t>           Current partner Universities in France, Germany: 	</a:t>
            </a:r>
            <a:endParaRPr lang="en-GB" dirty="0"/>
          </a:p>
          <a:p>
            <a:r>
              <a:rPr lang="en-US" b="1" dirty="0"/>
              <a:t>Cost: NO tuition fee for year in Europe; + Erasmus grant + student benefits (</a:t>
            </a:r>
            <a:r>
              <a:rPr lang="en-US" b="1" dirty="0" err="1"/>
              <a:t>eg</a:t>
            </a:r>
            <a:r>
              <a:rPr lang="en-US" b="1" dirty="0"/>
              <a:t>. in France)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Admissions – find out what you missed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Try the test to see how you would have scored…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The College is asking all first year students to take a sample test to help decide whether to introduce it for admissions.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 the test is:</a:t>
            </a:r>
            <a:endParaRPr lang="en-GB" dirty="0"/>
          </a:p>
          <a:p>
            <a:r>
              <a:rPr lang="en-US" b="1" dirty="0"/>
              <a:t>	- online</a:t>
            </a:r>
            <a:endParaRPr lang="en-GB" dirty="0"/>
          </a:p>
          <a:p>
            <a:r>
              <a:rPr lang="en-US" b="1" dirty="0"/>
              <a:t>	- anonymous (the Dept will not know your score – but you can 																	find out)</a:t>
            </a:r>
            <a:endParaRPr lang="en-GB" dirty="0"/>
          </a:p>
          <a:p>
            <a:r>
              <a:rPr lang="en-US" b="1" dirty="0"/>
              <a:t>	- on Tuesday 14 October in the Lab session 09.00-11.00</a:t>
            </a:r>
            <a:endParaRPr lang="en-GB" dirty="0"/>
          </a:p>
          <a:p>
            <a:r>
              <a:rPr lang="en-US" b="1" dirty="0"/>
              <a:t>..more details from Lab organizers later this week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REGISTRATION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1. with the College - online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2. with the Department - room 370 Huxley Building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3. with the Health Centre – ground floor, </a:t>
            </a:r>
            <a:r>
              <a:rPr lang="en-US" b="1" dirty="0" err="1"/>
              <a:t>southside</a:t>
            </a:r>
            <a:r>
              <a:rPr lang="en-US" b="1" dirty="0"/>
              <a:t> of Princes Gardens: </a:t>
            </a:r>
            <a:endParaRPr lang="en-GB" dirty="0"/>
          </a:p>
          <a:p>
            <a:r>
              <a:rPr lang="en-US" b="1" dirty="0"/>
              <a:t>	you can register if you are living in </a:t>
            </a:r>
            <a:endParaRPr lang="en-GB" dirty="0"/>
          </a:p>
          <a:p>
            <a:r>
              <a:rPr lang="en-US" b="1" dirty="0"/>
              <a:t>N 1, 5, 6, 7,         NW 1, 3, 5, 8,       WC 1, 2,  </a:t>
            </a:r>
            <a:endParaRPr lang="en-GB" dirty="0"/>
          </a:p>
          <a:p>
            <a:r>
              <a:rPr lang="en-US" b="1" dirty="0"/>
              <a:t>SW 1, 3, 5, 6, 7, 10                    W 1, 2, 8, 9, 10, 11, 14. </a:t>
            </a:r>
            <a:endParaRPr lang="en-GB" dirty="0"/>
          </a:p>
          <a:p>
            <a:r>
              <a:rPr lang="en-US" b="1" dirty="0"/>
              <a:t>..in other areas you should register with a GP nearby but may attend the Health Centre during working hours.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4. Get a National Insurance number (ask at any Job Centre)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How to Fail the year:	1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 err="1"/>
              <a:t>Socialise</a:t>
            </a:r>
            <a:r>
              <a:rPr lang="en-US" dirty="0"/>
              <a:t> late..   get up late..    miss the first  lecture.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Oversleep and miss the next lecture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Decide having missed the lectures to miss the tutorial.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Miss the </a:t>
            </a:r>
            <a:r>
              <a:rPr lang="en-US" dirty="0" err="1"/>
              <a:t>maths</a:t>
            </a:r>
            <a:r>
              <a:rPr lang="en-US" dirty="0"/>
              <a:t> or programming tutorial as you don't understand the work &amp; won't be able to answer questions/contribute.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b="1" dirty="0"/>
              <a:t>How to Fail the Year: </a:t>
            </a:r>
            <a:r>
              <a:rPr lang="en-US" dirty="0"/>
              <a:t>     </a:t>
            </a:r>
            <a:r>
              <a:rPr lang="en-US" b="1" dirty="0"/>
              <a:t>2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Believe earlier advice that  </a:t>
            </a:r>
            <a:r>
              <a:rPr lang="en-US" b="1" dirty="0"/>
              <a:t>'the hardest thing you will ever do is 3 A-levels'  </a:t>
            </a:r>
            <a:endParaRPr lang="en-GB" dirty="0"/>
          </a:p>
          <a:p>
            <a:r>
              <a:rPr lang="en-US" dirty="0"/>
              <a:t>and so..</a:t>
            </a:r>
            <a:endParaRPr lang="en-GB" dirty="0"/>
          </a:p>
          <a:p>
            <a:r>
              <a:rPr lang="en-US" dirty="0"/>
              <a:t>			go out every night and/or</a:t>
            </a:r>
            <a:endParaRPr lang="en-GB" dirty="0"/>
          </a:p>
          <a:p>
            <a:r>
              <a:rPr lang="en-US" dirty="0"/>
              <a:t>	 		get a part-time job which fills every night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Assume any assignment can be done in the last evening before the submission date.....and when you find it can't….. submit work which is not your own -   this can have </a:t>
            </a:r>
            <a:r>
              <a:rPr lang="en-US" b="1" dirty="0"/>
              <a:t>catastrophic</a:t>
            </a:r>
            <a:r>
              <a:rPr lang="en-US" dirty="0"/>
              <a:t> consequences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Assume that having the lecture notes in your bag is as good as having read and understood them - or will be when you get round to it.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Rely on last minute revision before the exams. 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b="1" dirty="0"/>
              <a:t>How to Fail the Year                   3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dirty="0"/>
              <a:t>Ignore all offers of available help from tutors and lab staff.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Ignore emails from tutors or the Senior Tutor when they want to see you.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Fail to report absence of over 2-3 days, or to provide a medical certificate after a week.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Miss examinations without immediate medical certificate.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b="1" dirty="0"/>
              <a:t>How to Fail  the Year      4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Believe what other students tell you about what you need to pass the year.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Sign up for so many societies that your feet never touch the ground.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Sign up for none, and spend all the time thinking about doing some work.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Assume that as you are doing more work than X, that must be enough.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.........alternatively, much simpler...</a:t>
            </a:r>
            <a:endParaRPr lang="en-GB" dirty="0"/>
          </a:p>
          <a:p>
            <a:r>
              <a:rPr lang="en-US" dirty="0"/>
              <a:t>How to Pass the Year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dirty="0"/>
              <a:t>Attend lectures and tutorials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Read lecture notes.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Submit coursework and labs.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Notify absence + medical cert. if ill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r>
              <a:rPr lang="en-US" dirty="0"/>
              <a:t>Revise for Exams…and</a:t>
            </a:r>
            <a:endParaRPr lang="en-GB" dirty="0"/>
          </a:p>
          <a:p>
            <a:r>
              <a:rPr lang="en-US" dirty="0"/>
              <a:t> </a:t>
            </a:r>
            <a:r>
              <a:rPr lang="en-US" b="1" dirty="0"/>
              <a:t>ASK FOR HELP IF YOU NEED IT</a:t>
            </a:r>
            <a:endParaRPr lang="en-GB" dirty="0"/>
          </a:p>
          <a:p>
            <a:r>
              <a:rPr lang="en-US" b="1" dirty="0"/>
              <a:t> </a:t>
            </a:r>
            <a:endParaRPr lang="en-GB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8686799" y="274638"/>
            <a:ext cx="45719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609600"/>
            <a:ext cx="8229600" cy="55165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REGISTRATION</a:t>
            </a:r>
            <a:endParaRPr lang="en-GB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dirty="0" smtClean="0"/>
              <a:t> </a:t>
            </a:r>
            <a:endParaRPr lang="en-GB" dirty="0" smtClean="0"/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1. with the College - online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2. with the Department - room 370 Huxley Building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3. with the Health Centre – ground floor, south side of Princes Gardens: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	you can register if you are living in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N 1, 5, 6, 7,         NW 1, 3, 5, 8,       WC 1, 2, 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SW 1, 3, 5, 6, 7, 10                    W 1, 2, 8, 9, 10, 11, 14.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..in other areas you should register with a GP nearby but may attend the Health Centre during working hours.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en-US" b="1" dirty="0" err="1" smtClean="0">
                <a:ln>
                  <a:solidFill>
                    <a:srgbClr val="800000"/>
                  </a:solidFill>
                </a:ln>
                <a:solidFill>
                  <a:schemeClr val="accent4">
                    <a:lumMod val="75000"/>
                  </a:schemeClr>
                </a:solidFill>
              </a:rPr>
              <a:t>www.imperialcollegehealthcentre.co.uk</a:t>
            </a:r>
            <a:endParaRPr lang="en-GB" dirty="0" smtClean="0">
              <a:ln>
                <a:solidFill>
                  <a:srgbClr val="800000"/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4. Get a National Insurance number (ask at any Job Centre)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00FF"/>
                </a:solidFill>
              </a:rPr>
              <a:t>SENIOR TUTOR </a:t>
            </a:r>
          </a:p>
          <a:p>
            <a:pPr>
              <a:buNone/>
            </a:pPr>
            <a:r>
              <a:rPr lang="en-US" b="1" dirty="0" smtClean="0"/>
              <a:t>    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- concerned with students' progress and welfare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Margaret Cunningham       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mrc@doc.ic.ac.uk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Room 373 Huxley Building      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Tel. 48277 (int.)   020 7594 8277 (ext)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Sickness: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- telephone or email if sick more than 2 days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- bring medical note if absent more than 1 week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Other absence - you MUST see the Senior Tutor.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dirty="0" smtClean="0">
                <a:solidFill>
                  <a:srgbClr val="0000FF"/>
                </a:solidFill>
              </a:rPr>
              <a:t>Difficulties affecting your Studies</a:t>
            </a:r>
          </a:p>
          <a:p>
            <a:pPr>
              <a:buNone/>
            </a:pPr>
            <a:r>
              <a:rPr lang="en-US" b="1" dirty="0" smtClean="0"/>
              <a:t>	</a:t>
            </a:r>
          </a:p>
          <a:p>
            <a:r>
              <a:rPr lang="en-US" sz="7385" b="1" dirty="0" err="1" smtClean="0">
                <a:solidFill>
                  <a:schemeClr val="accent4">
                    <a:lumMod val="75000"/>
                  </a:schemeClr>
                </a:solidFill>
              </a:rPr>
              <a:t>eg</a:t>
            </a: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. health, financial, personal, accommodation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			tell your personal tutor or the Senior Tutor  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0">
              <a:buNone/>
            </a:pP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			they will know where to get help.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Course transfers - need to see the Senior Tutor to leave or transfer. 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</a:p>
          <a:p>
            <a:pPr>
              <a:buNone/>
            </a:pPr>
            <a:endParaRPr lang="en-US" sz="7385" b="1" dirty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9600" b="1" dirty="0" smtClean="0">
                <a:solidFill>
                  <a:srgbClr val="0000FF"/>
                </a:solidFill>
              </a:rPr>
              <a:t>Professional Issues</a:t>
            </a:r>
            <a:endParaRPr lang="en-GB" sz="9600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	- </a:t>
            </a:r>
            <a:r>
              <a:rPr lang="en-US" sz="7385" b="1" dirty="0" err="1" smtClean="0">
                <a:solidFill>
                  <a:schemeClr val="accent4">
                    <a:lumMod val="75000"/>
                  </a:schemeClr>
                </a:solidFill>
              </a:rPr>
              <a:t>behaviour</a:t>
            </a: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 towards each other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7385" b="1" dirty="0" smtClean="0">
                <a:solidFill>
                  <a:schemeClr val="accent4">
                    <a:lumMod val="75000"/>
                  </a:schemeClr>
                </a:solidFill>
              </a:rPr>
              <a:t>	- use of Computing facilities.</a:t>
            </a:r>
          </a:p>
          <a:p>
            <a:endParaRPr lang="en-GB" sz="7385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7385" b="1" dirty="0" err="1" smtClean="0">
                <a:solidFill>
                  <a:schemeClr val="accent4">
                    <a:lumMod val="75000"/>
                  </a:schemeClr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sz="6585" b="1" dirty="0" smtClean="0">
                <a:solidFill>
                  <a:schemeClr val="accent4">
                    <a:lumMod val="75000"/>
                  </a:schemeClr>
                </a:solidFill>
              </a:rPr>
              <a:t>	- coursework integrity:         </a:t>
            </a:r>
            <a:r>
              <a:rPr lang="en-US" sz="7200" b="1" dirty="0" smtClean="0">
                <a:solidFill>
                  <a:srgbClr val="008000"/>
                </a:solidFill>
              </a:rPr>
              <a:t>Read the Plagiarism advice on the First Year </a:t>
            </a:r>
            <a:r>
              <a:rPr lang="en-US" sz="7200" b="1" dirty="0" err="1" smtClean="0">
                <a:solidFill>
                  <a:srgbClr val="008000"/>
                </a:solidFill>
              </a:rPr>
              <a:t>Noticeboard</a:t>
            </a:r>
            <a:r>
              <a:rPr lang="en-US" sz="7200" b="1" dirty="0" smtClean="0">
                <a:solidFill>
                  <a:srgbClr val="008000"/>
                </a:solidFill>
              </a:rPr>
              <a:t> </a:t>
            </a:r>
            <a:r>
              <a:rPr lang="en-US" sz="6585" b="1" dirty="0" smtClean="0">
                <a:solidFill>
                  <a:srgbClr val="008000"/>
                </a:solidFill>
              </a:rPr>
              <a:t> </a:t>
            </a:r>
            <a:endParaRPr lang="en-GB" sz="6585" dirty="0" smtClean="0">
              <a:solidFill>
                <a:srgbClr val="008000"/>
              </a:solidFill>
            </a:endParaRPr>
          </a:p>
          <a:p>
            <a:pPr>
              <a:buNone/>
            </a:pPr>
            <a:r>
              <a:rPr lang="en-US" sz="7385" b="1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  <a:endParaRPr lang="en-GB" sz="7385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7385" b="1" dirty="0" smtClean="0">
                <a:solidFill>
                  <a:srgbClr val="0000FF"/>
                </a:solidFill>
              </a:rPr>
              <a:t>We have high standards and take action if they are not met.</a:t>
            </a:r>
            <a:endParaRPr lang="en-US" sz="7385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000" b="1" dirty="0" err="1" smtClean="0">
                <a:solidFill>
                  <a:srgbClr val="0000FF"/>
                </a:solidFill>
              </a:rPr>
              <a:t>MEng</a:t>
            </a:r>
            <a:r>
              <a:rPr lang="en-US" sz="4000" b="1" dirty="0" smtClean="0">
                <a:solidFill>
                  <a:srgbClr val="0000FF"/>
                </a:solidFill>
              </a:rPr>
              <a:t> Computing (International </a:t>
            </a:r>
            <a:r>
              <a:rPr lang="en-US" sz="4000" b="1" dirty="0" err="1" smtClean="0">
                <a:solidFill>
                  <a:srgbClr val="0000FF"/>
                </a:solidFill>
              </a:rPr>
              <a:t>Programme</a:t>
            </a:r>
            <a:r>
              <a:rPr lang="en-US" sz="4000" b="1" dirty="0" smtClean="0">
                <a:solidFill>
                  <a:srgbClr val="0000FF"/>
                </a:solidFill>
              </a:rPr>
              <a:t>)</a:t>
            </a:r>
          </a:p>
          <a:p>
            <a:pPr>
              <a:buNone/>
            </a:pPr>
            <a:endParaRPr lang="en-GB" sz="4000" dirty="0" smtClean="0"/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Requirement: at least GCSE Grade B in French, German,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Spanish or Italian.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Programme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: take language courses in years 1, 2, 3.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(Levels 3, 4,  5  if starting with GCSE;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								Levels 4, 5, 6 from A level)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en-GB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MEng3 Industrial Placement, April to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September..usually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in 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                      the country of 4</a:t>
            </a:r>
            <a:r>
              <a:rPr lang="en-US" b="1" baseline="30000" dirty="0" smtClean="0">
                <a:solidFill>
                  <a:schemeClr val="accent4">
                    <a:lumMod val="75000"/>
                  </a:schemeClr>
                </a:solidFill>
              </a:rPr>
              <a:t>th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year studies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MEng4 spent taking final year in Europe.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 Current partner Universities in </a:t>
            </a: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   Paris, Grenoble (France),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Karlesruhe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, Aachen (Germany)</a:t>
            </a:r>
          </a:p>
          <a:p>
            <a:r>
              <a:rPr lang="en-US" sz="2880" b="1" dirty="0" smtClean="0">
                <a:solidFill>
                  <a:schemeClr val="accent4">
                    <a:lumMod val="75000"/>
                  </a:schemeClr>
                </a:solidFill>
              </a:rPr>
              <a:t>                    Zurich (Switzerland)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                University of California (San Diego)-  3</a:t>
            </a:r>
            <a:r>
              <a:rPr lang="en-US" b="1" baseline="30000" dirty="0" smtClean="0">
                <a:solidFill>
                  <a:schemeClr val="accent4">
                    <a:lumMod val="75000"/>
                  </a:schemeClr>
                </a:solidFill>
              </a:rPr>
              <a:t>rd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year place 	</a:t>
            </a:r>
            <a:endParaRPr lang="en-GB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Cost: NO tuition fee for year in Europe; + Erasmus grant + student benefits (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eg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. in France)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Papyrus"/>
              </a:rPr>
              <a:t>How to Fail the Year  1</a:t>
            </a:r>
            <a:endParaRPr lang="en-US" sz="2400" b="1" dirty="0">
              <a:solidFill>
                <a:srgbClr val="0000FF"/>
              </a:solidFill>
              <a:latin typeface="Papyru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en-GB" dirty="0"/>
          </a:p>
          <a:p>
            <a:r>
              <a:rPr lang="en-US" dirty="0" err="1">
                <a:solidFill>
                  <a:srgbClr val="660066"/>
                </a:solidFill>
                <a:latin typeface="Papyrus"/>
              </a:rPr>
              <a:t>Socialise</a:t>
            </a:r>
            <a:r>
              <a:rPr lang="en-US" dirty="0">
                <a:solidFill>
                  <a:srgbClr val="660066"/>
                </a:solidFill>
                <a:latin typeface="Papyrus"/>
              </a:rPr>
              <a:t> late..   get up late..    miss the first  lecture.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>
                <a:solidFill>
                  <a:srgbClr val="660066"/>
                </a:solidFill>
                <a:latin typeface="Papyrus"/>
              </a:rPr>
              <a:t> 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>
                <a:solidFill>
                  <a:srgbClr val="660066"/>
                </a:solidFill>
                <a:latin typeface="Papyrus"/>
              </a:rPr>
              <a:t> 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r>
              <a:rPr lang="en-US" dirty="0">
                <a:solidFill>
                  <a:srgbClr val="660066"/>
                </a:solidFill>
                <a:latin typeface="Papyrus"/>
              </a:rPr>
              <a:t>Oversleep and miss the next lecture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</a:p>
          <a:p>
            <a:pPr>
              <a:buNone/>
            </a:pP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>
                <a:solidFill>
                  <a:srgbClr val="660066"/>
                </a:solidFill>
                <a:latin typeface="Papyrus"/>
              </a:rPr>
              <a:t>Decide having missed the lectures to miss the tutorial.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>
                <a:solidFill>
                  <a:srgbClr val="660066"/>
                </a:solidFill>
                <a:latin typeface="Papyrus"/>
              </a:rPr>
              <a:t> 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>
                <a:solidFill>
                  <a:srgbClr val="660066"/>
                </a:solidFill>
                <a:latin typeface="Papyrus"/>
              </a:rPr>
              <a:t> 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r>
              <a:rPr lang="en-US" dirty="0">
                <a:solidFill>
                  <a:srgbClr val="660066"/>
                </a:solidFill>
                <a:latin typeface="Papyrus"/>
              </a:rPr>
              <a:t>Miss the </a:t>
            </a:r>
            <a:r>
              <a:rPr lang="en-US" dirty="0" err="1">
                <a:solidFill>
                  <a:srgbClr val="660066"/>
                </a:solidFill>
                <a:latin typeface="Papyrus"/>
              </a:rPr>
              <a:t>maths</a:t>
            </a:r>
            <a:r>
              <a:rPr lang="en-US" dirty="0">
                <a:solidFill>
                  <a:srgbClr val="660066"/>
                </a:solidFill>
                <a:latin typeface="Papyrus"/>
              </a:rPr>
              <a:t> or programming tutorial as you don't understand the work &amp; won't be able to answer questions/contribute.</a:t>
            </a:r>
            <a:endParaRPr lang="en-GB" dirty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>
              <a:solidFill>
                <a:srgbClr val="660066"/>
              </a:solidFill>
              <a:latin typeface="Papyru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defTabSz="457200" rtl="0">
              <a:spcBef>
                <a:spcPct val="0"/>
              </a:spcBef>
            </a:pPr>
            <a:r>
              <a:rPr lang="en-US" sz="2400" b="1" dirty="0" smtClean="0">
                <a:solidFill>
                  <a:srgbClr val="0000FF"/>
                </a:solidFill>
                <a:latin typeface="Papyrus"/>
              </a:rPr>
              <a:t>How to Fail the Year      2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  <a:endParaRPr lang="en-GB" dirty="0" smtClean="0"/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Believe earlier advice that  </a:t>
            </a:r>
            <a:r>
              <a:rPr lang="en-US" b="1" dirty="0" smtClean="0">
                <a:solidFill>
                  <a:srgbClr val="660066"/>
                </a:solidFill>
                <a:latin typeface="Papyrus"/>
              </a:rPr>
              <a:t>'the hardest thing you will ever do is 3 A-levels'  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	and so..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				go out every night and/or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		 		get a part-time job which fills every night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Assume any assignment can be done in the last evening before the submission date.....and when you find it can't….. submit work which is not your own -   this can have </a:t>
            </a:r>
            <a:r>
              <a:rPr lang="en-US" b="1" dirty="0" smtClean="0">
                <a:solidFill>
                  <a:srgbClr val="660066"/>
                </a:solidFill>
                <a:latin typeface="Papyrus"/>
              </a:rPr>
              <a:t>catastrophic</a:t>
            </a:r>
            <a:r>
              <a:rPr lang="en-US" dirty="0" smtClean="0">
                <a:solidFill>
                  <a:srgbClr val="660066"/>
                </a:solidFill>
                <a:latin typeface="Papyrus"/>
              </a:rPr>
              <a:t> consequences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Assume that having the lecture notes in your bag is as good as having read and understood them - or will be when you get round to it.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Rely on last minute revision before the exams. 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b="1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b="1" dirty="0" smtClean="0"/>
              <a:t> </a:t>
            </a:r>
            <a:endParaRPr lang="en-GB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Papyrus"/>
              </a:rPr>
              <a:t>How to Fail the Year  3</a:t>
            </a:r>
            <a:endParaRPr lang="en-US" sz="2400" b="1" dirty="0">
              <a:solidFill>
                <a:srgbClr val="0000FF"/>
              </a:solidFill>
              <a:latin typeface="Papyru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 </a:t>
            </a:r>
            <a:endParaRPr lang="en-GB" dirty="0" smtClean="0"/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Ignore all offers of available help from tutors and lab staff.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Ignore emails from tutors or the Senior Tutor when they want to see you.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Fail to report absence of over 2-3 days, or to provide a medical certificate after a week.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r>
              <a:rPr lang="en-US" dirty="0" smtClean="0">
                <a:solidFill>
                  <a:srgbClr val="660066"/>
                </a:solidFill>
                <a:latin typeface="Papyrus"/>
              </a:rPr>
              <a:t> 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r>
              <a:rPr lang="en-US" dirty="0" smtClean="0">
                <a:solidFill>
                  <a:srgbClr val="660066"/>
                </a:solidFill>
                <a:latin typeface="Papyrus"/>
              </a:rPr>
              <a:t>Miss examinations without immediate medical certificate.</a:t>
            </a:r>
            <a:endParaRPr lang="en-GB" dirty="0" smtClean="0">
              <a:solidFill>
                <a:srgbClr val="660066"/>
              </a:solidFill>
              <a:latin typeface="Papyrus"/>
            </a:endParaRP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216</Words>
  <Application>Microsoft Office PowerPoint</Application>
  <PresentationFormat>On-screen Show (4:3)</PresentationFormat>
  <Paragraphs>346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Senior Tutor’s Introduction 2010</vt:lpstr>
      <vt:lpstr>English Language Support Programme (ELSP)</vt:lpstr>
      <vt:lpstr>Slide 3</vt:lpstr>
      <vt:lpstr>Slide 4</vt:lpstr>
      <vt:lpstr>Slide 5</vt:lpstr>
      <vt:lpstr>Slide 6</vt:lpstr>
      <vt:lpstr>How to Fail the Year  1</vt:lpstr>
      <vt:lpstr>How to Fail the Year      2 </vt:lpstr>
      <vt:lpstr>How to Fail the Year  3</vt:lpstr>
      <vt:lpstr>How to Fail  the Year      4 </vt:lpstr>
      <vt:lpstr>How to Pass the Year </vt:lpstr>
    </vt:vector>
  </TitlesOfParts>
  <Company>Imperial College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Fail</dc:title>
  <dc:creator>Margaret Cunningham</dc:creator>
  <cp:lastModifiedBy>rsi</cp:lastModifiedBy>
  <cp:revision>37</cp:revision>
  <dcterms:created xsi:type="dcterms:W3CDTF">2010-10-01T13:31:27Z</dcterms:created>
  <dcterms:modified xsi:type="dcterms:W3CDTF">2010-10-01T13:56:11Z</dcterms:modified>
</cp:coreProperties>
</file>