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EBD1-E551-40E5-AE0B-CA8CB34F5270}" type="datetimeFigureOut">
              <a:rPr lang="en-US" smtClean="0"/>
              <a:pPr/>
              <a:t>6/19/2008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F9BA-A3DE-420C-9A0B-60A338C41C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EBD1-E551-40E5-AE0B-CA8CB34F5270}" type="datetimeFigureOut">
              <a:rPr lang="en-US" smtClean="0"/>
              <a:pPr/>
              <a:t>6/19/2008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F9BA-A3DE-420C-9A0B-60A338C41C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EBD1-E551-40E5-AE0B-CA8CB34F5270}" type="datetimeFigureOut">
              <a:rPr lang="en-US" smtClean="0"/>
              <a:pPr/>
              <a:t>6/19/2008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F9BA-A3DE-420C-9A0B-60A338C41C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EBD1-E551-40E5-AE0B-CA8CB34F5270}" type="datetimeFigureOut">
              <a:rPr lang="en-US" smtClean="0"/>
              <a:pPr/>
              <a:t>6/19/2008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F9BA-A3DE-420C-9A0B-60A338C41C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EBD1-E551-40E5-AE0B-CA8CB34F5270}" type="datetimeFigureOut">
              <a:rPr lang="en-US" smtClean="0"/>
              <a:pPr/>
              <a:t>6/19/2008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F9BA-A3DE-420C-9A0B-60A338C41C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EBD1-E551-40E5-AE0B-CA8CB34F5270}" type="datetimeFigureOut">
              <a:rPr lang="en-US" smtClean="0"/>
              <a:pPr/>
              <a:t>6/19/2008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F9BA-A3DE-420C-9A0B-60A338C41C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EBD1-E551-40E5-AE0B-CA8CB34F5270}" type="datetimeFigureOut">
              <a:rPr lang="en-US" smtClean="0"/>
              <a:pPr/>
              <a:t>6/19/2008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F9BA-A3DE-420C-9A0B-60A338C41C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EBD1-E551-40E5-AE0B-CA8CB34F5270}" type="datetimeFigureOut">
              <a:rPr lang="en-US" smtClean="0"/>
              <a:pPr/>
              <a:t>6/19/2008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F9BA-A3DE-420C-9A0B-60A338C41C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EBD1-E551-40E5-AE0B-CA8CB34F5270}" type="datetimeFigureOut">
              <a:rPr lang="en-US" smtClean="0"/>
              <a:pPr/>
              <a:t>6/19/2008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F9BA-A3DE-420C-9A0B-60A338C41C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EBD1-E551-40E5-AE0B-CA8CB34F5270}" type="datetimeFigureOut">
              <a:rPr lang="en-US" smtClean="0"/>
              <a:pPr/>
              <a:t>6/19/2008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F9BA-A3DE-420C-9A0B-60A338C41C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EBD1-E551-40E5-AE0B-CA8CB34F5270}" type="datetimeFigureOut">
              <a:rPr lang="en-US" smtClean="0"/>
              <a:pPr/>
              <a:t>6/19/2008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77AF9BA-A3DE-420C-9A0B-60A338C41CF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4AEEBD1-E551-40E5-AE0B-CA8CB34F5270}" type="datetimeFigureOut">
              <a:rPr lang="en-US" smtClean="0"/>
              <a:pPr/>
              <a:t>6/19/2008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7AF9BA-A3DE-420C-9A0B-60A338C41CF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9800"/>
            <a:ext cx="8077200" cy="2971800"/>
          </a:xfrm>
        </p:spPr>
        <p:txBody>
          <a:bodyPr anchor="ctr" anchorCtr="1">
            <a:noAutofit/>
          </a:bodyPr>
          <a:lstStyle/>
          <a:p>
            <a:pPr algn="ctr"/>
            <a:r>
              <a:rPr lang="en-GB" sz="10000" dirty="0" smtClean="0"/>
              <a:t>A Guide To Alloy</a:t>
            </a:r>
            <a:endParaRPr lang="en-US" sz="1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924800" cy="1066800"/>
          </a:xfrm>
        </p:spPr>
        <p:txBody>
          <a:bodyPr/>
          <a:lstStyle/>
          <a:p>
            <a:pPr algn="ctr"/>
            <a:r>
              <a:rPr lang="en-GB" dirty="0" smtClean="0"/>
              <a:t>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438400"/>
            <a:ext cx="5181600" cy="685800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About this Presentation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73725" y="2438400"/>
            <a:ext cx="3622675" cy="3622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57200" y="2977783"/>
            <a:ext cx="5181600" cy="6662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SzPct val="100000"/>
              <a:buFont typeface="Arial" pitchFamily="34" charset="0"/>
              <a:buChar char="•"/>
            </a:pPr>
            <a:r>
              <a:rPr lang="en-US" dirty="0" smtClean="0"/>
              <a:t> Overview </a:t>
            </a:r>
            <a:r>
              <a:rPr lang="en-US" dirty="0" smtClean="0"/>
              <a:t>of the Alloy Language 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 Using </a:t>
            </a:r>
            <a:r>
              <a:rPr lang="en-US" dirty="0" smtClean="0"/>
              <a:t>Alloy and the Alloy Analyzer 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 Summary </a:t>
            </a:r>
            <a:endParaRPr lang="en-US" dirty="0" smtClean="0"/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 Quiz </a:t>
            </a:r>
            <a:r>
              <a:rPr lang="en-US" dirty="0" smtClean="0"/>
              <a:t>(Donuts!) 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 Q </a:t>
            </a:r>
            <a:r>
              <a:rPr lang="en-US" dirty="0" smtClean="0"/>
              <a:t>&amp; A</a:t>
            </a:r>
            <a:endParaRPr lang="en-GB" dirty="0"/>
          </a:p>
          <a:p>
            <a:pPr>
              <a:lnSpc>
                <a:spcPct val="200000"/>
              </a:lnSpc>
            </a:pPr>
            <a:endParaRPr lang="en-GB" dirty="0" smtClean="0"/>
          </a:p>
          <a:p>
            <a:pPr>
              <a:lnSpc>
                <a:spcPct val="200000"/>
              </a:lnSpc>
            </a:pPr>
            <a:endParaRPr lang="en-GB" dirty="0"/>
          </a:p>
          <a:p>
            <a:pPr>
              <a:lnSpc>
                <a:spcPct val="200000"/>
              </a:lnSpc>
            </a:pPr>
            <a:endParaRPr lang="en-GB" dirty="0" smtClean="0"/>
          </a:p>
          <a:p>
            <a:pPr>
              <a:lnSpc>
                <a:spcPct val="200000"/>
              </a:lnSpc>
            </a:pPr>
            <a:endParaRPr lang="en-GB" dirty="0"/>
          </a:p>
          <a:p>
            <a:pPr>
              <a:lnSpc>
                <a:spcPct val="200000"/>
              </a:lnSpc>
            </a:pPr>
            <a:endParaRPr lang="en-GB" dirty="0" smtClean="0"/>
          </a:p>
          <a:p>
            <a:pPr>
              <a:lnSpc>
                <a:spcPct val="200000"/>
              </a:lnSpc>
            </a:pPr>
            <a:endParaRPr lang="en-GB" dirty="0"/>
          </a:p>
          <a:p>
            <a:pPr>
              <a:lnSpc>
                <a:spcPct val="20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924800" cy="1066800"/>
          </a:xfrm>
        </p:spPr>
        <p:txBody>
          <a:bodyPr/>
          <a:lstStyle/>
          <a:p>
            <a:pPr algn="ctr"/>
            <a:r>
              <a:rPr lang="en-GB" dirty="0" smtClean="0"/>
              <a:t>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438400"/>
            <a:ext cx="5181600" cy="685800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About this Presentation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2438400"/>
            <a:ext cx="3622675" cy="3622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57200" y="2818686"/>
            <a:ext cx="51816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SzPct val="100000"/>
              <a:buFont typeface="Arial" pitchFamily="34" charset="0"/>
              <a:buChar char="•"/>
            </a:pPr>
            <a:r>
              <a:rPr lang="en-US" dirty="0" smtClean="0"/>
              <a:t> Modeling language based on first-order logic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 Heavily inspired by Z (Schemas!)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 Z is not easily analyzable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 Alloy tries to overcome this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 Sacrifices some of Z's power to be able to do so 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924800" cy="1066800"/>
          </a:xfrm>
        </p:spPr>
        <p:txBody>
          <a:bodyPr/>
          <a:lstStyle/>
          <a:p>
            <a:pPr algn="ctr"/>
            <a:r>
              <a:rPr lang="en-GB" dirty="0" smtClean="0"/>
              <a:t>Overview of Alloy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2368689"/>
            <a:ext cx="5181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 Unlike Z, Alloy is not used to prove correctness.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 The Alloy Analyzer allows automatic verification within a finite scope 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 Relies on Small Scope Hypothesis</a:t>
            </a:r>
            <a:endParaRPr lang="en-GB" dirty="0" smtClean="0"/>
          </a:p>
          <a:p>
            <a:pPr>
              <a:lnSpc>
                <a:spcPct val="200000"/>
              </a:lnSpc>
            </a:pPr>
            <a:endParaRPr lang="en-GB" dirty="0"/>
          </a:p>
          <a:p>
            <a:pPr>
              <a:lnSpc>
                <a:spcPct val="200000"/>
              </a:lnSpc>
            </a:pPr>
            <a:endParaRPr lang="en-GB" dirty="0" smtClean="0"/>
          </a:p>
          <a:p>
            <a:pPr>
              <a:lnSpc>
                <a:spcPct val="200000"/>
              </a:lnSpc>
            </a:pPr>
            <a:endParaRPr lang="en-GB" dirty="0"/>
          </a:p>
          <a:p>
            <a:pPr>
              <a:lnSpc>
                <a:spcPct val="200000"/>
              </a:lnSpc>
            </a:pPr>
            <a:endParaRPr lang="en-GB" dirty="0" smtClean="0"/>
          </a:p>
          <a:p>
            <a:pPr>
              <a:lnSpc>
                <a:spcPct val="200000"/>
              </a:lnSpc>
            </a:pPr>
            <a:endParaRPr lang="en-GB" dirty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533400" y="1981200"/>
            <a:ext cx="5181600" cy="6858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Scope: Z &gt; Alloy &gt; Test Cases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7010400" y="3429000"/>
            <a:ext cx="1638300" cy="2705100"/>
            <a:chOff x="6553200" y="1905000"/>
            <a:chExt cx="1638300" cy="2705100"/>
          </a:xfrm>
        </p:grpSpPr>
        <p:cxnSp>
          <p:nvCxnSpPr>
            <p:cNvPr id="9" name="Straight Connector 8"/>
            <p:cNvCxnSpPr/>
            <p:nvPr/>
          </p:nvCxnSpPr>
          <p:spPr>
            <a:xfrm rot="5400000">
              <a:off x="6077347" y="3219053"/>
              <a:ext cx="2628900" cy="794"/>
            </a:xfrm>
            <a:prstGeom prst="line">
              <a:avLst/>
            </a:prstGeom>
            <a:ln>
              <a:solidFill>
                <a:schemeClr val="tx1"/>
              </a:solidFill>
            </a:ln>
            <a:scene3d>
              <a:camera prst="orthographicFront">
                <a:rot lat="0" lon="54000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6039247" y="3295253"/>
              <a:ext cx="2628900" cy="7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6039247" y="3295253"/>
              <a:ext cx="2628900" cy="794"/>
            </a:xfrm>
            <a:prstGeom prst="line">
              <a:avLst/>
            </a:prstGeom>
            <a:ln>
              <a:solidFill>
                <a:schemeClr val="tx1"/>
              </a:solidFill>
            </a:ln>
            <a:scene3d>
              <a:camera prst="orthographicFront">
                <a:rot lat="2700000" lon="270000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6553200" y="2438400"/>
              <a:ext cx="1638300" cy="1600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scene3d>
              <a:camera prst="orthographicFront"/>
              <a:lightRig rig="freezing" dir="t"/>
            </a:scene3d>
            <a:sp3d>
              <a:bevelT w="825500" h="825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6200000" flipH="1">
              <a:off x="7516027" y="3871135"/>
              <a:ext cx="1312857" cy="1"/>
            </a:xfrm>
            <a:prstGeom prst="line">
              <a:avLst/>
            </a:prstGeom>
            <a:ln>
              <a:solidFill>
                <a:schemeClr val="tx1"/>
              </a:solidFill>
            </a:ln>
            <a:scene3d>
              <a:camera prst="orthographicFront">
                <a:rot lat="2700000" lon="270000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>
            <a:grpSpLocks noChangeAspect="1"/>
          </p:cNvGrpSpPr>
          <p:nvPr/>
        </p:nvGrpSpPr>
        <p:grpSpPr>
          <a:xfrm>
            <a:off x="4024281" y="3276600"/>
            <a:ext cx="2300319" cy="2975810"/>
            <a:chOff x="2636811" y="33291"/>
            <a:chExt cx="4600638" cy="5951619"/>
          </a:xfrm>
        </p:grpSpPr>
        <p:cxnSp>
          <p:nvCxnSpPr>
            <p:cNvPr id="16" name="Straight Connector 15"/>
            <p:cNvCxnSpPr/>
            <p:nvPr/>
          </p:nvCxnSpPr>
          <p:spPr>
            <a:xfrm rot="5400000">
              <a:off x="1833526" y="2990844"/>
              <a:ext cx="5951619" cy="36513"/>
            </a:xfrm>
            <a:prstGeom prst="line">
              <a:avLst/>
            </a:prstGeom>
            <a:ln>
              <a:solidFill>
                <a:schemeClr val="tx1"/>
              </a:solidFill>
            </a:ln>
            <a:scene3d>
              <a:camera prst="orthographicFront">
                <a:rot lat="2700000" lon="270000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" name="Group 32"/>
            <p:cNvGrpSpPr/>
            <p:nvPr/>
          </p:nvGrpSpPr>
          <p:grpSpPr>
            <a:xfrm>
              <a:off x="2636811" y="325395"/>
              <a:ext cx="4600638" cy="5410200"/>
              <a:chOff x="2636811" y="325395"/>
              <a:chExt cx="4600638" cy="5410200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 rot="5400000">
                <a:off x="2159774" y="2953501"/>
                <a:ext cx="52578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scene3d>
                <a:camera prst="orthographicFront">
                  <a:rot lat="0" lon="540000" rev="5400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rot="5400000">
                <a:off x="2083574" y="3105901"/>
                <a:ext cx="52578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Oval 22"/>
              <p:cNvSpPr/>
              <p:nvPr/>
            </p:nvSpPr>
            <p:spPr>
              <a:xfrm>
                <a:off x="5302260" y="1201707"/>
                <a:ext cx="401643" cy="401643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scene3d>
                <a:camera prst="orthographicFront"/>
                <a:lightRig rig="freezing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6835806" y="1822428"/>
                <a:ext cx="401643" cy="401643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scene3d>
                <a:camera prst="orthographicFront"/>
                <a:lightRig rig="freezing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2892402" y="3355974"/>
                <a:ext cx="401643" cy="401643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scene3d>
                <a:camera prst="orthographicFront"/>
                <a:lightRig rig="freezing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4060818" y="3502026"/>
                <a:ext cx="401643" cy="401643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scene3d>
                <a:camera prst="orthographicFront"/>
                <a:lightRig rig="freezing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5156208" y="2516175"/>
                <a:ext cx="401643" cy="401643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scene3d>
                <a:camera prst="orthographicFront"/>
                <a:lightRig rig="freezing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2636811" y="4926033"/>
                <a:ext cx="401643" cy="401643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scene3d>
                <a:camera prst="orthographicFront"/>
                <a:lightRig rig="freezing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" name="Group 35"/>
            <p:cNvGrpSpPr/>
            <p:nvPr/>
          </p:nvGrpSpPr>
          <p:grpSpPr>
            <a:xfrm>
              <a:off x="4024305" y="2151045"/>
              <a:ext cx="1643085" cy="2227293"/>
              <a:chOff x="4024305" y="2151045"/>
              <a:chExt cx="1643085" cy="2227293"/>
            </a:xfrm>
          </p:grpSpPr>
          <p:sp>
            <p:nvSpPr>
              <p:cNvPr id="19" name="Oval 18"/>
              <p:cNvSpPr/>
              <p:nvPr/>
            </p:nvSpPr>
            <p:spPr>
              <a:xfrm>
                <a:off x="5265747" y="3976695"/>
                <a:ext cx="401643" cy="401643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scene3d>
                <a:camera prst="orthographicFront"/>
                <a:lightRig rig="freezing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4024305" y="2151045"/>
                <a:ext cx="401643" cy="401643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scene3d>
                <a:camera prst="orthographicFront"/>
                <a:lightRig rig="freezing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2" name="TextBox 31"/>
          <p:cNvSpPr txBox="1"/>
          <p:nvPr/>
        </p:nvSpPr>
        <p:spPr>
          <a:xfrm>
            <a:off x="3810000" y="6248400"/>
            <a:ext cx="2667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Test cases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553200" y="62484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Scope complete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838200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en-GB" dirty="0" smtClean="0"/>
              <a:t>A Worked Example: Computer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38400"/>
            <a:ext cx="5181600" cy="685800"/>
          </a:xfrm>
        </p:spPr>
        <p:txBody>
          <a:bodyPr/>
          <a:lstStyle/>
          <a:p>
            <a:pPr algn="l"/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Modelling a Computer in Alloy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3276600"/>
            <a:ext cx="5334000" cy="3000821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GB" dirty="0" smtClean="0"/>
              <a:t> How can we do this in Alloy?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GB" dirty="0" smtClean="0"/>
              <a:t> Aim to represent a computer and its components: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GB" dirty="0" smtClean="0"/>
              <a:t> CPU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GB" dirty="0" smtClean="0"/>
              <a:t> Memory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GB" dirty="0" smtClean="0"/>
              <a:t> </a:t>
            </a:r>
            <a:r>
              <a:rPr lang="en-GB" dirty="0" err="1" smtClean="0"/>
              <a:t>HardDisk</a:t>
            </a:r>
            <a:endParaRPr lang="en-GB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GB" dirty="0" smtClean="0"/>
              <a:t> Extremely simple example, full power of Alloy better illustrated with bigger examples.</a:t>
            </a:r>
            <a:endParaRPr lang="en-US" dirty="0"/>
          </a:p>
        </p:txBody>
      </p:sp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2438400"/>
            <a:ext cx="3622675" cy="3622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924800" cy="1066800"/>
          </a:xfrm>
        </p:spPr>
        <p:txBody>
          <a:bodyPr/>
          <a:lstStyle/>
          <a:p>
            <a:pPr algn="ctr"/>
            <a:r>
              <a:rPr lang="en-GB" dirty="0" smtClean="0"/>
              <a:t>Alloy in Real Life</a:t>
            </a: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2438400"/>
            <a:ext cx="3622675" cy="3622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81000" y="2133600"/>
            <a:ext cx="518160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 Example just given was very simplistic 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 Alloy has been used for much more complex           systems, e.g. </a:t>
            </a:r>
          </a:p>
          <a:p>
            <a:pPr lvl="1"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 Cryptography </a:t>
            </a:r>
          </a:p>
          <a:p>
            <a:pPr lvl="1"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 Document Structuring </a:t>
            </a:r>
          </a:p>
          <a:p>
            <a:pPr lvl="1"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 Railway Switching 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 Taught at many universities around the world</a:t>
            </a:r>
            <a:endParaRPr lang="en-GB" dirty="0"/>
          </a:p>
          <a:p>
            <a:pPr>
              <a:lnSpc>
                <a:spcPct val="200000"/>
              </a:lnSpc>
            </a:pPr>
            <a:endParaRPr lang="en-GB" dirty="0" smtClean="0"/>
          </a:p>
          <a:p>
            <a:pPr>
              <a:lnSpc>
                <a:spcPct val="200000"/>
              </a:lnSpc>
            </a:pPr>
            <a:endParaRPr lang="en-GB" dirty="0"/>
          </a:p>
          <a:p>
            <a:pPr>
              <a:lnSpc>
                <a:spcPct val="200000"/>
              </a:lnSpc>
            </a:pPr>
            <a:endParaRPr lang="en-GB" dirty="0" smtClean="0"/>
          </a:p>
          <a:p>
            <a:pPr>
              <a:lnSpc>
                <a:spcPct val="200000"/>
              </a:lnSpc>
            </a:pPr>
            <a:endParaRPr lang="en-GB" dirty="0"/>
          </a:p>
          <a:p>
            <a:pPr>
              <a:lnSpc>
                <a:spcPct val="200000"/>
              </a:lnSpc>
            </a:pPr>
            <a:endParaRPr lang="en-GB" dirty="0" smtClean="0"/>
          </a:p>
          <a:p>
            <a:pPr>
              <a:lnSpc>
                <a:spcPct val="200000"/>
              </a:lnSpc>
            </a:pPr>
            <a:endParaRPr lang="en-GB" dirty="0"/>
          </a:p>
          <a:p>
            <a:pPr>
              <a:lnSpc>
                <a:spcPct val="20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924800" cy="1066800"/>
          </a:xfrm>
        </p:spPr>
        <p:txBody>
          <a:bodyPr anchor="ctr" anchorCtr="0"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2438400"/>
            <a:ext cx="3622675" cy="3622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57200" y="1905000"/>
            <a:ext cx="5181600" cy="7432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 Alloy is a modeling language inspired by Z.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 In contrast to Z, it is automatically analyzable. 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 The Alloy Analyzer allows visualizing instances of  models and checking assertions within a finite scope.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 Easy to incrementally explore design ideas 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Alloy is a good starting point for beginners to specification languages </a:t>
            </a:r>
            <a:endParaRPr lang="en-GB" dirty="0"/>
          </a:p>
          <a:p>
            <a:pPr>
              <a:lnSpc>
                <a:spcPct val="150000"/>
              </a:lnSpc>
            </a:pPr>
            <a:endParaRPr lang="en-GB" dirty="0" smtClean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 smtClean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 smtClean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924800" cy="1066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Further Resources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2133600"/>
            <a:ext cx="5181600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300000"/>
              </a:lnSpc>
              <a:buFont typeface="Arial" pitchFamily="34" charset="0"/>
              <a:buChar char="•"/>
            </a:pPr>
            <a:r>
              <a:rPr lang="en-US" dirty="0" smtClean="0"/>
              <a:t>Alloy Website : 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 smtClean="0"/>
              <a:t> </a:t>
            </a:r>
            <a:r>
              <a:rPr lang="en-US" sz="1350" dirty="0" smtClean="0"/>
              <a:t>http://alloy.mit.edu</a:t>
            </a:r>
          </a:p>
          <a:p>
            <a:pPr>
              <a:lnSpc>
                <a:spcPct val="300000"/>
              </a:lnSpc>
              <a:buFont typeface="Arial" pitchFamily="34" charset="0"/>
              <a:buChar char="•"/>
            </a:pPr>
            <a:r>
              <a:rPr lang="en-US" dirty="0" smtClean="0"/>
              <a:t>Our Website  : 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350" dirty="0" smtClean="0"/>
              <a:t> http://www.doc.ic.ac.uk/project/2007/271j/g06271j01/Web</a:t>
            </a:r>
          </a:p>
          <a:p>
            <a:pPr>
              <a:lnSpc>
                <a:spcPct val="300000"/>
              </a:lnSpc>
              <a:buFont typeface="Arial" pitchFamily="34" charset="0"/>
              <a:buChar char="•"/>
            </a:pPr>
            <a:r>
              <a:rPr lang="en-US" dirty="0" smtClean="0"/>
              <a:t>Software Abstractions 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350" dirty="0" smtClean="0"/>
              <a:t> by Daniel Jackson</a:t>
            </a:r>
            <a:endParaRPr lang="en-GB" sz="1350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US" dirty="0"/>
          </a:p>
        </p:txBody>
      </p:sp>
      <p:pic>
        <p:nvPicPr>
          <p:cNvPr id="7" name="Picture 6" descr="cover-lar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2362200"/>
            <a:ext cx="2667000" cy="40865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288</Words>
  <Application>Microsoft Office PowerPoint</Application>
  <PresentationFormat>On-screen Show (4:3)</PresentationFormat>
  <Paragraphs>79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A Guide To Alloy</vt:lpstr>
      <vt:lpstr>Introduction</vt:lpstr>
      <vt:lpstr>Introduction</vt:lpstr>
      <vt:lpstr>Overview of Alloy</vt:lpstr>
      <vt:lpstr>A Worked Example: Computer</vt:lpstr>
      <vt:lpstr>Alloy in Real Life</vt:lpstr>
      <vt:lpstr>Summary</vt:lpstr>
      <vt:lpstr>Further Resources </vt:lpstr>
    </vt:vector>
  </TitlesOfParts>
  <Company>Imperial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Guide To Alloy</dc:title>
  <dc:creator>eyw06</dc:creator>
  <cp:lastModifiedBy>eyw06</cp:lastModifiedBy>
  <cp:revision>28</cp:revision>
  <dcterms:created xsi:type="dcterms:W3CDTF">2008-06-19T13:26:44Z</dcterms:created>
  <dcterms:modified xsi:type="dcterms:W3CDTF">2008-06-19T20:09:39Z</dcterms:modified>
</cp:coreProperties>
</file>