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4"/>
  </p:notesMasterIdLst>
  <p:handoutMasterIdLst>
    <p:handoutMasterId r:id="rId65"/>
  </p:handoutMasterIdLst>
  <p:sldIdLst>
    <p:sldId id="498" r:id="rId2"/>
    <p:sldId id="499" r:id="rId3"/>
    <p:sldId id="500" r:id="rId4"/>
    <p:sldId id="529" r:id="rId5"/>
    <p:sldId id="530" r:id="rId6"/>
    <p:sldId id="531" r:id="rId7"/>
    <p:sldId id="502" r:id="rId8"/>
    <p:sldId id="533" r:id="rId9"/>
    <p:sldId id="503" r:id="rId10"/>
    <p:sldId id="504" r:id="rId11"/>
    <p:sldId id="383" r:id="rId12"/>
    <p:sldId id="505" r:id="rId13"/>
    <p:sldId id="506" r:id="rId14"/>
    <p:sldId id="484" r:id="rId15"/>
    <p:sldId id="534" r:id="rId16"/>
    <p:sldId id="535" r:id="rId17"/>
    <p:sldId id="536" r:id="rId18"/>
    <p:sldId id="513" r:id="rId19"/>
    <p:sldId id="515" r:id="rId20"/>
    <p:sldId id="516" r:id="rId21"/>
    <p:sldId id="495" r:id="rId22"/>
    <p:sldId id="517" r:id="rId23"/>
    <p:sldId id="518" r:id="rId24"/>
    <p:sldId id="520" r:id="rId25"/>
    <p:sldId id="521" r:id="rId26"/>
    <p:sldId id="522" r:id="rId27"/>
    <p:sldId id="524" r:id="rId28"/>
    <p:sldId id="525" r:id="rId29"/>
    <p:sldId id="526" r:id="rId30"/>
    <p:sldId id="540" r:id="rId31"/>
    <p:sldId id="485" r:id="rId32"/>
    <p:sldId id="459" r:id="rId33"/>
    <p:sldId id="487" r:id="rId34"/>
    <p:sldId id="450" r:id="rId35"/>
    <p:sldId id="496" r:id="rId36"/>
    <p:sldId id="476" r:id="rId37"/>
    <p:sldId id="451" r:id="rId38"/>
    <p:sldId id="452" r:id="rId39"/>
    <p:sldId id="454" r:id="rId40"/>
    <p:sldId id="455" r:id="rId41"/>
    <p:sldId id="480" r:id="rId42"/>
    <p:sldId id="481" r:id="rId43"/>
    <p:sldId id="457" r:id="rId44"/>
    <p:sldId id="486" r:id="rId45"/>
    <p:sldId id="489" r:id="rId46"/>
    <p:sldId id="492" r:id="rId47"/>
    <p:sldId id="539" r:id="rId48"/>
    <p:sldId id="537" r:id="rId49"/>
    <p:sldId id="285" r:id="rId50"/>
    <p:sldId id="281" r:id="rId51"/>
    <p:sldId id="538" r:id="rId52"/>
    <p:sldId id="507" r:id="rId53"/>
    <p:sldId id="508" r:id="rId54"/>
    <p:sldId id="472" r:id="rId55"/>
    <p:sldId id="509" r:id="rId56"/>
    <p:sldId id="468" r:id="rId57"/>
    <p:sldId id="511" r:id="rId58"/>
    <p:sldId id="523" r:id="rId59"/>
    <p:sldId id="519" r:id="rId60"/>
    <p:sldId id="441" r:id="rId61"/>
    <p:sldId id="490" r:id="rId62"/>
    <p:sldId id="493" r:id="rId6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598B3"/>
    <a:srgbClr val="144B7A"/>
    <a:srgbClr val="FF7180"/>
    <a:srgbClr val="FF9694"/>
    <a:srgbClr val="1A9ECC"/>
    <a:srgbClr val="1EA9DB"/>
    <a:srgbClr val="153D7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71"/>
    <p:restoredTop sz="87553" autoAdjust="0"/>
  </p:normalViewPr>
  <p:slideViewPr>
    <p:cSldViewPr snapToGrid="0" snapToObjects="1">
      <p:cViewPr varScale="1">
        <p:scale>
          <a:sx n="107" d="100"/>
          <a:sy n="107" d="100"/>
        </p:scale>
        <p:origin x="464" y="160"/>
      </p:cViewPr>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0744C18-CFCF-7D4C-A339-5CC952658D3C}" type="datetimeFigureOut">
              <a:rPr lang="en-US" smtClean="0"/>
              <a:t>8/29/20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1BDF242-2BCD-434E-B099-1299CBCC57D0}" type="slidenum">
              <a:rPr lang="en-US" smtClean="0"/>
              <a:t>‹#›</a:t>
            </a:fld>
            <a:endParaRPr lang="en-US"/>
          </a:p>
        </p:txBody>
      </p:sp>
    </p:spTree>
    <p:extLst>
      <p:ext uri="{BB962C8B-B14F-4D97-AF65-F5344CB8AC3E}">
        <p14:creationId xmlns:p14="http://schemas.microsoft.com/office/powerpoint/2010/main" val="29124902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D26C5A-C053-FD44-A823-AF00E4566412}" type="datetimeFigureOut">
              <a:rPr lang="en-US" smtClean="0"/>
              <a:t>8/29/20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727DF6-370B-5245-A250-B75557CCDA85}" type="slidenum">
              <a:rPr lang="en-US" smtClean="0"/>
              <a:t>‹#›</a:t>
            </a:fld>
            <a:endParaRPr lang="en-US"/>
          </a:p>
        </p:txBody>
      </p:sp>
    </p:spTree>
    <p:extLst>
      <p:ext uri="{BB962C8B-B14F-4D97-AF65-F5344CB8AC3E}">
        <p14:creationId xmlns:p14="http://schemas.microsoft.com/office/powerpoint/2010/main" val="221263799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FT: 15 min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FT: 30 min</a:t>
            </a:r>
          </a:p>
          <a:p>
            <a:r>
              <a:rPr lang="en-US" dirty="0"/>
              <a:t>AR: 30 min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FT: 15 min</a:t>
            </a:r>
          </a:p>
          <a:p>
            <a:r>
              <a:rPr lang="en-US" dirty="0"/>
              <a:t>Q&amp;A: 15 minutes ???</a:t>
            </a:r>
          </a:p>
        </p:txBody>
      </p:sp>
      <p:sp>
        <p:nvSpPr>
          <p:cNvPr id="4" name="Slide Number Placeholder 3"/>
          <p:cNvSpPr>
            <a:spLocks noGrp="1"/>
          </p:cNvSpPr>
          <p:nvPr>
            <p:ph type="sldNum" sz="quarter" idx="5"/>
          </p:nvPr>
        </p:nvSpPr>
        <p:spPr/>
        <p:txBody>
          <a:bodyPr/>
          <a:lstStyle/>
          <a:p>
            <a:fld id="{F2727DF6-370B-5245-A250-B75557CCDA85}" type="slidenum">
              <a:rPr lang="en-US" smtClean="0"/>
              <a:t>2</a:t>
            </a:fld>
            <a:endParaRPr lang="en-US"/>
          </a:p>
        </p:txBody>
      </p:sp>
    </p:spTree>
    <p:extLst>
      <p:ext uri="{BB962C8B-B14F-4D97-AF65-F5344CB8AC3E}">
        <p14:creationId xmlns:p14="http://schemas.microsoft.com/office/powerpoint/2010/main" val="387605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 Preferences over postulates enforce priorities between rules</a:t>
            </a:r>
          </a:p>
          <a:p>
            <a:endParaRPr lang="en-GB" dirty="0"/>
          </a:p>
        </p:txBody>
      </p:sp>
      <p:sp>
        <p:nvSpPr>
          <p:cNvPr id="4" name="Slide Number Placeholder 3"/>
          <p:cNvSpPr>
            <a:spLocks noGrp="1"/>
          </p:cNvSpPr>
          <p:nvPr>
            <p:ph type="sldNum" sz="quarter" idx="5"/>
          </p:nvPr>
        </p:nvSpPr>
        <p:spPr/>
        <p:txBody>
          <a:bodyPr/>
          <a:lstStyle/>
          <a:p>
            <a:fld id="{F2727DF6-370B-5245-A250-B75557CCDA85}" type="slidenum">
              <a:rPr lang="en-US" smtClean="0"/>
              <a:t>15</a:t>
            </a:fld>
            <a:endParaRPr lang="en-US"/>
          </a:p>
        </p:txBody>
      </p:sp>
    </p:spTree>
    <p:extLst>
      <p:ext uri="{BB962C8B-B14F-4D97-AF65-F5344CB8AC3E}">
        <p14:creationId xmlns:p14="http://schemas.microsoft.com/office/powerpoint/2010/main" val="3697505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ANTONIO: IF YOU COULD IMPROVE THE GRAPH GREAT – ALSO IF WE MAKE IT A SINGLE ENTITY WE CAN ANIMATE MORE…</a:t>
            </a:r>
          </a:p>
        </p:txBody>
      </p:sp>
      <p:sp>
        <p:nvSpPr>
          <p:cNvPr id="4" name="Slide Number Placeholder 3"/>
          <p:cNvSpPr>
            <a:spLocks noGrp="1"/>
          </p:cNvSpPr>
          <p:nvPr>
            <p:ph type="sldNum" sz="quarter" idx="5"/>
          </p:nvPr>
        </p:nvSpPr>
        <p:spPr/>
        <p:txBody>
          <a:bodyPr/>
          <a:lstStyle/>
          <a:p>
            <a:fld id="{F2727DF6-370B-5245-A250-B75557CCDA85}" type="slidenum">
              <a:rPr lang="en-US" smtClean="0"/>
              <a:t>16</a:t>
            </a:fld>
            <a:endParaRPr lang="en-US"/>
          </a:p>
        </p:txBody>
      </p:sp>
    </p:spTree>
    <p:extLst>
      <p:ext uri="{BB962C8B-B14F-4D97-AF65-F5344CB8AC3E}">
        <p14:creationId xmlns:p14="http://schemas.microsoft.com/office/powerpoint/2010/main" val="122822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26</a:t>
            </a:fld>
            <a:endParaRPr lang="en-US"/>
          </a:p>
        </p:txBody>
      </p:sp>
    </p:spTree>
    <p:extLst>
      <p:ext uri="{BB962C8B-B14F-4D97-AF65-F5344CB8AC3E}">
        <p14:creationId xmlns:p14="http://schemas.microsoft.com/office/powerpoint/2010/main" val="1926206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27</a:t>
            </a:fld>
            <a:endParaRPr lang="en-US"/>
          </a:p>
        </p:txBody>
      </p:sp>
    </p:spTree>
    <p:extLst>
      <p:ext uri="{BB962C8B-B14F-4D97-AF65-F5344CB8AC3E}">
        <p14:creationId xmlns:p14="http://schemas.microsoft.com/office/powerpoint/2010/main" val="2428091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28</a:t>
            </a:fld>
            <a:endParaRPr lang="en-US"/>
          </a:p>
        </p:txBody>
      </p:sp>
    </p:spTree>
    <p:extLst>
      <p:ext uri="{BB962C8B-B14F-4D97-AF65-F5344CB8AC3E}">
        <p14:creationId xmlns:p14="http://schemas.microsoft.com/office/powerpoint/2010/main" val="10089650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29</a:t>
            </a:fld>
            <a:endParaRPr lang="en-US"/>
          </a:p>
        </p:txBody>
      </p:sp>
    </p:spTree>
    <p:extLst>
      <p:ext uri="{BB962C8B-B14F-4D97-AF65-F5344CB8AC3E}">
        <p14:creationId xmlns:p14="http://schemas.microsoft.com/office/powerpoint/2010/main" val="3922053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30</a:t>
            </a:fld>
            <a:endParaRPr lang="en-US"/>
          </a:p>
        </p:txBody>
      </p:sp>
    </p:spTree>
    <p:extLst>
      <p:ext uri="{BB962C8B-B14F-4D97-AF65-F5344CB8AC3E}">
        <p14:creationId xmlns:p14="http://schemas.microsoft.com/office/powerpoint/2010/main" val="16222001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31</a:t>
            </a:fld>
            <a:endParaRPr lang="en-US"/>
          </a:p>
        </p:txBody>
      </p:sp>
    </p:spTree>
    <p:extLst>
      <p:ext uri="{BB962C8B-B14F-4D97-AF65-F5344CB8AC3E}">
        <p14:creationId xmlns:p14="http://schemas.microsoft.com/office/powerpoint/2010/main" val="3491790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a:t>
            </a:r>
          </a:p>
        </p:txBody>
      </p:sp>
      <p:sp>
        <p:nvSpPr>
          <p:cNvPr id="4" name="Slide Number Placeholder 3"/>
          <p:cNvSpPr>
            <a:spLocks noGrp="1"/>
          </p:cNvSpPr>
          <p:nvPr>
            <p:ph type="sldNum" sz="quarter" idx="5"/>
          </p:nvPr>
        </p:nvSpPr>
        <p:spPr/>
        <p:txBody>
          <a:bodyPr/>
          <a:lstStyle/>
          <a:p>
            <a:fld id="{F2727DF6-370B-5245-A250-B75557CCDA85}" type="slidenum">
              <a:rPr lang="en-US" smtClean="0"/>
              <a:t>35</a:t>
            </a:fld>
            <a:endParaRPr lang="en-US"/>
          </a:p>
        </p:txBody>
      </p:sp>
    </p:spTree>
    <p:extLst>
      <p:ext uri="{BB962C8B-B14F-4D97-AF65-F5344CB8AC3E}">
        <p14:creationId xmlns:p14="http://schemas.microsoft.com/office/powerpoint/2010/main" val="3981489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37</a:t>
            </a:fld>
            <a:endParaRPr lang="en-US"/>
          </a:p>
        </p:txBody>
      </p:sp>
    </p:spTree>
    <p:extLst>
      <p:ext uri="{BB962C8B-B14F-4D97-AF65-F5344CB8AC3E}">
        <p14:creationId xmlns:p14="http://schemas.microsoft.com/office/powerpoint/2010/main" val="2433972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3</a:t>
            </a:fld>
            <a:endParaRPr lang="en-US"/>
          </a:p>
        </p:txBody>
      </p:sp>
    </p:spTree>
    <p:extLst>
      <p:ext uri="{BB962C8B-B14F-4D97-AF65-F5344CB8AC3E}">
        <p14:creationId xmlns:p14="http://schemas.microsoft.com/office/powerpoint/2010/main" val="21126313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Mongolian Baiti" panose="03000500000000000000" pitchFamily="66" charset="0"/>
              </a:rPr>
              <a:t>Un </a:t>
            </a:r>
            <a:r>
              <a:rPr lang="en-US" dirty="0" err="1">
                <a:cs typeface="Mongolian Baiti" panose="03000500000000000000" pitchFamily="66" charset="0"/>
              </a:rPr>
              <a:t>esempio</a:t>
            </a:r>
            <a:r>
              <a:rPr lang="en-US" dirty="0">
                <a:cs typeface="Mongolian Baiti" panose="03000500000000000000" pitchFamily="66" charset="0"/>
              </a:rPr>
              <a:t> </a:t>
            </a:r>
            <a:r>
              <a:rPr lang="en-US" dirty="0" err="1">
                <a:cs typeface="Mongolian Baiti" panose="03000500000000000000" pitchFamily="66" charset="0"/>
              </a:rPr>
              <a:t>d’applicazione</a:t>
            </a:r>
            <a:r>
              <a:rPr lang="en-US" dirty="0">
                <a:cs typeface="Mongolian Baiti" panose="03000500000000000000" pitchFamily="66" charset="0"/>
              </a:rPr>
              <a:t> di </a:t>
            </a:r>
            <a:r>
              <a:rPr lang="en-US" dirty="0" err="1">
                <a:cs typeface="Mongolian Baiti" panose="03000500000000000000" pitchFamily="66" charset="0"/>
              </a:rPr>
              <a:t>questo</a:t>
            </a:r>
            <a:r>
              <a:rPr lang="en-US" dirty="0">
                <a:cs typeface="Mongolian Baiti" panose="03000500000000000000" pitchFamily="66" charset="0"/>
              </a:rPr>
              <a:t> </a:t>
            </a:r>
            <a:r>
              <a:rPr lang="en-US" dirty="0" err="1">
                <a:cs typeface="Mongolian Baiti" panose="03000500000000000000" pitchFamily="66" charset="0"/>
              </a:rPr>
              <a:t>tipo</a:t>
            </a:r>
            <a:r>
              <a:rPr lang="en-US" dirty="0">
                <a:cs typeface="Mongolian Baiti" panose="03000500000000000000" pitchFamily="66" charset="0"/>
              </a:rPr>
              <a:t> di </a:t>
            </a:r>
            <a:r>
              <a:rPr lang="en-US" dirty="0" err="1">
                <a:cs typeface="Mongolian Baiti" panose="03000500000000000000" pitchFamily="66" charset="0"/>
              </a:rPr>
              <a:t>spiegazioni</a:t>
            </a:r>
            <a:r>
              <a:rPr lang="en-US" dirty="0">
                <a:cs typeface="Mongolian Baiti" panose="03000500000000000000" pitchFamily="66" charset="0"/>
              </a:rPr>
              <a:t> </a:t>
            </a:r>
            <a:r>
              <a:rPr lang="en-US" dirty="0" err="1">
                <a:cs typeface="Mongolian Baiti" panose="03000500000000000000" pitchFamily="66" charset="0"/>
              </a:rPr>
              <a:t>controfattuali</a:t>
            </a:r>
            <a:r>
              <a:rPr lang="en-US" dirty="0">
                <a:cs typeface="Mongolian Baiti" panose="03000500000000000000" pitchFamily="66" charset="0"/>
              </a:rPr>
              <a:t> è </a:t>
            </a:r>
            <a:r>
              <a:rPr lang="en-US" dirty="0" err="1">
                <a:cs typeface="Mongolian Baiti" panose="03000500000000000000" pitchFamily="66" charset="0"/>
              </a:rPr>
              <a:t>l’identificazione</a:t>
            </a:r>
            <a:r>
              <a:rPr lang="en-US" dirty="0">
                <a:cs typeface="Mongolian Baiti" panose="03000500000000000000" pitchFamily="66" charset="0"/>
              </a:rPr>
              <a:t> di </a:t>
            </a:r>
            <a:r>
              <a:rPr lang="en-US" dirty="0" err="1">
                <a:cs typeface="Mongolian Baiti" panose="03000500000000000000" pitchFamily="66" charset="0"/>
              </a:rPr>
              <a:t>classificatori</a:t>
            </a:r>
            <a:r>
              <a:rPr lang="en-US" dirty="0">
                <a:cs typeface="Mongolian Baiti" panose="03000500000000000000" pitchFamily="66" charset="0"/>
              </a:rPr>
              <a:t> </a:t>
            </a:r>
            <a:r>
              <a:rPr lang="en-US" dirty="0" err="1">
                <a:cs typeface="Mongolian Baiti" panose="03000500000000000000" pitchFamily="66" charset="0"/>
              </a:rPr>
              <a:t>discrimatori</a:t>
            </a:r>
            <a:r>
              <a:rPr lang="en-US" dirty="0">
                <a:cs typeface="Mongolian Baiti" panose="03000500000000000000" pitchFamily="66" charset="0"/>
              </a:rPr>
              <a:t>.</a:t>
            </a:r>
          </a:p>
          <a:p>
            <a:endParaRPr lang="en-US" dirty="0">
              <a:cs typeface="Mongolian Baiti" panose="03000500000000000000" pitchFamily="66" charset="0"/>
            </a:endParaRPr>
          </a:p>
          <a:p>
            <a:r>
              <a:rPr lang="en-US" dirty="0">
                <a:cs typeface="Mongolian Baiti" panose="03000500000000000000" pitchFamily="66" charset="0"/>
              </a:rPr>
              <a:t>Per </a:t>
            </a:r>
            <a:r>
              <a:rPr lang="en-US" dirty="0" err="1">
                <a:cs typeface="Mongolian Baiti" panose="03000500000000000000" pitchFamily="66" charset="0"/>
              </a:rPr>
              <a:t>testare</a:t>
            </a:r>
            <a:r>
              <a:rPr lang="en-US" dirty="0">
                <a:cs typeface="Mongolian Baiti" panose="03000500000000000000" pitchFamily="66" charset="0"/>
              </a:rPr>
              <a:t> </a:t>
            </a:r>
            <a:r>
              <a:rPr lang="en-US" dirty="0" err="1">
                <a:cs typeface="Mongolian Baiti" panose="03000500000000000000" pitchFamily="66" charset="0"/>
              </a:rPr>
              <a:t>queste</a:t>
            </a:r>
            <a:r>
              <a:rPr lang="en-US" dirty="0">
                <a:cs typeface="Mongolian Baiti" panose="03000500000000000000" pitchFamily="66" charset="0"/>
              </a:rPr>
              <a:t> </a:t>
            </a:r>
            <a:r>
              <a:rPr lang="en-US" dirty="0" err="1">
                <a:cs typeface="Mongolian Baiti" panose="03000500000000000000" pitchFamily="66" charset="0"/>
              </a:rPr>
              <a:t>spiegazioni</a:t>
            </a:r>
            <a:r>
              <a:rPr lang="en-US" dirty="0">
                <a:cs typeface="Mongolian Baiti" panose="03000500000000000000" pitchFamily="66" charset="0"/>
              </a:rPr>
              <a:t> ho </a:t>
            </a:r>
            <a:r>
              <a:rPr lang="en-US" dirty="0" err="1">
                <a:cs typeface="Mongolian Baiti" panose="03000500000000000000" pitchFamily="66" charset="0"/>
              </a:rPr>
              <a:t>creato</a:t>
            </a:r>
            <a:r>
              <a:rPr lang="en-US" dirty="0">
                <a:cs typeface="Mongolian Baiti" panose="03000500000000000000" pitchFamily="66" charset="0"/>
              </a:rPr>
              <a:t> un </a:t>
            </a:r>
            <a:r>
              <a:rPr lang="en-US" dirty="0" err="1">
                <a:cs typeface="Mongolian Baiti" panose="03000500000000000000" pitchFamily="66" charset="0"/>
              </a:rPr>
              <a:t>classificatore</a:t>
            </a:r>
            <a:r>
              <a:rPr lang="en-US" dirty="0">
                <a:cs typeface="Mongolian Baiti" panose="03000500000000000000" pitchFamily="66" charset="0"/>
              </a:rPr>
              <a:t> </a:t>
            </a:r>
            <a:r>
              <a:rPr lang="en-US" dirty="0" err="1">
                <a:cs typeface="Mongolian Baiti" panose="03000500000000000000" pitchFamily="66" charset="0"/>
              </a:rPr>
              <a:t>Bayesiano</a:t>
            </a:r>
            <a:r>
              <a:rPr lang="en-US" dirty="0">
                <a:cs typeface="Mongolian Baiti" panose="03000500000000000000" pitchFamily="66" charset="0"/>
              </a:rPr>
              <a:t> che </a:t>
            </a:r>
            <a:r>
              <a:rPr lang="en-US" dirty="0" err="1">
                <a:cs typeface="Mongolian Baiti" panose="03000500000000000000" pitchFamily="66" charset="0"/>
              </a:rPr>
              <a:t>prevede</a:t>
            </a:r>
            <a:r>
              <a:rPr lang="en-US" dirty="0">
                <a:cs typeface="Mongolian Baiti" panose="03000500000000000000" pitchFamily="66" charset="0"/>
              </a:rPr>
              <a:t> se un </a:t>
            </a:r>
            <a:r>
              <a:rPr lang="en-US" dirty="0" err="1">
                <a:cs typeface="Mongolian Baiti" panose="03000500000000000000" pitchFamily="66" charset="0"/>
              </a:rPr>
              <a:t>carcerato</a:t>
            </a:r>
            <a:r>
              <a:rPr lang="en-US" dirty="0">
                <a:cs typeface="Mongolian Baiti" panose="03000500000000000000" pitchFamily="66" charset="0"/>
              </a:rPr>
              <a:t> </a:t>
            </a:r>
            <a:r>
              <a:rPr lang="en-US" dirty="0" err="1">
                <a:cs typeface="Mongolian Baiti" panose="03000500000000000000" pitchFamily="66" charset="0"/>
              </a:rPr>
              <a:t>violerà</a:t>
            </a:r>
            <a:r>
              <a:rPr lang="en-US" dirty="0">
                <a:cs typeface="Mongolian Baiti" panose="03000500000000000000" pitchFamily="66" charset="0"/>
              </a:rPr>
              <a:t> o </a:t>
            </a:r>
            <a:r>
              <a:rPr lang="en-US" dirty="0" err="1">
                <a:cs typeface="Mongolian Baiti" panose="03000500000000000000" pitchFamily="66" charset="0"/>
              </a:rPr>
              <a:t>meno</a:t>
            </a:r>
            <a:r>
              <a:rPr lang="en-US" dirty="0">
                <a:cs typeface="Mongolian Baiti" panose="03000500000000000000" pitchFamily="66" charset="0"/>
              </a:rPr>
              <a:t> la </a:t>
            </a:r>
            <a:r>
              <a:rPr lang="en-US" dirty="0" err="1">
                <a:cs typeface="Mongolian Baiti" panose="03000500000000000000" pitchFamily="66" charset="0"/>
              </a:rPr>
              <a:t>libertà</a:t>
            </a:r>
            <a:r>
              <a:rPr lang="en-US" dirty="0">
                <a:cs typeface="Mongolian Baiti" panose="03000500000000000000" pitchFamily="66" charset="0"/>
              </a:rPr>
              <a:t> </a:t>
            </a:r>
            <a:r>
              <a:rPr lang="en-US" dirty="0" err="1">
                <a:cs typeface="Mongolian Baiti" panose="03000500000000000000" pitchFamily="66" charset="0"/>
              </a:rPr>
              <a:t>vigilata</a:t>
            </a:r>
            <a:r>
              <a:rPr lang="en-US" dirty="0">
                <a:cs typeface="Mongolian Baiti" panose="03000500000000000000" pitchFamily="66" charset="0"/>
              </a:rPr>
              <a:t>.</a:t>
            </a:r>
          </a:p>
          <a:p>
            <a:r>
              <a:rPr lang="en-US" dirty="0">
                <a:cs typeface="Mongolian Baiti" panose="03000500000000000000" pitchFamily="66" charset="0"/>
              </a:rPr>
              <a:t>Ho </a:t>
            </a:r>
            <a:r>
              <a:rPr lang="en-US" dirty="0" err="1">
                <a:cs typeface="Mongolian Baiti" panose="03000500000000000000" pitchFamily="66" charset="0"/>
              </a:rPr>
              <a:t>incluso</a:t>
            </a:r>
            <a:r>
              <a:rPr lang="en-US" dirty="0">
                <a:cs typeface="Mongolian Baiti" panose="03000500000000000000" pitchFamily="66" charset="0"/>
              </a:rPr>
              <a:t> </a:t>
            </a:r>
            <a:r>
              <a:rPr lang="en-US" dirty="0" err="1">
                <a:cs typeface="Mongolian Baiti" panose="03000500000000000000" pitchFamily="66" charset="0"/>
              </a:rPr>
              <a:t>volutamente</a:t>
            </a:r>
            <a:r>
              <a:rPr lang="en-US" dirty="0">
                <a:cs typeface="Mongolian Baiti" panose="03000500000000000000" pitchFamily="66" charset="0"/>
              </a:rPr>
              <a:t> </a:t>
            </a:r>
            <a:r>
              <a:rPr lang="en-US" dirty="0" err="1">
                <a:cs typeface="Mongolian Baiti" panose="03000500000000000000" pitchFamily="66" charset="0"/>
              </a:rPr>
              <a:t>tra</a:t>
            </a:r>
            <a:r>
              <a:rPr lang="en-US" dirty="0">
                <a:cs typeface="Mongolian Baiti" panose="03000500000000000000" pitchFamily="66" charset="0"/>
              </a:rPr>
              <a:t> le feature </a:t>
            </a:r>
            <a:r>
              <a:rPr lang="en-US" dirty="0" err="1">
                <a:cs typeface="Mongolian Baiti" panose="03000500000000000000" pitchFamily="66" charset="0"/>
              </a:rPr>
              <a:t>il</a:t>
            </a:r>
            <a:r>
              <a:rPr lang="en-US" dirty="0">
                <a:cs typeface="Mongolian Baiti" panose="03000500000000000000" pitchFamily="66" charset="0"/>
              </a:rPr>
              <a:t> </a:t>
            </a:r>
            <a:r>
              <a:rPr lang="en-US" dirty="0" err="1">
                <a:cs typeface="Mongolian Baiti" panose="03000500000000000000" pitchFamily="66" charset="0"/>
              </a:rPr>
              <a:t>sesso</a:t>
            </a:r>
            <a:r>
              <a:rPr lang="en-US" dirty="0">
                <a:cs typeface="Mongolian Baiti" panose="03000500000000000000" pitchFamily="66" charset="0"/>
              </a:rPr>
              <a:t> e </a:t>
            </a:r>
            <a:r>
              <a:rPr lang="en-US" dirty="0" err="1">
                <a:cs typeface="Mongolian Baiti" panose="03000500000000000000" pitchFamily="66" charset="0"/>
              </a:rPr>
              <a:t>l’etnia</a:t>
            </a:r>
            <a:r>
              <a:rPr lang="en-US" dirty="0">
                <a:cs typeface="Mongolian Baiti" panose="03000500000000000000" pitchFamily="66" charset="0"/>
              </a:rPr>
              <a:t> del </a:t>
            </a:r>
            <a:r>
              <a:rPr lang="en-US" dirty="0" err="1">
                <a:cs typeface="Mongolian Baiti" panose="03000500000000000000" pitchFamily="66" charset="0"/>
              </a:rPr>
              <a:t>carcerato</a:t>
            </a:r>
            <a:r>
              <a:rPr lang="en-US" dirty="0">
                <a:cs typeface="Mongolian Baiti" panose="03000500000000000000" pitchFamily="66" charset="0"/>
              </a:rPr>
              <a:t>.</a:t>
            </a:r>
          </a:p>
          <a:p>
            <a:r>
              <a:rPr lang="it-IT" dirty="0">
                <a:cs typeface="Mongolian Baiti" panose="03000500000000000000" pitchFamily="66" charset="0"/>
              </a:rPr>
              <a:t> </a:t>
            </a:r>
          </a:p>
          <a:p>
            <a:r>
              <a:rPr lang="it-IT" dirty="0">
                <a:cs typeface="Mongolian Baiti" panose="03000500000000000000" pitchFamily="66" charset="0"/>
              </a:rPr>
              <a:t>Come visualizzato in questo esempio, una relazione di supporto critico è stata trovata:</a:t>
            </a:r>
          </a:p>
          <a:p>
            <a:pPr marL="171450" indent="-171450">
              <a:buFont typeface="Arial" panose="020B0604020202020204" pitchFamily="34" charset="0"/>
              <a:buChar char="•"/>
            </a:pPr>
            <a:r>
              <a:rPr lang="it-IT" dirty="0">
                <a:cs typeface="Mongolian Baiti" panose="03000500000000000000" pitchFamily="66" charset="0"/>
              </a:rPr>
              <a:t>tra il sesso e la classe </a:t>
            </a:r>
          </a:p>
          <a:p>
            <a:pPr marL="171450" indent="-171450">
              <a:buFont typeface="Arial" panose="020B0604020202020204" pitchFamily="34" charset="0"/>
              <a:buChar char="•"/>
            </a:pPr>
            <a:r>
              <a:rPr lang="it-IT" dirty="0">
                <a:cs typeface="Mongolian Baiti" panose="03000500000000000000" pitchFamily="66" charset="0"/>
              </a:rPr>
              <a:t>e tra l’etnia e la classe    </a:t>
            </a:r>
          </a:p>
          <a:p>
            <a:pPr marL="0" indent="0">
              <a:buFont typeface="Arial" panose="020B0604020202020204" pitchFamily="34" charset="0"/>
              <a:buNone/>
            </a:pPr>
            <a:r>
              <a:rPr lang="it-IT" dirty="0">
                <a:cs typeface="Mongolian Baiti" panose="03000500000000000000" pitchFamily="66" charset="0"/>
              </a:rPr>
              <a:t>evidenziando quindi una potenziale attitudine discriminatoria del classificatore.</a:t>
            </a:r>
          </a:p>
        </p:txBody>
      </p:sp>
      <p:sp>
        <p:nvSpPr>
          <p:cNvPr id="4" name="Slide Number Placeholder 3"/>
          <p:cNvSpPr>
            <a:spLocks noGrp="1"/>
          </p:cNvSpPr>
          <p:nvPr>
            <p:ph type="sldNum" sz="quarter" idx="5"/>
          </p:nvPr>
        </p:nvSpPr>
        <p:spPr/>
        <p:txBody>
          <a:bodyPr/>
          <a:lstStyle/>
          <a:p>
            <a:fld id="{4B351303-D8C6-4319-A052-8381D66DE7AD}" type="slidenum">
              <a:rPr lang="it-IT" smtClean="0"/>
              <a:t>50</a:t>
            </a:fld>
            <a:endParaRPr lang="it-IT"/>
          </a:p>
        </p:txBody>
      </p:sp>
    </p:spTree>
    <p:extLst>
      <p:ext uri="{BB962C8B-B14F-4D97-AF65-F5344CB8AC3E}">
        <p14:creationId xmlns:p14="http://schemas.microsoft.com/office/powerpoint/2010/main" val="42202339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52</a:t>
            </a:fld>
            <a:endParaRPr lang="en-US"/>
          </a:p>
        </p:txBody>
      </p:sp>
    </p:spTree>
    <p:extLst>
      <p:ext uri="{BB962C8B-B14F-4D97-AF65-F5344CB8AC3E}">
        <p14:creationId xmlns:p14="http://schemas.microsoft.com/office/powerpoint/2010/main" val="40904411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Job-shop scheduling is widely usable, e.g. for nurse rostering. But how to explain what optimisers compute? For example, </a:t>
            </a:r>
            <a:r>
              <a:rPr lang="en-GB" dirty="0" err="1"/>
              <a:t>gor</a:t>
            </a:r>
            <a:r>
              <a:rPr lang="en-GB" dirty="0"/>
              <a:t> the given notion of feasibility, how to explain to a nurse M2 that she cannot just do job 3, as this would give rise to an inefficient schedule? We mine an AF (all edges are attacks) from the given schedule, proposed by the nurse, and map the schedule onto a “losing” set of arguments (the bit surrounded in red), and then extract an explanation from it </a:t>
            </a:r>
          </a:p>
        </p:txBody>
      </p:sp>
      <p:sp>
        <p:nvSpPr>
          <p:cNvPr id="4" name="Slide Number Placeholder 3"/>
          <p:cNvSpPr>
            <a:spLocks noGrp="1"/>
          </p:cNvSpPr>
          <p:nvPr>
            <p:ph type="sldNum" sz="quarter" idx="5"/>
          </p:nvPr>
        </p:nvSpPr>
        <p:spPr/>
        <p:txBody>
          <a:bodyPr/>
          <a:lstStyle/>
          <a:p>
            <a:fld id="{4E25E0C3-9866-4C69-BA52-756B5D25C89A}" type="slidenum">
              <a:rPr lang="en-GB" smtClean="0"/>
              <a:t>54</a:t>
            </a:fld>
            <a:endParaRPr lang="en-GB"/>
          </a:p>
        </p:txBody>
      </p:sp>
    </p:spTree>
    <p:extLst>
      <p:ext uri="{BB962C8B-B14F-4D97-AF65-F5344CB8AC3E}">
        <p14:creationId xmlns:p14="http://schemas.microsoft.com/office/powerpoint/2010/main" val="3622201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Slide Number Placeholder 3"/>
          <p:cNvSpPr>
            <a:spLocks noGrp="1"/>
          </p:cNvSpPr>
          <p:nvPr>
            <p:ph type="sldNum" sz="quarter" idx="10"/>
          </p:nvPr>
        </p:nvSpPr>
        <p:spPr/>
        <p:txBody>
          <a:bodyPr/>
          <a:lstStyle/>
          <a:p>
            <a:fld id="{AB00B8A1-EFB2-4FA0-A5EB-1F7619AFBEE1}" type="slidenum">
              <a:rPr lang="en-GB" smtClean="0"/>
              <a:t>56</a:t>
            </a:fld>
            <a:endParaRPr lang="en-GB"/>
          </a:p>
        </p:txBody>
      </p:sp>
    </p:spTree>
    <p:extLst>
      <p:ext uri="{BB962C8B-B14F-4D97-AF65-F5344CB8AC3E}">
        <p14:creationId xmlns:p14="http://schemas.microsoft.com/office/powerpoint/2010/main" val="321843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58</a:t>
            </a:fld>
            <a:endParaRPr lang="en-US"/>
          </a:p>
        </p:txBody>
      </p:sp>
    </p:spTree>
    <p:extLst>
      <p:ext uri="{BB962C8B-B14F-4D97-AF65-F5344CB8AC3E}">
        <p14:creationId xmlns:p14="http://schemas.microsoft.com/office/powerpoint/2010/main" val="2656939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Information Commissioner’s Office (The UK’s independent authority set up to uphold information rights in the public interest, promoting openness by public bodies and data privacy for individuals.)</a:t>
            </a:r>
          </a:p>
        </p:txBody>
      </p:sp>
      <p:sp>
        <p:nvSpPr>
          <p:cNvPr id="4" name="Slide Number Placeholder 3"/>
          <p:cNvSpPr>
            <a:spLocks noGrp="1"/>
          </p:cNvSpPr>
          <p:nvPr>
            <p:ph type="sldNum" sz="quarter" idx="5"/>
          </p:nvPr>
        </p:nvSpPr>
        <p:spPr/>
        <p:txBody>
          <a:bodyPr/>
          <a:lstStyle/>
          <a:p>
            <a:fld id="{F2727DF6-370B-5245-A250-B75557CCDA85}" type="slidenum">
              <a:rPr lang="en-US" smtClean="0"/>
              <a:t>5</a:t>
            </a:fld>
            <a:endParaRPr lang="en-US"/>
          </a:p>
        </p:txBody>
      </p:sp>
    </p:spTree>
    <p:extLst>
      <p:ext uri="{BB962C8B-B14F-4D97-AF65-F5344CB8AC3E}">
        <p14:creationId xmlns:p14="http://schemas.microsoft.com/office/powerpoint/2010/main" val="35164102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 WE GET RID OF AA FRAMEWORK AFTER ANIMATION 5 WHEN SHOWING 6?</a:t>
            </a:r>
          </a:p>
        </p:txBody>
      </p:sp>
      <p:sp>
        <p:nvSpPr>
          <p:cNvPr id="4" name="Slide Number Placeholder 3"/>
          <p:cNvSpPr>
            <a:spLocks noGrp="1"/>
          </p:cNvSpPr>
          <p:nvPr>
            <p:ph type="sldNum" sz="quarter" idx="5"/>
          </p:nvPr>
        </p:nvSpPr>
        <p:spPr/>
        <p:txBody>
          <a:bodyPr/>
          <a:lstStyle/>
          <a:p>
            <a:fld id="{4E25E0C3-9866-4C69-BA52-756B5D25C89A}" type="slidenum">
              <a:rPr lang="en-GB" smtClean="0"/>
              <a:t>9</a:t>
            </a:fld>
            <a:endParaRPr lang="en-GB"/>
          </a:p>
        </p:txBody>
      </p:sp>
    </p:spTree>
    <p:extLst>
      <p:ext uri="{BB962C8B-B14F-4D97-AF65-F5344CB8AC3E}">
        <p14:creationId xmlns:p14="http://schemas.microsoft.com/office/powerpoint/2010/main" val="1205164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10</a:t>
            </a:fld>
            <a:endParaRPr lang="en-US"/>
          </a:p>
        </p:txBody>
      </p:sp>
    </p:spTree>
    <p:extLst>
      <p:ext uri="{BB962C8B-B14F-4D97-AF65-F5344CB8AC3E}">
        <p14:creationId xmlns:p14="http://schemas.microsoft.com/office/powerpoint/2010/main" val="351479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B00B8A1-EFB2-4FA0-A5EB-1F7619AFBEE1}" type="slidenum">
              <a:rPr lang="en-GB" smtClean="0"/>
              <a:t>11</a:t>
            </a:fld>
            <a:endParaRPr lang="en-GB"/>
          </a:p>
        </p:txBody>
      </p:sp>
    </p:spTree>
    <p:extLst>
      <p:ext uri="{BB962C8B-B14F-4D97-AF65-F5344CB8AC3E}">
        <p14:creationId xmlns:p14="http://schemas.microsoft.com/office/powerpoint/2010/main" val="3392639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12</a:t>
            </a:fld>
            <a:endParaRPr lang="en-US"/>
          </a:p>
        </p:txBody>
      </p:sp>
    </p:spTree>
    <p:extLst>
      <p:ext uri="{BB962C8B-B14F-4D97-AF65-F5344CB8AC3E}">
        <p14:creationId xmlns:p14="http://schemas.microsoft.com/office/powerpoint/2010/main" val="240276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ways to solve the equation are useful to support the vision of explainable AI</a:t>
            </a:r>
          </a:p>
        </p:txBody>
      </p:sp>
      <p:sp>
        <p:nvSpPr>
          <p:cNvPr id="4" name="Slide Number Placeholder 3"/>
          <p:cNvSpPr>
            <a:spLocks noGrp="1"/>
          </p:cNvSpPr>
          <p:nvPr>
            <p:ph type="sldNum" sz="quarter" idx="5"/>
          </p:nvPr>
        </p:nvSpPr>
        <p:spPr/>
        <p:txBody>
          <a:bodyPr/>
          <a:lstStyle/>
          <a:p>
            <a:fld id="{4E25E0C3-9866-4C69-BA52-756B5D25C89A}" type="slidenum">
              <a:rPr lang="en-GB" smtClean="0"/>
              <a:t>13</a:t>
            </a:fld>
            <a:endParaRPr lang="en-GB"/>
          </a:p>
        </p:txBody>
      </p:sp>
    </p:spTree>
    <p:extLst>
      <p:ext uri="{BB962C8B-B14F-4D97-AF65-F5344CB8AC3E}">
        <p14:creationId xmlns:p14="http://schemas.microsoft.com/office/powerpoint/2010/main" val="415269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727DF6-370B-5245-A250-B75557CCDA85}" type="slidenum">
              <a:rPr lang="en-US" smtClean="0"/>
              <a:t>14</a:t>
            </a:fld>
            <a:endParaRPr lang="en-US"/>
          </a:p>
        </p:txBody>
      </p:sp>
    </p:spTree>
    <p:extLst>
      <p:ext uri="{BB962C8B-B14F-4D97-AF65-F5344CB8AC3E}">
        <p14:creationId xmlns:p14="http://schemas.microsoft.com/office/powerpoint/2010/main" val="3266885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Tree>
    <p:extLst>
      <p:ext uri="{BB962C8B-B14F-4D97-AF65-F5344CB8AC3E}">
        <p14:creationId xmlns:p14="http://schemas.microsoft.com/office/powerpoint/2010/main" val="23301073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41251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1738178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2029"/>
          </a:xfrm>
        </p:spPr>
        <p:txBody>
          <a:bodyPr>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57200" y="1016000"/>
            <a:ext cx="8229600" cy="5110163"/>
          </a:xfrm>
        </p:spPr>
        <p:txBody>
          <a:bodyPr>
            <a:normAutofit/>
          </a:bodyPr>
          <a:lstStyle>
            <a:lvl1pPr>
              <a:defRPr sz="1600"/>
            </a:lvl1pPr>
            <a:lvl2pPr>
              <a:defRPr sz="1600"/>
            </a:lvl2pPr>
            <a:lvl3pPr>
              <a:defRPr sz="14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5101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2809352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12767999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2960148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2900172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38928120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413529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6678B82-D3DC-5946-BDC5-245E512F0D23}" type="slidenum">
              <a:rPr lang="en-US" smtClean="0"/>
              <a:t>‹#›</a:t>
            </a:fld>
            <a:endParaRPr lang="en-US"/>
          </a:p>
        </p:txBody>
      </p:sp>
    </p:spTree>
    <p:extLst>
      <p:ext uri="{BB962C8B-B14F-4D97-AF65-F5344CB8AC3E}">
        <p14:creationId xmlns:p14="http://schemas.microsoft.com/office/powerpoint/2010/main" val="17304288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654264"/>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022968"/>
            <a:ext cx="8229600" cy="5177065"/>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p:cNvPicPr>
            <a:picLocks noChangeAspect="1"/>
          </p:cNvPicPr>
          <p:nvPr userDrawn="1"/>
        </p:nvPicPr>
        <p:blipFill rotWithShape="1">
          <a:blip r:embed="rId13" cstate="print">
            <a:extLst>
              <a:ext uri="{28A0092B-C50C-407E-A947-70E740481C1C}">
                <a14:useLocalDpi xmlns:a14="http://schemas.microsoft.com/office/drawing/2010/main"/>
              </a:ext>
            </a:extLst>
          </a:blip>
          <a:srcRect/>
          <a:stretch/>
        </p:blipFill>
        <p:spPr>
          <a:xfrm>
            <a:off x="6973016" y="6200033"/>
            <a:ext cx="2094009" cy="653545"/>
          </a:xfrm>
          <a:prstGeom prst="rect">
            <a:avLst/>
          </a:prstGeom>
        </p:spPr>
      </p:pic>
      <p:sp>
        <p:nvSpPr>
          <p:cNvPr id="9" name="Rounded Rectangle 8"/>
          <p:cNvSpPr/>
          <p:nvPr userDrawn="1"/>
        </p:nvSpPr>
        <p:spPr>
          <a:xfrm>
            <a:off x="441671" y="6252750"/>
            <a:ext cx="6298182" cy="90000"/>
          </a:xfrm>
          <a:prstGeom prst="roundRect">
            <a:avLst/>
          </a:prstGeom>
          <a:gradFill flip="none" rotWithShape="1">
            <a:gsLst>
              <a:gs pos="0">
                <a:schemeClr val="bg1"/>
              </a:gs>
              <a:gs pos="100000">
                <a:srgbClr val="144B7A"/>
              </a:gs>
              <a:gs pos="63000">
                <a:srgbClr val="7598B3"/>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tIns="46800" rtlCol="0" anchor="b" anchorCtr="0"/>
          <a:lstStyle/>
          <a:p>
            <a:endParaRPr lang="en-US" dirty="0"/>
          </a:p>
        </p:txBody>
      </p:sp>
      <p:sp>
        <p:nvSpPr>
          <p:cNvPr id="7" name="TextBox 6"/>
          <p:cNvSpPr txBox="1"/>
          <p:nvPr userDrawn="1"/>
        </p:nvSpPr>
        <p:spPr>
          <a:xfrm>
            <a:off x="1061090" y="6334309"/>
            <a:ext cx="5791110" cy="430887"/>
          </a:xfrm>
          <a:prstGeom prst="rect">
            <a:avLst/>
          </a:prstGeom>
          <a:noFill/>
        </p:spPr>
        <p:txBody>
          <a:bodyPr wrap="square" rtlCol="0">
            <a:spAutoFit/>
          </a:bodyPr>
          <a:lstStyle/>
          <a:p>
            <a:pPr algn="ctr"/>
            <a:r>
              <a:rPr lang="en-US" sz="1100" b="0" baseline="0" dirty="0">
                <a:solidFill>
                  <a:srgbClr val="144B7A"/>
                </a:solidFill>
              </a:rPr>
              <a:t>Argumentative Explanations in AI</a:t>
            </a:r>
            <a:endParaRPr lang="en-US" sz="1100" b="0" dirty="0">
              <a:solidFill>
                <a:srgbClr val="144B7A"/>
              </a:solidFill>
            </a:endParaRPr>
          </a:p>
          <a:p>
            <a:pPr algn="ctr"/>
            <a:r>
              <a:rPr lang="en-US" sz="1100" b="0" dirty="0">
                <a:solidFill>
                  <a:srgbClr val="7598B3"/>
                </a:solidFill>
              </a:rPr>
              <a:t>Antonio Rago and Francesca Toni</a:t>
            </a:r>
          </a:p>
        </p:txBody>
      </p:sp>
      <p:sp>
        <p:nvSpPr>
          <p:cNvPr id="11" name="Slide Number Placeholder 3">
            <a:extLst>
              <a:ext uri="{FF2B5EF4-FFF2-40B4-BE49-F238E27FC236}">
                <a16:creationId xmlns:a16="http://schemas.microsoft.com/office/drawing/2014/main" id="{3434A7DF-682D-314D-9D45-C13F5ACA16CA}"/>
              </a:ext>
            </a:extLst>
          </p:cNvPr>
          <p:cNvSpPr txBox="1">
            <a:spLocks/>
          </p:cNvSpPr>
          <p:nvPr userDrawn="1"/>
        </p:nvSpPr>
        <p:spPr>
          <a:xfrm>
            <a:off x="244997" y="6457546"/>
            <a:ext cx="609113" cy="365125"/>
          </a:xfrm>
          <a:prstGeom prst="rect">
            <a:avLst/>
          </a:prstGeom>
          <a:solidFill>
            <a:schemeClr val="bg1"/>
          </a:solidFill>
          <a:ln>
            <a:noFill/>
          </a:ln>
        </p:spPr>
        <p:txBody>
          <a:bodyPr/>
          <a:lstStyle>
            <a:defPPr>
              <a:defRPr lang="en-US"/>
            </a:defPPr>
            <a:lvl1pPr marL="0" algn="l" defTabSz="457200" rtl="0" eaLnBrk="1" latinLnBrk="0" hangingPunct="1">
              <a:defRPr sz="1100" kern="1200">
                <a:solidFill>
                  <a:srgbClr val="7598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678B82-D3DC-5946-BDC5-245E512F0D23}" type="slidenum">
              <a:rPr lang="en-US" smtClean="0"/>
              <a:pPr/>
              <a:t>‹#›</a:t>
            </a:fld>
            <a:r>
              <a:rPr lang="en-US" dirty="0"/>
              <a:t> / 57</a:t>
            </a:r>
          </a:p>
        </p:txBody>
      </p:sp>
    </p:spTree>
    <p:extLst>
      <p:ext uri="{BB962C8B-B14F-4D97-AF65-F5344CB8AC3E}">
        <p14:creationId xmlns:p14="http://schemas.microsoft.com/office/powerpoint/2010/main" val="6832732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2000" b="0" kern="1200">
          <a:solidFill>
            <a:srgbClr val="144B7A"/>
          </a:solidFill>
          <a:latin typeface="+mj-lt"/>
          <a:ea typeface="+mj-ea"/>
          <a:cs typeface="+mj-cs"/>
        </a:defRPr>
      </a:lvl1pPr>
    </p:titleStyle>
    <p:body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46.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6.svg"/><Relationship Id="rId7" Type="http://schemas.openxmlformats.org/officeDocument/2006/relationships/image" Target="../media/image52.pn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tiff"/></Relationships>
</file>

<file path=ppt/slides/_rels/slide1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46.svg"/><Relationship Id="rId3" Type="http://schemas.openxmlformats.org/officeDocument/2006/relationships/image" Target="../media/image58.tiff"/><Relationship Id="rId7" Type="http://schemas.openxmlformats.org/officeDocument/2006/relationships/image" Target="../media/image62.png"/><Relationship Id="rId12" Type="http://schemas.openxmlformats.org/officeDocument/2006/relationships/image" Target="../media/image48.png"/><Relationship Id="rId2" Type="http://schemas.openxmlformats.org/officeDocument/2006/relationships/image" Target="../media/image57.tiff"/><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64.png"/><Relationship Id="rId5" Type="http://schemas.openxmlformats.org/officeDocument/2006/relationships/image" Target="../media/image60.png"/><Relationship Id="rId10" Type="http://schemas.openxmlformats.org/officeDocument/2006/relationships/image" Target="../media/image150.png"/><Relationship Id="rId4" Type="http://schemas.openxmlformats.org/officeDocument/2006/relationships/image" Target="../media/image59.tiff"/></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77.tiff"/><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76.tiff"/><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75.tiff"/><Relationship Id="rId5" Type="http://schemas.openxmlformats.org/officeDocument/2006/relationships/image" Target="../media/image69.png"/><Relationship Id="rId10" Type="http://schemas.openxmlformats.org/officeDocument/2006/relationships/image" Target="../media/image74.tiff"/><Relationship Id="rId4" Type="http://schemas.openxmlformats.org/officeDocument/2006/relationships/image" Target="../media/image68.png"/><Relationship Id="rId9" Type="http://schemas.openxmlformats.org/officeDocument/2006/relationships/image" Target="../media/image7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72.png"/><Relationship Id="rId13" Type="http://schemas.openxmlformats.org/officeDocument/2006/relationships/image" Target="../media/image82.tiff"/><Relationship Id="rId3" Type="http://schemas.openxmlformats.org/officeDocument/2006/relationships/image" Target="../media/image67.png"/><Relationship Id="rId7" Type="http://schemas.openxmlformats.org/officeDocument/2006/relationships/image" Target="../media/image71.png"/><Relationship Id="rId12" Type="http://schemas.openxmlformats.org/officeDocument/2006/relationships/image" Target="../media/image81.tiff"/><Relationship Id="rId2" Type="http://schemas.openxmlformats.org/officeDocument/2006/relationships/image" Target="../media/image66.png"/><Relationship Id="rId1" Type="http://schemas.openxmlformats.org/officeDocument/2006/relationships/slideLayout" Target="../slideLayouts/slideLayout2.xml"/><Relationship Id="rId6" Type="http://schemas.openxmlformats.org/officeDocument/2006/relationships/image" Target="../media/image70.png"/><Relationship Id="rId11" Type="http://schemas.openxmlformats.org/officeDocument/2006/relationships/image" Target="../media/image80.tiff"/><Relationship Id="rId5" Type="http://schemas.openxmlformats.org/officeDocument/2006/relationships/image" Target="../media/image69.png"/><Relationship Id="rId10" Type="http://schemas.openxmlformats.org/officeDocument/2006/relationships/image" Target="../media/image79.tiff"/><Relationship Id="rId4" Type="http://schemas.openxmlformats.org/officeDocument/2006/relationships/image" Target="../media/image68.png"/><Relationship Id="rId9" Type="http://schemas.openxmlformats.org/officeDocument/2006/relationships/image" Target="../media/image73.png"/></Relationships>
</file>

<file path=ppt/slides/_rels/slide26.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81.tiff"/><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80.tif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9.tiff"/><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82.tif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76.tiff"/><Relationship Id="rId3" Type="http://schemas.openxmlformats.org/officeDocument/2006/relationships/image" Target="../media/image66.png"/><Relationship Id="rId7" Type="http://schemas.openxmlformats.org/officeDocument/2006/relationships/image" Target="../media/image70.png"/><Relationship Id="rId12" Type="http://schemas.openxmlformats.org/officeDocument/2006/relationships/image" Target="../media/image75.tif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69.png"/><Relationship Id="rId11" Type="http://schemas.openxmlformats.org/officeDocument/2006/relationships/image" Target="../media/image74.tiff"/><Relationship Id="rId5" Type="http://schemas.openxmlformats.org/officeDocument/2006/relationships/image" Target="../media/image68.png"/><Relationship Id="rId10" Type="http://schemas.openxmlformats.org/officeDocument/2006/relationships/image" Target="../media/image73.png"/><Relationship Id="rId4" Type="http://schemas.openxmlformats.org/officeDocument/2006/relationships/image" Target="../media/image67.png"/><Relationship Id="rId9" Type="http://schemas.openxmlformats.org/officeDocument/2006/relationships/image" Target="../media/image72.png"/><Relationship Id="rId14" Type="http://schemas.openxmlformats.org/officeDocument/2006/relationships/image" Target="../media/image77.tiff"/></Relationships>
</file>

<file path=ppt/slides/_rels/slide29.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86.tiff"/><Relationship Id="rId5" Type="http://schemas.openxmlformats.org/officeDocument/2006/relationships/image" Target="../media/image85.tiff"/><Relationship Id="rId4" Type="http://schemas.openxmlformats.org/officeDocument/2006/relationships/image" Target="../media/image84.tif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86.tiff"/><Relationship Id="rId5" Type="http://schemas.openxmlformats.org/officeDocument/2006/relationships/image" Target="../media/image85.tiff"/><Relationship Id="rId4" Type="http://schemas.openxmlformats.org/officeDocument/2006/relationships/image" Target="../media/image84.tif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png"/><Relationship Id="rId7" Type="http://schemas.openxmlformats.org/officeDocument/2006/relationships/image" Target="../media/image95.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5" Type="http://schemas.openxmlformats.org/officeDocument/2006/relationships/image" Target="../media/image93.png"/><Relationship Id="rId4" Type="http://schemas.openxmlformats.org/officeDocument/2006/relationships/image" Target="../media/image92.png"/></Relationships>
</file>

<file path=ppt/slides/_rels/slide35.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8.png"/></Relationships>
</file>

<file path=ppt/slides/_rels/slide36.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fif"/><Relationship Id="rId18" Type="http://schemas.openxmlformats.org/officeDocument/2006/relationships/image" Target="../media/image22.jpg"/><Relationship Id="rId3" Type="http://schemas.openxmlformats.org/officeDocument/2006/relationships/image" Target="../media/image7.jpg"/><Relationship Id="rId21" Type="http://schemas.openxmlformats.org/officeDocument/2006/relationships/image" Target="../media/image25.png"/><Relationship Id="rId7" Type="http://schemas.openxmlformats.org/officeDocument/2006/relationships/image" Target="../media/image11.jpe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image" Target="../media/image6.jpg"/><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5" Type="http://schemas.openxmlformats.org/officeDocument/2006/relationships/image" Target="../media/image19.png"/><Relationship Id="rId23" Type="http://schemas.openxmlformats.org/officeDocument/2006/relationships/image" Target="../media/image27.png"/><Relationship Id="rId10" Type="http://schemas.openxmlformats.org/officeDocument/2006/relationships/image" Target="../media/image14.jpeg"/><Relationship Id="rId19" Type="http://schemas.openxmlformats.org/officeDocument/2006/relationships/image" Target="../media/image23.pn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 Id="rId22" Type="http://schemas.openxmlformats.org/officeDocument/2006/relationships/image" Target="../media/image26.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 Id="rId5" Type="http://schemas.openxmlformats.org/officeDocument/2006/relationships/image" Target="../media/image109.png"/><Relationship Id="rId4" Type="http://schemas.openxmlformats.org/officeDocument/2006/relationships/image" Target="../media/image108.png"/></Relationships>
</file>

<file path=ppt/slides/_rels/slide46.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1060.png"/><Relationship Id="rId3" Type="http://schemas.openxmlformats.org/officeDocument/2006/relationships/image" Target="../media/image113.png"/><Relationship Id="rId7" Type="http://schemas.openxmlformats.org/officeDocument/2006/relationships/image" Target="../media/image1050.png"/><Relationship Id="rId2" Type="http://schemas.openxmlformats.org/officeDocument/2006/relationships/image" Target="../media/image112.png"/><Relationship Id="rId1" Type="http://schemas.openxmlformats.org/officeDocument/2006/relationships/slideLayout" Target="../slideLayouts/slideLayout2.xml"/><Relationship Id="rId6" Type="http://schemas.openxmlformats.org/officeDocument/2006/relationships/image" Target="../media/image1040.png"/><Relationship Id="rId5" Type="http://schemas.openxmlformats.org/officeDocument/2006/relationships/image" Target="../media/image1030.png"/><Relationship Id="rId4" Type="http://schemas.openxmlformats.org/officeDocument/2006/relationships/image" Target="../media/image1020.png"/><Relationship Id="rId9" Type="http://schemas.openxmlformats.org/officeDocument/2006/relationships/image" Target="../media/image1070.png"/></Relationships>
</file>

<file path=ppt/slides/_rels/slide49.xml.rels><?xml version="1.0" encoding="UTF-8" standalone="yes"?>
<Relationships xmlns="http://schemas.openxmlformats.org/package/2006/relationships"><Relationship Id="rId3" Type="http://schemas.openxmlformats.org/officeDocument/2006/relationships/image" Target="../media/image1090.png"/><Relationship Id="rId2" Type="http://schemas.openxmlformats.org/officeDocument/2006/relationships/image" Target="../media/image114.png"/><Relationship Id="rId1" Type="http://schemas.openxmlformats.org/officeDocument/2006/relationships/slideLayout" Target="../slideLayouts/slideLayout2.xml"/><Relationship Id="rId5" Type="http://schemas.openxmlformats.org/officeDocument/2006/relationships/image" Target="../media/image1100.png"/><Relationship Id="rId4" Type="http://schemas.openxmlformats.org/officeDocument/2006/relationships/image" Target="../media/image112.png"/></Relationships>
</file>

<file path=ppt/slides/_rels/slide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50.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51.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1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image" Target="../media/image126.jpg"/><Relationship Id="rId3" Type="http://schemas.openxmlformats.org/officeDocument/2006/relationships/image" Target="../media/image121.jpg"/><Relationship Id="rId7" Type="http://schemas.openxmlformats.org/officeDocument/2006/relationships/image" Target="../media/image125.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124.jpg"/><Relationship Id="rId5" Type="http://schemas.openxmlformats.org/officeDocument/2006/relationships/image" Target="../media/image123.jpg"/><Relationship Id="rId4" Type="http://schemas.openxmlformats.org/officeDocument/2006/relationships/image" Target="../media/image122.jpeg"/></Relationships>
</file>

<file path=ppt/slides/_rels/slide55.xml.rels><?xml version="1.0" encoding="UTF-8" standalone="yes"?>
<Relationships xmlns="http://schemas.openxmlformats.org/package/2006/relationships"><Relationship Id="rId2" Type="http://schemas.openxmlformats.org/officeDocument/2006/relationships/image" Target="../media/image127.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28.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30.jpeg"/><Relationship Id="rId4" Type="http://schemas.openxmlformats.org/officeDocument/2006/relationships/image" Target="../media/image129.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3.svg"/><Relationship Id="rId7" Type="http://schemas.openxmlformats.org/officeDocument/2006/relationships/image" Target="../media/image37.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svg"/><Relationship Id="rId4" Type="http://schemas.openxmlformats.org/officeDocument/2006/relationships/image" Target="../media/image3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3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63077" y="1618872"/>
            <a:ext cx="8813798" cy="413708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400" b="1" kern="1200">
                <a:solidFill>
                  <a:srgbClr val="144B7A"/>
                </a:solidFill>
                <a:latin typeface="+mj-lt"/>
                <a:ea typeface="+mj-ea"/>
                <a:cs typeface="+mj-cs"/>
              </a:defRPr>
            </a:lvl1pPr>
          </a:lstStyle>
          <a:p>
            <a:r>
              <a:rPr lang="en-US" sz="2800" b="0" dirty="0"/>
              <a:t>Argumentative Explanations in AI</a:t>
            </a:r>
          </a:p>
          <a:p>
            <a:endParaRPr lang="en-US" sz="2800" b="0" dirty="0"/>
          </a:p>
          <a:p>
            <a:r>
              <a:rPr lang="en-US" sz="1800" b="0" dirty="0">
                <a:solidFill>
                  <a:srgbClr val="7598B3"/>
                </a:solidFill>
              </a:rPr>
              <a:t>Antonio Rago &amp; Francesca Toni</a:t>
            </a:r>
          </a:p>
          <a:p>
            <a:endParaRPr lang="en-US" sz="1800" b="0" dirty="0">
              <a:solidFill>
                <a:srgbClr val="7598B3"/>
              </a:solidFill>
            </a:endParaRPr>
          </a:p>
          <a:p>
            <a:endParaRPr lang="en-US" sz="1800" b="0" dirty="0">
              <a:solidFill>
                <a:srgbClr val="7598B3"/>
              </a:solidFill>
            </a:endParaRPr>
          </a:p>
          <a:p>
            <a:endParaRPr lang="en-US" sz="1800" b="0" dirty="0">
              <a:solidFill>
                <a:srgbClr val="7598B3"/>
              </a:solidFill>
            </a:endParaRPr>
          </a:p>
          <a:p>
            <a:endParaRPr lang="en-US" sz="1800" b="0" dirty="0">
              <a:solidFill>
                <a:srgbClr val="7598B3"/>
              </a:solidFill>
            </a:endParaRPr>
          </a:p>
          <a:p>
            <a:endParaRPr lang="en-US" sz="1800" b="0" dirty="0">
              <a:solidFill>
                <a:srgbClr val="7598B3"/>
              </a:solidFill>
            </a:endParaRPr>
          </a:p>
          <a:p>
            <a:r>
              <a:rPr lang="en-US" sz="1800" b="0" dirty="0">
                <a:solidFill>
                  <a:srgbClr val="7598B3"/>
                </a:solidFill>
              </a:rPr>
              <a:t>ECAI2020 Tutorial</a:t>
            </a:r>
          </a:p>
          <a:p>
            <a:endParaRPr lang="en-US" sz="1800" b="0" dirty="0">
              <a:solidFill>
                <a:srgbClr val="7598B3"/>
              </a:solidFill>
            </a:endParaRPr>
          </a:p>
          <a:p>
            <a:r>
              <a:rPr lang="en-US" sz="1800" b="0" dirty="0">
                <a:solidFill>
                  <a:srgbClr val="7598B3"/>
                </a:solidFill>
              </a:rPr>
              <a:t>30 August 2020</a:t>
            </a:r>
          </a:p>
          <a:p>
            <a:endParaRPr lang="en-US" sz="1400" b="0" dirty="0"/>
          </a:p>
          <a:p>
            <a:endParaRPr lang="en-US" sz="3200" b="0" dirty="0"/>
          </a:p>
        </p:txBody>
      </p:sp>
      <p:pic>
        <p:nvPicPr>
          <p:cNvPr id="6" name="Picture 5">
            <a:extLst>
              <a:ext uri="{FF2B5EF4-FFF2-40B4-BE49-F238E27FC236}">
                <a16:creationId xmlns:a16="http://schemas.microsoft.com/office/drawing/2014/main" id="{E3062E2E-0A82-7243-886E-8BD18BF6E3B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973016" y="6200033"/>
            <a:ext cx="2094009" cy="653545"/>
          </a:xfrm>
          <a:prstGeom prst="rect">
            <a:avLst/>
          </a:prstGeom>
        </p:spPr>
      </p:pic>
      <p:sp>
        <p:nvSpPr>
          <p:cNvPr id="7" name="Rounded Rectangle 6">
            <a:extLst>
              <a:ext uri="{FF2B5EF4-FFF2-40B4-BE49-F238E27FC236}">
                <a16:creationId xmlns:a16="http://schemas.microsoft.com/office/drawing/2014/main" id="{C1E736CE-F0B6-7C45-A45B-F72B92530035}"/>
              </a:ext>
            </a:extLst>
          </p:cNvPr>
          <p:cNvSpPr/>
          <p:nvPr/>
        </p:nvSpPr>
        <p:spPr>
          <a:xfrm>
            <a:off x="441671" y="6252750"/>
            <a:ext cx="6298182" cy="90000"/>
          </a:xfrm>
          <a:prstGeom prst="roundRect">
            <a:avLst/>
          </a:prstGeom>
          <a:gradFill flip="none" rotWithShape="1">
            <a:gsLst>
              <a:gs pos="0">
                <a:schemeClr val="bg1"/>
              </a:gs>
              <a:gs pos="100000">
                <a:srgbClr val="144B7A"/>
              </a:gs>
              <a:gs pos="63000">
                <a:srgbClr val="7598B3"/>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tIns="46800" rtlCol="0" anchor="b" anchorCtr="0"/>
          <a:lstStyle/>
          <a:p>
            <a:endParaRPr lang="en-US" dirty="0"/>
          </a:p>
        </p:txBody>
      </p:sp>
      <p:pic>
        <p:nvPicPr>
          <p:cNvPr id="3" name="Picture 2" descr="A person smiling for the camera&#10;&#10;Description automatically generated">
            <a:extLst>
              <a:ext uri="{FF2B5EF4-FFF2-40B4-BE49-F238E27FC236}">
                <a16:creationId xmlns:a16="http://schemas.microsoft.com/office/drawing/2014/main" id="{DA83EE7D-2627-4E34-AF14-F7A26571B95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23467" y="3032451"/>
            <a:ext cx="982906" cy="740026"/>
          </a:xfrm>
          <a:prstGeom prst="rect">
            <a:avLst/>
          </a:prstGeom>
        </p:spPr>
      </p:pic>
      <p:pic>
        <p:nvPicPr>
          <p:cNvPr id="10" name="Picture 9" descr="A person standing in front of a fence&#10;&#10;Description automatically generated">
            <a:extLst>
              <a:ext uri="{FF2B5EF4-FFF2-40B4-BE49-F238E27FC236}">
                <a16:creationId xmlns:a16="http://schemas.microsoft.com/office/drawing/2014/main" id="{8D2CA199-BB46-4C7C-AF89-8B07138CDB14}"/>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890511" y="2982855"/>
            <a:ext cx="1258827" cy="839218"/>
          </a:xfrm>
          <a:prstGeom prst="rect">
            <a:avLst/>
          </a:prstGeom>
        </p:spPr>
      </p:pic>
      <p:pic>
        <p:nvPicPr>
          <p:cNvPr id="13" name="Picture 12" descr="A picture containing drawing&#10;&#10;Description automatically generated">
            <a:extLst>
              <a:ext uri="{FF2B5EF4-FFF2-40B4-BE49-F238E27FC236}">
                <a16:creationId xmlns:a16="http://schemas.microsoft.com/office/drawing/2014/main" id="{FA467E81-DAAB-4DCD-B92F-8D02DC87CDE8}"/>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194281" y="4646973"/>
            <a:ext cx="1651477" cy="1650777"/>
          </a:xfrm>
          <a:prstGeom prst="rect">
            <a:avLst/>
          </a:prstGeom>
        </p:spPr>
      </p:pic>
      <p:sp>
        <p:nvSpPr>
          <p:cNvPr id="2" name="TextBox 1">
            <a:extLst>
              <a:ext uri="{FF2B5EF4-FFF2-40B4-BE49-F238E27FC236}">
                <a16:creationId xmlns:a16="http://schemas.microsoft.com/office/drawing/2014/main" id="{CD733101-78A3-7349-BA3B-F7887FAB2BB6}"/>
              </a:ext>
            </a:extLst>
          </p:cNvPr>
          <p:cNvSpPr txBox="1"/>
          <p:nvPr/>
        </p:nvSpPr>
        <p:spPr>
          <a:xfrm>
            <a:off x="208537" y="6081629"/>
            <a:ext cx="6647898" cy="641268"/>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26695091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57200" y="274638"/>
            <a:ext cx="8229600" cy="572029"/>
          </a:xfrm>
        </p:spPr>
        <p:txBody>
          <a:bodyPr/>
          <a:lstStyle/>
          <a:p>
            <a:r>
              <a:rPr lang="en-US" dirty="0"/>
              <a:t>Argumentation Frameworks and Gradual Semantics </a:t>
            </a:r>
          </a:p>
        </p:txBody>
      </p:sp>
      <p:sp>
        <p:nvSpPr>
          <p:cNvPr id="43" name="Content Placeholder 2"/>
          <p:cNvSpPr txBox="1">
            <a:spLocks/>
          </p:cNvSpPr>
          <p:nvPr/>
        </p:nvSpPr>
        <p:spPr>
          <a:xfrm>
            <a:off x="457200" y="1461585"/>
            <a:ext cx="8229600" cy="13073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dirty="0"/>
              <a:t>Bipolar Argumentation Frameworks</a:t>
            </a:r>
            <a:r>
              <a:rPr lang="en-US" sz="1600" dirty="0"/>
              <a:t> (BFs) introduce a </a:t>
            </a:r>
            <a:r>
              <a:rPr lang="en-US" sz="1600" i="1" dirty="0"/>
              <a:t>support</a:t>
            </a:r>
            <a:r>
              <a:rPr lang="en-US" sz="1600" dirty="0"/>
              <a:t> relation:</a:t>
            </a:r>
          </a:p>
        </p:txBody>
      </p:sp>
      <p:sp>
        <p:nvSpPr>
          <p:cNvPr id="44" name="Content Placeholder 2"/>
          <p:cNvSpPr txBox="1">
            <a:spLocks/>
          </p:cNvSpPr>
          <p:nvPr/>
        </p:nvSpPr>
        <p:spPr>
          <a:xfrm>
            <a:off x="457200" y="1003300"/>
            <a:ext cx="8229600" cy="72114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dirty="0"/>
              <a:t>Abstract Argumentation Frameworks</a:t>
            </a:r>
            <a:r>
              <a:rPr lang="en-US" sz="1600" dirty="0"/>
              <a:t>  consider an </a:t>
            </a:r>
            <a:r>
              <a:rPr lang="en-US" sz="1600" i="1" dirty="0"/>
              <a:t>attack </a:t>
            </a:r>
            <a:r>
              <a:rPr lang="en-US" sz="1600" dirty="0"/>
              <a:t>relation only </a:t>
            </a:r>
          </a:p>
        </p:txBody>
      </p:sp>
      <p:grpSp>
        <p:nvGrpSpPr>
          <p:cNvPr id="5" name="Group 4">
            <a:extLst>
              <a:ext uri="{FF2B5EF4-FFF2-40B4-BE49-F238E27FC236}">
                <a16:creationId xmlns:a16="http://schemas.microsoft.com/office/drawing/2014/main" id="{E519B700-05B9-A14D-954B-C9DBC6854CDC}"/>
              </a:ext>
            </a:extLst>
          </p:cNvPr>
          <p:cNvGrpSpPr/>
          <p:nvPr/>
        </p:nvGrpSpPr>
        <p:grpSpPr>
          <a:xfrm>
            <a:off x="4508054" y="1868020"/>
            <a:ext cx="1395778" cy="1437250"/>
            <a:chOff x="4500447" y="3400624"/>
            <a:chExt cx="1395778" cy="1437250"/>
          </a:xfrm>
        </p:grpSpPr>
        <p:sp>
          <p:nvSpPr>
            <p:cNvPr id="73" name="Block Arc 72"/>
            <p:cNvSpPr/>
            <p:nvPr/>
          </p:nvSpPr>
          <p:spPr>
            <a:xfrm rot="19089411">
              <a:off x="4500447" y="3462538"/>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74" name="TextBox 73"/>
            <p:cNvSpPr txBox="1"/>
            <p:nvPr/>
          </p:nvSpPr>
          <p:spPr>
            <a:xfrm flipH="1">
              <a:off x="5021024" y="3400624"/>
              <a:ext cx="336366" cy="461665"/>
            </a:xfrm>
            <a:prstGeom prst="rect">
              <a:avLst/>
            </a:prstGeom>
            <a:noFill/>
          </p:spPr>
          <p:txBody>
            <a:bodyPr wrap="square" rtlCol="0">
              <a:spAutoFit/>
            </a:bodyPr>
            <a:lstStyle/>
            <a:p>
              <a:r>
                <a:rPr lang="en-US" sz="2400" dirty="0"/>
                <a:t>+</a:t>
              </a:r>
            </a:p>
          </p:txBody>
        </p:sp>
        <p:sp>
          <p:nvSpPr>
            <p:cNvPr id="75" name="Isosceles Triangle 24"/>
            <p:cNvSpPr/>
            <p:nvPr/>
          </p:nvSpPr>
          <p:spPr>
            <a:xfrm rot="14400000" flipH="1">
              <a:off x="4641021" y="3534786"/>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66" name="Group 65"/>
          <p:cNvGrpSpPr/>
          <p:nvPr/>
        </p:nvGrpSpPr>
        <p:grpSpPr>
          <a:xfrm>
            <a:off x="2992199" y="1906941"/>
            <a:ext cx="1395778" cy="1412268"/>
            <a:chOff x="1661377" y="2432165"/>
            <a:chExt cx="1395778" cy="1412268"/>
          </a:xfrm>
        </p:grpSpPr>
        <p:sp>
          <p:nvSpPr>
            <p:cNvPr id="70" name="Block Arc 69"/>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71" name="TextBox 70"/>
            <p:cNvSpPr txBox="1"/>
            <p:nvPr/>
          </p:nvSpPr>
          <p:spPr>
            <a:xfrm>
              <a:off x="2222874" y="2432165"/>
              <a:ext cx="336366" cy="461665"/>
            </a:xfrm>
            <a:prstGeom prst="rect">
              <a:avLst/>
            </a:prstGeom>
            <a:noFill/>
          </p:spPr>
          <p:txBody>
            <a:bodyPr wrap="square" rtlCol="0">
              <a:spAutoFit/>
            </a:bodyPr>
            <a:lstStyle/>
            <a:p>
              <a:r>
                <a:rPr lang="en-US" sz="2400" dirty="0"/>
                <a:t>−</a:t>
              </a:r>
            </a:p>
          </p:txBody>
        </p:sp>
        <p:sp>
          <p:nvSpPr>
            <p:cNvPr id="72" name="Isosceles Triangle 24"/>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67" name="Oval 66"/>
          <p:cNvSpPr/>
          <p:nvPr/>
        </p:nvSpPr>
        <p:spPr>
          <a:xfrm>
            <a:off x="5596773" y="208500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c</a:t>
            </a:r>
          </a:p>
        </p:txBody>
      </p:sp>
      <p:sp>
        <p:nvSpPr>
          <p:cNvPr id="68" name="Oval 67"/>
          <p:cNvSpPr/>
          <p:nvPr/>
        </p:nvSpPr>
        <p:spPr>
          <a:xfrm>
            <a:off x="4213232" y="207878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a</a:t>
            </a:r>
          </a:p>
        </p:txBody>
      </p:sp>
      <p:sp>
        <p:nvSpPr>
          <p:cNvPr id="69" name="Oval 68"/>
          <p:cNvSpPr/>
          <p:nvPr/>
        </p:nvSpPr>
        <p:spPr>
          <a:xfrm>
            <a:off x="2815393" y="207878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b</a:t>
            </a:r>
          </a:p>
        </p:txBody>
      </p:sp>
      <p:pic>
        <p:nvPicPr>
          <p:cNvPr id="105" name="Picture 104">
            <a:extLst>
              <a:ext uri="{FF2B5EF4-FFF2-40B4-BE49-F238E27FC236}">
                <a16:creationId xmlns:a16="http://schemas.microsoft.com/office/drawing/2014/main" id="{87759767-6E6D-6741-8F80-A4320D7E82C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02974" y="5038339"/>
            <a:ext cx="1230386" cy="393945"/>
          </a:xfrm>
          <a:prstGeom prst="rect">
            <a:avLst/>
          </a:prstGeom>
        </p:spPr>
      </p:pic>
      <p:sp>
        <p:nvSpPr>
          <p:cNvPr id="106" name="Content Placeholder 2">
            <a:extLst>
              <a:ext uri="{FF2B5EF4-FFF2-40B4-BE49-F238E27FC236}">
                <a16:creationId xmlns:a16="http://schemas.microsoft.com/office/drawing/2014/main" id="{99758627-CF7A-8441-AB41-77A94E5784DD}"/>
              </a:ext>
            </a:extLst>
          </p:cNvPr>
          <p:cNvSpPr txBox="1">
            <a:spLocks/>
          </p:cNvSpPr>
          <p:nvPr/>
        </p:nvSpPr>
        <p:spPr>
          <a:xfrm>
            <a:off x="457200" y="3354145"/>
            <a:ext cx="8229600" cy="12159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dirty="0"/>
              <a:t>Gradual Semantics </a:t>
            </a:r>
            <a:r>
              <a:rPr lang="en-US" sz="1600" dirty="0"/>
              <a:t>uses numerical values, i.e. a strength </a:t>
            </a:r>
            <a:r>
              <a:rPr lang="el-GR" sz="1600" dirty="0"/>
              <a:t>σ</a:t>
            </a:r>
            <a:r>
              <a:rPr lang="en-US" sz="1600" dirty="0"/>
              <a:t>, for argument evaluation (e.g. DF-</a:t>
            </a:r>
            <a:r>
              <a:rPr lang="en-US" sz="1600" dirty="0" err="1"/>
              <a:t>QuAD</a:t>
            </a:r>
            <a:r>
              <a:rPr lang="en-US" sz="1600" dirty="0"/>
              <a:t>). </a:t>
            </a:r>
          </a:p>
        </p:txBody>
      </p:sp>
      <p:grpSp>
        <p:nvGrpSpPr>
          <p:cNvPr id="107" name="Group 106">
            <a:extLst>
              <a:ext uri="{FF2B5EF4-FFF2-40B4-BE49-F238E27FC236}">
                <a16:creationId xmlns:a16="http://schemas.microsoft.com/office/drawing/2014/main" id="{F96723F3-CBCC-C845-8943-0A7592B473DE}"/>
              </a:ext>
            </a:extLst>
          </p:cNvPr>
          <p:cNvGrpSpPr/>
          <p:nvPr/>
        </p:nvGrpSpPr>
        <p:grpSpPr>
          <a:xfrm>
            <a:off x="4500447" y="4213781"/>
            <a:ext cx="1395778" cy="1411850"/>
            <a:chOff x="4500447" y="3440462"/>
            <a:chExt cx="1395778" cy="1411850"/>
          </a:xfrm>
        </p:grpSpPr>
        <p:sp>
          <p:nvSpPr>
            <p:cNvPr id="108" name="Block Arc 107">
              <a:extLst>
                <a:ext uri="{FF2B5EF4-FFF2-40B4-BE49-F238E27FC236}">
                  <a16:creationId xmlns:a16="http://schemas.microsoft.com/office/drawing/2014/main" id="{3C85ABF2-4F8E-5A43-9B0C-F586E7EF23AF}"/>
                </a:ext>
              </a:extLst>
            </p:cNvPr>
            <p:cNvSpPr/>
            <p:nvPr/>
          </p:nvSpPr>
          <p:spPr>
            <a:xfrm rot="19089411">
              <a:off x="4500447" y="3476976"/>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09" name="TextBox 108">
              <a:extLst>
                <a:ext uri="{FF2B5EF4-FFF2-40B4-BE49-F238E27FC236}">
                  <a16:creationId xmlns:a16="http://schemas.microsoft.com/office/drawing/2014/main" id="{7839125D-6682-A546-ABF7-7172F705A95F}"/>
                </a:ext>
              </a:extLst>
            </p:cNvPr>
            <p:cNvSpPr txBox="1"/>
            <p:nvPr/>
          </p:nvSpPr>
          <p:spPr>
            <a:xfrm flipH="1">
              <a:off x="5021024" y="3440462"/>
              <a:ext cx="336366" cy="461665"/>
            </a:xfrm>
            <a:prstGeom prst="rect">
              <a:avLst/>
            </a:prstGeom>
            <a:noFill/>
          </p:spPr>
          <p:txBody>
            <a:bodyPr wrap="square" rtlCol="0">
              <a:spAutoFit/>
            </a:bodyPr>
            <a:lstStyle/>
            <a:p>
              <a:r>
                <a:rPr lang="en-US" sz="2400" dirty="0"/>
                <a:t>+</a:t>
              </a:r>
            </a:p>
          </p:txBody>
        </p:sp>
        <p:sp>
          <p:nvSpPr>
            <p:cNvPr id="110" name="Isosceles Triangle 24">
              <a:extLst>
                <a:ext uri="{FF2B5EF4-FFF2-40B4-BE49-F238E27FC236}">
                  <a16:creationId xmlns:a16="http://schemas.microsoft.com/office/drawing/2014/main" id="{DAB175E1-4085-6B4D-ABA2-301A5E739E73}"/>
                </a:ext>
              </a:extLst>
            </p:cNvPr>
            <p:cNvSpPr/>
            <p:nvPr/>
          </p:nvSpPr>
          <p:spPr>
            <a:xfrm rot="14400000" flipH="1">
              <a:off x="4641021" y="3549224"/>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11" name="Group 110">
            <a:extLst>
              <a:ext uri="{FF2B5EF4-FFF2-40B4-BE49-F238E27FC236}">
                <a16:creationId xmlns:a16="http://schemas.microsoft.com/office/drawing/2014/main" id="{756FC9B1-5311-164C-ACC8-3F7F40F0606E}"/>
              </a:ext>
            </a:extLst>
          </p:cNvPr>
          <p:cNvGrpSpPr/>
          <p:nvPr/>
        </p:nvGrpSpPr>
        <p:grpSpPr>
          <a:xfrm>
            <a:off x="2984592" y="4212864"/>
            <a:ext cx="1395778" cy="1412268"/>
            <a:chOff x="1661377" y="2432165"/>
            <a:chExt cx="1395778" cy="1412268"/>
          </a:xfrm>
        </p:grpSpPr>
        <p:sp>
          <p:nvSpPr>
            <p:cNvPr id="112" name="Block Arc 111">
              <a:extLst>
                <a:ext uri="{FF2B5EF4-FFF2-40B4-BE49-F238E27FC236}">
                  <a16:creationId xmlns:a16="http://schemas.microsoft.com/office/drawing/2014/main" id="{5EFB9A17-CC2A-314C-9289-863ADD073BFD}"/>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13" name="TextBox 112">
              <a:extLst>
                <a:ext uri="{FF2B5EF4-FFF2-40B4-BE49-F238E27FC236}">
                  <a16:creationId xmlns:a16="http://schemas.microsoft.com/office/drawing/2014/main" id="{C12BA90D-28F3-EB4D-9DAD-86E7AA56AAD3}"/>
                </a:ext>
              </a:extLst>
            </p:cNvPr>
            <p:cNvSpPr txBox="1"/>
            <p:nvPr/>
          </p:nvSpPr>
          <p:spPr>
            <a:xfrm>
              <a:off x="2222874" y="2432165"/>
              <a:ext cx="336366" cy="461665"/>
            </a:xfrm>
            <a:prstGeom prst="rect">
              <a:avLst/>
            </a:prstGeom>
            <a:noFill/>
          </p:spPr>
          <p:txBody>
            <a:bodyPr wrap="square" rtlCol="0">
              <a:spAutoFit/>
            </a:bodyPr>
            <a:lstStyle/>
            <a:p>
              <a:r>
                <a:rPr lang="en-US" sz="2400" dirty="0"/>
                <a:t>−</a:t>
              </a:r>
            </a:p>
          </p:txBody>
        </p:sp>
        <p:sp>
          <p:nvSpPr>
            <p:cNvPr id="114" name="Isosceles Triangle 24">
              <a:extLst>
                <a:ext uri="{FF2B5EF4-FFF2-40B4-BE49-F238E27FC236}">
                  <a16:creationId xmlns:a16="http://schemas.microsoft.com/office/drawing/2014/main" id="{639DD543-DDDE-8840-AF52-2F4B324C02C1}"/>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15" name="Oval 114">
            <a:extLst>
              <a:ext uri="{FF2B5EF4-FFF2-40B4-BE49-F238E27FC236}">
                <a16:creationId xmlns:a16="http://schemas.microsoft.com/office/drawing/2014/main" id="{B6254AD3-C7DD-004F-A185-39B2E0B5945B}"/>
              </a:ext>
            </a:extLst>
          </p:cNvPr>
          <p:cNvSpPr/>
          <p:nvPr/>
        </p:nvSpPr>
        <p:spPr>
          <a:xfrm>
            <a:off x="5589166" y="4390932"/>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c</a:t>
            </a:r>
          </a:p>
        </p:txBody>
      </p:sp>
      <p:sp>
        <p:nvSpPr>
          <p:cNvPr id="116" name="Oval 115">
            <a:extLst>
              <a:ext uri="{FF2B5EF4-FFF2-40B4-BE49-F238E27FC236}">
                <a16:creationId xmlns:a16="http://schemas.microsoft.com/office/drawing/2014/main" id="{4025AF22-381D-494B-988E-A824265FF1F6}"/>
              </a:ext>
            </a:extLst>
          </p:cNvPr>
          <p:cNvSpPr/>
          <p:nvPr/>
        </p:nvSpPr>
        <p:spPr>
          <a:xfrm>
            <a:off x="4205625" y="438470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a</a:t>
            </a:r>
          </a:p>
        </p:txBody>
      </p:sp>
      <p:sp>
        <p:nvSpPr>
          <p:cNvPr id="117" name="Oval 116">
            <a:extLst>
              <a:ext uri="{FF2B5EF4-FFF2-40B4-BE49-F238E27FC236}">
                <a16:creationId xmlns:a16="http://schemas.microsoft.com/office/drawing/2014/main" id="{6366CF3C-FA7C-3F4A-AD1D-11424B3E8C20}"/>
              </a:ext>
            </a:extLst>
          </p:cNvPr>
          <p:cNvSpPr/>
          <p:nvPr/>
        </p:nvSpPr>
        <p:spPr>
          <a:xfrm>
            <a:off x="2807786" y="438470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b</a:t>
            </a:r>
          </a:p>
        </p:txBody>
      </p:sp>
      <p:pic>
        <p:nvPicPr>
          <p:cNvPr id="118" name="Picture 117">
            <a:extLst>
              <a:ext uri="{FF2B5EF4-FFF2-40B4-BE49-F238E27FC236}">
                <a16:creationId xmlns:a16="http://schemas.microsoft.com/office/drawing/2014/main" id="{96041797-8B0E-B742-8EDC-B9FDEEDBC7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490235" y="5001280"/>
            <a:ext cx="1019654" cy="493109"/>
          </a:xfrm>
          <a:prstGeom prst="rect">
            <a:avLst/>
          </a:prstGeom>
        </p:spPr>
      </p:pic>
      <p:pic>
        <p:nvPicPr>
          <p:cNvPr id="119" name="Picture 118">
            <a:extLst>
              <a:ext uri="{FF2B5EF4-FFF2-40B4-BE49-F238E27FC236}">
                <a16:creationId xmlns:a16="http://schemas.microsoft.com/office/drawing/2014/main" id="{BD8067BA-270F-5349-9490-2D082AC9801C}"/>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301281" y="5025257"/>
            <a:ext cx="1072943" cy="379240"/>
          </a:xfrm>
          <a:prstGeom prst="rect">
            <a:avLst/>
          </a:prstGeom>
        </p:spPr>
      </p:pic>
      <p:pic>
        <p:nvPicPr>
          <p:cNvPr id="120" name="Picture 119">
            <a:extLst>
              <a:ext uri="{FF2B5EF4-FFF2-40B4-BE49-F238E27FC236}">
                <a16:creationId xmlns:a16="http://schemas.microsoft.com/office/drawing/2014/main" id="{F982D5E2-A483-F746-AA3E-F7EFDBE7A374}"/>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3738293" y="4969033"/>
            <a:ext cx="1302475" cy="479258"/>
          </a:xfrm>
          <a:prstGeom prst="rect">
            <a:avLst/>
          </a:prstGeom>
        </p:spPr>
      </p:pic>
      <p:pic>
        <p:nvPicPr>
          <p:cNvPr id="121" name="Picture 120">
            <a:extLst>
              <a:ext uri="{FF2B5EF4-FFF2-40B4-BE49-F238E27FC236}">
                <a16:creationId xmlns:a16="http://schemas.microsoft.com/office/drawing/2014/main" id="{438F659A-849A-1446-BDCC-CA8687B51BD4}"/>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915794" y="5027634"/>
            <a:ext cx="1230386" cy="393945"/>
          </a:xfrm>
          <a:prstGeom prst="rect">
            <a:avLst/>
          </a:prstGeom>
        </p:spPr>
      </p:pic>
      <p:sp>
        <p:nvSpPr>
          <p:cNvPr id="37" name="Content Placeholder 2">
            <a:extLst>
              <a:ext uri="{FF2B5EF4-FFF2-40B4-BE49-F238E27FC236}">
                <a16:creationId xmlns:a16="http://schemas.microsoft.com/office/drawing/2014/main" id="{E3F08A7D-D768-A94D-8E4B-E2C57261CD3D}"/>
              </a:ext>
            </a:extLst>
          </p:cNvPr>
          <p:cNvSpPr txBox="1">
            <a:spLocks/>
          </p:cNvSpPr>
          <p:nvPr/>
        </p:nvSpPr>
        <p:spPr>
          <a:xfrm>
            <a:off x="457200" y="2808561"/>
            <a:ext cx="8229600" cy="130732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i="1" dirty="0"/>
              <a:t>Tripolar Argumentation Frameworks</a:t>
            </a:r>
            <a:r>
              <a:rPr lang="en-US" sz="1600" dirty="0"/>
              <a:t> (TFs) introduce a third type of relation.</a:t>
            </a:r>
          </a:p>
        </p:txBody>
      </p:sp>
    </p:spTree>
    <p:extLst>
      <p:ext uri="{BB962C8B-B14F-4D97-AF65-F5344CB8AC3E}">
        <p14:creationId xmlns:p14="http://schemas.microsoft.com/office/powerpoint/2010/main" val="365367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0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1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1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2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0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15"/>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2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4" grpId="0"/>
      <p:bldP spid="67" grpId="0" animBg="1"/>
      <p:bldP spid="68" grpId="0" animBg="1"/>
      <p:bldP spid="69" grpId="0" animBg="1"/>
      <p:bldP spid="106" grpId="0"/>
      <p:bldP spid="115" grpId="0" animBg="1"/>
      <p:bldP spid="116" grpId="0" animBg="1"/>
      <p:bldP spid="117" grpId="0" animBg="1"/>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C:\Users\ft\Desktop\ScreenHunter_149 Feb. 27 11.36.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7929" y="2754653"/>
            <a:ext cx="8815314" cy="532980"/>
          </a:xfrm>
          <a:prstGeom prst="rect">
            <a:avLst/>
          </a:prstGeom>
          <a:noFill/>
          <a:extLst>
            <a:ext uri="{909E8E84-426E-40DD-AFC4-6F175D3DCCD1}">
              <a14:hiddenFill xmlns:a14="http://schemas.microsoft.com/office/drawing/2010/main">
                <a:solidFill>
                  <a:srgbClr val="FFFFFF"/>
                </a:solidFill>
              </a14:hiddenFill>
            </a:ext>
          </a:extLst>
        </p:spPr>
      </p:pic>
      <p:sp>
        <p:nvSpPr>
          <p:cNvPr id="18434" name="Rectangle 2"/>
          <p:cNvSpPr>
            <a:spLocks noGrp="1" noChangeArrowheads="1"/>
          </p:cNvSpPr>
          <p:nvPr>
            <p:ph type="title"/>
          </p:nvPr>
        </p:nvSpPr>
        <p:spPr>
          <a:xfrm>
            <a:off x="457200" y="627245"/>
            <a:ext cx="8229600" cy="572029"/>
          </a:xfrm>
        </p:spPr>
        <p:txBody>
          <a:bodyPr>
            <a:normAutofit/>
          </a:bodyPr>
          <a:lstStyle/>
          <a:p>
            <a:r>
              <a:rPr lang="it-IT" altLang="it-IT" dirty="0"/>
              <a:t>Example gradual semantics – DF-QuAD</a:t>
            </a:r>
          </a:p>
        </p:txBody>
      </p:sp>
      <p:sp>
        <p:nvSpPr>
          <p:cNvPr id="18435" name="Rectangle 3"/>
          <p:cNvSpPr>
            <a:spLocks noGrp="1" noChangeArrowheads="1"/>
          </p:cNvSpPr>
          <p:nvPr>
            <p:ph type="body" idx="1"/>
          </p:nvPr>
        </p:nvSpPr>
        <p:spPr>
          <a:xfrm>
            <a:off x="457200" y="1707419"/>
            <a:ext cx="8229600" cy="4418744"/>
          </a:xfrm>
        </p:spPr>
        <p:txBody>
          <a:bodyPr/>
          <a:lstStyle/>
          <a:p>
            <a:pPr marL="0" indent="0">
              <a:buNone/>
            </a:pPr>
            <a:r>
              <a:rPr lang="it-IT" altLang="it-IT" dirty="0"/>
              <a:t>To compute the </a:t>
            </a:r>
            <a:r>
              <a:rPr lang="it-IT" altLang="it-IT" b="1" dirty="0"/>
              <a:t>strenght</a:t>
            </a:r>
            <a:r>
              <a:rPr lang="it-IT" altLang="it-IT" dirty="0"/>
              <a:t> </a:t>
            </a:r>
            <a:r>
              <a:rPr lang="it-IT" altLang="it-IT" i="1" dirty="0">
                <a:latin typeface="Lucida Calligraphy" panose="03010101010101010101" pitchFamily="66" charset="0"/>
              </a:rPr>
              <a:t>SF </a:t>
            </a:r>
            <a:r>
              <a:rPr lang="it-IT" altLang="it-IT" dirty="0"/>
              <a:t>of argument </a:t>
            </a:r>
            <a:r>
              <a:rPr lang="it-IT" altLang="it-IT" sz="1800" i="1" dirty="0">
                <a:latin typeface="Lucida Calligraphy" panose="03010101010101010101" pitchFamily="66" charset="0"/>
              </a:rPr>
              <a:t>x</a:t>
            </a:r>
            <a:r>
              <a:rPr lang="it-IT" altLang="it-IT" i="1" dirty="0"/>
              <a:t>  </a:t>
            </a:r>
            <a:r>
              <a:rPr lang="it-IT" altLang="it-IT" dirty="0"/>
              <a:t>the function</a:t>
            </a:r>
            <a:r>
              <a:rPr lang="it-IT" altLang="it-IT" i="1" dirty="0"/>
              <a:t> </a:t>
            </a:r>
            <a:r>
              <a:rPr lang="it-IT" altLang="it-IT" i="1" dirty="0">
                <a:latin typeface="Lucida Calligraphy" panose="03010101010101010101" pitchFamily="66" charset="0"/>
              </a:rPr>
              <a:t>C</a:t>
            </a:r>
            <a:r>
              <a:rPr lang="it-IT" altLang="it-IT" dirty="0">
                <a:latin typeface="Lucida Calligraphy" panose="03010101010101010101" pitchFamily="66" charset="0"/>
              </a:rPr>
              <a:t> </a:t>
            </a:r>
            <a:r>
              <a:rPr lang="it-IT" altLang="it-IT" i="1" dirty="0"/>
              <a:t>combines</a:t>
            </a:r>
            <a:r>
              <a:rPr lang="it-IT" altLang="it-IT" dirty="0"/>
              <a:t> three elements:</a:t>
            </a:r>
          </a:p>
        </p:txBody>
      </p:sp>
      <p:sp>
        <p:nvSpPr>
          <p:cNvPr id="18437" name="Oval 5"/>
          <p:cNvSpPr>
            <a:spLocks noChangeArrowheads="1"/>
          </p:cNvSpPr>
          <p:nvPr/>
        </p:nvSpPr>
        <p:spPr bwMode="auto">
          <a:xfrm>
            <a:off x="1905000" y="2736373"/>
            <a:ext cx="792163" cy="576263"/>
          </a:xfrm>
          <a:prstGeom prst="ellipse">
            <a:avLst/>
          </a:prstGeom>
          <a:noFill/>
          <a:ln w="38100">
            <a:solidFill>
              <a:srgbClr val="0070C0"/>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algn="ctr" eaLnBrk="1" hangingPunct="1">
              <a:spcBef>
                <a:spcPct val="0"/>
              </a:spcBef>
              <a:buClrTx/>
              <a:buSzTx/>
              <a:buFontTx/>
              <a:buNone/>
            </a:pPr>
            <a:endParaRPr lang="it-IT" altLang="it-IT" sz="2400">
              <a:solidFill>
                <a:srgbClr val="FF0000"/>
              </a:solidFill>
            </a:endParaRPr>
          </a:p>
        </p:txBody>
      </p:sp>
      <p:sp>
        <p:nvSpPr>
          <p:cNvPr id="18438" name="Text Box 6"/>
          <p:cNvSpPr txBox="1">
            <a:spLocks noChangeArrowheads="1"/>
          </p:cNvSpPr>
          <p:nvPr/>
        </p:nvSpPr>
        <p:spPr bwMode="auto">
          <a:xfrm>
            <a:off x="1171419" y="3384074"/>
            <a:ext cx="162083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eaLnBrk="1" hangingPunct="1">
              <a:spcBef>
                <a:spcPct val="0"/>
              </a:spcBef>
              <a:buClrTx/>
              <a:buSzTx/>
              <a:buFontTx/>
              <a:buNone/>
            </a:pPr>
            <a:r>
              <a:rPr lang="it-IT" altLang="it-IT" sz="2400" dirty="0"/>
              <a:t>the base </a:t>
            </a:r>
          </a:p>
          <a:p>
            <a:pPr eaLnBrk="1" hangingPunct="1">
              <a:spcBef>
                <a:spcPct val="0"/>
              </a:spcBef>
              <a:buClrTx/>
              <a:buSzTx/>
              <a:buFontTx/>
              <a:buNone/>
            </a:pPr>
            <a:r>
              <a:rPr lang="it-IT" altLang="it-IT" sz="2400" dirty="0"/>
              <a:t>score of </a:t>
            </a:r>
            <a:r>
              <a:rPr lang="it-IT" altLang="it-IT" sz="2400" i="1" dirty="0">
                <a:latin typeface="Lucida Calligraphy" panose="03010101010101010101" pitchFamily="66" charset="0"/>
              </a:rPr>
              <a:t>x</a:t>
            </a:r>
          </a:p>
        </p:txBody>
      </p:sp>
      <p:sp>
        <p:nvSpPr>
          <p:cNvPr id="18440" name="Text Box 8"/>
          <p:cNvSpPr txBox="1">
            <a:spLocks noChangeArrowheads="1"/>
          </p:cNvSpPr>
          <p:nvPr/>
        </p:nvSpPr>
        <p:spPr bwMode="auto">
          <a:xfrm>
            <a:off x="2901792" y="3494088"/>
            <a:ext cx="316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eaLnBrk="1" hangingPunct="1">
              <a:spcBef>
                <a:spcPct val="0"/>
              </a:spcBef>
              <a:buClrTx/>
              <a:buSzTx/>
              <a:buFontTx/>
              <a:buNone/>
            </a:pPr>
            <a:r>
              <a:rPr lang="it-IT" altLang="it-IT" sz="2400" dirty="0"/>
              <a:t>a factor summarizing the attackers of </a:t>
            </a:r>
            <a:r>
              <a:rPr lang="it-IT" altLang="it-IT" sz="2400" i="1" dirty="0">
                <a:latin typeface="Lucida Calligraphy" panose="03010101010101010101" pitchFamily="66" charset="0"/>
              </a:rPr>
              <a:t>x</a:t>
            </a:r>
          </a:p>
        </p:txBody>
      </p:sp>
      <p:sp>
        <p:nvSpPr>
          <p:cNvPr id="18441" name="Text Box 9"/>
          <p:cNvSpPr txBox="1">
            <a:spLocks noChangeArrowheads="1"/>
          </p:cNvSpPr>
          <p:nvPr/>
        </p:nvSpPr>
        <p:spPr bwMode="auto">
          <a:xfrm>
            <a:off x="5937250" y="3494088"/>
            <a:ext cx="31686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eaLnBrk="1" hangingPunct="1">
              <a:spcBef>
                <a:spcPct val="0"/>
              </a:spcBef>
              <a:buClrTx/>
              <a:buSzTx/>
              <a:buFontTx/>
              <a:buNone/>
            </a:pPr>
            <a:r>
              <a:rPr lang="it-IT" altLang="it-IT" sz="2400" dirty="0"/>
              <a:t>a factor summarizing the supporters of </a:t>
            </a:r>
            <a:r>
              <a:rPr lang="it-IT" altLang="it-IT" sz="2400" i="1" dirty="0">
                <a:latin typeface="Lucida Calligraphy" panose="03010101010101010101" pitchFamily="66" charset="0"/>
              </a:rPr>
              <a:t>x</a:t>
            </a:r>
          </a:p>
        </p:txBody>
      </p:sp>
      <p:sp>
        <p:nvSpPr>
          <p:cNvPr id="21" name="Text Box 8"/>
          <p:cNvSpPr txBox="1">
            <a:spLocks noChangeArrowheads="1"/>
          </p:cNvSpPr>
          <p:nvPr/>
        </p:nvSpPr>
        <p:spPr bwMode="auto">
          <a:xfrm>
            <a:off x="2352516" y="4435166"/>
            <a:ext cx="450548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lg"/>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eaLnBrk="1" hangingPunct="1">
              <a:spcBef>
                <a:spcPct val="0"/>
              </a:spcBef>
              <a:buClrTx/>
              <a:buSzTx/>
              <a:buFontTx/>
              <a:buNone/>
            </a:pPr>
            <a:r>
              <a:rPr lang="it-IT" altLang="it-IT" sz="2400" dirty="0"/>
              <a:t>using the </a:t>
            </a:r>
            <a:r>
              <a:rPr lang="it-IT" altLang="it-IT" sz="2400" b="1" dirty="0"/>
              <a:t>sequence of the strengths</a:t>
            </a:r>
            <a:r>
              <a:rPr lang="it-IT" altLang="it-IT" sz="2400" dirty="0"/>
              <a:t> of the attackers/supporters  of </a:t>
            </a:r>
            <a:r>
              <a:rPr lang="it-IT" altLang="it-IT" sz="2400" i="1" dirty="0">
                <a:latin typeface="Lucida Calligraphy" panose="03010101010101010101" pitchFamily="66" charset="0"/>
              </a:rPr>
              <a:t>x</a:t>
            </a:r>
            <a:endParaRPr lang="it-IT" altLang="it-IT" sz="2400" i="1" dirty="0"/>
          </a:p>
        </p:txBody>
      </p:sp>
      <p:sp>
        <p:nvSpPr>
          <p:cNvPr id="23" name="Oval 7"/>
          <p:cNvSpPr>
            <a:spLocks noChangeArrowheads="1"/>
          </p:cNvSpPr>
          <p:nvPr/>
        </p:nvSpPr>
        <p:spPr bwMode="auto">
          <a:xfrm>
            <a:off x="2873217" y="2664937"/>
            <a:ext cx="2689383" cy="719137"/>
          </a:xfrm>
          <a:prstGeom prst="ellipse">
            <a:avLst/>
          </a:prstGeom>
          <a:noFill/>
          <a:ln w="38100">
            <a:solidFill>
              <a:srgbClr val="0070C0"/>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algn="ctr" eaLnBrk="1" hangingPunct="1">
              <a:spcBef>
                <a:spcPct val="0"/>
              </a:spcBef>
              <a:buClrTx/>
              <a:buSzTx/>
              <a:buFontTx/>
              <a:buNone/>
            </a:pPr>
            <a:endParaRPr lang="it-IT" altLang="it-IT" sz="2400">
              <a:solidFill>
                <a:srgbClr val="FF0000"/>
              </a:solidFill>
            </a:endParaRPr>
          </a:p>
        </p:txBody>
      </p:sp>
      <p:sp>
        <p:nvSpPr>
          <p:cNvPr id="24" name="Oval 7"/>
          <p:cNvSpPr>
            <a:spLocks noChangeArrowheads="1"/>
          </p:cNvSpPr>
          <p:nvPr/>
        </p:nvSpPr>
        <p:spPr bwMode="auto">
          <a:xfrm>
            <a:off x="5825967" y="2664937"/>
            <a:ext cx="2860833" cy="719137"/>
          </a:xfrm>
          <a:prstGeom prst="ellipse">
            <a:avLst/>
          </a:prstGeom>
          <a:noFill/>
          <a:ln w="38100">
            <a:solidFill>
              <a:srgbClr val="0070C0"/>
            </a:solidFill>
            <a:prstDash val="dash"/>
            <a:round/>
            <a:headEnd/>
            <a:tailEnd type="none" w="lg" len="lg"/>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lr>
                <a:schemeClr val="tx1"/>
              </a:buClr>
              <a:buSzPct val="80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100000"/>
              <a:buChar char="»"/>
              <a:defRPr sz="2400">
                <a:solidFill>
                  <a:schemeClr val="tx1"/>
                </a:solidFill>
                <a:latin typeface="Arial" charset="0"/>
              </a:defRPr>
            </a:lvl2pPr>
            <a:lvl3pPr marL="1143000" indent="-228600" eaLnBrk="0" hangingPunct="0">
              <a:spcBef>
                <a:spcPct val="20000"/>
              </a:spcBef>
              <a:buClr>
                <a:schemeClr val="tx1"/>
              </a:buClr>
              <a:buSzPct val="100000"/>
              <a:buChar char="–"/>
              <a:defRPr sz="2000">
                <a:solidFill>
                  <a:schemeClr val="tx1"/>
                </a:solidFill>
                <a:latin typeface="Arial" charset="0"/>
              </a:defRPr>
            </a:lvl3pPr>
            <a:lvl4pPr marL="1600200" indent="-228600" eaLnBrk="0" hangingPunct="0">
              <a:spcBef>
                <a:spcPct val="20000"/>
              </a:spcBef>
              <a:buClr>
                <a:schemeClr val="tx1"/>
              </a:buClr>
              <a:buSzPct val="65000"/>
              <a:buChar char="•"/>
              <a:defRPr>
                <a:solidFill>
                  <a:schemeClr val="tx1"/>
                </a:solidFill>
                <a:latin typeface="Arial" charset="0"/>
              </a:defRPr>
            </a:lvl4pPr>
            <a:lvl5pPr marL="2057400" indent="-228600" eaLnBrk="0" hangingPunct="0">
              <a:spcBef>
                <a:spcPct val="20000"/>
              </a:spcBef>
              <a:buClr>
                <a:schemeClr val="tx1"/>
              </a:buClr>
              <a:buSzPct val="100000"/>
              <a:buChar char="»"/>
              <a:defRPr sz="1600">
                <a:solidFill>
                  <a:schemeClr val="tx1"/>
                </a:solidFill>
                <a:latin typeface="Arial" charset="0"/>
              </a:defRPr>
            </a:lvl5pPr>
            <a:lvl6pPr marL="2514600" indent="-228600" eaLnBrk="0" fontAlgn="base" hangingPunct="0">
              <a:spcBef>
                <a:spcPct val="20000"/>
              </a:spcBef>
              <a:spcAft>
                <a:spcPct val="0"/>
              </a:spcAft>
              <a:buClr>
                <a:schemeClr val="tx1"/>
              </a:buClr>
              <a:buSzPct val="100000"/>
              <a:buChar char="»"/>
              <a:defRPr sz="1600">
                <a:solidFill>
                  <a:schemeClr val="tx1"/>
                </a:solidFill>
                <a:latin typeface="Arial" charset="0"/>
              </a:defRPr>
            </a:lvl6pPr>
            <a:lvl7pPr marL="2971800" indent="-228600" eaLnBrk="0" fontAlgn="base" hangingPunct="0">
              <a:spcBef>
                <a:spcPct val="20000"/>
              </a:spcBef>
              <a:spcAft>
                <a:spcPct val="0"/>
              </a:spcAft>
              <a:buClr>
                <a:schemeClr val="tx1"/>
              </a:buClr>
              <a:buSzPct val="100000"/>
              <a:buChar char="»"/>
              <a:defRPr sz="1600">
                <a:solidFill>
                  <a:schemeClr val="tx1"/>
                </a:solidFill>
                <a:latin typeface="Arial" charset="0"/>
              </a:defRPr>
            </a:lvl7pPr>
            <a:lvl8pPr marL="3429000" indent="-228600" eaLnBrk="0" fontAlgn="base" hangingPunct="0">
              <a:spcBef>
                <a:spcPct val="20000"/>
              </a:spcBef>
              <a:spcAft>
                <a:spcPct val="0"/>
              </a:spcAft>
              <a:buClr>
                <a:schemeClr val="tx1"/>
              </a:buClr>
              <a:buSzPct val="100000"/>
              <a:buChar char="»"/>
              <a:defRPr sz="1600">
                <a:solidFill>
                  <a:schemeClr val="tx1"/>
                </a:solidFill>
                <a:latin typeface="Arial" charset="0"/>
              </a:defRPr>
            </a:lvl8pPr>
            <a:lvl9pPr marL="3886200" indent="-228600" eaLnBrk="0" fontAlgn="base" hangingPunct="0">
              <a:spcBef>
                <a:spcPct val="20000"/>
              </a:spcBef>
              <a:spcAft>
                <a:spcPct val="0"/>
              </a:spcAft>
              <a:buClr>
                <a:schemeClr val="tx1"/>
              </a:buClr>
              <a:buSzPct val="100000"/>
              <a:buChar char="»"/>
              <a:defRPr sz="1600">
                <a:solidFill>
                  <a:schemeClr val="tx1"/>
                </a:solidFill>
                <a:latin typeface="Arial" charset="0"/>
              </a:defRPr>
            </a:lvl9pPr>
          </a:lstStyle>
          <a:p>
            <a:pPr algn="ctr" eaLnBrk="1" hangingPunct="1">
              <a:spcBef>
                <a:spcPct val="0"/>
              </a:spcBef>
              <a:buClrTx/>
              <a:buSzTx/>
              <a:buFontTx/>
              <a:buNone/>
            </a:pPr>
            <a:endParaRPr lang="it-IT" altLang="it-IT" sz="2400">
              <a:solidFill>
                <a:srgbClr val="FF0000"/>
              </a:solidFill>
            </a:endParaRPr>
          </a:p>
        </p:txBody>
      </p:sp>
    </p:spTree>
    <p:extLst>
      <p:ext uri="{BB962C8B-B14F-4D97-AF65-F5344CB8AC3E}">
        <p14:creationId xmlns:p14="http://schemas.microsoft.com/office/powerpoint/2010/main" val="2892245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4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animBg="1"/>
      <p:bldP spid="18438" grpId="0"/>
      <p:bldP spid="18440" grpId="0"/>
      <p:bldP spid="18441" grpId="0"/>
      <p:bldP spid="21" grpId="0"/>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itle 1"/>
          <p:cNvSpPr>
            <a:spLocks noGrp="1"/>
          </p:cNvSpPr>
          <p:nvPr>
            <p:ph type="title"/>
          </p:nvPr>
        </p:nvSpPr>
        <p:spPr>
          <a:xfrm>
            <a:off x="457200" y="274638"/>
            <a:ext cx="8229600" cy="572029"/>
          </a:xfrm>
        </p:spPr>
        <p:txBody>
          <a:bodyPr/>
          <a:lstStyle/>
          <a:p>
            <a:r>
              <a:rPr lang="en-US" dirty="0"/>
              <a:t>Properties of Gradual Semantics</a:t>
            </a:r>
          </a:p>
        </p:txBody>
      </p:sp>
      <p:grpSp>
        <p:nvGrpSpPr>
          <p:cNvPr id="107" name="Group 106">
            <a:extLst>
              <a:ext uri="{FF2B5EF4-FFF2-40B4-BE49-F238E27FC236}">
                <a16:creationId xmlns:a16="http://schemas.microsoft.com/office/drawing/2014/main" id="{F96723F3-CBCC-C845-8943-0A7592B473DE}"/>
              </a:ext>
            </a:extLst>
          </p:cNvPr>
          <p:cNvGrpSpPr/>
          <p:nvPr/>
        </p:nvGrpSpPr>
        <p:grpSpPr>
          <a:xfrm>
            <a:off x="4500447" y="3870898"/>
            <a:ext cx="1395778" cy="1411850"/>
            <a:chOff x="4500447" y="3440462"/>
            <a:chExt cx="1395778" cy="1411850"/>
          </a:xfrm>
        </p:grpSpPr>
        <p:sp>
          <p:nvSpPr>
            <p:cNvPr id="108" name="Block Arc 107">
              <a:extLst>
                <a:ext uri="{FF2B5EF4-FFF2-40B4-BE49-F238E27FC236}">
                  <a16:creationId xmlns:a16="http://schemas.microsoft.com/office/drawing/2014/main" id="{3C85ABF2-4F8E-5A43-9B0C-F586E7EF23AF}"/>
                </a:ext>
              </a:extLst>
            </p:cNvPr>
            <p:cNvSpPr/>
            <p:nvPr/>
          </p:nvSpPr>
          <p:spPr>
            <a:xfrm rot="19089411">
              <a:off x="4500447" y="3476976"/>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09" name="TextBox 108">
              <a:extLst>
                <a:ext uri="{FF2B5EF4-FFF2-40B4-BE49-F238E27FC236}">
                  <a16:creationId xmlns:a16="http://schemas.microsoft.com/office/drawing/2014/main" id="{7839125D-6682-A546-ABF7-7172F705A95F}"/>
                </a:ext>
              </a:extLst>
            </p:cNvPr>
            <p:cNvSpPr txBox="1"/>
            <p:nvPr/>
          </p:nvSpPr>
          <p:spPr>
            <a:xfrm flipH="1">
              <a:off x="5021024" y="3440462"/>
              <a:ext cx="336366" cy="461665"/>
            </a:xfrm>
            <a:prstGeom prst="rect">
              <a:avLst/>
            </a:prstGeom>
            <a:noFill/>
          </p:spPr>
          <p:txBody>
            <a:bodyPr wrap="square" rtlCol="0">
              <a:spAutoFit/>
            </a:bodyPr>
            <a:lstStyle/>
            <a:p>
              <a:r>
                <a:rPr lang="en-US" sz="2400" dirty="0"/>
                <a:t>+</a:t>
              </a:r>
            </a:p>
          </p:txBody>
        </p:sp>
        <p:sp>
          <p:nvSpPr>
            <p:cNvPr id="110" name="Isosceles Triangle 24">
              <a:extLst>
                <a:ext uri="{FF2B5EF4-FFF2-40B4-BE49-F238E27FC236}">
                  <a16:creationId xmlns:a16="http://schemas.microsoft.com/office/drawing/2014/main" id="{DAB175E1-4085-6B4D-ABA2-301A5E739E73}"/>
                </a:ext>
              </a:extLst>
            </p:cNvPr>
            <p:cNvSpPr/>
            <p:nvPr/>
          </p:nvSpPr>
          <p:spPr>
            <a:xfrm rot="14400000" flipH="1">
              <a:off x="4641021" y="3549224"/>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11" name="Group 110">
            <a:extLst>
              <a:ext uri="{FF2B5EF4-FFF2-40B4-BE49-F238E27FC236}">
                <a16:creationId xmlns:a16="http://schemas.microsoft.com/office/drawing/2014/main" id="{756FC9B1-5311-164C-ACC8-3F7F40F0606E}"/>
              </a:ext>
            </a:extLst>
          </p:cNvPr>
          <p:cNvGrpSpPr/>
          <p:nvPr/>
        </p:nvGrpSpPr>
        <p:grpSpPr>
          <a:xfrm>
            <a:off x="2984592" y="3869981"/>
            <a:ext cx="1395778" cy="1412268"/>
            <a:chOff x="1661377" y="2432165"/>
            <a:chExt cx="1395778" cy="1412268"/>
          </a:xfrm>
        </p:grpSpPr>
        <p:sp>
          <p:nvSpPr>
            <p:cNvPr id="112" name="Block Arc 111">
              <a:extLst>
                <a:ext uri="{FF2B5EF4-FFF2-40B4-BE49-F238E27FC236}">
                  <a16:creationId xmlns:a16="http://schemas.microsoft.com/office/drawing/2014/main" id="{5EFB9A17-CC2A-314C-9289-863ADD073BFD}"/>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13" name="TextBox 112">
              <a:extLst>
                <a:ext uri="{FF2B5EF4-FFF2-40B4-BE49-F238E27FC236}">
                  <a16:creationId xmlns:a16="http://schemas.microsoft.com/office/drawing/2014/main" id="{C12BA90D-28F3-EB4D-9DAD-86E7AA56AAD3}"/>
                </a:ext>
              </a:extLst>
            </p:cNvPr>
            <p:cNvSpPr txBox="1"/>
            <p:nvPr/>
          </p:nvSpPr>
          <p:spPr>
            <a:xfrm>
              <a:off x="2222874" y="2432165"/>
              <a:ext cx="336366" cy="461665"/>
            </a:xfrm>
            <a:prstGeom prst="rect">
              <a:avLst/>
            </a:prstGeom>
            <a:noFill/>
          </p:spPr>
          <p:txBody>
            <a:bodyPr wrap="square" rtlCol="0">
              <a:spAutoFit/>
            </a:bodyPr>
            <a:lstStyle/>
            <a:p>
              <a:r>
                <a:rPr lang="en-US" sz="2400" dirty="0"/>
                <a:t>−</a:t>
              </a:r>
            </a:p>
          </p:txBody>
        </p:sp>
        <p:sp>
          <p:nvSpPr>
            <p:cNvPr id="114" name="Isosceles Triangle 24">
              <a:extLst>
                <a:ext uri="{FF2B5EF4-FFF2-40B4-BE49-F238E27FC236}">
                  <a16:creationId xmlns:a16="http://schemas.microsoft.com/office/drawing/2014/main" id="{639DD543-DDDE-8840-AF52-2F4B324C02C1}"/>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15" name="Oval 114">
            <a:extLst>
              <a:ext uri="{FF2B5EF4-FFF2-40B4-BE49-F238E27FC236}">
                <a16:creationId xmlns:a16="http://schemas.microsoft.com/office/drawing/2014/main" id="{B6254AD3-C7DD-004F-A185-39B2E0B5945B}"/>
              </a:ext>
            </a:extLst>
          </p:cNvPr>
          <p:cNvSpPr/>
          <p:nvPr/>
        </p:nvSpPr>
        <p:spPr>
          <a:xfrm>
            <a:off x="5589166" y="404804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c</a:t>
            </a:r>
          </a:p>
        </p:txBody>
      </p:sp>
      <p:sp>
        <p:nvSpPr>
          <p:cNvPr id="116" name="Oval 115">
            <a:extLst>
              <a:ext uri="{FF2B5EF4-FFF2-40B4-BE49-F238E27FC236}">
                <a16:creationId xmlns:a16="http://schemas.microsoft.com/office/drawing/2014/main" id="{4025AF22-381D-494B-988E-A824265FF1F6}"/>
              </a:ext>
            </a:extLst>
          </p:cNvPr>
          <p:cNvSpPr/>
          <p:nvPr/>
        </p:nvSpPr>
        <p:spPr>
          <a:xfrm>
            <a:off x="4205625" y="404182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a</a:t>
            </a:r>
          </a:p>
        </p:txBody>
      </p:sp>
      <p:sp>
        <p:nvSpPr>
          <p:cNvPr id="117" name="Oval 116">
            <a:extLst>
              <a:ext uri="{FF2B5EF4-FFF2-40B4-BE49-F238E27FC236}">
                <a16:creationId xmlns:a16="http://schemas.microsoft.com/office/drawing/2014/main" id="{6366CF3C-FA7C-3F4A-AD1D-11424B3E8C20}"/>
              </a:ext>
            </a:extLst>
          </p:cNvPr>
          <p:cNvSpPr/>
          <p:nvPr/>
        </p:nvSpPr>
        <p:spPr>
          <a:xfrm>
            <a:off x="2807786" y="404182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b</a:t>
            </a:r>
          </a:p>
        </p:txBody>
      </p:sp>
      <p:sp>
        <p:nvSpPr>
          <p:cNvPr id="34" name="Content Placeholder 2">
            <a:extLst>
              <a:ext uri="{FF2B5EF4-FFF2-40B4-BE49-F238E27FC236}">
                <a16:creationId xmlns:a16="http://schemas.microsoft.com/office/drawing/2014/main" id="{9D0F2E4C-A87E-B04C-AF9B-2A79B6717D71}"/>
              </a:ext>
            </a:extLst>
          </p:cNvPr>
          <p:cNvSpPr txBox="1">
            <a:spLocks/>
          </p:cNvSpPr>
          <p:nvPr/>
        </p:nvSpPr>
        <p:spPr>
          <a:xfrm>
            <a:off x="457200" y="1580600"/>
            <a:ext cx="8229600" cy="212656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i="1" dirty="0"/>
              <a:t>Property P1 - Adding an attacker </a:t>
            </a:r>
            <a:r>
              <a:rPr lang="en-US" sz="1600" b="1" i="1" dirty="0">
                <a:solidFill>
                  <a:srgbClr val="FF0000"/>
                </a:solidFill>
              </a:rPr>
              <a:t>decreases</a:t>
            </a:r>
            <a:r>
              <a:rPr lang="en-US" sz="1600" i="1" dirty="0"/>
              <a:t> the strength of an argument.</a:t>
            </a:r>
          </a:p>
          <a:p>
            <a:pPr lvl="1"/>
            <a:r>
              <a:rPr lang="en-US" sz="1600" i="1" dirty="0"/>
              <a:t>Property P2 - </a:t>
            </a:r>
            <a:r>
              <a:rPr lang="en-US" sz="1600" b="1" i="1" dirty="0">
                <a:solidFill>
                  <a:srgbClr val="00B050"/>
                </a:solidFill>
              </a:rPr>
              <a:t>Increasing</a:t>
            </a:r>
            <a:r>
              <a:rPr lang="en-US" sz="1600" i="1" dirty="0"/>
              <a:t> the strength of an attacker </a:t>
            </a:r>
            <a:r>
              <a:rPr lang="en-US" sz="1600" b="1" i="1" dirty="0">
                <a:solidFill>
                  <a:srgbClr val="FF0000"/>
                </a:solidFill>
              </a:rPr>
              <a:t>decreases</a:t>
            </a:r>
            <a:r>
              <a:rPr lang="en-US" sz="1600" i="1" dirty="0"/>
              <a:t> the strength of an argument.</a:t>
            </a:r>
          </a:p>
          <a:p>
            <a:pPr lvl="1"/>
            <a:r>
              <a:rPr lang="en-US" sz="1600" i="1" dirty="0"/>
              <a:t>Property P3 - Adding a supporter </a:t>
            </a:r>
            <a:r>
              <a:rPr lang="en-US" sz="1600" b="1" i="1" dirty="0">
                <a:solidFill>
                  <a:srgbClr val="00B050"/>
                </a:solidFill>
              </a:rPr>
              <a:t>increases</a:t>
            </a:r>
            <a:r>
              <a:rPr lang="en-US" sz="1600" i="1" dirty="0"/>
              <a:t> the strength of an argument.</a:t>
            </a:r>
          </a:p>
          <a:p>
            <a:pPr lvl="1"/>
            <a:r>
              <a:rPr lang="en-US" sz="1600" i="1" dirty="0"/>
              <a:t>Property P4 - </a:t>
            </a:r>
            <a:r>
              <a:rPr lang="en-US" sz="1600" b="1" i="1" dirty="0">
                <a:solidFill>
                  <a:srgbClr val="00B050"/>
                </a:solidFill>
              </a:rPr>
              <a:t>Increasing</a:t>
            </a:r>
            <a:r>
              <a:rPr lang="en-US" sz="1600" i="1" dirty="0"/>
              <a:t> the strength of a supporter </a:t>
            </a:r>
            <a:r>
              <a:rPr lang="en-US" sz="1600" b="1" i="1" dirty="0">
                <a:solidFill>
                  <a:srgbClr val="00B050"/>
                </a:solidFill>
              </a:rPr>
              <a:t>increases</a:t>
            </a:r>
            <a:r>
              <a:rPr lang="en-US" sz="1600" i="1" dirty="0"/>
              <a:t> the strength of an argument.</a:t>
            </a:r>
          </a:p>
        </p:txBody>
      </p:sp>
      <p:sp>
        <p:nvSpPr>
          <p:cNvPr id="35" name="Content Placeholder 2">
            <a:extLst>
              <a:ext uri="{FF2B5EF4-FFF2-40B4-BE49-F238E27FC236}">
                <a16:creationId xmlns:a16="http://schemas.microsoft.com/office/drawing/2014/main" id="{A1006CC7-5FDE-9A47-9359-84C1CAB802D5}"/>
              </a:ext>
            </a:extLst>
          </p:cNvPr>
          <p:cNvSpPr txBox="1">
            <a:spLocks/>
          </p:cNvSpPr>
          <p:nvPr/>
        </p:nvSpPr>
        <p:spPr>
          <a:xfrm>
            <a:off x="452435" y="995791"/>
            <a:ext cx="8229600" cy="526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Many works</a:t>
            </a:r>
            <a:r>
              <a:rPr lang="en-US" sz="1600" baseline="30000" dirty="0">
                <a:solidFill>
                  <a:srgbClr val="7598B3"/>
                </a:solidFill>
              </a:rPr>
              <a:t>[1]</a:t>
            </a:r>
            <a:r>
              <a:rPr lang="en-US" sz="1600" dirty="0"/>
              <a:t> have defined properties for different frameworks, </a:t>
            </a:r>
            <a:r>
              <a:rPr lang="en-US" sz="1600" dirty="0" err="1"/>
              <a:t>e.g</a:t>
            </a:r>
            <a:r>
              <a:rPr lang="en-US" sz="1600" dirty="0"/>
              <a:t>: </a:t>
            </a:r>
          </a:p>
        </p:txBody>
      </p:sp>
      <p:sp>
        <p:nvSpPr>
          <p:cNvPr id="36" name="Content Placeholder 2">
            <a:extLst>
              <a:ext uri="{FF2B5EF4-FFF2-40B4-BE49-F238E27FC236}">
                <a16:creationId xmlns:a16="http://schemas.microsoft.com/office/drawing/2014/main" id="{AAC97A5D-0A75-2C40-BECC-064C39D37045}"/>
              </a:ext>
            </a:extLst>
          </p:cNvPr>
          <p:cNvSpPr txBox="1">
            <a:spLocks/>
          </p:cNvSpPr>
          <p:nvPr/>
        </p:nvSpPr>
        <p:spPr>
          <a:xfrm>
            <a:off x="451163" y="5777877"/>
            <a:ext cx="8558365" cy="5262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t>Even the seemingly obvious properties may not be compatible with one another, e.g. P1 &amp; P3.</a:t>
            </a:r>
          </a:p>
        </p:txBody>
      </p:sp>
      <p:sp>
        <p:nvSpPr>
          <p:cNvPr id="39" name="Content Placeholder 2">
            <a:extLst>
              <a:ext uri="{FF2B5EF4-FFF2-40B4-BE49-F238E27FC236}">
                <a16:creationId xmlns:a16="http://schemas.microsoft.com/office/drawing/2014/main" id="{83E9992F-722F-584A-ADD9-E9AF6212E55B}"/>
              </a:ext>
            </a:extLst>
          </p:cNvPr>
          <p:cNvSpPr txBox="1">
            <a:spLocks/>
          </p:cNvSpPr>
          <p:nvPr/>
        </p:nvSpPr>
        <p:spPr>
          <a:xfrm>
            <a:off x="3732073" y="4619276"/>
            <a:ext cx="1427742"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0.5</a:t>
            </a:r>
          </a:p>
        </p:txBody>
      </p:sp>
      <p:sp>
        <p:nvSpPr>
          <p:cNvPr id="45" name="Content Placeholder 2">
            <a:extLst>
              <a:ext uri="{FF2B5EF4-FFF2-40B4-BE49-F238E27FC236}">
                <a16:creationId xmlns:a16="http://schemas.microsoft.com/office/drawing/2014/main" id="{C1E16C6B-22B8-1F49-8C51-6F5F18D36BDA}"/>
              </a:ext>
            </a:extLst>
          </p:cNvPr>
          <p:cNvSpPr txBox="1">
            <a:spLocks/>
          </p:cNvSpPr>
          <p:nvPr/>
        </p:nvSpPr>
        <p:spPr>
          <a:xfrm>
            <a:off x="2334283" y="4635100"/>
            <a:ext cx="1427742"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(b)</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0.5</a:t>
            </a:r>
          </a:p>
        </p:txBody>
      </p:sp>
      <p:sp>
        <p:nvSpPr>
          <p:cNvPr id="46" name="Content Placeholder 2">
            <a:extLst>
              <a:ext uri="{FF2B5EF4-FFF2-40B4-BE49-F238E27FC236}">
                <a16:creationId xmlns:a16="http://schemas.microsoft.com/office/drawing/2014/main" id="{13FA5527-6DC2-A04A-A200-F3C60971EEA3}"/>
              </a:ext>
            </a:extLst>
          </p:cNvPr>
          <p:cNvSpPr txBox="1">
            <a:spLocks/>
          </p:cNvSpPr>
          <p:nvPr/>
        </p:nvSpPr>
        <p:spPr>
          <a:xfrm>
            <a:off x="3784882" y="4603143"/>
            <a:ext cx="1427742"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0.25</a:t>
            </a:r>
          </a:p>
        </p:txBody>
      </p:sp>
      <p:sp>
        <p:nvSpPr>
          <p:cNvPr id="47" name="Content Placeholder 2">
            <a:extLst>
              <a:ext uri="{FF2B5EF4-FFF2-40B4-BE49-F238E27FC236}">
                <a16:creationId xmlns:a16="http://schemas.microsoft.com/office/drawing/2014/main" id="{373F2365-93FA-F045-A1BE-DC2473685C81}"/>
              </a:ext>
            </a:extLst>
          </p:cNvPr>
          <p:cNvSpPr txBox="1">
            <a:spLocks/>
          </p:cNvSpPr>
          <p:nvPr/>
        </p:nvSpPr>
        <p:spPr>
          <a:xfrm>
            <a:off x="2229378" y="4640854"/>
            <a:ext cx="1427742"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(b)</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a:t>
            </a:r>
          </a:p>
        </p:txBody>
      </p:sp>
      <p:sp>
        <p:nvSpPr>
          <p:cNvPr id="48" name="Content Placeholder 2">
            <a:extLst>
              <a:ext uri="{FF2B5EF4-FFF2-40B4-BE49-F238E27FC236}">
                <a16:creationId xmlns:a16="http://schemas.microsoft.com/office/drawing/2014/main" id="{717B4644-6F3B-CF46-8CA2-91E03EAC9C22}"/>
              </a:ext>
            </a:extLst>
          </p:cNvPr>
          <p:cNvSpPr txBox="1">
            <a:spLocks/>
          </p:cNvSpPr>
          <p:nvPr/>
        </p:nvSpPr>
        <p:spPr>
          <a:xfrm>
            <a:off x="3623475" y="4598481"/>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a:t>
            </a:r>
          </a:p>
        </p:txBody>
      </p:sp>
      <p:sp>
        <p:nvSpPr>
          <p:cNvPr id="49" name="Content Placeholder 2">
            <a:extLst>
              <a:ext uri="{FF2B5EF4-FFF2-40B4-BE49-F238E27FC236}">
                <a16:creationId xmlns:a16="http://schemas.microsoft.com/office/drawing/2014/main" id="{06A8CCF9-7F24-D146-8345-E167A5331511}"/>
              </a:ext>
            </a:extLst>
          </p:cNvPr>
          <p:cNvSpPr txBox="1">
            <a:spLocks/>
          </p:cNvSpPr>
          <p:nvPr/>
        </p:nvSpPr>
        <p:spPr>
          <a:xfrm>
            <a:off x="5102647" y="4608280"/>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0.5</a:t>
            </a:r>
          </a:p>
        </p:txBody>
      </p:sp>
      <p:sp>
        <p:nvSpPr>
          <p:cNvPr id="50" name="Content Placeholder 2">
            <a:extLst>
              <a:ext uri="{FF2B5EF4-FFF2-40B4-BE49-F238E27FC236}">
                <a16:creationId xmlns:a16="http://schemas.microsoft.com/office/drawing/2014/main" id="{48516196-95DF-F74E-8FDA-AE23DBCB4F63}"/>
              </a:ext>
            </a:extLst>
          </p:cNvPr>
          <p:cNvSpPr txBox="1">
            <a:spLocks/>
          </p:cNvSpPr>
          <p:nvPr/>
        </p:nvSpPr>
        <p:spPr>
          <a:xfrm>
            <a:off x="3775753" y="4614065"/>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0.75</a:t>
            </a:r>
          </a:p>
        </p:txBody>
      </p:sp>
      <p:sp>
        <p:nvSpPr>
          <p:cNvPr id="51" name="Content Placeholder 2">
            <a:extLst>
              <a:ext uri="{FF2B5EF4-FFF2-40B4-BE49-F238E27FC236}">
                <a16:creationId xmlns:a16="http://schemas.microsoft.com/office/drawing/2014/main" id="{2B0076A2-E7D4-7F4D-9694-C3683A1A06F6}"/>
              </a:ext>
            </a:extLst>
          </p:cNvPr>
          <p:cNvSpPr txBox="1">
            <a:spLocks/>
          </p:cNvSpPr>
          <p:nvPr/>
        </p:nvSpPr>
        <p:spPr>
          <a:xfrm>
            <a:off x="5021214" y="4636337"/>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a:t>
            </a:r>
          </a:p>
        </p:txBody>
      </p:sp>
      <p:sp>
        <p:nvSpPr>
          <p:cNvPr id="52" name="Content Placeholder 2">
            <a:extLst>
              <a:ext uri="{FF2B5EF4-FFF2-40B4-BE49-F238E27FC236}">
                <a16:creationId xmlns:a16="http://schemas.microsoft.com/office/drawing/2014/main" id="{37A33619-C2D7-CF49-99D7-10B203F92A25}"/>
              </a:ext>
            </a:extLst>
          </p:cNvPr>
          <p:cNvSpPr txBox="1">
            <a:spLocks/>
          </p:cNvSpPr>
          <p:nvPr/>
        </p:nvSpPr>
        <p:spPr>
          <a:xfrm>
            <a:off x="3611924" y="4624893"/>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1</a:t>
            </a:r>
          </a:p>
        </p:txBody>
      </p:sp>
      <p:sp>
        <p:nvSpPr>
          <p:cNvPr id="53" name="Content Placeholder 2">
            <a:extLst>
              <a:ext uri="{FF2B5EF4-FFF2-40B4-BE49-F238E27FC236}">
                <a16:creationId xmlns:a16="http://schemas.microsoft.com/office/drawing/2014/main" id="{74BFE740-50F5-2C40-95E0-67EDD413047D}"/>
              </a:ext>
            </a:extLst>
          </p:cNvPr>
          <p:cNvSpPr txBox="1">
            <a:spLocks/>
          </p:cNvSpPr>
          <p:nvPr/>
        </p:nvSpPr>
        <p:spPr>
          <a:xfrm>
            <a:off x="3607009" y="4638686"/>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(a)</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p>
        </p:txBody>
      </p:sp>
      <p:sp>
        <p:nvSpPr>
          <p:cNvPr id="54" name="Content Placeholder 2">
            <a:extLst>
              <a:ext uri="{FF2B5EF4-FFF2-40B4-BE49-F238E27FC236}">
                <a16:creationId xmlns:a16="http://schemas.microsoft.com/office/drawing/2014/main" id="{3443B2FF-63C8-7D48-8C53-E0F7BA598BE9}"/>
              </a:ext>
            </a:extLst>
          </p:cNvPr>
          <p:cNvSpPr txBox="1">
            <a:spLocks/>
          </p:cNvSpPr>
          <p:nvPr/>
        </p:nvSpPr>
        <p:spPr>
          <a:xfrm>
            <a:off x="5087262" y="4629615"/>
            <a:ext cx="1427742" cy="405896"/>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(c)</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0.6</a:t>
            </a:r>
          </a:p>
        </p:txBody>
      </p:sp>
      <p:sp>
        <p:nvSpPr>
          <p:cNvPr id="55" name="Content Placeholder 2">
            <a:extLst>
              <a:ext uri="{FF2B5EF4-FFF2-40B4-BE49-F238E27FC236}">
                <a16:creationId xmlns:a16="http://schemas.microsoft.com/office/drawing/2014/main" id="{6464B78A-0AF2-D240-9B56-C552B5D43DEE}"/>
              </a:ext>
            </a:extLst>
          </p:cNvPr>
          <p:cNvSpPr txBox="1">
            <a:spLocks/>
          </p:cNvSpPr>
          <p:nvPr/>
        </p:nvSpPr>
        <p:spPr>
          <a:xfrm>
            <a:off x="2282448" y="4655577"/>
            <a:ext cx="1427742"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l-GR" dirty="0">
                <a:latin typeface="Times New Roman" panose="02020603050405020304" pitchFamily="18" charset="0"/>
                <a:cs typeface="Times New Roman" panose="02020603050405020304" pitchFamily="18" charset="0"/>
              </a:rPr>
              <a:t>σ</a:t>
            </a:r>
            <a:r>
              <a:rPr lang="en-GB" dirty="0">
                <a:latin typeface="Times New Roman" panose="02020603050405020304" pitchFamily="18" charset="0"/>
                <a:cs typeface="Times New Roman" panose="02020603050405020304" pitchFamily="18" charset="0"/>
              </a:rPr>
              <a:t>(b)</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0.4</a:t>
            </a:r>
          </a:p>
        </p:txBody>
      </p:sp>
      <p:sp>
        <p:nvSpPr>
          <p:cNvPr id="58" name="Down Arrow 57">
            <a:extLst>
              <a:ext uri="{FF2B5EF4-FFF2-40B4-BE49-F238E27FC236}">
                <a16:creationId xmlns:a16="http://schemas.microsoft.com/office/drawing/2014/main" id="{BB3213F1-5A91-114F-849F-9D6CD327EE0C}"/>
              </a:ext>
            </a:extLst>
          </p:cNvPr>
          <p:cNvSpPr/>
          <p:nvPr/>
        </p:nvSpPr>
        <p:spPr>
          <a:xfrm rot="10800000">
            <a:off x="5630282" y="5075214"/>
            <a:ext cx="428625" cy="38052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9" name="Down Arrow 58">
            <a:extLst>
              <a:ext uri="{FF2B5EF4-FFF2-40B4-BE49-F238E27FC236}">
                <a16:creationId xmlns:a16="http://schemas.microsoft.com/office/drawing/2014/main" id="{97527E86-BE58-584B-B55E-98CB0CBE81E2}"/>
              </a:ext>
            </a:extLst>
          </p:cNvPr>
          <p:cNvSpPr/>
          <p:nvPr/>
        </p:nvSpPr>
        <p:spPr>
          <a:xfrm rot="10800000">
            <a:off x="2797214" y="5077820"/>
            <a:ext cx="428625" cy="38052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2" name="Down Arrow 1">
            <a:extLst>
              <a:ext uri="{FF2B5EF4-FFF2-40B4-BE49-F238E27FC236}">
                <a16:creationId xmlns:a16="http://schemas.microsoft.com/office/drawing/2014/main" id="{17CEA1E0-CBD6-F640-88BF-D5EEF7B63B32}"/>
              </a:ext>
            </a:extLst>
          </p:cNvPr>
          <p:cNvSpPr/>
          <p:nvPr/>
        </p:nvSpPr>
        <p:spPr>
          <a:xfrm>
            <a:off x="4241713" y="5080996"/>
            <a:ext cx="428625" cy="380520"/>
          </a:xfrm>
          <a:prstGeom prst="down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8F33A60-87DE-7E44-9017-E458D762CB95}"/>
              </a:ext>
            </a:extLst>
          </p:cNvPr>
          <p:cNvGrpSpPr/>
          <p:nvPr/>
        </p:nvGrpSpPr>
        <p:grpSpPr>
          <a:xfrm>
            <a:off x="4175340" y="5004377"/>
            <a:ext cx="603761" cy="533624"/>
            <a:chOff x="5590277" y="5075878"/>
            <a:chExt cx="603761" cy="533624"/>
          </a:xfrm>
        </p:grpSpPr>
        <p:sp>
          <p:nvSpPr>
            <p:cNvPr id="3" name="Rectangle 2">
              <a:extLst>
                <a:ext uri="{FF2B5EF4-FFF2-40B4-BE49-F238E27FC236}">
                  <a16:creationId xmlns:a16="http://schemas.microsoft.com/office/drawing/2014/main" id="{A8E5AA7F-60C2-4842-B786-2F574A392459}"/>
                </a:ext>
              </a:extLst>
            </p:cNvPr>
            <p:cNvSpPr/>
            <p:nvPr/>
          </p:nvSpPr>
          <p:spPr>
            <a:xfrm>
              <a:off x="5590277" y="5075878"/>
              <a:ext cx="603761" cy="533624"/>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Down Arrow 37">
              <a:extLst>
                <a:ext uri="{FF2B5EF4-FFF2-40B4-BE49-F238E27FC236}">
                  <a16:creationId xmlns:a16="http://schemas.microsoft.com/office/drawing/2014/main" id="{E38D27CA-78D6-9E4A-800A-33CF1F281276}"/>
                </a:ext>
              </a:extLst>
            </p:cNvPr>
            <p:cNvSpPr/>
            <p:nvPr/>
          </p:nvSpPr>
          <p:spPr>
            <a:xfrm rot="10800000">
              <a:off x="5663792" y="5142161"/>
              <a:ext cx="428625" cy="38052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grpSp>
      <p:sp>
        <p:nvSpPr>
          <p:cNvPr id="6" name="TextBox 5">
            <a:extLst>
              <a:ext uri="{FF2B5EF4-FFF2-40B4-BE49-F238E27FC236}">
                <a16:creationId xmlns:a16="http://schemas.microsoft.com/office/drawing/2014/main" id="{C9B06AD6-E252-EA4D-86B5-299069E3A425}"/>
              </a:ext>
            </a:extLst>
          </p:cNvPr>
          <p:cNvSpPr txBox="1"/>
          <p:nvPr/>
        </p:nvSpPr>
        <p:spPr>
          <a:xfrm>
            <a:off x="4657725" y="6472238"/>
            <a:ext cx="184731" cy="369332"/>
          </a:xfrm>
          <a:prstGeom prst="rect">
            <a:avLst/>
          </a:prstGeom>
          <a:noFill/>
        </p:spPr>
        <p:txBody>
          <a:bodyPr wrap="none" rtlCol="0">
            <a:spAutoFit/>
          </a:bodyPr>
          <a:lstStyle/>
          <a:p>
            <a:endParaRPr lang="en-US" dirty="0"/>
          </a:p>
        </p:txBody>
      </p:sp>
      <p:sp>
        <p:nvSpPr>
          <p:cNvPr id="40" name="Content Placeholder 2">
            <a:extLst>
              <a:ext uri="{FF2B5EF4-FFF2-40B4-BE49-F238E27FC236}">
                <a16:creationId xmlns:a16="http://schemas.microsoft.com/office/drawing/2014/main" id="{ED8E2FDF-0298-DC4A-A943-FF1E2C3F4861}"/>
              </a:ext>
            </a:extLst>
          </p:cNvPr>
          <p:cNvSpPr txBox="1">
            <a:spLocks/>
          </p:cNvSpPr>
          <p:nvPr/>
        </p:nvSpPr>
        <p:spPr>
          <a:xfrm>
            <a:off x="9807388" y="3268365"/>
            <a:ext cx="8229600" cy="212656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600" i="1" dirty="0"/>
              <a:t>Property 1 - Adding (removing) an attacker </a:t>
            </a:r>
            <a:r>
              <a:rPr lang="en-US" sz="1600" b="1" i="1" dirty="0">
                <a:solidFill>
                  <a:srgbClr val="FF0000"/>
                </a:solidFill>
              </a:rPr>
              <a:t>decreases</a:t>
            </a:r>
            <a:r>
              <a:rPr lang="en-US" sz="1600" i="1" dirty="0"/>
              <a:t> (increases, respectively) the strength of an argument.</a:t>
            </a:r>
          </a:p>
          <a:p>
            <a:pPr lvl="1"/>
            <a:r>
              <a:rPr lang="en-US" sz="1600" i="1" dirty="0"/>
              <a:t>Property 2 - </a:t>
            </a:r>
            <a:r>
              <a:rPr lang="en-US" sz="1600" b="1" i="1" dirty="0">
                <a:solidFill>
                  <a:srgbClr val="00B050"/>
                </a:solidFill>
              </a:rPr>
              <a:t>Increasing</a:t>
            </a:r>
            <a:r>
              <a:rPr lang="en-US" sz="1600" i="1" dirty="0"/>
              <a:t> (decreasing) the strength of an attacker </a:t>
            </a:r>
            <a:r>
              <a:rPr lang="en-US" sz="1600" b="1" i="1" dirty="0">
                <a:solidFill>
                  <a:srgbClr val="FF0000"/>
                </a:solidFill>
              </a:rPr>
              <a:t>decreases</a:t>
            </a:r>
            <a:r>
              <a:rPr lang="en-US" sz="1600" i="1" dirty="0"/>
              <a:t> (increases, respectively) the strength of an argument.</a:t>
            </a:r>
          </a:p>
          <a:p>
            <a:pPr lvl="1"/>
            <a:r>
              <a:rPr lang="en-US" sz="1600" i="1" dirty="0"/>
              <a:t>Property 3 - Adding (removing) a supporter </a:t>
            </a:r>
            <a:r>
              <a:rPr lang="en-US" sz="1600" b="1" i="1" dirty="0">
                <a:solidFill>
                  <a:srgbClr val="00B050"/>
                </a:solidFill>
              </a:rPr>
              <a:t>increases</a:t>
            </a:r>
            <a:r>
              <a:rPr lang="en-US" sz="1600" i="1" dirty="0"/>
              <a:t> (decreases, respectively) the strength of an argument.</a:t>
            </a:r>
          </a:p>
          <a:p>
            <a:pPr lvl="1"/>
            <a:r>
              <a:rPr lang="en-US" sz="1600" i="1" dirty="0"/>
              <a:t>Property 4 - </a:t>
            </a:r>
            <a:r>
              <a:rPr lang="en-US" sz="1600" b="1" i="1" dirty="0">
                <a:solidFill>
                  <a:srgbClr val="00B050"/>
                </a:solidFill>
              </a:rPr>
              <a:t>Increasing</a:t>
            </a:r>
            <a:r>
              <a:rPr lang="en-US" sz="1600" i="1" dirty="0"/>
              <a:t> (decreasing) the strength of a supporter </a:t>
            </a:r>
            <a:r>
              <a:rPr lang="en-US" sz="1600" b="1" i="1" dirty="0">
                <a:solidFill>
                  <a:srgbClr val="00B050"/>
                </a:solidFill>
              </a:rPr>
              <a:t>increases</a:t>
            </a:r>
            <a:r>
              <a:rPr lang="en-US" sz="1600" i="1" dirty="0"/>
              <a:t> (decreases, respectively) the strength of an argument.</a:t>
            </a:r>
          </a:p>
        </p:txBody>
      </p:sp>
    </p:spTree>
    <p:extLst>
      <p:ext uri="{BB962C8B-B14F-4D97-AF65-F5344CB8AC3E}">
        <p14:creationId xmlns:p14="http://schemas.microsoft.com/office/powerpoint/2010/main" val="40915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4">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46"/>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8"/>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2"/>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7"/>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59"/>
                                        </p:tgtEl>
                                        <p:attrNameLst>
                                          <p:attrName>style.visibility</p:attrName>
                                        </p:attrNameLst>
                                      </p:cBhvr>
                                      <p:to>
                                        <p:strVal val="hidden"/>
                                      </p:to>
                                    </p:set>
                                  </p:childTnLst>
                                </p:cTn>
                              </p:par>
                              <p:par>
                                <p:cTn id="55" presetID="1" presetClass="exit" presetSubtype="0" fill="hold" grpId="1" nodeType="withEffect">
                                  <p:stCondLst>
                                    <p:cond delay="0"/>
                                  </p:stCondLst>
                                  <p:childTnLst>
                                    <p:set>
                                      <p:cBhvr>
                                        <p:cTn id="56" dur="1" fill="hold">
                                          <p:stCondLst>
                                            <p:cond delay="0"/>
                                          </p:stCondLst>
                                        </p:cTn>
                                        <p:tgtEl>
                                          <p:spTgt spid="117"/>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11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iterate type="lt">
                                    <p:tmAbs val="0"/>
                                  </p:iterate>
                                  <p:childTnLst>
                                    <p:set>
                                      <p:cBhvr>
                                        <p:cTn id="62" dur="1" fill="hold">
                                          <p:stCondLst>
                                            <p:cond delay="0"/>
                                          </p:stCondLst>
                                        </p:cTn>
                                        <p:tgtEl>
                                          <p:spTgt spid="34">
                                            <p:txEl>
                                              <p:pRg st="2" end="2"/>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15"/>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0"/>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4">
                                            <p:txEl>
                                              <p:pRg st="3" end="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8"/>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1" nodeType="clickEffect">
                                  <p:stCondLst>
                                    <p:cond delay="0"/>
                                  </p:stCondLst>
                                  <p:childTnLst>
                                    <p:set>
                                      <p:cBhvr>
                                        <p:cTn id="90" dur="1" fill="hold">
                                          <p:stCondLst>
                                            <p:cond delay="0"/>
                                          </p:stCondLst>
                                        </p:cTn>
                                        <p:tgtEl>
                                          <p:spTgt spid="51"/>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58"/>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52"/>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50"/>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4"/>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4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115"/>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10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36"/>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54"/>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5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5"/>
                                        </p:tgtEl>
                                        <p:attrNameLst>
                                          <p:attrName>style.visibility</p:attrName>
                                        </p:attrNameLst>
                                      </p:cBhvr>
                                      <p:to>
                                        <p:strVal val="visible"/>
                                      </p:to>
                                    </p:set>
                                  </p:childTnLst>
                                </p:cTn>
                              </p:par>
                              <p:par>
                                <p:cTn id="117" presetID="1" presetClass="entr" presetSubtype="0" fill="hold" grpId="2" nodeType="withEffect">
                                  <p:stCondLst>
                                    <p:cond delay="0"/>
                                  </p:stCondLst>
                                  <p:childTnLst>
                                    <p:set>
                                      <p:cBhvr>
                                        <p:cTn id="118" dur="1" fill="hold">
                                          <p:stCondLst>
                                            <p:cond delay="0"/>
                                          </p:stCondLst>
                                        </p:cTn>
                                        <p:tgtEl>
                                          <p:spTgt spid="11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1"/>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7"/>
                                        </p:tgtEl>
                                        <p:attrNameLst>
                                          <p:attrName>style.visibility</p:attrName>
                                        </p:attrNameLst>
                                      </p:cBhvr>
                                      <p:to>
                                        <p:strVal val="visible"/>
                                      </p:to>
                                    </p:set>
                                  </p:childTnLst>
                                </p:cTn>
                              </p:par>
                              <p:par>
                                <p:cTn id="123" presetID="1" presetClass="entr" presetSubtype="0" fill="hold" grpId="2" nodeType="withEffect">
                                  <p:stCondLst>
                                    <p:cond delay="0"/>
                                  </p:stCondLst>
                                  <p:childTnLst>
                                    <p:set>
                                      <p:cBhvr>
                                        <p:cTn id="124" dur="1" fill="hold">
                                          <p:stCondLst>
                                            <p:cond delay="0"/>
                                          </p:stCondLst>
                                        </p:cTn>
                                        <p:tgtEl>
                                          <p:spTgt spid="115"/>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3" presetClass="emph" presetSubtype="2" fill="hold" nodeType="clickEffect">
                                  <p:stCondLst>
                                    <p:cond delay="0"/>
                                  </p:stCondLst>
                                  <p:childTnLst>
                                    <p:animClr clrSpc="rgb" dir="cw">
                                      <p:cBhvr override="childStyle">
                                        <p:cTn id="128" dur="2000" fill="hold"/>
                                        <p:tgtEl>
                                          <p:spTgt spid="34">
                                            <p:txEl>
                                              <p:pRg st="0" end="0"/>
                                            </p:txEl>
                                          </p:spTgt>
                                        </p:tgtEl>
                                        <p:attrNameLst>
                                          <p:attrName>style.color</p:attrName>
                                        </p:attrNameLst>
                                      </p:cBhvr>
                                      <p:to>
                                        <a:schemeClr val="accent2"/>
                                      </p:to>
                                    </p:animClr>
                                  </p:childTnLst>
                                </p:cTn>
                              </p:par>
                            </p:childTnLst>
                          </p:cTn>
                        </p:par>
                      </p:childTnLst>
                    </p:cTn>
                  </p:par>
                  <p:par>
                    <p:cTn id="129" fill="hold">
                      <p:stCondLst>
                        <p:cond delay="indefinite"/>
                      </p:stCondLst>
                      <p:childTnLst>
                        <p:par>
                          <p:cTn id="130" fill="hold">
                            <p:stCondLst>
                              <p:cond delay="0"/>
                            </p:stCondLst>
                            <p:childTnLst>
                              <p:par>
                                <p:cTn id="131" presetID="3" presetClass="emph" presetSubtype="2" fill="hold" nodeType="clickEffect">
                                  <p:stCondLst>
                                    <p:cond delay="0"/>
                                  </p:stCondLst>
                                  <p:iterate type="lt">
                                    <p:tmPct val="0"/>
                                  </p:iterate>
                                  <p:childTnLst>
                                    <p:animClr clrSpc="rgb" dir="cw">
                                      <p:cBhvr override="childStyle">
                                        <p:cTn id="132" dur="2000" fill="hold"/>
                                        <p:tgtEl>
                                          <p:spTgt spid="34">
                                            <p:txEl>
                                              <p:pRg st="2" end="2"/>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5" grpId="1" animBg="1"/>
      <p:bldP spid="115" grpId="2" animBg="1"/>
      <p:bldP spid="116" grpId="0" animBg="1"/>
      <p:bldP spid="117" grpId="0" animBg="1"/>
      <p:bldP spid="117" grpId="1" animBg="1"/>
      <p:bldP spid="117" grpId="2" animBg="1"/>
      <p:bldP spid="35" grpId="0"/>
      <p:bldP spid="36" grpId="0"/>
      <p:bldP spid="39" grpId="0" animBg="1"/>
      <p:bldP spid="45" grpId="0" animBg="1"/>
      <p:bldP spid="45" grpId="1" animBg="1"/>
      <p:bldP spid="46" grpId="0" animBg="1"/>
      <p:bldP spid="46" grpId="1" animBg="1"/>
      <p:bldP spid="47" grpId="0" animBg="1"/>
      <p:bldP spid="47" grpId="1" animBg="1"/>
      <p:bldP spid="48" grpId="0" animBg="1"/>
      <p:bldP spid="48" grpId="1" animBg="1"/>
      <p:bldP spid="49" grpId="0" animBg="1"/>
      <p:bldP spid="49" grpId="1" animBg="1"/>
      <p:bldP spid="50" grpId="0" animBg="1"/>
      <p:bldP spid="50" grpId="1" animBg="1"/>
      <p:bldP spid="51" grpId="0" animBg="1"/>
      <p:bldP spid="51" grpId="1" animBg="1"/>
      <p:bldP spid="52" grpId="0" animBg="1"/>
      <p:bldP spid="52" grpId="1" animBg="1"/>
      <p:bldP spid="53" grpId="0" animBg="1"/>
      <p:bldP spid="54" grpId="0" animBg="1"/>
      <p:bldP spid="55" grpId="0" animBg="1"/>
      <p:bldP spid="58" grpId="0" animBg="1"/>
      <p:bldP spid="58" grpId="1" animBg="1"/>
      <p:bldP spid="59" grpId="0" animBg="1"/>
      <p:bldP spid="59" grpId="1" animBg="1"/>
      <p:bldP spid="2" grpId="0" animBg="1"/>
      <p:bldP spid="2"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4D0A1-9C53-40FB-8B3D-9187BB3F47F3}"/>
              </a:ext>
            </a:extLst>
          </p:cNvPr>
          <p:cNvSpPr>
            <a:spLocks noGrp="1"/>
          </p:cNvSpPr>
          <p:nvPr>
            <p:ph type="title"/>
          </p:nvPr>
        </p:nvSpPr>
        <p:spPr>
          <a:xfrm>
            <a:off x="1082506" y="447562"/>
            <a:ext cx="6978988" cy="776744"/>
          </a:xfrm>
        </p:spPr>
        <p:txBody>
          <a:bodyPr>
            <a:normAutofit/>
          </a:bodyPr>
          <a:lstStyle/>
          <a:p>
            <a:r>
              <a:rPr lang="en-GB" dirty="0"/>
              <a:t>Argumentative explanations = </a:t>
            </a:r>
            <a:br>
              <a:rPr lang="en-GB" dirty="0"/>
            </a:br>
            <a:r>
              <a:rPr lang="en-GB" dirty="0"/>
              <a:t>Solving the argumentation “equation”</a:t>
            </a:r>
          </a:p>
        </p:txBody>
      </p:sp>
      <p:sp>
        <p:nvSpPr>
          <p:cNvPr id="5" name="Rectangle 4">
            <a:extLst>
              <a:ext uri="{FF2B5EF4-FFF2-40B4-BE49-F238E27FC236}">
                <a16:creationId xmlns:a16="http://schemas.microsoft.com/office/drawing/2014/main" id="{53D1A6AE-CFA1-4A7F-B3AB-958AFA3840A8}"/>
              </a:ext>
            </a:extLst>
          </p:cNvPr>
          <p:cNvSpPr/>
          <p:nvPr/>
        </p:nvSpPr>
        <p:spPr>
          <a:xfrm>
            <a:off x="598251" y="2057043"/>
            <a:ext cx="1733957"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Framework</a:t>
            </a:r>
          </a:p>
          <a:p>
            <a:pPr algn="ctr"/>
            <a:r>
              <a:rPr lang="en-GB" dirty="0">
                <a:solidFill>
                  <a:schemeClr val="tx1"/>
                </a:solidFill>
              </a:rPr>
              <a:t>(e.g. bipolar)</a:t>
            </a:r>
          </a:p>
        </p:txBody>
      </p:sp>
      <p:sp>
        <p:nvSpPr>
          <p:cNvPr id="7" name="Plus Sign 6">
            <a:extLst>
              <a:ext uri="{FF2B5EF4-FFF2-40B4-BE49-F238E27FC236}">
                <a16:creationId xmlns:a16="http://schemas.microsoft.com/office/drawing/2014/main" id="{5FB0795D-2439-4E86-89E0-3786F9044ACF}"/>
              </a:ext>
            </a:extLst>
          </p:cNvPr>
          <p:cNvSpPr/>
          <p:nvPr/>
        </p:nvSpPr>
        <p:spPr>
          <a:xfrm>
            <a:off x="2448939" y="2057043"/>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DA6C283C-85E5-47D5-A37F-F60E7722E660}"/>
              </a:ext>
            </a:extLst>
          </p:cNvPr>
          <p:cNvSpPr/>
          <p:nvPr/>
        </p:nvSpPr>
        <p:spPr>
          <a:xfrm>
            <a:off x="3134739" y="2057044"/>
            <a:ext cx="2429482"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Semantics</a:t>
            </a:r>
          </a:p>
          <a:p>
            <a:pPr algn="ctr"/>
            <a:r>
              <a:rPr lang="en-GB" dirty="0">
                <a:solidFill>
                  <a:schemeClr val="tx1"/>
                </a:solidFill>
              </a:rPr>
              <a:t>(e.g. DF-</a:t>
            </a:r>
            <a:r>
              <a:rPr lang="en-GB" dirty="0" err="1">
                <a:solidFill>
                  <a:schemeClr val="tx1"/>
                </a:solidFill>
              </a:rPr>
              <a:t>QuAD</a:t>
            </a:r>
            <a:r>
              <a:rPr lang="en-GB" dirty="0">
                <a:solidFill>
                  <a:schemeClr val="tx1"/>
                </a:solidFill>
              </a:rPr>
              <a:t> strength)</a:t>
            </a:r>
          </a:p>
        </p:txBody>
      </p:sp>
      <p:sp>
        <p:nvSpPr>
          <p:cNvPr id="9" name="Equals 8">
            <a:extLst>
              <a:ext uri="{FF2B5EF4-FFF2-40B4-BE49-F238E27FC236}">
                <a16:creationId xmlns:a16="http://schemas.microsoft.com/office/drawing/2014/main" id="{BE74F8E8-7925-4552-8A8D-F80C5B7D22B6}"/>
              </a:ext>
            </a:extLst>
          </p:cNvPr>
          <p:cNvSpPr/>
          <p:nvPr/>
        </p:nvSpPr>
        <p:spPr>
          <a:xfrm>
            <a:off x="5659066" y="2057043"/>
            <a:ext cx="6858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0" name="Rectangle 9">
            <a:extLst>
              <a:ext uri="{FF2B5EF4-FFF2-40B4-BE49-F238E27FC236}">
                <a16:creationId xmlns:a16="http://schemas.microsoft.com/office/drawing/2014/main" id="{D92CF882-8919-4DDA-806F-9393BA3B203B}"/>
              </a:ext>
            </a:extLst>
          </p:cNvPr>
          <p:cNvSpPr/>
          <p:nvPr/>
        </p:nvSpPr>
        <p:spPr>
          <a:xfrm>
            <a:off x="6630617" y="2057043"/>
            <a:ext cx="2206962"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Properties  </a:t>
            </a:r>
          </a:p>
          <a:p>
            <a:r>
              <a:rPr lang="en-GB" dirty="0">
                <a:solidFill>
                  <a:schemeClr val="tx1"/>
                </a:solidFill>
              </a:rPr>
              <a:t>(e.g. monotonicity)</a:t>
            </a:r>
          </a:p>
        </p:txBody>
      </p:sp>
      <p:sp>
        <p:nvSpPr>
          <p:cNvPr id="12" name="Rectangle 11">
            <a:extLst>
              <a:ext uri="{FF2B5EF4-FFF2-40B4-BE49-F238E27FC236}">
                <a16:creationId xmlns:a16="http://schemas.microsoft.com/office/drawing/2014/main" id="{FA4C0233-1158-40C1-85DC-AC336BD4AC94}"/>
              </a:ext>
            </a:extLst>
          </p:cNvPr>
          <p:cNvSpPr/>
          <p:nvPr/>
        </p:nvSpPr>
        <p:spPr>
          <a:xfrm>
            <a:off x="598250" y="3401615"/>
            <a:ext cx="1733957"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Framework</a:t>
            </a:r>
          </a:p>
        </p:txBody>
      </p:sp>
      <p:sp>
        <p:nvSpPr>
          <p:cNvPr id="13" name="Plus Sign 12">
            <a:extLst>
              <a:ext uri="{FF2B5EF4-FFF2-40B4-BE49-F238E27FC236}">
                <a16:creationId xmlns:a16="http://schemas.microsoft.com/office/drawing/2014/main" id="{57E3317B-84C9-487C-A4A1-9BD2CFEACE57}"/>
              </a:ext>
            </a:extLst>
          </p:cNvPr>
          <p:cNvSpPr/>
          <p:nvPr/>
        </p:nvSpPr>
        <p:spPr>
          <a:xfrm>
            <a:off x="2448939" y="3401615"/>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4" name="Rectangle 13">
            <a:extLst>
              <a:ext uri="{FF2B5EF4-FFF2-40B4-BE49-F238E27FC236}">
                <a16:creationId xmlns:a16="http://schemas.microsoft.com/office/drawing/2014/main" id="{BF7B379B-D861-4C14-9692-260FD7317B00}"/>
              </a:ext>
            </a:extLst>
          </p:cNvPr>
          <p:cNvSpPr/>
          <p:nvPr/>
        </p:nvSpPr>
        <p:spPr>
          <a:xfrm>
            <a:off x="3134739" y="3401616"/>
            <a:ext cx="2429482"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dirty="0">
                <a:solidFill>
                  <a:schemeClr val="tx1"/>
                </a:solidFill>
              </a:rPr>
              <a:t>?</a:t>
            </a:r>
          </a:p>
        </p:txBody>
      </p:sp>
      <p:sp>
        <p:nvSpPr>
          <p:cNvPr id="15" name="Equals 14">
            <a:extLst>
              <a:ext uri="{FF2B5EF4-FFF2-40B4-BE49-F238E27FC236}">
                <a16:creationId xmlns:a16="http://schemas.microsoft.com/office/drawing/2014/main" id="{351BB51B-2222-4893-A203-F7AB75A1EC62}"/>
              </a:ext>
            </a:extLst>
          </p:cNvPr>
          <p:cNvSpPr/>
          <p:nvPr/>
        </p:nvSpPr>
        <p:spPr>
          <a:xfrm>
            <a:off x="5659066" y="3401615"/>
            <a:ext cx="6858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6" name="Rectangle 15">
            <a:extLst>
              <a:ext uri="{FF2B5EF4-FFF2-40B4-BE49-F238E27FC236}">
                <a16:creationId xmlns:a16="http://schemas.microsoft.com/office/drawing/2014/main" id="{BBBFEAB6-B97B-4E33-9721-A7E3BD06F430}"/>
              </a:ext>
            </a:extLst>
          </p:cNvPr>
          <p:cNvSpPr/>
          <p:nvPr/>
        </p:nvSpPr>
        <p:spPr>
          <a:xfrm>
            <a:off x="6589274" y="3428999"/>
            <a:ext cx="2206962" cy="966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Properties</a:t>
            </a:r>
          </a:p>
        </p:txBody>
      </p:sp>
      <p:sp>
        <p:nvSpPr>
          <p:cNvPr id="18" name="Plus Sign 17">
            <a:extLst>
              <a:ext uri="{FF2B5EF4-FFF2-40B4-BE49-F238E27FC236}">
                <a16:creationId xmlns:a16="http://schemas.microsoft.com/office/drawing/2014/main" id="{573BA04C-D441-4F82-A955-3EF8FB2D55DA}"/>
              </a:ext>
            </a:extLst>
          </p:cNvPr>
          <p:cNvSpPr/>
          <p:nvPr/>
        </p:nvSpPr>
        <p:spPr>
          <a:xfrm>
            <a:off x="2448939" y="4870758"/>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9" name="Rectangle 18">
            <a:extLst>
              <a:ext uri="{FF2B5EF4-FFF2-40B4-BE49-F238E27FC236}">
                <a16:creationId xmlns:a16="http://schemas.microsoft.com/office/drawing/2014/main" id="{206657B1-8707-4EDE-BB15-24A9222D2BA8}"/>
              </a:ext>
            </a:extLst>
          </p:cNvPr>
          <p:cNvSpPr/>
          <p:nvPr/>
        </p:nvSpPr>
        <p:spPr>
          <a:xfrm>
            <a:off x="3134739" y="4870759"/>
            <a:ext cx="2429482"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Semantics</a:t>
            </a:r>
          </a:p>
        </p:txBody>
      </p:sp>
      <p:sp>
        <p:nvSpPr>
          <p:cNvPr id="20" name="Equals 19">
            <a:extLst>
              <a:ext uri="{FF2B5EF4-FFF2-40B4-BE49-F238E27FC236}">
                <a16:creationId xmlns:a16="http://schemas.microsoft.com/office/drawing/2014/main" id="{5FC188B7-3031-4B76-922E-CFD2A4A31493}"/>
              </a:ext>
            </a:extLst>
          </p:cNvPr>
          <p:cNvSpPr/>
          <p:nvPr/>
        </p:nvSpPr>
        <p:spPr>
          <a:xfrm>
            <a:off x="5659066" y="4870758"/>
            <a:ext cx="6858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21" name="Rectangle 20">
            <a:extLst>
              <a:ext uri="{FF2B5EF4-FFF2-40B4-BE49-F238E27FC236}">
                <a16:creationId xmlns:a16="http://schemas.microsoft.com/office/drawing/2014/main" id="{A0A3A811-3339-4667-94C5-4B9B5700F1C9}"/>
              </a:ext>
            </a:extLst>
          </p:cNvPr>
          <p:cNvSpPr/>
          <p:nvPr/>
        </p:nvSpPr>
        <p:spPr>
          <a:xfrm>
            <a:off x="598250" y="4869808"/>
            <a:ext cx="1733958" cy="861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300" dirty="0">
                <a:solidFill>
                  <a:schemeClr val="tx1"/>
                </a:solidFill>
              </a:rPr>
              <a:t>?</a:t>
            </a:r>
          </a:p>
        </p:txBody>
      </p:sp>
      <p:sp>
        <p:nvSpPr>
          <p:cNvPr id="22" name="Rectangle 21">
            <a:extLst>
              <a:ext uri="{FF2B5EF4-FFF2-40B4-BE49-F238E27FC236}">
                <a16:creationId xmlns:a16="http://schemas.microsoft.com/office/drawing/2014/main" id="{3979D193-0B0F-4058-A59D-9C1E751F1EE2}"/>
              </a:ext>
            </a:extLst>
          </p:cNvPr>
          <p:cNvSpPr/>
          <p:nvPr/>
        </p:nvSpPr>
        <p:spPr>
          <a:xfrm>
            <a:off x="6662231" y="4869808"/>
            <a:ext cx="2206962" cy="966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Properties </a:t>
            </a:r>
          </a:p>
        </p:txBody>
      </p:sp>
      <p:pic>
        <p:nvPicPr>
          <p:cNvPr id="23" name="Graphic 22" descr="Scales of Justice">
            <a:extLst>
              <a:ext uri="{FF2B5EF4-FFF2-40B4-BE49-F238E27FC236}">
                <a16:creationId xmlns:a16="http://schemas.microsoft.com/office/drawing/2014/main" id="{909C9405-5C9C-41E3-B616-F5AE7819A10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29427" y="1399506"/>
            <a:ext cx="840106" cy="840106"/>
          </a:xfrm>
          <a:prstGeom prst="rect">
            <a:avLst/>
          </a:prstGeom>
        </p:spPr>
      </p:pic>
      <p:pic>
        <p:nvPicPr>
          <p:cNvPr id="24" name="Picture 23">
            <a:extLst>
              <a:ext uri="{FF2B5EF4-FFF2-40B4-BE49-F238E27FC236}">
                <a16:creationId xmlns:a16="http://schemas.microsoft.com/office/drawing/2014/main" id="{30EC1172-3D90-40F8-BADE-203D1B09604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64264" y="1442232"/>
            <a:ext cx="862848" cy="755601"/>
          </a:xfrm>
          <a:prstGeom prst="rect">
            <a:avLst/>
          </a:prstGeom>
        </p:spPr>
      </p:pic>
    </p:spTree>
    <p:extLst>
      <p:ext uri="{BB962C8B-B14F-4D97-AF65-F5344CB8AC3E}">
        <p14:creationId xmlns:p14="http://schemas.microsoft.com/office/powerpoint/2010/main" val="2600042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8" grpId="0" animBg="1"/>
      <p:bldP spid="19" grpId="0" animBg="1"/>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23316"/>
            <a:ext cx="8229600" cy="1779211"/>
          </a:xfrm>
        </p:spPr>
        <p:txBody>
          <a:bodyPr>
            <a:normAutofit/>
          </a:bodyPr>
          <a:lstStyle/>
          <a:p>
            <a:r>
              <a:rPr lang="en-US" sz="2000" b="0" dirty="0"/>
              <a:t>Part 1 – Building Explainable Systems </a:t>
            </a:r>
            <a:br>
              <a:rPr lang="en-US" sz="2000" b="0" dirty="0"/>
            </a:br>
            <a:r>
              <a:rPr lang="en-US" sz="2000" b="0" dirty="0"/>
              <a:t>with Argumentative Foundations</a:t>
            </a:r>
          </a:p>
        </p:txBody>
      </p:sp>
      <p:sp>
        <p:nvSpPr>
          <p:cNvPr id="6" name="Content Placeholder 2">
            <a:extLst>
              <a:ext uri="{FF2B5EF4-FFF2-40B4-BE49-F238E27FC236}">
                <a16:creationId xmlns:a16="http://schemas.microsoft.com/office/drawing/2014/main" id="{A5E84912-A835-D342-AA94-5B8BAECBAA1E}"/>
              </a:ext>
            </a:extLst>
          </p:cNvPr>
          <p:cNvSpPr>
            <a:spLocks noGrp="1"/>
          </p:cNvSpPr>
          <p:nvPr>
            <p:ph idx="1"/>
          </p:nvPr>
        </p:nvSpPr>
        <p:spPr>
          <a:xfrm>
            <a:off x="651409" y="4802264"/>
            <a:ext cx="8229600" cy="2413975"/>
          </a:xfrm>
        </p:spPr>
        <p:txBody>
          <a:bodyPr>
            <a:noAutofit/>
          </a:bodyPr>
          <a:lstStyle/>
          <a:p>
            <a:pPr algn="just"/>
            <a:r>
              <a:rPr lang="en-GB" sz="1200" i="1" dirty="0">
                <a:solidFill>
                  <a:srgbClr val="7598B3"/>
                </a:solidFill>
              </a:rPr>
              <a:t>Argument-based mixed recommenders and their application to movie suggestion;</a:t>
            </a:r>
          </a:p>
          <a:p>
            <a:pPr marL="0" indent="0" algn="just">
              <a:buNone/>
            </a:pPr>
            <a:r>
              <a:rPr lang="en-GB" sz="1200" dirty="0">
                <a:solidFill>
                  <a:srgbClr val="7598B3"/>
                </a:solidFill>
              </a:rPr>
              <a:t>	</a:t>
            </a:r>
            <a:r>
              <a:rPr lang="en-GB" sz="1200" dirty="0" err="1">
                <a:solidFill>
                  <a:srgbClr val="7598B3"/>
                </a:solidFill>
              </a:rPr>
              <a:t>Briguez</a:t>
            </a:r>
            <a:r>
              <a:rPr lang="en-GB" sz="1200" dirty="0">
                <a:solidFill>
                  <a:srgbClr val="7598B3"/>
                </a:solidFill>
              </a:rPr>
              <a:t>, </a:t>
            </a:r>
            <a:r>
              <a:rPr lang="en-GB" sz="1200" dirty="0" err="1">
                <a:solidFill>
                  <a:srgbClr val="7598B3"/>
                </a:solidFill>
              </a:rPr>
              <a:t>Budán</a:t>
            </a:r>
            <a:r>
              <a:rPr lang="en-GB" sz="1200" dirty="0">
                <a:solidFill>
                  <a:srgbClr val="7598B3"/>
                </a:solidFill>
              </a:rPr>
              <a:t>, </a:t>
            </a:r>
            <a:r>
              <a:rPr lang="en-GB" sz="1200" dirty="0" err="1">
                <a:solidFill>
                  <a:srgbClr val="7598B3"/>
                </a:solidFill>
              </a:rPr>
              <a:t>Deagustini</a:t>
            </a:r>
            <a:r>
              <a:rPr lang="en-GB" sz="1200" dirty="0">
                <a:solidFill>
                  <a:srgbClr val="7598B3"/>
                </a:solidFill>
              </a:rPr>
              <a:t>, </a:t>
            </a:r>
            <a:r>
              <a:rPr lang="en-GB" sz="1200" dirty="0" err="1">
                <a:solidFill>
                  <a:srgbClr val="7598B3"/>
                </a:solidFill>
              </a:rPr>
              <a:t>Maguitman</a:t>
            </a:r>
            <a:r>
              <a:rPr lang="en-GB" sz="1200" dirty="0">
                <a:solidFill>
                  <a:srgbClr val="7598B3"/>
                </a:solidFill>
              </a:rPr>
              <a:t>, Capobianco &amp; </a:t>
            </a:r>
            <a:r>
              <a:rPr lang="en-GB" sz="1200" dirty="0" err="1">
                <a:solidFill>
                  <a:srgbClr val="7598B3"/>
                </a:solidFill>
              </a:rPr>
              <a:t>Simari</a:t>
            </a:r>
            <a:r>
              <a:rPr lang="en-GB" sz="1200" dirty="0">
                <a:solidFill>
                  <a:srgbClr val="7598B3"/>
                </a:solidFill>
              </a:rPr>
              <a:t>; Expert Systems with Applications 2014</a:t>
            </a:r>
          </a:p>
          <a:p>
            <a:pPr algn="just"/>
            <a:r>
              <a:rPr lang="en-GB" sz="1200" i="1" dirty="0">
                <a:solidFill>
                  <a:srgbClr val="7598B3"/>
                </a:solidFill>
              </a:rPr>
              <a:t>On Computing Explanations in Argumentation; </a:t>
            </a:r>
            <a:endParaRPr lang="en-GB" sz="1200" dirty="0">
              <a:solidFill>
                <a:srgbClr val="7598B3"/>
              </a:solidFill>
            </a:endParaRPr>
          </a:p>
          <a:p>
            <a:pPr marL="0" indent="0" algn="just">
              <a:buNone/>
            </a:pPr>
            <a:r>
              <a:rPr lang="en-GB" sz="1200" dirty="0">
                <a:solidFill>
                  <a:srgbClr val="7598B3"/>
                </a:solidFill>
              </a:rPr>
              <a:t>	Fan &amp;  Toni; AAAI 2015 </a:t>
            </a:r>
            <a:endParaRPr lang="en-US" sz="1200" i="1" dirty="0">
              <a:solidFill>
                <a:srgbClr val="7598B3"/>
              </a:solidFill>
            </a:endParaRPr>
          </a:p>
          <a:p>
            <a:pPr algn="just"/>
            <a:r>
              <a:rPr lang="en-US" sz="1200" i="1" dirty="0">
                <a:solidFill>
                  <a:srgbClr val="7598B3"/>
                </a:solidFill>
              </a:rPr>
              <a:t>Extracting Dialogical Explanations for Review Aggregations with Argumentative Dialogical Agents</a:t>
            </a:r>
            <a:r>
              <a:rPr lang="en-US" sz="1200" dirty="0">
                <a:solidFill>
                  <a:srgbClr val="7598B3"/>
                </a:solidFill>
              </a:rPr>
              <a:t>; </a:t>
            </a:r>
          </a:p>
          <a:p>
            <a:pPr marL="0" indent="0" algn="just">
              <a:buNone/>
            </a:pPr>
            <a:r>
              <a:rPr lang="en-US" sz="1200" dirty="0">
                <a:solidFill>
                  <a:srgbClr val="7598B3"/>
                </a:solidFill>
              </a:rPr>
              <a:t>	</a:t>
            </a:r>
            <a:r>
              <a:rPr lang="en-US" sz="1200" dirty="0" err="1">
                <a:solidFill>
                  <a:srgbClr val="7598B3"/>
                </a:solidFill>
              </a:rPr>
              <a:t>Cocarascu</a:t>
            </a:r>
            <a:r>
              <a:rPr lang="en-US" sz="1200" dirty="0">
                <a:solidFill>
                  <a:srgbClr val="7598B3"/>
                </a:solidFill>
              </a:rPr>
              <a:t>, Rago and Toni; AAMAS 2019.</a:t>
            </a:r>
          </a:p>
          <a:p>
            <a:pPr algn="just"/>
            <a:endParaRPr lang="en-US" sz="1200" dirty="0">
              <a:solidFill>
                <a:srgbClr val="7598B3"/>
              </a:solidFill>
            </a:endParaRPr>
          </a:p>
          <a:p>
            <a:pPr algn="just"/>
            <a:endParaRPr lang="en-US" sz="1200" dirty="0">
              <a:solidFill>
                <a:srgbClr val="7598B3"/>
              </a:solidFill>
            </a:endParaRPr>
          </a:p>
        </p:txBody>
      </p:sp>
    </p:spTree>
    <p:extLst>
      <p:ext uri="{BB962C8B-B14F-4D97-AF65-F5344CB8AC3E}">
        <p14:creationId xmlns:p14="http://schemas.microsoft.com/office/powerpoint/2010/main" val="3834439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4CA3-CCB0-40F8-8343-94980FBD66C7}"/>
              </a:ext>
            </a:extLst>
          </p:cNvPr>
          <p:cNvSpPr>
            <a:spLocks noGrp="1"/>
          </p:cNvSpPr>
          <p:nvPr>
            <p:ph type="title"/>
          </p:nvPr>
        </p:nvSpPr>
        <p:spPr/>
        <p:txBody>
          <a:bodyPr>
            <a:normAutofit fontScale="90000"/>
          </a:bodyPr>
          <a:lstStyle/>
          <a:p>
            <a:r>
              <a:rPr lang="en-GB" sz="2000" i="1" dirty="0">
                <a:solidFill>
                  <a:srgbClr val="7598B3"/>
                </a:solidFill>
              </a:rPr>
              <a:t>Argument-based mixed recommenders and their application to movie suggestion</a:t>
            </a:r>
            <a:endParaRPr lang="en-GB" dirty="0">
              <a:highlight>
                <a:srgbClr val="FFFF00"/>
              </a:highlight>
            </a:endParaRPr>
          </a:p>
        </p:txBody>
      </p:sp>
      <p:sp>
        <p:nvSpPr>
          <p:cNvPr id="3" name="Content Placeholder 2">
            <a:extLst>
              <a:ext uri="{FF2B5EF4-FFF2-40B4-BE49-F238E27FC236}">
                <a16:creationId xmlns:a16="http://schemas.microsoft.com/office/drawing/2014/main" id="{FE97785C-BD26-4C60-B35A-670577BEC0BF}"/>
              </a:ext>
            </a:extLst>
          </p:cNvPr>
          <p:cNvSpPr>
            <a:spLocks noGrp="1"/>
          </p:cNvSpPr>
          <p:nvPr>
            <p:ph idx="1"/>
          </p:nvPr>
        </p:nvSpPr>
        <p:spPr/>
        <p:txBody>
          <a:bodyPr/>
          <a:lstStyle/>
          <a:p>
            <a:r>
              <a:rPr lang="en-GB" dirty="0"/>
              <a:t>Combine a basic quantitative method with a qualitative approach, using arguments for or against recommendations to a user.</a:t>
            </a:r>
          </a:p>
          <a:p>
            <a:pPr marL="0" indent="0">
              <a:buNone/>
            </a:pPr>
            <a:endParaRPr lang="en-GB" dirty="0"/>
          </a:p>
          <a:p>
            <a:r>
              <a:rPr lang="en-GB" dirty="0"/>
              <a:t>Arguments are  obtained from (strict and defeasible) </a:t>
            </a:r>
            <a:r>
              <a:rPr lang="en-GB" b="1" dirty="0"/>
              <a:t>rules</a:t>
            </a:r>
            <a:r>
              <a:rPr lang="en-GB" dirty="0"/>
              <a:t> and </a:t>
            </a:r>
            <a:r>
              <a:rPr lang="en-GB" b="1" dirty="0"/>
              <a:t>priorities</a:t>
            </a:r>
            <a:r>
              <a:rPr lang="en-GB" dirty="0"/>
              <a:t> between them, in a form of structured argumentation (i.e., defeasible logic programming (</a:t>
            </a:r>
            <a:r>
              <a:rPr lang="en-GB" dirty="0" err="1"/>
              <a:t>DeLP</a:t>
            </a:r>
            <a:r>
              <a:rPr lang="en-GB" dirty="0"/>
              <a:t>))</a:t>
            </a:r>
          </a:p>
          <a:p>
            <a:r>
              <a:rPr lang="en-GB" dirty="0"/>
              <a:t>Rules represent intuitive postulates, e.g. </a:t>
            </a:r>
          </a:p>
          <a:p>
            <a:pPr lvl="1"/>
            <a:r>
              <a:rPr lang="en-GB" dirty="0"/>
              <a:t>the postulate </a:t>
            </a:r>
            <a:r>
              <a:rPr lang="en-GB" i="1" dirty="0"/>
              <a:t>“A user may like a movie if the average movie’s rating is above the average general rating”  </a:t>
            </a:r>
            <a:r>
              <a:rPr lang="en-GB" dirty="0"/>
              <a:t>is represented by  rule</a:t>
            </a:r>
          </a:p>
          <a:p>
            <a:pPr marL="457200" lvl="1" indent="0">
              <a:buNone/>
            </a:pPr>
            <a:r>
              <a:rPr lang="en-GB" i="1" dirty="0"/>
              <a:t>       </a:t>
            </a:r>
            <a:r>
              <a:rPr lang="en-GB" i="1" dirty="0" err="1"/>
              <a:t>good_movie</a:t>
            </a:r>
            <a:r>
              <a:rPr lang="en-GB" i="1" dirty="0"/>
              <a:t> (Movie)  ← </a:t>
            </a:r>
            <a:r>
              <a:rPr lang="en-GB" i="1" dirty="0" err="1"/>
              <a:t>avg_rating</a:t>
            </a:r>
            <a:r>
              <a:rPr lang="en-GB" i="1" dirty="0"/>
              <a:t> (Movie) &gt; 3.8</a:t>
            </a:r>
          </a:p>
          <a:p>
            <a:pPr lvl="1"/>
            <a:r>
              <a:rPr lang="en-GB" i="1" dirty="0"/>
              <a:t>the postulate “A user may dislike a movie if it has a most disliked genres”  </a:t>
            </a:r>
            <a:r>
              <a:rPr lang="en-GB" dirty="0"/>
              <a:t>is represented by  rule</a:t>
            </a:r>
          </a:p>
          <a:p>
            <a:pPr marL="457200" lvl="1" indent="0">
              <a:buNone/>
            </a:pPr>
            <a:r>
              <a:rPr lang="en-GB" i="1" dirty="0"/>
              <a:t>      </a:t>
            </a:r>
            <a:r>
              <a:rPr lang="en-GB" i="1" dirty="0" err="1"/>
              <a:t>disikes_by_genre</a:t>
            </a:r>
            <a:r>
              <a:rPr lang="en-GB" i="1" dirty="0"/>
              <a:t> (Movie, User) ← </a:t>
            </a:r>
            <a:r>
              <a:rPr lang="en-GB" i="1" dirty="0" err="1"/>
              <a:t>bottom_genre</a:t>
            </a:r>
            <a:r>
              <a:rPr lang="en-GB" i="1" dirty="0"/>
              <a:t> (User, Genre), genre (Movie, Genre)</a:t>
            </a:r>
          </a:p>
          <a:p>
            <a:r>
              <a:rPr lang="en-GB" dirty="0"/>
              <a:t>Conflicting arguments are built from rules and priorities, argumentation semantics needed to resolve conflicts</a:t>
            </a:r>
          </a:p>
          <a:p>
            <a:r>
              <a:rPr lang="en-GB" dirty="0"/>
              <a:t>Explanations as </a:t>
            </a:r>
            <a:r>
              <a:rPr lang="en-GB" b="1" dirty="0"/>
              <a:t>dialectical trees</a:t>
            </a:r>
            <a:r>
              <a:rPr lang="en-GB" dirty="0"/>
              <a:t> (of arguments)</a:t>
            </a:r>
          </a:p>
          <a:p>
            <a:pPr lvl="1"/>
            <a:endParaRPr lang="en-GB" i="1" dirty="0"/>
          </a:p>
        </p:txBody>
      </p:sp>
    </p:spTree>
    <p:extLst>
      <p:ext uri="{BB962C8B-B14F-4D97-AF65-F5344CB8AC3E}">
        <p14:creationId xmlns:p14="http://schemas.microsoft.com/office/powerpoint/2010/main" val="252222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C4CA3-CCB0-40F8-8343-94980FBD66C7}"/>
              </a:ext>
            </a:extLst>
          </p:cNvPr>
          <p:cNvSpPr>
            <a:spLocks noGrp="1"/>
          </p:cNvSpPr>
          <p:nvPr>
            <p:ph type="title"/>
          </p:nvPr>
        </p:nvSpPr>
        <p:spPr/>
        <p:txBody>
          <a:bodyPr/>
          <a:lstStyle/>
          <a:p>
            <a:r>
              <a:rPr lang="en-GB" sz="2000" i="1" dirty="0">
                <a:solidFill>
                  <a:srgbClr val="7598B3"/>
                </a:solidFill>
              </a:rPr>
              <a:t>On Computing Explanations in Argumentation</a:t>
            </a:r>
            <a:endParaRPr lang="en-GB" dirty="0">
              <a:highlight>
                <a:srgbClr val="FFFF00"/>
              </a:highlight>
            </a:endParaRPr>
          </a:p>
        </p:txBody>
      </p:sp>
      <p:sp>
        <p:nvSpPr>
          <p:cNvPr id="3" name="Content Placeholder 2">
            <a:extLst>
              <a:ext uri="{FF2B5EF4-FFF2-40B4-BE49-F238E27FC236}">
                <a16:creationId xmlns:a16="http://schemas.microsoft.com/office/drawing/2014/main" id="{FE97785C-BD26-4C60-B35A-670577BEC0BF}"/>
              </a:ext>
            </a:extLst>
          </p:cNvPr>
          <p:cNvSpPr>
            <a:spLocks noGrp="1"/>
          </p:cNvSpPr>
          <p:nvPr>
            <p:ph idx="1"/>
          </p:nvPr>
        </p:nvSpPr>
        <p:spPr/>
        <p:txBody>
          <a:bodyPr/>
          <a:lstStyle/>
          <a:p>
            <a:r>
              <a:rPr lang="en-GB" dirty="0"/>
              <a:t>Explanations as </a:t>
            </a:r>
            <a:r>
              <a:rPr lang="en-GB" b="1" dirty="0"/>
              <a:t>dispute trees (i.e. </a:t>
            </a:r>
            <a:r>
              <a:rPr lang="en-GB" dirty="0"/>
              <a:t>disputes between a </a:t>
            </a:r>
            <a:r>
              <a:rPr lang="en-GB" b="1" dirty="0">
                <a:solidFill>
                  <a:srgbClr val="00B050"/>
                </a:solidFill>
              </a:rPr>
              <a:t>proponent</a:t>
            </a:r>
            <a:r>
              <a:rPr lang="en-GB" dirty="0"/>
              <a:t> and an </a:t>
            </a:r>
            <a:r>
              <a:rPr lang="en-GB" b="1" dirty="0">
                <a:solidFill>
                  <a:srgbClr val="FF0000"/>
                </a:solidFill>
              </a:rPr>
              <a:t>opponent</a:t>
            </a:r>
            <a:r>
              <a:rPr lang="en-GB" dirty="0"/>
              <a:t>)</a:t>
            </a:r>
          </a:p>
          <a:p>
            <a:r>
              <a:rPr lang="en-GB" dirty="0"/>
              <a:t>E.g. given abstract argumentation framework</a:t>
            </a:r>
            <a:r>
              <a:rPr lang="en-GB" b="1" dirty="0"/>
              <a:t>:</a:t>
            </a:r>
          </a:p>
          <a:p>
            <a:endParaRPr lang="en-GB" b="1" dirty="0"/>
          </a:p>
          <a:p>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endParaRPr lang="en-GB" b="1" dirty="0"/>
          </a:p>
          <a:p>
            <a:pPr marL="0" indent="0">
              <a:buNone/>
            </a:pPr>
            <a:r>
              <a:rPr lang="en-GB" b="1" dirty="0"/>
              <a:t>    </a:t>
            </a:r>
            <a:r>
              <a:rPr lang="en-GB" dirty="0"/>
              <a:t>the following are (example) dispute trees explaining why argument </a:t>
            </a:r>
            <a:r>
              <a:rPr lang="en-GB" i="1" dirty="0"/>
              <a:t>a</a:t>
            </a:r>
            <a:r>
              <a:rPr lang="en-GB" b="1" dirty="0"/>
              <a:t> </a:t>
            </a:r>
            <a:r>
              <a:rPr lang="en-GB" dirty="0"/>
              <a:t>is dialectically acceptable:</a:t>
            </a:r>
          </a:p>
          <a:p>
            <a:pPr marL="0" indent="0">
              <a:buNone/>
            </a:pPr>
            <a:r>
              <a:rPr lang="en-GB" sz="2000" dirty="0"/>
              <a:t>                 </a:t>
            </a:r>
          </a:p>
          <a:p>
            <a:pPr marL="0" indent="0">
              <a:buNone/>
            </a:pPr>
            <a:endParaRPr lang="en-GB" dirty="0"/>
          </a:p>
          <a:p>
            <a:pPr marL="0" indent="0">
              <a:buNone/>
            </a:pPr>
            <a:endParaRPr lang="en-GB" dirty="0"/>
          </a:p>
          <a:p>
            <a:pPr marL="0" indent="0">
              <a:buNone/>
            </a:pPr>
            <a:endParaRPr lang="en-GB" dirty="0"/>
          </a:p>
          <a:p>
            <a:pPr marL="0" indent="0">
              <a:buNone/>
            </a:pPr>
            <a:endParaRPr lang="en-GB"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pPr marL="0" indent="0">
              <a:buNone/>
            </a:pPr>
            <a:endParaRPr lang="en-GB" dirty="0"/>
          </a:p>
          <a:p>
            <a:pPr marL="0" indent="0">
              <a:buNone/>
            </a:pPr>
            <a:endParaRPr lang="en-GB" dirty="0"/>
          </a:p>
        </p:txBody>
      </p:sp>
      <p:grpSp>
        <p:nvGrpSpPr>
          <p:cNvPr id="51" name="Group 50">
            <a:extLst>
              <a:ext uri="{FF2B5EF4-FFF2-40B4-BE49-F238E27FC236}">
                <a16:creationId xmlns:a16="http://schemas.microsoft.com/office/drawing/2014/main" id="{595EFB14-94D8-4B49-A90F-CE17152C907A}"/>
              </a:ext>
            </a:extLst>
          </p:cNvPr>
          <p:cNvGrpSpPr/>
          <p:nvPr/>
        </p:nvGrpSpPr>
        <p:grpSpPr>
          <a:xfrm>
            <a:off x="3041460" y="1970259"/>
            <a:ext cx="4219051" cy="588430"/>
            <a:chOff x="3041460" y="1970259"/>
            <a:chExt cx="4219051" cy="588430"/>
          </a:xfrm>
        </p:grpSpPr>
        <p:sp>
          <p:nvSpPr>
            <p:cNvPr id="14" name="Oval 13">
              <a:extLst>
                <a:ext uri="{FF2B5EF4-FFF2-40B4-BE49-F238E27FC236}">
                  <a16:creationId xmlns:a16="http://schemas.microsoft.com/office/drawing/2014/main" id="{9B4E32D8-957D-482E-BB42-A91998882701}"/>
                </a:ext>
              </a:extLst>
            </p:cNvPr>
            <p:cNvSpPr/>
            <p:nvPr/>
          </p:nvSpPr>
          <p:spPr>
            <a:xfrm>
              <a:off x="4078171" y="197025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a</a:t>
              </a:r>
            </a:p>
          </p:txBody>
        </p:sp>
        <p:sp>
          <p:nvSpPr>
            <p:cNvPr id="35" name="Oval 34">
              <a:extLst>
                <a:ext uri="{FF2B5EF4-FFF2-40B4-BE49-F238E27FC236}">
                  <a16:creationId xmlns:a16="http://schemas.microsoft.com/office/drawing/2014/main" id="{70CB5324-FE56-4377-98DD-B78E90965851}"/>
                </a:ext>
              </a:extLst>
            </p:cNvPr>
            <p:cNvSpPr/>
            <p:nvPr/>
          </p:nvSpPr>
          <p:spPr>
            <a:xfrm>
              <a:off x="6792511" y="201140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f</a:t>
              </a:r>
            </a:p>
          </p:txBody>
        </p:sp>
        <p:sp>
          <p:nvSpPr>
            <p:cNvPr id="44" name="Isosceles Triangle 24">
              <a:extLst>
                <a:ext uri="{FF2B5EF4-FFF2-40B4-BE49-F238E27FC236}">
                  <a16:creationId xmlns:a16="http://schemas.microsoft.com/office/drawing/2014/main" id="{0EAA45A2-809B-4B4E-AE74-C821AA329F55}"/>
                </a:ext>
              </a:extLst>
            </p:cNvPr>
            <p:cNvSpPr/>
            <p:nvPr/>
          </p:nvSpPr>
          <p:spPr>
            <a:xfrm rot="19944598" flipH="1">
              <a:off x="3041460" y="2375776"/>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50" name="Group 49">
            <a:extLst>
              <a:ext uri="{FF2B5EF4-FFF2-40B4-BE49-F238E27FC236}">
                <a16:creationId xmlns:a16="http://schemas.microsoft.com/office/drawing/2014/main" id="{61097E2C-4A91-4C64-966D-0D7106B1DEE5}"/>
              </a:ext>
            </a:extLst>
          </p:cNvPr>
          <p:cNvGrpSpPr/>
          <p:nvPr/>
        </p:nvGrpSpPr>
        <p:grpSpPr>
          <a:xfrm>
            <a:off x="1253089" y="1654773"/>
            <a:ext cx="5869462" cy="1731725"/>
            <a:chOff x="1253089" y="1654773"/>
            <a:chExt cx="5869462" cy="1731725"/>
          </a:xfrm>
        </p:grpSpPr>
        <p:grpSp>
          <p:nvGrpSpPr>
            <p:cNvPr id="5" name="Group 4">
              <a:extLst>
                <a:ext uri="{FF2B5EF4-FFF2-40B4-BE49-F238E27FC236}">
                  <a16:creationId xmlns:a16="http://schemas.microsoft.com/office/drawing/2014/main" id="{56374707-3541-417F-A4F0-AD1FE5ED158F}"/>
                </a:ext>
              </a:extLst>
            </p:cNvPr>
            <p:cNvGrpSpPr/>
            <p:nvPr/>
          </p:nvGrpSpPr>
          <p:grpSpPr>
            <a:xfrm>
              <a:off x="4372993" y="1772312"/>
              <a:ext cx="1395778" cy="1438875"/>
              <a:chOff x="4500447" y="3413437"/>
              <a:chExt cx="1395778" cy="1438875"/>
            </a:xfrm>
          </p:grpSpPr>
          <p:sp>
            <p:nvSpPr>
              <p:cNvPr id="6" name="Block Arc 5">
                <a:extLst>
                  <a:ext uri="{FF2B5EF4-FFF2-40B4-BE49-F238E27FC236}">
                    <a16:creationId xmlns:a16="http://schemas.microsoft.com/office/drawing/2014/main" id="{A563448E-8DBA-4AE2-BED8-58E3A249F445}"/>
                  </a:ext>
                </a:extLst>
              </p:cNvPr>
              <p:cNvSpPr/>
              <p:nvPr/>
            </p:nvSpPr>
            <p:spPr>
              <a:xfrm rot="19089411">
                <a:off x="4500447" y="3476976"/>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7" name="TextBox 6">
                <a:extLst>
                  <a:ext uri="{FF2B5EF4-FFF2-40B4-BE49-F238E27FC236}">
                    <a16:creationId xmlns:a16="http://schemas.microsoft.com/office/drawing/2014/main" id="{61DA2658-6E28-4CA2-BE61-ACA2F5CBBDA8}"/>
                  </a:ext>
                </a:extLst>
              </p:cNvPr>
              <p:cNvSpPr txBox="1"/>
              <p:nvPr/>
            </p:nvSpPr>
            <p:spPr>
              <a:xfrm flipH="1">
                <a:off x="5048049" y="3413437"/>
                <a:ext cx="336366" cy="461665"/>
              </a:xfrm>
              <a:prstGeom prst="rect">
                <a:avLst/>
              </a:prstGeom>
              <a:noFill/>
            </p:spPr>
            <p:txBody>
              <a:bodyPr wrap="square" rtlCol="0">
                <a:spAutoFit/>
              </a:bodyPr>
              <a:lstStyle/>
              <a:p>
                <a:r>
                  <a:rPr lang="en-US" sz="2400" dirty="0"/>
                  <a:t>−</a:t>
                </a:r>
              </a:p>
            </p:txBody>
          </p:sp>
          <p:sp>
            <p:nvSpPr>
              <p:cNvPr id="8" name="Isosceles Triangle 24">
                <a:extLst>
                  <a:ext uri="{FF2B5EF4-FFF2-40B4-BE49-F238E27FC236}">
                    <a16:creationId xmlns:a16="http://schemas.microsoft.com/office/drawing/2014/main" id="{C5EB5515-C9D8-4946-8D42-8C35B917C012}"/>
                  </a:ext>
                </a:extLst>
              </p:cNvPr>
              <p:cNvSpPr/>
              <p:nvPr/>
            </p:nvSpPr>
            <p:spPr>
              <a:xfrm rot="14400000" flipH="1">
                <a:off x="4641021" y="3549224"/>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49" name="Group 48">
              <a:extLst>
                <a:ext uri="{FF2B5EF4-FFF2-40B4-BE49-F238E27FC236}">
                  <a16:creationId xmlns:a16="http://schemas.microsoft.com/office/drawing/2014/main" id="{16061A95-EAB7-4FCA-A55B-070328D62A09}"/>
                </a:ext>
              </a:extLst>
            </p:cNvPr>
            <p:cNvGrpSpPr/>
            <p:nvPr/>
          </p:nvGrpSpPr>
          <p:grpSpPr>
            <a:xfrm>
              <a:off x="1253089" y="1654773"/>
              <a:ext cx="5869462" cy="1731725"/>
              <a:chOff x="1253089" y="1654773"/>
              <a:chExt cx="5869462" cy="1731725"/>
            </a:xfrm>
          </p:grpSpPr>
          <p:grpSp>
            <p:nvGrpSpPr>
              <p:cNvPr id="9" name="Group 8">
                <a:extLst>
                  <a:ext uri="{FF2B5EF4-FFF2-40B4-BE49-F238E27FC236}">
                    <a16:creationId xmlns:a16="http://schemas.microsoft.com/office/drawing/2014/main" id="{46601D3B-9540-4C84-87F8-C24F68BF90B5}"/>
                  </a:ext>
                </a:extLst>
              </p:cNvPr>
              <p:cNvGrpSpPr/>
              <p:nvPr/>
            </p:nvGrpSpPr>
            <p:grpSpPr>
              <a:xfrm>
                <a:off x="2857138" y="1798420"/>
                <a:ext cx="1395778" cy="1412268"/>
                <a:chOff x="1661377" y="2432165"/>
                <a:chExt cx="1395778" cy="1412268"/>
              </a:xfrm>
            </p:grpSpPr>
            <p:sp>
              <p:nvSpPr>
                <p:cNvPr id="10" name="Block Arc 9">
                  <a:extLst>
                    <a:ext uri="{FF2B5EF4-FFF2-40B4-BE49-F238E27FC236}">
                      <a16:creationId xmlns:a16="http://schemas.microsoft.com/office/drawing/2014/main" id="{674F4C2D-411E-4290-A303-E695E0BE5369}"/>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1" name="TextBox 10">
                  <a:extLst>
                    <a:ext uri="{FF2B5EF4-FFF2-40B4-BE49-F238E27FC236}">
                      <a16:creationId xmlns:a16="http://schemas.microsoft.com/office/drawing/2014/main" id="{C76A92AA-E47C-4018-8A14-D9FF9A2441C0}"/>
                    </a:ext>
                  </a:extLst>
                </p:cNvPr>
                <p:cNvSpPr txBox="1"/>
                <p:nvPr/>
              </p:nvSpPr>
              <p:spPr>
                <a:xfrm>
                  <a:off x="2222874" y="2432165"/>
                  <a:ext cx="336366" cy="461665"/>
                </a:xfrm>
                <a:prstGeom prst="rect">
                  <a:avLst/>
                </a:prstGeom>
                <a:noFill/>
              </p:spPr>
              <p:txBody>
                <a:bodyPr wrap="square" rtlCol="0">
                  <a:spAutoFit/>
                </a:bodyPr>
                <a:lstStyle/>
                <a:p>
                  <a:r>
                    <a:rPr lang="en-US" sz="2400" dirty="0"/>
                    <a:t>−</a:t>
                  </a:r>
                </a:p>
              </p:txBody>
            </p:sp>
            <p:sp>
              <p:nvSpPr>
                <p:cNvPr id="12" name="Isosceles Triangle 24">
                  <a:extLst>
                    <a:ext uri="{FF2B5EF4-FFF2-40B4-BE49-F238E27FC236}">
                      <a16:creationId xmlns:a16="http://schemas.microsoft.com/office/drawing/2014/main" id="{30B1495A-0089-497E-80F4-7ABB31C87456}"/>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3" name="Oval 12">
                <a:extLst>
                  <a:ext uri="{FF2B5EF4-FFF2-40B4-BE49-F238E27FC236}">
                    <a16:creationId xmlns:a16="http://schemas.microsoft.com/office/drawing/2014/main" id="{A7FB07AC-48B9-4410-8BEC-7AC7CA5B7D72}"/>
                  </a:ext>
                </a:extLst>
              </p:cNvPr>
              <p:cNvSpPr/>
              <p:nvPr/>
            </p:nvSpPr>
            <p:spPr>
              <a:xfrm>
                <a:off x="5461712" y="1976488"/>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c</a:t>
                </a:r>
              </a:p>
            </p:txBody>
          </p:sp>
          <p:sp>
            <p:nvSpPr>
              <p:cNvPr id="15" name="Oval 14">
                <a:extLst>
                  <a:ext uri="{FF2B5EF4-FFF2-40B4-BE49-F238E27FC236}">
                    <a16:creationId xmlns:a16="http://schemas.microsoft.com/office/drawing/2014/main" id="{BCCE3428-0DA1-44D7-B2B0-187C8384EC96}"/>
                  </a:ext>
                </a:extLst>
              </p:cNvPr>
              <p:cNvSpPr/>
              <p:nvPr/>
            </p:nvSpPr>
            <p:spPr>
              <a:xfrm>
                <a:off x="2680332" y="197025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b</a:t>
                </a:r>
              </a:p>
            </p:txBody>
          </p:sp>
          <p:grpSp>
            <p:nvGrpSpPr>
              <p:cNvPr id="26" name="Group 25">
                <a:extLst>
                  <a:ext uri="{FF2B5EF4-FFF2-40B4-BE49-F238E27FC236}">
                    <a16:creationId xmlns:a16="http://schemas.microsoft.com/office/drawing/2014/main" id="{E19655DD-4CE9-4156-B851-04E2756AB6C7}"/>
                  </a:ext>
                </a:extLst>
              </p:cNvPr>
              <p:cNvGrpSpPr/>
              <p:nvPr/>
            </p:nvGrpSpPr>
            <p:grpSpPr>
              <a:xfrm>
                <a:off x="1398944" y="1900031"/>
                <a:ext cx="1395778" cy="1486467"/>
                <a:chOff x="1692905" y="2326438"/>
                <a:chExt cx="1395778" cy="1486467"/>
              </a:xfrm>
            </p:grpSpPr>
            <p:sp>
              <p:nvSpPr>
                <p:cNvPr id="27" name="Block Arc 26">
                  <a:extLst>
                    <a:ext uri="{FF2B5EF4-FFF2-40B4-BE49-F238E27FC236}">
                      <a16:creationId xmlns:a16="http://schemas.microsoft.com/office/drawing/2014/main" id="{C51F4D47-D104-4DFD-9252-41F94F4954B6}"/>
                    </a:ext>
                  </a:extLst>
                </p:cNvPr>
                <p:cNvSpPr/>
                <p:nvPr/>
              </p:nvSpPr>
              <p:spPr>
                <a:xfrm rot="19089411">
                  <a:off x="1692905" y="2437569"/>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8" name="TextBox 27">
                  <a:extLst>
                    <a:ext uri="{FF2B5EF4-FFF2-40B4-BE49-F238E27FC236}">
                      <a16:creationId xmlns:a16="http://schemas.microsoft.com/office/drawing/2014/main" id="{C1DAD2BD-0C38-400D-A83B-580999ED4A3F}"/>
                    </a:ext>
                  </a:extLst>
                </p:cNvPr>
                <p:cNvSpPr txBox="1"/>
                <p:nvPr/>
              </p:nvSpPr>
              <p:spPr>
                <a:xfrm>
                  <a:off x="2177450" y="2326438"/>
                  <a:ext cx="336366" cy="461665"/>
                </a:xfrm>
                <a:prstGeom prst="rect">
                  <a:avLst/>
                </a:prstGeom>
                <a:noFill/>
              </p:spPr>
              <p:txBody>
                <a:bodyPr wrap="square" rtlCol="0">
                  <a:spAutoFit/>
                </a:bodyPr>
                <a:lstStyle/>
                <a:p>
                  <a:r>
                    <a:rPr lang="en-US" sz="2400" dirty="0"/>
                    <a:t>−</a:t>
                  </a:r>
                </a:p>
              </p:txBody>
            </p:sp>
            <p:sp>
              <p:nvSpPr>
                <p:cNvPr id="29" name="Isosceles Triangle 24">
                  <a:extLst>
                    <a:ext uri="{FF2B5EF4-FFF2-40B4-BE49-F238E27FC236}">
                      <a16:creationId xmlns:a16="http://schemas.microsoft.com/office/drawing/2014/main" id="{D8595025-F5BA-4F99-875D-9848613EC904}"/>
                    </a:ext>
                  </a:extLst>
                </p:cNvPr>
                <p:cNvSpPr/>
                <p:nvPr/>
              </p:nvSpPr>
              <p:spPr>
                <a:xfrm rot="7200000">
                  <a:off x="2835127" y="2521240"/>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0" name="Oval 29">
                <a:extLst>
                  <a:ext uri="{FF2B5EF4-FFF2-40B4-BE49-F238E27FC236}">
                    <a16:creationId xmlns:a16="http://schemas.microsoft.com/office/drawing/2014/main" id="{9F13E8AA-593B-479D-8631-CD4267438AC5}"/>
                  </a:ext>
                </a:extLst>
              </p:cNvPr>
              <p:cNvSpPr/>
              <p:nvPr/>
            </p:nvSpPr>
            <p:spPr>
              <a:xfrm>
                <a:off x="1253089" y="216585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d</a:t>
                </a:r>
              </a:p>
            </p:txBody>
          </p:sp>
          <p:grpSp>
            <p:nvGrpSpPr>
              <p:cNvPr id="31" name="Group 30">
                <a:extLst>
                  <a:ext uri="{FF2B5EF4-FFF2-40B4-BE49-F238E27FC236}">
                    <a16:creationId xmlns:a16="http://schemas.microsoft.com/office/drawing/2014/main" id="{DD3892BD-DFF2-4F88-B87B-B0D90A2A970C}"/>
                  </a:ext>
                </a:extLst>
              </p:cNvPr>
              <p:cNvGrpSpPr/>
              <p:nvPr/>
            </p:nvGrpSpPr>
            <p:grpSpPr>
              <a:xfrm rot="12796476">
                <a:off x="3104348" y="1654773"/>
                <a:ext cx="1395778" cy="1411851"/>
                <a:chOff x="4453489" y="3630820"/>
                <a:chExt cx="1395778" cy="1411851"/>
              </a:xfrm>
            </p:grpSpPr>
            <p:sp>
              <p:nvSpPr>
                <p:cNvPr id="32" name="Block Arc 31">
                  <a:extLst>
                    <a:ext uri="{FF2B5EF4-FFF2-40B4-BE49-F238E27FC236}">
                      <a16:creationId xmlns:a16="http://schemas.microsoft.com/office/drawing/2014/main" id="{D788B509-18DC-49C5-8BF9-0F0E5730A25D}"/>
                    </a:ext>
                  </a:extLst>
                </p:cNvPr>
                <p:cNvSpPr/>
                <p:nvPr/>
              </p:nvSpPr>
              <p:spPr>
                <a:xfrm rot="19089411">
                  <a:off x="4453489" y="3667335"/>
                  <a:ext cx="1395778" cy="1375336"/>
                </a:xfrm>
                <a:prstGeom prst="blockArc">
                  <a:avLst>
                    <a:gd name="adj1" fmla="val 15351574"/>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33" name="TextBox 32">
                  <a:extLst>
                    <a:ext uri="{FF2B5EF4-FFF2-40B4-BE49-F238E27FC236}">
                      <a16:creationId xmlns:a16="http://schemas.microsoft.com/office/drawing/2014/main" id="{4F977E03-CD9C-451B-9AD9-1C8130D8775E}"/>
                    </a:ext>
                  </a:extLst>
                </p:cNvPr>
                <p:cNvSpPr txBox="1"/>
                <p:nvPr/>
              </p:nvSpPr>
              <p:spPr>
                <a:xfrm rot="8803524" flipH="1">
                  <a:off x="4974066" y="3630820"/>
                  <a:ext cx="336366" cy="461665"/>
                </a:xfrm>
                <a:prstGeom prst="rect">
                  <a:avLst/>
                </a:prstGeom>
                <a:noFill/>
              </p:spPr>
              <p:txBody>
                <a:bodyPr wrap="square" rtlCol="0">
                  <a:spAutoFit/>
                </a:bodyPr>
                <a:lstStyle/>
                <a:p>
                  <a:r>
                    <a:rPr lang="en-US" sz="2400" dirty="0"/>
                    <a:t>−</a:t>
                  </a:r>
                </a:p>
              </p:txBody>
            </p:sp>
          </p:grpSp>
          <p:sp>
            <p:nvSpPr>
              <p:cNvPr id="37" name="Oval 36">
                <a:extLst>
                  <a:ext uri="{FF2B5EF4-FFF2-40B4-BE49-F238E27FC236}">
                    <a16:creationId xmlns:a16="http://schemas.microsoft.com/office/drawing/2014/main" id="{98B1A870-5F74-4858-AEFC-BABD7D434960}"/>
                  </a:ext>
                </a:extLst>
              </p:cNvPr>
              <p:cNvSpPr/>
              <p:nvPr/>
            </p:nvSpPr>
            <p:spPr>
              <a:xfrm>
                <a:off x="4086373" y="2733426"/>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solidFill>
                      <a:schemeClr val="tx1"/>
                    </a:solidFill>
                    <a:latin typeface="Times" pitchFamily="2" charset="0"/>
                  </a:rPr>
                  <a:t>e</a:t>
                </a:r>
              </a:p>
            </p:txBody>
          </p:sp>
          <p:grpSp>
            <p:nvGrpSpPr>
              <p:cNvPr id="38" name="Group 37">
                <a:extLst>
                  <a:ext uri="{FF2B5EF4-FFF2-40B4-BE49-F238E27FC236}">
                    <a16:creationId xmlns:a16="http://schemas.microsoft.com/office/drawing/2014/main" id="{20FF5027-618E-4A96-9859-1675817E3337}"/>
                  </a:ext>
                </a:extLst>
              </p:cNvPr>
              <p:cNvGrpSpPr/>
              <p:nvPr/>
            </p:nvGrpSpPr>
            <p:grpSpPr>
              <a:xfrm>
                <a:off x="5726773" y="1739426"/>
                <a:ext cx="1395778" cy="1480318"/>
                <a:chOff x="4373088" y="3251954"/>
                <a:chExt cx="1395778" cy="1480318"/>
              </a:xfrm>
            </p:grpSpPr>
            <p:sp>
              <p:nvSpPr>
                <p:cNvPr id="39" name="Block Arc 38">
                  <a:extLst>
                    <a:ext uri="{FF2B5EF4-FFF2-40B4-BE49-F238E27FC236}">
                      <a16:creationId xmlns:a16="http://schemas.microsoft.com/office/drawing/2014/main" id="{84ADD8AE-C4A6-446F-81E6-EFD9C8F02ACF}"/>
                    </a:ext>
                  </a:extLst>
                </p:cNvPr>
                <p:cNvSpPr/>
                <p:nvPr/>
              </p:nvSpPr>
              <p:spPr>
                <a:xfrm rot="19089411">
                  <a:off x="4373088" y="3356936"/>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40" name="TextBox 39">
                  <a:extLst>
                    <a:ext uri="{FF2B5EF4-FFF2-40B4-BE49-F238E27FC236}">
                      <a16:creationId xmlns:a16="http://schemas.microsoft.com/office/drawing/2014/main" id="{7D7432E3-E27C-428E-8F68-6C0EE28D98F2}"/>
                    </a:ext>
                  </a:extLst>
                </p:cNvPr>
                <p:cNvSpPr txBox="1"/>
                <p:nvPr/>
              </p:nvSpPr>
              <p:spPr>
                <a:xfrm flipH="1">
                  <a:off x="4928060" y="3251954"/>
                  <a:ext cx="336366" cy="461665"/>
                </a:xfrm>
                <a:prstGeom prst="rect">
                  <a:avLst/>
                </a:prstGeom>
                <a:noFill/>
              </p:spPr>
              <p:txBody>
                <a:bodyPr wrap="square" rtlCol="0">
                  <a:spAutoFit/>
                </a:bodyPr>
                <a:lstStyle/>
                <a:p>
                  <a:r>
                    <a:rPr lang="en-US" sz="2400" dirty="0"/>
                    <a:t>−</a:t>
                  </a:r>
                </a:p>
              </p:txBody>
            </p:sp>
            <p:sp>
              <p:nvSpPr>
                <p:cNvPr id="41" name="Isosceles Triangle 24">
                  <a:extLst>
                    <a:ext uri="{FF2B5EF4-FFF2-40B4-BE49-F238E27FC236}">
                      <a16:creationId xmlns:a16="http://schemas.microsoft.com/office/drawing/2014/main" id="{F3413CA7-FED1-4707-95E0-E14DFC015268}"/>
                    </a:ext>
                  </a:extLst>
                </p:cNvPr>
                <p:cNvSpPr/>
                <p:nvPr/>
              </p:nvSpPr>
              <p:spPr>
                <a:xfrm rot="14400000" flipH="1">
                  <a:off x="4535922" y="343181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46" name="Block Arc 45">
                <a:extLst>
                  <a:ext uri="{FF2B5EF4-FFF2-40B4-BE49-F238E27FC236}">
                    <a16:creationId xmlns:a16="http://schemas.microsoft.com/office/drawing/2014/main" id="{CF79BD78-9962-4108-9AEF-2D052D2D6FA0}"/>
                  </a:ext>
                </a:extLst>
              </p:cNvPr>
              <p:cNvSpPr/>
              <p:nvPr/>
            </p:nvSpPr>
            <p:spPr>
              <a:xfrm rot="6336286">
                <a:off x="4121015" y="1723290"/>
                <a:ext cx="1395778" cy="1375336"/>
              </a:xfrm>
              <a:prstGeom prst="blockArc">
                <a:avLst>
                  <a:gd name="adj1" fmla="val 16086102"/>
                  <a:gd name="adj2" fmla="val 446021"/>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47" name="TextBox 46">
                <a:extLst>
                  <a:ext uri="{FF2B5EF4-FFF2-40B4-BE49-F238E27FC236}">
                    <a16:creationId xmlns:a16="http://schemas.microsoft.com/office/drawing/2014/main" id="{40DD4AA6-189D-4F0E-9F8C-6812F315E29F}"/>
                  </a:ext>
                </a:extLst>
              </p:cNvPr>
              <p:cNvSpPr txBox="1"/>
              <p:nvPr/>
            </p:nvSpPr>
            <p:spPr>
              <a:xfrm flipH="1">
                <a:off x="4866546" y="2686728"/>
                <a:ext cx="336366" cy="461665"/>
              </a:xfrm>
              <a:prstGeom prst="rect">
                <a:avLst/>
              </a:prstGeom>
              <a:noFill/>
            </p:spPr>
            <p:txBody>
              <a:bodyPr wrap="square" rtlCol="0">
                <a:spAutoFit/>
              </a:bodyPr>
              <a:lstStyle/>
              <a:p>
                <a:r>
                  <a:rPr lang="en-US" sz="2400" dirty="0"/>
                  <a:t>−</a:t>
                </a:r>
              </a:p>
            </p:txBody>
          </p:sp>
        </p:grpSp>
        <p:sp>
          <p:nvSpPr>
            <p:cNvPr id="48" name="Isosceles Triangle 24">
              <a:extLst>
                <a:ext uri="{FF2B5EF4-FFF2-40B4-BE49-F238E27FC236}">
                  <a16:creationId xmlns:a16="http://schemas.microsoft.com/office/drawing/2014/main" id="{65E4769E-96CD-4E8B-A65E-D6BDD1FA91A9}"/>
                </a:ext>
              </a:extLst>
            </p:cNvPr>
            <p:cNvSpPr/>
            <p:nvPr/>
          </p:nvSpPr>
          <p:spPr>
            <a:xfrm rot="1619415" flipH="1">
              <a:off x="5459758" y="240262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dirty="0"/>
            </a:p>
          </p:txBody>
        </p:sp>
      </p:grpSp>
      <p:sp>
        <p:nvSpPr>
          <p:cNvPr id="17" name="TextBox 16">
            <a:extLst>
              <a:ext uri="{FF2B5EF4-FFF2-40B4-BE49-F238E27FC236}">
                <a16:creationId xmlns:a16="http://schemas.microsoft.com/office/drawing/2014/main" id="{504C516C-C5CC-44AC-B122-A06276A99DDE}"/>
              </a:ext>
            </a:extLst>
          </p:cNvPr>
          <p:cNvSpPr txBox="1"/>
          <p:nvPr/>
        </p:nvSpPr>
        <p:spPr>
          <a:xfrm>
            <a:off x="530235" y="4364672"/>
            <a:ext cx="3004092" cy="1477328"/>
          </a:xfrm>
          <a:prstGeom prst="rect">
            <a:avLst/>
          </a:prstGeom>
          <a:noFill/>
        </p:spPr>
        <p:txBody>
          <a:bodyPr wrap="none" rtlCol="0">
            <a:spAutoFit/>
          </a:bodyPr>
          <a:lstStyle/>
          <a:p>
            <a:pPr algn="ctr"/>
            <a:r>
              <a:rPr lang="en-GB" sz="1800" b="1" dirty="0">
                <a:solidFill>
                  <a:srgbClr val="00B050"/>
                </a:solidFill>
              </a:rPr>
              <a:t>Proponent</a:t>
            </a:r>
            <a:r>
              <a:rPr lang="en-GB" sz="1800" dirty="0"/>
              <a:t>: a</a:t>
            </a:r>
          </a:p>
          <a:p>
            <a:pPr algn="ctr"/>
            <a:r>
              <a:rPr lang="en-GB" dirty="0"/>
              <a:t>/              \</a:t>
            </a:r>
          </a:p>
          <a:p>
            <a:pPr algn="ctr"/>
            <a:r>
              <a:rPr lang="en-GB" sz="1800" b="1" dirty="0">
                <a:solidFill>
                  <a:srgbClr val="FF0000"/>
                </a:solidFill>
              </a:rPr>
              <a:t>Opponent</a:t>
            </a:r>
            <a:r>
              <a:rPr lang="en-GB" sz="1800" dirty="0"/>
              <a:t>: b        </a:t>
            </a:r>
            <a:r>
              <a:rPr lang="en-GB" sz="1800" b="1" dirty="0">
                <a:solidFill>
                  <a:srgbClr val="FF0000"/>
                </a:solidFill>
              </a:rPr>
              <a:t>Opponent</a:t>
            </a:r>
            <a:r>
              <a:rPr lang="en-GB" sz="1800" dirty="0"/>
              <a:t>: c</a:t>
            </a:r>
          </a:p>
          <a:p>
            <a:pPr algn="ctr"/>
            <a:r>
              <a:rPr lang="en-GB" dirty="0"/>
              <a:t>|                          |</a:t>
            </a:r>
          </a:p>
          <a:p>
            <a:pPr algn="ctr"/>
            <a:r>
              <a:rPr lang="en-GB" b="1" dirty="0">
                <a:solidFill>
                  <a:srgbClr val="00B050"/>
                </a:solidFill>
              </a:rPr>
              <a:t>Proponent</a:t>
            </a:r>
            <a:r>
              <a:rPr lang="en-GB" sz="1800" dirty="0"/>
              <a:t>: d       </a:t>
            </a:r>
            <a:r>
              <a:rPr lang="en-GB" b="1" dirty="0">
                <a:solidFill>
                  <a:srgbClr val="00B050"/>
                </a:solidFill>
              </a:rPr>
              <a:t>Proponent</a:t>
            </a:r>
            <a:r>
              <a:rPr lang="en-GB" sz="1800" dirty="0"/>
              <a:t>: f</a:t>
            </a:r>
            <a:endParaRPr lang="en-GB" dirty="0"/>
          </a:p>
        </p:txBody>
      </p:sp>
      <p:sp>
        <p:nvSpPr>
          <p:cNvPr id="18" name="TextBox 17">
            <a:extLst>
              <a:ext uri="{FF2B5EF4-FFF2-40B4-BE49-F238E27FC236}">
                <a16:creationId xmlns:a16="http://schemas.microsoft.com/office/drawing/2014/main" id="{4AC75F37-9440-431A-BADF-1A1C96C10173}"/>
              </a:ext>
            </a:extLst>
          </p:cNvPr>
          <p:cNvSpPr txBox="1"/>
          <p:nvPr/>
        </p:nvSpPr>
        <p:spPr>
          <a:xfrm>
            <a:off x="4651632" y="4364672"/>
            <a:ext cx="3042564" cy="1477328"/>
          </a:xfrm>
          <a:prstGeom prst="rect">
            <a:avLst/>
          </a:prstGeom>
          <a:noFill/>
        </p:spPr>
        <p:txBody>
          <a:bodyPr wrap="none" rtlCol="0">
            <a:spAutoFit/>
          </a:bodyPr>
          <a:lstStyle/>
          <a:p>
            <a:pPr algn="ctr"/>
            <a:r>
              <a:rPr lang="en-GB" sz="1800" b="1" dirty="0">
                <a:solidFill>
                  <a:srgbClr val="00B050"/>
                </a:solidFill>
              </a:rPr>
              <a:t>Proponent</a:t>
            </a:r>
            <a:r>
              <a:rPr lang="en-GB" sz="1800" dirty="0"/>
              <a:t>: a</a:t>
            </a:r>
          </a:p>
          <a:p>
            <a:pPr algn="ctr"/>
            <a:r>
              <a:rPr lang="en-GB" dirty="0"/>
              <a:t>/              \</a:t>
            </a:r>
          </a:p>
          <a:p>
            <a:pPr algn="ctr"/>
            <a:r>
              <a:rPr lang="en-GB" sz="1800" b="1" dirty="0">
                <a:solidFill>
                  <a:srgbClr val="FF0000"/>
                </a:solidFill>
              </a:rPr>
              <a:t>Opponent</a:t>
            </a:r>
            <a:r>
              <a:rPr lang="en-GB" sz="1800" dirty="0"/>
              <a:t>: b        </a:t>
            </a:r>
            <a:r>
              <a:rPr lang="en-GB" sz="1800" b="1" dirty="0">
                <a:solidFill>
                  <a:srgbClr val="FF0000"/>
                </a:solidFill>
              </a:rPr>
              <a:t>Opponent</a:t>
            </a:r>
            <a:r>
              <a:rPr lang="en-GB" sz="1800" dirty="0"/>
              <a:t>: c</a:t>
            </a:r>
          </a:p>
          <a:p>
            <a:pPr algn="ctr"/>
            <a:r>
              <a:rPr lang="en-GB" dirty="0"/>
              <a:t>|                          |</a:t>
            </a:r>
          </a:p>
          <a:p>
            <a:pPr algn="ctr"/>
            <a:r>
              <a:rPr lang="en-GB" b="1" dirty="0">
                <a:solidFill>
                  <a:srgbClr val="00B050"/>
                </a:solidFill>
              </a:rPr>
              <a:t>Proponent</a:t>
            </a:r>
            <a:r>
              <a:rPr lang="en-GB" sz="1800" dirty="0"/>
              <a:t>: e       </a:t>
            </a:r>
            <a:r>
              <a:rPr lang="en-GB" b="1" dirty="0">
                <a:solidFill>
                  <a:srgbClr val="00B050"/>
                </a:solidFill>
              </a:rPr>
              <a:t>Proponent</a:t>
            </a:r>
            <a:r>
              <a:rPr lang="en-GB" sz="1800" dirty="0"/>
              <a:t>: e</a:t>
            </a:r>
            <a:endParaRPr lang="en-GB" dirty="0"/>
          </a:p>
        </p:txBody>
      </p:sp>
    </p:spTree>
    <p:extLst>
      <p:ext uri="{BB962C8B-B14F-4D97-AF65-F5344CB8AC3E}">
        <p14:creationId xmlns:p14="http://schemas.microsoft.com/office/powerpoint/2010/main" val="2835212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819BB-6E7A-417F-9D3F-29E04464B8AC}"/>
              </a:ext>
            </a:extLst>
          </p:cNvPr>
          <p:cNvSpPr>
            <a:spLocks noGrp="1"/>
          </p:cNvSpPr>
          <p:nvPr>
            <p:ph type="title"/>
          </p:nvPr>
        </p:nvSpPr>
        <p:spPr>
          <a:xfrm>
            <a:off x="651409" y="278279"/>
            <a:ext cx="8229600" cy="572029"/>
          </a:xfrm>
        </p:spPr>
        <p:txBody>
          <a:bodyPr/>
          <a:lstStyle/>
          <a:p>
            <a:pPr lvl="1" algn="just"/>
            <a:r>
              <a:rPr lang="en-GB" i="1" kern="1200" dirty="0">
                <a:solidFill>
                  <a:srgbClr val="7598B3"/>
                </a:solidFill>
                <a:latin typeface="+mj-lt"/>
                <a:ea typeface="+mj-ea"/>
                <a:cs typeface="+mj-cs"/>
              </a:rPr>
              <a:t>Explainable Review Aggregation (for recommendation) with Argumentation</a:t>
            </a:r>
            <a:endParaRPr lang="en-US" i="1" kern="1200" dirty="0">
              <a:solidFill>
                <a:srgbClr val="7598B3"/>
              </a:solidFill>
              <a:latin typeface="+mj-lt"/>
              <a:ea typeface="+mj-ea"/>
              <a:cs typeface="+mj-cs"/>
            </a:endParaRPr>
          </a:p>
        </p:txBody>
      </p:sp>
      <p:sp>
        <p:nvSpPr>
          <p:cNvPr id="3" name="Content Placeholder 2">
            <a:extLst>
              <a:ext uri="{FF2B5EF4-FFF2-40B4-BE49-F238E27FC236}">
                <a16:creationId xmlns:a16="http://schemas.microsoft.com/office/drawing/2014/main" id="{FB126DBE-7CD7-40A9-AFF8-A3F0034EFFFC}"/>
              </a:ext>
            </a:extLst>
          </p:cNvPr>
          <p:cNvSpPr>
            <a:spLocks noGrp="1"/>
          </p:cNvSpPr>
          <p:nvPr>
            <p:ph idx="1"/>
          </p:nvPr>
        </p:nvSpPr>
        <p:spPr>
          <a:xfrm>
            <a:off x="457200" y="876853"/>
            <a:ext cx="8229600" cy="2388287"/>
          </a:xfrm>
        </p:spPr>
        <p:txBody>
          <a:bodyPr>
            <a:normAutofit/>
          </a:bodyPr>
          <a:lstStyle/>
          <a:p>
            <a:pPr indent="-285750" algn="just"/>
            <a:r>
              <a:rPr lang="en-US" dirty="0"/>
              <a:t>Products' online recommendations are widespread, but</a:t>
            </a:r>
          </a:p>
          <a:p>
            <a:pPr lvl="1" algn="just"/>
            <a:r>
              <a:rPr lang="en-US" dirty="0"/>
              <a:t>Recommendations are based on scores, aggregated from individual user-given scores</a:t>
            </a:r>
          </a:p>
          <a:p>
            <a:pPr lvl="1" algn="just"/>
            <a:r>
              <a:rPr lang="en-US" dirty="0"/>
              <a:t>Reviews express opinions relevant to users’ decision making</a:t>
            </a:r>
          </a:p>
          <a:p>
            <a:pPr lvl="1" algn="just"/>
            <a:r>
              <a:rPr lang="en-US" dirty="0"/>
              <a:t>Reading reviews is time consuming</a:t>
            </a:r>
          </a:p>
          <a:p>
            <a:pPr indent="-285750" algn="just"/>
            <a:r>
              <a:rPr lang="en-US" dirty="0"/>
              <a:t>Solution (idea): aggregation of reviews </a:t>
            </a:r>
          </a:p>
          <a:p>
            <a:pPr lvl="1" algn="just"/>
            <a:r>
              <a:rPr lang="en-US" dirty="0"/>
              <a:t>allows users to check the quality of a product </a:t>
            </a:r>
          </a:p>
          <a:p>
            <a:pPr lvl="1" algn="just"/>
            <a:r>
              <a:rPr lang="en-US" dirty="0"/>
              <a:t>needs to match (somewhat) aggregated scores</a:t>
            </a:r>
          </a:p>
          <a:p>
            <a:pPr algn="just"/>
            <a:r>
              <a:rPr lang="en-US" dirty="0"/>
              <a:t>Solution (technically, overview):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grpSp>
        <p:nvGrpSpPr>
          <p:cNvPr id="31" name="Group 30">
            <a:extLst>
              <a:ext uri="{FF2B5EF4-FFF2-40B4-BE49-F238E27FC236}">
                <a16:creationId xmlns:a16="http://schemas.microsoft.com/office/drawing/2014/main" id="{E3AADDC9-AC31-45DC-955A-264478F116A2}"/>
              </a:ext>
            </a:extLst>
          </p:cNvPr>
          <p:cNvGrpSpPr/>
          <p:nvPr/>
        </p:nvGrpSpPr>
        <p:grpSpPr>
          <a:xfrm>
            <a:off x="1812564" y="3543169"/>
            <a:ext cx="4738568" cy="2647238"/>
            <a:chOff x="1812564" y="3543169"/>
            <a:chExt cx="4738568" cy="2647238"/>
          </a:xfrm>
        </p:grpSpPr>
        <p:grpSp>
          <p:nvGrpSpPr>
            <p:cNvPr id="30" name="Group 29">
              <a:extLst>
                <a:ext uri="{FF2B5EF4-FFF2-40B4-BE49-F238E27FC236}">
                  <a16:creationId xmlns:a16="http://schemas.microsoft.com/office/drawing/2014/main" id="{1D411B7B-8FDF-4F00-AF87-1572277404A9}"/>
                </a:ext>
              </a:extLst>
            </p:cNvPr>
            <p:cNvGrpSpPr/>
            <p:nvPr/>
          </p:nvGrpSpPr>
          <p:grpSpPr>
            <a:xfrm>
              <a:off x="1812564" y="3543169"/>
              <a:ext cx="4738568" cy="2647238"/>
              <a:chOff x="1812564" y="3543169"/>
              <a:chExt cx="4738568" cy="2647238"/>
            </a:xfrm>
          </p:grpSpPr>
          <p:sp>
            <p:nvSpPr>
              <p:cNvPr id="5" name="Rectangle 4">
                <a:extLst>
                  <a:ext uri="{FF2B5EF4-FFF2-40B4-BE49-F238E27FC236}">
                    <a16:creationId xmlns:a16="http://schemas.microsoft.com/office/drawing/2014/main" id="{8CDC1239-8C3A-4AA7-9DB7-E776F63D4887}"/>
                  </a:ext>
                </a:extLst>
              </p:cNvPr>
              <p:cNvSpPr/>
              <p:nvPr/>
            </p:nvSpPr>
            <p:spPr>
              <a:xfrm>
                <a:off x="1812564" y="3543169"/>
                <a:ext cx="4738568" cy="26472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28FA61AC-633E-4D04-B0D8-8610AF568054}"/>
                  </a:ext>
                </a:extLst>
              </p:cNvPr>
              <p:cNvSpPr/>
              <p:nvPr/>
            </p:nvSpPr>
            <p:spPr>
              <a:xfrm>
                <a:off x="3017920" y="5358685"/>
                <a:ext cx="723978" cy="226245"/>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7" name="TextBox 6">
                <a:extLst>
                  <a:ext uri="{FF2B5EF4-FFF2-40B4-BE49-F238E27FC236}">
                    <a16:creationId xmlns:a16="http://schemas.microsoft.com/office/drawing/2014/main" id="{A8A5087E-B73C-4ADA-A12C-D75EDCF46DA5}"/>
                  </a:ext>
                </a:extLst>
              </p:cNvPr>
              <p:cNvSpPr txBox="1"/>
              <p:nvPr/>
            </p:nvSpPr>
            <p:spPr>
              <a:xfrm>
                <a:off x="1872111" y="4821813"/>
                <a:ext cx="1566561" cy="523220"/>
              </a:xfrm>
              <a:prstGeom prst="rect">
                <a:avLst/>
              </a:prstGeom>
              <a:noFill/>
            </p:spPr>
            <p:txBody>
              <a:bodyPr wrap="square" rtlCol="0">
                <a:spAutoFit/>
              </a:bodyPr>
              <a:lstStyle/>
              <a:p>
                <a:r>
                  <a:rPr lang="en-GB" sz="1400" dirty="0">
                    <a:cs typeface="Times New Roman" panose="02020603050405020304" pitchFamily="18" charset="0"/>
                  </a:rPr>
                  <a:t>Argumentation semantics</a:t>
                </a:r>
              </a:p>
            </p:txBody>
          </p:sp>
          <p:sp>
            <p:nvSpPr>
              <p:cNvPr id="8" name="TextBox 7">
                <a:extLst>
                  <a:ext uri="{FF2B5EF4-FFF2-40B4-BE49-F238E27FC236}">
                    <a16:creationId xmlns:a16="http://schemas.microsoft.com/office/drawing/2014/main" id="{1F7EBDEF-51DD-4E09-ABCE-CCB875FEA4A8}"/>
                  </a:ext>
                </a:extLst>
              </p:cNvPr>
              <p:cNvSpPr txBox="1"/>
              <p:nvPr/>
            </p:nvSpPr>
            <p:spPr>
              <a:xfrm>
                <a:off x="1823689" y="3553221"/>
                <a:ext cx="1486046" cy="523220"/>
              </a:xfrm>
              <a:prstGeom prst="rect">
                <a:avLst/>
              </a:prstGeom>
              <a:noFill/>
            </p:spPr>
            <p:txBody>
              <a:bodyPr wrap="square" rtlCol="0">
                <a:spAutoFit/>
              </a:bodyPr>
              <a:lstStyle/>
              <a:p>
                <a:r>
                  <a:rPr lang="en-GB" sz="1400" dirty="0">
                    <a:cs typeface="Times New Roman" panose="02020603050405020304" pitchFamily="18" charset="0"/>
                  </a:rPr>
                  <a:t>Argumentation framework</a:t>
                </a:r>
              </a:p>
            </p:txBody>
          </p:sp>
          <p:sp>
            <p:nvSpPr>
              <p:cNvPr id="9" name="Arrow: Right 5">
                <a:extLst>
                  <a:ext uri="{FF2B5EF4-FFF2-40B4-BE49-F238E27FC236}">
                    <a16:creationId xmlns:a16="http://schemas.microsoft.com/office/drawing/2014/main" id="{436572F1-6805-4728-8A88-BBE11E6A0587}"/>
                  </a:ext>
                </a:extLst>
              </p:cNvPr>
              <p:cNvSpPr/>
              <p:nvPr/>
            </p:nvSpPr>
            <p:spPr>
              <a:xfrm rot="5400000">
                <a:off x="2325754" y="4631869"/>
                <a:ext cx="346343" cy="240657"/>
              </a:xfrm>
              <a:prstGeom prst="rightArrow">
                <a:avLst>
                  <a:gd name="adj1" fmla="val 50000"/>
                  <a:gd name="adj2" fmla="val 50000"/>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Graphic 11" descr="Scales of justice">
                <a:extLst>
                  <a:ext uri="{FF2B5EF4-FFF2-40B4-BE49-F238E27FC236}">
                    <a16:creationId xmlns:a16="http://schemas.microsoft.com/office/drawing/2014/main" id="{8B6A6429-5232-469F-9C76-4BEA87D912B0}"/>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135940" y="5211008"/>
                <a:ext cx="606667" cy="606667"/>
              </a:xfrm>
              <a:prstGeom prst="rect">
                <a:avLst/>
              </a:prstGeom>
            </p:spPr>
          </p:pic>
          <p:sp>
            <p:nvSpPr>
              <p:cNvPr id="13" name="TextBox 12">
                <a:extLst>
                  <a:ext uri="{FF2B5EF4-FFF2-40B4-BE49-F238E27FC236}">
                    <a16:creationId xmlns:a16="http://schemas.microsoft.com/office/drawing/2014/main" id="{47BD7479-81F4-490D-B3AB-FA3A3FDCC774}"/>
                  </a:ext>
                </a:extLst>
              </p:cNvPr>
              <p:cNvSpPr txBox="1"/>
              <p:nvPr/>
            </p:nvSpPr>
            <p:spPr>
              <a:xfrm>
                <a:off x="3867842" y="5800081"/>
                <a:ext cx="1392095" cy="307777"/>
              </a:xfrm>
              <a:prstGeom prst="rect">
                <a:avLst/>
              </a:prstGeom>
              <a:noFill/>
            </p:spPr>
            <p:txBody>
              <a:bodyPr wrap="square" rtlCol="0">
                <a:spAutoFit/>
              </a:bodyPr>
              <a:lstStyle/>
              <a:p>
                <a:r>
                  <a:rPr lang="en-GB" sz="1400" dirty="0">
                    <a:cs typeface="Times New Roman" panose="02020603050405020304" pitchFamily="18" charset="0"/>
                  </a:rPr>
                  <a:t>Explanations</a:t>
                </a:r>
              </a:p>
            </p:txBody>
          </p:sp>
          <p:sp>
            <p:nvSpPr>
              <p:cNvPr id="15" name="TextBox 14">
                <a:extLst>
                  <a:ext uri="{FF2B5EF4-FFF2-40B4-BE49-F238E27FC236}">
                    <a16:creationId xmlns:a16="http://schemas.microsoft.com/office/drawing/2014/main" id="{64FAED1C-B69B-488A-AB00-74A351CAC45C}"/>
                  </a:ext>
                </a:extLst>
              </p:cNvPr>
              <p:cNvSpPr txBox="1"/>
              <p:nvPr/>
            </p:nvSpPr>
            <p:spPr>
              <a:xfrm>
                <a:off x="3017920" y="3728819"/>
                <a:ext cx="1858329" cy="307777"/>
              </a:xfrm>
              <a:prstGeom prst="rect">
                <a:avLst/>
              </a:prstGeom>
              <a:noFill/>
            </p:spPr>
            <p:txBody>
              <a:bodyPr wrap="none" rtlCol="0">
                <a:spAutoFit/>
              </a:bodyPr>
              <a:lstStyle/>
              <a:p>
                <a:r>
                  <a:rPr lang="en-GB" sz="1400" dirty="0">
                    <a:cs typeface="Times New Roman" panose="02020603050405020304" pitchFamily="18" charset="0"/>
                  </a:rPr>
                  <a:t>Users’ reviews + scores</a:t>
                </a:r>
              </a:p>
            </p:txBody>
          </p:sp>
          <p:sp>
            <p:nvSpPr>
              <p:cNvPr id="16" name="Arrow: Right 5">
                <a:extLst>
                  <a:ext uri="{FF2B5EF4-FFF2-40B4-BE49-F238E27FC236}">
                    <a16:creationId xmlns:a16="http://schemas.microsoft.com/office/drawing/2014/main" id="{919291AE-E11C-4096-88A9-E74CE4BB45E4}"/>
                  </a:ext>
                </a:extLst>
              </p:cNvPr>
              <p:cNvSpPr/>
              <p:nvPr/>
            </p:nvSpPr>
            <p:spPr>
              <a:xfrm>
                <a:off x="4382353" y="4222245"/>
                <a:ext cx="795807" cy="258469"/>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7" name="TextBox 16">
                <a:extLst>
                  <a:ext uri="{FF2B5EF4-FFF2-40B4-BE49-F238E27FC236}">
                    <a16:creationId xmlns:a16="http://schemas.microsoft.com/office/drawing/2014/main" id="{D045EBA7-E683-48E2-9A40-0E80B6BB6267}"/>
                  </a:ext>
                </a:extLst>
              </p:cNvPr>
              <p:cNvSpPr txBox="1"/>
              <p:nvPr/>
            </p:nvSpPr>
            <p:spPr>
              <a:xfrm>
                <a:off x="4821564" y="3614177"/>
                <a:ext cx="1729568" cy="307777"/>
              </a:xfrm>
              <a:prstGeom prst="rect">
                <a:avLst/>
              </a:prstGeom>
              <a:noFill/>
            </p:spPr>
            <p:txBody>
              <a:bodyPr wrap="square" rtlCol="0">
                <a:spAutoFit/>
              </a:bodyPr>
              <a:lstStyle/>
              <a:p>
                <a:r>
                  <a:rPr lang="en-GB" sz="1400" dirty="0">
                    <a:cs typeface="Times New Roman" panose="02020603050405020304" pitchFamily="18" charset="0"/>
                  </a:rPr>
                  <a:t>Score aggregations</a:t>
                </a:r>
              </a:p>
            </p:txBody>
          </p:sp>
          <p:pic>
            <p:nvPicPr>
              <p:cNvPr id="18" name="Picture 17">
                <a:extLst>
                  <a:ext uri="{FF2B5EF4-FFF2-40B4-BE49-F238E27FC236}">
                    <a16:creationId xmlns:a16="http://schemas.microsoft.com/office/drawing/2014/main" id="{6C4E2C75-C648-4E0F-BE91-F7EEF7414AE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485668" y="3987438"/>
                <a:ext cx="849689" cy="849689"/>
              </a:xfrm>
              <a:prstGeom prst="rect">
                <a:avLst/>
              </a:prstGeom>
            </p:spPr>
          </p:pic>
          <p:pic>
            <p:nvPicPr>
              <p:cNvPr id="19" name="Graphic 18" descr="Share">
                <a:extLst>
                  <a:ext uri="{FF2B5EF4-FFF2-40B4-BE49-F238E27FC236}">
                    <a16:creationId xmlns:a16="http://schemas.microsoft.com/office/drawing/2014/main" id="{511E61BC-69FC-4747-BAE8-A95D994A3EB2}"/>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934224" y="5186333"/>
                <a:ext cx="570948" cy="570948"/>
              </a:xfrm>
              <a:prstGeom prst="rect">
                <a:avLst/>
              </a:prstGeom>
            </p:spPr>
          </p:pic>
          <p:sp>
            <p:nvSpPr>
              <p:cNvPr id="20" name="Arrow: Right 5">
                <a:extLst>
                  <a:ext uri="{FF2B5EF4-FFF2-40B4-BE49-F238E27FC236}">
                    <a16:creationId xmlns:a16="http://schemas.microsoft.com/office/drawing/2014/main" id="{0058BC4D-2B96-4B01-B1C1-60167F43DC83}"/>
                  </a:ext>
                </a:extLst>
              </p:cNvPr>
              <p:cNvSpPr/>
              <p:nvPr/>
            </p:nvSpPr>
            <p:spPr>
              <a:xfrm rot="8540896">
                <a:off x="4788671" y="4852883"/>
                <a:ext cx="774328" cy="26009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21" name="Arrow: Right 5">
                <a:extLst>
                  <a:ext uri="{FF2B5EF4-FFF2-40B4-BE49-F238E27FC236}">
                    <a16:creationId xmlns:a16="http://schemas.microsoft.com/office/drawing/2014/main" id="{1E5D3D9F-F23D-490F-A521-CC9676BAD381}"/>
                  </a:ext>
                </a:extLst>
              </p:cNvPr>
              <p:cNvSpPr/>
              <p:nvPr/>
            </p:nvSpPr>
            <p:spPr>
              <a:xfrm rot="10800000">
                <a:off x="3078206" y="4271038"/>
                <a:ext cx="382079" cy="226244"/>
              </a:xfrm>
              <a:prstGeom prst="rightArrow">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24" name="Picture 23">
                <a:extLst>
                  <a:ext uri="{FF2B5EF4-FFF2-40B4-BE49-F238E27FC236}">
                    <a16:creationId xmlns:a16="http://schemas.microsoft.com/office/drawing/2014/main" id="{D7E7B8AE-8052-4FD3-B988-4887055B4E4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131080" y="4022735"/>
                <a:ext cx="825448" cy="722850"/>
              </a:xfrm>
              <a:prstGeom prst="rect">
                <a:avLst/>
              </a:prstGeom>
            </p:spPr>
          </p:pic>
        </p:grpSp>
        <p:sp>
          <p:nvSpPr>
            <p:cNvPr id="27" name="Arrow: Right 26">
              <a:extLst>
                <a:ext uri="{FF2B5EF4-FFF2-40B4-BE49-F238E27FC236}">
                  <a16:creationId xmlns:a16="http://schemas.microsoft.com/office/drawing/2014/main" id="{69A38026-5660-41B8-AF0E-63CA8A57FA7E}"/>
                </a:ext>
              </a:extLst>
            </p:cNvPr>
            <p:cNvSpPr/>
            <p:nvPr/>
          </p:nvSpPr>
          <p:spPr>
            <a:xfrm rot="859674">
              <a:off x="3001186" y="5742113"/>
              <a:ext cx="723978" cy="226245"/>
            </a:xfrm>
            <a:prstGeom prst="rightArrow">
              <a:avLst/>
            </a:prstGeom>
            <a:solidFill>
              <a:schemeClr val="accent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dirty="0"/>
            </a:p>
          </p:txBody>
        </p:sp>
        <p:sp>
          <p:nvSpPr>
            <p:cNvPr id="29" name="TextBox 28">
              <a:extLst>
                <a:ext uri="{FF2B5EF4-FFF2-40B4-BE49-F238E27FC236}">
                  <a16:creationId xmlns:a16="http://schemas.microsoft.com/office/drawing/2014/main" id="{4CD7E492-91CB-4A28-925B-B13EEEA3B6D1}"/>
                </a:ext>
              </a:extLst>
            </p:cNvPr>
            <p:cNvSpPr txBox="1"/>
            <p:nvPr/>
          </p:nvSpPr>
          <p:spPr>
            <a:xfrm>
              <a:off x="3339615" y="4989644"/>
              <a:ext cx="1622921" cy="307777"/>
            </a:xfrm>
            <a:prstGeom prst="rect">
              <a:avLst/>
            </a:prstGeom>
            <a:noFill/>
          </p:spPr>
          <p:txBody>
            <a:bodyPr wrap="square" rtlCol="0">
              <a:spAutoFit/>
            </a:bodyPr>
            <a:lstStyle/>
            <a:p>
              <a:r>
                <a:rPr lang="en-GB" sz="1400" dirty="0">
                  <a:cs typeface="Times New Roman" panose="02020603050405020304" pitchFamily="18" charset="0"/>
                </a:rPr>
                <a:t>Recommendations</a:t>
              </a:r>
            </a:p>
          </p:txBody>
        </p:sp>
      </p:grpSp>
      <p:pic>
        <p:nvPicPr>
          <p:cNvPr id="32" name="Graphic 8">
            <a:extLst>
              <a:ext uri="{FF2B5EF4-FFF2-40B4-BE49-F238E27FC236}">
                <a16:creationId xmlns:a16="http://schemas.microsoft.com/office/drawing/2014/main" id="{553487F6-2CAE-4E85-BB1C-910CF0C593EF}"/>
              </a:ext>
            </a:extLst>
          </p:cNvPr>
          <p:cNvPicPr>
            <a:picLocks noChangeAspect="1"/>
          </p:cNvPicPr>
          <p:nvPr/>
        </p:nvPicPr>
        <p:blipFill>
          <a:blip r:embed="rId8"/>
          <a:srcRect/>
          <a:stretch/>
        </p:blipFill>
        <p:spPr>
          <a:xfrm>
            <a:off x="5239014" y="3829830"/>
            <a:ext cx="1007297" cy="1007297"/>
          </a:xfrm>
          <a:prstGeom prst="rect">
            <a:avLst/>
          </a:prstGeom>
        </p:spPr>
      </p:pic>
    </p:spTree>
    <p:extLst>
      <p:ext uri="{BB962C8B-B14F-4D97-AF65-F5344CB8AC3E}">
        <p14:creationId xmlns:p14="http://schemas.microsoft.com/office/powerpoint/2010/main" val="40210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Application to movie recommendations: Rotten Tomatoes</a:t>
            </a:r>
          </a:p>
        </p:txBody>
      </p:sp>
      <p:pic>
        <p:nvPicPr>
          <p:cNvPr id="3" name="Content Placeholder 2">
            <a:extLst>
              <a:ext uri="{FF2B5EF4-FFF2-40B4-BE49-F238E27FC236}">
                <a16:creationId xmlns:a16="http://schemas.microsoft.com/office/drawing/2014/main" id="{050A2E5A-2B58-1446-AA77-33591E2F8A11}"/>
              </a:ext>
            </a:extLst>
          </p:cNvPr>
          <p:cNvPicPr>
            <a:picLocks noGrp="1" noChangeAspect="1"/>
          </p:cNvPicPr>
          <p:nvPr>
            <p:ph idx="1"/>
          </p:nvPr>
        </p:nvPicPr>
        <p:blipFill>
          <a:blip r:embed="rId2"/>
          <a:stretch>
            <a:fillRect/>
          </a:stretch>
        </p:blipFill>
        <p:spPr>
          <a:xfrm>
            <a:off x="457200" y="846667"/>
            <a:ext cx="4981862" cy="4216931"/>
          </a:xfrm>
        </p:spPr>
      </p:pic>
      <p:pic>
        <p:nvPicPr>
          <p:cNvPr id="6" name="Picture 5">
            <a:extLst>
              <a:ext uri="{FF2B5EF4-FFF2-40B4-BE49-F238E27FC236}">
                <a16:creationId xmlns:a16="http://schemas.microsoft.com/office/drawing/2014/main" id="{EB919637-7480-9345-84F8-198E01FBA2FC}"/>
              </a:ext>
            </a:extLst>
          </p:cNvPr>
          <p:cNvPicPr>
            <a:picLocks noChangeAspect="1"/>
          </p:cNvPicPr>
          <p:nvPr/>
        </p:nvPicPr>
        <p:blipFill>
          <a:blip r:embed="rId3"/>
          <a:stretch>
            <a:fillRect/>
          </a:stretch>
        </p:blipFill>
        <p:spPr>
          <a:xfrm>
            <a:off x="5700650" y="846667"/>
            <a:ext cx="2884549" cy="2171701"/>
          </a:xfrm>
          <a:prstGeom prst="rect">
            <a:avLst/>
          </a:prstGeom>
        </p:spPr>
      </p:pic>
      <p:pic>
        <p:nvPicPr>
          <p:cNvPr id="8" name="Picture 7">
            <a:extLst>
              <a:ext uri="{FF2B5EF4-FFF2-40B4-BE49-F238E27FC236}">
                <a16:creationId xmlns:a16="http://schemas.microsoft.com/office/drawing/2014/main" id="{0F40606F-E12A-A744-BB39-FCAF3F7A2AD9}"/>
              </a:ext>
            </a:extLst>
          </p:cNvPr>
          <p:cNvPicPr>
            <a:picLocks noChangeAspect="1"/>
          </p:cNvPicPr>
          <p:nvPr/>
        </p:nvPicPr>
        <p:blipFill>
          <a:blip r:embed="rId4"/>
          <a:stretch>
            <a:fillRect/>
          </a:stretch>
        </p:blipFill>
        <p:spPr>
          <a:xfrm>
            <a:off x="1910359" y="846667"/>
            <a:ext cx="4915877" cy="3565649"/>
          </a:xfrm>
          <a:prstGeom prst="rect">
            <a:avLst/>
          </a:prstGeom>
        </p:spPr>
      </p:pic>
      <p:sp>
        <p:nvSpPr>
          <p:cNvPr id="2" name="TextBox 1">
            <a:extLst>
              <a:ext uri="{FF2B5EF4-FFF2-40B4-BE49-F238E27FC236}">
                <a16:creationId xmlns:a16="http://schemas.microsoft.com/office/drawing/2014/main" id="{0A552C1C-CA70-40D2-B67E-7E5F7F1CC37E}"/>
              </a:ext>
            </a:extLst>
          </p:cNvPr>
          <p:cNvSpPr txBox="1"/>
          <p:nvPr/>
        </p:nvSpPr>
        <p:spPr>
          <a:xfrm>
            <a:off x="457200" y="5365002"/>
            <a:ext cx="6452023" cy="646331"/>
          </a:xfrm>
          <a:prstGeom prst="rect">
            <a:avLst/>
          </a:prstGeom>
          <a:noFill/>
        </p:spPr>
        <p:txBody>
          <a:bodyPr wrap="none" rtlCol="0">
            <a:spAutoFit/>
          </a:bodyPr>
          <a:lstStyle/>
          <a:p>
            <a:r>
              <a:rPr lang="en-US" dirty="0"/>
              <a:t>If the RT score is 60%  or above  then the movie is “recommended”</a:t>
            </a:r>
          </a:p>
          <a:p>
            <a:endParaRPr lang="en-GB" dirty="0"/>
          </a:p>
        </p:txBody>
      </p:sp>
      <p:sp>
        <p:nvSpPr>
          <p:cNvPr id="4" name="TextBox 3">
            <a:extLst>
              <a:ext uri="{FF2B5EF4-FFF2-40B4-BE49-F238E27FC236}">
                <a16:creationId xmlns:a16="http://schemas.microsoft.com/office/drawing/2014/main" id="{974B1B9E-2AAF-4CC6-A1E4-02CF4F6065A9}"/>
              </a:ext>
            </a:extLst>
          </p:cNvPr>
          <p:cNvSpPr txBox="1"/>
          <p:nvPr/>
        </p:nvSpPr>
        <p:spPr>
          <a:xfrm>
            <a:off x="7719803" y="40092"/>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1012583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Application to movie recommendations: Rotten Tomatoes </a:t>
            </a:r>
          </a:p>
        </p:txBody>
      </p:sp>
      <p:sp>
        <p:nvSpPr>
          <p:cNvPr id="3" name="Content Placeholder 2">
            <a:extLst>
              <a:ext uri="{FF2B5EF4-FFF2-40B4-BE49-F238E27FC236}">
                <a16:creationId xmlns:a16="http://schemas.microsoft.com/office/drawing/2014/main" id="{1461BF89-16C0-E340-AE56-2D36887CE692}"/>
              </a:ext>
            </a:extLst>
          </p:cNvPr>
          <p:cNvSpPr>
            <a:spLocks noGrp="1"/>
          </p:cNvSpPr>
          <p:nvPr>
            <p:ph idx="1"/>
          </p:nvPr>
        </p:nvSpPr>
        <p:spPr/>
        <p:txBody>
          <a:bodyPr/>
          <a:lstStyle/>
          <a:p>
            <a:r>
              <a:rPr lang="en-US" dirty="0"/>
              <a:t>Rotten tomatoes score aggregation:</a:t>
            </a:r>
          </a:p>
        </p:txBody>
      </p:sp>
      <p:pic>
        <p:nvPicPr>
          <p:cNvPr id="16" name="Picture 15">
            <a:extLst>
              <a:ext uri="{FF2B5EF4-FFF2-40B4-BE49-F238E27FC236}">
                <a16:creationId xmlns:a16="http://schemas.microsoft.com/office/drawing/2014/main" id="{CF480DC2-EC99-6A44-9EDE-7EE94385D47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1946" y="5136347"/>
            <a:ext cx="1219529" cy="812447"/>
          </a:xfrm>
          <a:prstGeom prst="rect">
            <a:avLst/>
          </a:prstGeom>
        </p:spPr>
      </p:pic>
      <p:pic>
        <p:nvPicPr>
          <p:cNvPr id="17" name="Picture 16">
            <a:extLst>
              <a:ext uri="{FF2B5EF4-FFF2-40B4-BE49-F238E27FC236}">
                <a16:creationId xmlns:a16="http://schemas.microsoft.com/office/drawing/2014/main" id="{8A66EBD8-D3C9-8A4B-85C3-F329C86921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1378" y="4077513"/>
            <a:ext cx="1035154" cy="1552731"/>
          </a:xfrm>
          <a:prstGeom prst="rect">
            <a:avLst/>
          </a:prstGeom>
        </p:spPr>
      </p:pic>
      <p:pic>
        <p:nvPicPr>
          <p:cNvPr id="19" name="Picture 18">
            <a:extLst>
              <a:ext uri="{FF2B5EF4-FFF2-40B4-BE49-F238E27FC236}">
                <a16:creationId xmlns:a16="http://schemas.microsoft.com/office/drawing/2014/main" id="{E6EAD050-D9D1-E144-BEC6-604B05CFC6B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2975" y="3623319"/>
            <a:ext cx="902058" cy="1038734"/>
          </a:xfrm>
          <a:prstGeom prst="rect">
            <a:avLst/>
          </a:prstGeom>
        </p:spPr>
      </p:pic>
      <p:sp>
        <p:nvSpPr>
          <p:cNvPr id="20" name="TextBox 19">
            <a:extLst>
              <a:ext uri="{FF2B5EF4-FFF2-40B4-BE49-F238E27FC236}">
                <a16:creationId xmlns:a16="http://schemas.microsoft.com/office/drawing/2014/main" id="{560BBC28-7E82-0846-AD8A-70FE510EE28A}"/>
              </a:ext>
            </a:extLst>
          </p:cNvPr>
          <p:cNvSpPr txBox="1"/>
          <p:nvPr/>
        </p:nvSpPr>
        <p:spPr>
          <a:xfrm>
            <a:off x="2075752" y="3958020"/>
            <a:ext cx="902811" cy="369332"/>
          </a:xfrm>
          <a:prstGeom prst="rect">
            <a:avLst/>
          </a:prstGeom>
          <a:noFill/>
        </p:spPr>
        <p:txBody>
          <a:bodyPr wrap="none" rtlCol="0">
            <a:spAutoFit/>
          </a:bodyPr>
          <a:lstStyle/>
          <a:p>
            <a:r>
              <a:rPr lang="en-US" b="1" dirty="0">
                <a:solidFill>
                  <a:srgbClr val="144B7A"/>
                </a:solidFill>
              </a:rPr>
              <a:t>Acting</a:t>
            </a:r>
            <a:endParaRPr lang="en-US" dirty="0"/>
          </a:p>
        </p:txBody>
      </p:sp>
      <p:cxnSp>
        <p:nvCxnSpPr>
          <p:cNvPr id="21" name="Straight Arrow Connector 20">
            <a:extLst>
              <a:ext uri="{FF2B5EF4-FFF2-40B4-BE49-F238E27FC236}">
                <a16:creationId xmlns:a16="http://schemas.microsoft.com/office/drawing/2014/main" id="{2CF18717-7578-1540-89DA-41D79AA5E11C}"/>
              </a:ext>
            </a:extLst>
          </p:cNvPr>
          <p:cNvCxnSpPr>
            <a:cxnSpLocks/>
            <a:stCxn id="20" idx="1"/>
            <a:endCxn id="17" idx="3"/>
          </p:cNvCxnSpPr>
          <p:nvPr/>
        </p:nvCxnSpPr>
        <p:spPr>
          <a:xfrm flipH="1">
            <a:off x="1506532" y="4142686"/>
            <a:ext cx="569220" cy="711193"/>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0B220043-2106-E744-878D-DC532FC88F9B}"/>
              </a:ext>
            </a:extLst>
          </p:cNvPr>
          <p:cNvCxnSpPr>
            <a:cxnSpLocks/>
            <a:stCxn id="19" idx="1"/>
            <a:endCxn id="20" idx="3"/>
          </p:cNvCxnSpPr>
          <p:nvPr/>
        </p:nvCxnSpPr>
        <p:spPr>
          <a:xfrm flipH="1">
            <a:off x="2978563" y="4142686"/>
            <a:ext cx="654412" cy="0"/>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3638EAD-AF1A-A340-AC4D-D5E2C7D57662}"/>
              </a:ext>
            </a:extLst>
          </p:cNvPr>
          <p:cNvSpPr txBox="1"/>
          <p:nvPr/>
        </p:nvSpPr>
        <p:spPr>
          <a:xfrm>
            <a:off x="1998807" y="5341978"/>
            <a:ext cx="1056700" cy="369332"/>
          </a:xfrm>
          <a:prstGeom prst="rect">
            <a:avLst/>
          </a:prstGeom>
          <a:noFill/>
        </p:spPr>
        <p:txBody>
          <a:bodyPr wrap="none" rtlCol="0">
            <a:spAutoFit/>
          </a:bodyPr>
          <a:lstStyle/>
          <a:p>
            <a:r>
              <a:rPr lang="en-US" b="1" dirty="0">
                <a:solidFill>
                  <a:srgbClr val="144B7A"/>
                </a:solidFill>
              </a:rPr>
              <a:t>Themes</a:t>
            </a:r>
            <a:endParaRPr lang="en-US" dirty="0"/>
          </a:p>
        </p:txBody>
      </p:sp>
      <p:cxnSp>
        <p:nvCxnSpPr>
          <p:cNvPr id="24" name="Straight Arrow Connector 23">
            <a:extLst>
              <a:ext uri="{FF2B5EF4-FFF2-40B4-BE49-F238E27FC236}">
                <a16:creationId xmlns:a16="http://schemas.microsoft.com/office/drawing/2014/main" id="{18CD3254-EEDE-A04B-BBA1-90F21228B685}"/>
              </a:ext>
            </a:extLst>
          </p:cNvPr>
          <p:cNvCxnSpPr>
            <a:cxnSpLocks/>
            <a:stCxn id="23" idx="1"/>
            <a:endCxn id="17" idx="3"/>
          </p:cNvCxnSpPr>
          <p:nvPr/>
        </p:nvCxnSpPr>
        <p:spPr>
          <a:xfrm flipH="1" flipV="1">
            <a:off x="1506532" y="4853879"/>
            <a:ext cx="492275" cy="672765"/>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1D9398FC-A935-4D48-9E82-C1546828CF84}"/>
              </a:ext>
            </a:extLst>
          </p:cNvPr>
          <p:cNvSpPr txBox="1"/>
          <p:nvPr/>
        </p:nvSpPr>
        <p:spPr>
          <a:xfrm>
            <a:off x="3530655" y="5886938"/>
            <a:ext cx="1120820" cy="369332"/>
          </a:xfrm>
          <a:prstGeom prst="rect">
            <a:avLst/>
          </a:prstGeom>
          <a:noFill/>
        </p:spPr>
        <p:txBody>
          <a:bodyPr wrap="none" rtlCol="0">
            <a:spAutoFit/>
          </a:bodyPr>
          <a:lstStyle/>
          <a:p>
            <a:r>
              <a:rPr lang="en-US" b="1" dirty="0">
                <a:solidFill>
                  <a:srgbClr val="144B7A"/>
                </a:solidFill>
              </a:rPr>
              <a:t>Clothing</a:t>
            </a:r>
            <a:endParaRPr lang="en-US" dirty="0"/>
          </a:p>
        </p:txBody>
      </p:sp>
      <p:cxnSp>
        <p:nvCxnSpPr>
          <p:cNvPr id="27" name="Straight Arrow Connector 26">
            <a:extLst>
              <a:ext uri="{FF2B5EF4-FFF2-40B4-BE49-F238E27FC236}">
                <a16:creationId xmlns:a16="http://schemas.microsoft.com/office/drawing/2014/main" id="{DE6DE93D-A9E8-D64E-87D2-0F89059D6012}"/>
              </a:ext>
            </a:extLst>
          </p:cNvPr>
          <p:cNvCxnSpPr>
            <a:cxnSpLocks/>
            <a:stCxn id="16" idx="1"/>
          </p:cNvCxnSpPr>
          <p:nvPr/>
        </p:nvCxnSpPr>
        <p:spPr>
          <a:xfrm flipH="1" flipV="1">
            <a:off x="2984019" y="5540739"/>
            <a:ext cx="447927" cy="1832"/>
          </a:xfrm>
          <a:prstGeom prst="straightConnector1">
            <a:avLst/>
          </a:prstGeom>
          <a:ln w="25400">
            <a:solidFill>
              <a:schemeClr val="accent5">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BDAA2CD2-AEF4-D944-9312-DC905B75C596}"/>
              </a:ext>
            </a:extLst>
          </p:cNvPr>
          <p:cNvSpPr txBox="1"/>
          <p:nvPr/>
        </p:nvSpPr>
        <p:spPr>
          <a:xfrm>
            <a:off x="1914138" y="3069424"/>
            <a:ext cx="1300356" cy="430887"/>
          </a:xfrm>
          <a:prstGeom prst="rect">
            <a:avLst/>
          </a:prstGeom>
          <a:noFill/>
        </p:spPr>
        <p:txBody>
          <a:bodyPr wrap="none" rtlCol="0">
            <a:spAutoFit/>
          </a:bodyPr>
          <a:lstStyle/>
          <a:p>
            <a:r>
              <a:rPr lang="en-US" sz="2200" dirty="0"/>
              <a:t>Features</a:t>
            </a:r>
          </a:p>
        </p:txBody>
      </p:sp>
      <p:sp>
        <p:nvSpPr>
          <p:cNvPr id="29" name="TextBox 28">
            <a:extLst>
              <a:ext uri="{FF2B5EF4-FFF2-40B4-BE49-F238E27FC236}">
                <a16:creationId xmlns:a16="http://schemas.microsoft.com/office/drawing/2014/main" id="{FB31F6AE-C1CF-A348-B55C-D6C458EA15FF}"/>
              </a:ext>
            </a:extLst>
          </p:cNvPr>
          <p:cNvSpPr txBox="1"/>
          <p:nvPr/>
        </p:nvSpPr>
        <p:spPr>
          <a:xfrm>
            <a:off x="3602143" y="3070929"/>
            <a:ext cx="890437" cy="430887"/>
          </a:xfrm>
          <a:prstGeom prst="rect">
            <a:avLst/>
          </a:prstGeom>
          <a:noFill/>
        </p:spPr>
        <p:txBody>
          <a:bodyPr wrap="none" rtlCol="0">
            <a:spAutoFit/>
          </a:bodyPr>
          <a:lstStyle/>
          <a:p>
            <a:r>
              <a:rPr lang="en-US" sz="2200" dirty="0"/>
              <a:t>Votes</a:t>
            </a:r>
          </a:p>
        </p:txBody>
      </p:sp>
      <p:sp>
        <p:nvSpPr>
          <p:cNvPr id="30" name="Rectangle 29">
            <a:extLst>
              <a:ext uri="{FF2B5EF4-FFF2-40B4-BE49-F238E27FC236}">
                <a16:creationId xmlns:a16="http://schemas.microsoft.com/office/drawing/2014/main" id="{46EDFBF7-44BF-5C43-BA24-26E00431BE89}"/>
              </a:ext>
            </a:extLst>
          </p:cNvPr>
          <p:cNvSpPr/>
          <p:nvPr/>
        </p:nvSpPr>
        <p:spPr>
          <a:xfrm>
            <a:off x="6186553" y="1569252"/>
            <a:ext cx="2608289" cy="762935"/>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4DBB4B7-1554-3A42-8C25-E2799D037B9A}"/>
              </a:ext>
            </a:extLst>
          </p:cNvPr>
          <p:cNvSpPr txBox="1"/>
          <p:nvPr/>
        </p:nvSpPr>
        <p:spPr>
          <a:xfrm>
            <a:off x="5607869" y="2992418"/>
            <a:ext cx="1550424" cy="430887"/>
          </a:xfrm>
          <a:prstGeom prst="rect">
            <a:avLst/>
          </a:prstGeom>
          <a:noFill/>
        </p:spPr>
        <p:txBody>
          <a:bodyPr wrap="none" rtlCol="0">
            <a:spAutoFit/>
          </a:bodyPr>
          <a:lstStyle/>
          <a:p>
            <a:r>
              <a:rPr lang="en-US" sz="2200" dirty="0"/>
              <a:t>Arguments</a:t>
            </a:r>
          </a:p>
        </p:txBody>
      </p:sp>
      <p:grpSp>
        <p:nvGrpSpPr>
          <p:cNvPr id="33" name="Group 32">
            <a:extLst>
              <a:ext uri="{FF2B5EF4-FFF2-40B4-BE49-F238E27FC236}">
                <a16:creationId xmlns:a16="http://schemas.microsoft.com/office/drawing/2014/main" id="{40F76019-FAFD-2F41-94A4-2A92473C5B36}"/>
              </a:ext>
            </a:extLst>
          </p:cNvPr>
          <p:cNvGrpSpPr/>
          <p:nvPr/>
        </p:nvGrpSpPr>
        <p:grpSpPr>
          <a:xfrm>
            <a:off x="4729031" y="5150466"/>
            <a:ext cx="4203245" cy="850047"/>
            <a:chOff x="6394878" y="5175866"/>
            <a:chExt cx="4911783" cy="939222"/>
          </a:xfrm>
        </p:grpSpPr>
        <p:pic>
          <p:nvPicPr>
            <p:cNvPr id="34" name="Picture 33">
              <a:extLst>
                <a:ext uri="{FF2B5EF4-FFF2-40B4-BE49-F238E27FC236}">
                  <a16:creationId xmlns:a16="http://schemas.microsoft.com/office/drawing/2014/main" id="{3097FEE9-B3FE-1C4C-A4BD-E82326566E60}"/>
                </a:ext>
              </a:extLst>
            </p:cNvPr>
            <p:cNvPicPr>
              <a:picLocks noChangeAspect="1"/>
            </p:cNvPicPr>
            <p:nvPr/>
          </p:nvPicPr>
          <p:blipFill>
            <a:blip r:embed="rId5"/>
            <a:stretch>
              <a:fillRect/>
            </a:stretch>
          </p:blipFill>
          <p:spPr>
            <a:xfrm>
              <a:off x="6394878" y="5175866"/>
              <a:ext cx="4911783" cy="939222"/>
            </a:xfrm>
            <a:prstGeom prst="rect">
              <a:avLst/>
            </a:prstGeom>
          </p:spPr>
        </p:pic>
        <p:cxnSp>
          <p:nvCxnSpPr>
            <p:cNvPr id="35" name="Straight Connector 34">
              <a:extLst>
                <a:ext uri="{FF2B5EF4-FFF2-40B4-BE49-F238E27FC236}">
                  <a16:creationId xmlns:a16="http://schemas.microsoft.com/office/drawing/2014/main" id="{054F75D7-7BDE-F942-9238-8849B05E603E}"/>
                </a:ext>
              </a:extLst>
            </p:cNvPr>
            <p:cNvCxnSpPr>
              <a:cxnSpLocks/>
            </p:cNvCxnSpPr>
            <p:nvPr/>
          </p:nvCxnSpPr>
          <p:spPr>
            <a:xfrm>
              <a:off x="7255748" y="5645477"/>
              <a:ext cx="3432239"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408336F2-D9AD-ED44-9DCB-2BF98E26A6E1}"/>
                </a:ext>
              </a:extLst>
            </p:cNvPr>
            <p:cNvCxnSpPr>
              <a:cxnSpLocks/>
            </p:cNvCxnSpPr>
            <p:nvPr/>
          </p:nvCxnSpPr>
          <p:spPr>
            <a:xfrm>
              <a:off x="6763082" y="5879148"/>
              <a:ext cx="2939718"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85186F79-517F-7647-88A6-EA9913F92F24}"/>
                </a:ext>
              </a:extLst>
            </p:cNvPr>
            <p:cNvSpPr/>
            <p:nvPr/>
          </p:nvSpPr>
          <p:spPr>
            <a:xfrm>
              <a:off x="9852264" y="5178381"/>
              <a:ext cx="1454397" cy="27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33B596EC-4D73-214E-A23E-A6D115A3C1EE}"/>
              </a:ext>
            </a:extLst>
          </p:cNvPr>
          <p:cNvGrpSpPr/>
          <p:nvPr/>
        </p:nvGrpSpPr>
        <p:grpSpPr>
          <a:xfrm>
            <a:off x="4729031" y="3826880"/>
            <a:ext cx="4252198" cy="823067"/>
            <a:chOff x="6394879" y="3796945"/>
            <a:chExt cx="5004091" cy="935248"/>
          </a:xfrm>
        </p:grpSpPr>
        <p:pic>
          <p:nvPicPr>
            <p:cNvPr id="39" name="Picture 38">
              <a:extLst>
                <a:ext uri="{FF2B5EF4-FFF2-40B4-BE49-F238E27FC236}">
                  <a16:creationId xmlns:a16="http://schemas.microsoft.com/office/drawing/2014/main" id="{1F0C11DB-F771-EE4F-BF82-BFDA4A903BA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394879" y="3796945"/>
              <a:ext cx="4911783" cy="935248"/>
            </a:xfrm>
            <a:prstGeom prst="rect">
              <a:avLst/>
            </a:prstGeom>
          </p:spPr>
        </p:pic>
        <p:cxnSp>
          <p:nvCxnSpPr>
            <p:cNvPr id="40" name="Straight Connector 39">
              <a:extLst>
                <a:ext uri="{FF2B5EF4-FFF2-40B4-BE49-F238E27FC236}">
                  <a16:creationId xmlns:a16="http://schemas.microsoft.com/office/drawing/2014/main" id="{25A5A19D-4D24-7A4A-AC94-4CC971E05D36}"/>
                </a:ext>
              </a:extLst>
            </p:cNvPr>
            <p:cNvCxnSpPr>
              <a:cxnSpLocks/>
            </p:cNvCxnSpPr>
            <p:nvPr/>
          </p:nvCxnSpPr>
          <p:spPr>
            <a:xfrm>
              <a:off x="6763082" y="4295090"/>
              <a:ext cx="4400218"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B88C074-64A3-854D-A4D9-B26FB258EE42}"/>
                </a:ext>
              </a:extLst>
            </p:cNvPr>
            <p:cNvCxnSpPr>
              <a:cxnSpLocks/>
            </p:cNvCxnSpPr>
            <p:nvPr/>
          </p:nvCxnSpPr>
          <p:spPr>
            <a:xfrm>
              <a:off x="6763082" y="4481524"/>
              <a:ext cx="4041485" cy="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89A5087E-F330-0F4B-BBDC-8B43D9788912}"/>
                </a:ext>
              </a:extLst>
            </p:cNvPr>
            <p:cNvSpPr/>
            <p:nvPr/>
          </p:nvSpPr>
          <p:spPr>
            <a:xfrm>
              <a:off x="9944573" y="3803911"/>
              <a:ext cx="1454397" cy="2704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Group 1">
            <a:extLst>
              <a:ext uri="{FF2B5EF4-FFF2-40B4-BE49-F238E27FC236}">
                <a16:creationId xmlns:a16="http://schemas.microsoft.com/office/drawing/2014/main" id="{D143FEB5-22E1-1348-8B9F-1C2F2BCBDE40}"/>
              </a:ext>
            </a:extLst>
          </p:cNvPr>
          <p:cNvGrpSpPr/>
          <p:nvPr/>
        </p:nvGrpSpPr>
        <p:grpSpPr>
          <a:xfrm>
            <a:off x="460667" y="1275993"/>
            <a:ext cx="8334175" cy="1710246"/>
            <a:chOff x="460667" y="1275993"/>
            <a:chExt cx="8334175" cy="1710246"/>
          </a:xfrm>
        </p:grpSpPr>
        <p:pic>
          <p:nvPicPr>
            <p:cNvPr id="43" name="Picture 42">
              <a:extLst>
                <a:ext uri="{FF2B5EF4-FFF2-40B4-BE49-F238E27FC236}">
                  <a16:creationId xmlns:a16="http://schemas.microsoft.com/office/drawing/2014/main" id="{CC480EB2-FB35-8248-BEB6-4307F98F16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32980" y="1275993"/>
              <a:ext cx="705000" cy="772143"/>
            </a:xfrm>
            <a:prstGeom prst="rect">
              <a:avLst/>
            </a:prstGeom>
          </p:spPr>
        </p:pic>
        <p:pic>
          <p:nvPicPr>
            <p:cNvPr id="44" name="Picture 43">
              <a:extLst>
                <a:ext uri="{FF2B5EF4-FFF2-40B4-BE49-F238E27FC236}">
                  <a16:creationId xmlns:a16="http://schemas.microsoft.com/office/drawing/2014/main" id="{F1A62F73-AE41-4841-8008-742EC5A92EA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491692" y="2026239"/>
              <a:ext cx="711577" cy="651444"/>
            </a:xfrm>
            <a:prstGeom prst="rect">
              <a:avLst/>
            </a:prstGeom>
          </p:spPr>
        </p:pic>
        <mc:AlternateContent xmlns:mc="http://schemas.openxmlformats.org/markup-compatibility/2006" xmlns:a14="http://schemas.microsoft.com/office/drawing/2010/main">
          <mc:Choice Requires="a14">
            <p:sp>
              <p:nvSpPr>
                <p:cNvPr id="45" name="Content Placeholder 2">
                  <a:extLst>
                    <a:ext uri="{FF2B5EF4-FFF2-40B4-BE49-F238E27FC236}">
                      <a16:creationId xmlns:a16="http://schemas.microsoft.com/office/drawing/2014/main" id="{56720557-1C73-994E-A1A0-2E13FD97F08A}"/>
                    </a:ext>
                  </a:extLst>
                </p:cNvPr>
                <p:cNvSpPr txBox="1">
                  <a:spLocks/>
                </p:cNvSpPr>
                <p:nvPr/>
              </p:nvSpPr>
              <p:spPr>
                <a:xfrm>
                  <a:off x="6187508" y="1622500"/>
                  <a:ext cx="2607334" cy="65451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14:m>
                    <m:oMathPara xmlns:m="http://schemas.openxmlformats.org/officeDocument/2006/math">
                      <m:oMathParaPr>
                        <m:jc m:val="centerGroup"/>
                      </m:oMathParaPr>
                      <m:oMath xmlns:m="http://schemas.openxmlformats.org/officeDocument/2006/math">
                        <m:r>
                          <a:rPr lang="en-GB" sz="1600" b="0" i="1" smtClean="0">
                            <a:latin typeface="Cambria Math" panose="02040503050406030204" pitchFamily="18" charset="0"/>
                          </a:rPr>
                          <m:t>𝑆</m:t>
                        </m:r>
                        <m:r>
                          <a:rPr lang="en-US" sz="1600" b="0" i="1" smtClean="0">
                            <a:latin typeface="Cambria Math" panose="02040503050406030204" pitchFamily="18" charset="0"/>
                          </a:rPr>
                          <m:t>𝑐𝑜𝑟𝑒</m:t>
                        </m:r>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m:t>
                            </m:r>
                            <m:d>
                              <m:dPr>
                                <m:begChr m:val="{"/>
                                <m:endChr m:val="}"/>
                                <m:ctrlPr>
                                  <a:rPr lang="en-GB" sz="1600" b="0" i="1" smtClean="0">
                                    <a:latin typeface="Cambria Math" panose="02040503050406030204" pitchFamily="18" charset="0"/>
                                  </a:rPr>
                                </m:ctrlPr>
                              </m:dPr>
                              <m:e>
                                <m:r>
                                  <a:rPr lang="en-GB" sz="1600" b="0" i="1" smtClean="0">
                                    <a:latin typeface="Cambria Math" panose="02040503050406030204" pitchFamily="18" charset="0"/>
                                  </a:rPr>
                                  <m:t>𝑓𝑟𝑒𝑠h</m:t>
                                </m:r>
                                <m:r>
                                  <a:rPr lang="en-GB" sz="1600" b="0" i="1" smtClean="0">
                                    <a:latin typeface="Cambria Math" panose="02040503050406030204" pitchFamily="18" charset="0"/>
                                  </a:rPr>
                                  <m:t> </m:t>
                                </m:r>
                                <m:r>
                                  <a:rPr lang="en-GB" sz="1600" b="0" i="1" smtClean="0">
                                    <a:latin typeface="Cambria Math" panose="02040503050406030204" pitchFamily="18" charset="0"/>
                                  </a:rPr>
                                  <m:t>𝑟𝑒𝑣𝑖𝑒𝑤𝑠</m:t>
                                </m:r>
                              </m:e>
                            </m:d>
                            <m:r>
                              <a:rPr lang="en-GB" sz="1600" b="0" i="1" smtClean="0">
                                <a:latin typeface="Cambria Math" panose="02040503050406030204" pitchFamily="18" charset="0"/>
                              </a:rPr>
                              <m:t>|</m:t>
                            </m:r>
                          </m:num>
                          <m:den>
                            <m:r>
                              <a:rPr lang="en-GB" sz="1600" i="1">
                                <a:latin typeface="Cambria Math" panose="02040503050406030204" pitchFamily="18" charset="0"/>
                              </a:rPr>
                              <m:t>|</m:t>
                            </m:r>
                            <m:d>
                              <m:dPr>
                                <m:begChr m:val="{"/>
                                <m:endChr m:val="}"/>
                                <m:ctrlPr>
                                  <a:rPr lang="en-GB" sz="1600" i="1">
                                    <a:latin typeface="Cambria Math" panose="02040503050406030204" pitchFamily="18" charset="0"/>
                                  </a:rPr>
                                </m:ctrlPr>
                              </m:dPr>
                              <m:e>
                                <m:r>
                                  <a:rPr lang="en-GB" sz="1600" b="0" i="1" smtClean="0">
                                    <a:latin typeface="Cambria Math" panose="02040503050406030204" pitchFamily="18" charset="0"/>
                                  </a:rPr>
                                  <m:t> </m:t>
                                </m:r>
                                <m:r>
                                  <a:rPr lang="en-GB" sz="1600" b="0" i="1" smtClean="0">
                                    <a:latin typeface="Cambria Math" panose="02040503050406030204" pitchFamily="18" charset="0"/>
                                  </a:rPr>
                                  <m:t>𝑡𝑜𝑡𝑎𝑙</m:t>
                                </m:r>
                                <m:r>
                                  <a:rPr lang="en-GB" sz="1600" i="1">
                                    <a:latin typeface="Cambria Math" panose="02040503050406030204" pitchFamily="18" charset="0"/>
                                  </a:rPr>
                                  <m:t> </m:t>
                                </m:r>
                                <m:r>
                                  <a:rPr lang="en-GB" sz="1600" b="0" i="1" smtClean="0">
                                    <a:latin typeface="Cambria Math" panose="02040503050406030204" pitchFamily="18" charset="0"/>
                                  </a:rPr>
                                  <m:t>𝑟𝑒𝑣𝑖𝑒𝑤𝑠</m:t>
                                </m:r>
                              </m:e>
                            </m:d>
                            <m:r>
                              <a:rPr lang="en-GB" sz="1600" i="1">
                                <a:latin typeface="Cambria Math" panose="02040503050406030204" pitchFamily="18" charset="0"/>
                              </a:rPr>
                              <m:t>|</m:t>
                            </m:r>
                          </m:den>
                        </m:f>
                      </m:oMath>
                    </m:oMathPara>
                  </a14:m>
                  <a:endParaRPr lang="en-US" sz="1600" dirty="0"/>
                </a:p>
              </p:txBody>
            </p:sp>
          </mc:Choice>
          <mc:Fallback xmlns="">
            <p:sp>
              <p:nvSpPr>
                <p:cNvPr id="45" name="Content Placeholder 2">
                  <a:extLst>
                    <a:ext uri="{FF2B5EF4-FFF2-40B4-BE49-F238E27FC236}">
                      <a16:creationId xmlns:a16="http://schemas.microsoft.com/office/drawing/2014/main" id="{56720557-1C73-994E-A1A0-2E13FD97F08A}"/>
                    </a:ext>
                  </a:extLst>
                </p:cNvPr>
                <p:cNvSpPr txBox="1">
                  <a:spLocks noRot="1" noChangeAspect="1" noMove="1" noResize="1" noEditPoints="1" noAdjustHandles="1" noChangeArrowheads="1" noChangeShapeType="1" noTextEdit="1"/>
                </p:cNvSpPr>
                <p:nvPr/>
              </p:nvSpPr>
              <p:spPr>
                <a:xfrm>
                  <a:off x="6187508" y="1622500"/>
                  <a:ext cx="2607334" cy="654511"/>
                </a:xfrm>
                <a:prstGeom prst="rect">
                  <a:avLst/>
                </a:prstGeom>
                <a:blipFill>
                  <a:blip r:embed="rId10"/>
                  <a:stretch>
                    <a:fillRect b="-1923"/>
                  </a:stretch>
                </a:blipFill>
              </p:spPr>
              <p:txBody>
                <a:bodyPr/>
                <a:lstStyle/>
                <a:p>
                  <a:r>
                    <a:rPr lang="en-US">
                      <a:noFill/>
                    </a:rPr>
                    <a:t> </a:t>
                  </a:r>
                </a:p>
              </p:txBody>
            </p:sp>
          </mc:Fallback>
        </mc:AlternateContent>
        <p:pic>
          <p:nvPicPr>
            <p:cNvPr id="46" name="Picture 45" descr="A screenshot of a cell phone&#10;&#10;Description automatically generated">
              <a:extLst>
                <a:ext uri="{FF2B5EF4-FFF2-40B4-BE49-F238E27FC236}">
                  <a16:creationId xmlns:a16="http://schemas.microsoft.com/office/drawing/2014/main" id="{15108EBC-F4D2-1846-9E76-2D3ED9BC8F54}"/>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60667" y="1445515"/>
              <a:ext cx="2658646" cy="1540724"/>
            </a:xfrm>
            <a:prstGeom prst="rect">
              <a:avLst/>
            </a:prstGeom>
          </p:spPr>
        </p:pic>
        <p:sp>
          <p:nvSpPr>
            <p:cNvPr id="47" name="Content Placeholder 2">
              <a:extLst>
                <a:ext uri="{FF2B5EF4-FFF2-40B4-BE49-F238E27FC236}">
                  <a16:creationId xmlns:a16="http://schemas.microsoft.com/office/drawing/2014/main" id="{06446089-3A71-894C-9072-E04859D40CD5}"/>
                </a:ext>
              </a:extLst>
            </p:cNvPr>
            <p:cNvSpPr txBox="1">
              <a:spLocks/>
            </p:cNvSpPr>
            <p:nvPr/>
          </p:nvSpPr>
          <p:spPr>
            <a:xfrm>
              <a:off x="5030104" y="1332138"/>
              <a:ext cx="1197953" cy="580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i="1" dirty="0"/>
                <a:t>Fresh</a:t>
              </a:r>
              <a:r>
                <a:rPr lang="en-US" sz="1400" dirty="0"/>
                <a:t> (positive)</a:t>
              </a:r>
            </a:p>
          </p:txBody>
        </p:sp>
        <p:sp>
          <p:nvSpPr>
            <p:cNvPr id="48" name="Content Placeholder 2">
              <a:extLst>
                <a:ext uri="{FF2B5EF4-FFF2-40B4-BE49-F238E27FC236}">
                  <a16:creationId xmlns:a16="http://schemas.microsoft.com/office/drawing/2014/main" id="{B8E0E84D-F073-3D4D-9D4E-438A05283E69}"/>
                </a:ext>
              </a:extLst>
            </p:cNvPr>
            <p:cNvSpPr txBox="1">
              <a:spLocks/>
            </p:cNvSpPr>
            <p:nvPr/>
          </p:nvSpPr>
          <p:spPr>
            <a:xfrm>
              <a:off x="4940755" y="2059695"/>
              <a:ext cx="1375374" cy="51380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i="1" dirty="0"/>
                <a:t>Rotten</a:t>
              </a:r>
              <a:r>
                <a:rPr lang="en-US" sz="1400" dirty="0"/>
                <a:t> (negative)</a:t>
              </a:r>
            </a:p>
          </p:txBody>
        </p:sp>
        <p:cxnSp>
          <p:nvCxnSpPr>
            <p:cNvPr id="49" name="Straight Connector 48">
              <a:extLst>
                <a:ext uri="{FF2B5EF4-FFF2-40B4-BE49-F238E27FC236}">
                  <a16:creationId xmlns:a16="http://schemas.microsoft.com/office/drawing/2014/main" id="{461A4DAB-C3BF-AD42-8F90-F8CA7B1A859F}"/>
                </a:ext>
              </a:extLst>
            </p:cNvPr>
            <p:cNvCxnSpPr>
              <a:cxnSpLocks/>
            </p:cNvCxnSpPr>
            <p:nvPr/>
          </p:nvCxnSpPr>
          <p:spPr>
            <a:xfrm flipV="1">
              <a:off x="3300664" y="2129371"/>
              <a:ext cx="1097990" cy="1"/>
            </a:xfrm>
            <a:prstGeom prst="line">
              <a:avLst/>
            </a:prstGeom>
            <a:ln w="95250">
              <a:solidFill>
                <a:srgbClr val="144B7A"/>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50" name="Content Placeholder 2">
              <a:extLst>
                <a:ext uri="{FF2B5EF4-FFF2-40B4-BE49-F238E27FC236}">
                  <a16:creationId xmlns:a16="http://schemas.microsoft.com/office/drawing/2014/main" id="{B2C5D103-5571-4146-8676-75ABBC19943F}"/>
                </a:ext>
              </a:extLst>
            </p:cNvPr>
            <p:cNvSpPr txBox="1">
              <a:spLocks/>
            </p:cNvSpPr>
            <p:nvPr/>
          </p:nvSpPr>
          <p:spPr>
            <a:xfrm>
              <a:off x="3003169" y="1461398"/>
              <a:ext cx="1806065" cy="580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400" i="1" dirty="0"/>
                <a:t>Each review is classified (by critic):</a:t>
              </a:r>
              <a:endParaRPr lang="en-US" sz="1400" dirty="0"/>
            </a:p>
          </p:txBody>
        </p:sp>
      </p:grpSp>
      <p:sp>
        <p:nvSpPr>
          <p:cNvPr id="4" name="TextBox 3">
            <a:extLst>
              <a:ext uri="{FF2B5EF4-FFF2-40B4-BE49-F238E27FC236}">
                <a16:creationId xmlns:a16="http://schemas.microsoft.com/office/drawing/2014/main" id="{89A5DAB0-814A-447A-9F92-F1DA5C1E9941}"/>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pic>
        <p:nvPicPr>
          <p:cNvPr id="5" name="Graphic 4" descr="Scales of justice">
            <a:extLst>
              <a:ext uri="{FF2B5EF4-FFF2-40B4-BE49-F238E27FC236}">
                <a16:creationId xmlns:a16="http://schemas.microsoft.com/office/drawing/2014/main" id="{B5CDCFFF-98C5-4800-AFC3-7013BAE120F4}"/>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76932" y="3340739"/>
            <a:ext cx="606667" cy="606667"/>
          </a:xfrm>
          <a:prstGeom prst="rect">
            <a:avLst/>
          </a:prstGeom>
        </p:spPr>
      </p:pic>
    </p:spTree>
    <p:extLst>
      <p:ext uri="{BB962C8B-B14F-4D97-AF65-F5344CB8AC3E}">
        <p14:creationId xmlns:p14="http://schemas.microsoft.com/office/powerpoint/2010/main" val="209098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p:bldP spid="25" grpId="0"/>
      <p:bldP spid="28" grpId="0"/>
      <p:bldP spid="29" grpId="0"/>
      <p:bldP spid="30" grpId="0" animBg="1"/>
      <p:bldP spid="3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US" sz="2000" b="0" dirty="0"/>
              <a:t>Tutorial Overview</a:t>
            </a:r>
          </a:p>
        </p:txBody>
      </p:sp>
      <p:sp>
        <p:nvSpPr>
          <p:cNvPr id="6" name="Content Placeholder 2"/>
          <p:cNvSpPr>
            <a:spLocks noGrp="1"/>
          </p:cNvSpPr>
          <p:nvPr>
            <p:ph idx="1"/>
          </p:nvPr>
        </p:nvSpPr>
        <p:spPr>
          <a:xfrm>
            <a:off x="1116700" y="1016000"/>
            <a:ext cx="7893506" cy="5110163"/>
          </a:xfrm>
        </p:spPr>
        <p:txBody>
          <a:bodyPr>
            <a:normAutofit/>
          </a:bodyPr>
          <a:lstStyle/>
          <a:p>
            <a:pPr marL="57150" indent="0" algn="just">
              <a:buNone/>
            </a:pPr>
            <a:r>
              <a:rPr lang="en-US" dirty="0"/>
              <a:t>Part 1 - Introduction to XAI &amp; Background on (Abstract, Bipolar, Gradual) Argumentation</a:t>
            </a:r>
          </a:p>
          <a:p>
            <a:pPr marL="57150" indent="0" algn="just">
              <a:buNone/>
            </a:pPr>
            <a:endParaRPr lang="en-US" dirty="0"/>
          </a:p>
          <a:p>
            <a:pPr marL="57150" indent="0" algn="just">
              <a:buNone/>
            </a:pPr>
            <a:r>
              <a:rPr lang="en-US" dirty="0"/>
              <a:t>Part 2 - </a:t>
            </a:r>
            <a:r>
              <a:rPr lang="en-GB" dirty="0"/>
              <a:t>Building Explainable Systems with Argumentative Foundations</a:t>
            </a:r>
          </a:p>
          <a:p>
            <a:pPr lvl="1" algn="just"/>
            <a:r>
              <a:rPr lang="en-GB" dirty="0"/>
              <a:t>Argumentation for tree-based explanations for recommender systems</a:t>
            </a:r>
          </a:p>
          <a:p>
            <a:pPr lvl="1" algn="just"/>
            <a:r>
              <a:rPr lang="en-GB" dirty="0"/>
              <a:t>Explainable Review Aggregation with Argumentation</a:t>
            </a:r>
            <a:endParaRPr lang="en-US" dirty="0">
              <a:highlight>
                <a:srgbClr val="FFFF00"/>
              </a:highlight>
            </a:endParaRPr>
          </a:p>
          <a:p>
            <a:pPr marL="57150" indent="0" algn="just">
              <a:buNone/>
            </a:pPr>
            <a:endParaRPr lang="en-US" dirty="0"/>
          </a:p>
          <a:p>
            <a:pPr marL="57150" indent="0" algn="just">
              <a:buNone/>
            </a:pPr>
            <a:r>
              <a:rPr lang="en-US" dirty="0"/>
              <a:t>Part 3 - </a:t>
            </a:r>
            <a:r>
              <a:rPr lang="en-GB" dirty="0"/>
              <a:t>Extracting Argumentative Explanations from Existing Systems </a:t>
            </a:r>
          </a:p>
          <a:p>
            <a:pPr lvl="1" algn="just"/>
            <a:r>
              <a:rPr lang="en-GB" dirty="0"/>
              <a:t>Aspect-Item Recommender Systems</a:t>
            </a:r>
          </a:p>
          <a:p>
            <a:pPr lvl="1" algn="just"/>
            <a:r>
              <a:rPr lang="en-GB" dirty="0"/>
              <a:t>Counterfactual Explanations for Bayesian Classifiers</a:t>
            </a:r>
            <a:endParaRPr lang="en-US" dirty="0"/>
          </a:p>
          <a:p>
            <a:pPr lvl="1" algn="just"/>
            <a:r>
              <a:rPr lang="en-US" dirty="0"/>
              <a:t>Support Argumentation Frameworks for Explaining Bayesian Networks</a:t>
            </a:r>
          </a:p>
          <a:p>
            <a:pPr marL="57150" indent="0" algn="just">
              <a:buNone/>
            </a:pPr>
            <a:endParaRPr lang="en-US" dirty="0"/>
          </a:p>
          <a:p>
            <a:pPr marL="57150" indent="0" algn="just">
              <a:buNone/>
            </a:pPr>
            <a:r>
              <a:rPr lang="en-US" dirty="0"/>
              <a:t>Part 4 – Conclusions &amp; Discussion</a:t>
            </a:r>
          </a:p>
          <a:p>
            <a:pPr marL="57150" indent="0" algn="just">
              <a:buNone/>
            </a:pPr>
            <a:endParaRPr lang="en-US" dirty="0"/>
          </a:p>
          <a:p>
            <a:pPr indent="-285750" algn="just"/>
            <a:endParaRPr lang="en-US" dirty="0"/>
          </a:p>
        </p:txBody>
      </p:sp>
      <p:pic>
        <p:nvPicPr>
          <p:cNvPr id="8" name="Picture 7" descr="A person smiling for the camera&#10;&#10;Description automatically generated">
            <a:extLst>
              <a:ext uri="{FF2B5EF4-FFF2-40B4-BE49-F238E27FC236}">
                <a16:creationId xmlns:a16="http://schemas.microsoft.com/office/drawing/2014/main" id="{72ADE901-87DB-4CCB-BF5B-4E8B4B18D5C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3794" y="1422546"/>
            <a:ext cx="982906" cy="740026"/>
          </a:xfrm>
          <a:prstGeom prst="rect">
            <a:avLst/>
          </a:prstGeom>
        </p:spPr>
      </p:pic>
      <p:pic>
        <p:nvPicPr>
          <p:cNvPr id="10" name="Picture 9" descr="A person standing in front of a fence&#10;&#10;Description automatically generated">
            <a:extLst>
              <a:ext uri="{FF2B5EF4-FFF2-40B4-BE49-F238E27FC236}">
                <a16:creationId xmlns:a16="http://schemas.microsoft.com/office/drawing/2014/main" id="{D64205D0-B8C2-4F21-A775-68498BE1751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33794" y="3341010"/>
            <a:ext cx="1046473" cy="828016"/>
          </a:xfrm>
          <a:prstGeom prst="rect">
            <a:avLst/>
          </a:prstGeom>
        </p:spPr>
      </p:pic>
    </p:spTree>
    <p:extLst>
      <p:ext uri="{BB962C8B-B14F-4D97-AF65-F5344CB8AC3E}">
        <p14:creationId xmlns:p14="http://schemas.microsoft.com/office/powerpoint/2010/main" val="937793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Main steps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1016000"/>
            <a:ext cx="8229600" cy="5110163"/>
          </a:xfrm>
        </p:spPr>
        <p:txBody>
          <a:bodyPr>
            <a:normAutofit/>
          </a:bodyPr>
          <a:lstStyle/>
          <a:p>
            <a:pPr marL="400050" algn="just">
              <a:buFont typeface="+mj-lt"/>
              <a:buAutoNum type="arabicPeriod"/>
            </a:pPr>
            <a:r>
              <a:rPr lang="en-US" dirty="0"/>
              <a:t>Feature-based </a:t>
            </a:r>
            <a:r>
              <a:rPr lang="en-US" dirty="0" err="1"/>
              <a:t>characterisation</a:t>
            </a:r>
            <a:r>
              <a:rPr lang="en-US" dirty="0"/>
              <a:t> of movies</a:t>
            </a:r>
          </a:p>
          <a:p>
            <a:pPr marL="400050" algn="just">
              <a:buFont typeface="+mj-lt"/>
              <a:buAutoNum type="arabicPeriod"/>
            </a:pPr>
            <a:endParaRPr lang="en-US" dirty="0"/>
          </a:p>
          <a:p>
            <a:pPr marL="400050" algn="just">
              <a:buFont typeface="+mj-lt"/>
              <a:buAutoNum type="arabicPeriod"/>
            </a:pPr>
            <a:endParaRPr lang="en-US" dirty="0"/>
          </a:p>
          <a:p>
            <a:pPr marL="400050" algn="just">
              <a:buFont typeface="+mj-lt"/>
              <a:buAutoNum type="arabicPeriod"/>
            </a:pPr>
            <a:r>
              <a:rPr lang="en-US" dirty="0"/>
              <a:t>Extracting phrases representing potential arguments</a:t>
            </a:r>
          </a:p>
          <a:p>
            <a:pPr marL="400050" algn="just">
              <a:buFont typeface="+mj-lt"/>
              <a:buAutoNum type="arabicPeriod"/>
            </a:pPr>
            <a:endParaRPr lang="en-US" dirty="0"/>
          </a:p>
          <a:p>
            <a:pPr marL="400050" algn="just">
              <a:buFont typeface="+mj-lt"/>
              <a:buAutoNum type="arabicPeriod"/>
            </a:pPr>
            <a:endParaRPr lang="en-US" dirty="0"/>
          </a:p>
          <a:p>
            <a:pPr marL="400050" algn="just">
              <a:buFont typeface="+mj-lt"/>
              <a:buAutoNum type="arabicPeriod"/>
            </a:pPr>
            <a:r>
              <a:rPr lang="en-US" dirty="0"/>
              <a:t>Extracting Review Aggregations</a:t>
            </a:r>
          </a:p>
          <a:p>
            <a:pPr marL="400050" algn="just">
              <a:buFont typeface="+mj-lt"/>
              <a:buAutoNum type="arabicPeriod"/>
            </a:pPr>
            <a:endParaRPr lang="en-US" dirty="0"/>
          </a:p>
          <a:p>
            <a:pPr marL="400050" algn="just">
              <a:buFont typeface="+mj-lt"/>
              <a:buAutoNum type="arabicPeriod"/>
            </a:pPr>
            <a:endParaRPr lang="en-US" dirty="0"/>
          </a:p>
          <a:p>
            <a:pPr marL="400050" algn="just">
              <a:buFont typeface="+mj-lt"/>
              <a:buAutoNum type="arabicPeriod"/>
            </a:pPr>
            <a:r>
              <a:rPr lang="en-US" dirty="0"/>
              <a:t>Augmenting review aggregations</a:t>
            </a:r>
          </a:p>
          <a:p>
            <a:pPr marL="400050" algn="just">
              <a:buFont typeface="+mj-lt"/>
              <a:buAutoNum type="arabicPeriod"/>
            </a:pPr>
            <a:endParaRPr lang="en-US" dirty="0"/>
          </a:p>
          <a:p>
            <a:pPr marL="400050" algn="just">
              <a:buFont typeface="+mj-lt"/>
              <a:buAutoNum type="arabicPeriod"/>
            </a:pPr>
            <a:endParaRPr lang="en-US" dirty="0"/>
          </a:p>
          <a:p>
            <a:pPr marL="400050" algn="just">
              <a:buFont typeface="+mj-lt"/>
              <a:buAutoNum type="arabicPeriod"/>
            </a:pPr>
            <a:r>
              <a:rPr lang="en-US" dirty="0"/>
              <a:t>Extracting QBAFs + Applying argumentation semantics </a:t>
            </a:r>
          </a:p>
          <a:p>
            <a:pPr marL="57150" indent="0" algn="just">
              <a:buNone/>
            </a:pPr>
            <a:endParaRPr lang="en-US" dirty="0"/>
          </a:p>
          <a:p>
            <a:pPr marL="400050" algn="just">
              <a:buFont typeface="+mj-lt"/>
              <a:buAutoNum type="arabicPeriod"/>
            </a:pPr>
            <a:endParaRPr lang="en-US" dirty="0"/>
          </a:p>
          <a:p>
            <a:pPr marL="400050" algn="just">
              <a:buFont typeface="+mj-lt"/>
              <a:buAutoNum type="arabicPeriod" startAt="6"/>
            </a:pPr>
            <a:r>
              <a:rPr lang="en-US" dirty="0"/>
              <a:t>Explanations</a:t>
            </a:r>
          </a:p>
        </p:txBody>
      </p:sp>
      <p:sp>
        <p:nvSpPr>
          <p:cNvPr id="2" name="TextBox 1">
            <a:extLst>
              <a:ext uri="{FF2B5EF4-FFF2-40B4-BE49-F238E27FC236}">
                <a16:creationId xmlns:a16="http://schemas.microsoft.com/office/drawing/2014/main" id="{38851C37-F19D-49C2-8831-C9AAB329610B}"/>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1097964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1: Feature-based </a:t>
            </a:r>
            <a:r>
              <a:rPr lang="en-US" dirty="0" err="1"/>
              <a:t>characterisation</a:t>
            </a:r>
            <a:r>
              <a:rPr lang="en-US" dirty="0"/>
              <a:t> of movies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1900807"/>
            <a:ext cx="8229600" cy="4225356"/>
          </a:xfrm>
        </p:spPr>
        <p:txBody>
          <a:bodyPr>
            <a:normAutofit/>
          </a:bodyPr>
          <a:lstStyle/>
          <a:p>
            <a:pPr marL="57150" indent="0" algn="just">
              <a:buNone/>
            </a:pPr>
            <a:endParaRPr lang="en-US" dirty="0"/>
          </a:p>
          <a:p>
            <a:pPr indent="-285750" algn="just"/>
            <a:endParaRPr lang="en-US" dirty="0"/>
          </a:p>
          <a:p>
            <a:pPr indent="-285750" algn="just"/>
            <a:endParaRPr lang="en-US" dirty="0"/>
          </a:p>
          <a:p>
            <a:pPr marL="57150" indent="0" algn="just">
              <a:buNone/>
            </a:pPr>
            <a:endParaRPr lang="en-US" dirty="0"/>
          </a:p>
          <a:p>
            <a:pPr indent="-285750" algn="just"/>
            <a:r>
              <a:rPr lang="en-US" dirty="0"/>
              <a:t>Types of features:</a:t>
            </a:r>
          </a:p>
          <a:p>
            <a:pPr lvl="1" algn="just"/>
            <a:r>
              <a:rPr lang="en-US" i="1" dirty="0"/>
              <a:t>Single</a:t>
            </a:r>
            <a:r>
              <a:rPr lang="en-US" dirty="0"/>
              <a:t> (with one sub-feature), or </a:t>
            </a:r>
            <a:r>
              <a:rPr lang="en-US" i="1" dirty="0"/>
              <a:t>Multiple</a:t>
            </a:r>
            <a:r>
              <a:rPr lang="en-US" dirty="0"/>
              <a:t> (with more than one sub-feature)</a:t>
            </a:r>
          </a:p>
          <a:p>
            <a:pPr lvl="1" algn="just"/>
            <a:r>
              <a:rPr lang="en-US" i="1" dirty="0"/>
              <a:t>Predetermined</a:t>
            </a:r>
            <a:r>
              <a:rPr lang="en-US" dirty="0"/>
              <a:t> (using metadata and an ontology), or </a:t>
            </a:r>
            <a:r>
              <a:rPr lang="en-US" i="1" dirty="0"/>
              <a:t>Mined</a:t>
            </a:r>
            <a:r>
              <a:rPr lang="en-US" dirty="0"/>
              <a:t> (using NLP methods)</a:t>
            </a:r>
          </a:p>
          <a:p>
            <a:pPr indent="-285750" algn="just"/>
            <a:endParaRPr lang="en-US" dirty="0"/>
          </a:p>
          <a:p>
            <a:pPr indent="-285750" algn="just"/>
            <a:r>
              <a:rPr lang="en-US" dirty="0"/>
              <a:t>Four common features for movies:</a:t>
            </a:r>
          </a:p>
          <a:p>
            <a:pPr indent="-285750" algn="just"/>
            <a:endParaRPr lang="en-US" dirty="0"/>
          </a:p>
          <a:p>
            <a:pPr indent="-285750" algn="just"/>
            <a:endParaRPr lang="en-US" dirty="0"/>
          </a:p>
        </p:txBody>
      </p:sp>
      <p:pic>
        <p:nvPicPr>
          <p:cNvPr id="3" name="Picture 2">
            <a:extLst>
              <a:ext uri="{FF2B5EF4-FFF2-40B4-BE49-F238E27FC236}">
                <a16:creationId xmlns:a16="http://schemas.microsoft.com/office/drawing/2014/main" id="{16A03A6C-3D35-134C-A146-2A1E05AB0CAA}"/>
              </a:ext>
            </a:extLst>
          </p:cNvPr>
          <p:cNvPicPr>
            <a:picLocks noChangeAspect="1"/>
          </p:cNvPicPr>
          <p:nvPr/>
        </p:nvPicPr>
        <p:blipFill>
          <a:blip r:embed="rId2"/>
          <a:stretch>
            <a:fillRect/>
          </a:stretch>
        </p:blipFill>
        <p:spPr>
          <a:xfrm>
            <a:off x="558804" y="1016000"/>
            <a:ext cx="7768440" cy="884807"/>
          </a:xfrm>
          <a:prstGeom prst="rect">
            <a:avLst/>
          </a:prstGeom>
        </p:spPr>
      </p:pic>
      <p:sp>
        <p:nvSpPr>
          <p:cNvPr id="7" name="Content Placeholder 2">
            <a:extLst>
              <a:ext uri="{FF2B5EF4-FFF2-40B4-BE49-F238E27FC236}">
                <a16:creationId xmlns:a16="http://schemas.microsoft.com/office/drawing/2014/main" id="{2144AB41-1FF5-1742-B28D-CC31782A2161}"/>
              </a:ext>
            </a:extLst>
          </p:cNvPr>
          <p:cNvSpPr txBox="1">
            <a:spLocks/>
          </p:cNvSpPr>
          <p:nvPr/>
        </p:nvSpPr>
        <p:spPr>
          <a:xfrm>
            <a:off x="1998731" y="1911056"/>
            <a:ext cx="1643355" cy="580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i="1" dirty="0"/>
              <a:t>has:</a:t>
            </a:r>
            <a:endParaRPr lang="en-US" sz="1600" dirty="0"/>
          </a:p>
        </p:txBody>
      </p:sp>
      <p:cxnSp>
        <p:nvCxnSpPr>
          <p:cNvPr id="8" name="Straight Connector 7">
            <a:extLst>
              <a:ext uri="{FF2B5EF4-FFF2-40B4-BE49-F238E27FC236}">
                <a16:creationId xmlns:a16="http://schemas.microsoft.com/office/drawing/2014/main" id="{27063825-42DC-3346-B011-87029E78E5C7}"/>
              </a:ext>
            </a:extLst>
          </p:cNvPr>
          <p:cNvCxnSpPr>
            <a:cxnSpLocks/>
          </p:cNvCxnSpPr>
          <p:nvPr/>
        </p:nvCxnSpPr>
        <p:spPr>
          <a:xfrm flipV="1">
            <a:off x="2484524" y="2467443"/>
            <a:ext cx="671771" cy="1"/>
          </a:xfrm>
          <a:prstGeom prst="line">
            <a:avLst/>
          </a:prstGeom>
          <a:ln w="95250">
            <a:solidFill>
              <a:srgbClr val="7598B3"/>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9" name="Content Placeholder 2">
            <a:extLst>
              <a:ext uri="{FF2B5EF4-FFF2-40B4-BE49-F238E27FC236}">
                <a16:creationId xmlns:a16="http://schemas.microsoft.com/office/drawing/2014/main" id="{BA918199-E175-5847-A775-1BD2F58F6D32}"/>
              </a:ext>
            </a:extLst>
          </p:cNvPr>
          <p:cNvSpPr txBox="1">
            <a:spLocks/>
          </p:cNvSpPr>
          <p:nvPr/>
        </p:nvSpPr>
        <p:spPr>
          <a:xfrm>
            <a:off x="4927029" y="1903451"/>
            <a:ext cx="1643355" cy="58072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i="1" dirty="0"/>
              <a:t>has:</a:t>
            </a:r>
            <a:endParaRPr lang="en-US" sz="1600" dirty="0"/>
          </a:p>
        </p:txBody>
      </p:sp>
      <p:cxnSp>
        <p:nvCxnSpPr>
          <p:cNvPr id="10" name="Straight Connector 9">
            <a:extLst>
              <a:ext uri="{FF2B5EF4-FFF2-40B4-BE49-F238E27FC236}">
                <a16:creationId xmlns:a16="http://schemas.microsoft.com/office/drawing/2014/main" id="{E0A53C0C-9549-4348-A700-3BB244ED9384}"/>
              </a:ext>
            </a:extLst>
          </p:cNvPr>
          <p:cNvCxnSpPr>
            <a:cxnSpLocks/>
          </p:cNvCxnSpPr>
          <p:nvPr/>
        </p:nvCxnSpPr>
        <p:spPr>
          <a:xfrm flipV="1">
            <a:off x="5417328" y="2467443"/>
            <a:ext cx="671771" cy="1"/>
          </a:xfrm>
          <a:prstGeom prst="line">
            <a:avLst/>
          </a:prstGeom>
          <a:ln w="95250">
            <a:solidFill>
              <a:srgbClr val="7598B3"/>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11" name="Content Placeholder 2">
            <a:extLst>
              <a:ext uri="{FF2B5EF4-FFF2-40B4-BE49-F238E27FC236}">
                <a16:creationId xmlns:a16="http://schemas.microsoft.com/office/drawing/2014/main" id="{44F5198C-4F85-1741-A177-483E291A52AF}"/>
              </a:ext>
            </a:extLst>
          </p:cNvPr>
          <p:cNvSpPr txBox="1">
            <a:spLocks/>
          </p:cNvSpPr>
          <p:nvPr/>
        </p:nvSpPr>
        <p:spPr>
          <a:xfrm>
            <a:off x="838206" y="1909531"/>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a movie</a:t>
            </a:r>
          </a:p>
        </p:txBody>
      </p:sp>
      <p:sp>
        <p:nvSpPr>
          <p:cNvPr id="12" name="Content Placeholder 2">
            <a:extLst>
              <a:ext uri="{FF2B5EF4-FFF2-40B4-BE49-F238E27FC236}">
                <a16:creationId xmlns:a16="http://schemas.microsoft.com/office/drawing/2014/main" id="{64EAB9B6-A305-6747-B0B3-3DA0F3CEC8C8}"/>
              </a:ext>
            </a:extLst>
          </p:cNvPr>
          <p:cNvSpPr txBox="1">
            <a:spLocks/>
          </p:cNvSpPr>
          <p:nvPr/>
        </p:nvSpPr>
        <p:spPr>
          <a:xfrm>
            <a:off x="838207" y="2353158"/>
            <a:ext cx="1197953" cy="56783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Wonder Wheel</a:t>
            </a:r>
          </a:p>
        </p:txBody>
      </p:sp>
      <p:sp>
        <p:nvSpPr>
          <p:cNvPr id="13" name="Content Placeholder 2">
            <a:extLst>
              <a:ext uri="{FF2B5EF4-FFF2-40B4-BE49-F238E27FC236}">
                <a16:creationId xmlns:a16="http://schemas.microsoft.com/office/drawing/2014/main" id="{F3F00075-EB95-5044-81DE-6110CE1352F2}"/>
              </a:ext>
            </a:extLst>
          </p:cNvPr>
          <p:cNvSpPr txBox="1">
            <a:spLocks/>
          </p:cNvSpPr>
          <p:nvPr/>
        </p:nvSpPr>
        <p:spPr>
          <a:xfrm>
            <a:off x="3729076" y="1909531"/>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features</a:t>
            </a:r>
          </a:p>
        </p:txBody>
      </p:sp>
      <p:sp>
        <p:nvSpPr>
          <p:cNvPr id="14" name="Content Placeholder 2">
            <a:extLst>
              <a:ext uri="{FF2B5EF4-FFF2-40B4-BE49-F238E27FC236}">
                <a16:creationId xmlns:a16="http://schemas.microsoft.com/office/drawing/2014/main" id="{F3FEA794-9F5A-B24E-A343-58449003D18C}"/>
              </a:ext>
            </a:extLst>
          </p:cNvPr>
          <p:cNvSpPr txBox="1">
            <a:spLocks/>
          </p:cNvSpPr>
          <p:nvPr/>
        </p:nvSpPr>
        <p:spPr>
          <a:xfrm>
            <a:off x="3710328" y="2317532"/>
            <a:ext cx="1197953" cy="34744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acting</a:t>
            </a:r>
          </a:p>
        </p:txBody>
      </p:sp>
      <p:sp>
        <p:nvSpPr>
          <p:cNvPr id="15" name="Content Placeholder 2">
            <a:extLst>
              <a:ext uri="{FF2B5EF4-FFF2-40B4-BE49-F238E27FC236}">
                <a16:creationId xmlns:a16="http://schemas.microsoft.com/office/drawing/2014/main" id="{0C492E3D-7018-F14B-88DA-7895678EC34A}"/>
              </a:ext>
            </a:extLst>
          </p:cNvPr>
          <p:cNvSpPr txBox="1">
            <a:spLocks/>
          </p:cNvSpPr>
          <p:nvPr/>
        </p:nvSpPr>
        <p:spPr>
          <a:xfrm>
            <a:off x="6507811" y="1903451"/>
            <a:ext cx="1643355"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sub-features</a:t>
            </a:r>
          </a:p>
        </p:txBody>
      </p:sp>
      <p:sp>
        <p:nvSpPr>
          <p:cNvPr id="16" name="Content Placeholder 2">
            <a:extLst>
              <a:ext uri="{FF2B5EF4-FFF2-40B4-BE49-F238E27FC236}">
                <a16:creationId xmlns:a16="http://schemas.microsoft.com/office/drawing/2014/main" id="{AFC03D25-CDAF-8A4D-8693-5E929EF595FD}"/>
              </a:ext>
            </a:extLst>
          </p:cNvPr>
          <p:cNvSpPr txBox="1">
            <a:spLocks/>
          </p:cNvSpPr>
          <p:nvPr/>
        </p:nvSpPr>
        <p:spPr>
          <a:xfrm>
            <a:off x="6730513" y="2317532"/>
            <a:ext cx="1197953" cy="60346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Kate Winslet</a:t>
            </a:r>
          </a:p>
        </p:txBody>
      </p:sp>
      <p:grpSp>
        <p:nvGrpSpPr>
          <p:cNvPr id="17" name="Group 16">
            <a:extLst>
              <a:ext uri="{FF2B5EF4-FFF2-40B4-BE49-F238E27FC236}">
                <a16:creationId xmlns:a16="http://schemas.microsoft.com/office/drawing/2014/main" id="{E7DF637D-2F93-1D4D-B39F-6E08352F3931}"/>
              </a:ext>
            </a:extLst>
          </p:cNvPr>
          <p:cNvGrpSpPr/>
          <p:nvPr/>
        </p:nvGrpSpPr>
        <p:grpSpPr>
          <a:xfrm>
            <a:off x="820325" y="4583420"/>
            <a:ext cx="1433761" cy="1457915"/>
            <a:chOff x="826931" y="4555544"/>
            <a:chExt cx="1433761" cy="1457915"/>
          </a:xfrm>
        </p:grpSpPr>
        <p:sp>
          <p:nvSpPr>
            <p:cNvPr id="19" name="Content Placeholder 2">
              <a:extLst>
                <a:ext uri="{FF2B5EF4-FFF2-40B4-BE49-F238E27FC236}">
                  <a16:creationId xmlns:a16="http://schemas.microsoft.com/office/drawing/2014/main" id="{29854015-80A4-984D-9A51-3A9415A7E001}"/>
                </a:ext>
              </a:extLst>
            </p:cNvPr>
            <p:cNvSpPr txBox="1">
              <a:spLocks/>
            </p:cNvSpPr>
            <p:nvPr/>
          </p:nvSpPr>
          <p:spPr>
            <a:xfrm>
              <a:off x="944836" y="4555544"/>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acting</a:t>
              </a:r>
            </a:p>
          </p:txBody>
        </p:sp>
        <p:sp>
          <p:nvSpPr>
            <p:cNvPr id="20" name="Content Placeholder 2">
              <a:extLst>
                <a:ext uri="{FF2B5EF4-FFF2-40B4-BE49-F238E27FC236}">
                  <a16:creationId xmlns:a16="http://schemas.microsoft.com/office/drawing/2014/main" id="{C6FFEAFB-ADB7-7A46-B860-0E8EC5C393C6}"/>
                </a:ext>
              </a:extLst>
            </p:cNvPr>
            <p:cNvSpPr txBox="1">
              <a:spLocks/>
            </p:cNvSpPr>
            <p:nvPr/>
          </p:nvSpPr>
          <p:spPr>
            <a:xfrm>
              <a:off x="826931" y="4917336"/>
              <a:ext cx="1433761"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multiple</a:t>
              </a:r>
            </a:p>
            <a:p>
              <a:pPr marL="0" indent="0" algn="ctr">
                <a:buNone/>
              </a:pPr>
              <a:r>
                <a:rPr lang="en-US" sz="1600" dirty="0"/>
                <a:t>predetermined</a:t>
              </a:r>
              <a:endParaRPr lang="en-US" sz="1600" i="1" dirty="0"/>
            </a:p>
          </p:txBody>
        </p:sp>
        <p:sp>
          <p:nvSpPr>
            <p:cNvPr id="21" name="Content Placeholder 2">
              <a:extLst>
                <a:ext uri="{FF2B5EF4-FFF2-40B4-BE49-F238E27FC236}">
                  <a16:creationId xmlns:a16="http://schemas.microsoft.com/office/drawing/2014/main" id="{FF3BF537-6EDD-5A4C-89B3-109C71BAB770}"/>
                </a:ext>
              </a:extLst>
            </p:cNvPr>
            <p:cNvSpPr txBox="1">
              <a:spLocks/>
            </p:cNvSpPr>
            <p:nvPr/>
          </p:nvSpPr>
          <p:spPr>
            <a:xfrm>
              <a:off x="932000" y="5499606"/>
              <a:ext cx="1197953" cy="51385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Kate Winslet</a:t>
              </a:r>
            </a:p>
          </p:txBody>
        </p:sp>
      </p:grpSp>
      <p:grpSp>
        <p:nvGrpSpPr>
          <p:cNvPr id="22" name="Group 21">
            <a:extLst>
              <a:ext uri="{FF2B5EF4-FFF2-40B4-BE49-F238E27FC236}">
                <a16:creationId xmlns:a16="http://schemas.microsoft.com/office/drawing/2014/main" id="{5179867B-E16D-E84D-AD8D-2236DA42B923}"/>
              </a:ext>
            </a:extLst>
          </p:cNvPr>
          <p:cNvGrpSpPr/>
          <p:nvPr/>
        </p:nvGrpSpPr>
        <p:grpSpPr>
          <a:xfrm>
            <a:off x="2815016" y="4580608"/>
            <a:ext cx="1433761" cy="1545555"/>
            <a:chOff x="2821622" y="4552732"/>
            <a:chExt cx="1433761" cy="1545555"/>
          </a:xfrm>
        </p:grpSpPr>
        <p:sp>
          <p:nvSpPr>
            <p:cNvPr id="23" name="Content Placeholder 2">
              <a:extLst>
                <a:ext uri="{FF2B5EF4-FFF2-40B4-BE49-F238E27FC236}">
                  <a16:creationId xmlns:a16="http://schemas.microsoft.com/office/drawing/2014/main" id="{44DC7F90-E660-3B41-9502-B2C9F4ED2DEA}"/>
                </a:ext>
              </a:extLst>
            </p:cNvPr>
            <p:cNvSpPr txBox="1">
              <a:spLocks/>
            </p:cNvSpPr>
            <p:nvPr/>
          </p:nvSpPr>
          <p:spPr>
            <a:xfrm>
              <a:off x="2939526" y="4552732"/>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writing</a:t>
              </a:r>
            </a:p>
          </p:txBody>
        </p:sp>
        <p:sp>
          <p:nvSpPr>
            <p:cNvPr id="24" name="Content Placeholder 2">
              <a:extLst>
                <a:ext uri="{FF2B5EF4-FFF2-40B4-BE49-F238E27FC236}">
                  <a16:creationId xmlns:a16="http://schemas.microsoft.com/office/drawing/2014/main" id="{C23A20AF-8722-8F4C-8F2A-7D07407543C3}"/>
                </a:ext>
              </a:extLst>
            </p:cNvPr>
            <p:cNvSpPr txBox="1">
              <a:spLocks/>
            </p:cNvSpPr>
            <p:nvPr/>
          </p:nvSpPr>
          <p:spPr>
            <a:xfrm>
              <a:off x="2821622" y="4917336"/>
              <a:ext cx="1433761"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single</a:t>
              </a:r>
            </a:p>
            <a:p>
              <a:pPr marL="0" indent="0" algn="ctr">
                <a:buNone/>
              </a:pPr>
              <a:r>
                <a:rPr lang="en-US" sz="1600" dirty="0"/>
                <a:t>predetermined</a:t>
              </a:r>
              <a:endParaRPr lang="en-US" sz="1600" i="1" dirty="0"/>
            </a:p>
          </p:txBody>
        </p:sp>
        <p:sp>
          <p:nvSpPr>
            <p:cNvPr id="25" name="Content Placeholder 2">
              <a:extLst>
                <a:ext uri="{FF2B5EF4-FFF2-40B4-BE49-F238E27FC236}">
                  <a16:creationId xmlns:a16="http://schemas.microsoft.com/office/drawing/2014/main" id="{93DE4886-D39D-8D4F-BEEF-A7A3EF1345DE}"/>
                </a:ext>
              </a:extLst>
            </p:cNvPr>
            <p:cNvSpPr txBox="1">
              <a:spLocks/>
            </p:cNvSpPr>
            <p:nvPr/>
          </p:nvSpPr>
          <p:spPr>
            <a:xfrm>
              <a:off x="2941052" y="5503228"/>
              <a:ext cx="1197953" cy="59505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Woody Allen</a:t>
              </a:r>
            </a:p>
          </p:txBody>
        </p:sp>
      </p:grpSp>
      <p:grpSp>
        <p:nvGrpSpPr>
          <p:cNvPr id="27" name="Group 26">
            <a:extLst>
              <a:ext uri="{FF2B5EF4-FFF2-40B4-BE49-F238E27FC236}">
                <a16:creationId xmlns:a16="http://schemas.microsoft.com/office/drawing/2014/main" id="{6FE4441D-0CA7-5145-8FAA-03FF12BA30AA}"/>
              </a:ext>
            </a:extLst>
          </p:cNvPr>
          <p:cNvGrpSpPr/>
          <p:nvPr/>
        </p:nvGrpSpPr>
        <p:grpSpPr>
          <a:xfrm>
            <a:off x="4911167" y="4574988"/>
            <a:ext cx="1433761" cy="1466347"/>
            <a:chOff x="4917773" y="4547112"/>
            <a:chExt cx="1433761" cy="1466347"/>
          </a:xfrm>
        </p:grpSpPr>
        <p:sp>
          <p:nvSpPr>
            <p:cNvPr id="28" name="Content Placeholder 2">
              <a:extLst>
                <a:ext uri="{FF2B5EF4-FFF2-40B4-BE49-F238E27FC236}">
                  <a16:creationId xmlns:a16="http://schemas.microsoft.com/office/drawing/2014/main" id="{34D77E66-E262-084D-9CD8-7DC39A02FFA4}"/>
                </a:ext>
              </a:extLst>
            </p:cNvPr>
            <p:cNvSpPr txBox="1">
              <a:spLocks/>
            </p:cNvSpPr>
            <p:nvPr/>
          </p:nvSpPr>
          <p:spPr>
            <a:xfrm>
              <a:off x="5035677" y="4547112"/>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directing</a:t>
              </a:r>
            </a:p>
          </p:txBody>
        </p:sp>
        <p:sp>
          <p:nvSpPr>
            <p:cNvPr id="29" name="Content Placeholder 2">
              <a:extLst>
                <a:ext uri="{FF2B5EF4-FFF2-40B4-BE49-F238E27FC236}">
                  <a16:creationId xmlns:a16="http://schemas.microsoft.com/office/drawing/2014/main" id="{2272EC4C-FF89-A84E-9281-C9413C2F0233}"/>
                </a:ext>
              </a:extLst>
            </p:cNvPr>
            <p:cNvSpPr txBox="1">
              <a:spLocks/>
            </p:cNvSpPr>
            <p:nvPr/>
          </p:nvSpPr>
          <p:spPr>
            <a:xfrm>
              <a:off x="4917773" y="4919706"/>
              <a:ext cx="1433761"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single</a:t>
              </a:r>
            </a:p>
            <a:p>
              <a:pPr marL="0" indent="0" algn="ctr">
                <a:buNone/>
              </a:pPr>
              <a:r>
                <a:rPr lang="en-US" sz="1600" dirty="0"/>
                <a:t>predetermined</a:t>
              </a:r>
              <a:endParaRPr lang="en-US" sz="1600" i="1" dirty="0"/>
            </a:p>
          </p:txBody>
        </p:sp>
        <p:sp>
          <p:nvSpPr>
            <p:cNvPr id="30" name="Content Placeholder 2">
              <a:extLst>
                <a:ext uri="{FF2B5EF4-FFF2-40B4-BE49-F238E27FC236}">
                  <a16:creationId xmlns:a16="http://schemas.microsoft.com/office/drawing/2014/main" id="{269EFCA3-A677-6043-84EB-821626848262}"/>
                </a:ext>
              </a:extLst>
            </p:cNvPr>
            <p:cNvSpPr txBox="1">
              <a:spLocks/>
            </p:cNvSpPr>
            <p:nvPr/>
          </p:nvSpPr>
          <p:spPr>
            <a:xfrm>
              <a:off x="5052058" y="5495390"/>
              <a:ext cx="1197953" cy="518069"/>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Woody Allen</a:t>
              </a:r>
            </a:p>
          </p:txBody>
        </p:sp>
      </p:grpSp>
      <p:grpSp>
        <p:nvGrpSpPr>
          <p:cNvPr id="31" name="Group 30">
            <a:extLst>
              <a:ext uri="{FF2B5EF4-FFF2-40B4-BE49-F238E27FC236}">
                <a16:creationId xmlns:a16="http://schemas.microsoft.com/office/drawing/2014/main" id="{E9E4A87A-E908-4D49-82E8-92B49A3E1D54}"/>
              </a:ext>
            </a:extLst>
          </p:cNvPr>
          <p:cNvGrpSpPr/>
          <p:nvPr/>
        </p:nvGrpSpPr>
        <p:grpSpPr>
          <a:xfrm>
            <a:off x="6885897" y="4572180"/>
            <a:ext cx="1601309" cy="1469155"/>
            <a:chOff x="6892503" y="4544304"/>
            <a:chExt cx="1601309" cy="1469155"/>
          </a:xfrm>
        </p:grpSpPr>
        <p:sp>
          <p:nvSpPr>
            <p:cNvPr id="32" name="Content Placeholder 2">
              <a:extLst>
                <a:ext uri="{FF2B5EF4-FFF2-40B4-BE49-F238E27FC236}">
                  <a16:creationId xmlns:a16="http://schemas.microsoft.com/office/drawing/2014/main" id="{9869C335-8856-6D47-8FD9-0E91015D6E56}"/>
                </a:ext>
              </a:extLst>
            </p:cNvPr>
            <p:cNvSpPr txBox="1">
              <a:spLocks/>
            </p:cNvSpPr>
            <p:nvPr/>
          </p:nvSpPr>
          <p:spPr>
            <a:xfrm>
              <a:off x="7094182" y="4544304"/>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themes</a:t>
              </a:r>
            </a:p>
          </p:txBody>
        </p:sp>
        <p:sp>
          <p:nvSpPr>
            <p:cNvPr id="33" name="Content Placeholder 2">
              <a:extLst>
                <a:ext uri="{FF2B5EF4-FFF2-40B4-BE49-F238E27FC236}">
                  <a16:creationId xmlns:a16="http://schemas.microsoft.com/office/drawing/2014/main" id="{C8F3A908-545C-3E44-AEE6-62350E5D7720}"/>
                </a:ext>
              </a:extLst>
            </p:cNvPr>
            <p:cNvSpPr txBox="1">
              <a:spLocks/>
            </p:cNvSpPr>
            <p:nvPr/>
          </p:nvSpPr>
          <p:spPr>
            <a:xfrm>
              <a:off x="6976278" y="4917336"/>
              <a:ext cx="1433761"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t>multiple</a:t>
              </a:r>
            </a:p>
            <a:p>
              <a:pPr marL="0" indent="0" algn="ctr">
                <a:buNone/>
              </a:pPr>
              <a:r>
                <a:rPr lang="en-US" sz="1600" dirty="0"/>
                <a:t>mined</a:t>
              </a:r>
              <a:endParaRPr lang="en-US" sz="1600" i="1" dirty="0"/>
            </a:p>
          </p:txBody>
        </p:sp>
        <p:sp>
          <p:nvSpPr>
            <p:cNvPr id="34" name="Content Placeholder 2">
              <a:extLst>
                <a:ext uri="{FF2B5EF4-FFF2-40B4-BE49-F238E27FC236}">
                  <a16:creationId xmlns:a16="http://schemas.microsoft.com/office/drawing/2014/main" id="{C52D4F29-D8EA-F944-9F43-2E7DA63898CB}"/>
                </a:ext>
              </a:extLst>
            </p:cNvPr>
            <p:cNvSpPr txBox="1">
              <a:spLocks/>
            </p:cNvSpPr>
            <p:nvPr/>
          </p:nvSpPr>
          <p:spPr>
            <a:xfrm>
              <a:off x="6892503" y="5503228"/>
              <a:ext cx="1601309" cy="510231"/>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e.g. </a:t>
              </a:r>
              <a:r>
                <a:rPr lang="en-US" sz="1600" i="1" dirty="0">
                  <a:solidFill>
                    <a:srgbClr val="7598B3"/>
                  </a:solidFill>
                </a:rPr>
                <a:t>Amusement Parks</a:t>
              </a:r>
            </a:p>
          </p:txBody>
        </p:sp>
      </p:grpSp>
      <p:sp>
        <p:nvSpPr>
          <p:cNvPr id="2" name="TextBox 1">
            <a:extLst>
              <a:ext uri="{FF2B5EF4-FFF2-40B4-BE49-F238E27FC236}">
                <a16:creationId xmlns:a16="http://schemas.microsoft.com/office/drawing/2014/main" id="{C561D73C-9FC1-4CE7-A39B-D066228D7E57}"/>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67910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P spid="13" grpId="0"/>
      <p:bldP spid="14" grpId="0"/>
      <p:bldP spid="15"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1: Feature-based </a:t>
            </a:r>
            <a:r>
              <a:rPr lang="en-US" dirty="0" err="1"/>
              <a:t>characterisation</a:t>
            </a:r>
            <a:r>
              <a:rPr lang="en-US" dirty="0"/>
              <a:t> of movies</a:t>
            </a:r>
          </a:p>
        </p:txBody>
      </p:sp>
      <p:sp>
        <p:nvSpPr>
          <p:cNvPr id="36" name="Content Placeholder 2">
            <a:extLst>
              <a:ext uri="{FF2B5EF4-FFF2-40B4-BE49-F238E27FC236}">
                <a16:creationId xmlns:a16="http://schemas.microsoft.com/office/drawing/2014/main" id="{9535AD16-D56F-A845-AD01-8052472AA0DF}"/>
              </a:ext>
            </a:extLst>
          </p:cNvPr>
          <p:cNvSpPr txBox="1">
            <a:spLocks/>
          </p:cNvSpPr>
          <p:nvPr/>
        </p:nvSpPr>
        <p:spPr>
          <a:xfrm>
            <a:off x="1315180" y="2171998"/>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a movie</a:t>
            </a:r>
          </a:p>
        </p:txBody>
      </p:sp>
      <p:sp>
        <p:nvSpPr>
          <p:cNvPr id="37" name="Content Placeholder 2">
            <a:extLst>
              <a:ext uri="{FF2B5EF4-FFF2-40B4-BE49-F238E27FC236}">
                <a16:creationId xmlns:a16="http://schemas.microsoft.com/office/drawing/2014/main" id="{A506FAD7-1FC8-4942-A5A4-3BC29DE6B436}"/>
              </a:ext>
            </a:extLst>
          </p:cNvPr>
          <p:cNvSpPr txBox="1">
            <a:spLocks/>
          </p:cNvSpPr>
          <p:nvPr/>
        </p:nvSpPr>
        <p:spPr>
          <a:xfrm>
            <a:off x="1315179" y="3248331"/>
            <a:ext cx="1197953"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features</a:t>
            </a:r>
          </a:p>
        </p:txBody>
      </p:sp>
      <p:sp>
        <p:nvSpPr>
          <p:cNvPr id="38" name="Content Placeholder 2">
            <a:extLst>
              <a:ext uri="{FF2B5EF4-FFF2-40B4-BE49-F238E27FC236}">
                <a16:creationId xmlns:a16="http://schemas.microsoft.com/office/drawing/2014/main" id="{2C3FE6C7-A99E-374B-9CA5-0A880FE4DA7E}"/>
              </a:ext>
            </a:extLst>
          </p:cNvPr>
          <p:cNvSpPr txBox="1">
            <a:spLocks/>
          </p:cNvSpPr>
          <p:nvPr/>
        </p:nvSpPr>
        <p:spPr>
          <a:xfrm>
            <a:off x="1092477" y="4526552"/>
            <a:ext cx="1643355" cy="403775"/>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b="1" dirty="0">
                <a:solidFill>
                  <a:srgbClr val="144B7A"/>
                </a:solidFill>
              </a:rPr>
              <a:t>sub-features</a:t>
            </a:r>
          </a:p>
        </p:txBody>
      </p:sp>
      <p:sp>
        <p:nvSpPr>
          <p:cNvPr id="80" name="Oval 79">
            <a:extLst>
              <a:ext uri="{FF2B5EF4-FFF2-40B4-BE49-F238E27FC236}">
                <a16:creationId xmlns:a16="http://schemas.microsoft.com/office/drawing/2014/main" id="{D63D2551-5ED2-4B40-9B3A-3B03E7665CA1}"/>
              </a:ext>
            </a:extLst>
          </p:cNvPr>
          <p:cNvSpPr/>
          <p:nvPr/>
        </p:nvSpPr>
        <p:spPr>
          <a:xfrm>
            <a:off x="3250234" y="465048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81" name="Oval 80">
            <a:extLst>
              <a:ext uri="{FF2B5EF4-FFF2-40B4-BE49-F238E27FC236}">
                <a16:creationId xmlns:a16="http://schemas.microsoft.com/office/drawing/2014/main" id="{05B141D1-C0F9-4440-9AE3-56FA591B3F83}"/>
              </a:ext>
            </a:extLst>
          </p:cNvPr>
          <p:cNvSpPr/>
          <p:nvPr/>
        </p:nvSpPr>
        <p:spPr>
          <a:xfrm>
            <a:off x="4652323" y="218194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pic>
        <p:nvPicPr>
          <p:cNvPr id="82" name="Picture 81" descr="A close up of a logo&#10;&#10;Description automatically generated">
            <a:extLst>
              <a:ext uri="{FF2B5EF4-FFF2-40B4-BE49-F238E27FC236}">
                <a16:creationId xmlns:a16="http://schemas.microsoft.com/office/drawing/2014/main" id="{CF1F4AEE-373F-7042-8EBC-42383E086BB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39749" y="2272425"/>
            <a:ext cx="269591" cy="257288"/>
          </a:xfrm>
          <a:prstGeom prst="rect">
            <a:avLst/>
          </a:prstGeom>
        </p:spPr>
      </p:pic>
      <p:pic>
        <p:nvPicPr>
          <p:cNvPr id="83" name="Picture 82" descr="A close up of a logo&#10;&#10;Description automatically generated">
            <a:extLst>
              <a:ext uri="{FF2B5EF4-FFF2-40B4-BE49-F238E27FC236}">
                <a16:creationId xmlns:a16="http://schemas.microsoft.com/office/drawing/2014/main" id="{B5525D9F-D34E-AF43-AC67-F4F8952F033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331303" y="4729170"/>
            <a:ext cx="308604" cy="310468"/>
          </a:xfrm>
          <a:prstGeom prst="rect">
            <a:avLst/>
          </a:prstGeom>
        </p:spPr>
      </p:pic>
      <p:pic>
        <p:nvPicPr>
          <p:cNvPr id="84" name="Picture 83" descr="A close up of a logo&#10;&#10;Description automatically generated">
            <a:extLst>
              <a:ext uri="{FF2B5EF4-FFF2-40B4-BE49-F238E27FC236}">
                <a16:creationId xmlns:a16="http://schemas.microsoft.com/office/drawing/2014/main" id="{C693EBA3-F65A-E240-B5AD-94E1EBA7149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657803" y="3290133"/>
            <a:ext cx="269591" cy="257288"/>
          </a:xfrm>
          <a:prstGeom prst="rect">
            <a:avLst/>
          </a:prstGeom>
        </p:spPr>
      </p:pic>
      <p:pic>
        <p:nvPicPr>
          <p:cNvPr id="85" name="Picture 84" descr="A close up of a logo&#10;&#10;Description automatically generated">
            <a:extLst>
              <a:ext uri="{FF2B5EF4-FFF2-40B4-BE49-F238E27FC236}">
                <a16:creationId xmlns:a16="http://schemas.microsoft.com/office/drawing/2014/main" id="{CCCDA4F0-4B74-614A-B0A3-E40F87FF42D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425572" y="3716761"/>
            <a:ext cx="288925" cy="257288"/>
          </a:xfrm>
          <a:prstGeom prst="rect">
            <a:avLst/>
          </a:prstGeom>
        </p:spPr>
      </p:pic>
      <p:pic>
        <p:nvPicPr>
          <p:cNvPr id="86" name="Picture 85" descr="A close up of a logo&#10;&#10;Description automatically generated">
            <a:extLst>
              <a:ext uri="{FF2B5EF4-FFF2-40B4-BE49-F238E27FC236}">
                <a16:creationId xmlns:a16="http://schemas.microsoft.com/office/drawing/2014/main" id="{98885BF7-E25A-BB44-97E3-AC4D1D503E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095055" y="3716110"/>
            <a:ext cx="327025" cy="257288"/>
          </a:xfrm>
          <a:prstGeom prst="rect">
            <a:avLst/>
          </a:prstGeom>
        </p:spPr>
      </p:pic>
      <p:pic>
        <p:nvPicPr>
          <p:cNvPr id="87" name="Picture 86" descr="A close up of a logo&#10;&#10;Description automatically generated">
            <a:extLst>
              <a:ext uri="{FF2B5EF4-FFF2-40B4-BE49-F238E27FC236}">
                <a16:creationId xmlns:a16="http://schemas.microsoft.com/office/drawing/2014/main" id="{C7D126F4-EF4E-4440-86CB-9C07FCD450DD}"/>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5817898" y="3279530"/>
            <a:ext cx="295276" cy="257288"/>
          </a:xfrm>
          <a:prstGeom prst="rect">
            <a:avLst/>
          </a:prstGeom>
        </p:spPr>
      </p:pic>
      <p:pic>
        <p:nvPicPr>
          <p:cNvPr id="88" name="Picture 87" descr="A close up of a logo&#10;&#10;Description automatically generated">
            <a:extLst>
              <a:ext uri="{FF2B5EF4-FFF2-40B4-BE49-F238E27FC236}">
                <a16:creationId xmlns:a16="http://schemas.microsoft.com/office/drawing/2014/main" id="{596EC8D1-B365-4542-A58A-E125D2E8BB3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917619" y="4732192"/>
            <a:ext cx="396591" cy="310468"/>
          </a:xfrm>
          <a:prstGeom prst="rect">
            <a:avLst/>
          </a:prstGeom>
        </p:spPr>
      </p:pic>
      <p:pic>
        <p:nvPicPr>
          <p:cNvPr id="89" name="Picture 88" descr="A close up of a logo&#10;&#10;Description automatically generated">
            <a:extLst>
              <a:ext uri="{FF2B5EF4-FFF2-40B4-BE49-F238E27FC236}">
                <a16:creationId xmlns:a16="http://schemas.microsoft.com/office/drawing/2014/main" id="{6BFB76F1-77CE-FE43-B68C-6A4EC893A3D9}"/>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5536455" y="4727373"/>
            <a:ext cx="309767" cy="310468"/>
          </a:xfrm>
          <a:prstGeom prst="rect">
            <a:avLst/>
          </a:prstGeom>
        </p:spPr>
      </p:pic>
      <p:grpSp>
        <p:nvGrpSpPr>
          <p:cNvPr id="90" name="Group 89">
            <a:extLst>
              <a:ext uri="{FF2B5EF4-FFF2-40B4-BE49-F238E27FC236}">
                <a16:creationId xmlns:a16="http://schemas.microsoft.com/office/drawing/2014/main" id="{11AEF221-1EE0-F046-9C65-273C00C7772A}"/>
              </a:ext>
            </a:extLst>
          </p:cNvPr>
          <p:cNvGrpSpPr/>
          <p:nvPr/>
        </p:nvGrpSpPr>
        <p:grpSpPr>
          <a:xfrm rot="18900000">
            <a:off x="3871828" y="2534614"/>
            <a:ext cx="1395778" cy="1375336"/>
            <a:chOff x="1661377" y="2469097"/>
            <a:chExt cx="1395778" cy="1375336"/>
          </a:xfrm>
        </p:grpSpPr>
        <p:sp>
          <p:nvSpPr>
            <p:cNvPr id="91" name="Block Arc 90">
              <a:extLst>
                <a:ext uri="{FF2B5EF4-FFF2-40B4-BE49-F238E27FC236}">
                  <a16:creationId xmlns:a16="http://schemas.microsoft.com/office/drawing/2014/main" id="{3C26E7A6-4000-2F41-8F68-CE65F0498626}"/>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92" name="Isosceles Triangle 24">
              <a:extLst>
                <a:ext uri="{FF2B5EF4-FFF2-40B4-BE49-F238E27FC236}">
                  <a16:creationId xmlns:a16="http://schemas.microsoft.com/office/drawing/2014/main" id="{B633C6EB-3E1A-D94D-A758-92776F598184}"/>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93" name="Group 92">
            <a:extLst>
              <a:ext uri="{FF2B5EF4-FFF2-40B4-BE49-F238E27FC236}">
                <a16:creationId xmlns:a16="http://schemas.microsoft.com/office/drawing/2014/main" id="{EF76BB3A-CC85-FB42-BEFD-CA61D4BD4DF0}"/>
              </a:ext>
            </a:extLst>
          </p:cNvPr>
          <p:cNvGrpSpPr/>
          <p:nvPr/>
        </p:nvGrpSpPr>
        <p:grpSpPr>
          <a:xfrm rot="17100000">
            <a:off x="4373081" y="2634337"/>
            <a:ext cx="1395778" cy="1375336"/>
            <a:chOff x="1661377" y="2469097"/>
            <a:chExt cx="1395778" cy="1375336"/>
          </a:xfrm>
        </p:grpSpPr>
        <p:sp>
          <p:nvSpPr>
            <p:cNvPr id="94" name="Block Arc 93">
              <a:extLst>
                <a:ext uri="{FF2B5EF4-FFF2-40B4-BE49-F238E27FC236}">
                  <a16:creationId xmlns:a16="http://schemas.microsoft.com/office/drawing/2014/main" id="{9D85CC29-740B-834D-AAFE-2B3DD6DF2506}"/>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95" name="Isosceles Triangle 24">
              <a:extLst>
                <a:ext uri="{FF2B5EF4-FFF2-40B4-BE49-F238E27FC236}">
                  <a16:creationId xmlns:a16="http://schemas.microsoft.com/office/drawing/2014/main" id="{D5BEDBC4-E98B-0A41-8CD0-FE06AC6B62E9}"/>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96" name="Group 95">
            <a:extLst>
              <a:ext uri="{FF2B5EF4-FFF2-40B4-BE49-F238E27FC236}">
                <a16:creationId xmlns:a16="http://schemas.microsoft.com/office/drawing/2014/main" id="{A4FEAF5B-B211-CE43-8532-DF87E175CDFE}"/>
              </a:ext>
            </a:extLst>
          </p:cNvPr>
          <p:cNvGrpSpPr/>
          <p:nvPr/>
        </p:nvGrpSpPr>
        <p:grpSpPr>
          <a:xfrm rot="2700000" flipH="1">
            <a:off x="4508454" y="2536656"/>
            <a:ext cx="1395778" cy="1375336"/>
            <a:chOff x="1661377" y="2469097"/>
            <a:chExt cx="1395778" cy="1375336"/>
          </a:xfrm>
        </p:grpSpPr>
        <p:sp>
          <p:nvSpPr>
            <p:cNvPr id="97" name="Block Arc 96">
              <a:extLst>
                <a:ext uri="{FF2B5EF4-FFF2-40B4-BE49-F238E27FC236}">
                  <a16:creationId xmlns:a16="http://schemas.microsoft.com/office/drawing/2014/main" id="{6103E7D3-1481-F748-B275-368E509A382B}"/>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98" name="Isosceles Triangle 24">
              <a:extLst>
                <a:ext uri="{FF2B5EF4-FFF2-40B4-BE49-F238E27FC236}">
                  <a16:creationId xmlns:a16="http://schemas.microsoft.com/office/drawing/2014/main" id="{9B11D955-8503-0A46-AF7C-5987FFE6DE95}"/>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99" name="Group 98">
            <a:extLst>
              <a:ext uri="{FF2B5EF4-FFF2-40B4-BE49-F238E27FC236}">
                <a16:creationId xmlns:a16="http://schemas.microsoft.com/office/drawing/2014/main" id="{12259417-7DF6-7543-9325-ADA3D08C68B4}"/>
              </a:ext>
            </a:extLst>
          </p:cNvPr>
          <p:cNvGrpSpPr/>
          <p:nvPr/>
        </p:nvGrpSpPr>
        <p:grpSpPr>
          <a:xfrm rot="4500000" flipH="1">
            <a:off x="4023313" y="2619536"/>
            <a:ext cx="1395778" cy="1375336"/>
            <a:chOff x="1661377" y="2469097"/>
            <a:chExt cx="1395778" cy="1375336"/>
          </a:xfrm>
        </p:grpSpPr>
        <p:sp>
          <p:nvSpPr>
            <p:cNvPr id="100" name="Block Arc 99">
              <a:extLst>
                <a:ext uri="{FF2B5EF4-FFF2-40B4-BE49-F238E27FC236}">
                  <a16:creationId xmlns:a16="http://schemas.microsoft.com/office/drawing/2014/main" id="{6EE42D7C-BEEA-A54E-948F-D229DB57B960}"/>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101" name="Isosceles Triangle 24">
              <a:extLst>
                <a:ext uri="{FF2B5EF4-FFF2-40B4-BE49-F238E27FC236}">
                  <a16:creationId xmlns:a16="http://schemas.microsoft.com/office/drawing/2014/main" id="{66E22F2A-C6BF-8048-84F0-182FAFDC638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102" name="Oval 101">
            <a:extLst>
              <a:ext uri="{FF2B5EF4-FFF2-40B4-BE49-F238E27FC236}">
                <a16:creationId xmlns:a16="http://schemas.microsoft.com/office/drawing/2014/main" id="{4E03B741-2022-2547-86C4-0371489D1CC1}"/>
              </a:ext>
            </a:extLst>
          </p:cNvPr>
          <p:cNvSpPr/>
          <p:nvPr/>
        </p:nvSpPr>
        <p:spPr>
          <a:xfrm>
            <a:off x="3556315" y="3199348"/>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03" name="Oval 102">
            <a:extLst>
              <a:ext uri="{FF2B5EF4-FFF2-40B4-BE49-F238E27FC236}">
                <a16:creationId xmlns:a16="http://schemas.microsoft.com/office/drawing/2014/main" id="{509F2613-E257-4B46-AE6D-4DF0F16CA599}"/>
              </a:ext>
            </a:extLst>
          </p:cNvPr>
          <p:cNvSpPr/>
          <p:nvPr/>
        </p:nvSpPr>
        <p:spPr>
          <a:xfrm>
            <a:off x="4334461" y="3631262"/>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04" name="Oval 103">
            <a:extLst>
              <a:ext uri="{FF2B5EF4-FFF2-40B4-BE49-F238E27FC236}">
                <a16:creationId xmlns:a16="http://schemas.microsoft.com/office/drawing/2014/main" id="{7090221B-E304-114D-BA18-B24158A3CA72}"/>
              </a:ext>
            </a:extLst>
          </p:cNvPr>
          <p:cNvSpPr/>
          <p:nvPr/>
        </p:nvSpPr>
        <p:spPr>
          <a:xfrm>
            <a:off x="5013631" y="3631262"/>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105" name="Oval 104">
            <a:extLst>
              <a:ext uri="{FF2B5EF4-FFF2-40B4-BE49-F238E27FC236}">
                <a16:creationId xmlns:a16="http://schemas.microsoft.com/office/drawing/2014/main" id="{ACE836E1-74A8-F74C-AC2B-F750AF7F81D9}"/>
              </a:ext>
            </a:extLst>
          </p:cNvPr>
          <p:cNvSpPr/>
          <p:nvPr/>
        </p:nvSpPr>
        <p:spPr>
          <a:xfrm>
            <a:off x="5739473" y="319543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106" name="Group 105">
            <a:extLst>
              <a:ext uri="{FF2B5EF4-FFF2-40B4-BE49-F238E27FC236}">
                <a16:creationId xmlns:a16="http://schemas.microsoft.com/office/drawing/2014/main" id="{00911763-0984-6049-B4FE-EF8C7E64F7EA}"/>
              </a:ext>
            </a:extLst>
          </p:cNvPr>
          <p:cNvGrpSpPr/>
          <p:nvPr/>
        </p:nvGrpSpPr>
        <p:grpSpPr>
          <a:xfrm rot="4500000" flipH="1">
            <a:off x="2887998" y="3658303"/>
            <a:ext cx="1395778" cy="1375336"/>
            <a:chOff x="1661377" y="2469097"/>
            <a:chExt cx="1395778" cy="1375336"/>
          </a:xfrm>
        </p:grpSpPr>
        <p:sp>
          <p:nvSpPr>
            <p:cNvPr id="107" name="Block Arc 106">
              <a:extLst>
                <a:ext uri="{FF2B5EF4-FFF2-40B4-BE49-F238E27FC236}">
                  <a16:creationId xmlns:a16="http://schemas.microsoft.com/office/drawing/2014/main" id="{F8E6440F-9DBC-294B-9DE3-9A4C990AC380}"/>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108" name="Isosceles Triangle 24">
              <a:extLst>
                <a:ext uri="{FF2B5EF4-FFF2-40B4-BE49-F238E27FC236}">
                  <a16:creationId xmlns:a16="http://schemas.microsoft.com/office/drawing/2014/main" id="{1E16CA9A-F954-EE48-81B3-51117306669D}"/>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109" name="Oval 108">
            <a:extLst>
              <a:ext uri="{FF2B5EF4-FFF2-40B4-BE49-F238E27FC236}">
                <a16:creationId xmlns:a16="http://schemas.microsoft.com/office/drawing/2014/main" id="{EB3B9EAF-E687-724C-9D71-3E1AC0E7189A}"/>
              </a:ext>
            </a:extLst>
          </p:cNvPr>
          <p:cNvSpPr/>
          <p:nvPr/>
        </p:nvSpPr>
        <p:spPr>
          <a:xfrm>
            <a:off x="3871966" y="4666854"/>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110" name="Group 109">
            <a:extLst>
              <a:ext uri="{FF2B5EF4-FFF2-40B4-BE49-F238E27FC236}">
                <a16:creationId xmlns:a16="http://schemas.microsoft.com/office/drawing/2014/main" id="{03595743-6668-5D4D-B24B-FB21D1BDC666}"/>
              </a:ext>
            </a:extLst>
          </p:cNvPr>
          <p:cNvGrpSpPr/>
          <p:nvPr/>
        </p:nvGrpSpPr>
        <p:grpSpPr>
          <a:xfrm rot="17100000">
            <a:off x="3285679" y="3650385"/>
            <a:ext cx="1395778" cy="1375336"/>
            <a:chOff x="1661377" y="2469097"/>
            <a:chExt cx="1395778" cy="1375336"/>
          </a:xfrm>
        </p:grpSpPr>
        <p:sp>
          <p:nvSpPr>
            <p:cNvPr id="111" name="Block Arc 110">
              <a:extLst>
                <a:ext uri="{FF2B5EF4-FFF2-40B4-BE49-F238E27FC236}">
                  <a16:creationId xmlns:a16="http://schemas.microsoft.com/office/drawing/2014/main" id="{43DEFB56-4270-5942-873F-75F7A57F202D}"/>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112" name="Isosceles Triangle 24">
              <a:extLst>
                <a:ext uri="{FF2B5EF4-FFF2-40B4-BE49-F238E27FC236}">
                  <a16:creationId xmlns:a16="http://schemas.microsoft.com/office/drawing/2014/main" id="{2175FB57-4C86-344D-A6D6-E4BB07A47AA3}"/>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113" name="Oval 112">
            <a:extLst>
              <a:ext uri="{FF2B5EF4-FFF2-40B4-BE49-F238E27FC236}">
                <a16:creationId xmlns:a16="http://schemas.microsoft.com/office/drawing/2014/main" id="{2CA9C6DB-2C3C-7847-9298-FC3E9A3D95CC}"/>
              </a:ext>
            </a:extLst>
          </p:cNvPr>
          <p:cNvSpPr/>
          <p:nvPr/>
        </p:nvSpPr>
        <p:spPr>
          <a:xfrm>
            <a:off x="5460364" y="4658066"/>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116" name="Group 115">
            <a:extLst>
              <a:ext uri="{FF2B5EF4-FFF2-40B4-BE49-F238E27FC236}">
                <a16:creationId xmlns:a16="http://schemas.microsoft.com/office/drawing/2014/main" id="{1E26075D-8568-8F4B-A0A3-3D2959ECC3D3}"/>
              </a:ext>
            </a:extLst>
          </p:cNvPr>
          <p:cNvGrpSpPr/>
          <p:nvPr/>
        </p:nvGrpSpPr>
        <p:grpSpPr>
          <a:xfrm rot="17100000">
            <a:off x="5504699" y="3668751"/>
            <a:ext cx="1395778" cy="1375336"/>
            <a:chOff x="1661377" y="2469097"/>
            <a:chExt cx="1395778" cy="1375336"/>
          </a:xfrm>
        </p:grpSpPr>
        <p:sp>
          <p:nvSpPr>
            <p:cNvPr id="117" name="Block Arc 116">
              <a:extLst>
                <a:ext uri="{FF2B5EF4-FFF2-40B4-BE49-F238E27FC236}">
                  <a16:creationId xmlns:a16="http://schemas.microsoft.com/office/drawing/2014/main" id="{6C8E0658-DBC0-C248-90A6-26A713751739}"/>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118" name="Isosceles Triangle 24">
              <a:extLst>
                <a:ext uri="{FF2B5EF4-FFF2-40B4-BE49-F238E27FC236}">
                  <a16:creationId xmlns:a16="http://schemas.microsoft.com/office/drawing/2014/main" id="{A3FFFD9D-58DE-2041-9586-3B0817BC950E}"/>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pic>
        <p:nvPicPr>
          <p:cNvPr id="120" name="Picture 119">
            <a:extLst>
              <a:ext uri="{FF2B5EF4-FFF2-40B4-BE49-F238E27FC236}">
                <a16:creationId xmlns:a16="http://schemas.microsoft.com/office/drawing/2014/main" id="{0520AEFB-14D2-7346-B2BE-FE7E9659CD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6638" y="1240015"/>
            <a:ext cx="614166" cy="909876"/>
          </a:xfrm>
          <a:prstGeom prst="rect">
            <a:avLst/>
          </a:prstGeom>
        </p:spPr>
      </p:pic>
      <p:pic>
        <p:nvPicPr>
          <p:cNvPr id="121" name="Picture 120">
            <a:extLst>
              <a:ext uri="{FF2B5EF4-FFF2-40B4-BE49-F238E27FC236}">
                <a16:creationId xmlns:a16="http://schemas.microsoft.com/office/drawing/2014/main" id="{0C19C002-F7C1-E84F-BB1B-23786C58D50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3140906" y="5199947"/>
            <a:ext cx="606584" cy="909876"/>
          </a:xfrm>
          <a:prstGeom prst="rect">
            <a:avLst/>
          </a:prstGeom>
        </p:spPr>
      </p:pic>
      <p:pic>
        <p:nvPicPr>
          <p:cNvPr id="122" name="Picture 121">
            <a:extLst>
              <a:ext uri="{FF2B5EF4-FFF2-40B4-BE49-F238E27FC236}">
                <a16:creationId xmlns:a16="http://schemas.microsoft.com/office/drawing/2014/main" id="{B023E13D-7B8B-104F-ADD6-C76FAD1B0257}"/>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826077" y="5200191"/>
            <a:ext cx="606258" cy="909387"/>
          </a:xfrm>
          <a:prstGeom prst="rect">
            <a:avLst/>
          </a:prstGeom>
        </p:spPr>
      </p:pic>
      <p:pic>
        <p:nvPicPr>
          <p:cNvPr id="123" name="Picture 122">
            <a:extLst>
              <a:ext uri="{FF2B5EF4-FFF2-40B4-BE49-F238E27FC236}">
                <a16:creationId xmlns:a16="http://schemas.microsoft.com/office/drawing/2014/main" id="{D76D670B-A433-674B-88CA-ADEF058EB676}"/>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408392" y="5200385"/>
            <a:ext cx="680870" cy="908997"/>
          </a:xfrm>
          <a:prstGeom prst="rect">
            <a:avLst/>
          </a:prstGeom>
        </p:spPr>
      </p:pic>
      <p:sp>
        <p:nvSpPr>
          <p:cNvPr id="2" name="TextBox 1">
            <a:extLst>
              <a:ext uri="{FF2B5EF4-FFF2-40B4-BE49-F238E27FC236}">
                <a16:creationId xmlns:a16="http://schemas.microsoft.com/office/drawing/2014/main" id="{DCC6066E-9737-4A6E-B097-019DB8396553}"/>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2631795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9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9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0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0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3"/>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0"/>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21"/>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22"/>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80" grpId="0" animBg="1"/>
      <p:bldP spid="81" grpId="0" animBg="1"/>
      <p:bldP spid="102" grpId="0" animBg="1"/>
      <p:bldP spid="103" grpId="0" animBg="1"/>
      <p:bldP spid="104" grpId="0" animBg="1"/>
      <p:bldP spid="105" grpId="0" animBg="1"/>
      <p:bldP spid="109" grpId="0" animBg="1"/>
      <p:bldP spid="1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2: Extracting phrases representing potential arguments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1016000"/>
            <a:ext cx="8229600" cy="5110163"/>
          </a:xfrm>
        </p:spPr>
        <p:txBody>
          <a:bodyPr>
            <a:normAutofit/>
          </a:bodyPr>
          <a:lstStyle/>
          <a:p>
            <a:pPr indent="-285750" algn="just"/>
            <a:r>
              <a:rPr lang="en-US" dirty="0"/>
              <a:t>We </a:t>
            </a:r>
            <a:r>
              <a:rPr lang="en-US" dirty="0" err="1"/>
              <a:t>analyse</a:t>
            </a:r>
            <a:r>
              <a:rPr lang="en-US" dirty="0"/>
              <a:t> each critic's review independently</a:t>
            </a:r>
          </a:p>
          <a:p>
            <a:pPr lvl="1" algn="just"/>
            <a:r>
              <a:rPr lang="en-US" dirty="0"/>
              <a:t>We </a:t>
            </a:r>
            <a:r>
              <a:rPr lang="en-US" dirty="0" err="1"/>
              <a:t>tokenise</a:t>
            </a:r>
            <a:r>
              <a:rPr lang="en-US" dirty="0"/>
              <a:t> each review into sentences</a:t>
            </a:r>
          </a:p>
          <a:p>
            <a:pPr lvl="1" algn="just"/>
            <a:r>
              <a:rPr lang="en-US" dirty="0"/>
              <a:t>We split sentences into phrases when specific keywords (</a:t>
            </a:r>
            <a:r>
              <a:rPr lang="en-US" i="1" dirty="0">
                <a:latin typeface="Avenir Roman" panose="02000503020000020003" pitchFamily="2" charset="0"/>
              </a:rPr>
              <a:t>but, although, though, otherwise, however, unless, whereas, despite</a:t>
            </a:r>
            <a:r>
              <a:rPr lang="en-US" dirty="0"/>
              <a:t>) occur</a:t>
            </a:r>
          </a:p>
          <a:p>
            <a:pPr indent="-285750" algn="just"/>
            <a:endParaRPr lang="en-US" dirty="0"/>
          </a:p>
          <a:p>
            <a:pPr indent="-285750" algn="just"/>
            <a:r>
              <a:rPr lang="en-US" dirty="0"/>
              <a:t>Each phrase may then constitute a potential argument from its critic (contributing a vote in the review aggregation at Step 3)</a:t>
            </a:r>
          </a:p>
          <a:p>
            <a:pPr indent="-285750" algn="just"/>
            <a:endParaRPr lang="en-US" dirty="0"/>
          </a:p>
          <a:p>
            <a:pPr indent="-285750" algn="just"/>
            <a:r>
              <a:rPr lang="en-US" dirty="0"/>
              <a:t>Consider the following review for </a:t>
            </a:r>
            <a:r>
              <a:rPr lang="en-US" i="1" dirty="0"/>
              <a:t>m = Wonder Wheel</a:t>
            </a:r>
            <a:r>
              <a:rPr lang="en-US" dirty="0"/>
              <a:t> from a critic</a:t>
            </a:r>
          </a:p>
          <a:p>
            <a:pPr lvl="1" algn="just"/>
            <a:r>
              <a:rPr lang="en-US" sz="1400" i="1" dirty="0">
                <a:latin typeface="Avenir Roman" panose="02000503020000020003" pitchFamily="2" charset="0"/>
              </a:rPr>
              <a:t>c1: Despite a stunning performance by Winslet and some beautiful cinematography by Vittorio </a:t>
            </a:r>
            <a:r>
              <a:rPr lang="en-US" sz="1400" i="1" dirty="0" err="1">
                <a:latin typeface="Avenir Roman" panose="02000503020000020003" pitchFamily="2" charset="0"/>
              </a:rPr>
              <a:t>Storaro</a:t>
            </a:r>
            <a:r>
              <a:rPr lang="en-US" sz="1400" i="1" dirty="0">
                <a:latin typeface="Avenir Roman" panose="02000503020000020003" pitchFamily="2" charset="0"/>
              </a:rPr>
              <a:t>, Wonder Wheel loses its charms quickly and you’ll soon be begging to get off this particular ride.</a:t>
            </a:r>
          </a:p>
          <a:p>
            <a:pPr lvl="1" algn="just"/>
            <a:r>
              <a:rPr lang="en-US" dirty="0"/>
              <a:t>We extract two phrases:</a:t>
            </a:r>
          </a:p>
          <a:p>
            <a:pPr lvl="2" algn="just"/>
            <a:endParaRPr lang="en-US" i="1" dirty="0">
              <a:latin typeface="Avenir Roman" panose="02000503020000020003" pitchFamily="2" charset="0"/>
            </a:endParaRPr>
          </a:p>
          <a:p>
            <a:pPr lvl="2" algn="just"/>
            <a:r>
              <a:rPr lang="en-US" i="1" dirty="0">
                <a:latin typeface="Avenir Roman" panose="02000503020000020003" pitchFamily="2" charset="0"/>
              </a:rPr>
              <a:t>p1: Despite a stunning performance by Winslet and some beautiful cinematography by Vittorio </a:t>
            </a:r>
            <a:r>
              <a:rPr lang="en-US" i="1" dirty="0" err="1">
                <a:latin typeface="Avenir Roman" panose="02000503020000020003" pitchFamily="2" charset="0"/>
              </a:rPr>
              <a:t>Storaro</a:t>
            </a:r>
            <a:endParaRPr lang="en-US" i="1" dirty="0">
              <a:latin typeface="Avenir Roman" panose="02000503020000020003" pitchFamily="2" charset="0"/>
            </a:endParaRPr>
          </a:p>
          <a:p>
            <a:pPr lvl="2" algn="just"/>
            <a:endParaRPr lang="en-US" i="1" dirty="0">
              <a:latin typeface="Avenir Roman" panose="02000503020000020003" pitchFamily="2" charset="0"/>
            </a:endParaRPr>
          </a:p>
          <a:p>
            <a:pPr lvl="2" algn="just"/>
            <a:r>
              <a:rPr lang="en-US" i="1" dirty="0">
                <a:latin typeface="Avenir Roman" panose="02000503020000020003" pitchFamily="2" charset="0"/>
              </a:rPr>
              <a:t>p2: Wonder Wheel loses its charms quickly and you’ll soon be begging to get off this particular ride</a:t>
            </a:r>
          </a:p>
          <a:p>
            <a:pPr lvl="1" algn="just"/>
            <a:endParaRPr lang="en-US" i="1" dirty="0">
              <a:latin typeface="Avenir Roman" panose="02000503020000020003" pitchFamily="2" charset="0"/>
            </a:endParaRPr>
          </a:p>
        </p:txBody>
      </p:sp>
      <p:sp>
        <p:nvSpPr>
          <p:cNvPr id="2" name="TextBox 1">
            <a:extLst>
              <a:ext uri="{FF2B5EF4-FFF2-40B4-BE49-F238E27FC236}">
                <a16:creationId xmlns:a16="http://schemas.microsoft.com/office/drawing/2014/main" id="{4BDCFA4B-B4A3-4D82-A99E-17018CC2CFBE}"/>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3076623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3: Extracting Review Aggregations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2703443"/>
            <a:ext cx="8229600" cy="3422720"/>
          </a:xfrm>
        </p:spPr>
        <p:txBody>
          <a:bodyPr>
            <a:normAutofit/>
          </a:bodyPr>
          <a:lstStyle/>
          <a:p>
            <a:pPr indent="-285750" algn="just"/>
            <a:r>
              <a:rPr lang="en-US" dirty="0"/>
              <a:t>Votes can be mined using NLP techniques such as sentiment analysis or argument mining:</a:t>
            </a:r>
          </a:p>
          <a:p>
            <a:pPr lvl="1" algn="just"/>
            <a:r>
              <a:rPr lang="en-US" dirty="0"/>
              <a:t>A positive/negative vote from a critic on a (sub-)feature of the movie signifies positive/negative stance on that (sub-)feature</a:t>
            </a:r>
          </a:p>
          <a:p>
            <a:pPr lvl="1" algn="just"/>
            <a:r>
              <a:rPr lang="en-US" dirty="0"/>
              <a:t>A positive/negative vote on </a:t>
            </a:r>
            <a:r>
              <a:rPr lang="en-US" i="1" dirty="0"/>
              <a:t>m</a:t>
            </a:r>
            <a:r>
              <a:rPr lang="en-US" dirty="0"/>
              <a:t> signifies positive/negative stance on the overall movie</a:t>
            </a:r>
          </a:p>
          <a:p>
            <a:pPr indent="-285750" algn="just"/>
            <a:endParaRPr lang="en-US" dirty="0"/>
          </a:p>
          <a:p>
            <a:pPr indent="-285750" algn="just"/>
            <a:r>
              <a:rPr lang="en-US" dirty="0"/>
              <a:t>We use a glossary to determine the features/movie (</a:t>
            </a:r>
            <a:r>
              <a:rPr lang="en-US" i="1" dirty="0"/>
              <a:t>arguments</a:t>
            </a:r>
            <a:r>
              <a:rPr lang="en-US" dirty="0"/>
              <a:t>) on which the votes act, e.g.</a:t>
            </a:r>
          </a:p>
          <a:p>
            <a:pPr lvl="1" algn="just"/>
            <a:r>
              <a:rPr lang="en-US" sz="1400" dirty="0">
                <a:latin typeface="Avenir Roman" panose="02000503020000020003" pitchFamily="2" charset="0"/>
              </a:rPr>
              <a:t>G(</a:t>
            </a:r>
            <a:r>
              <a:rPr lang="en-US" sz="1400" i="1" dirty="0">
                <a:latin typeface="Avenir Roman" panose="02000503020000020003" pitchFamily="2" charset="0"/>
              </a:rPr>
              <a:t>m</a:t>
            </a:r>
            <a:r>
              <a:rPr lang="en-US" sz="1400" dirty="0">
                <a:latin typeface="Avenir Roman" panose="02000503020000020003" pitchFamily="2" charset="0"/>
              </a:rPr>
              <a:t>) = {movie, film, work};</a:t>
            </a:r>
          </a:p>
          <a:p>
            <a:pPr lvl="1" algn="just"/>
            <a:r>
              <a:rPr lang="en-US" sz="1400" dirty="0">
                <a:latin typeface="Avenir Roman" panose="02000503020000020003" pitchFamily="2" charset="0"/>
              </a:rPr>
              <a:t>G(</a:t>
            </a:r>
            <a:r>
              <a:rPr lang="en-US" sz="1400" dirty="0" err="1">
                <a:latin typeface="Avenir Roman" panose="02000503020000020003" pitchFamily="2" charset="0"/>
              </a:rPr>
              <a:t>f</a:t>
            </a:r>
            <a:r>
              <a:rPr lang="en-US" sz="1400" baseline="-25000" dirty="0" err="1">
                <a:latin typeface="Avenir Roman" panose="02000503020000020003" pitchFamily="2" charset="0"/>
              </a:rPr>
              <a:t>D</a:t>
            </a:r>
            <a:r>
              <a:rPr lang="en-US" sz="1400" dirty="0">
                <a:latin typeface="Avenir Roman" panose="02000503020000020003" pitchFamily="2" charset="0"/>
              </a:rPr>
              <a:t>) = {director};</a:t>
            </a:r>
          </a:p>
          <a:p>
            <a:pPr lvl="1" algn="just"/>
            <a:r>
              <a:rPr lang="en-US" sz="1400" dirty="0">
                <a:latin typeface="Avenir Roman" panose="02000503020000020003" pitchFamily="2" charset="0"/>
              </a:rPr>
              <a:t>G(</a:t>
            </a:r>
            <a:r>
              <a:rPr lang="en-US" sz="1400" dirty="0" err="1">
                <a:latin typeface="Avenir Roman" panose="02000503020000020003" pitchFamily="2" charset="0"/>
              </a:rPr>
              <a:t>f</a:t>
            </a:r>
            <a:r>
              <a:rPr lang="en-US" sz="1400" baseline="-25000" dirty="0" err="1">
                <a:latin typeface="Avenir Roman" panose="02000503020000020003" pitchFamily="2" charset="0"/>
              </a:rPr>
              <a:t>A</a:t>
            </a:r>
            <a:r>
              <a:rPr lang="en-US" sz="1400" dirty="0">
                <a:latin typeface="Avenir Roman" panose="02000503020000020003" pitchFamily="2" charset="0"/>
              </a:rPr>
              <a:t>) = {acting, cast, portrayal, performance};</a:t>
            </a:r>
          </a:p>
          <a:p>
            <a:pPr lvl="1" algn="just"/>
            <a:r>
              <a:rPr lang="en-US" sz="1400" dirty="0">
                <a:latin typeface="Avenir Roman" panose="02000503020000020003" pitchFamily="2" charset="0"/>
              </a:rPr>
              <a:t>G(</a:t>
            </a:r>
            <a:r>
              <a:rPr lang="en-US" sz="1400" dirty="0" err="1">
                <a:latin typeface="Avenir Roman" panose="02000503020000020003" pitchFamily="2" charset="0"/>
              </a:rPr>
              <a:t>f</a:t>
            </a:r>
            <a:r>
              <a:rPr lang="en-US" sz="1400" baseline="-25000" dirty="0" err="1">
                <a:latin typeface="Avenir Roman" panose="02000503020000020003" pitchFamily="2" charset="0"/>
              </a:rPr>
              <a:t>W</a:t>
            </a:r>
            <a:r>
              <a:rPr lang="en-US" sz="1400" dirty="0">
                <a:latin typeface="Avenir Roman" panose="02000503020000020003" pitchFamily="2" charset="0"/>
              </a:rPr>
              <a:t>) = {writer, writing, screenplay, screenwriter, screenwriting, script, storyline, character}</a:t>
            </a:r>
          </a:p>
          <a:p>
            <a:pPr algn="just"/>
            <a:endParaRPr lang="en-US" sz="1400" dirty="0">
              <a:latin typeface="Avenir Roman" panose="02000503020000020003" pitchFamily="2" charset="0"/>
            </a:endParaRPr>
          </a:p>
        </p:txBody>
      </p:sp>
      <p:pic>
        <p:nvPicPr>
          <p:cNvPr id="6" name="Picture 5">
            <a:extLst>
              <a:ext uri="{FF2B5EF4-FFF2-40B4-BE49-F238E27FC236}">
                <a16:creationId xmlns:a16="http://schemas.microsoft.com/office/drawing/2014/main" id="{3D93B7F1-9D78-434E-ADE5-7FDEA0408651}"/>
              </a:ext>
            </a:extLst>
          </p:cNvPr>
          <p:cNvPicPr>
            <a:picLocks noChangeAspect="1"/>
          </p:cNvPicPr>
          <p:nvPr/>
        </p:nvPicPr>
        <p:blipFill>
          <a:blip r:embed="rId2"/>
          <a:stretch>
            <a:fillRect/>
          </a:stretch>
        </p:blipFill>
        <p:spPr>
          <a:xfrm>
            <a:off x="1282587" y="1016000"/>
            <a:ext cx="6571206" cy="1687443"/>
          </a:xfrm>
          <a:prstGeom prst="rect">
            <a:avLst/>
          </a:prstGeom>
        </p:spPr>
      </p:pic>
      <p:sp>
        <p:nvSpPr>
          <p:cNvPr id="2" name="TextBox 1">
            <a:extLst>
              <a:ext uri="{FF2B5EF4-FFF2-40B4-BE49-F238E27FC236}">
                <a16:creationId xmlns:a16="http://schemas.microsoft.com/office/drawing/2014/main" id="{C0291CCD-8A9D-4196-BD8A-533B3CA46D2F}"/>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6529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3: Extracting Review Aggregations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1016000"/>
            <a:ext cx="8229600" cy="5110163"/>
          </a:xfrm>
        </p:spPr>
        <p:txBody>
          <a:bodyPr>
            <a:normAutofit/>
          </a:bodyPr>
          <a:lstStyle/>
          <a:p>
            <a:pPr indent="-285750" algn="just"/>
            <a:r>
              <a:rPr lang="en-US" dirty="0"/>
              <a:t>Votes (positive/negative) are extracted from reviews on movies and (sub-)features</a:t>
            </a:r>
          </a:p>
        </p:txBody>
      </p:sp>
      <p:sp>
        <p:nvSpPr>
          <p:cNvPr id="5" name="Oval 4">
            <a:extLst>
              <a:ext uri="{FF2B5EF4-FFF2-40B4-BE49-F238E27FC236}">
                <a16:creationId xmlns:a16="http://schemas.microsoft.com/office/drawing/2014/main" id="{43A2B643-4C63-7741-9946-4506417EC917}"/>
              </a:ext>
            </a:extLst>
          </p:cNvPr>
          <p:cNvSpPr/>
          <p:nvPr/>
        </p:nvSpPr>
        <p:spPr>
          <a:xfrm>
            <a:off x="775986" y="4890386"/>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6" name="Oval 5">
            <a:extLst>
              <a:ext uri="{FF2B5EF4-FFF2-40B4-BE49-F238E27FC236}">
                <a16:creationId xmlns:a16="http://schemas.microsoft.com/office/drawing/2014/main" id="{E92E448E-E14A-6140-BC0E-0BF5E76306FF}"/>
              </a:ext>
            </a:extLst>
          </p:cNvPr>
          <p:cNvSpPr/>
          <p:nvPr/>
        </p:nvSpPr>
        <p:spPr>
          <a:xfrm>
            <a:off x="2178075" y="242185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pic>
        <p:nvPicPr>
          <p:cNvPr id="7" name="Picture 6" descr="A close up of a logo&#10;&#10;Description automatically generated">
            <a:extLst>
              <a:ext uri="{FF2B5EF4-FFF2-40B4-BE49-F238E27FC236}">
                <a16:creationId xmlns:a16="http://schemas.microsoft.com/office/drawing/2014/main" id="{A4BFA0BD-E3C0-144A-9881-982865E7156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265501" y="2512326"/>
            <a:ext cx="269591" cy="257288"/>
          </a:xfrm>
          <a:prstGeom prst="rect">
            <a:avLst/>
          </a:prstGeom>
        </p:spPr>
      </p:pic>
      <p:pic>
        <p:nvPicPr>
          <p:cNvPr id="8" name="Picture 7" descr="A close up of a logo&#10;&#10;Description automatically generated">
            <a:extLst>
              <a:ext uri="{FF2B5EF4-FFF2-40B4-BE49-F238E27FC236}">
                <a16:creationId xmlns:a16="http://schemas.microsoft.com/office/drawing/2014/main" id="{D1C96DED-B379-9345-AC65-B871DD5C592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7055" y="4969071"/>
            <a:ext cx="308604" cy="310468"/>
          </a:xfrm>
          <a:prstGeom prst="rect">
            <a:avLst/>
          </a:prstGeom>
        </p:spPr>
      </p:pic>
      <p:pic>
        <p:nvPicPr>
          <p:cNvPr id="9" name="Picture 8" descr="A close up of a logo&#10;&#10;Description automatically generated">
            <a:extLst>
              <a:ext uri="{FF2B5EF4-FFF2-40B4-BE49-F238E27FC236}">
                <a16:creationId xmlns:a16="http://schemas.microsoft.com/office/drawing/2014/main" id="{CE1EC83C-3250-9A4B-ACAF-8C04D5A5925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83555" y="3530034"/>
            <a:ext cx="269591" cy="257288"/>
          </a:xfrm>
          <a:prstGeom prst="rect">
            <a:avLst/>
          </a:prstGeom>
        </p:spPr>
      </p:pic>
      <p:pic>
        <p:nvPicPr>
          <p:cNvPr id="10" name="Picture 9" descr="A close up of a logo&#10;&#10;Description automatically generated">
            <a:extLst>
              <a:ext uri="{FF2B5EF4-FFF2-40B4-BE49-F238E27FC236}">
                <a16:creationId xmlns:a16="http://schemas.microsoft.com/office/drawing/2014/main" id="{52F778D3-6E16-D546-B60D-514CEE8FE16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51324" y="3956662"/>
            <a:ext cx="288925" cy="257288"/>
          </a:xfrm>
          <a:prstGeom prst="rect">
            <a:avLst/>
          </a:prstGeom>
        </p:spPr>
      </p:pic>
      <p:pic>
        <p:nvPicPr>
          <p:cNvPr id="11" name="Picture 10" descr="A close up of a logo&#10;&#10;Description automatically generated">
            <a:extLst>
              <a:ext uri="{FF2B5EF4-FFF2-40B4-BE49-F238E27FC236}">
                <a16:creationId xmlns:a16="http://schemas.microsoft.com/office/drawing/2014/main" id="{C9AFA07F-4026-564B-AB9B-830A26E43BF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2620807" y="3956011"/>
            <a:ext cx="327025" cy="257288"/>
          </a:xfrm>
          <a:prstGeom prst="rect">
            <a:avLst/>
          </a:prstGeom>
        </p:spPr>
      </p:pic>
      <p:pic>
        <p:nvPicPr>
          <p:cNvPr id="12" name="Picture 11" descr="A close up of a logo&#10;&#10;Description automatically generated">
            <a:extLst>
              <a:ext uri="{FF2B5EF4-FFF2-40B4-BE49-F238E27FC236}">
                <a16:creationId xmlns:a16="http://schemas.microsoft.com/office/drawing/2014/main" id="{77787755-68F6-DE49-B2AE-A422A6FD46B3}"/>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3343650" y="3519431"/>
            <a:ext cx="295276" cy="2572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8EE0907D-3736-254E-BE40-1056BDE23C25}"/>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443371" y="4972093"/>
            <a:ext cx="396591" cy="310468"/>
          </a:xfrm>
          <a:prstGeom prst="rect">
            <a:avLst/>
          </a:prstGeom>
        </p:spPr>
      </p:pic>
      <p:pic>
        <p:nvPicPr>
          <p:cNvPr id="14" name="Picture 13" descr="A close up of a logo&#10;&#10;Description automatically generated">
            <a:extLst>
              <a:ext uri="{FF2B5EF4-FFF2-40B4-BE49-F238E27FC236}">
                <a16:creationId xmlns:a16="http://schemas.microsoft.com/office/drawing/2014/main" id="{EACA79A3-71CA-4742-AA17-76AE3C7B8B1D}"/>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062207" y="4967274"/>
            <a:ext cx="309767" cy="310468"/>
          </a:xfrm>
          <a:prstGeom prst="rect">
            <a:avLst/>
          </a:prstGeom>
        </p:spPr>
      </p:pic>
      <p:grpSp>
        <p:nvGrpSpPr>
          <p:cNvPr id="15" name="Group 14">
            <a:extLst>
              <a:ext uri="{FF2B5EF4-FFF2-40B4-BE49-F238E27FC236}">
                <a16:creationId xmlns:a16="http://schemas.microsoft.com/office/drawing/2014/main" id="{B457467F-EB71-9944-B4DC-0D8F91F7C8E6}"/>
              </a:ext>
            </a:extLst>
          </p:cNvPr>
          <p:cNvGrpSpPr/>
          <p:nvPr/>
        </p:nvGrpSpPr>
        <p:grpSpPr>
          <a:xfrm rot="18900000">
            <a:off x="1397580" y="2774515"/>
            <a:ext cx="1395778" cy="1375336"/>
            <a:chOff x="1661377" y="2469097"/>
            <a:chExt cx="1395778" cy="1375336"/>
          </a:xfrm>
        </p:grpSpPr>
        <p:sp>
          <p:nvSpPr>
            <p:cNvPr id="16" name="Block Arc 15">
              <a:extLst>
                <a:ext uri="{FF2B5EF4-FFF2-40B4-BE49-F238E27FC236}">
                  <a16:creationId xmlns:a16="http://schemas.microsoft.com/office/drawing/2014/main" id="{DF984242-8DDD-3B4A-B4A9-C3740792E2C6}"/>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17" name="Isosceles Triangle 24">
              <a:extLst>
                <a:ext uri="{FF2B5EF4-FFF2-40B4-BE49-F238E27FC236}">
                  <a16:creationId xmlns:a16="http://schemas.microsoft.com/office/drawing/2014/main" id="{88D58E9F-E114-354F-A988-F2D05C96AA70}"/>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19" name="Group 18">
            <a:extLst>
              <a:ext uri="{FF2B5EF4-FFF2-40B4-BE49-F238E27FC236}">
                <a16:creationId xmlns:a16="http://schemas.microsoft.com/office/drawing/2014/main" id="{1276779C-E79B-EC44-8DA2-11DF4D6EEBDF}"/>
              </a:ext>
            </a:extLst>
          </p:cNvPr>
          <p:cNvGrpSpPr/>
          <p:nvPr/>
        </p:nvGrpSpPr>
        <p:grpSpPr>
          <a:xfrm rot="17100000">
            <a:off x="1898833" y="2874238"/>
            <a:ext cx="1395778" cy="1375336"/>
            <a:chOff x="1661377" y="2469097"/>
            <a:chExt cx="1395778" cy="1375336"/>
          </a:xfrm>
        </p:grpSpPr>
        <p:sp>
          <p:nvSpPr>
            <p:cNvPr id="20" name="Block Arc 19">
              <a:extLst>
                <a:ext uri="{FF2B5EF4-FFF2-40B4-BE49-F238E27FC236}">
                  <a16:creationId xmlns:a16="http://schemas.microsoft.com/office/drawing/2014/main" id="{758A1E93-1DFA-794C-A70A-0B5E0C802CC0}"/>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1" name="Isosceles Triangle 24">
              <a:extLst>
                <a:ext uri="{FF2B5EF4-FFF2-40B4-BE49-F238E27FC236}">
                  <a16:creationId xmlns:a16="http://schemas.microsoft.com/office/drawing/2014/main" id="{3A1C4BDD-DABE-4A45-B10A-C89F0B23C3BE}"/>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22" name="Group 21">
            <a:extLst>
              <a:ext uri="{FF2B5EF4-FFF2-40B4-BE49-F238E27FC236}">
                <a16:creationId xmlns:a16="http://schemas.microsoft.com/office/drawing/2014/main" id="{1282DD41-A151-3A45-9797-B7D570E410E9}"/>
              </a:ext>
            </a:extLst>
          </p:cNvPr>
          <p:cNvGrpSpPr/>
          <p:nvPr/>
        </p:nvGrpSpPr>
        <p:grpSpPr>
          <a:xfrm rot="2700000" flipH="1">
            <a:off x="2034206" y="2776557"/>
            <a:ext cx="1395778" cy="1375336"/>
            <a:chOff x="1661377" y="2469097"/>
            <a:chExt cx="1395778" cy="1375336"/>
          </a:xfrm>
        </p:grpSpPr>
        <p:sp>
          <p:nvSpPr>
            <p:cNvPr id="23" name="Block Arc 22">
              <a:extLst>
                <a:ext uri="{FF2B5EF4-FFF2-40B4-BE49-F238E27FC236}">
                  <a16:creationId xmlns:a16="http://schemas.microsoft.com/office/drawing/2014/main" id="{FCFF7578-EE23-F64F-B79B-E873C0E1B4BE}"/>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4" name="Isosceles Triangle 24">
              <a:extLst>
                <a:ext uri="{FF2B5EF4-FFF2-40B4-BE49-F238E27FC236}">
                  <a16:creationId xmlns:a16="http://schemas.microsoft.com/office/drawing/2014/main" id="{D0D10F0B-FD08-FA48-87AB-DFB2ACE91135}"/>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25" name="Group 24">
            <a:extLst>
              <a:ext uri="{FF2B5EF4-FFF2-40B4-BE49-F238E27FC236}">
                <a16:creationId xmlns:a16="http://schemas.microsoft.com/office/drawing/2014/main" id="{4D72EB2B-A6EC-E842-836A-9B688C95ACEC}"/>
              </a:ext>
            </a:extLst>
          </p:cNvPr>
          <p:cNvGrpSpPr/>
          <p:nvPr/>
        </p:nvGrpSpPr>
        <p:grpSpPr>
          <a:xfrm rot="4500000" flipH="1">
            <a:off x="1549065" y="2859437"/>
            <a:ext cx="1395778" cy="1375336"/>
            <a:chOff x="1661377" y="2469097"/>
            <a:chExt cx="1395778" cy="1375336"/>
          </a:xfrm>
        </p:grpSpPr>
        <p:sp>
          <p:nvSpPr>
            <p:cNvPr id="27" name="Block Arc 26">
              <a:extLst>
                <a:ext uri="{FF2B5EF4-FFF2-40B4-BE49-F238E27FC236}">
                  <a16:creationId xmlns:a16="http://schemas.microsoft.com/office/drawing/2014/main" id="{46808006-66B4-024D-8B29-F0CE67818229}"/>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8" name="Isosceles Triangle 24">
              <a:extLst>
                <a:ext uri="{FF2B5EF4-FFF2-40B4-BE49-F238E27FC236}">
                  <a16:creationId xmlns:a16="http://schemas.microsoft.com/office/drawing/2014/main" id="{F28B5143-E82F-DA46-ACC4-C97FE845B22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29" name="Oval 28">
            <a:extLst>
              <a:ext uri="{FF2B5EF4-FFF2-40B4-BE49-F238E27FC236}">
                <a16:creationId xmlns:a16="http://schemas.microsoft.com/office/drawing/2014/main" id="{61F72213-0871-2E47-9DA4-A5491DE0D29E}"/>
              </a:ext>
            </a:extLst>
          </p:cNvPr>
          <p:cNvSpPr/>
          <p:nvPr/>
        </p:nvSpPr>
        <p:spPr>
          <a:xfrm>
            <a:off x="1082067" y="343924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0" name="Oval 29">
            <a:extLst>
              <a:ext uri="{FF2B5EF4-FFF2-40B4-BE49-F238E27FC236}">
                <a16:creationId xmlns:a16="http://schemas.microsoft.com/office/drawing/2014/main" id="{7D5AC015-C782-AA46-A4C7-02830693ED81}"/>
              </a:ext>
            </a:extLst>
          </p:cNvPr>
          <p:cNvSpPr/>
          <p:nvPr/>
        </p:nvSpPr>
        <p:spPr>
          <a:xfrm>
            <a:off x="1860213" y="387116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1" name="Oval 30">
            <a:extLst>
              <a:ext uri="{FF2B5EF4-FFF2-40B4-BE49-F238E27FC236}">
                <a16:creationId xmlns:a16="http://schemas.microsoft.com/office/drawing/2014/main" id="{0E472064-D7DF-5844-8E9D-A24765C6D97C}"/>
              </a:ext>
            </a:extLst>
          </p:cNvPr>
          <p:cNvSpPr/>
          <p:nvPr/>
        </p:nvSpPr>
        <p:spPr>
          <a:xfrm>
            <a:off x="2539383" y="387116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2" name="Oval 31">
            <a:extLst>
              <a:ext uri="{FF2B5EF4-FFF2-40B4-BE49-F238E27FC236}">
                <a16:creationId xmlns:a16="http://schemas.microsoft.com/office/drawing/2014/main" id="{D01C5B52-13B7-5A46-A85A-0D9FB1DC463E}"/>
              </a:ext>
            </a:extLst>
          </p:cNvPr>
          <p:cNvSpPr/>
          <p:nvPr/>
        </p:nvSpPr>
        <p:spPr>
          <a:xfrm>
            <a:off x="3265225" y="343534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33" name="Group 32">
            <a:extLst>
              <a:ext uri="{FF2B5EF4-FFF2-40B4-BE49-F238E27FC236}">
                <a16:creationId xmlns:a16="http://schemas.microsoft.com/office/drawing/2014/main" id="{61FBF70F-6516-3F4F-9787-B11C1EFEF6B6}"/>
              </a:ext>
            </a:extLst>
          </p:cNvPr>
          <p:cNvGrpSpPr/>
          <p:nvPr/>
        </p:nvGrpSpPr>
        <p:grpSpPr>
          <a:xfrm rot="4500000" flipH="1">
            <a:off x="413750" y="3898204"/>
            <a:ext cx="1395778" cy="1375336"/>
            <a:chOff x="1661377" y="2469097"/>
            <a:chExt cx="1395778" cy="1375336"/>
          </a:xfrm>
        </p:grpSpPr>
        <p:sp>
          <p:nvSpPr>
            <p:cNvPr id="34" name="Block Arc 33">
              <a:extLst>
                <a:ext uri="{FF2B5EF4-FFF2-40B4-BE49-F238E27FC236}">
                  <a16:creationId xmlns:a16="http://schemas.microsoft.com/office/drawing/2014/main" id="{AF378D1E-D14A-5748-A53A-A5A996AD3ED8}"/>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35" name="Isosceles Triangle 24">
              <a:extLst>
                <a:ext uri="{FF2B5EF4-FFF2-40B4-BE49-F238E27FC236}">
                  <a16:creationId xmlns:a16="http://schemas.microsoft.com/office/drawing/2014/main" id="{D437AB13-7640-E14F-9EEF-5BDE5304312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36" name="Oval 35">
            <a:extLst>
              <a:ext uri="{FF2B5EF4-FFF2-40B4-BE49-F238E27FC236}">
                <a16:creationId xmlns:a16="http://schemas.microsoft.com/office/drawing/2014/main" id="{3426EA7D-2400-A24B-900D-6BC527857B0D}"/>
              </a:ext>
            </a:extLst>
          </p:cNvPr>
          <p:cNvSpPr/>
          <p:nvPr/>
        </p:nvSpPr>
        <p:spPr>
          <a:xfrm>
            <a:off x="1397718" y="490675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37" name="Group 36">
            <a:extLst>
              <a:ext uri="{FF2B5EF4-FFF2-40B4-BE49-F238E27FC236}">
                <a16:creationId xmlns:a16="http://schemas.microsoft.com/office/drawing/2014/main" id="{F975D3A7-4013-0041-86A2-FFFEAC05B56B}"/>
              </a:ext>
            </a:extLst>
          </p:cNvPr>
          <p:cNvGrpSpPr/>
          <p:nvPr/>
        </p:nvGrpSpPr>
        <p:grpSpPr>
          <a:xfrm rot="17100000">
            <a:off x="811431" y="3890286"/>
            <a:ext cx="1395778" cy="1375336"/>
            <a:chOff x="1661377" y="2469097"/>
            <a:chExt cx="1395778" cy="1375336"/>
          </a:xfrm>
        </p:grpSpPr>
        <p:sp>
          <p:nvSpPr>
            <p:cNvPr id="38" name="Block Arc 37">
              <a:extLst>
                <a:ext uri="{FF2B5EF4-FFF2-40B4-BE49-F238E27FC236}">
                  <a16:creationId xmlns:a16="http://schemas.microsoft.com/office/drawing/2014/main" id="{C215D383-1A31-424B-BF1C-8D2A0D74D227}"/>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39" name="Isosceles Triangle 24">
              <a:extLst>
                <a:ext uri="{FF2B5EF4-FFF2-40B4-BE49-F238E27FC236}">
                  <a16:creationId xmlns:a16="http://schemas.microsoft.com/office/drawing/2014/main" id="{0F664A2D-9500-7F45-B880-3420E478617B}"/>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40" name="Oval 39">
            <a:extLst>
              <a:ext uri="{FF2B5EF4-FFF2-40B4-BE49-F238E27FC236}">
                <a16:creationId xmlns:a16="http://schemas.microsoft.com/office/drawing/2014/main" id="{5F9CCC38-4C26-2B4B-9887-F7674D3B934E}"/>
              </a:ext>
            </a:extLst>
          </p:cNvPr>
          <p:cNvSpPr/>
          <p:nvPr/>
        </p:nvSpPr>
        <p:spPr>
          <a:xfrm>
            <a:off x="2986116" y="4897967"/>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1" name="Oval 40">
            <a:extLst>
              <a:ext uri="{FF2B5EF4-FFF2-40B4-BE49-F238E27FC236}">
                <a16:creationId xmlns:a16="http://schemas.microsoft.com/office/drawing/2014/main" id="{CEFF63E4-8EA9-BB4B-B375-B5E2CA0EE424}"/>
              </a:ext>
            </a:extLst>
          </p:cNvPr>
          <p:cNvSpPr/>
          <p:nvPr/>
        </p:nvSpPr>
        <p:spPr>
          <a:xfrm>
            <a:off x="2171655" y="2418527"/>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2" name="Oval 41">
            <a:extLst>
              <a:ext uri="{FF2B5EF4-FFF2-40B4-BE49-F238E27FC236}">
                <a16:creationId xmlns:a16="http://schemas.microsoft.com/office/drawing/2014/main" id="{01A32745-282C-764C-92FA-A5894A519314}"/>
              </a:ext>
            </a:extLst>
          </p:cNvPr>
          <p:cNvSpPr/>
          <p:nvPr/>
        </p:nvSpPr>
        <p:spPr>
          <a:xfrm>
            <a:off x="2978482" y="4906755"/>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43" name="Group 42">
            <a:extLst>
              <a:ext uri="{FF2B5EF4-FFF2-40B4-BE49-F238E27FC236}">
                <a16:creationId xmlns:a16="http://schemas.microsoft.com/office/drawing/2014/main" id="{7DD83309-747A-C145-AC66-FA711B2553A6}"/>
              </a:ext>
            </a:extLst>
          </p:cNvPr>
          <p:cNvGrpSpPr/>
          <p:nvPr/>
        </p:nvGrpSpPr>
        <p:grpSpPr>
          <a:xfrm rot="17100000">
            <a:off x="3030451" y="3908652"/>
            <a:ext cx="1395778" cy="1375336"/>
            <a:chOff x="1661377" y="2469097"/>
            <a:chExt cx="1395778" cy="1375336"/>
          </a:xfrm>
        </p:grpSpPr>
        <p:sp>
          <p:nvSpPr>
            <p:cNvPr id="44" name="Block Arc 43">
              <a:extLst>
                <a:ext uri="{FF2B5EF4-FFF2-40B4-BE49-F238E27FC236}">
                  <a16:creationId xmlns:a16="http://schemas.microsoft.com/office/drawing/2014/main" id="{11A2BBB5-39E2-3742-B6EC-710385CE4B63}"/>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45" name="Isosceles Triangle 24">
              <a:extLst>
                <a:ext uri="{FF2B5EF4-FFF2-40B4-BE49-F238E27FC236}">
                  <a16:creationId xmlns:a16="http://schemas.microsoft.com/office/drawing/2014/main" id="{B7642D75-FB4D-D848-A9B1-E45674D74495}"/>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46" name="Oval 45">
            <a:extLst>
              <a:ext uri="{FF2B5EF4-FFF2-40B4-BE49-F238E27FC236}">
                <a16:creationId xmlns:a16="http://schemas.microsoft.com/office/drawing/2014/main" id="{78F56408-FDE3-DE40-8B09-FF702BB320A4}"/>
              </a:ext>
            </a:extLst>
          </p:cNvPr>
          <p:cNvSpPr>
            <a:spLocks noChangeAspect="1"/>
          </p:cNvSpPr>
          <p:nvPr/>
        </p:nvSpPr>
        <p:spPr>
          <a:xfrm>
            <a:off x="4328306" y="1522475"/>
            <a:ext cx="194615" cy="194615"/>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7" name="Oval 46">
            <a:extLst>
              <a:ext uri="{FF2B5EF4-FFF2-40B4-BE49-F238E27FC236}">
                <a16:creationId xmlns:a16="http://schemas.microsoft.com/office/drawing/2014/main" id="{BC1119B3-155A-914F-B7D1-DE45B527DFC9}"/>
              </a:ext>
            </a:extLst>
          </p:cNvPr>
          <p:cNvSpPr>
            <a:spLocks noChangeAspect="1"/>
          </p:cNvSpPr>
          <p:nvPr/>
        </p:nvSpPr>
        <p:spPr>
          <a:xfrm>
            <a:off x="4328306" y="1789029"/>
            <a:ext cx="194615" cy="194615"/>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8" name="Content Placeholder 2">
            <a:extLst>
              <a:ext uri="{FF2B5EF4-FFF2-40B4-BE49-F238E27FC236}">
                <a16:creationId xmlns:a16="http://schemas.microsoft.com/office/drawing/2014/main" id="{A56614B9-5FF1-D842-96A0-7B2A75FA301D}"/>
              </a:ext>
            </a:extLst>
          </p:cNvPr>
          <p:cNvSpPr txBox="1">
            <a:spLocks/>
          </p:cNvSpPr>
          <p:nvPr/>
        </p:nvSpPr>
        <p:spPr>
          <a:xfrm>
            <a:off x="4565470" y="1442095"/>
            <a:ext cx="2548911" cy="62028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600" dirty="0">
                <a:solidFill>
                  <a:srgbClr val="7598B3"/>
                </a:solidFill>
              </a:rPr>
              <a:t>= votes generally positive</a:t>
            </a:r>
            <a:endParaRPr lang="en-US" sz="1600" i="1" dirty="0">
              <a:solidFill>
                <a:srgbClr val="7598B3"/>
              </a:solidFill>
            </a:endParaRPr>
          </a:p>
          <a:p>
            <a:pPr marL="0" indent="0">
              <a:buNone/>
            </a:pPr>
            <a:r>
              <a:rPr lang="en-US" sz="1600" dirty="0">
                <a:solidFill>
                  <a:srgbClr val="7598B3"/>
                </a:solidFill>
              </a:rPr>
              <a:t>= votes generally negative</a:t>
            </a:r>
            <a:endParaRPr lang="en-US" sz="1600" i="1" dirty="0">
              <a:solidFill>
                <a:srgbClr val="7598B3"/>
              </a:solidFill>
            </a:endParaRPr>
          </a:p>
        </p:txBody>
      </p:sp>
      <p:sp>
        <p:nvSpPr>
          <p:cNvPr id="49" name="Oval 48">
            <a:extLst>
              <a:ext uri="{FF2B5EF4-FFF2-40B4-BE49-F238E27FC236}">
                <a16:creationId xmlns:a16="http://schemas.microsoft.com/office/drawing/2014/main" id="{49C9C3F2-CFB0-D640-8D34-8D2835938488}"/>
              </a:ext>
            </a:extLst>
          </p:cNvPr>
          <p:cNvSpPr/>
          <p:nvPr/>
        </p:nvSpPr>
        <p:spPr>
          <a:xfrm>
            <a:off x="769358" y="4885254"/>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50" name="TextBox 49">
            <a:extLst>
              <a:ext uri="{FF2B5EF4-FFF2-40B4-BE49-F238E27FC236}">
                <a16:creationId xmlns:a16="http://schemas.microsoft.com/office/drawing/2014/main" id="{A0F6E3C3-888B-E548-A4A4-495A534C2776}"/>
              </a:ext>
            </a:extLst>
          </p:cNvPr>
          <p:cNvSpPr txBox="1"/>
          <p:nvPr/>
        </p:nvSpPr>
        <p:spPr>
          <a:xfrm>
            <a:off x="4000486" y="2358991"/>
            <a:ext cx="4960576" cy="1077218"/>
          </a:xfrm>
          <a:prstGeom prst="rect">
            <a:avLst/>
          </a:prstGeom>
          <a:noFill/>
        </p:spPr>
        <p:txBody>
          <a:bodyPr wrap="square" rtlCol="0">
            <a:spAutoFit/>
          </a:bodyPr>
          <a:lstStyle/>
          <a:p>
            <a:r>
              <a:rPr lang="en-GB" sz="1600" i="1" dirty="0">
                <a:latin typeface="Helvetica Light" panose="020B0403020202020204" pitchFamily="34" charset="0"/>
              </a:rPr>
              <a:t>“Despite a stunning performance by Winslet and some beautiful cinematography by Vittorio </a:t>
            </a:r>
            <a:r>
              <a:rPr lang="en-GB" sz="1600" i="1" dirty="0" err="1">
                <a:latin typeface="Helvetica Light" panose="020B0403020202020204" pitchFamily="34" charset="0"/>
              </a:rPr>
              <a:t>Storaro</a:t>
            </a:r>
            <a:r>
              <a:rPr lang="en-GB" sz="1600" i="1" dirty="0">
                <a:latin typeface="Helvetica Light" panose="020B0403020202020204" pitchFamily="34" charset="0"/>
              </a:rPr>
              <a:t>, Wonder Wheel loses its charms quickly and you’ll soon be begging to get off this particular ride."</a:t>
            </a:r>
            <a:endParaRPr lang="en-US" sz="1600" i="1" dirty="0">
              <a:latin typeface="Helvetica Light" panose="020B0403020202020204" pitchFamily="34" charset="0"/>
            </a:endParaRPr>
          </a:p>
        </p:txBody>
      </p:sp>
      <p:sp>
        <p:nvSpPr>
          <p:cNvPr id="51" name="Rectangle 50">
            <a:extLst>
              <a:ext uri="{FF2B5EF4-FFF2-40B4-BE49-F238E27FC236}">
                <a16:creationId xmlns:a16="http://schemas.microsoft.com/office/drawing/2014/main" id="{CB70AE96-3294-5F45-AD6D-9C4EDF62C853}"/>
              </a:ext>
            </a:extLst>
          </p:cNvPr>
          <p:cNvSpPr/>
          <p:nvPr/>
        </p:nvSpPr>
        <p:spPr>
          <a:xfrm>
            <a:off x="5112287" y="2380183"/>
            <a:ext cx="3036631" cy="271899"/>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Rectangle 51">
            <a:extLst>
              <a:ext uri="{FF2B5EF4-FFF2-40B4-BE49-F238E27FC236}">
                <a16:creationId xmlns:a16="http://schemas.microsoft.com/office/drawing/2014/main" id="{6561562C-3930-A147-87F0-C84353E997C2}"/>
              </a:ext>
            </a:extLst>
          </p:cNvPr>
          <p:cNvSpPr/>
          <p:nvPr/>
        </p:nvSpPr>
        <p:spPr>
          <a:xfrm>
            <a:off x="4075697" y="2879857"/>
            <a:ext cx="4611103" cy="244952"/>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3" name="Rectangle 52">
            <a:extLst>
              <a:ext uri="{FF2B5EF4-FFF2-40B4-BE49-F238E27FC236}">
                <a16:creationId xmlns:a16="http://schemas.microsoft.com/office/drawing/2014/main" id="{8D1AB1EC-AB29-A445-85AB-77A358733CB4}"/>
              </a:ext>
            </a:extLst>
          </p:cNvPr>
          <p:cNvSpPr/>
          <p:nvPr/>
        </p:nvSpPr>
        <p:spPr>
          <a:xfrm>
            <a:off x="4075697" y="3126484"/>
            <a:ext cx="4301821" cy="258753"/>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4" name="TextBox 53">
            <a:extLst>
              <a:ext uri="{FF2B5EF4-FFF2-40B4-BE49-F238E27FC236}">
                <a16:creationId xmlns:a16="http://schemas.microsoft.com/office/drawing/2014/main" id="{F2720170-E591-4742-A343-0367DB5353F4}"/>
              </a:ext>
            </a:extLst>
          </p:cNvPr>
          <p:cNvSpPr txBox="1"/>
          <p:nvPr/>
        </p:nvSpPr>
        <p:spPr>
          <a:xfrm>
            <a:off x="4000486" y="3619616"/>
            <a:ext cx="4751846" cy="584775"/>
          </a:xfrm>
          <a:prstGeom prst="rect">
            <a:avLst/>
          </a:prstGeom>
          <a:noFill/>
        </p:spPr>
        <p:txBody>
          <a:bodyPr wrap="square" rtlCol="0">
            <a:spAutoFit/>
          </a:bodyPr>
          <a:lstStyle/>
          <a:p>
            <a:r>
              <a:rPr lang="en-GB" sz="1600" i="1" dirty="0">
                <a:latin typeface="Helvetica Light" panose="020B0403020202020204" pitchFamily="34" charset="0"/>
              </a:rPr>
              <a:t>“…like the fairground ride for which it’s named, Wonder Wheel is entertaining.”</a:t>
            </a:r>
          </a:p>
        </p:txBody>
      </p:sp>
      <p:sp>
        <p:nvSpPr>
          <p:cNvPr id="55" name="Rectangle 54">
            <a:extLst>
              <a:ext uri="{FF2B5EF4-FFF2-40B4-BE49-F238E27FC236}">
                <a16:creationId xmlns:a16="http://schemas.microsoft.com/office/drawing/2014/main" id="{FE251A20-B077-F941-AAB9-0BE4F351FDBB}"/>
              </a:ext>
            </a:extLst>
          </p:cNvPr>
          <p:cNvSpPr/>
          <p:nvPr/>
        </p:nvSpPr>
        <p:spPr>
          <a:xfrm>
            <a:off x="5063924" y="3643702"/>
            <a:ext cx="3313594" cy="261428"/>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6" name="Rectangle 55">
            <a:extLst>
              <a:ext uri="{FF2B5EF4-FFF2-40B4-BE49-F238E27FC236}">
                <a16:creationId xmlns:a16="http://schemas.microsoft.com/office/drawing/2014/main" id="{583215D0-EF62-FE42-86A5-5C6ACBDAC7BB}"/>
              </a:ext>
            </a:extLst>
          </p:cNvPr>
          <p:cNvSpPr/>
          <p:nvPr/>
        </p:nvSpPr>
        <p:spPr>
          <a:xfrm>
            <a:off x="4094615" y="3905296"/>
            <a:ext cx="2884408" cy="266469"/>
          </a:xfrm>
          <a:prstGeom prst="rect">
            <a:avLst/>
          </a:prstGeom>
          <a:solidFill>
            <a:srgbClr val="00B05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pic>
        <p:nvPicPr>
          <p:cNvPr id="61" name="Picture 60">
            <a:extLst>
              <a:ext uri="{FF2B5EF4-FFF2-40B4-BE49-F238E27FC236}">
                <a16:creationId xmlns:a16="http://schemas.microsoft.com/office/drawing/2014/main" id="{FBBDAF71-8D6A-4248-B51F-21FFD9D0278D}"/>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70278" y="5449506"/>
            <a:ext cx="502964" cy="754446"/>
          </a:xfrm>
          <a:prstGeom prst="rect">
            <a:avLst/>
          </a:prstGeom>
        </p:spPr>
      </p:pic>
      <p:pic>
        <p:nvPicPr>
          <p:cNvPr id="62" name="Picture 61">
            <a:extLst>
              <a:ext uri="{FF2B5EF4-FFF2-40B4-BE49-F238E27FC236}">
                <a16:creationId xmlns:a16="http://schemas.microsoft.com/office/drawing/2014/main" id="{C19716B6-3E40-D641-B4C7-1B6FAA9BA05E}"/>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453146" y="5449506"/>
            <a:ext cx="502801" cy="754201"/>
          </a:xfrm>
          <a:prstGeom prst="rect">
            <a:avLst/>
          </a:prstGeom>
        </p:spPr>
      </p:pic>
      <p:pic>
        <p:nvPicPr>
          <p:cNvPr id="63" name="Picture 62">
            <a:extLst>
              <a:ext uri="{FF2B5EF4-FFF2-40B4-BE49-F238E27FC236}">
                <a16:creationId xmlns:a16="http://schemas.microsoft.com/office/drawing/2014/main" id="{9DA4B47F-A433-5744-8B80-F753DC4BCE0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2959079" y="5445463"/>
            <a:ext cx="568964" cy="759597"/>
          </a:xfrm>
          <a:prstGeom prst="rect">
            <a:avLst/>
          </a:prstGeom>
        </p:spPr>
      </p:pic>
      <p:pic>
        <p:nvPicPr>
          <p:cNvPr id="64" name="Picture 63">
            <a:extLst>
              <a:ext uri="{FF2B5EF4-FFF2-40B4-BE49-F238E27FC236}">
                <a16:creationId xmlns:a16="http://schemas.microsoft.com/office/drawing/2014/main" id="{FC3CD8FD-0EA5-4E4B-ABC7-C7FBBE7FB698}"/>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2135065" y="1580948"/>
            <a:ext cx="554020" cy="820771"/>
          </a:xfrm>
          <a:prstGeom prst="rect">
            <a:avLst/>
          </a:prstGeom>
        </p:spPr>
      </p:pic>
      <p:sp>
        <p:nvSpPr>
          <p:cNvPr id="65" name="TextBox 64">
            <a:extLst>
              <a:ext uri="{FF2B5EF4-FFF2-40B4-BE49-F238E27FC236}">
                <a16:creationId xmlns:a16="http://schemas.microsoft.com/office/drawing/2014/main" id="{70581633-5023-284F-834B-BBFF0C839FC5}"/>
              </a:ext>
            </a:extLst>
          </p:cNvPr>
          <p:cNvSpPr txBox="1"/>
          <p:nvPr/>
        </p:nvSpPr>
        <p:spPr>
          <a:xfrm>
            <a:off x="4075697" y="4384622"/>
            <a:ext cx="4960576" cy="1323439"/>
          </a:xfrm>
          <a:prstGeom prst="rect">
            <a:avLst/>
          </a:prstGeom>
          <a:noFill/>
        </p:spPr>
        <p:txBody>
          <a:bodyPr wrap="square" rtlCol="0">
            <a:spAutoFit/>
          </a:bodyPr>
          <a:lstStyle/>
          <a:p>
            <a:r>
              <a:rPr lang="en-GB" sz="1600" i="1" dirty="0">
                <a:latin typeface="Helvetica Light" panose="020B0403020202020204" pitchFamily="34" charset="0"/>
              </a:rPr>
              <a:t>“As we watch Allen worry and </a:t>
            </a:r>
            <a:r>
              <a:rPr lang="en-GB" sz="1600" i="1" dirty="0" err="1">
                <a:latin typeface="Helvetica Light" panose="020B0403020202020204" pitchFamily="34" charset="0"/>
              </a:rPr>
              <a:t>nitpick</a:t>
            </a:r>
            <a:r>
              <a:rPr lang="en-GB" sz="1600" i="1" dirty="0">
                <a:latin typeface="Helvetica Light" panose="020B0403020202020204" pitchFamily="34" charset="0"/>
              </a:rPr>
              <a:t> over the way women fret over aging, painting Ginny as pathetic, jealous, insecure, and clownish, it's dull, unoriginal, and offensive. Frankly, we've had enough Woody Allen takes on this subject.”</a:t>
            </a:r>
            <a:endParaRPr lang="en-US" sz="1600" i="1" dirty="0">
              <a:latin typeface="Helvetica Light" panose="020B0403020202020204" pitchFamily="34" charset="0"/>
            </a:endParaRPr>
          </a:p>
        </p:txBody>
      </p:sp>
      <p:sp>
        <p:nvSpPr>
          <p:cNvPr id="66" name="Rectangle 65">
            <a:extLst>
              <a:ext uri="{FF2B5EF4-FFF2-40B4-BE49-F238E27FC236}">
                <a16:creationId xmlns:a16="http://schemas.microsoft.com/office/drawing/2014/main" id="{A97F7251-9D18-9642-A4DC-40DEE9310CD0}"/>
              </a:ext>
            </a:extLst>
          </p:cNvPr>
          <p:cNvSpPr/>
          <p:nvPr/>
        </p:nvSpPr>
        <p:spPr>
          <a:xfrm>
            <a:off x="4501778" y="4457444"/>
            <a:ext cx="4291032" cy="221647"/>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7" name="Rectangle 66">
            <a:extLst>
              <a:ext uri="{FF2B5EF4-FFF2-40B4-BE49-F238E27FC236}">
                <a16:creationId xmlns:a16="http://schemas.microsoft.com/office/drawing/2014/main" id="{F0E6618C-1B32-BC45-8647-298595F00397}"/>
              </a:ext>
            </a:extLst>
          </p:cNvPr>
          <p:cNvSpPr/>
          <p:nvPr/>
        </p:nvSpPr>
        <p:spPr>
          <a:xfrm>
            <a:off x="4131121" y="4679092"/>
            <a:ext cx="4661689" cy="22690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Rectangle 67">
            <a:extLst>
              <a:ext uri="{FF2B5EF4-FFF2-40B4-BE49-F238E27FC236}">
                <a16:creationId xmlns:a16="http://schemas.microsoft.com/office/drawing/2014/main" id="{B0C8B3A6-A7CC-534D-AC73-44DCFB8FCC9C}"/>
              </a:ext>
            </a:extLst>
          </p:cNvPr>
          <p:cNvSpPr/>
          <p:nvPr/>
        </p:nvSpPr>
        <p:spPr>
          <a:xfrm>
            <a:off x="4127747" y="4906378"/>
            <a:ext cx="4665064" cy="22690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9" name="Rectangle 68">
            <a:extLst>
              <a:ext uri="{FF2B5EF4-FFF2-40B4-BE49-F238E27FC236}">
                <a16:creationId xmlns:a16="http://schemas.microsoft.com/office/drawing/2014/main" id="{33E0792C-2EA4-2C4B-BED2-0837B07B604A}"/>
              </a:ext>
            </a:extLst>
          </p:cNvPr>
          <p:cNvSpPr/>
          <p:nvPr/>
        </p:nvSpPr>
        <p:spPr>
          <a:xfrm>
            <a:off x="4127746" y="5131662"/>
            <a:ext cx="4665063" cy="226906"/>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0" name="Rectangle 69">
            <a:extLst>
              <a:ext uri="{FF2B5EF4-FFF2-40B4-BE49-F238E27FC236}">
                <a16:creationId xmlns:a16="http://schemas.microsoft.com/office/drawing/2014/main" id="{263C8A4C-6C73-1E40-842C-847258079ECE}"/>
              </a:ext>
            </a:extLst>
          </p:cNvPr>
          <p:cNvSpPr/>
          <p:nvPr/>
        </p:nvSpPr>
        <p:spPr>
          <a:xfrm>
            <a:off x="4131107" y="5352715"/>
            <a:ext cx="2634751" cy="320494"/>
          </a:xfrm>
          <a:prstGeom prst="rect">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Oval 70">
            <a:extLst>
              <a:ext uri="{FF2B5EF4-FFF2-40B4-BE49-F238E27FC236}">
                <a16:creationId xmlns:a16="http://schemas.microsoft.com/office/drawing/2014/main" id="{FCDE7F19-AE1B-6C4C-9B56-F28FCEF915E2}"/>
              </a:ext>
            </a:extLst>
          </p:cNvPr>
          <p:cNvSpPr/>
          <p:nvPr/>
        </p:nvSpPr>
        <p:spPr>
          <a:xfrm>
            <a:off x="1860618" y="3869576"/>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 name="TextBox 1">
            <a:extLst>
              <a:ext uri="{FF2B5EF4-FFF2-40B4-BE49-F238E27FC236}">
                <a16:creationId xmlns:a16="http://schemas.microsoft.com/office/drawing/2014/main" id="{2478D756-89DF-453E-B342-0399F0CE9F24}"/>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79997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6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5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41"/>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54"/>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56"/>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grpId="0" nodeType="clickEffect">
                                  <p:stCondLst>
                                    <p:cond delay="0"/>
                                  </p:stCondLst>
                                  <p:childTnLst>
                                    <p:set>
                                      <p:cBhvr>
                                        <p:cTn id="104" dur="1" fill="hold">
                                          <p:stCondLst>
                                            <p:cond delay="0"/>
                                          </p:stCondLst>
                                        </p:cTn>
                                        <p:tgtEl>
                                          <p:spTgt spid="65"/>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71"/>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66"/>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6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9" grpId="0" animBg="1"/>
      <p:bldP spid="30" grpId="0" animBg="1"/>
      <p:bldP spid="31" grpId="0" animBg="1"/>
      <p:bldP spid="32" grpId="0" animBg="1"/>
      <p:bldP spid="36" grpId="0" animBg="1"/>
      <p:bldP spid="40" grpId="0" animBg="1"/>
      <p:bldP spid="41" grpId="0" animBg="1"/>
      <p:bldP spid="42" grpId="0" animBg="1"/>
      <p:bldP spid="46" grpId="0" animBg="1"/>
      <p:bldP spid="47" grpId="0" animBg="1"/>
      <p:bldP spid="48" grpId="0"/>
      <p:bldP spid="49" grpId="0" animBg="1"/>
      <p:bldP spid="50" grpId="0"/>
      <p:bldP spid="51" grpId="0" animBg="1"/>
      <p:bldP spid="52" grpId="0" animBg="1"/>
      <p:bldP spid="53" grpId="0" animBg="1"/>
      <p:bldP spid="54" grpId="0"/>
      <p:bldP spid="55" grpId="0" animBg="1"/>
      <p:bldP spid="56" grpId="0" animBg="1"/>
      <p:bldP spid="65" grpId="0"/>
      <p:bldP spid="66" grpId="0" animBg="1"/>
      <p:bldP spid="67" grpId="0" animBg="1"/>
      <p:bldP spid="68" grpId="0" animBg="1"/>
      <p:bldP spid="69" grpId="0" animBg="1"/>
      <p:bldP spid="70"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US" dirty="0"/>
              <a:t>Step 4: Augmenting review aggregations</a:t>
            </a:r>
            <a:endParaRPr lang="en-US" sz="2000" b="0" dirty="0"/>
          </a:p>
        </p:txBody>
      </p:sp>
      <p:sp>
        <p:nvSpPr>
          <p:cNvPr id="6" name="Content Placeholder 2"/>
          <p:cNvSpPr>
            <a:spLocks noGrp="1"/>
          </p:cNvSpPr>
          <p:nvPr>
            <p:ph idx="1"/>
          </p:nvPr>
        </p:nvSpPr>
        <p:spPr>
          <a:xfrm>
            <a:off x="457200" y="1016000"/>
            <a:ext cx="8229600" cy="5110163"/>
          </a:xfrm>
        </p:spPr>
        <p:txBody>
          <a:bodyPr>
            <a:normAutofit/>
          </a:bodyPr>
          <a:lstStyle/>
          <a:p>
            <a:pPr indent="-285750" algn="just"/>
            <a:r>
              <a:rPr lang="en-US" dirty="0"/>
              <a:t>A review aggregation can be augmented by exploiting the parent relation</a:t>
            </a:r>
          </a:p>
          <a:p>
            <a:pPr lvl="1" algn="just"/>
            <a:r>
              <a:rPr lang="en-US" dirty="0"/>
              <a:t>A vote for/against an argument is a vote for/against the argument's parent</a:t>
            </a:r>
          </a:p>
          <a:p>
            <a:pPr indent="-285750" algn="just"/>
            <a:endParaRPr lang="en-US" dirty="0"/>
          </a:p>
        </p:txBody>
      </p:sp>
      <p:sp>
        <p:nvSpPr>
          <p:cNvPr id="8" name="Oval 7">
            <a:extLst>
              <a:ext uri="{FF2B5EF4-FFF2-40B4-BE49-F238E27FC236}">
                <a16:creationId xmlns:a16="http://schemas.microsoft.com/office/drawing/2014/main" id="{BA2DF783-7C4B-2B47-A43B-3C731A57AD40}"/>
              </a:ext>
            </a:extLst>
          </p:cNvPr>
          <p:cNvSpPr/>
          <p:nvPr/>
        </p:nvSpPr>
        <p:spPr>
          <a:xfrm>
            <a:off x="2803542" y="491689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9" name="Oval 8">
            <a:extLst>
              <a:ext uri="{FF2B5EF4-FFF2-40B4-BE49-F238E27FC236}">
                <a16:creationId xmlns:a16="http://schemas.microsoft.com/office/drawing/2014/main" id="{450A91BA-6E20-8E4A-ACD0-5E22A0FFE86B}"/>
              </a:ext>
            </a:extLst>
          </p:cNvPr>
          <p:cNvSpPr/>
          <p:nvPr/>
        </p:nvSpPr>
        <p:spPr>
          <a:xfrm>
            <a:off x="4205631" y="2448354"/>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pic>
        <p:nvPicPr>
          <p:cNvPr id="10" name="Picture 9" descr="A close up of a logo&#10;&#10;Description automatically generated">
            <a:extLst>
              <a:ext uri="{FF2B5EF4-FFF2-40B4-BE49-F238E27FC236}">
                <a16:creationId xmlns:a16="http://schemas.microsoft.com/office/drawing/2014/main" id="{F6448043-1AA2-3642-9CC2-B0BB39846F0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293057" y="2538830"/>
            <a:ext cx="269591" cy="257288"/>
          </a:xfrm>
          <a:prstGeom prst="rect">
            <a:avLst/>
          </a:prstGeom>
        </p:spPr>
      </p:pic>
      <p:pic>
        <p:nvPicPr>
          <p:cNvPr id="11" name="Picture 10" descr="A close up of a logo&#10;&#10;Description automatically generated">
            <a:extLst>
              <a:ext uri="{FF2B5EF4-FFF2-40B4-BE49-F238E27FC236}">
                <a16:creationId xmlns:a16="http://schemas.microsoft.com/office/drawing/2014/main" id="{D09105BF-34D3-9042-B50B-4D4801CD5B5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84611" y="4995575"/>
            <a:ext cx="308604" cy="310468"/>
          </a:xfrm>
          <a:prstGeom prst="rect">
            <a:avLst/>
          </a:prstGeom>
        </p:spPr>
      </p:pic>
      <p:pic>
        <p:nvPicPr>
          <p:cNvPr id="12" name="Picture 11" descr="A close up of a logo&#10;&#10;Description automatically generated">
            <a:extLst>
              <a:ext uri="{FF2B5EF4-FFF2-40B4-BE49-F238E27FC236}">
                <a16:creationId xmlns:a16="http://schemas.microsoft.com/office/drawing/2014/main" id="{75C68B44-D48B-AD4C-8851-EABE9561723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211111" y="3556538"/>
            <a:ext cx="269591" cy="2572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55A72360-F982-F442-AEF6-7CCDB6322D8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978880" y="3983166"/>
            <a:ext cx="288925" cy="257288"/>
          </a:xfrm>
          <a:prstGeom prst="rect">
            <a:avLst/>
          </a:prstGeom>
        </p:spPr>
      </p:pic>
      <p:pic>
        <p:nvPicPr>
          <p:cNvPr id="14" name="Picture 13" descr="A close up of a logo&#10;&#10;Description automatically generated">
            <a:extLst>
              <a:ext uri="{FF2B5EF4-FFF2-40B4-BE49-F238E27FC236}">
                <a16:creationId xmlns:a16="http://schemas.microsoft.com/office/drawing/2014/main" id="{27F1CDD6-6620-614B-9AE4-E91B9F36E08C}"/>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4648363" y="3982515"/>
            <a:ext cx="327025" cy="257288"/>
          </a:xfrm>
          <a:prstGeom prst="rect">
            <a:avLst/>
          </a:prstGeom>
        </p:spPr>
      </p:pic>
      <p:pic>
        <p:nvPicPr>
          <p:cNvPr id="15" name="Picture 14" descr="A close up of a logo&#10;&#10;Description automatically generated">
            <a:extLst>
              <a:ext uri="{FF2B5EF4-FFF2-40B4-BE49-F238E27FC236}">
                <a16:creationId xmlns:a16="http://schemas.microsoft.com/office/drawing/2014/main" id="{0A96B2D4-8ADC-F74F-B26F-16525BC99506}"/>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5371206" y="3545935"/>
            <a:ext cx="295276" cy="257288"/>
          </a:xfrm>
          <a:prstGeom prst="rect">
            <a:avLst/>
          </a:prstGeom>
        </p:spPr>
      </p:pic>
      <p:pic>
        <p:nvPicPr>
          <p:cNvPr id="16" name="Picture 15" descr="A close up of a logo&#10;&#10;Description automatically generated">
            <a:extLst>
              <a:ext uri="{FF2B5EF4-FFF2-40B4-BE49-F238E27FC236}">
                <a16:creationId xmlns:a16="http://schemas.microsoft.com/office/drawing/2014/main" id="{8EA4C6B6-5C70-1743-9C0A-414B4E63340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3470927" y="4998597"/>
            <a:ext cx="396591" cy="310468"/>
          </a:xfrm>
          <a:prstGeom prst="rect">
            <a:avLst/>
          </a:prstGeom>
        </p:spPr>
      </p:pic>
      <p:pic>
        <p:nvPicPr>
          <p:cNvPr id="17" name="Picture 16" descr="A close up of a logo&#10;&#10;Description automatically generated">
            <a:extLst>
              <a:ext uri="{FF2B5EF4-FFF2-40B4-BE49-F238E27FC236}">
                <a16:creationId xmlns:a16="http://schemas.microsoft.com/office/drawing/2014/main" id="{271C1139-5159-2541-A911-49AC590EA555}"/>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089763" y="4993778"/>
            <a:ext cx="309767" cy="310468"/>
          </a:xfrm>
          <a:prstGeom prst="rect">
            <a:avLst/>
          </a:prstGeom>
        </p:spPr>
      </p:pic>
      <p:grpSp>
        <p:nvGrpSpPr>
          <p:cNvPr id="18" name="Group 17">
            <a:extLst>
              <a:ext uri="{FF2B5EF4-FFF2-40B4-BE49-F238E27FC236}">
                <a16:creationId xmlns:a16="http://schemas.microsoft.com/office/drawing/2014/main" id="{BB69325D-D872-174E-B4E8-A3607784B465}"/>
              </a:ext>
            </a:extLst>
          </p:cNvPr>
          <p:cNvGrpSpPr/>
          <p:nvPr/>
        </p:nvGrpSpPr>
        <p:grpSpPr>
          <a:xfrm rot="18900000">
            <a:off x="3425136" y="2801019"/>
            <a:ext cx="1395778" cy="1375336"/>
            <a:chOff x="1661377" y="2469097"/>
            <a:chExt cx="1395778" cy="1375336"/>
          </a:xfrm>
        </p:grpSpPr>
        <p:sp>
          <p:nvSpPr>
            <p:cNvPr id="19" name="Block Arc 18">
              <a:extLst>
                <a:ext uri="{FF2B5EF4-FFF2-40B4-BE49-F238E27FC236}">
                  <a16:creationId xmlns:a16="http://schemas.microsoft.com/office/drawing/2014/main" id="{E39A1E8E-AB11-AB40-9A8F-C4553B1B2E6A}"/>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0" name="Isosceles Triangle 24">
              <a:extLst>
                <a:ext uri="{FF2B5EF4-FFF2-40B4-BE49-F238E27FC236}">
                  <a16:creationId xmlns:a16="http://schemas.microsoft.com/office/drawing/2014/main" id="{473C67AE-D42A-C746-8BDA-F26B8220CCAD}"/>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21" name="Group 20">
            <a:extLst>
              <a:ext uri="{FF2B5EF4-FFF2-40B4-BE49-F238E27FC236}">
                <a16:creationId xmlns:a16="http://schemas.microsoft.com/office/drawing/2014/main" id="{C7998D31-C8ED-4B4E-9FE0-6688C5966090}"/>
              </a:ext>
            </a:extLst>
          </p:cNvPr>
          <p:cNvGrpSpPr/>
          <p:nvPr/>
        </p:nvGrpSpPr>
        <p:grpSpPr>
          <a:xfrm rot="17100000">
            <a:off x="3926389" y="2900742"/>
            <a:ext cx="1395778" cy="1375336"/>
            <a:chOff x="1661377" y="2469097"/>
            <a:chExt cx="1395778" cy="1375336"/>
          </a:xfrm>
        </p:grpSpPr>
        <p:sp>
          <p:nvSpPr>
            <p:cNvPr id="22" name="Block Arc 21">
              <a:extLst>
                <a:ext uri="{FF2B5EF4-FFF2-40B4-BE49-F238E27FC236}">
                  <a16:creationId xmlns:a16="http://schemas.microsoft.com/office/drawing/2014/main" id="{02E4CC9C-8A19-044F-A8D7-406459547B6B}"/>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3" name="Isosceles Triangle 24">
              <a:extLst>
                <a:ext uri="{FF2B5EF4-FFF2-40B4-BE49-F238E27FC236}">
                  <a16:creationId xmlns:a16="http://schemas.microsoft.com/office/drawing/2014/main" id="{1AA78F6B-BFF6-324F-B646-BEEAFBD1B1B1}"/>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24" name="Group 23">
            <a:extLst>
              <a:ext uri="{FF2B5EF4-FFF2-40B4-BE49-F238E27FC236}">
                <a16:creationId xmlns:a16="http://schemas.microsoft.com/office/drawing/2014/main" id="{D7841537-BDE9-A34E-8AFB-2E650E40D651}"/>
              </a:ext>
            </a:extLst>
          </p:cNvPr>
          <p:cNvGrpSpPr/>
          <p:nvPr/>
        </p:nvGrpSpPr>
        <p:grpSpPr>
          <a:xfrm rot="2700000" flipH="1">
            <a:off x="4061762" y="2803061"/>
            <a:ext cx="1395778" cy="1375336"/>
            <a:chOff x="1661377" y="2469097"/>
            <a:chExt cx="1395778" cy="1375336"/>
          </a:xfrm>
        </p:grpSpPr>
        <p:sp>
          <p:nvSpPr>
            <p:cNvPr id="25" name="Block Arc 24">
              <a:extLst>
                <a:ext uri="{FF2B5EF4-FFF2-40B4-BE49-F238E27FC236}">
                  <a16:creationId xmlns:a16="http://schemas.microsoft.com/office/drawing/2014/main" id="{4482B916-066D-D542-AB9F-68D71A94398F}"/>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6" name="Isosceles Triangle 24">
              <a:extLst>
                <a:ext uri="{FF2B5EF4-FFF2-40B4-BE49-F238E27FC236}">
                  <a16:creationId xmlns:a16="http://schemas.microsoft.com/office/drawing/2014/main" id="{28C19ED5-93C0-A945-A35B-C71687F1AE1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grpSp>
        <p:nvGrpSpPr>
          <p:cNvPr id="27" name="Group 26">
            <a:extLst>
              <a:ext uri="{FF2B5EF4-FFF2-40B4-BE49-F238E27FC236}">
                <a16:creationId xmlns:a16="http://schemas.microsoft.com/office/drawing/2014/main" id="{95E5BAC5-7456-D149-AEF7-D28F384DCD78}"/>
              </a:ext>
            </a:extLst>
          </p:cNvPr>
          <p:cNvGrpSpPr/>
          <p:nvPr/>
        </p:nvGrpSpPr>
        <p:grpSpPr>
          <a:xfrm rot="4500000" flipH="1">
            <a:off x="3576621" y="2885941"/>
            <a:ext cx="1395778" cy="1375336"/>
            <a:chOff x="1661377" y="2469097"/>
            <a:chExt cx="1395778" cy="1375336"/>
          </a:xfrm>
        </p:grpSpPr>
        <p:sp>
          <p:nvSpPr>
            <p:cNvPr id="28" name="Block Arc 27">
              <a:extLst>
                <a:ext uri="{FF2B5EF4-FFF2-40B4-BE49-F238E27FC236}">
                  <a16:creationId xmlns:a16="http://schemas.microsoft.com/office/drawing/2014/main" id="{A43D16CF-8934-AB4A-88E1-749F92DD432E}"/>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29" name="Isosceles Triangle 24">
              <a:extLst>
                <a:ext uri="{FF2B5EF4-FFF2-40B4-BE49-F238E27FC236}">
                  <a16:creationId xmlns:a16="http://schemas.microsoft.com/office/drawing/2014/main" id="{51296FF0-C745-034F-ABA0-F92CC168671A}"/>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30" name="Oval 29">
            <a:extLst>
              <a:ext uri="{FF2B5EF4-FFF2-40B4-BE49-F238E27FC236}">
                <a16:creationId xmlns:a16="http://schemas.microsoft.com/office/drawing/2014/main" id="{8DCB1572-6975-984B-B956-165C4D608F58}"/>
              </a:ext>
            </a:extLst>
          </p:cNvPr>
          <p:cNvSpPr/>
          <p:nvPr/>
        </p:nvSpPr>
        <p:spPr>
          <a:xfrm>
            <a:off x="3109623" y="346575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1" name="Oval 30">
            <a:extLst>
              <a:ext uri="{FF2B5EF4-FFF2-40B4-BE49-F238E27FC236}">
                <a16:creationId xmlns:a16="http://schemas.microsoft.com/office/drawing/2014/main" id="{7E4AFD43-293B-874F-8947-35DA3A1CD9EB}"/>
              </a:ext>
            </a:extLst>
          </p:cNvPr>
          <p:cNvSpPr/>
          <p:nvPr/>
        </p:nvSpPr>
        <p:spPr>
          <a:xfrm>
            <a:off x="3887769" y="3897667"/>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2" name="Oval 31">
            <a:extLst>
              <a:ext uri="{FF2B5EF4-FFF2-40B4-BE49-F238E27FC236}">
                <a16:creationId xmlns:a16="http://schemas.microsoft.com/office/drawing/2014/main" id="{D8478E60-A427-C64D-AAFD-E5517774FC73}"/>
              </a:ext>
            </a:extLst>
          </p:cNvPr>
          <p:cNvSpPr/>
          <p:nvPr/>
        </p:nvSpPr>
        <p:spPr>
          <a:xfrm>
            <a:off x="4566939" y="3897667"/>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33" name="Oval 32">
            <a:extLst>
              <a:ext uri="{FF2B5EF4-FFF2-40B4-BE49-F238E27FC236}">
                <a16:creationId xmlns:a16="http://schemas.microsoft.com/office/drawing/2014/main" id="{681133CB-E676-7B44-9EE5-F1EB49F14DAB}"/>
              </a:ext>
            </a:extLst>
          </p:cNvPr>
          <p:cNvSpPr/>
          <p:nvPr/>
        </p:nvSpPr>
        <p:spPr>
          <a:xfrm>
            <a:off x="5292781" y="3461844"/>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34" name="Group 33">
            <a:extLst>
              <a:ext uri="{FF2B5EF4-FFF2-40B4-BE49-F238E27FC236}">
                <a16:creationId xmlns:a16="http://schemas.microsoft.com/office/drawing/2014/main" id="{7566533D-4886-CA43-9641-B7A396D393AD}"/>
              </a:ext>
            </a:extLst>
          </p:cNvPr>
          <p:cNvGrpSpPr/>
          <p:nvPr/>
        </p:nvGrpSpPr>
        <p:grpSpPr>
          <a:xfrm rot="4500000" flipH="1">
            <a:off x="2441306" y="3924708"/>
            <a:ext cx="1395778" cy="1375336"/>
            <a:chOff x="1661377" y="2469097"/>
            <a:chExt cx="1395778" cy="1375336"/>
          </a:xfrm>
        </p:grpSpPr>
        <p:sp>
          <p:nvSpPr>
            <p:cNvPr id="35" name="Block Arc 34">
              <a:extLst>
                <a:ext uri="{FF2B5EF4-FFF2-40B4-BE49-F238E27FC236}">
                  <a16:creationId xmlns:a16="http://schemas.microsoft.com/office/drawing/2014/main" id="{530D52FC-E38D-7749-B177-1843146E77F4}"/>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36" name="Isosceles Triangle 24">
              <a:extLst>
                <a:ext uri="{FF2B5EF4-FFF2-40B4-BE49-F238E27FC236}">
                  <a16:creationId xmlns:a16="http://schemas.microsoft.com/office/drawing/2014/main" id="{308DF8A7-114E-0846-8F75-EBAE1E68D08D}"/>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37" name="Oval 36">
            <a:extLst>
              <a:ext uri="{FF2B5EF4-FFF2-40B4-BE49-F238E27FC236}">
                <a16:creationId xmlns:a16="http://schemas.microsoft.com/office/drawing/2014/main" id="{91E959F6-F082-744C-912E-9ECCE7283DD8}"/>
              </a:ext>
            </a:extLst>
          </p:cNvPr>
          <p:cNvSpPr/>
          <p:nvPr/>
        </p:nvSpPr>
        <p:spPr>
          <a:xfrm>
            <a:off x="3425274" y="4933259"/>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38" name="Group 37">
            <a:extLst>
              <a:ext uri="{FF2B5EF4-FFF2-40B4-BE49-F238E27FC236}">
                <a16:creationId xmlns:a16="http://schemas.microsoft.com/office/drawing/2014/main" id="{89834AD2-BA49-044A-B645-627AE947A54D}"/>
              </a:ext>
            </a:extLst>
          </p:cNvPr>
          <p:cNvGrpSpPr/>
          <p:nvPr/>
        </p:nvGrpSpPr>
        <p:grpSpPr>
          <a:xfrm rot="17100000">
            <a:off x="2838987" y="3916790"/>
            <a:ext cx="1395778" cy="1375336"/>
            <a:chOff x="1661377" y="2469097"/>
            <a:chExt cx="1395778" cy="1375336"/>
          </a:xfrm>
        </p:grpSpPr>
        <p:sp>
          <p:nvSpPr>
            <p:cNvPr id="39" name="Block Arc 38">
              <a:extLst>
                <a:ext uri="{FF2B5EF4-FFF2-40B4-BE49-F238E27FC236}">
                  <a16:creationId xmlns:a16="http://schemas.microsoft.com/office/drawing/2014/main" id="{CB1EEFC5-0B80-D24E-9778-D7D1BE4BB5D7}"/>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40" name="Isosceles Triangle 24">
              <a:extLst>
                <a:ext uri="{FF2B5EF4-FFF2-40B4-BE49-F238E27FC236}">
                  <a16:creationId xmlns:a16="http://schemas.microsoft.com/office/drawing/2014/main" id="{19D64274-32E8-1947-8573-76FAE91928FE}"/>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41" name="Oval 40">
            <a:extLst>
              <a:ext uri="{FF2B5EF4-FFF2-40B4-BE49-F238E27FC236}">
                <a16:creationId xmlns:a16="http://schemas.microsoft.com/office/drawing/2014/main" id="{F0889700-B9BF-5D41-9E85-8B390B9CB056}"/>
              </a:ext>
            </a:extLst>
          </p:cNvPr>
          <p:cNvSpPr/>
          <p:nvPr/>
        </p:nvSpPr>
        <p:spPr>
          <a:xfrm>
            <a:off x="5013672" y="4924471"/>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2" name="Oval 41">
            <a:extLst>
              <a:ext uri="{FF2B5EF4-FFF2-40B4-BE49-F238E27FC236}">
                <a16:creationId xmlns:a16="http://schemas.microsoft.com/office/drawing/2014/main" id="{93F6335F-4272-7F4F-92FB-55E5D42FFF9D}"/>
              </a:ext>
            </a:extLst>
          </p:cNvPr>
          <p:cNvSpPr/>
          <p:nvPr/>
        </p:nvSpPr>
        <p:spPr>
          <a:xfrm>
            <a:off x="4195379" y="2442268"/>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43" name="Oval 42">
            <a:extLst>
              <a:ext uri="{FF2B5EF4-FFF2-40B4-BE49-F238E27FC236}">
                <a16:creationId xmlns:a16="http://schemas.microsoft.com/office/drawing/2014/main" id="{E3120ED2-2359-2941-8393-DE78952D1D19}"/>
              </a:ext>
            </a:extLst>
          </p:cNvPr>
          <p:cNvSpPr/>
          <p:nvPr/>
        </p:nvSpPr>
        <p:spPr>
          <a:xfrm>
            <a:off x="5006860" y="4933259"/>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grpSp>
        <p:nvGrpSpPr>
          <p:cNvPr id="44" name="Group 43">
            <a:extLst>
              <a:ext uri="{FF2B5EF4-FFF2-40B4-BE49-F238E27FC236}">
                <a16:creationId xmlns:a16="http://schemas.microsoft.com/office/drawing/2014/main" id="{D6CC6789-0E9D-8D46-92C2-B4FFB8B7379F}"/>
              </a:ext>
            </a:extLst>
          </p:cNvPr>
          <p:cNvGrpSpPr/>
          <p:nvPr/>
        </p:nvGrpSpPr>
        <p:grpSpPr>
          <a:xfrm rot="17100000">
            <a:off x="5058007" y="3935156"/>
            <a:ext cx="1395778" cy="1375336"/>
            <a:chOff x="1661377" y="2469097"/>
            <a:chExt cx="1395778" cy="1375336"/>
          </a:xfrm>
        </p:grpSpPr>
        <p:sp>
          <p:nvSpPr>
            <p:cNvPr id="45" name="Block Arc 44">
              <a:extLst>
                <a:ext uri="{FF2B5EF4-FFF2-40B4-BE49-F238E27FC236}">
                  <a16:creationId xmlns:a16="http://schemas.microsoft.com/office/drawing/2014/main" id="{218C7863-8AB9-0648-8C51-96843E02CF7A}"/>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sz="1600"/>
            </a:p>
          </p:txBody>
        </p:sp>
        <p:sp>
          <p:nvSpPr>
            <p:cNvPr id="46" name="Isosceles Triangle 24">
              <a:extLst>
                <a:ext uri="{FF2B5EF4-FFF2-40B4-BE49-F238E27FC236}">
                  <a16:creationId xmlns:a16="http://schemas.microsoft.com/office/drawing/2014/main" id="{DF7416B5-E620-414C-92F0-288C6B82E44F}"/>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sz="1600"/>
            </a:p>
          </p:txBody>
        </p:sp>
      </p:grpSp>
      <p:sp>
        <p:nvSpPr>
          <p:cNvPr id="49" name="Oval 48">
            <a:extLst>
              <a:ext uri="{FF2B5EF4-FFF2-40B4-BE49-F238E27FC236}">
                <a16:creationId xmlns:a16="http://schemas.microsoft.com/office/drawing/2014/main" id="{482030A1-98F8-0F49-BD9C-DFB3F77A8AF4}"/>
              </a:ext>
            </a:extLst>
          </p:cNvPr>
          <p:cNvSpPr/>
          <p:nvPr/>
        </p:nvSpPr>
        <p:spPr>
          <a:xfrm>
            <a:off x="2797834" y="4913311"/>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pic>
        <p:nvPicPr>
          <p:cNvPr id="51" name="Picture 50">
            <a:extLst>
              <a:ext uri="{FF2B5EF4-FFF2-40B4-BE49-F238E27FC236}">
                <a16:creationId xmlns:a16="http://schemas.microsoft.com/office/drawing/2014/main" id="{5074C943-F7BA-9B4A-A013-A43CD3F74591}"/>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2797834" y="5449506"/>
            <a:ext cx="502964" cy="754446"/>
          </a:xfrm>
          <a:prstGeom prst="rect">
            <a:avLst/>
          </a:prstGeom>
        </p:spPr>
      </p:pic>
      <p:pic>
        <p:nvPicPr>
          <p:cNvPr id="52" name="Picture 51">
            <a:extLst>
              <a:ext uri="{FF2B5EF4-FFF2-40B4-BE49-F238E27FC236}">
                <a16:creationId xmlns:a16="http://schemas.microsoft.com/office/drawing/2014/main" id="{589488D5-2955-3043-B1EE-BE6F520D1E8E}"/>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3480702" y="5449506"/>
            <a:ext cx="502801" cy="754201"/>
          </a:xfrm>
          <a:prstGeom prst="rect">
            <a:avLst/>
          </a:prstGeom>
        </p:spPr>
      </p:pic>
      <p:pic>
        <p:nvPicPr>
          <p:cNvPr id="53" name="Picture 52">
            <a:extLst>
              <a:ext uri="{FF2B5EF4-FFF2-40B4-BE49-F238E27FC236}">
                <a16:creationId xmlns:a16="http://schemas.microsoft.com/office/drawing/2014/main" id="{E00E3222-9EB0-5748-81CB-8D71A29B2DC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4986635" y="5445463"/>
            <a:ext cx="568964" cy="759597"/>
          </a:xfrm>
          <a:prstGeom prst="rect">
            <a:avLst/>
          </a:prstGeom>
        </p:spPr>
      </p:pic>
      <p:pic>
        <p:nvPicPr>
          <p:cNvPr id="54" name="Picture 53">
            <a:extLst>
              <a:ext uri="{FF2B5EF4-FFF2-40B4-BE49-F238E27FC236}">
                <a16:creationId xmlns:a16="http://schemas.microsoft.com/office/drawing/2014/main" id="{E669B9A1-8706-7345-AB33-1B312EFF8475}"/>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4162621" y="1594200"/>
            <a:ext cx="554020" cy="820771"/>
          </a:xfrm>
          <a:prstGeom prst="rect">
            <a:avLst/>
          </a:prstGeom>
        </p:spPr>
      </p:pic>
      <p:sp>
        <p:nvSpPr>
          <p:cNvPr id="55" name="Oval 54">
            <a:extLst>
              <a:ext uri="{FF2B5EF4-FFF2-40B4-BE49-F238E27FC236}">
                <a16:creationId xmlns:a16="http://schemas.microsoft.com/office/drawing/2014/main" id="{E0EA24B8-305A-A240-B309-6247503ADE0E}"/>
              </a:ext>
            </a:extLst>
          </p:cNvPr>
          <p:cNvSpPr/>
          <p:nvPr/>
        </p:nvSpPr>
        <p:spPr>
          <a:xfrm>
            <a:off x="3888029" y="3888313"/>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56" name="Oval 55">
            <a:extLst>
              <a:ext uri="{FF2B5EF4-FFF2-40B4-BE49-F238E27FC236}">
                <a16:creationId xmlns:a16="http://schemas.microsoft.com/office/drawing/2014/main" id="{21C5D3A7-9C42-1A45-86FD-5E725FA2C157}"/>
              </a:ext>
            </a:extLst>
          </p:cNvPr>
          <p:cNvSpPr/>
          <p:nvPr/>
        </p:nvSpPr>
        <p:spPr>
          <a:xfrm>
            <a:off x="3104647" y="3467293"/>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57" name="Oval 56">
            <a:extLst>
              <a:ext uri="{FF2B5EF4-FFF2-40B4-BE49-F238E27FC236}">
                <a16:creationId xmlns:a16="http://schemas.microsoft.com/office/drawing/2014/main" id="{B8B36EBC-AC66-E347-99EE-37618ED26592}"/>
              </a:ext>
            </a:extLst>
          </p:cNvPr>
          <p:cNvSpPr/>
          <p:nvPr/>
        </p:nvSpPr>
        <p:spPr>
          <a:xfrm>
            <a:off x="5299771" y="3457740"/>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endParaRPr>
          </a:p>
        </p:txBody>
      </p:sp>
      <p:sp>
        <p:nvSpPr>
          <p:cNvPr id="2" name="TextBox 1">
            <a:extLst>
              <a:ext uri="{FF2B5EF4-FFF2-40B4-BE49-F238E27FC236}">
                <a16:creationId xmlns:a16="http://schemas.microsoft.com/office/drawing/2014/main" id="{CC6F782B-66E9-4C0D-AD3D-FFCC75076956}"/>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3003982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1"/>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3"/>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56"/>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0" grpId="0" animBg="1"/>
      <p:bldP spid="31" grpId="0" animBg="1"/>
      <p:bldP spid="32" grpId="0" animBg="1"/>
      <p:bldP spid="33" grpId="0" animBg="1"/>
      <p:bldP spid="37" grpId="0" animBg="1"/>
      <p:bldP spid="41" grpId="0" animBg="1"/>
      <p:bldP spid="42" grpId="0" animBg="1"/>
      <p:bldP spid="43" grpId="0" animBg="1"/>
      <p:bldP spid="49" grpId="0" animBg="1"/>
      <p:bldP spid="55" grpId="0" animBg="1"/>
      <p:bldP spid="56" grpId="0" animBg="1"/>
      <p:bldP spid="5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pPr marL="400050" algn="just">
              <a:buFont typeface="+mj-lt"/>
              <a:buAutoNum type="arabicPeriod"/>
            </a:pPr>
            <a:r>
              <a:rPr lang="en-GB" dirty="0"/>
              <a:t>Step 5: Extracting QBAFs</a:t>
            </a:r>
          </a:p>
        </p:txBody>
      </p:sp>
      <p:sp>
        <p:nvSpPr>
          <p:cNvPr id="6" name="Content Placeholder 2"/>
          <p:cNvSpPr>
            <a:spLocks noGrp="1"/>
          </p:cNvSpPr>
          <p:nvPr>
            <p:ph idx="1"/>
          </p:nvPr>
        </p:nvSpPr>
        <p:spPr>
          <a:xfrm>
            <a:off x="457200" y="1016000"/>
            <a:ext cx="8229600" cy="5110163"/>
          </a:xfrm>
        </p:spPr>
        <p:txBody>
          <a:bodyPr>
            <a:normAutofit/>
          </a:bodyPr>
          <a:lstStyle/>
          <a:p>
            <a:r>
              <a:rPr lang="en-US" dirty="0"/>
              <a:t>The item and the (sub-)features become arguments</a:t>
            </a:r>
          </a:p>
          <a:p>
            <a:r>
              <a:rPr lang="en-US" dirty="0"/>
              <a:t>Each argument is assigned a base score, an aggregation of reviewers’ extracted votes on it</a:t>
            </a:r>
          </a:p>
          <a:p>
            <a:r>
              <a:rPr lang="en-US" i="1" dirty="0"/>
              <a:t>attacks</a:t>
            </a:r>
            <a:r>
              <a:rPr lang="en-US" dirty="0"/>
              <a:t> are assigned along the parent relations where the votes have opposing polarities:</a:t>
            </a:r>
          </a:p>
          <a:p>
            <a:endParaRPr lang="en-US" dirty="0"/>
          </a:p>
          <a:p>
            <a:endParaRPr lang="en-US" dirty="0"/>
          </a:p>
          <a:p>
            <a:endParaRPr lang="en-US" dirty="0"/>
          </a:p>
          <a:p>
            <a:endParaRPr lang="en-US" dirty="0"/>
          </a:p>
          <a:p>
            <a:pPr marL="0" indent="0">
              <a:buNone/>
            </a:pPr>
            <a:endParaRPr lang="en-US" i="1" dirty="0"/>
          </a:p>
          <a:p>
            <a:r>
              <a:rPr lang="en-US" i="1" dirty="0"/>
              <a:t>supports</a:t>
            </a:r>
            <a:r>
              <a:rPr lang="en-US" dirty="0"/>
              <a:t> are assigned along the parent relations where the votes have the same polarity:</a:t>
            </a:r>
          </a:p>
          <a:p>
            <a:endParaRPr lang="en-US" dirty="0"/>
          </a:p>
          <a:p>
            <a:endParaRPr lang="en-US" dirty="0"/>
          </a:p>
          <a:p>
            <a:endParaRPr lang="en-US" dirty="0"/>
          </a:p>
          <a:p>
            <a:endParaRPr lang="en-US" dirty="0"/>
          </a:p>
          <a:p>
            <a:endParaRPr lang="en-US" dirty="0"/>
          </a:p>
          <a:p>
            <a:endParaRPr lang="en-US" dirty="0"/>
          </a:p>
        </p:txBody>
      </p:sp>
      <p:grpSp>
        <p:nvGrpSpPr>
          <p:cNvPr id="8" name="Group 7">
            <a:extLst>
              <a:ext uri="{FF2B5EF4-FFF2-40B4-BE49-F238E27FC236}">
                <a16:creationId xmlns:a16="http://schemas.microsoft.com/office/drawing/2014/main" id="{620D611D-25CE-7F4C-9EED-692F89CCF355}"/>
              </a:ext>
            </a:extLst>
          </p:cNvPr>
          <p:cNvGrpSpPr/>
          <p:nvPr/>
        </p:nvGrpSpPr>
        <p:grpSpPr>
          <a:xfrm>
            <a:off x="2109790" y="1762518"/>
            <a:ext cx="1395778" cy="1767868"/>
            <a:chOff x="1661377" y="2076565"/>
            <a:chExt cx="1395778" cy="1767868"/>
          </a:xfrm>
        </p:grpSpPr>
        <p:sp>
          <p:nvSpPr>
            <p:cNvPr id="9" name="Block Arc 8">
              <a:extLst>
                <a:ext uri="{FF2B5EF4-FFF2-40B4-BE49-F238E27FC236}">
                  <a16:creationId xmlns:a16="http://schemas.microsoft.com/office/drawing/2014/main" id="{E7FAE109-6D13-2A4A-8B47-A188CF463DEF}"/>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0" name="TextBox 9">
              <a:extLst>
                <a:ext uri="{FF2B5EF4-FFF2-40B4-BE49-F238E27FC236}">
                  <a16:creationId xmlns:a16="http://schemas.microsoft.com/office/drawing/2014/main" id="{A1B537F4-766E-7244-A783-2376CCA68A59}"/>
                </a:ext>
              </a:extLst>
            </p:cNvPr>
            <p:cNvSpPr txBox="1"/>
            <p:nvPr/>
          </p:nvSpPr>
          <p:spPr>
            <a:xfrm>
              <a:off x="2222874" y="2076565"/>
              <a:ext cx="336366" cy="461665"/>
            </a:xfrm>
            <a:prstGeom prst="rect">
              <a:avLst/>
            </a:prstGeom>
            <a:noFill/>
          </p:spPr>
          <p:txBody>
            <a:bodyPr wrap="square" rtlCol="0">
              <a:spAutoFit/>
            </a:bodyPr>
            <a:lstStyle/>
            <a:p>
              <a:r>
                <a:rPr lang="en-US" sz="2400" dirty="0"/>
                <a:t>−</a:t>
              </a:r>
            </a:p>
          </p:txBody>
        </p:sp>
        <p:sp>
          <p:nvSpPr>
            <p:cNvPr id="11" name="Isosceles Triangle 24">
              <a:extLst>
                <a:ext uri="{FF2B5EF4-FFF2-40B4-BE49-F238E27FC236}">
                  <a16:creationId xmlns:a16="http://schemas.microsoft.com/office/drawing/2014/main" id="{C3A75DFD-70EB-D14F-84FB-3C1BC6833816}"/>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2" name="Content Placeholder 2">
            <a:extLst>
              <a:ext uri="{FF2B5EF4-FFF2-40B4-BE49-F238E27FC236}">
                <a16:creationId xmlns:a16="http://schemas.microsoft.com/office/drawing/2014/main" id="{32725096-DD31-1A45-B345-3E9041A750F8}"/>
              </a:ext>
            </a:extLst>
          </p:cNvPr>
          <p:cNvSpPr txBox="1">
            <a:spLocks/>
          </p:cNvSpPr>
          <p:nvPr/>
        </p:nvSpPr>
        <p:spPr>
          <a:xfrm>
            <a:off x="1581684" y="2768211"/>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sp>
        <p:nvSpPr>
          <p:cNvPr id="13" name="Content Placeholder 2">
            <a:extLst>
              <a:ext uri="{FF2B5EF4-FFF2-40B4-BE49-F238E27FC236}">
                <a16:creationId xmlns:a16="http://schemas.microsoft.com/office/drawing/2014/main" id="{DF77ECFB-B740-A14F-9DB2-6F97490C9297}"/>
              </a:ext>
            </a:extLst>
          </p:cNvPr>
          <p:cNvSpPr txBox="1">
            <a:spLocks/>
          </p:cNvSpPr>
          <p:nvPr/>
        </p:nvSpPr>
        <p:spPr>
          <a:xfrm>
            <a:off x="2968508" y="2768211"/>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grpSp>
        <p:nvGrpSpPr>
          <p:cNvPr id="14" name="Group 13">
            <a:extLst>
              <a:ext uri="{FF2B5EF4-FFF2-40B4-BE49-F238E27FC236}">
                <a16:creationId xmlns:a16="http://schemas.microsoft.com/office/drawing/2014/main" id="{7FB55867-7947-2C48-A940-A7F2369FF2EC}"/>
              </a:ext>
            </a:extLst>
          </p:cNvPr>
          <p:cNvGrpSpPr/>
          <p:nvPr/>
        </p:nvGrpSpPr>
        <p:grpSpPr>
          <a:xfrm>
            <a:off x="5763325" y="1772663"/>
            <a:ext cx="1395778" cy="1767868"/>
            <a:chOff x="1661377" y="2076565"/>
            <a:chExt cx="1395778" cy="1767868"/>
          </a:xfrm>
        </p:grpSpPr>
        <p:sp>
          <p:nvSpPr>
            <p:cNvPr id="15" name="Block Arc 14">
              <a:extLst>
                <a:ext uri="{FF2B5EF4-FFF2-40B4-BE49-F238E27FC236}">
                  <a16:creationId xmlns:a16="http://schemas.microsoft.com/office/drawing/2014/main" id="{A0F2390E-FA61-304D-AF7B-AD3A8A756DDF}"/>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16" name="TextBox 15">
              <a:extLst>
                <a:ext uri="{FF2B5EF4-FFF2-40B4-BE49-F238E27FC236}">
                  <a16:creationId xmlns:a16="http://schemas.microsoft.com/office/drawing/2014/main" id="{C45CD6A8-7F0E-8546-880E-3D0EBD241EFF}"/>
                </a:ext>
              </a:extLst>
            </p:cNvPr>
            <p:cNvSpPr txBox="1"/>
            <p:nvPr/>
          </p:nvSpPr>
          <p:spPr>
            <a:xfrm>
              <a:off x="2222874" y="2076565"/>
              <a:ext cx="336366" cy="461665"/>
            </a:xfrm>
            <a:prstGeom prst="rect">
              <a:avLst/>
            </a:prstGeom>
            <a:noFill/>
          </p:spPr>
          <p:txBody>
            <a:bodyPr wrap="square" rtlCol="0">
              <a:spAutoFit/>
            </a:bodyPr>
            <a:lstStyle/>
            <a:p>
              <a:r>
                <a:rPr lang="en-US" sz="2400" dirty="0"/>
                <a:t>−</a:t>
              </a:r>
            </a:p>
          </p:txBody>
        </p:sp>
        <p:sp>
          <p:nvSpPr>
            <p:cNvPr id="17" name="Isosceles Triangle 24">
              <a:extLst>
                <a:ext uri="{FF2B5EF4-FFF2-40B4-BE49-F238E27FC236}">
                  <a16:creationId xmlns:a16="http://schemas.microsoft.com/office/drawing/2014/main" id="{F27BABF3-DC18-9F4E-9FFA-0FD6FB8E8550}"/>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8" name="Content Placeholder 2">
            <a:extLst>
              <a:ext uri="{FF2B5EF4-FFF2-40B4-BE49-F238E27FC236}">
                <a16:creationId xmlns:a16="http://schemas.microsoft.com/office/drawing/2014/main" id="{B203973A-6444-AA4A-BB0F-BC0A4BC5FA33}"/>
              </a:ext>
            </a:extLst>
          </p:cNvPr>
          <p:cNvSpPr txBox="1">
            <a:spLocks/>
          </p:cNvSpPr>
          <p:nvPr/>
        </p:nvSpPr>
        <p:spPr>
          <a:xfrm>
            <a:off x="5235219" y="2781531"/>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sp>
        <p:nvSpPr>
          <p:cNvPr id="19" name="Content Placeholder 2">
            <a:extLst>
              <a:ext uri="{FF2B5EF4-FFF2-40B4-BE49-F238E27FC236}">
                <a16:creationId xmlns:a16="http://schemas.microsoft.com/office/drawing/2014/main" id="{4FAC44F6-248E-B345-83B2-171F44243561}"/>
              </a:ext>
            </a:extLst>
          </p:cNvPr>
          <p:cNvSpPr txBox="1">
            <a:spLocks/>
          </p:cNvSpPr>
          <p:nvPr/>
        </p:nvSpPr>
        <p:spPr>
          <a:xfrm>
            <a:off x="6622043" y="2781531"/>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grpSp>
        <p:nvGrpSpPr>
          <p:cNvPr id="20" name="Group 19">
            <a:extLst>
              <a:ext uri="{FF2B5EF4-FFF2-40B4-BE49-F238E27FC236}">
                <a16:creationId xmlns:a16="http://schemas.microsoft.com/office/drawing/2014/main" id="{B91B251C-6F86-9945-AD90-36CE777A77E5}"/>
              </a:ext>
            </a:extLst>
          </p:cNvPr>
          <p:cNvGrpSpPr/>
          <p:nvPr/>
        </p:nvGrpSpPr>
        <p:grpSpPr>
          <a:xfrm>
            <a:off x="3346745" y="2285834"/>
            <a:ext cx="471128" cy="468000"/>
            <a:chOff x="3288097" y="2669685"/>
            <a:chExt cx="471128" cy="468000"/>
          </a:xfrm>
        </p:grpSpPr>
        <p:sp>
          <p:nvSpPr>
            <p:cNvPr id="21" name="Oval 20">
              <a:extLst>
                <a:ext uri="{FF2B5EF4-FFF2-40B4-BE49-F238E27FC236}">
                  <a16:creationId xmlns:a16="http://schemas.microsoft.com/office/drawing/2014/main" id="{1A1D5BC8-0919-9142-B1C5-8C1FF8A899EC}"/>
                </a:ext>
              </a:extLst>
            </p:cNvPr>
            <p:cNvSpPr/>
            <p:nvPr/>
          </p:nvSpPr>
          <p:spPr>
            <a:xfrm>
              <a:off x="3288097" y="2669685"/>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2" name="Oval 21">
              <a:extLst>
                <a:ext uri="{FF2B5EF4-FFF2-40B4-BE49-F238E27FC236}">
                  <a16:creationId xmlns:a16="http://schemas.microsoft.com/office/drawing/2014/main" id="{1DD7E730-E8BB-DB44-869A-FAA19D8D7DCE}"/>
                </a:ext>
              </a:extLst>
            </p:cNvPr>
            <p:cNvSpPr/>
            <p:nvPr/>
          </p:nvSpPr>
          <p:spPr>
            <a:xfrm>
              <a:off x="3291225" y="266968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3" name="Group 22">
            <a:extLst>
              <a:ext uri="{FF2B5EF4-FFF2-40B4-BE49-F238E27FC236}">
                <a16:creationId xmlns:a16="http://schemas.microsoft.com/office/drawing/2014/main" id="{D67F970A-6C6D-1F45-8686-E130A794B117}"/>
              </a:ext>
            </a:extLst>
          </p:cNvPr>
          <p:cNvGrpSpPr/>
          <p:nvPr/>
        </p:nvGrpSpPr>
        <p:grpSpPr>
          <a:xfrm>
            <a:off x="1952034" y="2299154"/>
            <a:ext cx="468398" cy="468328"/>
            <a:chOff x="1893386" y="2683005"/>
            <a:chExt cx="468398" cy="468328"/>
          </a:xfrm>
        </p:grpSpPr>
        <p:sp>
          <p:nvSpPr>
            <p:cNvPr id="24" name="Oval 23">
              <a:extLst>
                <a:ext uri="{FF2B5EF4-FFF2-40B4-BE49-F238E27FC236}">
                  <a16:creationId xmlns:a16="http://schemas.microsoft.com/office/drawing/2014/main" id="{B5FDA37B-2E9F-F542-832C-A9EB78AF49A7}"/>
                </a:ext>
              </a:extLst>
            </p:cNvPr>
            <p:cNvSpPr/>
            <p:nvPr/>
          </p:nvSpPr>
          <p:spPr>
            <a:xfrm>
              <a:off x="1893784" y="2683005"/>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5" name="Oval 24">
              <a:extLst>
                <a:ext uri="{FF2B5EF4-FFF2-40B4-BE49-F238E27FC236}">
                  <a16:creationId xmlns:a16="http://schemas.microsoft.com/office/drawing/2014/main" id="{3531BFA5-B6BE-2747-8356-53E432D0D78F}"/>
                </a:ext>
              </a:extLst>
            </p:cNvPr>
            <p:cNvSpPr/>
            <p:nvPr/>
          </p:nvSpPr>
          <p:spPr>
            <a:xfrm>
              <a:off x="1893386" y="268333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6" name="Group 25">
            <a:extLst>
              <a:ext uri="{FF2B5EF4-FFF2-40B4-BE49-F238E27FC236}">
                <a16:creationId xmlns:a16="http://schemas.microsoft.com/office/drawing/2014/main" id="{6860CCAA-E391-1348-9B58-ACBA10E1BD5C}"/>
              </a:ext>
            </a:extLst>
          </p:cNvPr>
          <p:cNvGrpSpPr/>
          <p:nvPr/>
        </p:nvGrpSpPr>
        <p:grpSpPr>
          <a:xfrm>
            <a:off x="5604428" y="2312474"/>
            <a:ext cx="469141" cy="468328"/>
            <a:chOff x="5205561" y="2683005"/>
            <a:chExt cx="469141" cy="468328"/>
          </a:xfrm>
        </p:grpSpPr>
        <p:sp>
          <p:nvSpPr>
            <p:cNvPr id="27" name="Oval 26">
              <a:extLst>
                <a:ext uri="{FF2B5EF4-FFF2-40B4-BE49-F238E27FC236}">
                  <a16:creationId xmlns:a16="http://schemas.microsoft.com/office/drawing/2014/main" id="{5E409C9C-70EB-AD44-BAA7-2FCD562DCAF7}"/>
                </a:ext>
              </a:extLst>
            </p:cNvPr>
            <p:cNvSpPr/>
            <p:nvPr/>
          </p:nvSpPr>
          <p:spPr>
            <a:xfrm>
              <a:off x="5205561" y="2683005"/>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8" name="Oval 27">
              <a:extLst>
                <a:ext uri="{FF2B5EF4-FFF2-40B4-BE49-F238E27FC236}">
                  <a16:creationId xmlns:a16="http://schemas.microsoft.com/office/drawing/2014/main" id="{2D7E87AA-B4A0-6746-9905-85FF781B6342}"/>
                </a:ext>
              </a:extLst>
            </p:cNvPr>
            <p:cNvSpPr/>
            <p:nvPr/>
          </p:nvSpPr>
          <p:spPr>
            <a:xfrm>
              <a:off x="5206702" y="268333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29" name="Group 28">
            <a:extLst>
              <a:ext uri="{FF2B5EF4-FFF2-40B4-BE49-F238E27FC236}">
                <a16:creationId xmlns:a16="http://schemas.microsoft.com/office/drawing/2014/main" id="{478B160B-0C0B-2248-80E8-5EF6CC84C5BD}"/>
              </a:ext>
            </a:extLst>
          </p:cNvPr>
          <p:cNvGrpSpPr/>
          <p:nvPr/>
        </p:nvGrpSpPr>
        <p:grpSpPr>
          <a:xfrm>
            <a:off x="7002433" y="2299154"/>
            <a:ext cx="468975" cy="468000"/>
            <a:chOff x="6603566" y="2669685"/>
            <a:chExt cx="468975" cy="468000"/>
          </a:xfrm>
        </p:grpSpPr>
        <p:sp>
          <p:nvSpPr>
            <p:cNvPr id="30" name="Oval 29">
              <a:extLst>
                <a:ext uri="{FF2B5EF4-FFF2-40B4-BE49-F238E27FC236}">
                  <a16:creationId xmlns:a16="http://schemas.microsoft.com/office/drawing/2014/main" id="{B715F0BB-3346-BF4B-9CDC-844E7F3CF25F}"/>
                </a:ext>
              </a:extLst>
            </p:cNvPr>
            <p:cNvSpPr/>
            <p:nvPr/>
          </p:nvSpPr>
          <p:spPr>
            <a:xfrm>
              <a:off x="6603566" y="2669685"/>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F6F701C2-C557-4640-A778-E690D92AEB81}"/>
                </a:ext>
              </a:extLst>
            </p:cNvPr>
            <p:cNvSpPr/>
            <p:nvPr/>
          </p:nvSpPr>
          <p:spPr>
            <a:xfrm>
              <a:off x="6604541" y="266968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32" name="Group 31">
            <a:extLst>
              <a:ext uri="{FF2B5EF4-FFF2-40B4-BE49-F238E27FC236}">
                <a16:creationId xmlns:a16="http://schemas.microsoft.com/office/drawing/2014/main" id="{449CC614-E20D-A743-AB0D-53223B3AE5EE}"/>
              </a:ext>
            </a:extLst>
          </p:cNvPr>
          <p:cNvGrpSpPr/>
          <p:nvPr/>
        </p:nvGrpSpPr>
        <p:grpSpPr>
          <a:xfrm>
            <a:off x="2107013" y="3593214"/>
            <a:ext cx="1395778" cy="1767868"/>
            <a:chOff x="1661377" y="2076565"/>
            <a:chExt cx="1395778" cy="1767868"/>
          </a:xfrm>
        </p:grpSpPr>
        <p:sp>
          <p:nvSpPr>
            <p:cNvPr id="33" name="Block Arc 32">
              <a:extLst>
                <a:ext uri="{FF2B5EF4-FFF2-40B4-BE49-F238E27FC236}">
                  <a16:creationId xmlns:a16="http://schemas.microsoft.com/office/drawing/2014/main" id="{57774E1A-FD19-0C42-A755-EB5219E878CE}"/>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34" name="TextBox 33">
              <a:extLst>
                <a:ext uri="{FF2B5EF4-FFF2-40B4-BE49-F238E27FC236}">
                  <a16:creationId xmlns:a16="http://schemas.microsoft.com/office/drawing/2014/main" id="{29579DB2-7D68-FF41-B63D-4F2357AED1AA}"/>
                </a:ext>
              </a:extLst>
            </p:cNvPr>
            <p:cNvSpPr txBox="1"/>
            <p:nvPr/>
          </p:nvSpPr>
          <p:spPr>
            <a:xfrm>
              <a:off x="2222874" y="2076565"/>
              <a:ext cx="336366" cy="461665"/>
            </a:xfrm>
            <a:prstGeom prst="rect">
              <a:avLst/>
            </a:prstGeom>
            <a:noFill/>
          </p:spPr>
          <p:txBody>
            <a:bodyPr wrap="square" rtlCol="0">
              <a:spAutoFit/>
            </a:bodyPr>
            <a:lstStyle/>
            <a:p>
              <a:r>
                <a:rPr lang="en-US" sz="2400" dirty="0"/>
                <a:t>+</a:t>
              </a:r>
            </a:p>
          </p:txBody>
        </p:sp>
        <p:sp>
          <p:nvSpPr>
            <p:cNvPr id="35" name="Isosceles Triangle 24">
              <a:extLst>
                <a:ext uri="{FF2B5EF4-FFF2-40B4-BE49-F238E27FC236}">
                  <a16:creationId xmlns:a16="http://schemas.microsoft.com/office/drawing/2014/main" id="{A7DBD89F-E125-1043-8798-D23CB38FC6A9}"/>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6" name="Content Placeholder 2">
            <a:extLst>
              <a:ext uri="{FF2B5EF4-FFF2-40B4-BE49-F238E27FC236}">
                <a16:creationId xmlns:a16="http://schemas.microsoft.com/office/drawing/2014/main" id="{A28224F9-E081-C24E-A5C8-8CC2F01F2F83}"/>
              </a:ext>
            </a:extLst>
          </p:cNvPr>
          <p:cNvSpPr txBox="1">
            <a:spLocks/>
          </p:cNvSpPr>
          <p:nvPr/>
        </p:nvSpPr>
        <p:spPr>
          <a:xfrm>
            <a:off x="1581684" y="4601353"/>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sp>
        <p:nvSpPr>
          <p:cNvPr id="37" name="Content Placeholder 2">
            <a:extLst>
              <a:ext uri="{FF2B5EF4-FFF2-40B4-BE49-F238E27FC236}">
                <a16:creationId xmlns:a16="http://schemas.microsoft.com/office/drawing/2014/main" id="{248DF08F-943D-CA47-B755-37503D91CA32}"/>
              </a:ext>
            </a:extLst>
          </p:cNvPr>
          <p:cNvSpPr txBox="1">
            <a:spLocks/>
          </p:cNvSpPr>
          <p:nvPr/>
        </p:nvSpPr>
        <p:spPr>
          <a:xfrm>
            <a:off x="2968508" y="4601353"/>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grpSp>
        <p:nvGrpSpPr>
          <p:cNvPr id="38" name="Group 37">
            <a:extLst>
              <a:ext uri="{FF2B5EF4-FFF2-40B4-BE49-F238E27FC236}">
                <a16:creationId xmlns:a16="http://schemas.microsoft.com/office/drawing/2014/main" id="{4EFFCE2D-DA1D-8649-9DAF-B325BD8898E7}"/>
              </a:ext>
            </a:extLst>
          </p:cNvPr>
          <p:cNvGrpSpPr/>
          <p:nvPr/>
        </p:nvGrpSpPr>
        <p:grpSpPr>
          <a:xfrm>
            <a:off x="5760548" y="3609709"/>
            <a:ext cx="1395778" cy="1767868"/>
            <a:chOff x="1661377" y="2076565"/>
            <a:chExt cx="1395778" cy="1767868"/>
          </a:xfrm>
        </p:grpSpPr>
        <p:sp>
          <p:nvSpPr>
            <p:cNvPr id="39" name="Block Arc 38">
              <a:extLst>
                <a:ext uri="{FF2B5EF4-FFF2-40B4-BE49-F238E27FC236}">
                  <a16:creationId xmlns:a16="http://schemas.microsoft.com/office/drawing/2014/main" id="{A0CD4CEF-658C-CC42-8C95-35D1A14784C6}"/>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40" name="TextBox 39">
              <a:extLst>
                <a:ext uri="{FF2B5EF4-FFF2-40B4-BE49-F238E27FC236}">
                  <a16:creationId xmlns:a16="http://schemas.microsoft.com/office/drawing/2014/main" id="{CAF730DA-365E-A843-83FD-200A3B621BC5}"/>
                </a:ext>
              </a:extLst>
            </p:cNvPr>
            <p:cNvSpPr txBox="1"/>
            <p:nvPr/>
          </p:nvSpPr>
          <p:spPr>
            <a:xfrm>
              <a:off x="2222874" y="2076565"/>
              <a:ext cx="336366" cy="461665"/>
            </a:xfrm>
            <a:prstGeom prst="rect">
              <a:avLst/>
            </a:prstGeom>
            <a:noFill/>
          </p:spPr>
          <p:txBody>
            <a:bodyPr wrap="square" rtlCol="0">
              <a:spAutoFit/>
            </a:bodyPr>
            <a:lstStyle/>
            <a:p>
              <a:r>
                <a:rPr lang="en-US" sz="2400" dirty="0"/>
                <a:t>+</a:t>
              </a:r>
            </a:p>
          </p:txBody>
        </p:sp>
        <p:sp>
          <p:nvSpPr>
            <p:cNvPr id="41" name="Isosceles Triangle 24">
              <a:extLst>
                <a:ext uri="{FF2B5EF4-FFF2-40B4-BE49-F238E27FC236}">
                  <a16:creationId xmlns:a16="http://schemas.microsoft.com/office/drawing/2014/main" id="{8AAB322C-2220-D742-A92A-494299D1018F}"/>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42" name="Content Placeholder 2">
            <a:extLst>
              <a:ext uri="{FF2B5EF4-FFF2-40B4-BE49-F238E27FC236}">
                <a16:creationId xmlns:a16="http://schemas.microsoft.com/office/drawing/2014/main" id="{6887EE5F-2C53-AF4F-AACA-D747B2EAD3AB}"/>
              </a:ext>
            </a:extLst>
          </p:cNvPr>
          <p:cNvSpPr txBox="1">
            <a:spLocks/>
          </p:cNvSpPr>
          <p:nvPr/>
        </p:nvSpPr>
        <p:spPr>
          <a:xfrm>
            <a:off x="5235219" y="4614673"/>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sp>
        <p:nvSpPr>
          <p:cNvPr id="43" name="Content Placeholder 2">
            <a:extLst>
              <a:ext uri="{FF2B5EF4-FFF2-40B4-BE49-F238E27FC236}">
                <a16:creationId xmlns:a16="http://schemas.microsoft.com/office/drawing/2014/main" id="{D085CE0C-E303-C343-AA21-E8571641FA15}"/>
              </a:ext>
            </a:extLst>
          </p:cNvPr>
          <p:cNvSpPr txBox="1">
            <a:spLocks/>
          </p:cNvSpPr>
          <p:nvPr/>
        </p:nvSpPr>
        <p:spPr>
          <a:xfrm>
            <a:off x="6622043" y="4614673"/>
            <a:ext cx="1197953" cy="927022"/>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1600" dirty="0">
                <a:solidFill>
                  <a:srgbClr val="7598B3"/>
                </a:solidFill>
              </a:rPr>
              <a:t>generally </a:t>
            </a:r>
          </a:p>
          <a:p>
            <a:pPr marL="0" indent="0" algn="ctr">
              <a:buNone/>
            </a:pPr>
            <a:r>
              <a:rPr lang="en-US" sz="1600" dirty="0">
                <a:solidFill>
                  <a:srgbClr val="7598B3"/>
                </a:solidFill>
              </a:rPr>
              <a:t>– votes </a:t>
            </a:r>
            <a:endParaRPr lang="en-US" sz="1600" i="1" dirty="0">
              <a:solidFill>
                <a:srgbClr val="7598B3"/>
              </a:solidFill>
            </a:endParaRPr>
          </a:p>
        </p:txBody>
      </p:sp>
      <p:grpSp>
        <p:nvGrpSpPr>
          <p:cNvPr id="44" name="Group 43">
            <a:extLst>
              <a:ext uri="{FF2B5EF4-FFF2-40B4-BE49-F238E27FC236}">
                <a16:creationId xmlns:a16="http://schemas.microsoft.com/office/drawing/2014/main" id="{0D7F633F-BE7B-1C43-B2A1-AD0E8DF54FB7}"/>
              </a:ext>
            </a:extLst>
          </p:cNvPr>
          <p:cNvGrpSpPr/>
          <p:nvPr/>
        </p:nvGrpSpPr>
        <p:grpSpPr>
          <a:xfrm>
            <a:off x="3348118" y="4116875"/>
            <a:ext cx="470153" cy="470830"/>
            <a:chOff x="3288097" y="4707105"/>
            <a:chExt cx="470153" cy="470830"/>
          </a:xfrm>
        </p:grpSpPr>
        <p:sp>
          <p:nvSpPr>
            <p:cNvPr id="45" name="Oval 44">
              <a:extLst>
                <a:ext uri="{FF2B5EF4-FFF2-40B4-BE49-F238E27FC236}">
                  <a16:creationId xmlns:a16="http://schemas.microsoft.com/office/drawing/2014/main" id="{E285898F-C6CE-004B-A4CA-C738E3E3F77D}"/>
                </a:ext>
              </a:extLst>
            </p:cNvPr>
            <p:cNvSpPr/>
            <p:nvPr/>
          </p:nvSpPr>
          <p:spPr>
            <a:xfrm>
              <a:off x="3288097" y="4707105"/>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6" name="Oval 45">
              <a:extLst>
                <a:ext uri="{FF2B5EF4-FFF2-40B4-BE49-F238E27FC236}">
                  <a16:creationId xmlns:a16="http://schemas.microsoft.com/office/drawing/2014/main" id="{6A1AB52E-A145-DE4F-883B-826FB3784AE2}"/>
                </a:ext>
              </a:extLst>
            </p:cNvPr>
            <p:cNvSpPr/>
            <p:nvPr/>
          </p:nvSpPr>
          <p:spPr>
            <a:xfrm>
              <a:off x="3290250" y="470993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47" name="Group 46">
            <a:extLst>
              <a:ext uri="{FF2B5EF4-FFF2-40B4-BE49-F238E27FC236}">
                <a16:creationId xmlns:a16="http://schemas.microsoft.com/office/drawing/2014/main" id="{093331F9-68D3-8D4A-8FD5-A2513B957A0B}"/>
              </a:ext>
            </a:extLst>
          </p:cNvPr>
          <p:cNvGrpSpPr/>
          <p:nvPr/>
        </p:nvGrpSpPr>
        <p:grpSpPr>
          <a:xfrm>
            <a:off x="1952432" y="4133025"/>
            <a:ext cx="468975" cy="468328"/>
            <a:chOff x="1892411" y="4723255"/>
            <a:chExt cx="468975" cy="468328"/>
          </a:xfrm>
        </p:grpSpPr>
        <p:sp>
          <p:nvSpPr>
            <p:cNvPr id="48" name="Oval 47">
              <a:extLst>
                <a:ext uri="{FF2B5EF4-FFF2-40B4-BE49-F238E27FC236}">
                  <a16:creationId xmlns:a16="http://schemas.microsoft.com/office/drawing/2014/main" id="{65CC6407-8E75-DB41-A3FB-DD3675314443}"/>
                </a:ext>
              </a:extLst>
            </p:cNvPr>
            <p:cNvSpPr/>
            <p:nvPr/>
          </p:nvSpPr>
          <p:spPr>
            <a:xfrm>
              <a:off x="1893386" y="4723255"/>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6F755EC7-5996-9F46-AD6A-271319A17114}"/>
                </a:ext>
              </a:extLst>
            </p:cNvPr>
            <p:cNvSpPr/>
            <p:nvPr/>
          </p:nvSpPr>
          <p:spPr>
            <a:xfrm>
              <a:off x="1892411" y="472358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50" name="Group 49">
            <a:extLst>
              <a:ext uri="{FF2B5EF4-FFF2-40B4-BE49-F238E27FC236}">
                <a16:creationId xmlns:a16="http://schemas.microsoft.com/office/drawing/2014/main" id="{305B2C36-CB44-DA40-87A2-A0AB332B9F22}"/>
              </a:ext>
            </a:extLst>
          </p:cNvPr>
          <p:cNvGrpSpPr/>
          <p:nvPr/>
        </p:nvGrpSpPr>
        <p:grpSpPr>
          <a:xfrm>
            <a:off x="5605801" y="4146345"/>
            <a:ext cx="468166" cy="468328"/>
            <a:chOff x="5205561" y="4723255"/>
            <a:chExt cx="468166" cy="468328"/>
          </a:xfrm>
        </p:grpSpPr>
        <p:sp>
          <p:nvSpPr>
            <p:cNvPr id="51" name="Oval 50">
              <a:extLst>
                <a:ext uri="{FF2B5EF4-FFF2-40B4-BE49-F238E27FC236}">
                  <a16:creationId xmlns:a16="http://schemas.microsoft.com/office/drawing/2014/main" id="{2B71EAAE-8230-3C41-BBEC-69EFC93D0D66}"/>
                </a:ext>
              </a:extLst>
            </p:cNvPr>
            <p:cNvSpPr/>
            <p:nvPr/>
          </p:nvSpPr>
          <p:spPr>
            <a:xfrm>
              <a:off x="5205561" y="4723255"/>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2" name="Oval 51">
              <a:extLst>
                <a:ext uri="{FF2B5EF4-FFF2-40B4-BE49-F238E27FC236}">
                  <a16:creationId xmlns:a16="http://schemas.microsoft.com/office/drawing/2014/main" id="{6D8E0CCD-8B5D-6F4D-83E2-4C1416F6F044}"/>
                </a:ext>
              </a:extLst>
            </p:cNvPr>
            <p:cNvSpPr/>
            <p:nvPr/>
          </p:nvSpPr>
          <p:spPr>
            <a:xfrm>
              <a:off x="5205727" y="472358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grpSp>
        <p:nvGrpSpPr>
          <p:cNvPr id="53" name="Group 52">
            <a:extLst>
              <a:ext uri="{FF2B5EF4-FFF2-40B4-BE49-F238E27FC236}">
                <a16:creationId xmlns:a16="http://schemas.microsoft.com/office/drawing/2014/main" id="{3D6EBA94-316D-814F-AA0A-5426AB707B03}"/>
              </a:ext>
            </a:extLst>
          </p:cNvPr>
          <p:cNvGrpSpPr/>
          <p:nvPr/>
        </p:nvGrpSpPr>
        <p:grpSpPr>
          <a:xfrm>
            <a:off x="7003806" y="4130195"/>
            <a:ext cx="468166" cy="470830"/>
            <a:chOff x="6603566" y="4707105"/>
            <a:chExt cx="468166" cy="470830"/>
          </a:xfrm>
        </p:grpSpPr>
        <p:sp>
          <p:nvSpPr>
            <p:cNvPr id="54" name="Oval 53">
              <a:extLst>
                <a:ext uri="{FF2B5EF4-FFF2-40B4-BE49-F238E27FC236}">
                  <a16:creationId xmlns:a16="http://schemas.microsoft.com/office/drawing/2014/main" id="{8D67CE05-9CE0-1A4D-85F3-94EE044D9FE2}"/>
                </a:ext>
              </a:extLst>
            </p:cNvPr>
            <p:cNvSpPr/>
            <p:nvPr/>
          </p:nvSpPr>
          <p:spPr>
            <a:xfrm>
              <a:off x="6603732" y="4707105"/>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5" name="Oval 54">
              <a:extLst>
                <a:ext uri="{FF2B5EF4-FFF2-40B4-BE49-F238E27FC236}">
                  <a16:creationId xmlns:a16="http://schemas.microsoft.com/office/drawing/2014/main" id="{663C3BC8-6E1D-EB4F-B2FD-7F34043F7726}"/>
                </a:ext>
              </a:extLst>
            </p:cNvPr>
            <p:cNvSpPr/>
            <p:nvPr/>
          </p:nvSpPr>
          <p:spPr>
            <a:xfrm>
              <a:off x="6603566" y="470993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2" name="TextBox 1">
            <a:extLst>
              <a:ext uri="{FF2B5EF4-FFF2-40B4-BE49-F238E27FC236}">
                <a16:creationId xmlns:a16="http://schemas.microsoft.com/office/drawing/2014/main" id="{B1F2837C-2886-4AE5-9262-7324D8707A33}"/>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2825595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0"/>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8" grpId="0"/>
      <p:bldP spid="19" grpId="0"/>
      <p:bldP spid="36" grpId="0"/>
      <p:bldP spid="37" grpId="0"/>
      <p:bldP spid="42" grpId="0"/>
      <p:bldP spid="4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GB" dirty="0"/>
              <a:t>Step 5: Extracting QBAFs </a:t>
            </a:r>
          </a:p>
        </p:txBody>
      </p:sp>
      <p:sp>
        <p:nvSpPr>
          <p:cNvPr id="8" name="Oval 7">
            <a:extLst>
              <a:ext uri="{FF2B5EF4-FFF2-40B4-BE49-F238E27FC236}">
                <a16:creationId xmlns:a16="http://schemas.microsoft.com/office/drawing/2014/main" id="{FE58BA62-1BB6-2E4B-9086-680569B5DA24}"/>
              </a:ext>
            </a:extLst>
          </p:cNvPr>
          <p:cNvSpPr/>
          <p:nvPr/>
        </p:nvSpPr>
        <p:spPr>
          <a:xfrm>
            <a:off x="550028" y="4488134"/>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09310579-DC32-BA48-B9BC-49F57FE4FAC8}"/>
              </a:ext>
            </a:extLst>
          </p:cNvPr>
          <p:cNvSpPr/>
          <p:nvPr/>
        </p:nvSpPr>
        <p:spPr>
          <a:xfrm>
            <a:off x="1952117" y="2019598"/>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pic>
        <p:nvPicPr>
          <p:cNvPr id="10" name="Picture 9" descr="A close up of a logo&#10;&#10;Description automatically generated">
            <a:extLst>
              <a:ext uri="{FF2B5EF4-FFF2-40B4-BE49-F238E27FC236}">
                <a16:creationId xmlns:a16="http://schemas.microsoft.com/office/drawing/2014/main" id="{76944F64-F4A0-3A47-B3E3-3DE2D46C409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39543" y="2110074"/>
            <a:ext cx="269591" cy="257288"/>
          </a:xfrm>
          <a:prstGeom prst="rect">
            <a:avLst/>
          </a:prstGeom>
        </p:spPr>
      </p:pic>
      <p:pic>
        <p:nvPicPr>
          <p:cNvPr id="11" name="Picture 10" descr="A close up of a logo&#10;&#10;Description automatically generated">
            <a:extLst>
              <a:ext uri="{FF2B5EF4-FFF2-40B4-BE49-F238E27FC236}">
                <a16:creationId xmlns:a16="http://schemas.microsoft.com/office/drawing/2014/main" id="{ED1FF374-59AF-214E-B8C3-83B69677C2E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097" y="4566819"/>
            <a:ext cx="308604" cy="310468"/>
          </a:xfrm>
          <a:prstGeom prst="rect">
            <a:avLst/>
          </a:prstGeom>
        </p:spPr>
      </p:pic>
      <p:pic>
        <p:nvPicPr>
          <p:cNvPr id="12" name="Picture 11" descr="A close up of a logo&#10;&#10;Description automatically generated">
            <a:extLst>
              <a:ext uri="{FF2B5EF4-FFF2-40B4-BE49-F238E27FC236}">
                <a16:creationId xmlns:a16="http://schemas.microsoft.com/office/drawing/2014/main" id="{5AB22573-3E20-AA4D-80E9-424D5FFA461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57597" y="3127782"/>
            <a:ext cx="269591" cy="257288"/>
          </a:xfrm>
          <a:prstGeom prst="rect">
            <a:avLst/>
          </a:prstGeom>
        </p:spPr>
      </p:pic>
      <p:pic>
        <p:nvPicPr>
          <p:cNvPr id="13" name="Picture 12" descr="A close up of a logo&#10;&#10;Description automatically generated">
            <a:extLst>
              <a:ext uri="{FF2B5EF4-FFF2-40B4-BE49-F238E27FC236}">
                <a16:creationId xmlns:a16="http://schemas.microsoft.com/office/drawing/2014/main" id="{3552A0DF-0179-8D47-8B6A-0D6E9795CBA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725366" y="3554410"/>
            <a:ext cx="288925" cy="257288"/>
          </a:xfrm>
          <a:prstGeom prst="rect">
            <a:avLst/>
          </a:prstGeom>
        </p:spPr>
      </p:pic>
      <p:pic>
        <p:nvPicPr>
          <p:cNvPr id="14" name="Picture 13" descr="A close up of a logo&#10;&#10;Description automatically generated">
            <a:extLst>
              <a:ext uri="{FF2B5EF4-FFF2-40B4-BE49-F238E27FC236}">
                <a16:creationId xmlns:a16="http://schemas.microsoft.com/office/drawing/2014/main" id="{A920CE6B-8C7B-A94C-BEA6-A630E3F7F8CA}"/>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394849" y="3553759"/>
            <a:ext cx="327025" cy="257288"/>
          </a:xfrm>
          <a:prstGeom prst="rect">
            <a:avLst/>
          </a:prstGeom>
        </p:spPr>
      </p:pic>
      <p:pic>
        <p:nvPicPr>
          <p:cNvPr id="15" name="Picture 14" descr="A close up of a logo&#10;&#10;Description automatically generated">
            <a:extLst>
              <a:ext uri="{FF2B5EF4-FFF2-40B4-BE49-F238E27FC236}">
                <a16:creationId xmlns:a16="http://schemas.microsoft.com/office/drawing/2014/main" id="{AEEB904E-5992-D54A-B75A-0AF98E6B3EF1}"/>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117692" y="3117179"/>
            <a:ext cx="295276" cy="257288"/>
          </a:xfrm>
          <a:prstGeom prst="rect">
            <a:avLst/>
          </a:prstGeom>
        </p:spPr>
      </p:pic>
      <p:pic>
        <p:nvPicPr>
          <p:cNvPr id="16" name="Picture 15" descr="A close up of a logo&#10;&#10;Description automatically generated">
            <a:extLst>
              <a:ext uri="{FF2B5EF4-FFF2-40B4-BE49-F238E27FC236}">
                <a16:creationId xmlns:a16="http://schemas.microsoft.com/office/drawing/2014/main" id="{A807E125-6447-0A42-9673-B43CC394AA9C}"/>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17413" y="4569841"/>
            <a:ext cx="396591" cy="310468"/>
          </a:xfrm>
          <a:prstGeom prst="rect">
            <a:avLst/>
          </a:prstGeom>
        </p:spPr>
      </p:pic>
      <p:pic>
        <p:nvPicPr>
          <p:cNvPr id="17" name="Picture 16" descr="A close up of a logo&#10;&#10;Description automatically generated">
            <a:extLst>
              <a:ext uri="{FF2B5EF4-FFF2-40B4-BE49-F238E27FC236}">
                <a16:creationId xmlns:a16="http://schemas.microsoft.com/office/drawing/2014/main" id="{1D9199A3-4D11-0646-BC70-A8EB3BEF10CE}"/>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2836249" y="4565022"/>
            <a:ext cx="309767" cy="310468"/>
          </a:xfrm>
          <a:prstGeom prst="rect">
            <a:avLst/>
          </a:prstGeom>
        </p:spPr>
      </p:pic>
      <p:grpSp>
        <p:nvGrpSpPr>
          <p:cNvPr id="18" name="Group 17">
            <a:extLst>
              <a:ext uri="{FF2B5EF4-FFF2-40B4-BE49-F238E27FC236}">
                <a16:creationId xmlns:a16="http://schemas.microsoft.com/office/drawing/2014/main" id="{2BEAFB3B-0A6E-1C40-BAD1-5CC309ABA309}"/>
              </a:ext>
            </a:extLst>
          </p:cNvPr>
          <p:cNvGrpSpPr/>
          <p:nvPr/>
        </p:nvGrpSpPr>
        <p:grpSpPr>
          <a:xfrm rot="18900000">
            <a:off x="1171622" y="2372263"/>
            <a:ext cx="1395778" cy="1375336"/>
            <a:chOff x="1661377" y="2469097"/>
            <a:chExt cx="1395778" cy="1375336"/>
          </a:xfrm>
        </p:grpSpPr>
        <p:sp>
          <p:nvSpPr>
            <p:cNvPr id="19" name="Block Arc 18">
              <a:extLst>
                <a:ext uri="{FF2B5EF4-FFF2-40B4-BE49-F238E27FC236}">
                  <a16:creationId xmlns:a16="http://schemas.microsoft.com/office/drawing/2014/main" id="{7225CDB4-4C36-844F-A79E-C7FA97A7F3C0}"/>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0" name="Isosceles Triangle 24">
              <a:extLst>
                <a:ext uri="{FF2B5EF4-FFF2-40B4-BE49-F238E27FC236}">
                  <a16:creationId xmlns:a16="http://schemas.microsoft.com/office/drawing/2014/main" id="{F93877C1-BA0C-DB40-9AB2-21C064728E6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21" name="Group 20">
            <a:extLst>
              <a:ext uri="{FF2B5EF4-FFF2-40B4-BE49-F238E27FC236}">
                <a16:creationId xmlns:a16="http://schemas.microsoft.com/office/drawing/2014/main" id="{3E5CE22D-BC6B-BE41-B9D9-482AD7CD871E}"/>
              </a:ext>
            </a:extLst>
          </p:cNvPr>
          <p:cNvGrpSpPr/>
          <p:nvPr/>
        </p:nvGrpSpPr>
        <p:grpSpPr>
          <a:xfrm rot="17100000">
            <a:off x="1672875" y="2471986"/>
            <a:ext cx="1395778" cy="1375336"/>
            <a:chOff x="1661377" y="2469097"/>
            <a:chExt cx="1395778" cy="1375336"/>
          </a:xfrm>
        </p:grpSpPr>
        <p:sp>
          <p:nvSpPr>
            <p:cNvPr id="22" name="Block Arc 21">
              <a:extLst>
                <a:ext uri="{FF2B5EF4-FFF2-40B4-BE49-F238E27FC236}">
                  <a16:creationId xmlns:a16="http://schemas.microsoft.com/office/drawing/2014/main" id="{6A107E0A-BE20-FA4F-9848-ABCDAEFA9D18}"/>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3" name="Isosceles Triangle 24">
              <a:extLst>
                <a:ext uri="{FF2B5EF4-FFF2-40B4-BE49-F238E27FC236}">
                  <a16:creationId xmlns:a16="http://schemas.microsoft.com/office/drawing/2014/main" id="{44F14CD1-C9E7-F642-9C02-02143ECC7059}"/>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24" name="Group 23">
            <a:extLst>
              <a:ext uri="{FF2B5EF4-FFF2-40B4-BE49-F238E27FC236}">
                <a16:creationId xmlns:a16="http://schemas.microsoft.com/office/drawing/2014/main" id="{0A28E325-8194-AC4E-A2D4-E2D582183C15}"/>
              </a:ext>
            </a:extLst>
          </p:cNvPr>
          <p:cNvGrpSpPr/>
          <p:nvPr/>
        </p:nvGrpSpPr>
        <p:grpSpPr>
          <a:xfrm rot="2700000" flipH="1">
            <a:off x="1808248" y="2374305"/>
            <a:ext cx="1395778" cy="1375336"/>
            <a:chOff x="1661377" y="2469097"/>
            <a:chExt cx="1395778" cy="1375336"/>
          </a:xfrm>
        </p:grpSpPr>
        <p:sp>
          <p:nvSpPr>
            <p:cNvPr id="25" name="Block Arc 24">
              <a:extLst>
                <a:ext uri="{FF2B5EF4-FFF2-40B4-BE49-F238E27FC236}">
                  <a16:creationId xmlns:a16="http://schemas.microsoft.com/office/drawing/2014/main" id="{7F59E228-5AF7-3544-9112-F2589036C337}"/>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6" name="Isosceles Triangle 24">
              <a:extLst>
                <a:ext uri="{FF2B5EF4-FFF2-40B4-BE49-F238E27FC236}">
                  <a16:creationId xmlns:a16="http://schemas.microsoft.com/office/drawing/2014/main" id="{CFB83E6A-AE64-2C41-A05A-8D6AF32462CF}"/>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27" name="Group 26">
            <a:extLst>
              <a:ext uri="{FF2B5EF4-FFF2-40B4-BE49-F238E27FC236}">
                <a16:creationId xmlns:a16="http://schemas.microsoft.com/office/drawing/2014/main" id="{947C396E-ABDE-304D-B520-CDA857978E99}"/>
              </a:ext>
            </a:extLst>
          </p:cNvPr>
          <p:cNvGrpSpPr/>
          <p:nvPr/>
        </p:nvGrpSpPr>
        <p:grpSpPr>
          <a:xfrm rot="4500000" flipH="1">
            <a:off x="1323107" y="2457185"/>
            <a:ext cx="1395778" cy="1375336"/>
            <a:chOff x="1661377" y="2469097"/>
            <a:chExt cx="1395778" cy="1375336"/>
          </a:xfrm>
        </p:grpSpPr>
        <p:sp>
          <p:nvSpPr>
            <p:cNvPr id="28" name="Block Arc 27">
              <a:extLst>
                <a:ext uri="{FF2B5EF4-FFF2-40B4-BE49-F238E27FC236}">
                  <a16:creationId xmlns:a16="http://schemas.microsoft.com/office/drawing/2014/main" id="{33058078-FE76-7A47-B9B4-4002399D9B3C}"/>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29" name="Isosceles Triangle 24">
              <a:extLst>
                <a:ext uri="{FF2B5EF4-FFF2-40B4-BE49-F238E27FC236}">
                  <a16:creationId xmlns:a16="http://schemas.microsoft.com/office/drawing/2014/main" id="{2F40087F-CF91-5241-BA8E-5294A3E45F12}"/>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0" name="Oval 29">
            <a:extLst>
              <a:ext uri="{FF2B5EF4-FFF2-40B4-BE49-F238E27FC236}">
                <a16:creationId xmlns:a16="http://schemas.microsoft.com/office/drawing/2014/main" id="{65203799-F767-2C4C-9EFB-F47B121AAC4E}"/>
              </a:ext>
            </a:extLst>
          </p:cNvPr>
          <p:cNvSpPr/>
          <p:nvPr/>
        </p:nvSpPr>
        <p:spPr>
          <a:xfrm>
            <a:off x="856109" y="3036997"/>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1" name="Oval 30">
            <a:extLst>
              <a:ext uri="{FF2B5EF4-FFF2-40B4-BE49-F238E27FC236}">
                <a16:creationId xmlns:a16="http://schemas.microsoft.com/office/drawing/2014/main" id="{B1ACB43B-1585-5B46-837A-F7686811C32C}"/>
              </a:ext>
            </a:extLst>
          </p:cNvPr>
          <p:cNvSpPr/>
          <p:nvPr/>
        </p:nvSpPr>
        <p:spPr>
          <a:xfrm>
            <a:off x="1634255" y="3468911"/>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435012A6-5C94-A44E-A824-70EC4A00F989}"/>
              </a:ext>
            </a:extLst>
          </p:cNvPr>
          <p:cNvSpPr/>
          <p:nvPr/>
        </p:nvSpPr>
        <p:spPr>
          <a:xfrm>
            <a:off x="2313425" y="3468911"/>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3" name="Oval 32">
            <a:extLst>
              <a:ext uri="{FF2B5EF4-FFF2-40B4-BE49-F238E27FC236}">
                <a16:creationId xmlns:a16="http://schemas.microsoft.com/office/drawing/2014/main" id="{D54BCB0E-4A5B-8A4F-8986-ECD54C890347}"/>
              </a:ext>
            </a:extLst>
          </p:cNvPr>
          <p:cNvSpPr/>
          <p:nvPr/>
        </p:nvSpPr>
        <p:spPr>
          <a:xfrm>
            <a:off x="3039267" y="3033088"/>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34" name="Group 33">
            <a:extLst>
              <a:ext uri="{FF2B5EF4-FFF2-40B4-BE49-F238E27FC236}">
                <a16:creationId xmlns:a16="http://schemas.microsoft.com/office/drawing/2014/main" id="{B88CD0A1-7A4E-D245-9540-8FCB0634C53D}"/>
              </a:ext>
            </a:extLst>
          </p:cNvPr>
          <p:cNvGrpSpPr/>
          <p:nvPr/>
        </p:nvGrpSpPr>
        <p:grpSpPr>
          <a:xfrm rot="4500000" flipH="1">
            <a:off x="187792" y="3495952"/>
            <a:ext cx="1395778" cy="1375336"/>
            <a:chOff x="1661377" y="2469097"/>
            <a:chExt cx="1395778" cy="1375336"/>
          </a:xfrm>
        </p:grpSpPr>
        <p:sp>
          <p:nvSpPr>
            <p:cNvPr id="35" name="Block Arc 34">
              <a:extLst>
                <a:ext uri="{FF2B5EF4-FFF2-40B4-BE49-F238E27FC236}">
                  <a16:creationId xmlns:a16="http://schemas.microsoft.com/office/drawing/2014/main" id="{F164CCCD-6DA0-A143-8ED4-9375510E848B}"/>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36" name="Isosceles Triangle 24">
              <a:extLst>
                <a:ext uri="{FF2B5EF4-FFF2-40B4-BE49-F238E27FC236}">
                  <a16:creationId xmlns:a16="http://schemas.microsoft.com/office/drawing/2014/main" id="{9BAEB3B7-5292-1545-AF7C-F6BEF5282636}"/>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7" name="Oval 36">
            <a:extLst>
              <a:ext uri="{FF2B5EF4-FFF2-40B4-BE49-F238E27FC236}">
                <a16:creationId xmlns:a16="http://schemas.microsoft.com/office/drawing/2014/main" id="{D84EB013-ECB2-2742-AFAB-F29C79E80069}"/>
              </a:ext>
            </a:extLst>
          </p:cNvPr>
          <p:cNvSpPr/>
          <p:nvPr/>
        </p:nvSpPr>
        <p:spPr>
          <a:xfrm>
            <a:off x="1171760" y="4504503"/>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38" name="Group 37">
            <a:extLst>
              <a:ext uri="{FF2B5EF4-FFF2-40B4-BE49-F238E27FC236}">
                <a16:creationId xmlns:a16="http://schemas.microsoft.com/office/drawing/2014/main" id="{85051585-FC38-A34A-A6D7-21BB978F32B0}"/>
              </a:ext>
            </a:extLst>
          </p:cNvPr>
          <p:cNvGrpSpPr/>
          <p:nvPr/>
        </p:nvGrpSpPr>
        <p:grpSpPr>
          <a:xfrm rot="17100000">
            <a:off x="585473" y="3488034"/>
            <a:ext cx="1395778" cy="1375336"/>
            <a:chOff x="1661377" y="2469097"/>
            <a:chExt cx="1395778" cy="1375336"/>
          </a:xfrm>
        </p:grpSpPr>
        <p:sp>
          <p:nvSpPr>
            <p:cNvPr id="39" name="Block Arc 38">
              <a:extLst>
                <a:ext uri="{FF2B5EF4-FFF2-40B4-BE49-F238E27FC236}">
                  <a16:creationId xmlns:a16="http://schemas.microsoft.com/office/drawing/2014/main" id="{EEDB447A-3EAE-114B-A7F0-90796A681131}"/>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40" name="Isosceles Triangle 24">
              <a:extLst>
                <a:ext uri="{FF2B5EF4-FFF2-40B4-BE49-F238E27FC236}">
                  <a16:creationId xmlns:a16="http://schemas.microsoft.com/office/drawing/2014/main" id="{F5CC0AE5-E040-574C-AAC1-61E8DD445CDE}"/>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41" name="Oval 40">
            <a:extLst>
              <a:ext uri="{FF2B5EF4-FFF2-40B4-BE49-F238E27FC236}">
                <a16:creationId xmlns:a16="http://schemas.microsoft.com/office/drawing/2014/main" id="{215AF613-000A-E546-80F6-EDE46118FD54}"/>
              </a:ext>
            </a:extLst>
          </p:cNvPr>
          <p:cNvSpPr/>
          <p:nvPr/>
        </p:nvSpPr>
        <p:spPr>
          <a:xfrm>
            <a:off x="2760158" y="4495715"/>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2" name="Oval 41">
            <a:extLst>
              <a:ext uri="{FF2B5EF4-FFF2-40B4-BE49-F238E27FC236}">
                <a16:creationId xmlns:a16="http://schemas.microsoft.com/office/drawing/2014/main" id="{2651870E-F57B-6E4B-8B6A-B6A072705312}"/>
              </a:ext>
            </a:extLst>
          </p:cNvPr>
          <p:cNvSpPr/>
          <p:nvPr/>
        </p:nvSpPr>
        <p:spPr>
          <a:xfrm>
            <a:off x="2760158" y="4496424"/>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3" name="Oval 42">
            <a:extLst>
              <a:ext uri="{FF2B5EF4-FFF2-40B4-BE49-F238E27FC236}">
                <a16:creationId xmlns:a16="http://schemas.microsoft.com/office/drawing/2014/main" id="{6E595777-AA04-4948-8E20-43CBF17A612F}"/>
              </a:ext>
            </a:extLst>
          </p:cNvPr>
          <p:cNvSpPr/>
          <p:nvPr/>
        </p:nvSpPr>
        <p:spPr>
          <a:xfrm>
            <a:off x="1950102" y="2017260"/>
            <a:ext cx="468000" cy="468000"/>
          </a:xfrm>
          <a:prstGeom prst="ellipse">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4" name="Oval 43">
            <a:extLst>
              <a:ext uri="{FF2B5EF4-FFF2-40B4-BE49-F238E27FC236}">
                <a16:creationId xmlns:a16="http://schemas.microsoft.com/office/drawing/2014/main" id="{CF7A8CF7-AF3A-1B43-9153-5BBB845CBC08}"/>
              </a:ext>
            </a:extLst>
          </p:cNvPr>
          <p:cNvSpPr/>
          <p:nvPr/>
        </p:nvSpPr>
        <p:spPr>
          <a:xfrm>
            <a:off x="552459" y="4486264"/>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nvGrpSpPr>
          <p:cNvPr id="45" name="Group 44">
            <a:extLst>
              <a:ext uri="{FF2B5EF4-FFF2-40B4-BE49-F238E27FC236}">
                <a16:creationId xmlns:a16="http://schemas.microsoft.com/office/drawing/2014/main" id="{DBF61ECA-CC37-0742-A1C5-05CB15309E8F}"/>
              </a:ext>
            </a:extLst>
          </p:cNvPr>
          <p:cNvGrpSpPr/>
          <p:nvPr/>
        </p:nvGrpSpPr>
        <p:grpSpPr>
          <a:xfrm rot="17100000">
            <a:off x="2804493" y="3506400"/>
            <a:ext cx="1395778" cy="1375336"/>
            <a:chOff x="1661377" y="2469097"/>
            <a:chExt cx="1395778" cy="1375336"/>
          </a:xfrm>
        </p:grpSpPr>
        <p:sp>
          <p:nvSpPr>
            <p:cNvPr id="46" name="Block Arc 45">
              <a:extLst>
                <a:ext uri="{FF2B5EF4-FFF2-40B4-BE49-F238E27FC236}">
                  <a16:creationId xmlns:a16="http://schemas.microsoft.com/office/drawing/2014/main" id="{5CE96D2A-A3D8-D74E-BB6B-9F5BBCB8FC30}"/>
                </a:ext>
              </a:extLst>
            </p:cNvPr>
            <p:cNvSpPr/>
            <p:nvPr/>
          </p:nvSpPr>
          <p:spPr>
            <a:xfrm rot="19089411">
              <a:off x="1661377" y="2469097"/>
              <a:ext cx="1395778" cy="1375336"/>
            </a:xfrm>
            <a:prstGeom prst="blockArc">
              <a:avLst>
                <a:gd name="adj1" fmla="val 16086102"/>
                <a:gd name="adj2" fmla="val 21377102"/>
                <a:gd name="adj3" fmla="val 0"/>
              </a:avLst>
            </a:prstGeom>
            <a:solidFill>
              <a:schemeClr val="tx1"/>
            </a:solidFill>
            <a:ln/>
          </p:spPr>
          <p:style>
            <a:lnRef idx="1">
              <a:schemeClr val="dk1"/>
            </a:lnRef>
            <a:fillRef idx="3">
              <a:schemeClr val="dk1"/>
            </a:fillRef>
            <a:effectRef idx="2">
              <a:schemeClr val="dk1"/>
            </a:effectRef>
            <a:fontRef idx="minor">
              <a:schemeClr val="lt1"/>
            </a:fontRef>
          </p:style>
          <p:txBody>
            <a:bodyPr/>
            <a:lstStyle/>
            <a:p>
              <a:endParaRPr lang="en-US"/>
            </a:p>
          </p:txBody>
        </p:sp>
        <p:sp>
          <p:nvSpPr>
            <p:cNvPr id="47" name="Isosceles Triangle 24">
              <a:extLst>
                <a:ext uri="{FF2B5EF4-FFF2-40B4-BE49-F238E27FC236}">
                  <a16:creationId xmlns:a16="http://schemas.microsoft.com/office/drawing/2014/main" id="{914F2F3E-3119-E242-B244-9AEAB9770FA8}"/>
                </a:ext>
              </a:extLst>
            </p:cNvPr>
            <p:cNvSpPr/>
            <p:nvPr/>
          </p:nvSpPr>
          <p:spPr>
            <a:xfrm rot="7200000">
              <a:off x="2803599" y="2552768"/>
              <a:ext cx="132005" cy="182913"/>
            </a:xfrm>
            <a:prstGeom prst="triangle">
              <a:avLst/>
            </a:prstGeom>
            <a:solidFill>
              <a:srgbClr val="000000"/>
            </a:solidFill>
            <a:ln/>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48" name="Oval 47">
            <a:extLst>
              <a:ext uri="{FF2B5EF4-FFF2-40B4-BE49-F238E27FC236}">
                <a16:creationId xmlns:a16="http://schemas.microsoft.com/office/drawing/2014/main" id="{C24456BB-9A20-F445-A11B-CD7193E408E2}"/>
              </a:ext>
            </a:extLst>
          </p:cNvPr>
          <p:cNvSpPr/>
          <p:nvPr/>
        </p:nvSpPr>
        <p:spPr>
          <a:xfrm>
            <a:off x="1633085" y="3465744"/>
            <a:ext cx="468000" cy="468000"/>
          </a:xfrm>
          <a:prstGeom prst="ellipse">
            <a:avLst/>
          </a:prstGeom>
          <a:solidFill>
            <a:srgbClr val="FF000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49" name="Oval 48">
            <a:extLst>
              <a:ext uri="{FF2B5EF4-FFF2-40B4-BE49-F238E27FC236}">
                <a16:creationId xmlns:a16="http://schemas.microsoft.com/office/drawing/2014/main" id="{13000C96-46A8-344B-A6B2-24833CD11D21}"/>
              </a:ext>
            </a:extLst>
          </p:cNvPr>
          <p:cNvSpPr/>
          <p:nvPr/>
        </p:nvSpPr>
        <p:spPr>
          <a:xfrm>
            <a:off x="3038387" y="3032293"/>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0" name="Oval 49">
            <a:extLst>
              <a:ext uri="{FF2B5EF4-FFF2-40B4-BE49-F238E27FC236}">
                <a16:creationId xmlns:a16="http://schemas.microsoft.com/office/drawing/2014/main" id="{DBAF0A25-DCCC-FE44-83EA-4AB7EFFBE4DE}"/>
              </a:ext>
            </a:extLst>
          </p:cNvPr>
          <p:cNvSpPr/>
          <p:nvPr/>
        </p:nvSpPr>
        <p:spPr>
          <a:xfrm>
            <a:off x="855835" y="3035468"/>
            <a:ext cx="468000" cy="468000"/>
          </a:xfrm>
          <a:prstGeom prst="ellipse">
            <a:avLst/>
          </a:prstGeom>
          <a:solidFill>
            <a:srgbClr val="00B050">
              <a:alpha val="50196"/>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51" name="TextBox 50">
            <a:extLst>
              <a:ext uri="{FF2B5EF4-FFF2-40B4-BE49-F238E27FC236}">
                <a16:creationId xmlns:a16="http://schemas.microsoft.com/office/drawing/2014/main" id="{89B52303-CB9E-1141-B37D-B5A8D467F869}"/>
              </a:ext>
            </a:extLst>
          </p:cNvPr>
          <p:cNvSpPr txBox="1"/>
          <p:nvPr/>
        </p:nvSpPr>
        <p:spPr>
          <a:xfrm>
            <a:off x="1739628" y="2797572"/>
            <a:ext cx="336366" cy="461665"/>
          </a:xfrm>
          <a:prstGeom prst="rect">
            <a:avLst/>
          </a:prstGeom>
          <a:noFill/>
        </p:spPr>
        <p:txBody>
          <a:bodyPr wrap="square" rtlCol="0">
            <a:spAutoFit/>
          </a:bodyPr>
          <a:lstStyle/>
          <a:p>
            <a:r>
              <a:rPr lang="en-US" sz="2400" dirty="0"/>
              <a:t>−</a:t>
            </a:r>
          </a:p>
        </p:txBody>
      </p:sp>
      <p:sp>
        <p:nvSpPr>
          <p:cNvPr id="52" name="TextBox 51">
            <a:extLst>
              <a:ext uri="{FF2B5EF4-FFF2-40B4-BE49-F238E27FC236}">
                <a16:creationId xmlns:a16="http://schemas.microsoft.com/office/drawing/2014/main" id="{B08D03DF-6E70-2441-9816-C067EE31B5AB}"/>
              </a:ext>
            </a:extLst>
          </p:cNvPr>
          <p:cNvSpPr txBox="1"/>
          <p:nvPr/>
        </p:nvSpPr>
        <p:spPr>
          <a:xfrm>
            <a:off x="679549" y="3825568"/>
            <a:ext cx="336366" cy="461665"/>
          </a:xfrm>
          <a:prstGeom prst="rect">
            <a:avLst/>
          </a:prstGeom>
          <a:noFill/>
        </p:spPr>
        <p:txBody>
          <a:bodyPr wrap="square" rtlCol="0">
            <a:spAutoFit/>
          </a:bodyPr>
          <a:lstStyle/>
          <a:p>
            <a:r>
              <a:rPr lang="en-US" sz="2400" dirty="0"/>
              <a:t>+</a:t>
            </a:r>
          </a:p>
        </p:txBody>
      </p:sp>
      <p:sp>
        <p:nvSpPr>
          <p:cNvPr id="53" name="TextBox 52">
            <a:extLst>
              <a:ext uri="{FF2B5EF4-FFF2-40B4-BE49-F238E27FC236}">
                <a16:creationId xmlns:a16="http://schemas.microsoft.com/office/drawing/2014/main" id="{123179AB-5E8D-4E44-ACBE-F34D4CA91092}"/>
              </a:ext>
            </a:extLst>
          </p:cNvPr>
          <p:cNvSpPr txBox="1"/>
          <p:nvPr/>
        </p:nvSpPr>
        <p:spPr>
          <a:xfrm>
            <a:off x="1290954" y="2499213"/>
            <a:ext cx="336366" cy="461665"/>
          </a:xfrm>
          <a:prstGeom prst="rect">
            <a:avLst/>
          </a:prstGeom>
          <a:noFill/>
        </p:spPr>
        <p:txBody>
          <a:bodyPr wrap="square" rtlCol="0">
            <a:spAutoFit/>
          </a:bodyPr>
          <a:lstStyle/>
          <a:p>
            <a:r>
              <a:rPr lang="en-US" sz="2400" dirty="0"/>
              <a:t>+</a:t>
            </a:r>
          </a:p>
        </p:txBody>
      </p:sp>
      <p:sp>
        <p:nvSpPr>
          <p:cNvPr id="54" name="TextBox 53">
            <a:extLst>
              <a:ext uri="{FF2B5EF4-FFF2-40B4-BE49-F238E27FC236}">
                <a16:creationId xmlns:a16="http://schemas.microsoft.com/office/drawing/2014/main" id="{7EA6DCD8-D735-9144-BFCA-D2C569EE8A6E}"/>
              </a:ext>
            </a:extLst>
          </p:cNvPr>
          <p:cNvSpPr txBox="1"/>
          <p:nvPr/>
        </p:nvSpPr>
        <p:spPr>
          <a:xfrm>
            <a:off x="2882787" y="3832622"/>
            <a:ext cx="336366" cy="461665"/>
          </a:xfrm>
          <a:prstGeom prst="rect">
            <a:avLst/>
          </a:prstGeom>
          <a:noFill/>
        </p:spPr>
        <p:txBody>
          <a:bodyPr wrap="square" rtlCol="0">
            <a:spAutoFit/>
          </a:bodyPr>
          <a:lstStyle/>
          <a:p>
            <a:r>
              <a:rPr lang="en-US" sz="2400" dirty="0"/>
              <a:t>+</a:t>
            </a:r>
          </a:p>
        </p:txBody>
      </p:sp>
      <p:sp>
        <p:nvSpPr>
          <p:cNvPr id="55" name="TextBox 54">
            <a:extLst>
              <a:ext uri="{FF2B5EF4-FFF2-40B4-BE49-F238E27FC236}">
                <a16:creationId xmlns:a16="http://schemas.microsoft.com/office/drawing/2014/main" id="{80C66175-ADBE-1041-AE5D-3A5212239637}"/>
              </a:ext>
            </a:extLst>
          </p:cNvPr>
          <p:cNvSpPr txBox="1"/>
          <p:nvPr/>
        </p:nvSpPr>
        <p:spPr>
          <a:xfrm flipH="1">
            <a:off x="2735522" y="2467037"/>
            <a:ext cx="327177" cy="461665"/>
          </a:xfrm>
          <a:prstGeom prst="rect">
            <a:avLst/>
          </a:prstGeom>
          <a:noFill/>
        </p:spPr>
        <p:txBody>
          <a:bodyPr wrap="square" rtlCol="0">
            <a:spAutoFit/>
          </a:bodyPr>
          <a:lstStyle/>
          <a:p>
            <a:r>
              <a:rPr lang="en-US" sz="2400" dirty="0"/>
              <a:t>+</a:t>
            </a:r>
          </a:p>
        </p:txBody>
      </p:sp>
      <p:pic>
        <p:nvPicPr>
          <p:cNvPr id="56" name="Picture 55">
            <a:extLst>
              <a:ext uri="{FF2B5EF4-FFF2-40B4-BE49-F238E27FC236}">
                <a16:creationId xmlns:a16="http://schemas.microsoft.com/office/drawing/2014/main" id="{ABCC246A-916D-164F-90A3-CD44A9D54E63}"/>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866429" y="1030223"/>
            <a:ext cx="614166" cy="909876"/>
          </a:xfrm>
          <a:prstGeom prst="rect">
            <a:avLst/>
          </a:prstGeom>
        </p:spPr>
      </p:pic>
      <p:pic>
        <p:nvPicPr>
          <p:cNvPr id="57" name="Picture 56">
            <a:extLst>
              <a:ext uri="{FF2B5EF4-FFF2-40B4-BE49-F238E27FC236}">
                <a16:creationId xmlns:a16="http://schemas.microsoft.com/office/drawing/2014/main" id="{F2D85975-B8FE-C24E-AE44-B3186EBDBC2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81964" y="5021478"/>
            <a:ext cx="606584" cy="909876"/>
          </a:xfrm>
          <a:prstGeom prst="rect">
            <a:avLst/>
          </a:prstGeom>
        </p:spPr>
      </p:pic>
      <p:pic>
        <p:nvPicPr>
          <p:cNvPr id="58" name="Picture 57">
            <a:extLst>
              <a:ext uri="{FF2B5EF4-FFF2-40B4-BE49-F238E27FC236}">
                <a16:creationId xmlns:a16="http://schemas.microsoft.com/office/drawing/2014/main" id="{BA1B3C50-BD04-DE4E-B748-9E8DDB9B9895}"/>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133370" y="5010125"/>
            <a:ext cx="606258" cy="909387"/>
          </a:xfrm>
          <a:prstGeom prst="rect">
            <a:avLst/>
          </a:prstGeom>
        </p:spPr>
      </p:pic>
      <p:pic>
        <p:nvPicPr>
          <p:cNvPr id="59" name="Picture 58">
            <a:extLst>
              <a:ext uri="{FF2B5EF4-FFF2-40B4-BE49-F238E27FC236}">
                <a16:creationId xmlns:a16="http://schemas.microsoft.com/office/drawing/2014/main" id="{789E7040-9956-D046-AA7D-200B69FB442E}"/>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687615" y="5010125"/>
            <a:ext cx="680870" cy="908997"/>
          </a:xfrm>
          <a:prstGeom prst="rect">
            <a:avLst/>
          </a:prstGeom>
        </p:spPr>
      </p:pic>
      <p:sp>
        <p:nvSpPr>
          <p:cNvPr id="2" name="TextBox 1">
            <a:extLst>
              <a:ext uri="{FF2B5EF4-FFF2-40B4-BE49-F238E27FC236}">
                <a16:creationId xmlns:a16="http://schemas.microsoft.com/office/drawing/2014/main" id="{DB90829A-6263-194D-A9FC-182DEC92EFC6}"/>
              </a:ext>
            </a:extLst>
          </p:cNvPr>
          <p:cNvSpPr txBox="1"/>
          <p:nvPr/>
        </p:nvSpPr>
        <p:spPr>
          <a:xfrm>
            <a:off x="3592812" y="1943306"/>
            <a:ext cx="4955396" cy="3293209"/>
          </a:xfrm>
          <a:prstGeom prst="rect">
            <a:avLst/>
          </a:prstGeom>
          <a:noFill/>
        </p:spPr>
        <p:txBody>
          <a:bodyPr wrap="none" rtlCol="0">
            <a:spAutoFit/>
          </a:bodyPr>
          <a:lstStyle/>
          <a:p>
            <a:r>
              <a:rPr lang="en-GB" sz="1600" dirty="0"/>
              <a:t>Positive </a:t>
            </a:r>
            <a:r>
              <a:rPr lang="en-GB" sz="1600" dirty="0" err="1"/>
              <a:t>arg</a:t>
            </a:r>
            <a:r>
              <a:rPr lang="en-GB" sz="1600" dirty="0"/>
              <a:t> f’</a:t>
            </a:r>
            <a:r>
              <a:rPr lang="en-GB" sz="1600" baseline="-25000" dirty="0"/>
              <a:t>A1</a:t>
            </a:r>
            <a:r>
              <a:rPr lang="en-GB" sz="1600" dirty="0"/>
              <a:t> </a:t>
            </a:r>
            <a:r>
              <a:rPr lang="en-GB" sz="1600" i="1" dirty="0"/>
              <a:t>supports</a:t>
            </a:r>
            <a:r>
              <a:rPr lang="en-GB" sz="1600" dirty="0"/>
              <a:t> positive </a:t>
            </a:r>
            <a:r>
              <a:rPr lang="en-GB" sz="1600" dirty="0" err="1"/>
              <a:t>arg</a:t>
            </a:r>
            <a:r>
              <a:rPr lang="en-GB" sz="1600" dirty="0"/>
              <a:t> </a:t>
            </a:r>
            <a:r>
              <a:rPr lang="en-GB" sz="1600" dirty="0" err="1"/>
              <a:t>f</a:t>
            </a:r>
            <a:r>
              <a:rPr lang="en-GB" sz="1600" baseline="-25000" dirty="0" err="1"/>
              <a:t>A</a:t>
            </a:r>
            <a:br>
              <a:rPr lang="en-GB" sz="1600" dirty="0"/>
            </a:br>
            <a:endParaRPr lang="en-GB" sz="1600" dirty="0"/>
          </a:p>
          <a:p>
            <a:r>
              <a:rPr lang="en-GB" sz="1600" dirty="0"/>
              <a:t>Neutral </a:t>
            </a:r>
            <a:r>
              <a:rPr lang="en-GB" sz="1600" dirty="0" err="1"/>
              <a:t>arg</a:t>
            </a:r>
            <a:r>
              <a:rPr lang="en-GB" sz="1600" dirty="0"/>
              <a:t> f’</a:t>
            </a:r>
            <a:r>
              <a:rPr lang="en-GB" sz="1600" baseline="-25000" dirty="0"/>
              <a:t>A2</a:t>
            </a:r>
            <a:r>
              <a:rPr lang="en-GB" sz="1600" dirty="0"/>
              <a:t> </a:t>
            </a:r>
            <a:r>
              <a:rPr lang="en-GB" sz="1600" i="1" dirty="0"/>
              <a:t>neither attacks not supports</a:t>
            </a:r>
            <a:r>
              <a:rPr lang="en-GB" sz="1600" dirty="0"/>
              <a:t> positive </a:t>
            </a:r>
            <a:r>
              <a:rPr lang="en-GB" sz="1600" dirty="0" err="1"/>
              <a:t>arg</a:t>
            </a:r>
            <a:r>
              <a:rPr lang="en-GB" sz="1600" dirty="0"/>
              <a:t> </a:t>
            </a:r>
            <a:r>
              <a:rPr lang="en-GB" sz="1600" dirty="0" err="1"/>
              <a:t>f</a:t>
            </a:r>
            <a:r>
              <a:rPr lang="en-GB" sz="1600" baseline="-25000" dirty="0" err="1"/>
              <a:t>A</a:t>
            </a:r>
            <a:br>
              <a:rPr lang="en-GB" sz="1600" dirty="0"/>
            </a:br>
            <a:endParaRPr lang="en-GB" sz="1600" dirty="0"/>
          </a:p>
          <a:p>
            <a:r>
              <a:rPr lang="en-GB" sz="1600" dirty="0"/>
              <a:t>Positive </a:t>
            </a:r>
            <a:r>
              <a:rPr lang="en-GB" sz="1600" dirty="0" err="1"/>
              <a:t>arg</a:t>
            </a:r>
            <a:r>
              <a:rPr lang="en-GB" sz="1600" dirty="0"/>
              <a:t> </a:t>
            </a:r>
            <a:r>
              <a:rPr lang="en-GB" sz="1600" dirty="0" err="1"/>
              <a:t>f</a:t>
            </a:r>
            <a:r>
              <a:rPr lang="en-GB" sz="1600" baseline="-25000" dirty="0" err="1"/>
              <a:t>A</a:t>
            </a:r>
            <a:r>
              <a:rPr lang="en-GB" sz="1600" dirty="0"/>
              <a:t> </a:t>
            </a:r>
            <a:r>
              <a:rPr lang="en-GB" sz="1600" i="1" dirty="0"/>
              <a:t>supports</a:t>
            </a:r>
            <a:r>
              <a:rPr lang="en-GB" sz="1600" dirty="0"/>
              <a:t> positive </a:t>
            </a:r>
            <a:r>
              <a:rPr lang="en-GB" sz="1600" dirty="0" err="1"/>
              <a:t>arg</a:t>
            </a:r>
            <a:r>
              <a:rPr lang="en-GB" sz="1600" dirty="0"/>
              <a:t> m</a:t>
            </a:r>
          </a:p>
          <a:p>
            <a:endParaRPr lang="en-GB" sz="1600" dirty="0"/>
          </a:p>
          <a:p>
            <a:r>
              <a:rPr lang="en-GB" sz="1600" dirty="0"/>
              <a:t>Negative </a:t>
            </a:r>
            <a:r>
              <a:rPr lang="en-GB" sz="1600" dirty="0" err="1"/>
              <a:t>arg</a:t>
            </a:r>
            <a:r>
              <a:rPr lang="en-GB" sz="1600" dirty="0"/>
              <a:t> </a:t>
            </a:r>
            <a:r>
              <a:rPr lang="en-GB" sz="1600" dirty="0" err="1"/>
              <a:t>f</a:t>
            </a:r>
            <a:r>
              <a:rPr lang="en-GB" sz="1600" baseline="-25000" dirty="0" err="1"/>
              <a:t>D</a:t>
            </a:r>
            <a:r>
              <a:rPr lang="en-GB" sz="1600" dirty="0"/>
              <a:t> </a:t>
            </a:r>
            <a:r>
              <a:rPr lang="en-GB" sz="1600" i="1" dirty="0"/>
              <a:t>attacks</a:t>
            </a:r>
            <a:r>
              <a:rPr lang="en-GB" sz="1600" dirty="0"/>
              <a:t> positive </a:t>
            </a:r>
            <a:r>
              <a:rPr lang="en-GB" sz="1600" dirty="0" err="1"/>
              <a:t>arg</a:t>
            </a:r>
            <a:r>
              <a:rPr lang="en-GB" sz="1600" dirty="0"/>
              <a:t> m</a:t>
            </a:r>
          </a:p>
          <a:p>
            <a:endParaRPr lang="en-GB" sz="1600" dirty="0"/>
          </a:p>
          <a:p>
            <a:r>
              <a:rPr lang="en-GB" sz="1600" dirty="0"/>
              <a:t>Neutral </a:t>
            </a:r>
            <a:r>
              <a:rPr lang="en-GB" sz="1600" dirty="0" err="1"/>
              <a:t>arg</a:t>
            </a:r>
            <a:r>
              <a:rPr lang="en-GB" sz="1600" dirty="0"/>
              <a:t> </a:t>
            </a:r>
            <a:r>
              <a:rPr lang="en-GB" sz="1600" dirty="0" err="1"/>
              <a:t>f</a:t>
            </a:r>
            <a:r>
              <a:rPr lang="en-GB" sz="1600" baseline="-25000" dirty="0" err="1"/>
              <a:t>W</a:t>
            </a:r>
            <a:r>
              <a:rPr lang="en-GB" sz="1600" dirty="0"/>
              <a:t> </a:t>
            </a:r>
            <a:r>
              <a:rPr lang="en-GB" sz="1600" i="1" dirty="0"/>
              <a:t>neither attacks nor supports</a:t>
            </a:r>
            <a:r>
              <a:rPr lang="en-GB" sz="1600" dirty="0"/>
              <a:t> positive </a:t>
            </a:r>
            <a:r>
              <a:rPr lang="en-GB" sz="1600" dirty="0" err="1"/>
              <a:t>arg</a:t>
            </a:r>
            <a:r>
              <a:rPr lang="en-GB" sz="1600" dirty="0"/>
              <a:t> m</a:t>
            </a:r>
          </a:p>
          <a:p>
            <a:endParaRPr lang="en-GB" sz="1600" dirty="0"/>
          </a:p>
          <a:p>
            <a:r>
              <a:rPr lang="en-GB" sz="1600" dirty="0"/>
              <a:t>Positive </a:t>
            </a:r>
            <a:r>
              <a:rPr lang="en-GB" sz="1600" dirty="0" err="1"/>
              <a:t>arg</a:t>
            </a:r>
            <a:r>
              <a:rPr lang="en-GB" sz="1600" dirty="0"/>
              <a:t> f’</a:t>
            </a:r>
            <a:r>
              <a:rPr lang="en-GB" sz="1600" baseline="-25000" dirty="0"/>
              <a:t>T1</a:t>
            </a:r>
            <a:r>
              <a:rPr lang="en-GB" sz="1600" dirty="0"/>
              <a:t> </a:t>
            </a:r>
            <a:r>
              <a:rPr lang="en-GB" sz="1600" i="1" dirty="0"/>
              <a:t>supports</a:t>
            </a:r>
            <a:r>
              <a:rPr lang="en-GB" sz="1600" dirty="0"/>
              <a:t> positive </a:t>
            </a:r>
            <a:r>
              <a:rPr lang="en-GB" sz="1600" dirty="0" err="1"/>
              <a:t>arg</a:t>
            </a:r>
            <a:r>
              <a:rPr lang="en-GB" sz="1600" dirty="0"/>
              <a:t> </a:t>
            </a:r>
            <a:r>
              <a:rPr lang="en-GB" sz="1600" dirty="0" err="1"/>
              <a:t>f</a:t>
            </a:r>
            <a:r>
              <a:rPr lang="en-GB" sz="1600" baseline="-25000" dirty="0" err="1"/>
              <a:t>T</a:t>
            </a:r>
            <a:endParaRPr lang="en-GB" sz="1600" dirty="0"/>
          </a:p>
          <a:p>
            <a:endParaRPr lang="en-GB" sz="1600" dirty="0"/>
          </a:p>
          <a:p>
            <a:r>
              <a:rPr lang="en-GB" sz="1600" dirty="0"/>
              <a:t>Positive </a:t>
            </a:r>
            <a:r>
              <a:rPr lang="en-GB" sz="1600" dirty="0" err="1"/>
              <a:t>arg</a:t>
            </a:r>
            <a:r>
              <a:rPr lang="en-GB" sz="1600" dirty="0"/>
              <a:t> </a:t>
            </a:r>
            <a:r>
              <a:rPr lang="en-GB" sz="1600" dirty="0" err="1"/>
              <a:t>f</a:t>
            </a:r>
            <a:r>
              <a:rPr lang="en-GB" sz="1600" baseline="-25000" dirty="0" err="1"/>
              <a:t>T</a:t>
            </a:r>
            <a:r>
              <a:rPr lang="en-GB" sz="1600" dirty="0"/>
              <a:t> </a:t>
            </a:r>
            <a:r>
              <a:rPr lang="en-GB" sz="1600" i="1" dirty="0"/>
              <a:t>supports</a:t>
            </a:r>
            <a:r>
              <a:rPr lang="en-GB" sz="1600" dirty="0"/>
              <a:t> positive </a:t>
            </a:r>
            <a:r>
              <a:rPr lang="en-GB" sz="1600" dirty="0" err="1"/>
              <a:t>arg</a:t>
            </a:r>
            <a:r>
              <a:rPr lang="en-GB" sz="1600" dirty="0"/>
              <a:t> m</a:t>
            </a:r>
          </a:p>
        </p:txBody>
      </p:sp>
      <p:sp>
        <p:nvSpPr>
          <p:cNvPr id="3" name="TextBox 2">
            <a:extLst>
              <a:ext uri="{FF2B5EF4-FFF2-40B4-BE49-F238E27FC236}">
                <a16:creationId xmlns:a16="http://schemas.microsoft.com/office/drawing/2014/main" id="{1C6C6568-37CC-4C71-943F-125B134A9A9B}"/>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93565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nodeType="clickEffect">
                                  <p:stCondLst>
                                    <p:cond delay="0"/>
                                  </p:stCondLst>
                                  <p:childTnLst>
                                    <p:set>
                                      <p:cBhvr>
                                        <p:cTn id="38" dur="1" fill="hold">
                                          <p:stCondLst>
                                            <p:cond delay="0"/>
                                          </p:stCondLst>
                                        </p:cTn>
                                        <p:tgtEl>
                                          <p:spTgt spid="2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5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US" sz="2000" b="0" dirty="0"/>
              <a:t>Step 5: Applying argumentation semantics</a:t>
            </a:r>
          </a:p>
        </p:txBody>
      </p:sp>
      <p:grpSp>
        <p:nvGrpSpPr>
          <p:cNvPr id="24" name="Group 23">
            <a:extLst>
              <a:ext uri="{FF2B5EF4-FFF2-40B4-BE49-F238E27FC236}">
                <a16:creationId xmlns:a16="http://schemas.microsoft.com/office/drawing/2014/main" id="{7E9A1EA1-DC5F-4760-9F2A-04C0C822577E}"/>
              </a:ext>
            </a:extLst>
          </p:cNvPr>
          <p:cNvGrpSpPr/>
          <p:nvPr/>
        </p:nvGrpSpPr>
        <p:grpSpPr>
          <a:xfrm>
            <a:off x="4052433" y="1538828"/>
            <a:ext cx="3738602" cy="4599223"/>
            <a:chOff x="2224332" y="1645174"/>
            <a:chExt cx="3738602" cy="4599223"/>
          </a:xfrm>
        </p:grpSpPr>
        <p:pic>
          <p:nvPicPr>
            <p:cNvPr id="8" name="Picture 7">
              <a:extLst>
                <a:ext uri="{FF2B5EF4-FFF2-40B4-BE49-F238E27FC236}">
                  <a16:creationId xmlns:a16="http://schemas.microsoft.com/office/drawing/2014/main" id="{96C33288-4F35-DA45-BB51-296A5BB879AC}"/>
                </a:ext>
              </a:extLst>
            </p:cNvPr>
            <p:cNvPicPr>
              <a:picLocks noChangeAspect="1"/>
            </p:cNvPicPr>
            <p:nvPr/>
          </p:nvPicPr>
          <p:blipFill>
            <a:blip r:embed="rId3"/>
            <a:stretch>
              <a:fillRect/>
            </a:stretch>
          </p:blipFill>
          <p:spPr>
            <a:xfrm>
              <a:off x="2224332" y="1838640"/>
              <a:ext cx="3738602" cy="3653246"/>
            </a:xfrm>
            <a:prstGeom prst="rect">
              <a:avLst/>
            </a:prstGeom>
          </p:spPr>
        </p:pic>
        <p:pic>
          <p:nvPicPr>
            <p:cNvPr id="17" name="Picture 16">
              <a:extLst>
                <a:ext uri="{FF2B5EF4-FFF2-40B4-BE49-F238E27FC236}">
                  <a16:creationId xmlns:a16="http://schemas.microsoft.com/office/drawing/2014/main" id="{12FC29C3-1EEE-854A-AB81-A534AC7A01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05847" y="1645174"/>
              <a:ext cx="731512" cy="1083722"/>
            </a:xfrm>
            <a:prstGeom prst="rect">
              <a:avLst/>
            </a:prstGeom>
          </p:spPr>
        </p:pic>
        <p:pic>
          <p:nvPicPr>
            <p:cNvPr id="18" name="Picture 17">
              <a:extLst>
                <a:ext uri="{FF2B5EF4-FFF2-40B4-BE49-F238E27FC236}">
                  <a16:creationId xmlns:a16="http://schemas.microsoft.com/office/drawing/2014/main" id="{11FABE2E-4763-454D-8056-0980AE62C5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065123" y="5419183"/>
              <a:ext cx="550143" cy="825214"/>
            </a:xfrm>
            <a:prstGeom prst="rect">
              <a:avLst/>
            </a:prstGeom>
          </p:spPr>
        </p:pic>
        <p:pic>
          <p:nvPicPr>
            <p:cNvPr id="19" name="Picture 18">
              <a:extLst>
                <a:ext uri="{FF2B5EF4-FFF2-40B4-BE49-F238E27FC236}">
                  <a16:creationId xmlns:a16="http://schemas.microsoft.com/office/drawing/2014/main" id="{B2967CC2-7C86-5D46-9DDF-70F70B7001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14426" y="5419183"/>
              <a:ext cx="640427" cy="825214"/>
            </a:xfrm>
            <a:prstGeom prst="rect">
              <a:avLst/>
            </a:prstGeom>
          </p:spPr>
        </p:pic>
      </p:grpSp>
      <p:sp>
        <p:nvSpPr>
          <p:cNvPr id="7" name="TextBox 6">
            <a:extLst>
              <a:ext uri="{FF2B5EF4-FFF2-40B4-BE49-F238E27FC236}">
                <a16:creationId xmlns:a16="http://schemas.microsoft.com/office/drawing/2014/main" id="{54F53CD7-23B1-4BE3-9F65-082F8327EA82}"/>
              </a:ext>
            </a:extLst>
          </p:cNvPr>
          <p:cNvSpPr txBox="1"/>
          <p:nvPr/>
        </p:nvSpPr>
        <p:spPr>
          <a:xfrm>
            <a:off x="-43034" y="719949"/>
            <a:ext cx="6738704" cy="2308324"/>
          </a:xfrm>
          <a:prstGeom prst="rect">
            <a:avLst/>
          </a:prstGeom>
          <a:noFill/>
        </p:spPr>
        <p:txBody>
          <a:bodyPr wrap="none" rtlCol="0">
            <a:spAutoFit/>
          </a:bodyPr>
          <a:lstStyle/>
          <a:p>
            <a:pPr marL="285750" indent="-285750">
              <a:buFont typeface="Arial" panose="020B0604020202020204" pitchFamily="34" charset="0"/>
              <a:buChar char="•"/>
            </a:pPr>
            <a:r>
              <a:rPr lang="en-US" dirty="0"/>
              <a:t>This allows to obtain dialectical strength of arguments,</a:t>
            </a:r>
          </a:p>
          <a:p>
            <a:r>
              <a:rPr lang="en-US" dirty="0"/>
              <a:t>      e.g. using DF-</a:t>
            </a:r>
            <a:r>
              <a:rPr lang="en-US" dirty="0" err="1"/>
              <a:t>QuAD</a:t>
            </a:r>
            <a:r>
              <a:rPr lang="en-US" dirty="0"/>
              <a:t> (with intrinsic strengths given by critics’ votes)</a:t>
            </a:r>
          </a:p>
          <a:p>
            <a:endParaRPr lang="en-US" dirty="0"/>
          </a:p>
          <a:p>
            <a:pPr marL="285750" indent="-285750">
              <a:buFont typeface="Arial" panose="020B0604020202020204" pitchFamily="34" charset="0"/>
              <a:buChar char="•"/>
            </a:pPr>
            <a:r>
              <a:rPr lang="en-US" dirty="0"/>
              <a:t>Dialectical strengths need to “match” TS scores</a:t>
            </a:r>
          </a:p>
          <a:p>
            <a:endParaRPr lang="en-US" dirty="0"/>
          </a:p>
          <a:p>
            <a:pPr marL="285750" indent="-285750">
              <a:buFont typeface="Arial" panose="020B0604020202020204" pitchFamily="34" charset="0"/>
              <a:buChar char="•"/>
            </a:pPr>
            <a:r>
              <a:rPr lang="en-US" dirty="0"/>
              <a:t>As an example</a:t>
            </a:r>
          </a:p>
          <a:p>
            <a:r>
              <a:rPr lang="en-US" dirty="0"/>
              <a:t>     (dialectical strengths are the numerical labels):</a:t>
            </a:r>
          </a:p>
          <a:p>
            <a:endParaRPr lang="en-GB" dirty="0"/>
          </a:p>
        </p:txBody>
      </p:sp>
      <p:sp>
        <p:nvSpPr>
          <p:cNvPr id="23" name="TextBox 22">
            <a:extLst>
              <a:ext uri="{FF2B5EF4-FFF2-40B4-BE49-F238E27FC236}">
                <a16:creationId xmlns:a16="http://schemas.microsoft.com/office/drawing/2014/main" id="{83CE742F-EAAC-4E8F-8467-F8D81F04393C}"/>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137598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1860327"/>
            <a:ext cx="8229600" cy="572029"/>
          </a:xfrm>
        </p:spPr>
        <p:txBody>
          <a:bodyPr>
            <a:normAutofit fontScale="90000"/>
          </a:bodyPr>
          <a:lstStyle/>
          <a:p>
            <a:pPr algn="l"/>
            <a:r>
              <a:rPr lang="en-US" sz="2000" b="0" dirty="0"/>
              <a:t>                Part 0 </a:t>
            </a:r>
            <a:r>
              <a:rPr lang="en-US" sz="2200" dirty="0"/>
              <a:t>– </a:t>
            </a:r>
            <a:r>
              <a:rPr lang="en-GB" sz="2200" dirty="0"/>
              <a:t>Introduction to XAI and </a:t>
            </a:r>
            <a:br>
              <a:rPr lang="en-GB" sz="2200" dirty="0"/>
            </a:br>
            <a:r>
              <a:rPr lang="en-GB" sz="2200" dirty="0"/>
              <a:t>                              Background on (Abstract, Bipolar, Gradual) Argumentation</a:t>
            </a:r>
            <a:endParaRPr lang="en-US" sz="2200" dirty="0"/>
          </a:p>
        </p:txBody>
      </p:sp>
      <p:sp>
        <p:nvSpPr>
          <p:cNvPr id="6" name="Content Placeholder 2">
            <a:extLst>
              <a:ext uri="{FF2B5EF4-FFF2-40B4-BE49-F238E27FC236}">
                <a16:creationId xmlns:a16="http://schemas.microsoft.com/office/drawing/2014/main" id="{F3A034AD-06DF-4F28-8B6C-EA740A78C60D}"/>
              </a:ext>
            </a:extLst>
          </p:cNvPr>
          <p:cNvSpPr>
            <a:spLocks noGrp="1"/>
          </p:cNvSpPr>
          <p:nvPr>
            <p:ph idx="1"/>
          </p:nvPr>
        </p:nvSpPr>
        <p:spPr>
          <a:xfrm>
            <a:off x="137565" y="3506031"/>
            <a:ext cx="8868870" cy="2720947"/>
          </a:xfrm>
        </p:spPr>
        <p:txBody>
          <a:bodyPr>
            <a:noAutofit/>
          </a:bodyPr>
          <a:lstStyle/>
          <a:p>
            <a:pPr algn="just"/>
            <a:r>
              <a:rPr lang="en-GB" sz="1200" i="1" dirty="0">
                <a:solidFill>
                  <a:srgbClr val="7598B3"/>
                </a:solidFill>
              </a:rPr>
              <a:t>TOO MANY ARTICLES ON XAI METHODS – A RECENT SURVEY IS: A Survey of Methods for Explaining Black Box Models. </a:t>
            </a:r>
          </a:p>
          <a:p>
            <a:pPr marL="0" indent="0" algn="just">
              <a:buNone/>
            </a:pPr>
            <a:r>
              <a:rPr lang="en-GB" sz="1200" i="1" dirty="0">
                <a:solidFill>
                  <a:srgbClr val="7598B3"/>
                </a:solidFill>
              </a:rPr>
              <a:t>              </a:t>
            </a:r>
            <a:r>
              <a:rPr lang="en-GB" sz="1200" dirty="0" err="1">
                <a:solidFill>
                  <a:srgbClr val="7598B3"/>
                </a:solidFill>
              </a:rPr>
              <a:t>Guidotti</a:t>
            </a:r>
            <a:r>
              <a:rPr lang="en-GB" sz="1200" dirty="0">
                <a:solidFill>
                  <a:srgbClr val="7598B3"/>
                </a:solidFill>
              </a:rPr>
              <a:t>, </a:t>
            </a:r>
            <a:r>
              <a:rPr lang="en-GB" sz="1200" dirty="0" err="1">
                <a:solidFill>
                  <a:srgbClr val="7598B3"/>
                </a:solidFill>
              </a:rPr>
              <a:t>Monreale</a:t>
            </a:r>
            <a:r>
              <a:rPr lang="en-GB" sz="1200" dirty="0">
                <a:solidFill>
                  <a:srgbClr val="7598B3"/>
                </a:solidFill>
              </a:rPr>
              <a:t>, Ruggieri, </a:t>
            </a:r>
            <a:r>
              <a:rPr lang="en-GB" sz="1200" dirty="0" err="1">
                <a:solidFill>
                  <a:srgbClr val="7598B3"/>
                </a:solidFill>
              </a:rPr>
              <a:t>Turini</a:t>
            </a:r>
            <a:r>
              <a:rPr lang="en-GB" sz="1200" dirty="0">
                <a:solidFill>
                  <a:srgbClr val="7598B3"/>
                </a:solidFill>
              </a:rPr>
              <a:t>, Giannotti, </a:t>
            </a:r>
            <a:r>
              <a:rPr lang="en-GB" sz="1200" dirty="0" err="1">
                <a:solidFill>
                  <a:srgbClr val="7598B3"/>
                </a:solidFill>
              </a:rPr>
              <a:t>Pedreschi</a:t>
            </a:r>
            <a:r>
              <a:rPr lang="en-GB" sz="1200" dirty="0">
                <a:solidFill>
                  <a:srgbClr val="7598B3"/>
                </a:solidFill>
              </a:rPr>
              <a:t>; ACM </a:t>
            </a:r>
            <a:r>
              <a:rPr lang="en-GB" sz="1200" dirty="0" err="1">
                <a:solidFill>
                  <a:srgbClr val="7598B3"/>
                </a:solidFill>
              </a:rPr>
              <a:t>Comput</a:t>
            </a:r>
            <a:r>
              <a:rPr lang="en-GB" sz="1200" dirty="0">
                <a:solidFill>
                  <a:srgbClr val="7598B3"/>
                </a:solidFill>
              </a:rPr>
              <a:t>. </a:t>
            </a:r>
            <a:r>
              <a:rPr lang="en-GB" sz="1200" dirty="0" err="1">
                <a:solidFill>
                  <a:srgbClr val="7598B3"/>
                </a:solidFill>
              </a:rPr>
              <a:t>Surv</a:t>
            </a:r>
            <a:r>
              <a:rPr lang="en-GB" sz="1200" dirty="0">
                <a:solidFill>
                  <a:srgbClr val="7598B3"/>
                </a:solidFill>
              </a:rPr>
              <a:t>.  2019 </a:t>
            </a:r>
          </a:p>
          <a:p>
            <a:pPr algn="just"/>
            <a:r>
              <a:rPr lang="en-GB" sz="1200" i="1" dirty="0">
                <a:solidFill>
                  <a:srgbClr val="7598B3"/>
                </a:solidFill>
              </a:rPr>
              <a:t>Explanation in artificial intelligence: Insights from the social sciences.</a:t>
            </a:r>
          </a:p>
          <a:p>
            <a:pPr marL="0" indent="0" algn="just">
              <a:buNone/>
            </a:pPr>
            <a:r>
              <a:rPr lang="en-GB" sz="1200" dirty="0">
                <a:solidFill>
                  <a:srgbClr val="7598B3"/>
                </a:solidFill>
              </a:rPr>
              <a:t>	  Miller; AIJ 2019 </a:t>
            </a:r>
          </a:p>
          <a:p>
            <a:pPr algn="just"/>
            <a:r>
              <a:rPr lang="en-GB" sz="1200" i="1" dirty="0">
                <a:solidFill>
                  <a:srgbClr val="7598B3"/>
                </a:solidFill>
              </a:rPr>
              <a:t>On the Acceptability of Arguments and its Fundamental Role in Nonmonotonic Reasoning, Logic Programming and n-Person Games.</a:t>
            </a:r>
            <a:r>
              <a:rPr lang="en-US" sz="1200" i="1" dirty="0">
                <a:solidFill>
                  <a:srgbClr val="7598B3"/>
                </a:solidFill>
              </a:rPr>
              <a:t>;</a:t>
            </a:r>
            <a:r>
              <a:rPr lang="en-US" sz="1200" dirty="0">
                <a:solidFill>
                  <a:srgbClr val="7598B3"/>
                </a:solidFill>
              </a:rPr>
              <a:t> </a:t>
            </a:r>
          </a:p>
          <a:p>
            <a:pPr marL="0" indent="0" algn="just">
              <a:buNone/>
            </a:pPr>
            <a:r>
              <a:rPr lang="en-US" sz="1200" dirty="0">
                <a:solidFill>
                  <a:srgbClr val="7598B3"/>
                </a:solidFill>
              </a:rPr>
              <a:t>	Dung; AIJ 1995.</a:t>
            </a:r>
          </a:p>
          <a:p>
            <a:pPr algn="just"/>
            <a:r>
              <a:rPr lang="en-GB" sz="1200" i="1" dirty="0">
                <a:solidFill>
                  <a:srgbClr val="7598B3"/>
                </a:solidFill>
              </a:rPr>
              <a:t>On the Acceptability of Arguments in Bipolar Argumentation Frameworks;</a:t>
            </a:r>
          </a:p>
          <a:p>
            <a:pPr marL="0" indent="0" algn="just">
              <a:buNone/>
            </a:pPr>
            <a:r>
              <a:rPr lang="en-GB" sz="1200" dirty="0">
                <a:solidFill>
                  <a:srgbClr val="7598B3"/>
                </a:solidFill>
              </a:rPr>
              <a:t>             </a:t>
            </a:r>
            <a:r>
              <a:rPr lang="en-GB" sz="1200" dirty="0" err="1">
                <a:solidFill>
                  <a:srgbClr val="7598B3"/>
                </a:solidFill>
              </a:rPr>
              <a:t>Cayrol</a:t>
            </a:r>
            <a:r>
              <a:rPr lang="en-GB" sz="1200" dirty="0">
                <a:solidFill>
                  <a:srgbClr val="7598B3"/>
                </a:solidFill>
              </a:rPr>
              <a:t>, </a:t>
            </a:r>
            <a:r>
              <a:rPr lang="en-GB" sz="1200" dirty="0" err="1">
                <a:solidFill>
                  <a:srgbClr val="7598B3"/>
                </a:solidFill>
              </a:rPr>
              <a:t>Lagasquie-Schiex</a:t>
            </a:r>
            <a:r>
              <a:rPr lang="en-GB" sz="1200" dirty="0">
                <a:solidFill>
                  <a:srgbClr val="7598B3"/>
                </a:solidFill>
              </a:rPr>
              <a:t>: ECSQARU 2005</a:t>
            </a:r>
            <a:endParaRPr lang="en-US" sz="1200" dirty="0">
              <a:solidFill>
                <a:srgbClr val="7598B3"/>
              </a:solidFill>
            </a:endParaRPr>
          </a:p>
          <a:p>
            <a:pPr algn="just"/>
            <a:r>
              <a:rPr lang="en-GB" sz="1200" i="1" dirty="0">
                <a:solidFill>
                  <a:srgbClr val="7598B3"/>
                </a:solidFill>
              </a:rPr>
              <a:t>Discontinuity-Free Decision Support with Quantitative Argumentation Debates;</a:t>
            </a:r>
          </a:p>
          <a:p>
            <a:pPr marL="0" indent="0" algn="just">
              <a:buNone/>
            </a:pPr>
            <a:r>
              <a:rPr lang="en-GB" sz="1200" i="1" dirty="0">
                <a:solidFill>
                  <a:srgbClr val="7598B3"/>
                </a:solidFill>
              </a:rPr>
              <a:t>            </a:t>
            </a:r>
            <a:r>
              <a:rPr lang="en-US" sz="1200" dirty="0">
                <a:solidFill>
                  <a:srgbClr val="7598B3"/>
                </a:solidFill>
              </a:rPr>
              <a:t> Rago, Toni, </a:t>
            </a:r>
            <a:r>
              <a:rPr lang="en-US" sz="1200" dirty="0" err="1">
                <a:solidFill>
                  <a:srgbClr val="7598B3"/>
                </a:solidFill>
              </a:rPr>
              <a:t>Aurisicchio</a:t>
            </a:r>
            <a:r>
              <a:rPr lang="en-US" sz="1200" dirty="0">
                <a:solidFill>
                  <a:srgbClr val="7598B3"/>
                </a:solidFill>
              </a:rPr>
              <a:t>, Baroni ; KR2016</a:t>
            </a:r>
          </a:p>
          <a:p>
            <a:pPr algn="just"/>
            <a:r>
              <a:rPr lang="en-GB" sz="1200" i="1" dirty="0">
                <a:solidFill>
                  <a:srgbClr val="7598B3"/>
                </a:solidFill>
              </a:rPr>
              <a:t>From fine-grained properties to broad principles for gradual argumentation: A principled spectrum;</a:t>
            </a:r>
          </a:p>
          <a:p>
            <a:pPr marL="0" indent="0" algn="just">
              <a:buNone/>
            </a:pPr>
            <a:r>
              <a:rPr lang="en-GB" sz="1200" i="1" dirty="0">
                <a:solidFill>
                  <a:srgbClr val="7598B3"/>
                </a:solidFill>
              </a:rPr>
              <a:t>              Baroni, Rago, Toni, IJAR 2019</a:t>
            </a:r>
            <a:endParaRPr lang="en-US" sz="1200" dirty="0">
              <a:solidFill>
                <a:srgbClr val="7598B3"/>
              </a:solidFill>
            </a:endParaRPr>
          </a:p>
        </p:txBody>
      </p:sp>
    </p:spTree>
    <p:extLst>
      <p:ext uri="{BB962C8B-B14F-4D97-AF65-F5344CB8AC3E}">
        <p14:creationId xmlns:p14="http://schemas.microsoft.com/office/powerpoint/2010/main" val="99534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US" sz="2000" b="0" dirty="0"/>
              <a:t>Step 6: Explanations</a:t>
            </a:r>
          </a:p>
        </p:txBody>
      </p:sp>
      <p:sp>
        <p:nvSpPr>
          <p:cNvPr id="6" name="Content Placeholder 2"/>
          <p:cNvSpPr>
            <a:spLocks noGrp="1"/>
          </p:cNvSpPr>
          <p:nvPr>
            <p:ph idx="1"/>
          </p:nvPr>
        </p:nvSpPr>
        <p:spPr>
          <a:xfrm>
            <a:off x="457200" y="1016000"/>
            <a:ext cx="8229600" cy="5110163"/>
          </a:xfrm>
        </p:spPr>
        <p:txBody>
          <a:bodyPr>
            <a:normAutofit/>
          </a:bodyPr>
          <a:lstStyle/>
          <a:p>
            <a:r>
              <a:rPr lang="en-GB" dirty="0"/>
              <a:t>A conversation between a user and the system consists of questions put forward by the user </a:t>
            </a:r>
            <a:r>
              <a:rPr lang="en-GB" b="1" dirty="0"/>
              <a:t>U</a:t>
            </a:r>
            <a:r>
              <a:rPr lang="en-GB" dirty="0"/>
              <a:t> to which the system </a:t>
            </a:r>
            <a:r>
              <a:rPr lang="en-GB" b="1" dirty="0"/>
              <a:t>S</a:t>
            </a:r>
            <a:r>
              <a:rPr lang="en-GB" dirty="0"/>
              <a:t> responds with explanations based on the underlying graph</a:t>
            </a:r>
          </a:p>
        </p:txBody>
      </p:sp>
      <p:pic>
        <p:nvPicPr>
          <p:cNvPr id="8" name="Picture 7">
            <a:extLst>
              <a:ext uri="{FF2B5EF4-FFF2-40B4-BE49-F238E27FC236}">
                <a16:creationId xmlns:a16="http://schemas.microsoft.com/office/drawing/2014/main" id="{96C33288-4F35-DA45-BB51-296A5BB879AC}"/>
              </a:ext>
            </a:extLst>
          </p:cNvPr>
          <p:cNvPicPr>
            <a:picLocks noChangeAspect="1"/>
          </p:cNvPicPr>
          <p:nvPr/>
        </p:nvPicPr>
        <p:blipFill>
          <a:blip r:embed="rId3"/>
          <a:stretch>
            <a:fillRect/>
          </a:stretch>
        </p:blipFill>
        <p:spPr>
          <a:xfrm>
            <a:off x="5201427" y="1726915"/>
            <a:ext cx="3738602" cy="3653246"/>
          </a:xfrm>
          <a:prstGeom prst="rect">
            <a:avLst/>
          </a:prstGeom>
        </p:spPr>
      </p:pic>
      <p:sp>
        <p:nvSpPr>
          <p:cNvPr id="9" name="Oval 8">
            <a:extLst>
              <a:ext uri="{FF2B5EF4-FFF2-40B4-BE49-F238E27FC236}">
                <a16:creationId xmlns:a16="http://schemas.microsoft.com/office/drawing/2014/main" id="{31FE0BC3-0232-E542-9436-A753E1B466BB}"/>
              </a:ext>
            </a:extLst>
          </p:cNvPr>
          <p:cNvSpPr/>
          <p:nvPr/>
        </p:nvSpPr>
        <p:spPr>
          <a:xfrm>
            <a:off x="7148146" y="3412348"/>
            <a:ext cx="618074" cy="952820"/>
          </a:xfrm>
          <a:prstGeom prst="ellipse">
            <a:avLst/>
          </a:prstGeom>
          <a:noFill/>
          <a:ln w="25400">
            <a:solidFill>
              <a:srgbClr val="7598B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45B9226-8047-1E4D-904B-1C19AEC5E54B}"/>
              </a:ext>
            </a:extLst>
          </p:cNvPr>
          <p:cNvSpPr/>
          <p:nvPr/>
        </p:nvSpPr>
        <p:spPr>
          <a:xfrm>
            <a:off x="5582466" y="2776913"/>
            <a:ext cx="618074" cy="952820"/>
          </a:xfrm>
          <a:prstGeom prst="ellipse">
            <a:avLst/>
          </a:prstGeom>
          <a:noFill/>
          <a:ln w="25400">
            <a:solidFill>
              <a:srgbClr val="7598B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28F2A87-DC12-0745-9B63-6DA66E92D5C1}"/>
              </a:ext>
            </a:extLst>
          </p:cNvPr>
          <p:cNvSpPr txBox="1"/>
          <p:nvPr/>
        </p:nvSpPr>
        <p:spPr>
          <a:xfrm>
            <a:off x="457200" y="2064287"/>
            <a:ext cx="3059364" cy="338554"/>
          </a:xfrm>
          <a:prstGeom prst="rect">
            <a:avLst/>
          </a:prstGeom>
          <a:noFill/>
        </p:spPr>
        <p:txBody>
          <a:bodyPr wrap="none" rtlCol="0">
            <a:spAutoFit/>
          </a:bodyPr>
          <a:lstStyle/>
          <a:p>
            <a:r>
              <a:rPr lang="en-US" sz="1600" dirty="0"/>
              <a:t>U: </a:t>
            </a:r>
            <a:r>
              <a:rPr lang="en-US" sz="1600" i="1" dirty="0">
                <a:solidFill>
                  <a:srgbClr val="7598B3"/>
                </a:solidFill>
              </a:rPr>
              <a:t>Why was The Post highly rated?</a:t>
            </a:r>
          </a:p>
        </p:txBody>
      </p:sp>
      <p:sp>
        <p:nvSpPr>
          <p:cNvPr id="12" name="TextBox 11">
            <a:extLst>
              <a:ext uri="{FF2B5EF4-FFF2-40B4-BE49-F238E27FC236}">
                <a16:creationId xmlns:a16="http://schemas.microsoft.com/office/drawing/2014/main" id="{3F78AF11-28E5-A744-ABC3-EDD6A1ED044C}"/>
              </a:ext>
            </a:extLst>
          </p:cNvPr>
          <p:cNvSpPr txBox="1"/>
          <p:nvPr/>
        </p:nvSpPr>
        <p:spPr>
          <a:xfrm>
            <a:off x="457200" y="2538989"/>
            <a:ext cx="6490898" cy="584775"/>
          </a:xfrm>
          <a:prstGeom prst="rect">
            <a:avLst/>
          </a:prstGeom>
          <a:noFill/>
        </p:spPr>
        <p:txBody>
          <a:bodyPr wrap="square" rtlCol="0">
            <a:spAutoFit/>
          </a:bodyPr>
          <a:lstStyle/>
          <a:p>
            <a:r>
              <a:rPr lang="en-US" sz="1600" dirty="0"/>
              <a:t>S: </a:t>
            </a:r>
            <a:r>
              <a:rPr lang="en-US" sz="1600" i="1" dirty="0">
                <a:solidFill>
                  <a:srgbClr val="144B7A"/>
                </a:solidFill>
              </a:rPr>
              <a:t>This movie was highly rated because the acting was good, </a:t>
            </a:r>
          </a:p>
          <a:p>
            <a:r>
              <a:rPr lang="en-US" sz="1600" i="1" dirty="0">
                <a:solidFill>
                  <a:srgbClr val="144B7A"/>
                </a:solidFill>
              </a:rPr>
              <a:t>although the writing was poor.</a:t>
            </a:r>
          </a:p>
        </p:txBody>
      </p:sp>
      <p:sp>
        <p:nvSpPr>
          <p:cNvPr id="13" name="TextBox 12">
            <a:extLst>
              <a:ext uri="{FF2B5EF4-FFF2-40B4-BE49-F238E27FC236}">
                <a16:creationId xmlns:a16="http://schemas.microsoft.com/office/drawing/2014/main" id="{19C5EF74-4715-C54A-8298-744492517463}"/>
              </a:ext>
            </a:extLst>
          </p:cNvPr>
          <p:cNvSpPr txBox="1"/>
          <p:nvPr/>
        </p:nvSpPr>
        <p:spPr>
          <a:xfrm>
            <a:off x="457200" y="3290690"/>
            <a:ext cx="4035144" cy="338554"/>
          </a:xfrm>
          <a:prstGeom prst="rect">
            <a:avLst/>
          </a:prstGeom>
          <a:noFill/>
        </p:spPr>
        <p:txBody>
          <a:bodyPr wrap="none" rtlCol="0">
            <a:spAutoFit/>
          </a:bodyPr>
          <a:lstStyle/>
          <a:p>
            <a:r>
              <a:rPr lang="en-GB" sz="1600" dirty="0"/>
              <a:t>U: </a:t>
            </a:r>
            <a:r>
              <a:rPr lang="en-GB" sz="1600" i="1" dirty="0">
                <a:solidFill>
                  <a:srgbClr val="7598B3"/>
                </a:solidFill>
              </a:rPr>
              <a:t>Why was the acting considered to be good?</a:t>
            </a:r>
          </a:p>
        </p:txBody>
      </p:sp>
      <p:sp>
        <p:nvSpPr>
          <p:cNvPr id="14" name="TextBox 13">
            <a:extLst>
              <a:ext uri="{FF2B5EF4-FFF2-40B4-BE49-F238E27FC236}">
                <a16:creationId xmlns:a16="http://schemas.microsoft.com/office/drawing/2014/main" id="{5181AD16-C582-7841-A316-8B9B41BD095D}"/>
              </a:ext>
            </a:extLst>
          </p:cNvPr>
          <p:cNvSpPr txBox="1"/>
          <p:nvPr/>
        </p:nvSpPr>
        <p:spPr>
          <a:xfrm>
            <a:off x="457200" y="3771375"/>
            <a:ext cx="6183220" cy="584775"/>
          </a:xfrm>
          <a:prstGeom prst="rect">
            <a:avLst/>
          </a:prstGeom>
          <a:noFill/>
        </p:spPr>
        <p:txBody>
          <a:bodyPr wrap="square" rtlCol="0">
            <a:spAutoFit/>
          </a:bodyPr>
          <a:lstStyle/>
          <a:p>
            <a:r>
              <a:rPr lang="en-GB" sz="1600" dirty="0"/>
              <a:t>S: </a:t>
            </a:r>
            <a:r>
              <a:rPr lang="en-GB" sz="1600" i="1" dirty="0">
                <a:solidFill>
                  <a:srgbClr val="144B7A"/>
                </a:solidFill>
              </a:rPr>
              <a:t>The acting was considered to be good thanks to </a:t>
            </a:r>
          </a:p>
          <a:p>
            <a:r>
              <a:rPr lang="en-GB" sz="1600" i="1" dirty="0">
                <a:solidFill>
                  <a:srgbClr val="144B7A"/>
                </a:solidFill>
              </a:rPr>
              <a:t>Tom Hanks and particularly Meryl Streep.</a:t>
            </a:r>
            <a:endParaRPr lang="en-US" sz="1600" dirty="0"/>
          </a:p>
        </p:txBody>
      </p:sp>
      <p:sp>
        <p:nvSpPr>
          <p:cNvPr id="15" name="TextBox 14">
            <a:extLst>
              <a:ext uri="{FF2B5EF4-FFF2-40B4-BE49-F238E27FC236}">
                <a16:creationId xmlns:a16="http://schemas.microsoft.com/office/drawing/2014/main" id="{C6DE8B39-4CCB-4B46-84C0-EA1ED71DA681}"/>
              </a:ext>
            </a:extLst>
          </p:cNvPr>
          <p:cNvSpPr txBox="1"/>
          <p:nvPr/>
        </p:nvSpPr>
        <p:spPr>
          <a:xfrm>
            <a:off x="457200" y="4541677"/>
            <a:ext cx="4804007" cy="338554"/>
          </a:xfrm>
          <a:prstGeom prst="rect">
            <a:avLst/>
          </a:prstGeom>
          <a:noFill/>
        </p:spPr>
        <p:txBody>
          <a:bodyPr wrap="none" rtlCol="0">
            <a:spAutoFit/>
          </a:bodyPr>
          <a:lstStyle/>
          <a:p>
            <a:r>
              <a:rPr lang="en-GB" sz="1600" dirty="0"/>
              <a:t>U: </a:t>
            </a:r>
            <a:r>
              <a:rPr lang="en-GB" sz="1600" i="1" dirty="0">
                <a:solidFill>
                  <a:srgbClr val="7598B3"/>
                </a:solidFill>
              </a:rPr>
              <a:t>What did critics say about Meryl Streep being good?</a:t>
            </a:r>
            <a:r>
              <a:rPr lang="en-GB" sz="1600" dirty="0">
                <a:solidFill>
                  <a:srgbClr val="7598B3"/>
                </a:solidFill>
              </a:rPr>
              <a:t> </a:t>
            </a:r>
          </a:p>
        </p:txBody>
      </p:sp>
      <p:sp>
        <p:nvSpPr>
          <p:cNvPr id="16" name="TextBox 15">
            <a:extLst>
              <a:ext uri="{FF2B5EF4-FFF2-40B4-BE49-F238E27FC236}">
                <a16:creationId xmlns:a16="http://schemas.microsoft.com/office/drawing/2014/main" id="{12050496-4227-394B-A817-62C99FDE838C}"/>
              </a:ext>
            </a:extLst>
          </p:cNvPr>
          <p:cNvSpPr txBox="1"/>
          <p:nvPr/>
        </p:nvSpPr>
        <p:spPr>
          <a:xfrm>
            <a:off x="457200" y="5012833"/>
            <a:ext cx="4257576" cy="584775"/>
          </a:xfrm>
          <a:prstGeom prst="rect">
            <a:avLst/>
          </a:prstGeom>
          <a:noFill/>
        </p:spPr>
        <p:txBody>
          <a:bodyPr wrap="none" rtlCol="0">
            <a:spAutoFit/>
          </a:bodyPr>
          <a:lstStyle/>
          <a:p>
            <a:r>
              <a:rPr lang="en-GB" sz="1600" dirty="0"/>
              <a:t>S:</a:t>
            </a:r>
            <a:r>
              <a:rPr lang="en-GB" sz="1600" dirty="0">
                <a:solidFill>
                  <a:srgbClr val="144B7A"/>
                </a:solidFill>
              </a:rPr>
              <a:t> </a:t>
            </a:r>
            <a:r>
              <a:rPr lang="en-GB" sz="1600" i="1" dirty="0">
                <a:solidFill>
                  <a:srgbClr val="144B7A"/>
                </a:solidFill>
              </a:rPr>
              <a:t>“...Streep’s hesitations, rue, and ultimate </a:t>
            </a:r>
            <a:r>
              <a:rPr lang="en-GB" sz="1600" i="1" dirty="0" err="1">
                <a:solidFill>
                  <a:srgbClr val="144B7A"/>
                </a:solidFill>
              </a:rPr>
              <a:t>valor</a:t>
            </a:r>
            <a:r>
              <a:rPr lang="en-GB" sz="1600" i="1" dirty="0">
                <a:solidFill>
                  <a:srgbClr val="144B7A"/>
                </a:solidFill>
              </a:rPr>
              <a:t> </a:t>
            </a:r>
          </a:p>
          <a:p>
            <a:r>
              <a:rPr lang="en-GB" sz="1600" i="1" dirty="0">
                <a:solidFill>
                  <a:srgbClr val="144B7A"/>
                </a:solidFill>
              </a:rPr>
              <a:t>are soul-deep...”</a:t>
            </a:r>
          </a:p>
        </p:txBody>
      </p:sp>
      <p:pic>
        <p:nvPicPr>
          <p:cNvPr id="17" name="Picture 16">
            <a:extLst>
              <a:ext uri="{FF2B5EF4-FFF2-40B4-BE49-F238E27FC236}">
                <a16:creationId xmlns:a16="http://schemas.microsoft.com/office/drawing/2014/main" id="{12FC29C3-1EEE-854A-AB81-A534AC7A01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82942" y="1533449"/>
            <a:ext cx="731512" cy="1083722"/>
          </a:xfrm>
          <a:prstGeom prst="rect">
            <a:avLst/>
          </a:prstGeom>
        </p:spPr>
      </p:pic>
      <p:pic>
        <p:nvPicPr>
          <p:cNvPr id="18" name="Picture 17">
            <a:extLst>
              <a:ext uri="{FF2B5EF4-FFF2-40B4-BE49-F238E27FC236}">
                <a16:creationId xmlns:a16="http://schemas.microsoft.com/office/drawing/2014/main" id="{11FABE2E-4763-454D-8056-0980AE62C5C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42218" y="5307458"/>
            <a:ext cx="550143" cy="825214"/>
          </a:xfrm>
          <a:prstGeom prst="rect">
            <a:avLst/>
          </a:prstGeom>
        </p:spPr>
      </p:pic>
      <p:pic>
        <p:nvPicPr>
          <p:cNvPr id="19" name="Picture 18">
            <a:extLst>
              <a:ext uri="{FF2B5EF4-FFF2-40B4-BE49-F238E27FC236}">
                <a16:creationId xmlns:a16="http://schemas.microsoft.com/office/drawing/2014/main" id="{B2967CC2-7C86-5D46-9DDF-70F70B7001A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91521" y="5307458"/>
            <a:ext cx="640427" cy="825214"/>
          </a:xfrm>
          <a:prstGeom prst="rect">
            <a:avLst/>
          </a:prstGeom>
        </p:spPr>
      </p:pic>
      <p:sp>
        <p:nvSpPr>
          <p:cNvPr id="20" name="Oval 19">
            <a:extLst>
              <a:ext uri="{FF2B5EF4-FFF2-40B4-BE49-F238E27FC236}">
                <a16:creationId xmlns:a16="http://schemas.microsoft.com/office/drawing/2014/main" id="{CA50BC5C-CB5B-C547-ACAA-0A13F68166D5}"/>
              </a:ext>
            </a:extLst>
          </p:cNvPr>
          <p:cNvSpPr/>
          <p:nvPr/>
        </p:nvSpPr>
        <p:spPr>
          <a:xfrm>
            <a:off x="5943085" y="4427341"/>
            <a:ext cx="618074" cy="952820"/>
          </a:xfrm>
          <a:prstGeom prst="ellipse">
            <a:avLst/>
          </a:prstGeom>
          <a:noFill/>
          <a:ln w="25400">
            <a:solidFill>
              <a:srgbClr val="7598B3"/>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356E35B8-DB5D-48E8-92F9-60468991C45B}"/>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3828855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0"/>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1" nodeType="clickEffect">
                                  <p:stCondLst>
                                    <p:cond delay="0"/>
                                  </p:stCondLst>
                                  <p:childTnLst>
                                    <p:set>
                                      <p:cBhvr>
                                        <p:cTn id="48" dur="1" fill="hold">
                                          <p:stCondLst>
                                            <p:cond delay="0"/>
                                          </p:stCondLst>
                                        </p:cTn>
                                        <p:tgtEl>
                                          <p:spTgt spid="2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p:bldP spid="12" grpId="0"/>
      <p:bldP spid="13" grpId="0"/>
      <p:bldP spid="14" grpId="0"/>
      <p:bldP spid="15" grpId="0"/>
      <p:bldP spid="16" grpId="0"/>
      <p:bldP spid="20" grpId="0" animBg="1"/>
      <p:bldP spid="20"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23316"/>
            <a:ext cx="8229600" cy="1779211"/>
          </a:xfrm>
        </p:spPr>
        <p:txBody>
          <a:bodyPr>
            <a:normAutofit/>
          </a:bodyPr>
          <a:lstStyle/>
          <a:p>
            <a:r>
              <a:rPr lang="en-US" sz="2000" b="0" dirty="0"/>
              <a:t>Part 2 – Extracting Argumentative Explanations </a:t>
            </a:r>
            <a:br>
              <a:rPr lang="en-US" sz="2000" b="0" dirty="0"/>
            </a:br>
            <a:r>
              <a:rPr lang="en-US" sz="2000" b="0" dirty="0"/>
              <a:t>from Existing Systems </a:t>
            </a:r>
          </a:p>
        </p:txBody>
      </p:sp>
      <p:sp>
        <p:nvSpPr>
          <p:cNvPr id="6" name="Content Placeholder 2">
            <a:extLst>
              <a:ext uri="{FF2B5EF4-FFF2-40B4-BE49-F238E27FC236}">
                <a16:creationId xmlns:a16="http://schemas.microsoft.com/office/drawing/2014/main" id="{007C2AB8-9952-2B48-B6FE-F372993BF4CE}"/>
              </a:ext>
            </a:extLst>
          </p:cNvPr>
          <p:cNvSpPr>
            <a:spLocks noGrp="1"/>
          </p:cNvSpPr>
          <p:nvPr>
            <p:ph idx="1"/>
          </p:nvPr>
        </p:nvSpPr>
        <p:spPr>
          <a:xfrm>
            <a:off x="457200" y="4241018"/>
            <a:ext cx="8229600" cy="2020888"/>
          </a:xfrm>
        </p:spPr>
        <p:txBody>
          <a:bodyPr>
            <a:noAutofit/>
          </a:bodyPr>
          <a:lstStyle/>
          <a:p>
            <a:pPr algn="just"/>
            <a:r>
              <a:rPr lang="en-US" sz="1200" i="1" dirty="0">
                <a:solidFill>
                  <a:srgbClr val="7598B3"/>
                </a:solidFill>
              </a:rPr>
              <a:t>Argumentation-Based Recommendations: Fantastic Explanations and How to Find Them</a:t>
            </a:r>
            <a:r>
              <a:rPr lang="en-US" sz="1200" dirty="0">
                <a:solidFill>
                  <a:srgbClr val="7598B3"/>
                </a:solidFill>
              </a:rPr>
              <a:t>; </a:t>
            </a:r>
          </a:p>
          <a:p>
            <a:pPr marL="0" indent="0" algn="just">
              <a:buNone/>
            </a:pPr>
            <a:r>
              <a:rPr lang="en-US" sz="1200" dirty="0">
                <a:solidFill>
                  <a:srgbClr val="7598B3"/>
                </a:solidFill>
              </a:rPr>
              <a:t>	Rago, </a:t>
            </a:r>
            <a:r>
              <a:rPr lang="en-US" sz="1200" dirty="0" err="1">
                <a:solidFill>
                  <a:srgbClr val="7598B3"/>
                </a:solidFill>
              </a:rPr>
              <a:t>Cocarascu</a:t>
            </a:r>
            <a:r>
              <a:rPr lang="en-US" sz="1200" dirty="0">
                <a:solidFill>
                  <a:srgbClr val="7598B3"/>
                </a:solidFill>
              </a:rPr>
              <a:t> and Toni; IJCAI 2018.</a:t>
            </a:r>
          </a:p>
          <a:p>
            <a:pPr algn="just"/>
            <a:r>
              <a:rPr lang="en-US" sz="1200" i="1" dirty="0">
                <a:solidFill>
                  <a:srgbClr val="7598B3"/>
                </a:solidFill>
              </a:rPr>
              <a:t>Argumentation as a Framework for Interactive Explanations for Recommendations</a:t>
            </a:r>
            <a:r>
              <a:rPr lang="en-US" sz="1200" dirty="0">
                <a:solidFill>
                  <a:srgbClr val="7598B3"/>
                </a:solidFill>
              </a:rPr>
              <a:t>; </a:t>
            </a:r>
          </a:p>
          <a:p>
            <a:pPr marL="0" indent="0" algn="just">
              <a:buNone/>
            </a:pPr>
            <a:r>
              <a:rPr lang="en-US" sz="1200" dirty="0">
                <a:solidFill>
                  <a:srgbClr val="7598B3"/>
                </a:solidFill>
              </a:rPr>
              <a:t>	Rago, </a:t>
            </a:r>
            <a:r>
              <a:rPr lang="en-US" sz="1200" dirty="0" err="1">
                <a:solidFill>
                  <a:srgbClr val="7598B3"/>
                </a:solidFill>
              </a:rPr>
              <a:t>Cocarascu</a:t>
            </a:r>
            <a:r>
              <a:rPr lang="en-US" sz="1200" dirty="0">
                <a:solidFill>
                  <a:srgbClr val="7598B3"/>
                </a:solidFill>
              </a:rPr>
              <a:t>, </a:t>
            </a:r>
            <a:r>
              <a:rPr lang="en-US" sz="1200" dirty="0" err="1">
                <a:solidFill>
                  <a:srgbClr val="7598B3"/>
                </a:solidFill>
              </a:rPr>
              <a:t>Bechlivanidis</a:t>
            </a:r>
            <a:r>
              <a:rPr lang="en-US" sz="1200" dirty="0">
                <a:solidFill>
                  <a:srgbClr val="7598B3"/>
                </a:solidFill>
              </a:rPr>
              <a:t> and Toni; KR 2020.</a:t>
            </a:r>
          </a:p>
          <a:p>
            <a:pPr algn="just"/>
            <a:r>
              <a:rPr lang="en-US" sz="1200" i="1" dirty="0">
                <a:solidFill>
                  <a:srgbClr val="7598B3"/>
                </a:solidFill>
              </a:rPr>
              <a:t>Relation-Based Counterfactual Explanations for Bayesian Network Classifiers</a:t>
            </a:r>
            <a:r>
              <a:rPr lang="en-US" sz="1200" dirty="0">
                <a:solidFill>
                  <a:srgbClr val="7598B3"/>
                </a:solidFill>
              </a:rPr>
              <a:t>; </a:t>
            </a:r>
          </a:p>
          <a:p>
            <a:pPr marL="0" indent="0" algn="just">
              <a:buNone/>
            </a:pPr>
            <a:r>
              <a:rPr lang="en-US" sz="1200" dirty="0">
                <a:solidFill>
                  <a:srgbClr val="7598B3"/>
                </a:solidFill>
              </a:rPr>
              <a:t>	E </a:t>
            </a:r>
            <a:r>
              <a:rPr lang="en-US" sz="1200" dirty="0" err="1">
                <a:solidFill>
                  <a:srgbClr val="7598B3"/>
                </a:solidFill>
              </a:rPr>
              <a:t>Albini</a:t>
            </a:r>
            <a:r>
              <a:rPr lang="en-US" sz="1200" dirty="0">
                <a:solidFill>
                  <a:srgbClr val="7598B3"/>
                </a:solidFill>
              </a:rPr>
              <a:t>, A Rago, P </a:t>
            </a:r>
            <a:r>
              <a:rPr lang="en-US" sz="1200" dirty="0" err="1">
                <a:solidFill>
                  <a:srgbClr val="7598B3"/>
                </a:solidFill>
              </a:rPr>
              <a:t>Baroni</a:t>
            </a:r>
            <a:r>
              <a:rPr lang="en-US" sz="1200" dirty="0">
                <a:solidFill>
                  <a:srgbClr val="7598B3"/>
                </a:solidFill>
              </a:rPr>
              <a:t> &amp; F Toni; IJCAI 2020</a:t>
            </a:r>
          </a:p>
          <a:p>
            <a:pPr algn="just"/>
            <a:r>
              <a:rPr lang="en-US" sz="1200" i="1" dirty="0">
                <a:solidFill>
                  <a:srgbClr val="7598B3"/>
                </a:solidFill>
              </a:rPr>
              <a:t>Explaining Bayesian Networks Using Argumentation</a:t>
            </a:r>
            <a:r>
              <a:rPr lang="en-US" sz="1200" dirty="0">
                <a:solidFill>
                  <a:srgbClr val="7598B3"/>
                </a:solidFill>
              </a:rPr>
              <a:t>; </a:t>
            </a:r>
          </a:p>
          <a:p>
            <a:pPr marL="0" indent="0" algn="just">
              <a:buNone/>
            </a:pPr>
            <a:r>
              <a:rPr lang="en-US" sz="1200" dirty="0">
                <a:solidFill>
                  <a:srgbClr val="7598B3"/>
                </a:solidFill>
              </a:rPr>
              <a:t>	S Timmer, JJ Meyer, H </a:t>
            </a:r>
            <a:r>
              <a:rPr lang="en-US" sz="1200" dirty="0" err="1">
                <a:solidFill>
                  <a:srgbClr val="7598B3"/>
                </a:solidFill>
              </a:rPr>
              <a:t>Prakken</a:t>
            </a:r>
            <a:r>
              <a:rPr lang="en-US" sz="1200" dirty="0">
                <a:solidFill>
                  <a:srgbClr val="7598B3"/>
                </a:solidFill>
              </a:rPr>
              <a:t>, S. </a:t>
            </a:r>
            <a:r>
              <a:rPr lang="en-US" sz="1200" dirty="0" err="1">
                <a:solidFill>
                  <a:srgbClr val="7598B3"/>
                </a:solidFill>
              </a:rPr>
              <a:t>Renooij</a:t>
            </a:r>
            <a:r>
              <a:rPr lang="en-US" sz="1200" dirty="0">
                <a:solidFill>
                  <a:srgbClr val="7598B3"/>
                </a:solidFill>
              </a:rPr>
              <a:t> &amp; B </a:t>
            </a:r>
            <a:r>
              <a:rPr lang="en-US" sz="1200" dirty="0" err="1">
                <a:solidFill>
                  <a:srgbClr val="7598B3"/>
                </a:solidFill>
              </a:rPr>
              <a:t>Veheij</a:t>
            </a:r>
            <a:r>
              <a:rPr lang="en-US" sz="1200" dirty="0">
                <a:solidFill>
                  <a:srgbClr val="7598B3"/>
                </a:solidFill>
              </a:rPr>
              <a:t>; ECSQARU 2015</a:t>
            </a:r>
          </a:p>
          <a:p>
            <a:pPr algn="just"/>
            <a:endParaRPr lang="en-US" sz="1200" dirty="0">
              <a:solidFill>
                <a:srgbClr val="7598B3"/>
              </a:solidFill>
            </a:endParaRPr>
          </a:p>
          <a:p>
            <a:pPr algn="just"/>
            <a:endParaRPr lang="en-US" sz="1200" dirty="0">
              <a:solidFill>
                <a:srgbClr val="7598B3"/>
              </a:solidFill>
            </a:endParaRPr>
          </a:p>
        </p:txBody>
      </p:sp>
    </p:spTree>
    <p:extLst>
      <p:ext uri="{BB962C8B-B14F-4D97-AF65-F5344CB8AC3E}">
        <p14:creationId xmlns:p14="http://schemas.microsoft.com/office/powerpoint/2010/main" val="15596798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572029"/>
          </a:xfrm>
        </p:spPr>
        <p:txBody>
          <a:bodyPr>
            <a:normAutofit/>
          </a:bodyPr>
          <a:lstStyle/>
          <a:p>
            <a:r>
              <a:rPr lang="en-US" sz="2000" b="0" dirty="0"/>
              <a:t>Extracting Argumentation Frameworks  </a:t>
            </a:r>
          </a:p>
        </p:txBody>
      </p:sp>
      <p:sp>
        <p:nvSpPr>
          <p:cNvPr id="6" name="Content Placeholder 2"/>
          <p:cNvSpPr>
            <a:spLocks noGrp="1"/>
          </p:cNvSpPr>
          <p:nvPr>
            <p:ph idx="1"/>
          </p:nvPr>
        </p:nvSpPr>
        <p:spPr>
          <a:xfrm>
            <a:off x="457200" y="1016000"/>
            <a:ext cx="8229600" cy="706401"/>
          </a:xfrm>
        </p:spPr>
        <p:txBody>
          <a:bodyPr>
            <a:normAutofit/>
          </a:bodyPr>
          <a:lstStyle/>
          <a:p>
            <a:pPr indent="-285750" algn="just"/>
            <a:r>
              <a:rPr lang="en-US" dirty="0"/>
              <a:t>Gradual argumentation properties can be used to extract argumentation frameworks from existing AI systems using this inverted process:</a:t>
            </a:r>
          </a:p>
        </p:txBody>
      </p:sp>
      <p:pic>
        <p:nvPicPr>
          <p:cNvPr id="7" name="Picture 6">
            <a:extLst>
              <a:ext uri="{FF2B5EF4-FFF2-40B4-BE49-F238E27FC236}">
                <a16:creationId xmlns:a16="http://schemas.microsoft.com/office/drawing/2014/main" id="{5B61F55A-5F5A-6748-A612-02F8D216ED88}"/>
              </a:ext>
            </a:extLst>
          </p:cNvPr>
          <p:cNvPicPr>
            <a:picLocks noChangeAspect="1"/>
          </p:cNvPicPr>
          <p:nvPr/>
        </p:nvPicPr>
        <p:blipFill>
          <a:blip r:embed="rId2"/>
          <a:stretch>
            <a:fillRect/>
          </a:stretch>
        </p:blipFill>
        <p:spPr>
          <a:xfrm>
            <a:off x="4096107" y="1796935"/>
            <a:ext cx="1380565" cy="914400"/>
          </a:xfrm>
          <a:prstGeom prst="rect">
            <a:avLst/>
          </a:prstGeom>
        </p:spPr>
      </p:pic>
      <p:pic>
        <p:nvPicPr>
          <p:cNvPr id="8" name="Picture 7">
            <a:extLst>
              <a:ext uri="{FF2B5EF4-FFF2-40B4-BE49-F238E27FC236}">
                <a16:creationId xmlns:a16="http://schemas.microsoft.com/office/drawing/2014/main" id="{EC66E158-68AB-014E-AB7E-061B6B4F3D9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7329494" y="1696041"/>
            <a:ext cx="1210477" cy="1060022"/>
          </a:xfrm>
          <a:prstGeom prst="rect">
            <a:avLst/>
          </a:prstGeom>
        </p:spPr>
      </p:pic>
      <p:pic>
        <p:nvPicPr>
          <p:cNvPr id="9" name="Graphic 8">
            <a:extLst>
              <a:ext uri="{FF2B5EF4-FFF2-40B4-BE49-F238E27FC236}">
                <a16:creationId xmlns:a16="http://schemas.microsoft.com/office/drawing/2014/main" id="{A61855C7-4079-224C-9742-F23EFEFC7C76}"/>
              </a:ext>
            </a:extLst>
          </p:cNvPr>
          <p:cNvPicPr>
            <a:picLocks noChangeAspect="1"/>
          </p:cNvPicPr>
          <p:nvPr/>
        </p:nvPicPr>
        <p:blipFill>
          <a:blip r:embed="rId4"/>
          <a:srcRect/>
          <a:stretch/>
        </p:blipFill>
        <p:spPr>
          <a:xfrm>
            <a:off x="1024694" y="1722403"/>
            <a:ext cx="1007297" cy="1007297"/>
          </a:xfrm>
          <a:prstGeom prst="rect">
            <a:avLst/>
          </a:prstGeom>
        </p:spPr>
      </p:pic>
      <p:sp>
        <p:nvSpPr>
          <p:cNvPr id="10" name="Content Placeholder 2">
            <a:extLst>
              <a:ext uri="{FF2B5EF4-FFF2-40B4-BE49-F238E27FC236}">
                <a16:creationId xmlns:a16="http://schemas.microsoft.com/office/drawing/2014/main" id="{C8D14613-4E23-6C49-94E1-A103A7404723}"/>
              </a:ext>
            </a:extLst>
          </p:cNvPr>
          <p:cNvSpPr txBox="1">
            <a:spLocks/>
          </p:cNvSpPr>
          <p:nvPr/>
        </p:nvSpPr>
        <p:spPr>
          <a:xfrm>
            <a:off x="696886" y="2872722"/>
            <a:ext cx="1683713"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cs typeface="Times New Roman" panose="02020603050405020304" pitchFamily="18" charset="0"/>
              </a:rPr>
              <a:t>AI System</a:t>
            </a:r>
            <a:endParaRPr lang="en-US" sz="1400" dirty="0">
              <a:cs typeface="Times New Roman" panose="02020603050405020304" pitchFamily="18" charset="0"/>
            </a:endParaRPr>
          </a:p>
        </p:txBody>
      </p:sp>
      <p:sp>
        <p:nvSpPr>
          <p:cNvPr id="11" name="Content Placeholder 2">
            <a:extLst>
              <a:ext uri="{FF2B5EF4-FFF2-40B4-BE49-F238E27FC236}">
                <a16:creationId xmlns:a16="http://schemas.microsoft.com/office/drawing/2014/main" id="{3C3CC5F2-1294-8943-8804-DDD218A723CD}"/>
              </a:ext>
            </a:extLst>
          </p:cNvPr>
          <p:cNvSpPr txBox="1">
            <a:spLocks/>
          </p:cNvSpPr>
          <p:nvPr/>
        </p:nvSpPr>
        <p:spPr>
          <a:xfrm>
            <a:off x="3973265" y="2872722"/>
            <a:ext cx="1511947"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cs typeface="Times New Roman" panose="02020603050405020304" pitchFamily="18" charset="0"/>
              </a:rPr>
              <a:t>Gradual Properties</a:t>
            </a:r>
            <a:endParaRPr lang="en-US" sz="1400" dirty="0">
              <a:cs typeface="Times New Roman" panose="02020603050405020304" pitchFamily="18" charset="0"/>
            </a:endParaRPr>
          </a:p>
        </p:txBody>
      </p:sp>
      <p:sp>
        <p:nvSpPr>
          <p:cNvPr id="12" name="Content Placeholder 2">
            <a:extLst>
              <a:ext uri="{FF2B5EF4-FFF2-40B4-BE49-F238E27FC236}">
                <a16:creationId xmlns:a16="http://schemas.microsoft.com/office/drawing/2014/main" id="{275DD0AD-7E1C-7A4A-8837-B926EEC593EA}"/>
              </a:ext>
            </a:extLst>
          </p:cNvPr>
          <p:cNvSpPr txBox="1">
            <a:spLocks/>
          </p:cNvSpPr>
          <p:nvPr/>
        </p:nvSpPr>
        <p:spPr>
          <a:xfrm>
            <a:off x="7174853" y="2872722"/>
            <a:ext cx="1511947" cy="526282"/>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dirty="0">
                <a:cs typeface="Times New Roman" panose="02020603050405020304" pitchFamily="18" charset="0"/>
              </a:rPr>
              <a:t>Argumentation Framework</a:t>
            </a:r>
            <a:endParaRPr lang="en-US" sz="1400" dirty="0">
              <a:cs typeface="Times New Roman" panose="02020603050405020304" pitchFamily="18" charset="0"/>
            </a:endParaRPr>
          </a:p>
        </p:txBody>
      </p:sp>
      <p:sp>
        <p:nvSpPr>
          <p:cNvPr id="13" name="Content Placeholder 2">
            <a:extLst>
              <a:ext uri="{FF2B5EF4-FFF2-40B4-BE49-F238E27FC236}">
                <a16:creationId xmlns:a16="http://schemas.microsoft.com/office/drawing/2014/main" id="{69E1F854-71FB-5242-94E9-05EF9FADB1FA}"/>
              </a:ext>
            </a:extLst>
          </p:cNvPr>
          <p:cNvSpPr txBox="1">
            <a:spLocks/>
          </p:cNvSpPr>
          <p:nvPr/>
        </p:nvSpPr>
        <p:spPr>
          <a:xfrm>
            <a:off x="2198049" y="1709831"/>
            <a:ext cx="1732000" cy="2059118"/>
          </a:xfrm>
          <a:prstGeom prst="rect">
            <a:avLst/>
          </a:prstGeom>
          <a:noFill/>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i="1" dirty="0">
                <a:cs typeface="Times New Roman" panose="02020603050405020304" pitchFamily="18" charset="0"/>
              </a:rPr>
              <a:t>Step 1</a:t>
            </a:r>
          </a:p>
          <a:p>
            <a:pPr marL="0" indent="0" algn="ctr">
              <a:buNone/>
            </a:pPr>
            <a:endParaRPr lang="en-GB" sz="1400" i="1" dirty="0">
              <a:cs typeface="Times New Roman" panose="02020603050405020304" pitchFamily="18" charset="0"/>
            </a:endParaRPr>
          </a:p>
          <a:p>
            <a:pPr marL="0" indent="0" algn="ctr">
              <a:buNone/>
            </a:pPr>
            <a:endParaRPr lang="en-GB" sz="1400" i="1" dirty="0">
              <a:cs typeface="Times New Roman" panose="02020603050405020304" pitchFamily="18" charset="0"/>
            </a:endParaRPr>
          </a:p>
          <a:p>
            <a:pPr marL="0" indent="0" algn="ctr">
              <a:buNone/>
            </a:pPr>
            <a:r>
              <a:rPr lang="en-GB" sz="1400" i="1" dirty="0">
                <a:cs typeface="Times New Roman" panose="02020603050405020304" pitchFamily="18" charset="0"/>
              </a:rPr>
              <a:t>Determine suitable properties for representing relationships between entities in application </a:t>
            </a:r>
            <a:endParaRPr lang="en-US" sz="1400" i="1" dirty="0">
              <a:cs typeface="Times New Roman" panose="02020603050405020304" pitchFamily="18" charset="0"/>
            </a:endParaRPr>
          </a:p>
        </p:txBody>
      </p:sp>
      <p:sp>
        <p:nvSpPr>
          <p:cNvPr id="14" name="Content Placeholder 2">
            <a:extLst>
              <a:ext uri="{FF2B5EF4-FFF2-40B4-BE49-F238E27FC236}">
                <a16:creationId xmlns:a16="http://schemas.microsoft.com/office/drawing/2014/main" id="{48927DAA-80EC-674B-8CED-42735E0CD19E}"/>
              </a:ext>
            </a:extLst>
          </p:cNvPr>
          <p:cNvSpPr txBox="1">
            <a:spLocks/>
          </p:cNvSpPr>
          <p:nvPr/>
        </p:nvSpPr>
        <p:spPr>
          <a:xfrm>
            <a:off x="5533812" y="1722404"/>
            <a:ext cx="1732000" cy="2016820"/>
          </a:xfrm>
          <a:prstGeom prst="rect">
            <a:avLst/>
          </a:prstGeom>
          <a:no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i="1" dirty="0">
                <a:cs typeface="Times New Roman" panose="02020603050405020304" pitchFamily="18" charset="0"/>
              </a:rPr>
              <a:t>Step 2</a:t>
            </a:r>
          </a:p>
          <a:p>
            <a:pPr marL="0" indent="0" algn="ctr">
              <a:buNone/>
            </a:pPr>
            <a:endParaRPr lang="en-GB" sz="1400" i="1" dirty="0">
              <a:cs typeface="Times New Roman" panose="02020603050405020304" pitchFamily="18" charset="0"/>
            </a:endParaRPr>
          </a:p>
          <a:p>
            <a:pPr marL="0" indent="0" algn="ctr">
              <a:buNone/>
            </a:pPr>
            <a:endParaRPr lang="en-GB" sz="1400" i="1" dirty="0">
              <a:cs typeface="Times New Roman" panose="02020603050405020304" pitchFamily="18" charset="0"/>
            </a:endParaRPr>
          </a:p>
          <a:p>
            <a:pPr marL="0" indent="0" algn="ctr">
              <a:buNone/>
            </a:pPr>
            <a:r>
              <a:rPr lang="en-GB" sz="1400" i="1" dirty="0">
                <a:cs typeface="Times New Roman" panose="02020603050405020304" pitchFamily="18" charset="0"/>
              </a:rPr>
              <a:t>Extract arguments and relations using relationships between entities satisfying properties</a:t>
            </a:r>
            <a:endParaRPr lang="en-US" sz="1400" i="1" dirty="0">
              <a:cs typeface="Times New Roman" panose="02020603050405020304" pitchFamily="18" charset="0"/>
            </a:endParaRPr>
          </a:p>
        </p:txBody>
      </p:sp>
      <p:cxnSp>
        <p:nvCxnSpPr>
          <p:cNvPr id="15" name="Straight Connector 14">
            <a:extLst>
              <a:ext uri="{FF2B5EF4-FFF2-40B4-BE49-F238E27FC236}">
                <a16:creationId xmlns:a16="http://schemas.microsoft.com/office/drawing/2014/main" id="{D32132DE-B880-D64B-8C38-51E92DB8893F}"/>
              </a:ext>
            </a:extLst>
          </p:cNvPr>
          <p:cNvCxnSpPr>
            <a:cxnSpLocks/>
          </p:cNvCxnSpPr>
          <p:nvPr/>
        </p:nvCxnSpPr>
        <p:spPr>
          <a:xfrm flipV="1">
            <a:off x="2766489" y="2226052"/>
            <a:ext cx="595120" cy="1"/>
          </a:xfrm>
          <a:prstGeom prst="line">
            <a:avLst/>
          </a:prstGeom>
          <a:ln w="95250">
            <a:solidFill>
              <a:srgbClr val="144B7A"/>
            </a:solidFill>
            <a:headEnd type="none"/>
            <a:tailEnd type="triangle" w="med" len="sm"/>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BA41387-3666-7043-A98A-C9E0A1694B6F}"/>
              </a:ext>
            </a:extLst>
          </p:cNvPr>
          <p:cNvCxnSpPr>
            <a:cxnSpLocks/>
          </p:cNvCxnSpPr>
          <p:nvPr/>
        </p:nvCxnSpPr>
        <p:spPr>
          <a:xfrm flipV="1">
            <a:off x="6102252" y="2226052"/>
            <a:ext cx="595120" cy="1"/>
          </a:xfrm>
          <a:prstGeom prst="line">
            <a:avLst/>
          </a:prstGeom>
          <a:ln w="95250">
            <a:solidFill>
              <a:srgbClr val="144B7A"/>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28" name="Content Placeholder 2">
            <a:extLst>
              <a:ext uri="{FF2B5EF4-FFF2-40B4-BE49-F238E27FC236}">
                <a16:creationId xmlns:a16="http://schemas.microsoft.com/office/drawing/2014/main" id="{48194741-9E49-8341-9B06-5FD855C6DB29}"/>
              </a:ext>
            </a:extLst>
          </p:cNvPr>
          <p:cNvSpPr txBox="1">
            <a:spLocks/>
          </p:cNvSpPr>
          <p:nvPr/>
        </p:nvSpPr>
        <p:spPr>
          <a:xfrm>
            <a:off x="457200" y="3899326"/>
            <a:ext cx="8229600" cy="2188274"/>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5750" algn="just"/>
            <a:r>
              <a:rPr lang="en-US" dirty="0"/>
              <a:t>Suitable AI systems include:</a:t>
            </a:r>
          </a:p>
          <a:p>
            <a:pPr lvl="1" algn="just"/>
            <a:r>
              <a:rPr lang="en-US" dirty="0"/>
              <a:t>Recommender systems (RSs)</a:t>
            </a:r>
          </a:p>
          <a:p>
            <a:pPr lvl="1" algn="just"/>
            <a:r>
              <a:rPr lang="en-US" dirty="0"/>
              <a:t>Bayesian classifiers (BCs)</a:t>
            </a:r>
          </a:p>
          <a:p>
            <a:pPr indent="-285750" algn="just"/>
            <a:endParaRPr lang="en-US" dirty="0"/>
          </a:p>
          <a:p>
            <a:pPr indent="-285750" algn="just"/>
            <a:r>
              <a:rPr lang="en-US" dirty="0"/>
              <a:t>RSs which calculate predicted ratings (quantitative evaluations) on items (entities) linked by associations (relationships) seem particularly well-suited to this method.</a:t>
            </a:r>
          </a:p>
          <a:p>
            <a:pPr indent="-285750" algn="just"/>
            <a:endParaRPr lang="en-US" dirty="0"/>
          </a:p>
        </p:txBody>
      </p:sp>
    </p:spTree>
    <p:extLst>
      <p:ext uri="{BB962C8B-B14F-4D97-AF65-F5344CB8AC3E}">
        <p14:creationId xmlns:p14="http://schemas.microsoft.com/office/powerpoint/2010/main" val="4194884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8">
                                            <p:txEl>
                                              <p:pRg st="1" end="1"/>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0" grpId="0" animBg="1"/>
      <p:bldP spid="11" grpId="0" animBg="1"/>
      <p:bldP spid="12" grpId="0" animBg="1"/>
      <p:bldP spid="13" grpId="0"/>
      <p:bldP spid="1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FEBAA-3FB1-BF47-BC50-5617DB35EB25}"/>
              </a:ext>
            </a:extLst>
          </p:cNvPr>
          <p:cNvSpPr>
            <a:spLocks noGrp="1"/>
          </p:cNvSpPr>
          <p:nvPr>
            <p:ph type="title"/>
          </p:nvPr>
        </p:nvSpPr>
        <p:spPr/>
        <p:txBody>
          <a:bodyPr/>
          <a:lstStyle/>
          <a:p>
            <a:r>
              <a:rPr lang="en-US" dirty="0"/>
              <a:t>The Aspect-Item Recommender System</a:t>
            </a:r>
          </a:p>
        </p:txBody>
      </p:sp>
      <p:pic>
        <p:nvPicPr>
          <p:cNvPr id="9" name="Picture 8">
            <a:extLst>
              <a:ext uri="{FF2B5EF4-FFF2-40B4-BE49-F238E27FC236}">
                <a16:creationId xmlns:a16="http://schemas.microsoft.com/office/drawing/2014/main" id="{3596D6F8-F923-044A-AE63-B68BC19DE44E}"/>
              </a:ext>
            </a:extLst>
          </p:cNvPr>
          <p:cNvPicPr>
            <a:picLocks noChangeAspect="1"/>
          </p:cNvPicPr>
          <p:nvPr/>
        </p:nvPicPr>
        <p:blipFill>
          <a:blip r:embed="rId2"/>
          <a:srcRect/>
          <a:stretch/>
        </p:blipFill>
        <p:spPr>
          <a:xfrm>
            <a:off x="1584472" y="835894"/>
            <a:ext cx="5975054" cy="4744013"/>
          </a:xfrm>
          <a:prstGeom prst="rect">
            <a:avLst/>
          </a:prstGeom>
        </p:spPr>
      </p:pic>
      <p:sp>
        <p:nvSpPr>
          <p:cNvPr id="6" name="Content Placeholder 2">
            <a:extLst>
              <a:ext uri="{FF2B5EF4-FFF2-40B4-BE49-F238E27FC236}">
                <a16:creationId xmlns:a16="http://schemas.microsoft.com/office/drawing/2014/main" id="{28C3B3A0-69C7-FA4B-BE05-8385AAD10CFF}"/>
              </a:ext>
            </a:extLst>
          </p:cNvPr>
          <p:cNvSpPr>
            <a:spLocks noGrp="1"/>
          </p:cNvSpPr>
          <p:nvPr>
            <p:ph idx="1"/>
          </p:nvPr>
        </p:nvSpPr>
        <p:spPr>
          <a:xfrm>
            <a:off x="457200" y="5699174"/>
            <a:ext cx="8229600" cy="841023"/>
          </a:xfrm>
        </p:spPr>
        <p:txBody>
          <a:bodyPr>
            <a:noAutofit/>
          </a:bodyPr>
          <a:lstStyle/>
          <a:p>
            <a:pPr algn="just"/>
            <a:r>
              <a:rPr lang="en-US" sz="1200" i="1" dirty="0">
                <a:solidFill>
                  <a:srgbClr val="7598B3"/>
                </a:solidFill>
              </a:rPr>
              <a:t>Argumentation-Based Recommendations: Fantastic Explanations and How to Find Them</a:t>
            </a:r>
            <a:r>
              <a:rPr lang="en-US" sz="1200" dirty="0">
                <a:solidFill>
                  <a:srgbClr val="7598B3"/>
                </a:solidFill>
              </a:rPr>
              <a:t>; </a:t>
            </a:r>
          </a:p>
          <a:p>
            <a:pPr marL="0" indent="0" algn="just">
              <a:buNone/>
            </a:pPr>
            <a:r>
              <a:rPr lang="en-US" sz="1200" dirty="0">
                <a:solidFill>
                  <a:srgbClr val="7598B3"/>
                </a:solidFill>
              </a:rPr>
              <a:t>	Rago, </a:t>
            </a:r>
            <a:r>
              <a:rPr lang="en-US" sz="1200" dirty="0" err="1">
                <a:solidFill>
                  <a:srgbClr val="7598B3"/>
                </a:solidFill>
              </a:rPr>
              <a:t>Cocarascu</a:t>
            </a:r>
            <a:r>
              <a:rPr lang="en-US" sz="1200" dirty="0">
                <a:solidFill>
                  <a:srgbClr val="7598B3"/>
                </a:solidFill>
              </a:rPr>
              <a:t> and Toni; IJCAI 2018.</a:t>
            </a:r>
          </a:p>
          <a:p>
            <a:pPr algn="just"/>
            <a:endParaRPr lang="en-US" sz="1200" dirty="0">
              <a:solidFill>
                <a:srgbClr val="7598B3"/>
              </a:solidFill>
            </a:endParaRPr>
          </a:p>
        </p:txBody>
      </p:sp>
    </p:spTree>
    <p:extLst>
      <p:ext uri="{BB962C8B-B14F-4D97-AF65-F5344CB8AC3E}">
        <p14:creationId xmlns:p14="http://schemas.microsoft.com/office/powerpoint/2010/main" val="17263625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Aspect-Item Frameworks</a:t>
            </a:r>
          </a:p>
        </p:txBody>
      </p:sp>
      <p:sp>
        <p:nvSpPr>
          <p:cNvPr id="3" name="Content Placeholder 2">
            <a:extLst>
              <a:ext uri="{FF2B5EF4-FFF2-40B4-BE49-F238E27FC236}">
                <a16:creationId xmlns:a16="http://schemas.microsoft.com/office/drawing/2014/main" id="{F2D01B61-283F-D346-A590-412CDE8FCE73}"/>
              </a:ext>
            </a:extLst>
          </p:cNvPr>
          <p:cNvSpPr>
            <a:spLocks noGrp="1"/>
          </p:cNvSpPr>
          <p:nvPr>
            <p:ph idx="1"/>
          </p:nvPr>
        </p:nvSpPr>
        <p:spPr>
          <a:xfrm>
            <a:off x="457200" y="1016000"/>
            <a:ext cx="8229600" cy="654045"/>
          </a:xfrm>
        </p:spPr>
        <p:txBody>
          <a:bodyPr/>
          <a:lstStyle/>
          <a:p>
            <a:r>
              <a:rPr lang="en-US" dirty="0"/>
              <a:t>An </a:t>
            </a:r>
            <a:r>
              <a:rPr lang="en-US" i="1" dirty="0"/>
              <a:t>Aspect-Item framework </a:t>
            </a:r>
            <a:r>
              <a:rPr lang="en-US" dirty="0"/>
              <a:t>(A-I) for supporting recommendations comprises:</a:t>
            </a:r>
          </a:p>
        </p:txBody>
      </p:sp>
      <p:pic>
        <p:nvPicPr>
          <p:cNvPr id="8" name="Picture 7">
            <a:extLst>
              <a:ext uri="{FF2B5EF4-FFF2-40B4-BE49-F238E27FC236}">
                <a16:creationId xmlns:a16="http://schemas.microsoft.com/office/drawing/2014/main" id="{54751450-6FE1-5048-8690-642D9703FD0F}"/>
              </a:ext>
            </a:extLst>
          </p:cNvPr>
          <p:cNvPicPr>
            <a:picLocks noChangeAspect="1"/>
          </p:cNvPicPr>
          <p:nvPr/>
        </p:nvPicPr>
        <p:blipFill>
          <a:blip r:embed="rId2"/>
          <a:stretch>
            <a:fillRect/>
          </a:stretch>
        </p:blipFill>
        <p:spPr>
          <a:xfrm>
            <a:off x="4856578" y="1401105"/>
            <a:ext cx="4265226" cy="3322271"/>
          </a:xfrm>
          <a:prstGeom prst="rect">
            <a:avLst/>
          </a:prstGeom>
        </p:spPr>
      </p:pic>
      <p:sp>
        <p:nvSpPr>
          <p:cNvPr id="9" name="Content Placeholder 2">
            <a:extLst>
              <a:ext uri="{FF2B5EF4-FFF2-40B4-BE49-F238E27FC236}">
                <a16:creationId xmlns:a16="http://schemas.microsoft.com/office/drawing/2014/main" id="{551B694C-1B6A-3743-94BB-2E9308338BC9}"/>
              </a:ext>
            </a:extLst>
          </p:cNvPr>
          <p:cNvSpPr txBox="1">
            <a:spLocks/>
          </p:cNvSpPr>
          <p:nvPr/>
        </p:nvSpPr>
        <p:spPr>
          <a:xfrm>
            <a:off x="468921" y="4991244"/>
            <a:ext cx="8229600" cy="1141352"/>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For a given user, </a:t>
            </a:r>
            <a:r>
              <a:rPr lang="en-US" i="1" dirty="0"/>
              <a:t>predicted ratings </a:t>
            </a:r>
            <a:r>
              <a:rPr lang="en-US" dirty="0"/>
              <a:t>are calculated for each item-aspect based on:</a:t>
            </a:r>
          </a:p>
          <a:p>
            <a:pPr lvl="1"/>
            <a:r>
              <a:rPr lang="en-US" dirty="0"/>
              <a:t>the user’s ratings;</a:t>
            </a:r>
          </a:p>
          <a:p>
            <a:pPr lvl="1"/>
            <a:r>
              <a:rPr lang="en-US" dirty="0"/>
              <a:t>user-specific constants;</a:t>
            </a:r>
          </a:p>
          <a:p>
            <a:pPr lvl="1"/>
            <a:r>
              <a:rPr lang="en-US" dirty="0"/>
              <a:t>similar users’ ratings.</a:t>
            </a:r>
          </a:p>
        </p:txBody>
      </p:sp>
      <p:sp>
        <p:nvSpPr>
          <p:cNvPr id="10" name="Content Placeholder 2">
            <a:extLst>
              <a:ext uri="{FF2B5EF4-FFF2-40B4-BE49-F238E27FC236}">
                <a16:creationId xmlns:a16="http://schemas.microsoft.com/office/drawing/2014/main" id="{F54A7B41-AFFE-3F42-8882-F12B472AF792}"/>
              </a:ext>
            </a:extLst>
          </p:cNvPr>
          <p:cNvSpPr txBox="1">
            <a:spLocks/>
          </p:cNvSpPr>
          <p:nvPr/>
        </p:nvSpPr>
        <p:spPr>
          <a:xfrm>
            <a:off x="787388" y="1664567"/>
            <a:ext cx="4393282" cy="3152938"/>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i="1" dirty="0"/>
              <a:t>items </a:t>
            </a:r>
            <a:r>
              <a:rPr lang="en-US" dirty="0"/>
              <a:t>representing the entities to be recommended;</a:t>
            </a:r>
          </a:p>
          <a:p>
            <a:pPr lvl="1"/>
            <a:endParaRPr lang="en-US" dirty="0"/>
          </a:p>
          <a:p>
            <a:pPr lvl="1"/>
            <a:r>
              <a:rPr lang="en-US" i="1" dirty="0"/>
              <a:t>aspects </a:t>
            </a:r>
            <a:r>
              <a:rPr lang="en-US" dirty="0"/>
              <a:t>representing the features of the items, </a:t>
            </a:r>
          </a:p>
          <a:p>
            <a:pPr lvl="1"/>
            <a:endParaRPr lang="en-US" dirty="0"/>
          </a:p>
          <a:p>
            <a:pPr lvl="1"/>
            <a:r>
              <a:rPr lang="en-US" dirty="0"/>
              <a:t>each with a specific </a:t>
            </a:r>
            <a:r>
              <a:rPr lang="en-US" i="1" dirty="0"/>
              <a:t>type</a:t>
            </a:r>
            <a:r>
              <a:rPr lang="en-US" dirty="0"/>
              <a:t>;</a:t>
            </a:r>
          </a:p>
          <a:p>
            <a:pPr lvl="1"/>
            <a:endParaRPr lang="en-US" dirty="0"/>
          </a:p>
          <a:p>
            <a:pPr lvl="1"/>
            <a:r>
              <a:rPr lang="en-US" i="1" dirty="0"/>
              <a:t>links </a:t>
            </a:r>
            <a:r>
              <a:rPr lang="en-US" dirty="0"/>
              <a:t>showing which items hold which aspects;</a:t>
            </a:r>
          </a:p>
          <a:p>
            <a:pPr lvl="1"/>
            <a:endParaRPr lang="en-US" dirty="0"/>
          </a:p>
          <a:p>
            <a:pPr lvl="1"/>
            <a:r>
              <a:rPr lang="en-US" i="1" dirty="0"/>
              <a:t>users </a:t>
            </a:r>
            <a:r>
              <a:rPr lang="en-US" dirty="0"/>
              <a:t>which give </a:t>
            </a:r>
          </a:p>
          <a:p>
            <a:pPr lvl="1"/>
            <a:endParaRPr lang="en-US" i="1" dirty="0"/>
          </a:p>
          <a:p>
            <a:pPr lvl="1"/>
            <a:r>
              <a:rPr lang="en-US" i="1" dirty="0"/>
              <a:t>ratings </a:t>
            </a:r>
            <a:r>
              <a:rPr lang="en-US" dirty="0"/>
              <a:t>on </a:t>
            </a:r>
            <a:r>
              <a:rPr lang="en-US" i="1" dirty="0"/>
              <a:t>item-aspects</a:t>
            </a:r>
            <a:r>
              <a:rPr lang="en-US" dirty="0"/>
              <a:t>.</a:t>
            </a:r>
          </a:p>
        </p:txBody>
      </p:sp>
      <p:pic>
        <p:nvPicPr>
          <p:cNvPr id="13" name="Picture 12">
            <a:extLst>
              <a:ext uri="{FF2B5EF4-FFF2-40B4-BE49-F238E27FC236}">
                <a16:creationId xmlns:a16="http://schemas.microsoft.com/office/drawing/2014/main" id="{C7723D61-8038-DF40-9150-6A1060AEA74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11547" y="4489789"/>
            <a:ext cx="260350" cy="364417"/>
          </a:xfrm>
          <a:prstGeom prst="rect">
            <a:avLst/>
          </a:prstGeom>
        </p:spPr>
      </p:pic>
      <p:pic>
        <p:nvPicPr>
          <p:cNvPr id="16" name="Picture 15">
            <a:extLst>
              <a:ext uri="{FF2B5EF4-FFF2-40B4-BE49-F238E27FC236}">
                <a16:creationId xmlns:a16="http://schemas.microsoft.com/office/drawing/2014/main" id="{9158EE8C-13D6-7F49-8C22-625C742C3F4D}"/>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13985"/>
          <a:stretch/>
        </p:blipFill>
        <p:spPr>
          <a:xfrm>
            <a:off x="958850" y="1613628"/>
            <a:ext cx="187326" cy="364418"/>
          </a:xfrm>
          <a:prstGeom prst="rect">
            <a:avLst/>
          </a:prstGeom>
        </p:spPr>
      </p:pic>
      <p:pic>
        <p:nvPicPr>
          <p:cNvPr id="17" name="Picture 16">
            <a:extLst>
              <a:ext uri="{FF2B5EF4-FFF2-40B4-BE49-F238E27FC236}">
                <a16:creationId xmlns:a16="http://schemas.microsoft.com/office/drawing/2014/main" id="{2A54696C-5D4D-D44B-8865-9C359542CB0F}"/>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914401" y="2308647"/>
            <a:ext cx="254643" cy="353006"/>
          </a:xfrm>
          <a:prstGeom prst="rect">
            <a:avLst/>
          </a:prstGeom>
        </p:spPr>
      </p:pic>
      <p:pic>
        <p:nvPicPr>
          <p:cNvPr id="18" name="Picture 17">
            <a:extLst>
              <a:ext uri="{FF2B5EF4-FFF2-40B4-BE49-F238E27FC236}">
                <a16:creationId xmlns:a16="http://schemas.microsoft.com/office/drawing/2014/main" id="{F9C28F71-1F75-994B-AA1D-FFA2DE68FC2B}"/>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900294" y="2936910"/>
            <a:ext cx="282856" cy="317279"/>
          </a:xfrm>
          <a:prstGeom prst="rect">
            <a:avLst/>
          </a:prstGeom>
        </p:spPr>
      </p:pic>
      <p:pic>
        <p:nvPicPr>
          <p:cNvPr id="19" name="Picture 18">
            <a:extLst>
              <a:ext uri="{FF2B5EF4-FFF2-40B4-BE49-F238E27FC236}">
                <a16:creationId xmlns:a16="http://schemas.microsoft.com/office/drawing/2014/main" id="{0F997F52-A4EB-A241-8C4F-8A6EFCD0942C}"/>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a:stretch/>
        </p:blipFill>
        <p:spPr>
          <a:xfrm>
            <a:off x="941388" y="3381714"/>
            <a:ext cx="222250" cy="364417"/>
          </a:xfrm>
          <a:prstGeom prst="rect">
            <a:avLst/>
          </a:prstGeom>
        </p:spPr>
      </p:pic>
      <p:pic>
        <p:nvPicPr>
          <p:cNvPr id="20" name="Picture 19">
            <a:extLst>
              <a:ext uri="{FF2B5EF4-FFF2-40B4-BE49-F238E27FC236}">
                <a16:creationId xmlns:a16="http://schemas.microsoft.com/office/drawing/2014/main" id="{7B61E7CC-3991-5849-85F4-C26C607A53AB}"/>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941388" y="4017677"/>
            <a:ext cx="222251" cy="364417"/>
          </a:xfrm>
          <a:prstGeom prst="rect">
            <a:avLst/>
          </a:prstGeom>
        </p:spPr>
      </p:pic>
    </p:spTree>
    <p:extLst>
      <p:ext uri="{BB962C8B-B14F-4D97-AF65-F5344CB8AC3E}">
        <p14:creationId xmlns:p14="http://schemas.microsoft.com/office/powerpoint/2010/main" val="239733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3"/>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Aspect-Item Recommender Systems</a:t>
            </a:r>
          </a:p>
        </p:txBody>
      </p:sp>
      <p:sp>
        <p:nvSpPr>
          <p:cNvPr id="3" name="Content Placeholder 2">
            <a:extLst>
              <a:ext uri="{FF2B5EF4-FFF2-40B4-BE49-F238E27FC236}">
                <a16:creationId xmlns:a16="http://schemas.microsoft.com/office/drawing/2014/main" id="{F2D01B61-283F-D346-A590-412CDE8FCE73}"/>
              </a:ext>
            </a:extLst>
          </p:cNvPr>
          <p:cNvSpPr>
            <a:spLocks noGrp="1"/>
          </p:cNvSpPr>
          <p:nvPr>
            <p:ph idx="1"/>
          </p:nvPr>
        </p:nvSpPr>
        <p:spPr>
          <a:xfrm>
            <a:off x="457200" y="1016001"/>
            <a:ext cx="8229600" cy="561788"/>
          </a:xfrm>
        </p:spPr>
        <p:txBody>
          <a:bodyPr/>
          <a:lstStyle/>
          <a:p>
            <a:r>
              <a:rPr lang="en-US" dirty="0"/>
              <a:t>Predicted ratings on a scale of </a:t>
            </a:r>
            <a:r>
              <a:rPr lang="en-US" i="1" dirty="0"/>
              <a:t>[-1,1]</a:t>
            </a:r>
            <a:r>
              <a:rPr lang="en-US" dirty="0"/>
              <a:t> propagate through the graph.</a:t>
            </a:r>
          </a:p>
        </p:txBody>
      </p:sp>
      <p:pic>
        <p:nvPicPr>
          <p:cNvPr id="6" name="Picture 5">
            <a:extLst>
              <a:ext uri="{FF2B5EF4-FFF2-40B4-BE49-F238E27FC236}">
                <a16:creationId xmlns:a16="http://schemas.microsoft.com/office/drawing/2014/main" id="{FCC58F87-F5E2-6A4D-87AE-1571EF692EBE}"/>
              </a:ext>
            </a:extLst>
          </p:cNvPr>
          <p:cNvPicPr>
            <a:picLocks noChangeAspect="1"/>
          </p:cNvPicPr>
          <p:nvPr/>
        </p:nvPicPr>
        <p:blipFill>
          <a:blip r:embed="rId3"/>
          <a:stretch>
            <a:fillRect/>
          </a:stretch>
        </p:blipFill>
        <p:spPr>
          <a:xfrm>
            <a:off x="5181495" y="1722276"/>
            <a:ext cx="3615391" cy="3270040"/>
          </a:xfrm>
          <a:prstGeom prst="rect">
            <a:avLst/>
          </a:prstGeom>
        </p:spPr>
      </p:pic>
      <p:sp>
        <p:nvSpPr>
          <p:cNvPr id="7" name="Content Placeholder 2">
            <a:extLst>
              <a:ext uri="{FF2B5EF4-FFF2-40B4-BE49-F238E27FC236}">
                <a16:creationId xmlns:a16="http://schemas.microsoft.com/office/drawing/2014/main" id="{A9817DBE-08C3-DB45-BED1-CE1920FBC812}"/>
              </a:ext>
            </a:extLst>
          </p:cNvPr>
          <p:cNvSpPr txBox="1">
            <a:spLocks/>
          </p:cNvSpPr>
          <p:nvPr/>
        </p:nvSpPr>
        <p:spPr>
          <a:xfrm>
            <a:off x="457200" y="2832245"/>
            <a:ext cx="4724295" cy="7062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Unrated items with the highest predicted ratings are then recommended.</a:t>
            </a:r>
          </a:p>
        </p:txBody>
      </p:sp>
      <p:sp>
        <p:nvSpPr>
          <p:cNvPr id="8" name="Content Placeholder 2">
            <a:extLst>
              <a:ext uri="{FF2B5EF4-FFF2-40B4-BE49-F238E27FC236}">
                <a16:creationId xmlns:a16="http://schemas.microsoft.com/office/drawing/2014/main" id="{1F02BDB3-3222-B741-BDAF-6AF30AB565E0}"/>
              </a:ext>
            </a:extLst>
          </p:cNvPr>
          <p:cNvSpPr txBox="1">
            <a:spLocks/>
          </p:cNvSpPr>
          <p:nvPr/>
        </p:nvSpPr>
        <p:spPr>
          <a:xfrm>
            <a:off x="457200" y="1490147"/>
            <a:ext cx="4955628" cy="127405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Averaging techniques for each item-aspect’s effect.</a:t>
            </a:r>
          </a:p>
          <a:p>
            <a:pPr lvl="1"/>
            <a:r>
              <a:rPr lang="en-US" dirty="0"/>
              <a:t>Unique weighting parameters for user similarities and preferences.</a:t>
            </a:r>
          </a:p>
        </p:txBody>
      </p:sp>
      <p:sp>
        <p:nvSpPr>
          <p:cNvPr id="9" name="Content Placeholder 2">
            <a:extLst>
              <a:ext uri="{FF2B5EF4-FFF2-40B4-BE49-F238E27FC236}">
                <a16:creationId xmlns:a16="http://schemas.microsoft.com/office/drawing/2014/main" id="{1CE24D8B-2FF1-1144-A653-3071EA4A2576}"/>
              </a:ext>
            </a:extLst>
          </p:cNvPr>
          <p:cNvSpPr txBox="1">
            <a:spLocks/>
          </p:cNvSpPr>
          <p:nvPr/>
        </p:nvSpPr>
        <p:spPr>
          <a:xfrm>
            <a:off x="457200" y="3674515"/>
            <a:ext cx="4724295" cy="112505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Accuracy</a:t>
            </a:r>
            <a:r>
              <a:rPr lang="en-US" b="1" dirty="0"/>
              <a:t> </a:t>
            </a:r>
            <a:r>
              <a:rPr lang="en-US" dirty="0"/>
              <a:t>is competitive with ML techniques:</a:t>
            </a:r>
          </a:p>
        </p:txBody>
      </p:sp>
      <p:pic>
        <p:nvPicPr>
          <p:cNvPr id="11" name="Picture 10">
            <a:extLst>
              <a:ext uri="{FF2B5EF4-FFF2-40B4-BE49-F238E27FC236}">
                <a16:creationId xmlns:a16="http://schemas.microsoft.com/office/drawing/2014/main" id="{380C9265-9A6E-5E4C-A6DC-F1AC1E1C480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97806" y="4138105"/>
            <a:ext cx="4043082" cy="1945868"/>
          </a:xfrm>
          <a:prstGeom prst="rect">
            <a:avLst/>
          </a:prstGeom>
        </p:spPr>
      </p:pic>
      <p:sp>
        <p:nvSpPr>
          <p:cNvPr id="12" name="Content Placeholder 2">
            <a:extLst>
              <a:ext uri="{FF2B5EF4-FFF2-40B4-BE49-F238E27FC236}">
                <a16:creationId xmlns:a16="http://schemas.microsoft.com/office/drawing/2014/main" id="{2762157C-76C8-B74C-943D-5DFF2D8723A5}"/>
              </a:ext>
            </a:extLst>
          </p:cNvPr>
          <p:cNvSpPr txBox="1">
            <a:spLocks/>
          </p:cNvSpPr>
          <p:nvPr/>
        </p:nvSpPr>
        <p:spPr>
          <a:xfrm>
            <a:off x="5311588" y="4991747"/>
            <a:ext cx="4724295" cy="7062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50" b="1" dirty="0"/>
              <a:t>Key: id, user rating, average similar user rating, predicted rating</a:t>
            </a:r>
          </a:p>
        </p:txBody>
      </p:sp>
    </p:spTree>
    <p:extLst>
      <p:ext uri="{BB962C8B-B14F-4D97-AF65-F5344CB8AC3E}">
        <p14:creationId xmlns:p14="http://schemas.microsoft.com/office/powerpoint/2010/main" val="202081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ontent Placeholder 2">
            <a:extLst>
              <a:ext uri="{FF2B5EF4-FFF2-40B4-BE49-F238E27FC236}">
                <a16:creationId xmlns:a16="http://schemas.microsoft.com/office/drawing/2014/main" id="{01E2E73C-9E42-F142-8ACD-F9A3CEDCC4E1}"/>
              </a:ext>
            </a:extLst>
          </p:cNvPr>
          <p:cNvSpPr txBox="1">
            <a:spLocks/>
          </p:cNvSpPr>
          <p:nvPr/>
        </p:nvSpPr>
        <p:spPr>
          <a:xfrm>
            <a:off x="4235868" y="2235150"/>
            <a:ext cx="470632" cy="43034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800" b="1" dirty="0"/>
              <a:t>?</a:t>
            </a:r>
          </a:p>
          <a:p>
            <a:pPr lvl="1"/>
            <a:endParaRPr lang="en-US" sz="2800" b="1" dirty="0"/>
          </a:p>
          <a:p>
            <a:pPr lvl="1"/>
            <a:endParaRPr lang="en-US" sz="2800" b="1" dirty="0"/>
          </a:p>
          <a:p>
            <a:pPr lvl="1"/>
            <a:endParaRPr lang="en-US" sz="2800" b="1" dirty="0"/>
          </a:p>
        </p:txBody>
      </p:sp>
      <p:sp>
        <p:nvSpPr>
          <p:cNvPr id="41" name="Content Placeholder 2">
            <a:extLst>
              <a:ext uri="{FF2B5EF4-FFF2-40B4-BE49-F238E27FC236}">
                <a16:creationId xmlns:a16="http://schemas.microsoft.com/office/drawing/2014/main" id="{2BBEBADD-CD66-A048-B237-8624BD3ECE68}"/>
              </a:ext>
            </a:extLst>
          </p:cNvPr>
          <p:cNvSpPr txBox="1">
            <a:spLocks/>
          </p:cNvSpPr>
          <p:nvPr/>
        </p:nvSpPr>
        <p:spPr>
          <a:xfrm>
            <a:off x="5583613" y="2230839"/>
            <a:ext cx="470632" cy="430341"/>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7150" indent="0">
              <a:buNone/>
            </a:pPr>
            <a:r>
              <a:rPr lang="en-US" sz="2800" b="1" dirty="0"/>
              <a:t>?</a:t>
            </a:r>
          </a:p>
          <a:p>
            <a:pPr lvl="1"/>
            <a:endParaRPr lang="en-US" sz="2800" b="1" dirty="0"/>
          </a:p>
          <a:p>
            <a:pPr lvl="1"/>
            <a:endParaRPr lang="en-US" sz="2800" b="1" dirty="0"/>
          </a:p>
          <a:p>
            <a:pPr lvl="1"/>
            <a:endParaRPr lang="en-US" sz="2800" b="1" dirty="0"/>
          </a:p>
        </p:txBody>
      </p:sp>
      <p:sp>
        <p:nvSpPr>
          <p:cNvPr id="5" name="Title 1"/>
          <p:cNvSpPr>
            <a:spLocks noGrp="1"/>
          </p:cNvSpPr>
          <p:nvPr>
            <p:ph type="title"/>
          </p:nvPr>
        </p:nvSpPr>
        <p:spPr>
          <a:xfrm>
            <a:off x="457200" y="274638"/>
            <a:ext cx="8229600" cy="572029"/>
          </a:xfrm>
        </p:spPr>
        <p:txBody>
          <a:bodyPr>
            <a:normAutofit/>
          </a:bodyPr>
          <a:lstStyle/>
          <a:p>
            <a:r>
              <a:rPr lang="en-US" dirty="0"/>
              <a:t>Extracting Argumentation Frameworks </a:t>
            </a:r>
            <a:endParaRPr lang="en-US" sz="2000" b="0" dirty="0"/>
          </a:p>
        </p:txBody>
      </p:sp>
      <p:sp>
        <p:nvSpPr>
          <p:cNvPr id="6" name="Content Placeholder 2"/>
          <p:cNvSpPr>
            <a:spLocks noGrp="1"/>
          </p:cNvSpPr>
          <p:nvPr>
            <p:ph idx="1"/>
          </p:nvPr>
        </p:nvSpPr>
        <p:spPr>
          <a:xfrm>
            <a:off x="457200" y="1016001"/>
            <a:ext cx="8229600" cy="794142"/>
          </a:xfrm>
        </p:spPr>
        <p:txBody>
          <a:bodyPr>
            <a:normAutofit/>
          </a:bodyPr>
          <a:lstStyle/>
          <a:p>
            <a:pPr indent="-285750" algn="just"/>
            <a:r>
              <a:rPr lang="en-US" dirty="0"/>
              <a:t>We show how entities/relationships in an AI system can be viewed as arguments/relations: </a:t>
            </a:r>
          </a:p>
        </p:txBody>
      </p:sp>
      <p:sp>
        <p:nvSpPr>
          <p:cNvPr id="18" name="Oval 17">
            <a:extLst>
              <a:ext uri="{FF2B5EF4-FFF2-40B4-BE49-F238E27FC236}">
                <a16:creationId xmlns:a16="http://schemas.microsoft.com/office/drawing/2014/main" id="{CEECED83-820E-1E4A-B899-1542DD119487}"/>
              </a:ext>
            </a:extLst>
          </p:cNvPr>
          <p:cNvSpPr/>
          <p:nvPr/>
        </p:nvSpPr>
        <p:spPr>
          <a:xfrm>
            <a:off x="5548368" y="1599988"/>
            <a:ext cx="468000" cy="468000"/>
          </a:xfrm>
          <a:prstGeom prst="ellips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Times" pitchFamily="2" charset="0"/>
              </a:rPr>
              <a:t>i</a:t>
            </a:r>
            <a:r>
              <a:rPr lang="en-US" baseline="-25000" dirty="0">
                <a:solidFill>
                  <a:schemeClr val="tx1"/>
                </a:solidFill>
                <a:latin typeface="Times" pitchFamily="2" charset="0"/>
              </a:rPr>
              <a:t>2</a:t>
            </a:r>
          </a:p>
        </p:txBody>
      </p:sp>
      <p:sp>
        <p:nvSpPr>
          <p:cNvPr id="19" name="Oval 18">
            <a:extLst>
              <a:ext uri="{FF2B5EF4-FFF2-40B4-BE49-F238E27FC236}">
                <a16:creationId xmlns:a16="http://schemas.microsoft.com/office/drawing/2014/main" id="{3318DEA6-C6CC-934E-B6FE-5996F2D14323}"/>
              </a:ext>
            </a:extLst>
          </p:cNvPr>
          <p:cNvSpPr/>
          <p:nvPr/>
        </p:nvSpPr>
        <p:spPr>
          <a:xfrm>
            <a:off x="2886730" y="1588216"/>
            <a:ext cx="468000" cy="468000"/>
          </a:xfrm>
          <a:prstGeom prst="ellipse">
            <a:avLst/>
          </a:prstGeom>
          <a:solidFill>
            <a:schemeClr val="bg1">
              <a:lumMod val="8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Times" pitchFamily="2" charset="0"/>
              </a:rPr>
              <a:t>i</a:t>
            </a:r>
            <a:r>
              <a:rPr lang="en-US" baseline="-25000" dirty="0">
                <a:solidFill>
                  <a:schemeClr val="tx1"/>
                </a:solidFill>
                <a:latin typeface="Times" pitchFamily="2" charset="0"/>
              </a:rPr>
              <a:t>1</a:t>
            </a:r>
          </a:p>
        </p:txBody>
      </p:sp>
      <p:sp>
        <p:nvSpPr>
          <p:cNvPr id="20" name="Block Arc 19">
            <a:extLst>
              <a:ext uri="{FF2B5EF4-FFF2-40B4-BE49-F238E27FC236}">
                <a16:creationId xmlns:a16="http://schemas.microsoft.com/office/drawing/2014/main" id="{4E029864-B877-5444-92E8-D985840F5C82}"/>
              </a:ext>
            </a:extLst>
          </p:cNvPr>
          <p:cNvSpPr/>
          <p:nvPr/>
        </p:nvSpPr>
        <p:spPr>
          <a:xfrm rot="19089411">
            <a:off x="4396548" y="1511567"/>
            <a:ext cx="1395778" cy="1375336"/>
          </a:xfrm>
          <a:prstGeom prst="blockArc">
            <a:avLst>
              <a:gd name="adj1" fmla="val 16086102"/>
              <a:gd name="adj2" fmla="val 21377102"/>
              <a:gd name="adj3" fmla="val 0"/>
            </a:avLst>
          </a:prstGeom>
          <a:solidFill>
            <a:schemeClr val="tx1"/>
          </a:solidFill>
          <a:ln>
            <a:prstDash val="dashDot"/>
          </a:ln>
          <a:effectLst/>
        </p:spPr>
        <p:style>
          <a:lnRef idx="1">
            <a:schemeClr val="dk1"/>
          </a:lnRef>
          <a:fillRef idx="3">
            <a:schemeClr val="dk1"/>
          </a:fillRef>
          <a:effectRef idx="2">
            <a:schemeClr val="dk1"/>
          </a:effectRef>
          <a:fontRef idx="minor">
            <a:schemeClr val="lt1"/>
          </a:fontRef>
        </p:style>
        <p:txBody>
          <a:bodyPr/>
          <a:lstStyle/>
          <a:p>
            <a:endParaRPr lang="en-US">
              <a:latin typeface="Times" pitchFamily="2" charset="0"/>
            </a:endParaRPr>
          </a:p>
        </p:txBody>
      </p:sp>
      <p:sp>
        <p:nvSpPr>
          <p:cNvPr id="21" name="Block Arc 20">
            <a:extLst>
              <a:ext uri="{FF2B5EF4-FFF2-40B4-BE49-F238E27FC236}">
                <a16:creationId xmlns:a16="http://schemas.microsoft.com/office/drawing/2014/main" id="{EDAC7E5B-3526-B14D-A4E4-A55E41FCECFD}"/>
              </a:ext>
            </a:extLst>
          </p:cNvPr>
          <p:cNvSpPr/>
          <p:nvPr/>
        </p:nvSpPr>
        <p:spPr>
          <a:xfrm rot="19089411">
            <a:off x="3100055" y="1489650"/>
            <a:ext cx="1395778" cy="1375336"/>
          </a:xfrm>
          <a:prstGeom prst="blockArc">
            <a:avLst>
              <a:gd name="adj1" fmla="val 16086102"/>
              <a:gd name="adj2" fmla="val 21377102"/>
              <a:gd name="adj3" fmla="val 0"/>
            </a:avLst>
          </a:prstGeom>
          <a:solidFill>
            <a:schemeClr val="tx1"/>
          </a:solidFill>
          <a:ln>
            <a:prstDash val="dashDot"/>
          </a:ln>
          <a:effectLst/>
        </p:spPr>
        <p:style>
          <a:lnRef idx="1">
            <a:schemeClr val="dk1"/>
          </a:lnRef>
          <a:fillRef idx="3">
            <a:schemeClr val="dk1"/>
          </a:fillRef>
          <a:effectRef idx="2">
            <a:schemeClr val="dk1"/>
          </a:effectRef>
          <a:fontRef idx="minor">
            <a:schemeClr val="lt1"/>
          </a:fontRef>
        </p:style>
        <p:txBody>
          <a:bodyPr/>
          <a:lstStyle/>
          <a:p>
            <a:endParaRPr lang="en-US">
              <a:latin typeface="Times" pitchFamily="2" charset="0"/>
            </a:endParaRPr>
          </a:p>
        </p:txBody>
      </p:sp>
      <p:grpSp>
        <p:nvGrpSpPr>
          <p:cNvPr id="22" name="Group 21">
            <a:extLst>
              <a:ext uri="{FF2B5EF4-FFF2-40B4-BE49-F238E27FC236}">
                <a16:creationId xmlns:a16="http://schemas.microsoft.com/office/drawing/2014/main" id="{B3372762-D50E-984F-9D43-B7273B869E0E}"/>
              </a:ext>
            </a:extLst>
          </p:cNvPr>
          <p:cNvGrpSpPr/>
          <p:nvPr/>
        </p:nvGrpSpPr>
        <p:grpSpPr>
          <a:xfrm>
            <a:off x="4205975" y="1625541"/>
            <a:ext cx="468000" cy="468000"/>
            <a:chOff x="4873795" y="1621886"/>
            <a:chExt cx="468000" cy="468000"/>
          </a:xfrm>
        </p:grpSpPr>
        <p:sp>
          <p:nvSpPr>
            <p:cNvPr id="23" name="Oval 22">
              <a:extLst>
                <a:ext uri="{FF2B5EF4-FFF2-40B4-BE49-F238E27FC236}">
                  <a16:creationId xmlns:a16="http://schemas.microsoft.com/office/drawing/2014/main" id="{BA041836-3D21-4D4C-BFEE-CB3573C999F5}"/>
                </a:ext>
              </a:extLst>
            </p:cNvPr>
            <p:cNvSpPr/>
            <p:nvPr/>
          </p:nvSpPr>
          <p:spPr>
            <a:xfrm>
              <a:off x="4873795" y="1621886"/>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aseline="-25000" dirty="0">
                <a:solidFill>
                  <a:schemeClr val="tx1"/>
                </a:solidFill>
                <a:latin typeface="Times" pitchFamily="2" charset="0"/>
              </a:endParaRPr>
            </a:p>
          </p:txBody>
        </p:sp>
        <p:sp>
          <p:nvSpPr>
            <p:cNvPr id="24" name="TextBox 23">
              <a:extLst>
                <a:ext uri="{FF2B5EF4-FFF2-40B4-BE49-F238E27FC236}">
                  <a16:creationId xmlns:a16="http://schemas.microsoft.com/office/drawing/2014/main" id="{F2E5AE10-B5F8-1247-B3A8-C005B0040424}"/>
                </a:ext>
              </a:extLst>
            </p:cNvPr>
            <p:cNvSpPr txBox="1"/>
            <p:nvPr/>
          </p:nvSpPr>
          <p:spPr>
            <a:xfrm>
              <a:off x="4945396" y="1663112"/>
              <a:ext cx="387217" cy="369332"/>
            </a:xfrm>
            <a:prstGeom prst="rect">
              <a:avLst/>
            </a:prstGeom>
            <a:noFill/>
          </p:spPr>
          <p:txBody>
            <a:bodyPr wrap="square" rtlCol="0">
              <a:spAutoFit/>
            </a:bodyPr>
            <a:lstStyle/>
            <a:p>
              <a:r>
                <a:rPr lang="en-US" dirty="0">
                  <a:latin typeface="Times" pitchFamily="2" charset="0"/>
                </a:rPr>
                <a:t>f</a:t>
              </a:r>
              <a:r>
                <a:rPr lang="en-US" baseline="-25000" dirty="0">
                  <a:latin typeface="Times" pitchFamily="2" charset="0"/>
                </a:rPr>
                <a:t>1</a:t>
              </a:r>
            </a:p>
          </p:txBody>
        </p:sp>
      </p:grpSp>
      <p:sp>
        <p:nvSpPr>
          <p:cNvPr id="25" name="Content Placeholder 2">
            <a:extLst>
              <a:ext uri="{FF2B5EF4-FFF2-40B4-BE49-F238E27FC236}">
                <a16:creationId xmlns:a16="http://schemas.microsoft.com/office/drawing/2014/main" id="{0ABC5771-8B82-9840-8FE3-6853C412B28B}"/>
              </a:ext>
            </a:extLst>
          </p:cNvPr>
          <p:cNvSpPr txBox="1">
            <a:spLocks/>
          </p:cNvSpPr>
          <p:nvPr/>
        </p:nvSpPr>
        <p:spPr>
          <a:xfrm>
            <a:off x="699533" y="1519008"/>
            <a:ext cx="1957297" cy="942224"/>
          </a:xfrm>
          <a:prstGeom prst="rect">
            <a:avLst/>
          </a:prstGeom>
          <a:solidFill>
            <a:srgbClr val="7598B3"/>
          </a:solidFill>
          <a:ln>
            <a:solidFill>
              <a:srgbClr val="144B7A"/>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i="1" dirty="0">
                <a:cs typeface="Times New Roman" panose="02020603050405020304" pitchFamily="18" charset="0"/>
              </a:rPr>
              <a:t>Items/features may be seen as arguments that a user (dis)likes those items/features.</a:t>
            </a:r>
            <a:endParaRPr lang="en-US" sz="1400" i="1" dirty="0">
              <a:cs typeface="Times New Roman" panose="02020603050405020304" pitchFamily="18" charset="0"/>
            </a:endParaRPr>
          </a:p>
        </p:txBody>
      </p:sp>
      <p:sp>
        <p:nvSpPr>
          <p:cNvPr id="26" name="Content Placeholder 2">
            <a:extLst>
              <a:ext uri="{FF2B5EF4-FFF2-40B4-BE49-F238E27FC236}">
                <a16:creationId xmlns:a16="http://schemas.microsoft.com/office/drawing/2014/main" id="{A8961511-2ED2-DD4F-B477-A3D0CF657525}"/>
              </a:ext>
            </a:extLst>
          </p:cNvPr>
          <p:cNvSpPr txBox="1">
            <a:spLocks/>
          </p:cNvSpPr>
          <p:nvPr/>
        </p:nvSpPr>
        <p:spPr>
          <a:xfrm>
            <a:off x="6472903" y="1506848"/>
            <a:ext cx="1957297" cy="942224"/>
          </a:xfrm>
          <a:prstGeom prst="rect">
            <a:avLst/>
          </a:prstGeom>
          <a:solidFill>
            <a:srgbClr val="7598B3"/>
          </a:solidFill>
          <a:ln>
            <a:solidFill>
              <a:srgbClr val="144B7A"/>
            </a:solidFill>
          </a:ln>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6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GB" sz="1400" i="1" dirty="0">
                <a:cs typeface="Times New Roman" panose="02020603050405020304" pitchFamily="18" charset="0"/>
              </a:rPr>
              <a:t>Relations may be extracted from the links between features and items.</a:t>
            </a:r>
            <a:endParaRPr lang="en-US" sz="1400" i="1" dirty="0">
              <a:cs typeface="Times New Roman" panose="02020603050405020304" pitchFamily="18" charset="0"/>
            </a:endParaRPr>
          </a:p>
        </p:txBody>
      </p:sp>
      <p:sp>
        <p:nvSpPr>
          <p:cNvPr id="27" name="Content Placeholder 2">
            <a:extLst>
              <a:ext uri="{FF2B5EF4-FFF2-40B4-BE49-F238E27FC236}">
                <a16:creationId xmlns:a16="http://schemas.microsoft.com/office/drawing/2014/main" id="{DA4531AD-5069-3A47-AC64-B10C4B6D6CEC}"/>
              </a:ext>
            </a:extLst>
          </p:cNvPr>
          <p:cNvSpPr txBox="1">
            <a:spLocks/>
          </p:cNvSpPr>
          <p:nvPr/>
        </p:nvSpPr>
        <p:spPr>
          <a:xfrm>
            <a:off x="513793" y="2613137"/>
            <a:ext cx="8430182" cy="371455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285750" algn="just">
              <a:lnSpc>
                <a:spcPct val="150000"/>
              </a:lnSpc>
            </a:pPr>
            <a:r>
              <a:rPr lang="en-US" dirty="0"/>
              <a:t>If </a:t>
            </a:r>
            <a:r>
              <a:rPr lang="en-US" i="1" dirty="0"/>
              <a:t>i</a:t>
            </a:r>
            <a:r>
              <a:rPr lang="en-US" i="1" baseline="-25000" dirty="0"/>
              <a:t>1</a:t>
            </a:r>
            <a:r>
              <a:rPr lang="en-US" dirty="0"/>
              <a:t> and </a:t>
            </a:r>
            <a:r>
              <a:rPr lang="en-US" i="1" dirty="0"/>
              <a:t>i</a:t>
            </a:r>
            <a:r>
              <a:rPr lang="en-US" i="1" baseline="-25000" dirty="0"/>
              <a:t>2</a:t>
            </a:r>
            <a:r>
              <a:rPr lang="en-US" i="1" dirty="0"/>
              <a:t> </a:t>
            </a:r>
            <a:r>
              <a:rPr lang="en-US" dirty="0"/>
              <a:t>hold </a:t>
            </a:r>
            <a:r>
              <a:rPr lang="en-US" i="1" dirty="0"/>
              <a:t>f</a:t>
            </a:r>
            <a:r>
              <a:rPr lang="en-US" i="1" baseline="-25000" dirty="0"/>
              <a:t>1</a:t>
            </a:r>
            <a:r>
              <a:rPr lang="en-US" dirty="0"/>
              <a:t>, and we have a positive rating from the user on </a:t>
            </a:r>
            <a:r>
              <a:rPr lang="en-US" i="1" dirty="0"/>
              <a:t>i</a:t>
            </a:r>
            <a:r>
              <a:rPr lang="en-US" i="1" baseline="-25000" dirty="0"/>
              <a:t>1</a:t>
            </a:r>
            <a:r>
              <a:rPr lang="en-US" dirty="0"/>
              <a:t>, how does this affect our arguments of whether the user likes the items/features?</a:t>
            </a:r>
            <a:endParaRPr lang="en-US" sz="500" dirty="0"/>
          </a:p>
          <a:p>
            <a:pPr lvl="1" algn="just">
              <a:lnSpc>
                <a:spcPct val="150000"/>
              </a:lnSpc>
            </a:pPr>
            <a:r>
              <a:rPr lang="en-US" dirty="0"/>
              <a:t>Positive rating on </a:t>
            </a:r>
            <a:r>
              <a:rPr lang="en-US" i="1" dirty="0"/>
              <a:t>i</a:t>
            </a:r>
            <a:r>
              <a:rPr lang="en-US" i="1" baseline="-25000" dirty="0"/>
              <a:t>1</a:t>
            </a:r>
            <a:r>
              <a:rPr lang="en-US" dirty="0"/>
              <a:t> → argument becomes “the user likes </a:t>
            </a:r>
            <a:r>
              <a:rPr lang="en-US" i="1" dirty="0"/>
              <a:t>i</a:t>
            </a:r>
            <a:r>
              <a:rPr lang="en-US" i="1" baseline="-25000" dirty="0"/>
              <a:t>1</a:t>
            </a:r>
            <a:r>
              <a:rPr lang="en-US" dirty="0"/>
              <a:t>”.</a:t>
            </a:r>
          </a:p>
          <a:p>
            <a:pPr lvl="1" algn="just">
              <a:lnSpc>
                <a:spcPct val="150000"/>
              </a:lnSpc>
            </a:pPr>
            <a:r>
              <a:rPr lang="en-US" dirty="0"/>
              <a:t>No rating on </a:t>
            </a:r>
            <a:r>
              <a:rPr lang="en-US" i="1" dirty="0"/>
              <a:t>f</a:t>
            </a:r>
            <a:r>
              <a:rPr lang="en-US" i="1" baseline="-25000" dirty="0"/>
              <a:t>1</a:t>
            </a:r>
            <a:r>
              <a:rPr lang="en-US" i="1" dirty="0"/>
              <a:t> </a:t>
            </a:r>
            <a:r>
              <a:rPr lang="en-US" dirty="0"/>
              <a:t>or </a:t>
            </a:r>
            <a:r>
              <a:rPr lang="en-US" i="1" dirty="0"/>
              <a:t>i</a:t>
            </a:r>
            <a:r>
              <a:rPr lang="en-US" i="1" baseline="-25000" dirty="0"/>
              <a:t>2</a:t>
            </a:r>
            <a:r>
              <a:rPr lang="en-US" dirty="0"/>
              <a:t> → predicted ratings using their links to other items/features.</a:t>
            </a:r>
          </a:p>
          <a:p>
            <a:pPr lvl="1" algn="just">
              <a:lnSpc>
                <a:spcPct val="150000"/>
              </a:lnSpc>
            </a:pPr>
            <a:r>
              <a:rPr lang="en-US" dirty="0"/>
              <a:t>Since </a:t>
            </a:r>
            <a:r>
              <a:rPr lang="en-US" i="1" dirty="0"/>
              <a:t>f</a:t>
            </a:r>
            <a:r>
              <a:rPr lang="en-US" i="1" baseline="-25000" dirty="0"/>
              <a:t>1</a:t>
            </a:r>
            <a:r>
              <a:rPr lang="en-US" i="1" dirty="0"/>
              <a:t> </a:t>
            </a:r>
            <a:r>
              <a:rPr lang="en-US" dirty="0"/>
              <a:t>(without rating) is held by </a:t>
            </a:r>
            <a:r>
              <a:rPr lang="en-US" i="1" dirty="0"/>
              <a:t>i</a:t>
            </a:r>
            <a:r>
              <a:rPr lang="en-US" i="1" baseline="-25000" dirty="0"/>
              <a:t>1</a:t>
            </a:r>
            <a:r>
              <a:rPr lang="en-US" i="1" dirty="0"/>
              <a:t> </a:t>
            </a:r>
            <a:r>
              <a:rPr lang="en-US" dirty="0"/>
              <a:t>(with rating) → </a:t>
            </a:r>
            <a:r>
              <a:rPr lang="en-US" i="1" dirty="0"/>
              <a:t>i</a:t>
            </a:r>
            <a:r>
              <a:rPr lang="en-US" i="1" baseline="-25000" dirty="0"/>
              <a:t>1</a:t>
            </a:r>
            <a:r>
              <a:rPr lang="en-US" i="1" dirty="0"/>
              <a:t> </a:t>
            </a:r>
            <a:r>
              <a:rPr lang="en-US" dirty="0"/>
              <a:t>affects </a:t>
            </a:r>
            <a:r>
              <a:rPr lang="en-US" i="1" dirty="0"/>
              <a:t>f</a:t>
            </a:r>
            <a:r>
              <a:rPr lang="en-US" i="1" baseline="-25000" dirty="0"/>
              <a:t>1</a:t>
            </a:r>
            <a:r>
              <a:rPr lang="en-US" dirty="0"/>
              <a:t>.</a:t>
            </a:r>
          </a:p>
          <a:p>
            <a:pPr lvl="1" algn="just">
              <a:lnSpc>
                <a:spcPct val="150000"/>
              </a:lnSpc>
            </a:pPr>
            <a:r>
              <a:rPr lang="en-US" dirty="0"/>
              <a:t>The rating of </a:t>
            </a:r>
            <a:r>
              <a:rPr lang="en-US" i="1" dirty="0"/>
              <a:t>i</a:t>
            </a:r>
            <a:r>
              <a:rPr lang="en-US" i="1" baseline="-25000" dirty="0"/>
              <a:t>1  </a:t>
            </a:r>
            <a:r>
              <a:rPr lang="en-US" dirty="0"/>
              <a:t>is positive → </a:t>
            </a:r>
            <a:r>
              <a:rPr lang="en-US" i="1" dirty="0"/>
              <a:t>i</a:t>
            </a:r>
            <a:r>
              <a:rPr lang="en-US" i="1" baseline="-25000" dirty="0"/>
              <a:t>1</a:t>
            </a:r>
            <a:r>
              <a:rPr lang="en-US" i="1" dirty="0"/>
              <a:t> </a:t>
            </a:r>
            <a:r>
              <a:rPr lang="en-US" dirty="0"/>
              <a:t>affects </a:t>
            </a:r>
            <a:r>
              <a:rPr lang="en-US" i="1" dirty="0"/>
              <a:t>f</a:t>
            </a:r>
            <a:r>
              <a:rPr lang="en-US" i="1" baseline="-25000" dirty="0"/>
              <a:t>1</a:t>
            </a:r>
            <a:r>
              <a:rPr lang="en-US" i="1" dirty="0"/>
              <a:t> </a:t>
            </a:r>
            <a:r>
              <a:rPr lang="en-US" dirty="0"/>
              <a:t>positively (supports </a:t>
            </a:r>
            <a:r>
              <a:rPr lang="en-US" i="1" dirty="0"/>
              <a:t>f</a:t>
            </a:r>
            <a:r>
              <a:rPr lang="en-US" i="1" baseline="-25000" dirty="0"/>
              <a:t>1</a:t>
            </a:r>
            <a:r>
              <a:rPr lang="en-US" dirty="0"/>
              <a:t>).</a:t>
            </a:r>
          </a:p>
          <a:p>
            <a:pPr lvl="1" algn="just">
              <a:lnSpc>
                <a:spcPct val="150000"/>
              </a:lnSpc>
            </a:pPr>
            <a:r>
              <a:rPr lang="en-US" dirty="0"/>
              <a:t>No other effects from other entities → argument becomes “the user likes </a:t>
            </a:r>
            <a:r>
              <a:rPr lang="en-US" i="1" dirty="0"/>
              <a:t>f</a:t>
            </a:r>
            <a:r>
              <a:rPr lang="en-US" i="1" baseline="-25000" dirty="0"/>
              <a:t>1</a:t>
            </a:r>
            <a:r>
              <a:rPr lang="en-US" dirty="0"/>
              <a:t>”.</a:t>
            </a:r>
          </a:p>
          <a:p>
            <a:pPr lvl="1" algn="just">
              <a:lnSpc>
                <a:spcPct val="150000"/>
              </a:lnSpc>
            </a:pPr>
            <a:r>
              <a:rPr lang="en-US" dirty="0"/>
              <a:t>Since </a:t>
            </a:r>
            <a:r>
              <a:rPr lang="en-US" i="1" dirty="0"/>
              <a:t>f</a:t>
            </a:r>
            <a:r>
              <a:rPr lang="en-US" i="1" baseline="-25000" dirty="0"/>
              <a:t>1</a:t>
            </a:r>
            <a:r>
              <a:rPr lang="en-US" i="1" dirty="0"/>
              <a:t> </a:t>
            </a:r>
            <a:r>
              <a:rPr lang="en-US" dirty="0"/>
              <a:t>(with predicted rating) is held by </a:t>
            </a:r>
            <a:r>
              <a:rPr lang="en-US" i="1" dirty="0"/>
              <a:t>i</a:t>
            </a:r>
            <a:r>
              <a:rPr lang="en-US" i="1" baseline="-25000" dirty="0"/>
              <a:t>2</a:t>
            </a:r>
            <a:r>
              <a:rPr lang="en-US" dirty="0"/>
              <a:t> (without rating) → </a:t>
            </a:r>
            <a:r>
              <a:rPr lang="en-US" i="1" dirty="0"/>
              <a:t>f</a:t>
            </a:r>
            <a:r>
              <a:rPr lang="en-US" i="1" baseline="-25000" dirty="0"/>
              <a:t>1</a:t>
            </a:r>
            <a:r>
              <a:rPr lang="en-US" i="1" dirty="0"/>
              <a:t> </a:t>
            </a:r>
            <a:r>
              <a:rPr lang="en-US" dirty="0"/>
              <a:t>affects </a:t>
            </a:r>
            <a:r>
              <a:rPr lang="en-US" i="1" dirty="0"/>
              <a:t>i</a:t>
            </a:r>
            <a:r>
              <a:rPr lang="en-US" i="1" baseline="-25000" dirty="0"/>
              <a:t>2</a:t>
            </a:r>
            <a:r>
              <a:rPr lang="en-US" dirty="0"/>
              <a:t>.</a:t>
            </a:r>
          </a:p>
          <a:p>
            <a:pPr lvl="1" algn="just">
              <a:lnSpc>
                <a:spcPct val="150000"/>
              </a:lnSpc>
            </a:pPr>
            <a:r>
              <a:rPr lang="en-US" dirty="0"/>
              <a:t>The rating of </a:t>
            </a:r>
            <a:r>
              <a:rPr lang="en-US" i="1" dirty="0"/>
              <a:t>f</a:t>
            </a:r>
            <a:r>
              <a:rPr lang="en-US" i="1" baseline="-25000" dirty="0"/>
              <a:t>1</a:t>
            </a:r>
            <a:r>
              <a:rPr lang="en-US" dirty="0"/>
              <a:t> is positive → </a:t>
            </a:r>
            <a:r>
              <a:rPr lang="en-US" i="1" dirty="0"/>
              <a:t>f</a:t>
            </a:r>
            <a:r>
              <a:rPr lang="en-US" i="1" baseline="-25000" dirty="0"/>
              <a:t>1</a:t>
            </a:r>
            <a:r>
              <a:rPr lang="en-US" i="1" dirty="0"/>
              <a:t> </a:t>
            </a:r>
            <a:r>
              <a:rPr lang="en-US" dirty="0"/>
              <a:t>affects </a:t>
            </a:r>
            <a:r>
              <a:rPr lang="en-US" i="1" dirty="0"/>
              <a:t>i</a:t>
            </a:r>
            <a:r>
              <a:rPr lang="en-US" i="1" baseline="-25000" dirty="0"/>
              <a:t>2</a:t>
            </a:r>
            <a:r>
              <a:rPr lang="en-US" i="1" dirty="0"/>
              <a:t> </a:t>
            </a:r>
            <a:r>
              <a:rPr lang="en-US" dirty="0"/>
              <a:t>positively (supports </a:t>
            </a:r>
            <a:r>
              <a:rPr lang="en-US" i="1" dirty="0"/>
              <a:t>i</a:t>
            </a:r>
            <a:r>
              <a:rPr lang="en-US" i="1" baseline="-25000" dirty="0"/>
              <a:t>2</a:t>
            </a:r>
            <a:r>
              <a:rPr lang="en-US" dirty="0"/>
              <a:t>).</a:t>
            </a:r>
          </a:p>
          <a:p>
            <a:pPr lvl="1" algn="just">
              <a:lnSpc>
                <a:spcPct val="150000"/>
              </a:lnSpc>
            </a:pPr>
            <a:r>
              <a:rPr lang="en-US" dirty="0"/>
              <a:t>No other effects from other entities → argument becomes “the user likes </a:t>
            </a:r>
            <a:r>
              <a:rPr lang="en-US" i="1" dirty="0"/>
              <a:t>i</a:t>
            </a:r>
            <a:r>
              <a:rPr lang="en-US" i="1" baseline="-25000" dirty="0"/>
              <a:t>2</a:t>
            </a:r>
            <a:r>
              <a:rPr lang="en-US" dirty="0"/>
              <a:t>”.</a:t>
            </a:r>
          </a:p>
        </p:txBody>
      </p:sp>
      <p:grpSp>
        <p:nvGrpSpPr>
          <p:cNvPr id="42" name="Group 41">
            <a:extLst>
              <a:ext uri="{FF2B5EF4-FFF2-40B4-BE49-F238E27FC236}">
                <a16:creationId xmlns:a16="http://schemas.microsoft.com/office/drawing/2014/main" id="{54792662-E803-9746-AD5E-AE5EDEA6D869}"/>
              </a:ext>
            </a:extLst>
          </p:cNvPr>
          <p:cNvGrpSpPr/>
          <p:nvPr/>
        </p:nvGrpSpPr>
        <p:grpSpPr>
          <a:xfrm>
            <a:off x="4394212" y="1506581"/>
            <a:ext cx="1395778" cy="1375336"/>
            <a:chOff x="4394212" y="1389014"/>
            <a:chExt cx="1395778" cy="1375336"/>
          </a:xfrm>
        </p:grpSpPr>
        <p:sp>
          <p:nvSpPr>
            <p:cNvPr id="28" name="Block Arc 27">
              <a:extLst>
                <a:ext uri="{FF2B5EF4-FFF2-40B4-BE49-F238E27FC236}">
                  <a16:creationId xmlns:a16="http://schemas.microsoft.com/office/drawing/2014/main" id="{6FB18077-B853-8147-BF33-9B7D108D3546}"/>
                </a:ext>
              </a:extLst>
            </p:cNvPr>
            <p:cNvSpPr/>
            <p:nvPr/>
          </p:nvSpPr>
          <p:spPr>
            <a:xfrm rot="19089411">
              <a:off x="4394212" y="1389014"/>
              <a:ext cx="1395778" cy="1375336"/>
            </a:xfrm>
            <a:prstGeom prst="blockArc">
              <a:avLst>
                <a:gd name="adj1" fmla="val 16086102"/>
                <a:gd name="adj2" fmla="val 20781253"/>
                <a:gd name="adj3" fmla="val 0"/>
              </a:avLst>
            </a:prstGeom>
            <a:solidFill>
              <a:schemeClr val="tx1"/>
            </a:solidFill>
            <a:ln>
              <a:prstDash val="solid"/>
            </a:ln>
            <a:effectLst/>
          </p:spPr>
          <p:style>
            <a:lnRef idx="1">
              <a:schemeClr val="dk1"/>
            </a:lnRef>
            <a:fillRef idx="3">
              <a:schemeClr val="dk1"/>
            </a:fillRef>
            <a:effectRef idx="2">
              <a:schemeClr val="dk1"/>
            </a:effectRef>
            <a:fontRef idx="minor">
              <a:schemeClr val="lt1"/>
            </a:fontRef>
          </p:style>
          <p:txBody>
            <a:bodyPr/>
            <a:lstStyle/>
            <a:p>
              <a:endParaRPr lang="en-US">
                <a:latin typeface="Times" pitchFamily="2" charset="0"/>
              </a:endParaRPr>
            </a:p>
          </p:txBody>
        </p:sp>
        <p:sp>
          <p:nvSpPr>
            <p:cNvPr id="29" name="Isosceles Triangle 24">
              <a:extLst>
                <a:ext uri="{FF2B5EF4-FFF2-40B4-BE49-F238E27FC236}">
                  <a16:creationId xmlns:a16="http://schemas.microsoft.com/office/drawing/2014/main" id="{CA70DE81-9ADB-F147-AAB7-A1FFDC75D472}"/>
                </a:ext>
              </a:extLst>
            </p:cNvPr>
            <p:cNvSpPr/>
            <p:nvPr/>
          </p:nvSpPr>
          <p:spPr>
            <a:xfrm rot="18000000" flipV="1">
              <a:off x="5451976" y="1437440"/>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0" name="TextBox 29">
            <a:extLst>
              <a:ext uri="{FF2B5EF4-FFF2-40B4-BE49-F238E27FC236}">
                <a16:creationId xmlns:a16="http://schemas.microsoft.com/office/drawing/2014/main" id="{077F5B93-E843-9643-B8DA-2D38915F7CF0}"/>
              </a:ext>
            </a:extLst>
          </p:cNvPr>
          <p:cNvSpPr txBox="1"/>
          <p:nvPr/>
        </p:nvSpPr>
        <p:spPr>
          <a:xfrm flipH="1">
            <a:off x="4869499" y="1446271"/>
            <a:ext cx="336366" cy="400110"/>
          </a:xfrm>
          <a:prstGeom prst="rect">
            <a:avLst/>
          </a:prstGeom>
          <a:noFill/>
        </p:spPr>
        <p:txBody>
          <a:bodyPr wrap="square" rtlCol="0">
            <a:spAutoFit/>
          </a:bodyPr>
          <a:lstStyle/>
          <a:p>
            <a:r>
              <a:rPr lang="en-US" sz="2000" dirty="0">
                <a:latin typeface="Times" pitchFamily="2" charset="0"/>
              </a:rPr>
              <a:t>+</a:t>
            </a:r>
          </a:p>
        </p:txBody>
      </p:sp>
      <p:grpSp>
        <p:nvGrpSpPr>
          <p:cNvPr id="43" name="Group 42">
            <a:extLst>
              <a:ext uri="{FF2B5EF4-FFF2-40B4-BE49-F238E27FC236}">
                <a16:creationId xmlns:a16="http://schemas.microsoft.com/office/drawing/2014/main" id="{39F431B6-2666-0349-A752-D53B02317490}"/>
              </a:ext>
            </a:extLst>
          </p:cNvPr>
          <p:cNvGrpSpPr/>
          <p:nvPr/>
        </p:nvGrpSpPr>
        <p:grpSpPr>
          <a:xfrm>
            <a:off x="3099414" y="1492222"/>
            <a:ext cx="1395778" cy="1375336"/>
            <a:chOff x="3099414" y="1374655"/>
            <a:chExt cx="1395778" cy="1375336"/>
          </a:xfrm>
        </p:grpSpPr>
        <p:sp>
          <p:nvSpPr>
            <p:cNvPr id="32" name="Block Arc 31">
              <a:extLst>
                <a:ext uri="{FF2B5EF4-FFF2-40B4-BE49-F238E27FC236}">
                  <a16:creationId xmlns:a16="http://schemas.microsoft.com/office/drawing/2014/main" id="{62E6C4AE-10CB-A848-A343-232AB5E9277B}"/>
                </a:ext>
              </a:extLst>
            </p:cNvPr>
            <p:cNvSpPr/>
            <p:nvPr/>
          </p:nvSpPr>
          <p:spPr>
            <a:xfrm rot="19089411">
              <a:off x="3099414" y="1374655"/>
              <a:ext cx="1395778" cy="1375336"/>
            </a:xfrm>
            <a:prstGeom prst="blockArc">
              <a:avLst>
                <a:gd name="adj1" fmla="val 16086102"/>
                <a:gd name="adj2" fmla="val 20781253"/>
                <a:gd name="adj3" fmla="val 0"/>
              </a:avLst>
            </a:prstGeom>
            <a:solidFill>
              <a:schemeClr val="tx1"/>
            </a:solidFill>
            <a:ln>
              <a:prstDash val="solid"/>
            </a:ln>
            <a:effectLst/>
          </p:spPr>
          <p:style>
            <a:lnRef idx="1">
              <a:schemeClr val="dk1"/>
            </a:lnRef>
            <a:fillRef idx="3">
              <a:schemeClr val="dk1"/>
            </a:fillRef>
            <a:effectRef idx="2">
              <a:schemeClr val="dk1"/>
            </a:effectRef>
            <a:fontRef idx="minor">
              <a:schemeClr val="lt1"/>
            </a:fontRef>
          </p:style>
          <p:txBody>
            <a:bodyPr/>
            <a:lstStyle/>
            <a:p>
              <a:endParaRPr lang="en-US">
                <a:latin typeface="Times" pitchFamily="2" charset="0"/>
              </a:endParaRPr>
            </a:p>
          </p:txBody>
        </p:sp>
        <p:sp>
          <p:nvSpPr>
            <p:cNvPr id="33" name="Isosceles Triangle 24">
              <a:extLst>
                <a:ext uri="{FF2B5EF4-FFF2-40B4-BE49-F238E27FC236}">
                  <a16:creationId xmlns:a16="http://schemas.microsoft.com/office/drawing/2014/main" id="{EE201EAD-9EBE-4948-B893-6ABEF0A8C833}"/>
                </a:ext>
              </a:extLst>
            </p:cNvPr>
            <p:cNvSpPr/>
            <p:nvPr/>
          </p:nvSpPr>
          <p:spPr>
            <a:xfrm rot="18000000" flipV="1">
              <a:off x="4144478" y="1429431"/>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4" name="TextBox 33">
            <a:extLst>
              <a:ext uri="{FF2B5EF4-FFF2-40B4-BE49-F238E27FC236}">
                <a16:creationId xmlns:a16="http://schemas.microsoft.com/office/drawing/2014/main" id="{C10A2AC3-73E4-234F-8766-0485A3663462}"/>
              </a:ext>
            </a:extLst>
          </p:cNvPr>
          <p:cNvSpPr txBox="1"/>
          <p:nvPr/>
        </p:nvSpPr>
        <p:spPr>
          <a:xfrm flipH="1">
            <a:off x="3574701" y="1431912"/>
            <a:ext cx="336366" cy="400110"/>
          </a:xfrm>
          <a:prstGeom prst="rect">
            <a:avLst/>
          </a:prstGeom>
          <a:noFill/>
        </p:spPr>
        <p:txBody>
          <a:bodyPr wrap="square" rtlCol="0">
            <a:spAutoFit/>
          </a:bodyPr>
          <a:lstStyle/>
          <a:p>
            <a:r>
              <a:rPr lang="en-US" sz="2000" dirty="0">
                <a:latin typeface="Times" pitchFamily="2" charset="0"/>
              </a:rPr>
              <a:t>+</a:t>
            </a:r>
          </a:p>
        </p:txBody>
      </p:sp>
      <p:pic>
        <p:nvPicPr>
          <p:cNvPr id="37" name="Picture 36">
            <a:extLst>
              <a:ext uri="{FF2B5EF4-FFF2-40B4-BE49-F238E27FC236}">
                <a16:creationId xmlns:a16="http://schemas.microsoft.com/office/drawing/2014/main" id="{43C50663-279E-244F-B878-9B1CA316920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899296" y="2149587"/>
            <a:ext cx="503066" cy="463550"/>
          </a:xfrm>
          <a:prstGeom prst="rect">
            <a:avLst/>
          </a:prstGeom>
        </p:spPr>
      </p:pic>
      <p:pic>
        <p:nvPicPr>
          <p:cNvPr id="38" name="Picture 37">
            <a:extLst>
              <a:ext uri="{FF2B5EF4-FFF2-40B4-BE49-F238E27FC236}">
                <a16:creationId xmlns:a16="http://schemas.microsoft.com/office/drawing/2014/main" id="{AEB82C29-F710-274B-A3E5-6681529300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203598" y="2153898"/>
            <a:ext cx="503066" cy="463550"/>
          </a:xfrm>
          <a:prstGeom prst="rect">
            <a:avLst/>
          </a:prstGeom>
        </p:spPr>
      </p:pic>
      <p:pic>
        <p:nvPicPr>
          <p:cNvPr id="39" name="Picture 38">
            <a:extLst>
              <a:ext uri="{FF2B5EF4-FFF2-40B4-BE49-F238E27FC236}">
                <a16:creationId xmlns:a16="http://schemas.microsoft.com/office/drawing/2014/main" id="{413942BE-6544-B348-A3F6-74B62F0DD6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534674" y="2149587"/>
            <a:ext cx="503066" cy="463550"/>
          </a:xfrm>
          <a:prstGeom prst="rect">
            <a:avLst/>
          </a:prstGeom>
        </p:spPr>
      </p:pic>
    </p:spTree>
    <p:extLst>
      <p:ext uri="{BB962C8B-B14F-4D97-AF65-F5344CB8AC3E}">
        <p14:creationId xmlns:p14="http://schemas.microsoft.com/office/powerpoint/2010/main" val="377059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7">
                                            <p:txEl>
                                              <p:pRg st="5" end="5"/>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38"/>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7">
                                            <p:txEl>
                                              <p:pRg st="6" end="6"/>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nodeType="clickEffect">
                                  <p:stCondLst>
                                    <p:cond delay="0"/>
                                  </p:stCondLst>
                                  <p:childTnLst>
                                    <p:set>
                                      <p:cBhvr>
                                        <p:cTn id="84" dur="1" fill="hold">
                                          <p:stCondLst>
                                            <p:cond delay="0"/>
                                          </p:stCondLst>
                                        </p:cTn>
                                        <p:tgtEl>
                                          <p:spTgt spid="42"/>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27">
                                            <p:txEl>
                                              <p:pRg st="7" end="7"/>
                                            </p:txEl>
                                          </p:spTgt>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3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nodeType="clickEffect">
                                  <p:stCondLst>
                                    <p:cond delay="0"/>
                                  </p:stCondLst>
                                  <p:childTnLst>
                                    <p:set>
                                      <p:cBhvr>
                                        <p:cTn id="96" dur="1" fill="hold">
                                          <p:stCondLst>
                                            <p:cond delay="0"/>
                                          </p:stCondLst>
                                        </p:cTn>
                                        <p:tgtEl>
                                          <p:spTgt spid="27">
                                            <p:txEl>
                                              <p:pRg st="8" end="8"/>
                                            </p:txEl>
                                          </p:spTgt>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6" grpId="0" build="p"/>
      <p:bldP spid="18" grpId="0" animBg="1"/>
      <p:bldP spid="19" grpId="0" animBg="1"/>
      <p:bldP spid="20" grpId="0" animBg="1"/>
      <p:bldP spid="21" grpId="0" animBg="1"/>
      <p:bldP spid="25" grpId="0" animBg="1"/>
      <p:bldP spid="26" grpId="0" animBg="1"/>
      <p:bldP spid="30" grpId="0"/>
      <p:bldP spid="3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Extracting Argumentation Frameworks</a:t>
            </a:r>
          </a:p>
        </p:txBody>
      </p:sp>
      <p:sp>
        <p:nvSpPr>
          <p:cNvPr id="13" name="Content Placeholder 2">
            <a:extLst>
              <a:ext uri="{FF2B5EF4-FFF2-40B4-BE49-F238E27FC236}">
                <a16:creationId xmlns:a16="http://schemas.microsoft.com/office/drawing/2014/main" id="{80808123-F9C9-FF44-A3FA-6BF7B443E68D}"/>
              </a:ext>
            </a:extLst>
          </p:cNvPr>
          <p:cNvSpPr txBox="1">
            <a:spLocks/>
          </p:cNvSpPr>
          <p:nvPr/>
        </p:nvSpPr>
        <p:spPr>
          <a:xfrm>
            <a:off x="457200" y="4874868"/>
            <a:ext cx="8229600" cy="5617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Attacks/supports/</a:t>
            </a:r>
            <a:r>
              <a:rPr lang="en-US" dirty="0" err="1"/>
              <a:t>neutralisers</a:t>
            </a:r>
            <a:r>
              <a:rPr lang="en-US" dirty="0"/>
              <a:t> reduce/increase/</a:t>
            </a:r>
            <a:r>
              <a:rPr lang="en-US" dirty="0" err="1"/>
              <a:t>neutralise</a:t>
            </a:r>
            <a:r>
              <a:rPr lang="en-US" dirty="0"/>
              <a:t> an item-aspect’s predicted rating.</a:t>
            </a:r>
          </a:p>
        </p:txBody>
      </p:sp>
      <p:sp>
        <p:nvSpPr>
          <p:cNvPr id="14" name="Content Placeholder 2">
            <a:extLst>
              <a:ext uri="{FF2B5EF4-FFF2-40B4-BE49-F238E27FC236}">
                <a16:creationId xmlns:a16="http://schemas.microsoft.com/office/drawing/2014/main" id="{647568C8-2910-C840-B368-D5B14159695A}"/>
              </a:ext>
            </a:extLst>
          </p:cNvPr>
          <p:cNvSpPr txBox="1">
            <a:spLocks/>
          </p:cNvSpPr>
          <p:nvPr/>
        </p:nvSpPr>
        <p:spPr>
          <a:xfrm>
            <a:off x="457200" y="975282"/>
            <a:ext cx="8229600" cy="98708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 summary of a method for extracting argumentation frameworks with relations of attack, support and neutralize is given here:</a:t>
            </a:r>
          </a:p>
        </p:txBody>
      </p:sp>
      <p:sp>
        <p:nvSpPr>
          <p:cNvPr id="19" name="Content Placeholder 2">
            <a:extLst>
              <a:ext uri="{FF2B5EF4-FFF2-40B4-BE49-F238E27FC236}">
                <a16:creationId xmlns:a16="http://schemas.microsoft.com/office/drawing/2014/main" id="{90970438-CEB8-1F49-A26F-65943D5A1F1D}"/>
              </a:ext>
            </a:extLst>
          </p:cNvPr>
          <p:cNvSpPr txBox="1">
            <a:spLocks/>
          </p:cNvSpPr>
          <p:nvPr/>
        </p:nvSpPr>
        <p:spPr>
          <a:xfrm>
            <a:off x="457199" y="5513987"/>
            <a:ext cx="8229600" cy="5617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argumentation framework is thus shown to satisfy a form of </a:t>
            </a:r>
            <a:r>
              <a:rPr lang="en-US" i="1" dirty="0"/>
              <a:t>weak balance</a:t>
            </a:r>
            <a:r>
              <a:rPr lang="en-US" dirty="0"/>
              <a:t>.</a:t>
            </a:r>
          </a:p>
        </p:txBody>
      </p:sp>
      <p:sp>
        <p:nvSpPr>
          <p:cNvPr id="11" name="Content Placeholder 2">
            <a:extLst>
              <a:ext uri="{FF2B5EF4-FFF2-40B4-BE49-F238E27FC236}">
                <a16:creationId xmlns:a16="http://schemas.microsoft.com/office/drawing/2014/main" id="{64905BF4-44F6-094F-9F39-E7C8BB586B73}"/>
              </a:ext>
            </a:extLst>
          </p:cNvPr>
          <p:cNvSpPr txBox="1">
            <a:spLocks/>
          </p:cNvSpPr>
          <p:nvPr/>
        </p:nvSpPr>
        <p:spPr>
          <a:xfrm>
            <a:off x="457199" y="1931462"/>
            <a:ext cx="8229600" cy="28973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 item affects an aspect it holds </a:t>
            </a:r>
            <a:r>
              <a:rPr lang="en-US" dirty="0" err="1"/>
              <a:t>iff</a:t>
            </a:r>
            <a:r>
              <a:rPr lang="en-US" dirty="0"/>
              <a:t> the item has a rating from a user but the aspect does not.</a:t>
            </a:r>
          </a:p>
          <a:p>
            <a:endParaRPr lang="en-US" dirty="0"/>
          </a:p>
          <a:p>
            <a:r>
              <a:rPr lang="en-US" dirty="0"/>
              <a:t>An aspect affects an item </a:t>
            </a:r>
            <a:r>
              <a:rPr lang="en-US" dirty="0" err="1"/>
              <a:t>iff</a:t>
            </a:r>
            <a:r>
              <a:rPr lang="en-US" dirty="0"/>
              <a:t> the item does not have a rating from the user.</a:t>
            </a:r>
          </a:p>
          <a:p>
            <a:endParaRPr lang="en-US" dirty="0"/>
          </a:p>
          <a:p>
            <a:r>
              <a:rPr lang="en-US" dirty="0"/>
              <a:t>These effects are </a:t>
            </a:r>
            <a:r>
              <a:rPr lang="en-US" dirty="0" err="1"/>
              <a:t>characterised</a:t>
            </a:r>
            <a:r>
              <a:rPr lang="en-US" dirty="0"/>
              <a:t> as follows:</a:t>
            </a:r>
          </a:p>
          <a:p>
            <a:pPr lvl="1"/>
            <a:r>
              <a:rPr lang="en-US" b="1" dirty="0"/>
              <a:t>attacks </a:t>
            </a:r>
            <a:r>
              <a:rPr lang="en-US" dirty="0" err="1"/>
              <a:t>iff</a:t>
            </a:r>
            <a:r>
              <a:rPr lang="en-US" dirty="0"/>
              <a:t> the affecting item-aspect has a negative predicted rating;</a:t>
            </a:r>
          </a:p>
          <a:p>
            <a:pPr lvl="1"/>
            <a:r>
              <a:rPr lang="en-US" b="1" dirty="0"/>
              <a:t>supports </a:t>
            </a:r>
            <a:r>
              <a:rPr lang="en-US" dirty="0" err="1"/>
              <a:t>iff</a:t>
            </a:r>
            <a:r>
              <a:rPr lang="en-US" dirty="0"/>
              <a:t> the affecting item-aspect has a positive predicted rating; </a:t>
            </a:r>
          </a:p>
          <a:p>
            <a:pPr lvl="1"/>
            <a:r>
              <a:rPr lang="en-US" b="1" dirty="0" err="1"/>
              <a:t>neutralisers</a:t>
            </a:r>
            <a:r>
              <a:rPr lang="en-US" b="1" dirty="0"/>
              <a:t> </a:t>
            </a:r>
            <a:r>
              <a:rPr lang="en-US" dirty="0" err="1"/>
              <a:t>iff</a:t>
            </a:r>
            <a:r>
              <a:rPr lang="en-US" dirty="0"/>
              <a:t> the affecting item-aspect has a predicted rating of zero.</a:t>
            </a:r>
          </a:p>
        </p:txBody>
      </p:sp>
    </p:spTree>
    <p:extLst>
      <p:ext uri="{BB962C8B-B14F-4D97-AF65-F5344CB8AC3E}">
        <p14:creationId xmlns:p14="http://schemas.microsoft.com/office/powerpoint/2010/main" val="98714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Extracting Argumentation Frameworks</a:t>
            </a:r>
          </a:p>
        </p:txBody>
      </p:sp>
      <p:pic>
        <p:nvPicPr>
          <p:cNvPr id="5" name="Picture 4">
            <a:extLst>
              <a:ext uri="{FF2B5EF4-FFF2-40B4-BE49-F238E27FC236}">
                <a16:creationId xmlns:a16="http://schemas.microsoft.com/office/drawing/2014/main" id="{1D13D979-89A1-3C4F-BA8C-827F7B18E6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71173" y="1337083"/>
            <a:ext cx="2920283" cy="2899236"/>
          </a:xfrm>
          <a:prstGeom prst="rect">
            <a:avLst/>
          </a:prstGeom>
        </p:spPr>
      </p:pic>
      <p:sp>
        <p:nvSpPr>
          <p:cNvPr id="22" name="Content Placeholder 2">
            <a:extLst>
              <a:ext uri="{FF2B5EF4-FFF2-40B4-BE49-F238E27FC236}">
                <a16:creationId xmlns:a16="http://schemas.microsoft.com/office/drawing/2014/main" id="{5FE4FD55-B0A5-F240-ACB7-7D649FD06A4D}"/>
              </a:ext>
            </a:extLst>
          </p:cNvPr>
          <p:cNvSpPr txBox="1">
            <a:spLocks/>
          </p:cNvSpPr>
          <p:nvPr/>
        </p:nvSpPr>
        <p:spPr>
          <a:xfrm>
            <a:off x="457200" y="881036"/>
            <a:ext cx="8229600" cy="53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extracted argumentation graph contains attacks, supports and </a:t>
            </a:r>
            <a:r>
              <a:rPr lang="en-US" i="1" dirty="0" err="1"/>
              <a:t>neutralisers</a:t>
            </a:r>
            <a:r>
              <a:rPr lang="en-US" dirty="0"/>
              <a:t>: </a:t>
            </a:r>
          </a:p>
        </p:txBody>
      </p:sp>
      <p:sp>
        <p:nvSpPr>
          <p:cNvPr id="23" name="Content Placeholder 2">
            <a:extLst>
              <a:ext uri="{FF2B5EF4-FFF2-40B4-BE49-F238E27FC236}">
                <a16:creationId xmlns:a16="http://schemas.microsoft.com/office/drawing/2014/main" id="{FAABDBB4-4E6B-4344-8319-5FEB0D813E69}"/>
              </a:ext>
            </a:extLst>
          </p:cNvPr>
          <p:cNvSpPr txBox="1">
            <a:spLocks/>
          </p:cNvSpPr>
          <p:nvPr/>
        </p:nvSpPr>
        <p:spPr>
          <a:xfrm>
            <a:off x="592734" y="5559082"/>
            <a:ext cx="8229600" cy="530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This system provides the capability for more </a:t>
            </a:r>
            <a:r>
              <a:rPr lang="en-US" b="1" dirty="0"/>
              <a:t>varied interactions </a:t>
            </a:r>
            <a:r>
              <a:rPr lang="en-US" dirty="0"/>
              <a:t>and </a:t>
            </a:r>
            <a:r>
              <a:rPr lang="en-US" b="1" dirty="0"/>
              <a:t>user feedback</a:t>
            </a:r>
            <a:r>
              <a:rPr lang="en-US" dirty="0"/>
              <a:t>. </a:t>
            </a:r>
          </a:p>
        </p:txBody>
      </p:sp>
      <p:sp>
        <p:nvSpPr>
          <p:cNvPr id="17" name="Content Placeholder 2">
            <a:extLst>
              <a:ext uri="{FF2B5EF4-FFF2-40B4-BE49-F238E27FC236}">
                <a16:creationId xmlns:a16="http://schemas.microsoft.com/office/drawing/2014/main" id="{866FE2C7-7929-0445-B765-822EA3EBD2D7}"/>
              </a:ext>
            </a:extLst>
          </p:cNvPr>
          <p:cNvSpPr txBox="1">
            <a:spLocks/>
          </p:cNvSpPr>
          <p:nvPr/>
        </p:nvSpPr>
        <p:spPr>
          <a:xfrm>
            <a:off x="299771" y="4637271"/>
            <a:ext cx="4724295" cy="70627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1050" b="1" dirty="0"/>
              <a:t>Key: id, user rating, average similar user rating, predicted rating</a:t>
            </a:r>
          </a:p>
        </p:txBody>
      </p:sp>
      <p:grpSp>
        <p:nvGrpSpPr>
          <p:cNvPr id="167" name="Group 166">
            <a:extLst>
              <a:ext uri="{FF2B5EF4-FFF2-40B4-BE49-F238E27FC236}">
                <a16:creationId xmlns:a16="http://schemas.microsoft.com/office/drawing/2014/main" id="{C157AAC4-641E-D444-AFE4-E54FACF0EF0D}"/>
              </a:ext>
            </a:extLst>
          </p:cNvPr>
          <p:cNvGrpSpPr/>
          <p:nvPr/>
        </p:nvGrpSpPr>
        <p:grpSpPr>
          <a:xfrm>
            <a:off x="6713092" y="2470762"/>
            <a:ext cx="1375336" cy="1395778"/>
            <a:chOff x="6713092" y="2470762"/>
            <a:chExt cx="1375336" cy="1395778"/>
          </a:xfrm>
        </p:grpSpPr>
        <p:sp>
          <p:nvSpPr>
            <p:cNvPr id="97" name="Block Arc 96">
              <a:extLst>
                <a:ext uri="{FF2B5EF4-FFF2-40B4-BE49-F238E27FC236}">
                  <a16:creationId xmlns:a16="http://schemas.microsoft.com/office/drawing/2014/main" id="{30FC3F64-AB27-7841-9170-B4B0C0EF0CDE}"/>
                </a:ext>
              </a:extLst>
            </p:cNvPr>
            <p:cNvSpPr/>
            <p:nvPr/>
          </p:nvSpPr>
          <p:spPr>
            <a:xfrm rot="15489411">
              <a:off x="6702871" y="2480983"/>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98" name="Isosceles Triangle 24">
              <a:extLst>
                <a:ext uri="{FF2B5EF4-FFF2-40B4-BE49-F238E27FC236}">
                  <a16:creationId xmlns:a16="http://schemas.microsoft.com/office/drawing/2014/main" id="{960BABA1-A3CD-154D-AB12-7B430C6C5112}"/>
                </a:ext>
              </a:extLst>
            </p:cNvPr>
            <p:cNvSpPr/>
            <p:nvPr/>
          </p:nvSpPr>
          <p:spPr>
            <a:xfrm rot="14400000" flipV="1">
              <a:off x="7057685" y="2451871"/>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99" name="TextBox 98">
            <a:extLst>
              <a:ext uri="{FF2B5EF4-FFF2-40B4-BE49-F238E27FC236}">
                <a16:creationId xmlns:a16="http://schemas.microsoft.com/office/drawing/2014/main" id="{99BB3069-6153-6447-8A52-2F0333A8DE25}"/>
              </a:ext>
            </a:extLst>
          </p:cNvPr>
          <p:cNvSpPr txBox="1"/>
          <p:nvPr/>
        </p:nvSpPr>
        <p:spPr>
          <a:xfrm>
            <a:off x="6754512" y="2740377"/>
            <a:ext cx="336366" cy="461665"/>
          </a:xfrm>
          <a:prstGeom prst="rect">
            <a:avLst/>
          </a:prstGeom>
          <a:noFill/>
        </p:spPr>
        <p:txBody>
          <a:bodyPr wrap="square" rtlCol="0">
            <a:spAutoFit/>
          </a:bodyPr>
          <a:lstStyle/>
          <a:p>
            <a:r>
              <a:rPr lang="en-US" sz="2400" dirty="0"/>
              <a:t>−</a:t>
            </a:r>
          </a:p>
        </p:txBody>
      </p:sp>
      <p:grpSp>
        <p:nvGrpSpPr>
          <p:cNvPr id="168" name="Group 167">
            <a:extLst>
              <a:ext uri="{FF2B5EF4-FFF2-40B4-BE49-F238E27FC236}">
                <a16:creationId xmlns:a16="http://schemas.microsoft.com/office/drawing/2014/main" id="{2ECC338D-A039-D64F-8514-D9925D70AF52}"/>
              </a:ext>
            </a:extLst>
          </p:cNvPr>
          <p:cNvGrpSpPr/>
          <p:nvPr/>
        </p:nvGrpSpPr>
        <p:grpSpPr>
          <a:xfrm>
            <a:off x="6679032" y="2461766"/>
            <a:ext cx="1375336" cy="1395778"/>
            <a:chOff x="6679032" y="2461766"/>
            <a:chExt cx="1375336" cy="1395778"/>
          </a:xfrm>
        </p:grpSpPr>
        <p:sp>
          <p:nvSpPr>
            <p:cNvPr id="101" name="Block Arc 100">
              <a:extLst>
                <a:ext uri="{FF2B5EF4-FFF2-40B4-BE49-F238E27FC236}">
                  <a16:creationId xmlns:a16="http://schemas.microsoft.com/office/drawing/2014/main" id="{E421ADA3-B027-D848-9375-A76EF525CF6E}"/>
                </a:ext>
              </a:extLst>
            </p:cNvPr>
            <p:cNvSpPr/>
            <p:nvPr/>
          </p:nvSpPr>
          <p:spPr>
            <a:xfrm rot="6110589" flipH="1">
              <a:off x="6668811" y="2471987"/>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02" name="Isosceles Triangle 24">
              <a:extLst>
                <a:ext uri="{FF2B5EF4-FFF2-40B4-BE49-F238E27FC236}">
                  <a16:creationId xmlns:a16="http://schemas.microsoft.com/office/drawing/2014/main" id="{93EAB2C0-C307-D446-9FD6-37AA552AB21F}"/>
                </a:ext>
              </a:extLst>
            </p:cNvPr>
            <p:cNvSpPr/>
            <p:nvPr/>
          </p:nvSpPr>
          <p:spPr>
            <a:xfrm rot="7200000" flipH="1" flipV="1">
              <a:off x="7577770" y="2442875"/>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03" name="TextBox 102">
            <a:extLst>
              <a:ext uri="{FF2B5EF4-FFF2-40B4-BE49-F238E27FC236}">
                <a16:creationId xmlns:a16="http://schemas.microsoft.com/office/drawing/2014/main" id="{A613B69A-3FB5-E441-B2AA-1D89696C6194}"/>
              </a:ext>
            </a:extLst>
          </p:cNvPr>
          <p:cNvSpPr txBox="1"/>
          <p:nvPr/>
        </p:nvSpPr>
        <p:spPr>
          <a:xfrm flipH="1">
            <a:off x="7680610" y="2735408"/>
            <a:ext cx="336366" cy="461665"/>
          </a:xfrm>
          <a:prstGeom prst="rect">
            <a:avLst/>
          </a:prstGeom>
          <a:noFill/>
        </p:spPr>
        <p:txBody>
          <a:bodyPr wrap="square" rtlCol="0">
            <a:spAutoFit/>
          </a:bodyPr>
          <a:lstStyle/>
          <a:p>
            <a:r>
              <a:rPr lang="en-US" sz="2400" dirty="0"/>
              <a:t>−</a:t>
            </a:r>
          </a:p>
        </p:txBody>
      </p:sp>
      <p:sp>
        <p:nvSpPr>
          <p:cNvPr id="106" name="TextBox 105">
            <a:extLst>
              <a:ext uri="{FF2B5EF4-FFF2-40B4-BE49-F238E27FC236}">
                <a16:creationId xmlns:a16="http://schemas.microsoft.com/office/drawing/2014/main" id="{C0B7547B-A8D3-5A40-B379-7F5C3428D7AF}"/>
              </a:ext>
            </a:extLst>
          </p:cNvPr>
          <p:cNvSpPr txBox="1"/>
          <p:nvPr/>
        </p:nvSpPr>
        <p:spPr>
          <a:xfrm>
            <a:off x="5832899" y="2823679"/>
            <a:ext cx="336366" cy="461665"/>
          </a:xfrm>
          <a:prstGeom prst="rect">
            <a:avLst/>
          </a:prstGeom>
          <a:noFill/>
        </p:spPr>
        <p:txBody>
          <a:bodyPr wrap="square" rtlCol="0">
            <a:spAutoFit/>
          </a:bodyPr>
          <a:lstStyle/>
          <a:p>
            <a:r>
              <a:rPr lang="en-US" sz="2400" dirty="0"/>
              <a:t>−</a:t>
            </a:r>
          </a:p>
        </p:txBody>
      </p:sp>
      <p:grpSp>
        <p:nvGrpSpPr>
          <p:cNvPr id="165" name="Group 164">
            <a:extLst>
              <a:ext uri="{FF2B5EF4-FFF2-40B4-BE49-F238E27FC236}">
                <a16:creationId xmlns:a16="http://schemas.microsoft.com/office/drawing/2014/main" id="{00D9196D-73C0-F344-B1F5-4043B4B6867E}"/>
              </a:ext>
            </a:extLst>
          </p:cNvPr>
          <p:cNvGrpSpPr/>
          <p:nvPr/>
        </p:nvGrpSpPr>
        <p:grpSpPr>
          <a:xfrm>
            <a:off x="5271402" y="3216211"/>
            <a:ext cx="1395778" cy="1375336"/>
            <a:chOff x="5271402" y="3216211"/>
            <a:chExt cx="1395778" cy="1375336"/>
          </a:xfrm>
        </p:grpSpPr>
        <p:sp>
          <p:nvSpPr>
            <p:cNvPr id="105" name="Block Arc 104">
              <a:extLst>
                <a:ext uri="{FF2B5EF4-FFF2-40B4-BE49-F238E27FC236}">
                  <a16:creationId xmlns:a16="http://schemas.microsoft.com/office/drawing/2014/main" id="{B51B3E1D-294F-8B44-9D76-E310BE46863F}"/>
                </a:ext>
              </a:extLst>
            </p:cNvPr>
            <p:cNvSpPr/>
            <p:nvPr/>
          </p:nvSpPr>
          <p:spPr>
            <a:xfrm rot="19089411">
              <a:off x="5271402" y="3216211"/>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07" name="Isosceles Triangle 24">
              <a:extLst>
                <a:ext uri="{FF2B5EF4-FFF2-40B4-BE49-F238E27FC236}">
                  <a16:creationId xmlns:a16="http://schemas.microsoft.com/office/drawing/2014/main" id="{0D19FF5C-36C1-7E41-8525-BAEBCE5CB5DF}"/>
                </a:ext>
              </a:extLst>
            </p:cNvPr>
            <p:cNvSpPr/>
            <p:nvPr/>
          </p:nvSpPr>
          <p:spPr>
            <a:xfrm rot="7200000">
              <a:off x="6404099" y="3296707"/>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10" name="TextBox 109">
            <a:extLst>
              <a:ext uri="{FF2B5EF4-FFF2-40B4-BE49-F238E27FC236}">
                <a16:creationId xmlns:a16="http://schemas.microsoft.com/office/drawing/2014/main" id="{EEEF6166-574A-F74B-AC2F-797FB4587E6D}"/>
              </a:ext>
            </a:extLst>
          </p:cNvPr>
          <p:cNvSpPr txBox="1"/>
          <p:nvPr/>
        </p:nvSpPr>
        <p:spPr>
          <a:xfrm flipH="1">
            <a:off x="8004656" y="2421598"/>
            <a:ext cx="336366" cy="369332"/>
          </a:xfrm>
          <a:prstGeom prst="rect">
            <a:avLst/>
          </a:prstGeom>
          <a:noFill/>
        </p:spPr>
        <p:txBody>
          <a:bodyPr wrap="square" rtlCol="0">
            <a:spAutoFit/>
          </a:bodyPr>
          <a:lstStyle/>
          <a:p>
            <a:r>
              <a:rPr lang="en-US" dirty="0"/>
              <a:t>0</a:t>
            </a:r>
          </a:p>
        </p:txBody>
      </p:sp>
      <p:grpSp>
        <p:nvGrpSpPr>
          <p:cNvPr id="169" name="Group 168">
            <a:extLst>
              <a:ext uri="{FF2B5EF4-FFF2-40B4-BE49-F238E27FC236}">
                <a16:creationId xmlns:a16="http://schemas.microsoft.com/office/drawing/2014/main" id="{6D6A68A5-AC8F-234D-9D20-1945E8041ACF}"/>
              </a:ext>
            </a:extLst>
          </p:cNvPr>
          <p:cNvGrpSpPr/>
          <p:nvPr/>
        </p:nvGrpSpPr>
        <p:grpSpPr>
          <a:xfrm>
            <a:off x="7100665" y="2299700"/>
            <a:ext cx="1375336" cy="1444666"/>
            <a:chOff x="7100665" y="2299700"/>
            <a:chExt cx="1375336" cy="1444666"/>
          </a:xfrm>
        </p:grpSpPr>
        <p:sp>
          <p:nvSpPr>
            <p:cNvPr id="109" name="Block Arc 108">
              <a:extLst>
                <a:ext uri="{FF2B5EF4-FFF2-40B4-BE49-F238E27FC236}">
                  <a16:creationId xmlns:a16="http://schemas.microsoft.com/office/drawing/2014/main" id="{7A680047-10C6-4048-B2E6-8A69DDD37AD3}"/>
                </a:ext>
              </a:extLst>
            </p:cNvPr>
            <p:cNvSpPr/>
            <p:nvPr/>
          </p:nvSpPr>
          <p:spPr>
            <a:xfrm rot="4310589" flipH="1">
              <a:off x="7090444" y="2358809"/>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11" name="Isosceles Triangle 24">
              <a:extLst>
                <a:ext uri="{FF2B5EF4-FFF2-40B4-BE49-F238E27FC236}">
                  <a16:creationId xmlns:a16="http://schemas.microsoft.com/office/drawing/2014/main" id="{C9FACE5D-157E-294B-AB9A-E69F79D4948E}"/>
                </a:ext>
              </a:extLst>
            </p:cNvPr>
            <p:cNvSpPr/>
            <p:nvPr/>
          </p:nvSpPr>
          <p:spPr>
            <a:xfrm rot="16200000" flipH="1">
              <a:off x="7638645" y="2274246"/>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15" name="TextBox 114">
            <a:extLst>
              <a:ext uri="{FF2B5EF4-FFF2-40B4-BE49-F238E27FC236}">
                <a16:creationId xmlns:a16="http://schemas.microsoft.com/office/drawing/2014/main" id="{A7C587AF-956C-1647-889A-923FC0766DA4}"/>
              </a:ext>
            </a:extLst>
          </p:cNvPr>
          <p:cNvSpPr txBox="1"/>
          <p:nvPr/>
        </p:nvSpPr>
        <p:spPr>
          <a:xfrm flipH="1">
            <a:off x="7851548" y="1496955"/>
            <a:ext cx="336366" cy="461665"/>
          </a:xfrm>
          <a:prstGeom prst="rect">
            <a:avLst/>
          </a:prstGeom>
          <a:noFill/>
        </p:spPr>
        <p:txBody>
          <a:bodyPr wrap="square" rtlCol="0">
            <a:spAutoFit/>
          </a:bodyPr>
          <a:lstStyle/>
          <a:p>
            <a:r>
              <a:rPr lang="en-US" sz="2400" dirty="0"/>
              <a:t>+</a:t>
            </a:r>
          </a:p>
        </p:txBody>
      </p:sp>
      <p:grpSp>
        <p:nvGrpSpPr>
          <p:cNvPr id="171" name="Group 170">
            <a:extLst>
              <a:ext uri="{FF2B5EF4-FFF2-40B4-BE49-F238E27FC236}">
                <a16:creationId xmlns:a16="http://schemas.microsoft.com/office/drawing/2014/main" id="{3E860091-899B-E946-8935-EA7AB273228D}"/>
              </a:ext>
            </a:extLst>
          </p:cNvPr>
          <p:cNvGrpSpPr/>
          <p:nvPr/>
        </p:nvGrpSpPr>
        <p:grpSpPr>
          <a:xfrm>
            <a:off x="7524419" y="1554966"/>
            <a:ext cx="1450956" cy="1375336"/>
            <a:chOff x="7524419" y="1554966"/>
            <a:chExt cx="1450956" cy="1375336"/>
          </a:xfrm>
        </p:grpSpPr>
        <p:sp>
          <p:nvSpPr>
            <p:cNvPr id="114" name="Block Arc 113">
              <a:extLst>
                <a:ext uri="{FF2B5EF4-FFF2-40B4-BE49-F238E27FC236}">
                  <a16:creationId xmlns:a16="http://schemas.microsoft.com/office/drawing/2014/main" id="{56A3DA92-C785-714B-B1D5-FC34D7112AE1}"/>
                </a:ext>
              </a:extLst>
            </p:cNvPr>
            <p:cNvSpPr/>
            <p:nvPr/>
          </p:nvSpPr>
          <p:spPr>
            <a:xfrm rot="710589" flipH="1">
              <a:off x="7579597" y="1554966"/>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16" name="Isosceles Triangle 24">
              <a:extLst>
                <a:ext uri="{FF2B5EF4-FFF2-40B4-BE49-F238E27FC236}">
                  <a16:creationId xmlns:a16="http://schemas.microsoft.com/office/drawing/2014/main" id="{1163E82A-5EFE-9447-BE0B-46DF0B1D2A00}"/>
                </a:ext>
              </a:extLst>
            </p:cNvPr>
            <p:cNvSpPr/>
            <p:nvPr/>
          </p:nvSpPr>
          <p:spPr>
            <a:xfrm rot="12600000" flipH="1">
              <a:off x="7524419" y="1979095"/>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20" name="TextBox 119">
            <a:extLst>
              <a:ext uri="{FF2B5EF4-FFF2-40B4-BE49-F238E27FC236}">
                <a16:creationId xmlns:a16="http://schemas.microsoft.com/office/drawing/2014/main" id="{B0F00172-FFC3-3F42-A456-D4A23BE44710}"/>
              </a:ext>
            </a:extLst>
          </p:cNvPr>
          <p:cNvSpPr txBox="1"/>
          <p:nvPr/>
        </p:nvSpPr>
        <p:spPr>
          <a:xfrm>
            <a:off x="6735298" y="1178741"/>
            <a:ext cx="336366" cy="461665"/>
          </a:xfrm>
          <a:prstGeom prst="rect">
            <a:avLst/>
          </a:prstGeom>
          <a:noFill/>
        </p:spPr>
        <p:txBody>
          <a:bodyPr wrap="square" rtlCol="0">
            <a:spAutoFit/>
          </a:bodyPr>
          <a:lstStyle/>
          <a:p>
            <a:r>
              <a:rPr lang="en-US" sz="2400" dirty="0"/>
              <a:t>+</a:t>
            </a:r>
          </a:p>
        </p:txBody>
      </p:sp>
      <p:grpSp>
        <p:nvGrpSpPr>
          <p:cNvPr id="172" name="Group 171">
            <a:extLst>
              <a:ext uri="{FF2B5EF4-FFF2-40B4-BE49-F238E27FC236}">
                <a16:creationId xmlns:a16="http://schemas.microsoft.com/office/drawing/2014/main" id="{676A6094-284D-2B40-BB65-AAF7E98F0C98}"/>
              </a:ext>
            </a:extLst>
          </p:cNvPr>
          <p:cNvGrpSpPr/>
          <p:nvPr/>
        </p:nvGrpSpPr>
        <p:grpSpPr>
          <a:xfrm>
            <a:off x="5887619" y="1501867"/>
            <a:ext cx="1439759" cy="1375336"/>
            <a:chOff x="5887619" y="1501867"/>
            <a:chExt cx="1439759" cy="1375336"/>
          </a:xfrm>
        </p:grpSpPr>
        <p:sp>
          <p:nvSpPr>
            <p:cNvPr id="119" name="Block Arc 118">
              <a:extLst>
                <a:ext uri="{FF2B5EF4-FFF2-40B4-BE49-F238E27FC236}">
                  <a16:creationId xmlns:a16="http://schemas.microsoft.com/office/drawing/2014/main" id="{B535CF46-BBA0-D241-95EF-1BB9D8D5B40A}"/>
                </a:ext>
              </a:extLst>
            </p:cNvPr>
            <p:cNvSpPr/>
            <p:nvPr/>
          </p:nvSpPr>
          <p:spPr>
            <a:xfrm rot="20889411">
              <a:off x="5887619" y="1501867"/>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21" name="Isosceles Triangle 24">
              <a:extLst>
                <a:ext uri="{FF2B5EF4-FFF2-40B4-BE49-F238E27FC236}">
                  <a16:creationId xmlns:a16="http://schemas.microsoft.com/office/drawing/2014/main" id="{056611D4-D9C6-5A44-9721-2B12CB0CFA2F}"/>
                </a:ext>
              </a:extLst>
            </p:cNvPr>
            <p:cNvSpPr/>
            <p:nvPr/>
          </p:nvSpPr>
          <p:spPr>
            <a:xfrm rot="9000000">
              <a:off x="7195373" y="1925399"/>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0" name="Group 9">
            <a:extLst>
              <a:ext uri="{FF2B5EF4-FFF2-40B4-BE49-F238E27FC236}">
                <a16:creationId xmlns:a16="http://schemas.microsoft.com/office/drawing/2014/main" id="{F5A1EAD7-2D51-FF46-B062-B8714BBB4A5B}"/>
              </a:ext>
            </a:extLst>
          </p:cNvPr>
          <p:cNvGrpSpPr/>
          <p:nvPr/>
        </p:nvGrpSpPr>
        <p:grpSpPr>
          <a:xfrm>
            <a:off x="7141996" y="2091934"/>
            <a:ext cx="643104" cy="468000"/>
            <a:chOff x="7141996" y="2091934"/>
            <a:chExt cx="643104" cy="468000"/>
          </a:xfrm>
        </p:grpSpPr>
        <p:sp>
          <p:nvSpPr>
            <p:cNvPr id="94" name="Oval 93">
              <a:extLst>
                <a:ext uri="{FF2B5EF4-FFF2-40B4-BE49-F238E27FC236}">
                  <a16:creationId xmlns:a16="http://schemas.microsoft.com/office/drawing/2014/main" id="{4CC61EE6-08BC-8546-B145-E6CCF644E8FF}"/>
                </a:ext>
              </a:extLst>
            </p:cNvPr>
            <p:cNvSpPr/>
            <p:nvPr/>
          </p:nvSpPr>
          <p:spPr>
            <a:xfrm>
              <a:off x="7141996" y="2091934"/>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aseline="-25000" dirty="0">
                <a:solidFill>
                  <a:schemeClr val="tx1"/>
                </a:solidFill>
                <a:latin typeface="Times" pitchFamily="2" charset="0"/>
              </a:endParaRPr>
            </a:p>
          </p:txBody>
        </p:sp>
        <p:sp>
          <p:nvSpPr>
            <p:cNvPr id="122" name="TextBox 121">
              <a:extLst>
                <a:ext uri="{FF2B5EF4-FFF2-40B4-BE49-F238E27FC236}">
                  <a16:creationId xmlns:a16="http://schemas.microsoft.com/office/drawing/2014/main" id="{211FDAEE-BA3F-5540-8627-389ABCDB45C9}"/>
                </a:ext>
              </a:extLst>
            </p:cNvPr>
            <p:cNvSpPr txBox="1"/>
            <p:nvPr/>
          </p:nvSpPr>
          <p:spPr>
            <a:xfrm>
              <a:off x="7217879" y="2133951"/>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1</a:t>
              </a:r>
              <a:endParaRPr lang="en-US" baseline="-25000" dirty="0">
                <a:latin typeface="Times" pitchFamily="2" charset="0"/>
              </a:endParaRPr>
            </a:p>
          </p:txBody>
        </p:sp>
      </p:grpSp>
      <p:grpSp>
        <p:nvGrpSpPr>
          <p:cNvPr id="123" name="Group 122">
            <a:extLst>
              <a:ext uri="{FF2B5EF4-FFF2-40B4-BE49-F238E27FC236}">
                <a16:creationId xmlns:a16="http://schemas.microsoft.com/office/drawing/2014/main" id="{75EF324C-47D4-0F4D-84CA-217579AB8AFA}"/>
              </a:ext>
            </a:extLst>
          </p:cNvPr>
          <p:cNvGrpSpPr/>
          <p:nvPr/>
        </p:nvGrpSpPr>
        <p:grpSpPr>
          <a:xfrm>
            <a:off x="5094596" y="3351118"/>
            <a:ext cx="631431" cy="468000"/>
            <a:chOff x="4086291" y="3009040"/>
            <a:chExt cx="631431" cy="468000"/>
          </a:xfrm>
        </p:grpSpPr>
        <p:sp>
          <p:nvSpPr>
            <p:cNvPr id="124" name="Oval 123">
              <a:extLst>
                <a:ext uri="{FF2B5EF4-FFF2-40B4-BE49-F238E27FC236}">
                  <a16:creationId xmlns:a16="http://schemas.microsoft.com/office/drawing/2014/main" id="{7ABB3838-7650-5A42-ABED-8521DA942316}"/>
                </a:ext>
              </a:extLst>
            </p:cNvPr>
            <p:cNvSpPr/>
            <p:nvPr/>
          </p:nvSpPr>
          <p:spPr>
            <a:xfrm>
              <a:off x="4086291" y="300904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25" name="TextBox 124">
              <a:extLst>
                <a:ext uri="{FF2B5EF4-FFF2-40B4-BE49-F238E27FC236}">
                  <a16:creationId xmlns:a16="http://schemas.microsoft.com/office/drawing/2014/main" id="{F147A6F8-A8FB-5A40-87CD-AFB735D86359}"/>
                </a:ext>
              </a:extLst>
            </p:cNvPr>
            <p:cNvSpPr txBox="1"/>
            <p:nvPr/>
          </p:nvSpPr>
          <p:spPr>
            <a:xfrm>
              <a:off x="4150501" y="3046085"/>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2</a:t>
              </a:r>
              <a:endParaRPr lang="en-US" baseline="-25000" dirty="0">
                <a:latin typeface="Times" pitchFamily="2" charset="0"/>
              </a:endParaRPr>
            </a:p>
          </p:txBody>
        </p:sp>
      </p:grpSp>
      <p:grpSp>
        <p:nvGrpSpPr>
          <p:cNvPr id="3" name="Group 2">
            <a:extLst>
              <a:ext uri="{FF2B5EF4-FFF2-40B4-BE49-F238E27FC236}">
                <a16:creationId xmlns:a16="http://schemas.microsoft.com/office/drawing/2014/main" id="{5F19939A-2967-704E-A0AA-6024461411AE}"/>
              </a:ext>
            </a:extLst>
          </p:cNvPr>
          <p:cNvGrpSpPr/>
          <p:nvPr/>
        </p:nvGrpSpPr>
        <p:grpSpPr>
          <a:xfrm>
            <a:off x="6503592" y="3334955"/>
            <a:ext cx="618802" cy="468000"/>
            <a:chOff x="6503592" y="3334955"/>
            <a:chExt cx="618802" cy="468000"/>
          </a:xfrm>
        </p:grpSpPr>
        <p:sp>
          <p:nvSpPr>
            <p:cNvPr id="95" name="Oval 94">
              <a:extLst>
                <a:ext uri="{FF2B5EF4-FFF2-40B4-BE49-F238E27FC236}">
                  <a16:creationId xmlns:a16="http://schemas.microsoft.com/office/drawing/2014/main" id="{9E0788E1-BCB0-D84E-AFE0-5BC307FB740E}"/>
                </a:ext>
              </a:extLst>
            </p:cNvPr>
            <p:cNvSpPr/>
            <p:nvPr/>
          </p:nvSpPr>
          <p:spPr>
            <a:xfrm>
              <a:off x="6503592" y="3334955"/>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26" name="TextBox 125">
              <a:extLst>
                <a:ext uri="{FF2B5EF4-FFF2-40B4-BE49-F238E27FC236}">
                  <a16:creationId xmlns:a16="http://schemas.microsoft.com/office/drawing/2014/main" id="{FEFF02E6-A035-754E-96A7-E520D311CFA5}"/>
                </a:ext>
              </a:extLst>
            </p:cNvPr>
            <p:cNvSpPr txBox="1"/>
            <p:nvPr/>
          </p:nvSpPr>
          <p:spPr>
            <a:xfrm>
              <a:off x="6555173" y="3362111"/>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3</a:t>
              </a:r>
              <a:endParaRPr lang="en-US" baseline="-25000" dirty="0">
                <a:latin typeface="Times" pitchFamily="2" charset="0"/>
              </a:endParaRPr>
            </a:p>
          </p:txBody>
        </p:sp>
      </p:grpSp>
      <p:grpSp>
        <p:nvGrpSpPr>
          <p:cNvPr id="127" name="Group 126">
            <a:extLst>
              <a:ext uri="{FF2B5EF4-FFF2-40B4-BE49-F238E27FC236}">
                <a16:creationId xmlns:a16="http://schemas.microsoft.com/office/drawing/2014/main" id="{A41F95C0-DDD5-9047-BA9C-35A9C717907E}"/>
              </a:ext>
            </a:extLst>
          </p:cNvPr>
          <p:cNvGrpSpPr/>
          <p:nvPr/>
        </p:nvGrpSpPr>
        <p:grpSpPr>
          <a:xfrm>
            <a:off x="8373833" y="2786701"/>
            <a:ext cx="621401" cy="468000"/>
            <a:chOff x="7365528" y="2444623"/>
            <a:chExt cx="621401" cy="468000"/>
          </a:xfrm>
        </p:grpSpPr>
        <p:sp>
          <p:nvSpPr>
            <p:cNvPr id="128" name="Oval 127">
              <a:extLst>
                <a:ext uri="{FF2B5EF4-FFF2-40B4-BE49-F238E27FC236}">
                  <a16:creationId xmlns:a16="http://schemas.microsoft.com/office/drawing/2014/main" id="{A65EA242-ECF6-1E4D-B30A-6347A3373F48}"/>
                </a:ext>
              </a:extLst>
            </p:cNvPr>
            <p:cNvSpPr/>
            <p:nvPr/>
          </p:nvSpPr>
          <p:spPr>
            <a:xfrm>
              <a:off x="7365528" y="2444623"/>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29" name="TextBox 128">
              <a:extLst>
                <a:ext uri="{FF2B5EF4-FFF2-40B4-BE49-F238E27FC236}">
                  <a16:creationId xmlns:a16="http://schemas.microsoft.com/office/drawing/2014/main" id="{10EC92F8-A9B7-CB48-9685-462556ADFD81}"/>
                </a:ext>
              </a:extLst>
            </p:cNvPr>
            <p:cNvSpPr txBox="1"/>
            <p:nvPr/>
          </p:nvSpPr>
          <p:spPr>
            <a:xfrm>
              <a:off x="7419708" y="2484155"/>
              <a:ext cx="567221" cy="369332"/>
            </a:xfrm>
            <a:prstGeom prst="rect">
              <a:avLst/>
            </a:prstGeom>
            <a:noFill/>
          </p:spPr>
          <p:txBody>
            <a:bodyPr wrap="square" rtlCol="0">
              <a:spAutoFit/>
            </a:bodyPr>
            <a:lstStyle/>
            <a:p>
              <a:r>
                <a:rPr lang="en-GB" dirty="0">
                  <a:latin typeface="Times" pitchFamily="2" charset="0"/>
                </a:rPr>
                <a:t>d</a:t>
              </a:r>
              <a:r>
                <a:rPr lang="en-GB" baseline="-25000" dirty="0">
                  <a:latin typeface="Times" pitchFamily="2" charset="0"/>
                </a:rPr>
                <a:t>1</a:t>
              </a:r>
              <a:endParaRPr lang="en-US" baseline="-25000" dirty="0">
                <a:latin typeface="Times" pitchFamily="2" charset="0"/>
              </a:endParaRPr>
            </a:p>
          </p:txBody>
        </p:sp>
      </p:grpSp>
      <p:grpSp>
        <p:nvGrpSpPr>
          <p:cNvPr id="11" name="Group 10">
            <a:extLst>
              <a:ext uri="{FF2B5EF4-FFF2-40B4-BE49-F238E27FC236}">
                <a16:creationId xmlns:a16="http://schemas.microsoft.com/office/drawing/2014/main" id="{CF6FD184-9B1F-124B-979E-D4367166D3EE}"/>
              </a:ext>
            </a:extLst>
          </p:cNvPr>
          <p:cNvGrpSpPr/>
          <p:nvPr/>
        </p:nvGrpSpPr>
        <p:grpSpPr>
          <a:xfrm>
            <a:off x="5949994" y="1325948"/>
            <a:ext cx="618026" cy="468000"/>
            <a:chOff x="5949994" y="1325948"/>
            <a:chExt cx="618026" cy="468000"/>
          </a:xfrm>
        </p:grpSpPr>
        <p:sp>
          <p:nvSpPr>
            <p:cNvPr id="117" name="Oval 116">
              <a:extLst>
                <a:ext uri="{FF2B5EF4-FFF2-40B4-BE49-F238E27FC236}">
                  <a16:creationId xmlns:a16="http://schemas.microsoft.com/office/drawing/2014/main" id="{981622C5-8045-6541-ABA5-871606EC0E85}"/>
                </a:ext>
              </a:extLst>
            </p:cNvPr>
            <p:cNvSpPr/>
            <p:nvPr/>
          </p:nvSpPr>
          <p:spPr>
            <a:xfrm>
              <a:off x="5949994" y="1325948"/>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30" name="TextBox 129">
              <a:extLst>
                <a:ext uri="{FF2B5EF4-FFF2-40B4-BE49-F238E27FC236}">
                  <a16:creationId xmlns:a16="http://schemas.microsoft.com/office/drawing/2014/main" id="{7268A0D9-4626-C24D-A085-08E7C938BF82}"/>
                </a:ext>
              </a:extLst>
            </p:cNvPr>
            <p:cNvSpPr txBox="1"/>
            <p:nvPr/>
          </p:nvSpPr>
          <p:spPr>
            <a:xfrm>
              <a:off x="6000799" y="1345017"/>
              <a:ext cx="567221" cy="369332"/>
            </a:xfrm>
            <a:prstGeom prst="rect">
              <a:avLst/>
            </a:prstGeom>
            <a:noFill/>
          </p:spPr>
          <p:txBody>
            <a:bodyPr wrap="square" rtlCol="0">
              <a:spAutoFit/>
            </a:bodyPr>
            <a:lstStyle/>
            <a:p>
              <a:r>
                <a:rPr lang="en-GB" dirty="0">
                  <a:latin typeface="Times" pitchFamily="2" charset="0"/>
                </a:rPr>
                <a:t>a</a:t>
              </a:r>
              <a:r>
                <a:rPr lang="en-GB" baseline="-25000" dirty="0">
                  <a:latin typeface="Times" pitchFamily="2" charset="0"/>
                </a:rPr>
                <a:t>3</a:t>
              </a:r>
              <a:endParaRPr lang="en-US" baseline="-25000" dirty="0">
                <a:latin typeface="Times" pitchFamily="2" charset="0"/>
              </a:endParaRPr>
            </a:p>
          </p:txBody>
        </p:sp>
      </p:grpSp>
      <p:grpSp>
        <p:nvGrpSpPr>
          <p:cNvPr id="6" name="Group 5">
            <a:extLst>
              <a:ext uri="{FF2B5EF4-FFF2-40B4-BE49-F238E27FC236}">
                <a16:creationId xmlns:a16="http://schemas.microsoft.com/office/drawing/2014/main" id="{C3747A06-CB60-6E40-A7BB-6DBCE63FF5B7}"/>
              </a:ext>
            </a:extLst>
          </p:cNvPr>
          <p:cNvGrpSpPr/>
          <p:nvPr/>
        </p:nvGrpSpPr>
        <p:grpSpPr>
          <a:xfrm>
            <a:off x="8418893" y="1439961"/>
            <a:ext cx="624368" cy="468000"/>
            <a:chOff x="8418893" y="1439961"/>
            <a:chExt cx="624368" cy="468000"/>
          </a:xfrm>
        </p:grpSpPr>
        <p:sp>
          <p:nvSpPr>
            <p:cNvPr id="112" name="Oval 111">
              <a:extLst>
                <a:ext uri="{FF2B5EF4-FFF2-40B4-BE49-F238E27FC236}">
                  <a16:creationId xmlns:a16="http://schemas.microsoft.com/office/drawing/2014/main" id="{615875AE-49B8-7047-A20A-AEFD5A780A94}"/>
                </a:ext>
              </a:extLst>
            </p:cNvPr>
            <p:cNvSpPr/>
            <p:nvPr/>
          </p:nvSpPr>
          <p:spPr>
            <a:xfrm>
              <a:off x="8418893" y="1439961"/>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31" name="TextBox 130">
              <a:extLst>
                <a:ext uri="{FF2B5EF4-FFF2-40B4-BE49-F238E27FC236}">
                  <a16:creationId xmlns:a16="http://schemas.microsoft.com/office/drawing/2014/main" id="{589E4826-B60E-3242-BBA1-A74802B0FF21}"/>
                </a:ext>
              </a:extLst>
            </p:cNvPr>
            <p:cNvSpPr txBox="1"/>
            <p:nvPr/>
          </p:nvSpPr>
          <p:spPr>
            <a:xfrm>
              <a:off x="8476040" y="1475066"/>
              <a:ext cx="567221" cy="369332"/>
            </a:xfrm>
            <a:prstGeom prst="rect">
              <a:avLst/>
            </a:prstGeom>
            <a:noFill/>
          </p:spPr>
          <p:txBody>
            <a:bodyPr wrap="square" rtlCol="0">
              <a:spAutoFit/>
            </a:bodyPr>
            <a:lstStyle/>
            <a:p>
              <a:r>
                <a:rPr lang="en-GB" dirty="0">
                  <a:latin typeface="Times" pitchFamily="2" charset="0"/>
                </a:rPr>
                <a:t>a</a:t>
              </a:r>
              <a:r>
                <a:rPr lang="en-GB" baseline="-25000" dirty="0">
                  <a:latin typeface="Times" pitchFamily="2" charset="0"/>
                </a:rPr>
                <a:t>1</a:t>
              </a:r>
              <a:endParaRPr lang="en-US" baseline="-25000" dirty="0">
                <a:latin typeface="Times" pitchFamily="2" charset="0"/>
              </a:endParaRPr>
            </a:p>
          </p:txBody>
        </p:sp>
      </p:grpSp>
      <p:grpSp>
        <p:nvGrpSpPr>
          <p:cNvPr id="14" name="Group 13">
            <a:extLst>
              <a:ext uri="{FF2B5EF4-FFF2-40B4-BE49-F238E27FC236}">
                <a16:creationId xmlns:a16="http://schemas.microsoft.com/office/drawing/2014/main" id="{BCEDF578-3B0A-D24F-8874-2B5D27E75E6E}"/>
              </a:ext>
            </a:extLst>
          </p:cNvPr>
          <p:cNvGrpSpPr/>
          <p:nvPr/>
        </p:nvGrpSpPr>
        <p:grpSpPr>
          <a:xfrm>
            <a:off x="7779016" y="3327210"/>
            <a:ext cx="644750" cy="468000"/>
            <a:chOff x="7779016" y="3327210"/>
            <a:chExt cx="644750" cy="468000"/>
          </a:xfrm>
        </p:grpSpPr>
        <p:sp>
          <p:nvSpPr>
            <p:cNvPr id="93" name="Oval 92">
              <a:extLst>
                <a:ext uri="{FF2B5EF4-FFF2-40B4-BE49-F238E27FC236}">
                  <a16:creationId xmlns:a16="http://schemas.microsoft.com/office/drawing/2014/main" id="{D4E711D6-1D50-2545-9229-36AFAC2B7269}"/>
                </a:ext>
              </a:extLst>
            </p:cNvPr>
            <p:cNvSpPr/>
            <p:nvPr/>
          </p:nvSpPr>
          <p:spPr>
            <a:xfrm>
              <a:off x="7779016" y="332721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32" name="TextBox 131">
              <a:extLst>
                <a:ext uri="{FF2B5EF4-FFF2-40B4-BE49-F238E27FC236}">
                  <a16:creationId xmlns:a16="http://schemas.microsoft.com/office/drawing/2014/main" id="{646753C5-0FF6-F244-9A98-F0DD9A8EADC9}"/>
                </a:ext>
              </a:extLst>
            </p:cNvPr>
            <p:cNvSpPr txBox="1"/>
            <p:nvPr/>
          </p:nvSpPr>
          <p:spPr>
            <a:xfrm>
              <a:off x="7856545" y="3359901"/>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2</a:t>
              </a:r>
              <a:endParaRPr lang="en-US" baseline="-25000" dirty="0">
                <a:latin typeface="Times" pitchFamily="2" charset="0"/>
              </a:endParaRPr>
            </a:p>
          </p:txBody>
        </p:sp>
      </p:grpSp>
      <p:sp>
        <p:nvSpPr>
          <p:cNvPr id="135" name="TextBox 134">
            <a:extLst>
              <a:ext uri="{FF2B5EF4-FFF2-40B4-BE49-F238E27FC236}">
                <a16:creationId xmlns:a16="http://schemas.microsoft.com/office/drawing/2014/main" id="{4A177239-113D-BB47-B1F6-78037638EC61}"/>
              </a:ext>
            </a:extLst>
          </p:cNvPr>
          <p:cNvSpPr txBox="1"/>
          <p:nvPr/>
        </p:nvSpPr>
        <p:spPr>
          <a:xfrm rot="10800000">
            <a:off x="4312927" y="3275813"/>
            <a:ext cx="336366" cy="461665"/>
          </a:xfrm>
          <a:prstGeom prst="rect">
            <a:avLst/>
          </a:prstGeom>
          <a:noFill/>
        </p:spPr>
        <p:txBody>
          <a:bodyPr wrap="square" rtlCol="0">
            <a:spAutoFit/>
          </a:bodyPr>
          <a:lstStyle/>
          <a:p>
            <a:r>
              <a:rPr lang="en-US" sz="2400" dirty="0"/>
              <a:t>−</a:t>
            </a:r>
          </a:p>
        </p:txBody>
      </p:sp>
      <p:grpSp>
        <p:nvGrpSpPr>
          <p:cNvPr id="15" name="Group 14">
            <a:extLst>
              <a:ext uri="{FF2B5EF4-FFF2-40B4-BE49-F238E27FC236}">
                <a16:creationId xmlns:a16="http://schemas.microsoft.com/office/drawing/2014/main" id="{7ADAF320-8D3C-6247-AF28-E260A0BD4217}"/>
              </a:ext>
            </a:extLst>
          </p:cNvPr>
          <p:cNvGrpSpPr/>
          <p:nvPr/>
        </p:nvGrpSpPr>
        <p:grpSpPr>
          <a:xfrm>
            <a:off x="4231254" y="2150006"/>
            <a:ext cx="1472067" cy="1375336"/>
            <a:chOff x="4231254" y="2150006"/>
            <a:chExt cx="1472067" cy="1375336"/>
          </a:xfrm>
        </p:grpSpPr>
        <p:sp>
          <p:nvSpPr>
            <p:cNvPr id="134" name="Block Arc 133">
              <a:extLst>
                <a:ext uri="{FF2B5EF4-FFF2-40B4-BE49-F238E27FC236}">
                  <a16:creationId xmlns:a16="http://schemas.microsoft.com/office/drawing/2014/main" id="{67F283E7-9877-C345-9F94-7209825C7CDB}"/>
                </a:ext>
              </a:extLst>
            </p:cNvPr>
            <p:cNvSpPr/>
            <p:nvPr/>
          </p:nvSpPr>
          <p:spPr>
            <a:xfrm rot="10446100">
              <a:off x="4307543" y="2150006"/>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36" name="Isosceles Triangle 24">
              <a:extLst>
                <a:ext uri="{FF2B5EF4-FFF2-40B4-BE49-F238E27FC236}">
                  <a16:creationId xmlns:a16="http://schemas.microsoft.com/office/drawing/2014/main" id="{2A9B5614-4CBF-484F-B5B5-5E5DE9120E7E}"/>
                </a:ext>
              </a:extLst>
            </p:cNvPr>
            <p:cNvSpPr/>
            <p:nvPr/>
          </p:nvSpPr>
          <p:spPr>
            <a:xfrm rot="20156689">
              <a:off x="4231254" y="2869754"/>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37" name="Group 136">
            <a:extLst>
              <a:ext uri="{FF2B5EF4-FFF2-40B4-BE49-F238E27FC236}">
                <a16:creationId xmlns:a16="http://schemas.microsoft.com/office/drawing/2014/main" id="{04754E77-7E6C-EB4D-88E2-E569189758F1}"/>
              </a:ext>
            </a:extLst>
          </p:cNvPr>
          <p:cNvGrpSpPr/>
          <p:nvPr/>
        </p:nvGrpSpPr>
        <p:grpSpPr>
          <a:xfrm>
            <a:off x="3934201" y="2425819"/>
            <a:ext cx="631431" cy="468000"/>
            <a:chOff x="4086291" y="3009040"/>
            <a:chExt cx="631431" cy="468000"/>
          </a:xfrm>
        </p:grpSpPr>
        <p:sp>
          <p:nvSpPr>
            <p:cNvPr id="138" name="Oval 137">
              <a:extLst>
                <a:ext uri="{FF2B5EF4-FFF2-40B4-BE49-F238E27FC236}">
                  <a16:creationId xmlns:a16="http://schemas.microsoft.com/office/drawing/2014/main" id="{0BA658B7-3490-DF48-BF35-38C7D89AEB66}"/>
                </a:ext>
              </a:extLst>
            </p:cNvPr>
            <p:cNvSpPr/>
            <p:nvPr/>
          </p:nvSpPr>
          <p:spPr>
            <a:xfrm>
              <a:off x="4086291" y="300904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39" name="TextBox 138">
              <a:extLst>
                <a:ext uri="{FF2B5EF4-FFF2-40B4-BE49-F238E27FC236}">
                  <a16:creationId xmlns:a16="http://schemas.microsoft.com/office/drawing/2014/main" id="{C4736572-A36A-C941-9C8C-F43F9A2E4E94}"/>
                </a:ext>
              </a:extLst>
            </p:cNvPr>
            <p:cNvSpPr txBox="1"/>
            <p:nvPr/>
          </p:nvSpPr>
          <p:spPr>
            <a:xfrm>
              <a:off x="4150501" y="3046085"/>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1</a:t>
              </a:r>
              <a:endParaRPr lang="en-US" baseline="-25000" dirty="0">
                <a:latin typeface="Times" pitchFamily="2" charset="0"/>
              </a:endParaRPr>
            </a:p>
          </p:txBody>
        </p:sp>
      </p:grpSp>
      <p:sp>
        <p:nvSpPr>
          <p:cNvPr id="142" name="TextBox 141">
            <a:extLst>
              <a:ext uri="{FF2B5EF4-FFF2-40B4-BE49-F238E27FC236}">
                <a16:creationId xmlns:a16="http://schemas.microsoft.com/office/drawing/2014/main" id="{C37DEAED-5768-1A49-8187-D66803B7D5A8}"/>
              </a:ext>
            </a:extLst>
          </p:cNvPr>
          <p:cNvSpPr txBox="1"/>
          <p:nvPr/>
        </p:nvSpPr>
        <p:spPr>
          <a:xfrm rot="10800000">
            <a:off x="4620085" y="4018818"/>
            <a:ext cx="336366" cy="461665"/>
          </a:xfrm>
          <a:prstGeom prst="rect">
            <a:avLst/>
          </a:prstGeom>
          <a:noFill/>
        </p:spPr>
        <p:txBody>
          <a:bodyPr wrap="square" rtlCol="0">
            <a:spAutoFit/>
          </a:bodyPr>
          <a:lstStyle/>
          <a:p>
            <a:r>
              <a:rPr lang="en-US" sz="2400" dirty="0"/>
              <a:t>−</a:t>
            </a:r>
          </a:p>
        </p:txBody>
      </p:sp>
      <p:grpSp>
        <p:nvGrpSpPr>
          <p:cNvPr id="163" name="Group 162">
            <a:extLst>
              <a:ext uri="{FF2B5EF4-FFF2-40B4-BE49-F238E27FC236}">
                <a16:creationId xmlns:a16="http://schemas.microsoft.com/office/drawing/2014/main" id="{5D541D66-5771-CC47-85CE-7B788CE5F1FF}"/>
              </a:ext>
            </a:extLst>
          </p:cNvPr>
          <p:cNvGrpSpPr/>
          <p:nvPr/>
        </p:nvGrpSpPr>
        <p:grpSpPr>
          <a:xfrm>
            <a:off x="3858905" y="2736887"/>
            <a:ext cx="1375336" cy="1412755"/>
            <a:chOff x="3858905" y="2736887"/>
            <a:chExt cx="1375336" cy="1412755"/>
          </a:xfrm>
        </p:grpSpPr>
        <p:sp>
          <p:nvSpPr>
            <p:cNvPr id="141" name="Block Arc 140">
              <a:extLst>
                <a:ext uri="{FF2B5EF4-FFF2-40B4-BE49-F238E27FC236}">
                  <a16:creationId xmlns:a16="http://schemas.microsoft.com/office/drawing/2014/main" id="{957338BF-636F-4546-9704-9ABAF1E31169}"/>
                </a:ext>
              </a:extLst>
            </p:cNvPr>
            <p:cNvSpPr/>
            <p:nvPr/>
          </p:nvSpPr>
          <p:spPr>
            <a:xfrm rot="7169567">
              <a:off x="3848684" y="2747108"/>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43" name="Isosceles Triangle 24">
              <a:extLst>
                <a:ext uri="{FF2B5EF4-FFF2-40B4-BE49-F238E27FC236}">
                  <a16:creationId xmlns:a16="http://schemas.microsoft.com/office/drawing/2014/main" id="{991C1E89-137E-AB4B-BB5F-1CDBAFDB0992}"/>
                </a:ext>
              </a:extLst>
            </p:cNvPr>
            <p:cNvSpPr/>
            <p:nvPr/>
          </p:nvSpPr>
          <p:spPr>
            <a:xfrm rot="16880156">
              <a:off x="4171136" y="3992183"/>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62" name="Group 161">
            <a:extLst>
              <a:ext uri="{FF2B5EF4-FFF2-40B4-BE49-F238E27FC236}">
                <a16:creationId xmlns:a16="http://schemas.microsoft.com/office/drawing/2014/main" id="{E059F6D5-8125-A140-8B35-0EC81B631D0D}"/>
              </a:ext>
            </a:extLst>
          </p:cNvPr>
          <p:cNvGrpSpPr/>
          <p:nvPr/>
        </p:nvGrpSpPr>
        <p:grpSpPr>
          <a:xfrm>
            <a:off x="3675555" y="3795633"/>
            <a:ext cx="631431" cy="468000"/>
            <a:chOff x="3675555" y="3795633"/>
            <a:chExt cx="631431" cy="468000"/>
          </a:xfrm>
        </p:grpSpPr>
        <p:sp>
          <p:nvSpPr>
            <p:cNvPr id="146" name="TextBox 145">
              <a:extLst>
                <a:ext uri="{FF2B5EF4-FFF2-40B4-BE49-F238E27FC236}">
                  <a16:creationId xmlns:a16="http://schemas.microsoft.com/office/drawing/2014/main" id="{41E66A51-F220-4D4B-8787-6FCAF583CFBA}"/>
                </a:ext>
              </a:extLst>
            </p:cNvPr>
            <p:cNvSpPr txBox="1"/>
            <p:nvPr/>
          </p:nvSpPr>
          <p:spPr>
            <a:xfrm>
              <a:off x="3739765" y="3832678"/>
              <a:ext cx="567221" cy="369332"/>
            </a:xfrm>
            <a:prstGeom prst="rect">
              <a:avLst/>
            </a:prstGeom>
            <a:noFill/>
          </p:spPr>
          <p:txBody>
            <a:bodyPr wrap="square" rtlCol="0">
              <a:spAutoFit/>
            </a:bodyPr>
            <a:lstStyle/>
            <a:p>
              <a:r>
                <a:rPr lang="en-GB" dirty="0">
                  <a:latin typeface="Times" pitchFamily="2" charset="0"/>
                </a:rPr>
                <a:t>a</a:t>
              </a:r>
              <a:r>
                <a:rPr lang="en-GB" baseline="-25000" dirty="0">
                  <a:latin typeface="Times" pitchFamily="2" charset="0"/>
                </a:rPr>
                <a:t>2</a:t>
              </a:r>
              <a:endParaRPr lang="en-US" baseline="-25000" dirty="0">
                <a:latin typeface="Times" pitchFamily="2" charset="0"/>
              </a:endParaRPr>
            </a:p>
          </p:txBody>
        </p:sp>
        <p:sp>
          <p:nvSpPr>
            <p:cNvPr id="145" name="Oval 144">
              <a:extLst>
                <a:ext uri="{FF2B5EF4-FFF2-40B4-BE49-F238E27FC236}">
                  <a16:creationId xmlns:a16="http://schemas.microsoft.com/office/drawing/2014/main" id="{A3CA1B7B-2BEA-D54D-BC9B-08BE6D8B3674}"/>
                </a:ext>
              </a:extLst>
            </p:cNvPr>
            <p:cNvSpPr/>
            <p:nvPr/>
          </p:nvSpPr>
          <p:spPr>
            <a:xfrm>
              <a:off x="3675555" y="3795633"/>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grpSp>
      <p:sp>
        <p:nvSpPr>
          <p:cNvPr id="149" name="TextBox 148">
            <a:extLst>
              <a:ext uri="{FF2B5EF4-FFF2-40B4-BE49-F238E27FC236}">
                <a16:creationId xmlns:a16="http://schemas.microsoft.com/office/drawing/2014/main" id="{B0969C77-B794-A043-AECA-8E488635FA6F}"/>
              </a:ext>
            </a:extLst>
          </p:cNvPr>
          <p:cNvSpPr txBox="1"/>
          <p:nvPr/>
        </p:nvSpPr>
        <p:spPr>
          <a:xfrm rot="10800000">
            <a:off x="5745582" y="3984865"/>
            <a:ext cx="336366" cy="461665"/>
          </a:xfrm>
          <a:prstGeom prst="rect">
            <a:avLst/>
          </a:prstGeom>
          <a:noFill/>
        </p:spPr>
        <p:txBody>
          <a:bodyPr wrap="square" rtlCol="0">
            <a:spAutoFit/>
          </a:bodyPr>
          <a:lstStyle/>
          <a:p>
            <a:r>
              <a:rPr lang="en-US" sz="2400" dirty="0"/>
              <a:t>−</a:t>
            </a:r>
          </a:p>
        </p:txBody>
      </p:sp>
      <p:grpSp>
        <p:nvGrpSpPr>
          <p:cNvPr id="164" name="Group 163">
            <a:extLst>
              <a:ext uri="{FF2B5EF4-FFF2-40B4-BE49-F238E27FC236}">
                <a16:creationId xmlns:a16="http://schemas.microsoft.com/office/drawing/2014/main" id="{98316226-CAB8-E844-BCE5-DBEF52F35CD9}"/>
              </a:ext>
            </a:extLst>
          </p:cNvPr>
          <p:cNvGrpSpPr/>
          <p:nvPr/>
        </p:nvGrpSpPr>
        <p:grpSpPr>
          <a:xfrm>
            <a:off x="4368242" y="3590895"/>
            <a:ext cx="1395778" cy="1375336"/>
            <a:chOff x="4368242" y="3590895"/>
            <a:chExt cx="1395778" cy="1375336"/>
          </a:xfrm>
        </p:grpSpPr>
        <p:sp>
          <p:nvSpPr>
            <p:cNvPr id="148" name="Block Arc 147">
              <a:extLst>
                <a:ext uri="{FF2B5EF4-FFF2-40B4-BE49-F238E27FC236}">
                  <a16:creationId xmlns:a16="http://schemas.microsoft.com/office/drawing/2014/main" id="{EB0987CA-8B8B-5E42-B2AE-6876DA76BA7F}"/>
                </a:ext>
              </a:extLst>
            </p:cNvPr>
            <p:cNvSpPr/>
            <p:nvPr/>
          </p:nvSpPr>
          <p:spPr>
            <a:xfrm rot="2506302">
              <a:off x="4368242" y="3590895"/>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50" name="Isosceles Triangle 24">
              <a:extLst>
                <a:ext uri="{FF2B5EF4-FFF2-40B4-BE49-F238E27FC236}">
                  <a16:creationId xmlns:a16="http://schemas.microsoft.com/office/drawing/2014/main" id="{DFE79D34-D350-434E-904A-1D1DD821E6AC}"/>
                </a:ext>
              </a:extLst>
            </p:cNvPr>
            <p:cNvSpPr/>
            <p:nvPr/>
          </p:nvSpPr>
          <p:spPr>
            <a:xfrm rot="12216891">
              <a:off x="5568341" y="4627457"/>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151" name="Group 150">
            <a:extLst>
              <a:ext uri="{FF2B5EF4-FFF2-40B4-BE49-F238E27FC236}">
                <a16:creationId xmlns:a16="http://schemas.microsoft.com/office/drawing/2014/main" id="{601E5124-BEEB-CE4B-9D71-943760A39A28}"/>
              </a:ext>
            </a:extLst>
          </p:cNvPr>
          <p:cNvGrpSpPr/>
          <p:nvPr/>
        </p:nvGrpSpPr>
        <p:grpSpPr>
          <a:xfrm>
            <a:off x="5273213" y="4794824"/>
            <a:ext cx="631431" cy="468000"/>
            <a:chOff x="4086291" y="3009040"/>
            <a:chExt cx="631431" cy="468000"/>
          </a:xfrm>
        </p:grpSpPr>
        <p:sp>
          <p:nvSpPr>
            <p:cNvPr id="152" name="Oval 151">
              <a:extLst>
                <a:ext uri="{FF2B5EF4-FFF2-40B4-BE49-F238E27FC236}">
                  <a16:creationId xmlns:a16="http://schemas.microsoft.com/office/drawing/2014/main" id="{5646F426-E922-744F-AA6C-3E430E360EC2}"/>
                </a:ext>
              </a:extLst>
            </p:cNvPr>
            <p:cNvSpPr/>
            <p:nvPr/>
          </p:nvSpPr>
          <p:spPr>
            <a:xfrm>
              <a:off x="4086291" y="300904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153" name="TextBox 152">
              <a:extLst>
                <a:ext uri="{FF2B5EF4-FFF2-40B4-BE49-F238E27FC236}">
                  <a16:creationId xmlns:a16="http://schemas.microsoft.com/office/drawing/2014/main" id="{F38A42F5-19E4-5B4D-A576-D9CA8ED7E531}"/>
                </a:ext>
              </a:extLst>
            </p:cNvPr>
            <p:cNvSpPr txBox="1"/>
            <p:nvPr/>
          </p:nvSpPr>
          <p:spPr>
            <a:xfrm>
              <a:off x="4150501" y="3046085"/>
              <a:ext cx="567221" cy="369332"/>
            </a:xfrm>
            <a:prstGeom prst="rect">
              <a:avLst/>
            </a:prstGeom>
            <a:noFill/>
          </p:spPr>
          <p:txBody>
            <a:bodyPr wrap="square" rtlCol="0">
              <a:spAutoFit/>
            </a:bodyPr>
            <a:lstStyle/>
            <a:p>
              <a:r>
                <a:rPr lang="en-GB" dirty="0">
                  <a:latin typeface="Times" pitchFamily="2" charset="0"/>
                </a:rPr>
                <a:t>d</a:t>
              </a:r>
              <a:r>
                <a:rPr lang="en-GB" baseline="-25000" dirty="0">
                  <a:latin typeface="Times" pitchFamily="2" charset="0"/>
                </a:rPr>
                <a:t>2</a:t>
              </a:r>
              <a:endParaRPr lang="en-US" baseline="-25000" dirty="0">
                <a:latin typeface="Times" pitchFamily="2" charset="0"/>
              </a:endParaRPr>
            </a:p>
          </p:txBody>
        </p:sp>
      </p:grpSp>
      <p:sp>
        <p:nvSpPr>
          <p:cNvPr id="156" name="TextBox 155">
            <a:extLst>
              <a:ext uri="{FF2B5EF4-FFF2-40B4-BE49-F238E27FC236}">
                <a16:creationId xmlns:a16="http://schemas.microsoft.com/office/drawing/2014/main" id="{925DC21F-99C9-844B-84C4-061538EA41BB}"/>
              </a:ext>
            </a:extLst>
          </p:cNvPr>
          <p:cNvSpPr txBox="1"/>
          <p:nvPr/>
        </p:nvSpPr>
        <p:spPr>
          <a:xfrm rot="10800000" flipH="1">
            <a:off x="7872389" y="1905050"/>
            <a:ext cx="287352" cy="434001"/>
          </a:xfrm>
          <a:prstGeom prst="rect">
            <a:avLst/>
          </a:prstGeom>
          <a:noFill/>
        </p:spPr>
        <p:txBody>
          <a:bodyPr wrap="square" rtlCol="0">
            <a:spAutoFit/>
          </a:bodyPr>
          <a:lstStyle/>
          <a:p>
            <a:r>
              <a:rPr lang="en-US" sz="2400" dirty="0"/>
              <a:t>+</a:t>
            </a:r>
          </a:p>
        </p:txBody>
      </p:sp>
      <p:grpSp>
        <p:nvGrpSpPr>
          <p:cNvPr id="170" name="Group 169">
            <a:extLst>
              <a:ext uri="{FF2B5EF4-FFF2-40B4-BE49-F238E27FC236}">
                <a16:creationId xmlns:a16="http://schemas.microsoft.com/office/drawing/2014/main" id="{C7771D58-DE07-7849-AF74-CA5B92BD17CF}"/>
              </a:ext>
            </a:extLst>
          </p:cNvPr>
          <p:cNvGrpSpPr/>
          <p:nvPr/>
        </p:nvGrpSpPr>
        <p:grpSpPr>
          <a:xfrm>
            <a:off x="7216380" y="990497"/>
            <a:ext cx="1222472" cy="1292924"/>
            <a:chOff x="7216380" y="990497"/>
            <a:chExt cx="1222472" cy="1292924"/>
          </a:xfrm>
        </p:grpSpPr>
        <p:sp>
          <p:nvSpPr>
            <p:cNvPr id="155" name="Block Arc 154">
              <a:extLst>
                <a:ext uri="{FF2B5EF4-FFF2-40B4-BE49-F238E27FC236}">
                  <a16:creationId xmlns:a16="http://schemas.microsoft.com/office/drawing/2014/main" id="{26022392-CAD1-0A49-B2FB-453260598A7D}"/>
                </a:ext>
              </a:extLst>
            </p:cNvPr>
            <p:cNvSpPr/>
            <p:nvPr/>
          </p:nvSpPr>
          <p:spPr>
            <a:xfrm rot="11822277" flipH="1">
              <a:off x="7216380" y="990497"/>
              <a:ext cx="1192392" cy="1292924"/>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57" name="Isosceles Triangle 24">
              <a:extLst>
                <a:ext uri="{FF2B5EF4-FFF2-40B4-BE49-F238E27FC236}">
                  <a16:creationId xmlns:a16="http://schemas.microsoft.com/office/drawing/2014/main" id="{4AF653DC-C821-2947-AD1E-30989A8A2A3A}"/>
                </a:ext>
              </a:extLst>
            </p:cNvPr>
            <p:cNvSpPr/>
            <p:nvPr/>
          </p:nvSpPr>
          <p:spPr>
            <a:xfrm rot="2111688" flipH="1">
              <a:off x="8326082" y="1765233"/>
              <a:ext cx="112770" cy="17195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160" name="TextBox 159">
            <a:extLst>
              <a:ext uri="{FF2B5EF4-FFF2-40B4-BE49-F238E27FC236}">
                <a16:creationId xmlns:a16="http://schemas.microsoft.com/office/drawing/2014/main" id="{1262F30A-E6C8-264D-B081-5A4D11ABFEDC}"/>
              </a:ext>
            </a:extLst>
          </p:cNvPr>
          <p:cNvSpPr txBox="1"/>
          <p:nvPr/>
        </p:nvSpPr>
        <p:spPr>
          <a:xfrm flipH="1">
            <a:off x="7065716" y="2754471"/>
            <a:ext cx="336366" cy="461665"/>
          </a:xfrm>
          <a:prstGeom prst="rect">
            <a:avLst/>
          </a:prstGeom>
          <a:noFill/>
        </p:spPr>
        <p:txBody>
          <a:bodyPr wrap="square" rtlCol="0">
            <a:spAutoFit/>
          </a:bodyPr>
          <a:lstStyle/>
          <a:p>
            <a:r>
              <a:rPr lang="en-US" sz="2400" dirty="0"/>
              <a:t>+</a:t>
            </a:r>
          </a:p>
        </p:txBody>
      </p:sp>
      <p:grpSp>
        <p:nvGrpSpPr>
          <p:cNvPr id="166" name="Group 165">
            <a:extLst>
              <a:ext uri="{FF2B5EF4-FFF2-40B4-BE49-F238E27FC236}">
                <a16:creationId xmlns:a16="http://schemas.microsoft.com/office/drawing/2014/main" id="{72C1AC00-4612-594A-B8CE-07877D3A16FD}"/>
              </a:ext>
            </a:extLst>
          </p:cNvPr>
          <p:cNvGrpSpPr/>
          <p:nvPr/>
        </p:nvGrpSpPr>
        <p:grpSpPr>
          <a:xfrm>
            <a:off x="5984383" y="2201909"/>
            <a:ext cx="1395778" cy="1375336"/>
            <a:chOff x="5984383" y="2201909"/>
            <a:chExt cx="1395778" cy="1375336"/>
          </a:xfrm>
        </p:grpSpPr>
        <p:sp>
          <p:nvSpPr>
            <p:cNvPr id="159" name="Isosceles Triangle 24">
              <a:extLst>
                <a:ext uri="{FF2B5EF4-FFF2-40B4-BE49-F238E27FC236}">
                  <a16:creationId xmlns:a16="http://schemas.microsoft.com/office/drawing/2014/main" id="{BA70C53B-F70D-4745-BA72-4A07A5EC719D}"/>
                </a:ext>
              </a:extLst>
            </p:cNvPr>
            <p:cNvSpPr/>
            <p:nvPr/>
          </p:nvSpPr>
          <p:spPr>
            <a:xfrm rot="3600000" flipH="1" flipV="1">
              <a:off x="6990147" y="3377593"/>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161" name="Block Arc 160">
              <a:extLst>
                <a:ext uri="{FF2B5EF4-FFF2-40B4-BE49-F238E27FC236}">
                  <a16:creationId xmlns:a16="http://schemas.microsoft.com/office/drawing/2014/main" id="{3BEDA72B-07D7-4F48-91D1-8266BD60DFCC}"/>
                </a:ext>
              </a:extLst>
            </p:cNvPr>
            <p:cNvSpPr/>
            <p:nvPr/>
          </p:nvSpPr>
          <p:spPr>
            <a:xfrm rot="8810589" flipH="1">
              <a:off x="5984383" y="2201909"/>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cxnSp>
        <p:nvCxnSpPr>
          <p:cNvPr id="8" name="Straight Connector 7">
            <a:extLst>
              <a:ext uri="{FF2B5EF4-FFF2-40B4-BE49-F238E27FC236}">
                <a16:creationId xmlns:a16="http://schemas.microsoft.com/office/drawing/2014/main" id="{305247AA-ECEE-7544-A5DA-8724558F9CD8}"/>
              </a:ext>
            </a:extLst>
          </p:cNvPr>
          <p:cNvCxnSpPr>
            <a:cxnSpLocks/>
          </p:cNvCxnSpPr>
          <p:nvPr/>
        </p:nvCxnSpPr>
        <p:spPr>
          <a:xfrm flipV="1">
            <a:off x="2974567" y="3192227"/>
            <a:ext cx="595120" cy="1"/>
          </a:xfrm>
          <a:prstGeom prst="line">
            <a:avLst/>
          </a:prstGeom>
          <a:ln w="95250">
            <a:solidFill>
              <a:srgbClr val="144B7A"/>
            </a:solidFill>
            <a:headEnd type="none"/>
            <a:tailEnd type="triangle" w="med" len="sm"/>
          </a:ln>
        </p:spPr>
        <p:style>
          <a:lnRef idx="2">
            <a:schemeClr val="accent1"/>
          </a:lnRef>
          <a:fillRef idx="0">
            <a:schemeClr val="accent1"/>
          </a:fillRef>
          <a:effectRef idx="1">
            <a:schemeClr val="accent1"/>
          </a:effectRef>
          <a:fontRef idx="minor">
            <a:schemeClr val="tx1"/>
          </a:fontRef>
        </p:style>
      </p:cxnSp>
      <p:sp>
        <p:nvSpPr>
          <p:cNvPr id="173" name="Oval 172">
            <a:extLst>
              <a:ext uri="{FF2B5EF4-FFF2-40B4-BE49-F238E27FC236}">
                <a16:creationId xmlns:a16="http://schemas.microsoft.com/office/drawing/2014/main" id="{9CA123F5-C763-6046-A40D-46AF7945C40C}"/>
              </a:ext>
            </a:extLst>
          </p:cNvPr>
          <p:cNvSpPr/>
          <p:nvPr/>
        </p:nvSpPr>
        <p:spPr>
          <a:xfrm>
            <a:off x="1393621" y="1321490"/>
            <a:ext cx="314430" cy="295244"/>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4" name="Oval 173">
            <a:extLst>
              <a:ext uri="{FF2B5EF4-FFF2-40B4-BE49-F238E27FC236}">
                <a16:creationId xmlns:a16="http://schemas.microsoft.com/office/drawing/2014/main" id="{23364E62-7D3D-7346-8A59-9B403035F928}"/>
              </a:ext>
            </a:extLst>
          </p:cNvPr>
          <p:cNvSpPr/>
          <p:nvPr/>
        </p:nvSpPr>
        <p:spPr>
          <a:xfrm>
            <a:off x="1269757" y="3260663"/>
            <a:ext cx="306674" cy="29437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5" name="Oval 174">
            <a:extLst>
              <a:ext uri="{FF2B5EF4-FFF2-40B4-BE49-F238E27FC236}">
                <a16:creationId xmlns:a16="http://schemas.microsoft.com/office/drawing/2014/main" id="{5E309186-3831-5948-83E9-CD16EF924B6A}"/>
              </a:ext>
            </a:extLst>
          </p:cNvPr>
          <p:cNvSpPr/>
          <p:nvPr/>
        </p:nvSpPr>
        <p:spPr>
          <a:xfrm>
            <a:off x="2415810" y="2567035"/>
            <a:ext cx="306674" cy="29437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6" name="Oval 175">
            <a:extLst>
              <a:ext uri="{FF2B5EF4-FFF2-40B4-BE49-F238E27FC236}">
                <a16:creationId xmlns:a16="http://schemas.microsoft.com/office/drawing/2014/main" id="{A2F887B1-E39B-6240-8AA9-74DA0DFBBC8A}"/>
              </a:ext>
            </a:extLst>
          </p:cNvPr>
          <p:cNvSpPr/>
          <p:nvPr/>
        </p:nvSpPr>
        <p:spPr>
          <a:xfrm>
            <a:off x="2744898" y="2139088"/>
            <a:ext cx="314430" cy="295244"/>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8" name="Oval 177">
            <a:extLst>
              <a:ext uri="{FF2B5EF4-FFF2-40B4-BE49-F238E27FC236}">
                <a16:creationId xmlns:a16="http://schemas.microsoft.com/office/drawing/2014/main" id="{6E890497-16ED-0E48-8400-8FD2A1F99BAE}"/>
              </a:ext>
            </a:extLst>
          </p:cNvPr>
          <p:cNvSpPr/>
          <p:nvPr/>
        </p:nvSpPr>
        <p:spPr>
          <a:xfrm>
            <a:off x="1957800" y="1842884"/>
            <a:ext cx="314430" cy="295244"/>
          </a:xfrm>
          <a:prstGeom prst="ellipse">
            <a:avLst/>
          </a:prstGeom>
          <a:noFill/>
          <a:ln w="2540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05F7D0E8-664F-F844-A658-BD01145B80E3}"/>
              </a:ext>
            </a:extLst>
          </p:cNvPr>
          <p:cNvSpPr/>
          <p:nvPr/>
        </p:nvSpPr>
        <p:spPr>
          <a:xfrm>
            <a:off x="2067473" y="1825491"/>
            <a:ext cx="314430" cy="295244"/>
          </a:xfrm>
          <a:prstGeom prst="ellipse">
            <a:avLst/>
          </a:prstGeom>
          <a:noFill/>
          <a:ln w="25400">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208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2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17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49"/>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grpId="2" nodeType="clickEffect">
                                  <p:stCondLst>
                                    <p:cond delay="0"/>
                                  </p:stCondLst>
                                  <p:childTnLst>
                                    <p:set>
                                      <p:cBhvr>
                                        <p:cTn id="64" dur="1" fill="hold">
                                          <p:stCondLst>
                                            <p:cond delay="0"/>
                                          </p:stCondLst>
                                        </p:cTn>
                                        <p:tgtEl>
                                          <p:spTgt spid="174"/>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173"/>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7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1" nodeType="clickEffect">
                                  <p:stCondLst>
                                    <p:cond delay="0"/>
                                  </p:stCondLst>
                                  <p:childTnLst>
                                    <p:set>
                                      <p:cBhvr>
                                        <p:cTn id="80" dur="1" fill="hold">
                                          <p:stCondLst>
                                            <p:cond delay="0"/>
                                          </p:stCondLst>
                                        </p:cTn>
                                        <p:tgtEl>
                                          <p:spTgt spid="173"/>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1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169"/>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176"/>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grpId="0" nodeType="clickEffect">
                                  <p:stCondLst>
                                    <p:cond delay="0"/>
                                  </p:stCondLst>
                                  <p:childTnLst>
                                    <p:set>
                                      <p:cBhvr>
                                        <p:cTn id="100" dur="1" fill="hold">
                                          <p:stCondLst>
                                            <p:cond delay="0"/>
                                          </p:stCondLst>
                                        </p:cTn>
                                        <p:tgtEl>
                                          <p:spTgt spid="175"/>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16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03"/>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xit" presetSubtype="0" fill="hold" grpId="1" nodeType="clickEffect">
                                  <p:stCondLst>
                                    <p:cond delay="0"/>
                                  </p:stCondLst>
                                  <p:childTnLst>
                                    <p:set>
                                      <p:cBhvr>
                                        <p:cTn id="112" dur="1" fill="hold">
                                          <p:stCondLst>
                                            <p:cond delay="0"/>
                                          </p:stCondLst>
                                        </p:cTn>
                                        <p:tgtEl>
                                          <p:spTgt spid="175"/>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7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15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166"/>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60"/>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xit" presetSubtype="0" fill="hold" grpId="1" nodeType="clickEffect">
                                  <p:stCondLst>
                                    <p:cond delay="0"/>
                                  </p:stCondLst>
                                  <p:childTnLst>
                                    <p:set>
                                      <p:cBhvr>
                                        <p:cTn id="136" dur="1" fill="hold">
                                          <p:stCondLst>
                                            <p:cond delay="0"/>
                                          </p:stCondLst>
                                        </p:cTn>
                                        <p:tgtEl>
                                          <p:spTgt spid="179"/>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grpId="0" nodeType="clickEffect">
                                  <p:stCondLst>
                                    <p:cond delay="0"/>
                                  </p:stCondLst>
                                  <p:childTnLst>
                                    <p:set>
                                      <p:cBhvr>
                                        <p:cTn id="140" dur="1" fill="hold">
                                          <p:stCondLst>
                                            <p:cond delay="0"/>
                                          </p:stCondLst>
                                        </p:cTn>
                                        <p:tgtEl>
                                          <p:spTgt spid="178"/>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167"/>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grpId="0" nodeType="clickEffect">
                                  <p:stCondLst>
                                    <p:cond delay="0"/>
                                  </p:stCondLst>
                                  <p:childTnLst>
                                    <p:set>
                                      <p:cBhvr>
                                        <p:cTn id="148" dur="1" fill="hold">
                                          <p:stCondLst>
                                            <p:cond delay="0"/>
                                          </p:stCondLst>
                                        </p:cTn>
                                        <p:tgtEl>
                                          <p:spTgt spid="9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171"/>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115"/>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xit" presetSubtype="0" fill="hold" grpId="1" nodeType="clickEffect">
                                  <p:stCondLst>
                                    <p:cond delay="0"/>
                                  </p:stCondLst>
                                  <p:childTnLst>
                                    <p:set>
                                      <p:cBhvr>
                                        <p:cTn id="160" dur="1" fill="hold">
                                          <p:stCondLst>
                                            <p:cond delay="0"/>
                                          </p:stCondLst>
                                        </p:cTn>
                                        <p:tgtEl>
                                          <p:spTgt spid="178"/>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grpId="0" nodeType="clickEffect">
                                  <p:stCondLst>
                                    <p:cond delay="0"/>
                                  </p:stCondLst>
                                  <p:childTnLst>
                                    <p:set>
                                      <p:cBhvr>
                                        <p:cTn id="16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17" grpId="0"/>
      <p:bldP spid="99" grpId="0"/>
      <p:bldP spid="103" grpId="0"/>
      <p:bldP spid="106" grpId="0"/>
      <p:bldP spid="110" grpId="0"/>
      <p:bldP spid="115" grpId="0"/>
      <p:bldP spid="120" grpId="0"/>
      <p:bldP spid="135" grpId="0"/>
      <p:bldP spid="142" grpId="0"/>
      <p:bldP spid="149" grpId="0"/>
      <p:bldP spid="156" grpId="0"/>
      <p:bldP spid="160" grpId="0"/>
      <p:bldP spid="173" grpId="0" animBg="1"/>
      <p:bldP spid="173" grpId="1" animBg="1"/>
      <p:bldP spid="174" grpId="1" animBg="1"/>
      <p:bldP spid="174" grpId="2" animBg="1"/>
      <p:bldP spid="175" grpId="0" animBg="1"/>
      <p:bldP spid="175" grpId="1" animBg="1"/>
      <p:bldP spid="176" grpId="0" animBg="1"/>
      <p:bldP spid="176" grpId="1" animBg="1"/>
      <p:bldP spid="178" grpId="0" animBg="1"/>
      <p:bldP spid="178" grpId="1" animBg="1"/>
      <p:bldP spid="179" grpId="0" animBg="1"/>
      <p:bldP spid="179"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Generating Argumentative Explanations</a:t>
            </a:r>
          </a:p>
        </p:txBody>
      </p:sp>
      <p:sp>
        <p:nvSpPr>
          <p:cNvPr id="3" name="Content Placeholder 2">
            <a:extLst>
              <a:ext uri="{FF2B5EF4-FFF2-40B4-BE49-F238E27FC236}">
                <a16:creationId xmlns:a16="http://schemas.microsoft.com/office/drawing/2014/main" id="{F2D01B61-283F-D346-A590-412CDE8FCE73}"/>
              </a:ext>
            </a:extLst>
          </p:cNvPr>
          <p:cNvSpPr>
            <a:spLocks noGrp="1"/>
          </p:cNvSpPr>
          <p:nvPr>
            <p:ph idx="1"/>
          </p:nvPr>
        </p:nvSpPr>
        <p:spPr>
          <a:xfrm>
            <a:off x="457200" y="1016000"/>
            <a:ext cx="8686800" cy="5146261"/>
          </a:xfrm>
        </p:spPr>
        <p:txBody>
          <a:bodyPr>
            <a:normAutofit/>
          </a:bodyPr>
          <a:lstStyle/>
          <a:p>
            <a:r>
              <a:rPr lang="en-US" dirty="0"/>
              <a:t>Argumentation frameworks support various styles of interactive explanation, e.g. conversational:</a:t>
            </a:r>
          </a:p>
          <a:p>
            <a:pPr lvl="1"/>
            <a:r>
              <a:rPr lang="en-US" dirty="0">
                <a:solidFill>
                  <a:srgbClr val="144B7A"/>
                </a:solidFill>
              </a:rPr>
              <a:t>User: </a:t>
            </a:r>
            <a:r>
              <a:rPr lang="en-US" i="1" dirty="0">
                <a:solidFill>
                  <a:srgbClr val="144B7A"/>
                </a:solidFill>
              </a:rPr>
              <a:t>Why didn’t you recommend Catch Me If You Can (</a:t>
            </a:r>
            <a:r>
              <a:rPr lang="en-US" dirty="0">
                <a:solidFill>
                  <a:srgbClr val="144B7A"/>
                </a:solidFill>
              </a:rPr>
              <a:t>f</a:t>
            </a:r>
            <a:r>
              <a:rPr lang="en-US" baseline="-25000" dirty="0">
                <a:solidFill>
                  <a:srgbClr val="144B7A"/>
                </a:solidFill>
              </a:rPr>
              <a:t>1</a:t>
            </a:r>
            <a:r>
              <a:rPr lang="en-US" i="1" dirty="0">
                <a:solidFill>
                  <a:srgbClr val="144B7A"/>
                </a:solidFill>
              </a:rPr>
              <a:t>) to me?</a:t>
            </a: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dirty="0">
              <a:solidFill>
                <a:schemeClr val="tx1">
                  <a:lumMod val="50000"/>
                  <a:lumOff val="50000"/>
                </a:schemeClr>
              </a:solidFill>
            </a:endParaRPr>
          </a:p>
          <a:p>
            <a:pPr lvl="1"/>
            <a:r>
              <a:rPr lang="en-US" dirty="0">
                <a:solidFill>
                  <a:schemeClr val="tx1">
                    <a:lumMod val="50000"/>
                    <a:lumOff val="50000"/>
                  </a:schemeClr>
                </a:solidFill>
              </a:rPr>
              <a:t>System: </a:t>
            </a:r>
            <a:r>
              <a:rPr lang="en-US" i="1" dirty="0">
                <a:solidFill>
                  <a:schemeClr val="tx1">
                    <a:lumMod val="50000"/>
                    <a:lumOff val="50000"/>
                  </a:schemeClr>
                </a:solidFill>
              </a:rPr>
              <a:t>It was mainly due to the genres of the film, particularly Drama (</a:t>
            </a:r>
            <a:r>
              <a:rPr lang="en-US" dirty="0">
                <a:solidFill>
                  <a:schemeClr val="tx1">
                    <a:lumMod val="50000"/>
                    <a:lumOff val="50000"/>
                  </a:schemeClr>
                </a:solidFill>
              </a:rPr>
              <a:t>g</a:t>
            </a:r>
            <a:r>
              <a:rPr lang="en-US" baseline="-25000" dirty="0">
                <a:solidFill>
                  <a:schemeClr val="tx1">
                    <a:lumMod val="50000"/>
                    <a:lumOff val="50000"/>
                  </a:schemeClr>
                </a:solidFill>
              </a:rPr>
              <a:t>3</a:t>
            </a:r>
            <a:r>
              <a:rPr lang="en-US" i="1" dirty="0">
                <a:solidFill>
                  <a:schemeClr val="tx1">
                    <a:lumMod val="50000"/>
                    <a:lumOff val="50000"/>
                  </a:schemeClr>
                </a:solidFill>
              </a:rPr>
              <a:t>).</a:t>
            </a:r>
          </a:p>
          <a:p>
            <a:pPr lvl="1"/>
            <a:r>
              <a:rPr lang="en-US" dirty="0">
                <a:solidFill>
                  <a:srgbClr val="144B7A"/>
                </a:solidFill>
              </a:rPr>
              <a:t>User: </a:t>
            </a:r>
            <a:r>
              <a:rPr lang="en-US" i="1" dirty="0">
                <a:solidFill>
                  <a:srgbClr val="144B7A"/>
                </a:solidFill>
              </a:rPr>
              <a:t>I don’t care about the genres of a film, reduce their importance.</a:t>
            </a:r>
          </a:p>
        </p:txBody>
      </p:sp>
      <p:sp>
        <p:nvSpPr>
          <p:cNvPr id="15" name="Content Placeholder 2">
            <a:extLst>
              <a:ext uri="{FF2B5EF4-FFF2-40B4-BE49-F238E27FC236}">
                <a16:creationId xmlns:a16="http://schemas.microsoft.com/office/drawing/2014/main" id="{AC967E65-A431-A441-A0E5-844B40D2B5AE}"/>
              </a:ext>
            </a:extLst>
          </p:cNvPr>
          <p:cNvSpPr txBox="1">
            <a:spLocks/>
          </p:cNvSpPr>
          <p:nvPr/>
        </p:nvSpPr>
        <p:spPr>
          <a:xfrm>
            <a:off x="667250" y="2354694"/>
            <a:ext cx="1864659" cy="1171446"/>
          </a:xfrm>
          <a:prstGeom prst="rect">
            <a:avLst/>
          </a:prstGeom>
        </p:spPr>
        <p:txBody>
          <a:bodyPr vert="horz" lIns="91440" tIns="45720" rIns="91440" bIns="45720" rtlCol="0">
            <a:normAutofit fontScale="92500" lnSpcReduction="100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The </a:t>
            </a:r>
            <a:r>
              <a:rPr lang="en-US" i="1" dirty="0"/>
              <a:t>argumentation explanation </a:t>
            </a:r>
            <a:r>
              <a:rPr lang="en-US" dirty="0"/>
              <a:t>for an argument is the subgraph of all nodes with a path to it</a:t>
            </a:r>
            <a:endParaRPr lang="en-US" baseline="-25000" dirty="0"/>
          </a:p>
        </p:txBody>
      </p:sp>
      <p:sp>
        <p:nvSpPr>
          <p:cNvPr id="17" name="Content Placeholder 2">
            <a:extLst>
              <a:ext uri="{FF2B5EF4-FFF2-40B4-BE49-F238E27FC236}">
                <a16:creationId xmlns:a16="http://schemas.microsoft.com/office/drawing/2014/main" id="{BAB244D3-A4C4-5C41-B5A4-254E7547811C}"/>
              </a:ext>
            </a:extLst>
          </p:cNvPr>
          <p:cNvSpPr txBox="1">
            <a:spLocks/>
          </p:cNvSpPr>
          <p:nvPr/>
        </p:nvSpPr>
        <p:spPr>
          <a:xfrm>
            <a:off x="500505" y="5422501"/>
            <a:ext cx="8229600" cy="128123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RS may then reduce the user’s unique constant for genres of a film. </a:t>
            </a:r>
          </a:p>
          <a:p>
            <a:r>
              <a:rPr lang="en-US" dirty="0"/>
              <a:t>This reduces </a:t>
            </a:r>
            <a:r>
              <a:rPr lang="en-US" i="1" dirty="0"/>
              <a:t>f</a:t>
            </a:r>
            <a:r>
              <a:rPr lang="en-US" i="1" baseline="-25000" dirty="0"/>
              <a:t>1</a:t>
            </a:r>
            <a:r>
              <a:rPr lang="en-US" dirty="0"/>
              <a:t>’s predicted rating, therefore improves the RS’s accuracy.</a:t>
            </a:r>
          </a:p>
        </p:txBody>
      </p:sp>
      <p:grpSp>
        <p:nvGrpSpPr>
          <p:cNvPr id="16" name="Group 15">
            <a:extLst>
              <a:ext uri="{FF2B5EF4-FFF2-40B4-BE49-F238E27FC236}">
                <a16:creationId xmlns:a16="http://schemas.microsoft.com/office/drawing/2014/main" id="{6C8F042A-C7F3-884D-ACED-8D5692A91284}"/>
              </a:ext>
            </a:extLst>
          </p:cNvPr>
          <p:cNvGrpSpPr/>
          <p:nvPr/>
        </p:nvGrpSpPr>
        <p:grpSpPr>
          <a:xfrm>
            <a:off x="4068712" y="3261494"/>
            <a:ext cx="1375336" cy="1395778"/>
            <a:chOff x="6713092" y="2470762"/>
            <a:chExt cx="1375336" cy="1395778"/>
          </a:xfrm>
        </p:grpSpPr>
        <p:sp>
          <p:nvSpPr>
            <p:cNvPr id="20" name="Block Arc 19">
              <a:extLst>
                <a:ext uri="{FF2B5EF4-FFF2-40B4-BE49-F238E27FC236}">
                  <a16:creationId xmlns:a16="http://schemas.microsoft.com/office/drawing/2014/main" id="{4C2B56D8-68E2-3B4D-A31B-EDAD6587625C}"/>
                </a:ext>
              </a:extLst>
            </p:cNvPr>
            <p:cNvSpPr/>
            <p:nvPr/>
          </p:nvSpPr>
          <p:spPr>
            <a:xfrm rot="15489411">
              <a:off x="6702871" y="2480983"/>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21" name="Isosceles Triangle 24">
              <a:extLst>
                <a:ext uri="{FF2B5EF4-FFF2-40B4-BE49-F238E27FC236}">
                  <a16:creationId xmlns:a16="http://schemas.microsoft.com/office/drawing/2014/main" id="{DE65C296-2D13-F747-8F60-92CBBDE880EC}"/>
                </a:ext>
              </a:extLst>
            </p:cNvPr>
            <p:cNvSpPr/>
            <p:nvPr/>
          </p:nvSpPr>
          <p:spPr>
            <a:xfrm rot="14400000" flipV="1">
              <a:off x="7057685" y="2451871"/>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22" name="TextBox 21">
            <a:extLst>
              <a:ext uri="{FF2B5EF4-FFF2-40B4-BE49-F238E27FC236}">
                <a16:creationId xmlns:a16="http://schemas.microsoft.com/office/drawing/2014/main" id="{2A49F041-D369-3B43-B6C1-B5140CD9777C}"/>
              </a:ext>
            </a:extLst>
          </p:cNvPr>
          <p:cNvSpPr txBox="1"/>
          <p:nvPr/>
        </p:nvSpPr>
        <p:spPr>
          <a:xfrm>
            <a:off x="4110132" y="3531109"/>
            <a:ext cx="336366" cy="461665"/>
          </a:xfrm>
          <a:prstGeom prst="rect">
            <a:avLst/>
          </a:prstGeom>
          <a:noFill/>
        </p:spPr>
        <p:txBody>
          <a:bodyPr wrap="square" rtlCol="0">
            <a:spAutoFit/>
          </a:bodyPr>
          <a:lstStyle/>
          <a:p>
            <a:r>
              <a:rPr lang="en-US" sz="2400" dirty="0"/>
              <a:t>−</a:t>
            </a:r>
          </a:p>
        </p:txBody>
      </p:sp>
      <p:grpSp>
        <p:nvGrpSpPr>
          <p:cNvPr id="23" name="Group 22">
            <a:extLst>
              <a:ext uri="{FF2B5EF4-FFF2-40B4-BE49-F238E27FC236}">
                <a16:creationId xmlns:a16="http://schemas.microsoft.com/office/drawing/2014/main" id="{AA4BC9F2-8A78-F94A-9703-679A67103B1D}"/>
              </a:ext>
            </a:extLst>
          </p:cNvPr>
          <p:cNvGrpSpPr/>
          <p:nvPr/>
        </p:nvGrpSpPr>
        <p:grpSpPr>
          <a:xfrm>
            <a:off x="4034652" y="3252498"/>
            <a:ext cx="1375336" cy="1395778"/>
            <a:chOff x="6679032" y="2461766"/>
            <a:chExt cx="1375336" cy="1395778"/>
          </a:xfrm>
        </p:grpSpPr>
        <p:sp>
          <p:nvSpPr>
            <p:cNvPr id="24" name="Block Arc 23">
              <a:extLst>
                <a:ext uri="{FF2B5EF4-FFF2-40B4-BE49-F238E27FC236}">
                  <a16:creationId xmlns:a16="http://schemas.microsoft.com/office/drawing/2014/main" id="{89FEBF8B-3001-C94F-BEA1-8A88F7AD48AA}"/>
                </a:ext>
              </a:extLst>
            </p:cNvPr>
            <p:cNvSpPr/>
            <p:nvPr/>
          </p:nvSpPr>
          <p:spPr>
            <a:xfrm rot="6110589" flipH="1">
              <a:off x="6668811" y="2471987"/>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25" name="Isosceles Triangle 24">
              <a:extLst>
                <a:ext uri="{FF2B5EF4-FFF2-40B4-BE49-F238E27FC236}">
                  <a16:creationId xmlns:a16="http://schemas.microsoft.com/office/drawing/2014/main" id="{E194A967-1650-794F-A1CB-979808C1E6A3}"/>
                </a:ext>
              </a:extLst>
            </p:cNvPr>
            <p:cNvSpPr/>
            <p:nvPr/>
          </p:nvSpPr>
          <p:spPr>
            <a:xfrm rot="7200000" flipH="1" flipV="1">
              <a:off x="7577770" y="2442875"/>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26" name="TextBox 25">
            <a:extLst>
              <a:ext uri="{FF2B5EF4-FFF2-40B4-BE49-F238E27FC236}">
                <a16:creationId xmlns:a16="http://schemas.microsoft.com/office/drawing/2014/main" id="{FB00CF6D-CA22-924B-8527-86D64F7E59F4}"/>
              </a:ext>
            </a:extLst>
          </p:cNvPr>
          <p:cNvSpPr txBox="1"/>
          <p:nvPr/>
        </p:nvSpPr>
        <p:spPr>
          <a:xfrm flipH="1">
            <a:off x="5036230" y="3526140"/>
            <a:ext cx="336366" cy="461665"/>
          </a:xfrm>
          <a:prstGeom prst="rect">
            <a:avLst/>
          </a:prstGeom>
          <a:noFill/>
        </p:spPr>
        <p:txBody>
          <a:bodyPr wrap="square" rtlCol="0">
            <a:spAutoFit/>
          </a:bodyPr>
          <a:lstStyle/>
          <a:p>
            <a:r>
              <a:rPr lang="en-US" sz="2400" dirty="0"/>
              <a:t>−</a:t>
            </a:r>
          </a:p>
        </p:txBody>
      </p:sp>
      <p:sp>
        <p:nvSpPr>
          <p:cNvPr id="27" name="TextBox 26">
            <a:extLst>
              <a:ext uri="{FF2B5EF4-FFF2-40B4-BE49-F238E27FC236}">
                <a16:creationId xmlns:a16="http://schemas.microsoft.com/office/drawing/2014/main" id="{AA078347-64F8-0442-959B-1FCED528955B}"/>
              </a:ext>
            </a:extLst>
          </p:cNvPr>
          <p:cNvSpPr txBox="1"/>
          <p:nvPr/>
        </p:nvSpPr>
        <p:spPr>
          <a:xfrm>
            <a:off x="3188519" y="3614411"/>
            <a:ext cx="336366" cy="461665"/>
          </a:xfrm>
          <a:prstGeom prst="rect">
            <a:avLst/>
          </a:prstGeom>
          <a:noFill/>
        </p:spPr>
        <p:txBody>
          <a:bodyPr wrap="square" rtlCol="0">
            <a:spAutoFit/>
          </a:bodyPr>
          <a:lstStyle/>
          <a:p>
            <a:r>
              <a:rPr lang="en-US" sz="2400" dirty="0"/>
              <a:t>−</a:t>
            </a:r>
          </a:p>
        </p:txBody>
      </p:sp>
      <p:sp>
        <p:nvSpPr>
          <p:cNvPr id="28" name="TextBox 27">
            <a:extLst>
              <a:ext uri="{FF2B5EF4-FFF2-40B4-BE49-F238E27FC236}">
                <a16:creationId xmlns:a16="http://schemas.microsoft.com/office/drawing/2014/main" id="{E39FB1BA-81BA-F947-B22C-1BC0403F918D}"/>
              </a:ext>
            </a:extLst>
          </p:cNvPr>
          <p:cNvSpPr txBox="1"/>
          <p:nvPr/>
        </p:nvSpPr>
        <p:spPr>
          <a:xfrm flipH="1">
            <a:off x="5360276" y="3212330"/>
            <a:ext cx="336366" cy="369332"/>
          </a:xfrm>
          <a:prstGeom prst="rect">
            <a:avLst/>
          </a:prstGeom>
          <a:noFill/>
        </p:spPr>
        <p:txBody>
          <a:bodyPr wrap="square" rtlCol="0">
            <a:spAutoFit/>
          </a:bodyPr>
          <a:lstStyle/>
          <a:p>
            <a:r>
              <a:rPr lang="en-US" dirty="0"/>
              <a:t>0</a:t>
            </a:r>
          </a:p>
        </p:txBody>
      </p:sp>
      <p:grpSp>
        <p:nvGrpSpPr>
          <p:cNvPr id="29" name="Group 28">
            <a:extLst>
              <a:ext uri="{FF2B5EF4-FFF2-40B4-BE49-F238E27FC236}">
                <a16:creationId xmlns:a16="http://schemas.microsoft.com/office/drawing/2014/main" id="{353EB3D3-0C59-4A45-9EC3-E7A88D6A9ADF}"/>
              </a:ext>
            </a:extLst>
          </p:cNvPr>
          <p:cNvGrpSpPr/>
          <p:nvPr/>
        </p:nvGrpSpPr>
        <p:grpSpPr>
          <a:xfrm>
            <a:off x="4456285" y="3090432"/>
            <a:ext cx="1375336" cy="1444666"/>
            <a:chOff x="7100665" y="2299700"/>
            <a:chExt cx="1375336" cy="1444666"/>
          </a:xfrm>
        </p:grpSpPr>
        <p:sp>
          <p:nvSpPr>
            <p:cNvPr id="30" name="Block Arc 29">
              <a:extLst>
                <a:ext uri="{FF2B5EF4-FFF2-40B4-BE49-F238E27FC236}">
                  <a16:creationId xmlns:a16="http://schemas.microsoft.com/office/drawing/2014/main" id="{E3468353-A1FE-4C43-8549-20B3D11D5C6D}"/>
                </a:ext>
              </a:extLst>
            </p:cNvPr>
            <p:cNvSpPr/>
            <p:nvPr/>
          </p:nvSpPr>
          <p:spPr>
            <a:xfrm rot="4310589" flipH="1">
              <a:off x="7090444" y="2358809"/>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31" name="Isosceles Triangle 24">
              <a:extLst>
                <a:ext uri="{FF2B5EF4-FFF2-40B4-BE49-F238E27FC236}">
                  <a16:creationId xmlns:a16="http://schemas.microsoft.com/office/drawing/2014/main" id="{C90BD774-7B94-764E-BD48-A2BE8251B075}"/>
                </a:ext>
              </a:extLst>
            </p:cNvPr>
            <p:cNvSpPr/>
            <p:nvPr/>
          </p:nvSpPr>
          <p:spPr>
            <a:xfrm rot="16200000" flipH="1">
              <a:off x="7638645" y="2274246"/>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2" name="TextBox 31">
            <a:extLst>
              <a:ext uri="{FF2B5EF4-FFF2-40B4-BE49-F238E27FC236}">
                <a16:creationId xmlns:a16="http://schemas.microsoft.com/office/drawing/2014/main" id="{6038F726-CF39-F04D-BF5E-C1DEF1F8CA58}"/>
              </a:ext>
            </a:extLst>
          </p:cNvPr>
          <p:cNvSpPr txBox="1"/>
          <p:nvPr/>
        </p:nvSpPr>
        <p:spPr>
          <a:xfrm flipH="1">
            <a:off x="5207168" y="2287687"/>
            <a:ext cx="336366" cy="461665"/>
          </a:xfrm>
          <a:prstGeom prst="rect">
            <a:avLst/>
          </a:prstGeom>
          <a:noFill/>
        </p:spPr>
        <p:txBody>
          <a:bodyPr wrap="square" rtlCol="0">
            <a:spAutoFit/>
          </a:bodyPr>
          <a:lstStyle/>
          <a:p>
            <a:r>
              <a:rPr lang="en-US" sz="2400" dirty="0"/>
              <a:t>+</a:t>
            </a:r>
          </a:p>
        </p:txBody>
      </p:sp>
      <p:grpSp>
        <p:nvGrpSpPr>
          <p:cNvPr id="33" name="Group 32">
            <a:extLst>
              <a:ext uri="{FF2B5EF4-FFF2-40B4-BE49-F238E27FC236}">
                <a16:creationId xmlns:a16="http://schemas.microsoft.com/office/drawing/2014/main" id="{F7CB322E-45E0-8D43-86EB-45EE07879FAD}"/>
              </a:ext>
            </a:extLst>
          </p:cNvPr>
          <p:cNvGrpSpPr/>
          <p:nvPr/>
        </p:nvGrpSpPr>
        <p:grpSpPr>
          <a:xfrm>
            <a:off x="4880039" y="2345698"/>
            <a:ext cx="1450956" cy="1375336"/>
            <a:chOff x="7524419" y="1554966"/>
            <a:chExt cx="1450956" cy="1375336"/>
          </a:xfrm>
        </p:grpSpPr>
        <p:sp>
          <p:nvSpPr>
            <p:cNvPr id="34" name="Block Arc 33">
              <a:extLst>
                <a:ext uri="{FF2B5EF4-FFF2-40B4-BE49-F238E27FC236}">
                  <a16:creationId xmlns:a16="http://schemas.microsoft.com/office/drawing/2014/main" id="{4D6AD3AD-0FAD-5B47-921C-FA9B9EE72597}"/>
                </a:ext>
              </a:extLst>
            </p:cNvPr>
            <p:cNvSpPr/>
            <p:nvPr/>
          </p:nvSpPr>
          <p:spPr>
            <a:xfrm rot="710589" flipH="1">
              <a:off x="7579597" y="1554966"/>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35" name="Isosceles Triangle 24">
              <a:extLst>
                <a:ext uri="{FF2B5EF4-FFF2-40B4-BE49-F238E27FC236}">
                  <a16:creationId xmlns:a16="http://schemas.microsoft.com/office/drawing/2014/main" id="{7868D86D-37D2-004C-BE02-21F8C36229EC}"/>
                </a:ext>
              </a:extLst>
            </p:cNvPr>
            <p:cNvSpPr/>
            <p:nvPr/>
          </p:nvSpPr>
          <p:spPr>
            <a:xfrm rot="12600000" flipH="1">
              <a:off x="7524419" y="1979095"/>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36" name="TextBox 35">
            <a:extLst>
              <a:ext uri="{FF2B5EF4-FFF2-40B4-BE49-F238E27FC236}">
                <a16:creationId xmlns:a16="http://schemas.microsoft.com/office/drawing/2014/main" id="{DB262120-CB02-6344-B22F-DC52085451A9}"/>
              </a:ext>
            </a:extLst>
          </p:cNvPr>
          <p:cNvSpPr txBox="1"/>
          <p:nvPr/>
        </p:nvSpPr>
        <p:spPr>
          <a:xfrm>
            <a:off x="4090918" y="1969473"/>
            <a:ext cx="336366" cy="461665"/>
          </a:xfrm>
          <a:prstGeom prst="rect">
            <a:avLst/>
          </a:prstGeom>
          <a:noFill/>
        </p:spPr>
        <p:txBody>
          <a:bodyPr wrap="square" rtlCol="0">
            <a:spAutoFit/>
          </a:bodyPr>
          <a:lstStyle/>
          <a:p>
            <a:r>
              <a:rPr lang="en-US" sz="2400" dirty="0"/>
              <a:t>+</a:t>
            </a:r>
          </a:p>
        </p:txBody>
      </p:sp>
      <p:grpSp>
        <p:nvGrpSpPr>
          <p:cNvPr id="37" name="Group 36">
            <a:extLst>
              <a:ext uri="{FF2B5EF4-FFF2-40B4-BE49-F238E27FC236}">
                <a16:creationId xmlns:a16="http://schemas.microsoft.com/office/drawing/2014/main" id="{87318F58-3D69-0849-A8FF-004F5C9EE11C}"/>
              </a:ext>
            </a:extLst>
          </p:cNvPr>
          <p:cNvGrpSpPr/>
          <p:nvPr/>
        </p:nvGrpSpPr>
        <p:grpSpPr>
          <a:xfrm>
            <a:off x="3243239" y="2292599"/>
            <a:ext cx="1439759" cy="1375336"/>
            <a:chOff x="5887619" y="1501867"/>
            <a:chExt cx="1439759" cy="1375336"/>
          </a:xfrm>
        </p:grpSpPr>
        <p:sp>
          <p:nvSpPr>
            <p:cNvPr id="38" name="Block Arc 37">
              <a:extLst>
                <a:ext uri="{FF2B5EF4-FFF2-40B4-BE49-F238E27FC236}">
                  <a16:creationId xmlns:a16="http://schemas.microsoft.com/office/drawing/2014/main" id="{645FE200-1D05-194D-BB00-D708C36531EE}"/>
                </a:ext>
              </a:extLst>
            </p:cNvPr>
            <p:cNvSpPr/>
            <p:nvPr/>
          </p:nvSpPr>
          <p:spPr>
            <a:xfrm rot="20889411">
              <a:off x="5887619" y="1501867"/>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39" name="Isosceles Triangle 24">
              <a:extLst>
                <a:ext uri="{FF2B5EF4-FFF2-40B4-BE49-F238E27FC236}">
                  <a16:creationId xmlns:a16="http://schemas.microsoft.com/office/drawing/2014/main" id="{9D2F7E93-9EB4-E048-A8EC-A19F3EF5E23E}"/>
                </a:ext>
              </a:extLst>
            </p:cNvPr>
            <p:cNvSpPr/>
            <p:nvPr/>
          </p:nvSpPr>
          <p:spPr>
            <a:xfrm rot="9000000">
              <a:off x="7195373" y="1925399"/>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40" name="Group 39">
            <a:extLst>
              <a:ext uri="{FF2B5EF4-FFF2-40B4-BE49-F238E27FC236}">
                <a16:creationId xmlns:a16="http://schemas.microsoft.com/office/drawing/2014/main" id="{936C6D54-4895-9144-84EC-24B042476E59}"/>
              </a:ext>
            </a:extLst>
          </p:cNvPr>
          <p:cNvGrpSpPr/>
          <p:nvPr/>
        </p:nvGrpSpPr>
        <p:grpSpPr>
          <a:xfrm>
            <a:off x="4497616" y="2882666"/>
            <a:ext cx="643104" cy="468000"/>
            <a:chOff x="7141996" y="2091934"/>
            <a:chExt cx="643104" cy="468000"/>
          </a:xfrm>
        </p:grpSpPr>
        <p:sp>
          <p:nvSpPr>
            <p:cNvPr id="41" name="Oval 40">
              <a:extLst>
                <a:ext uri="{FF2B5EF4-FFF2-40B4-BE49-F238E27FC236}">
                  <a16:creationId xmlns:a16="http://schemas.microsoft.com/office/drawing/2014/main" id="{CBE314C7-AC75-EE48-B572-91F57A2228D1}"/>
                </a:ext>
              </a:extLst>
            </p:cNvPr>
            <p:cNvSpPr/>
            <p:nvPr/>
          </p:nvSpPr>
          <p:spPr>
            <a:xfrm>
              <a:off x="7141996" y="2091934"/>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aseline="-25000" dirty="0">
                <a:solidFill>
                  <a:schemeClr val="tx1"/>
                </a:solidFill>
                <a:latin typeface="Times" pitchFamily="2" charset="0"/>
              </a:endParaRPr>
            </a:p>
          </p:txBody>
        </p:sp>
        <p:sp>
          <p:nvSpPr>
            <p:cNvPr id="42" name="TextBox 41">
              <a:extLst>
                <a:ext uri="{FF2B5EF4-FFF2-40B4-BE49-F238E27FC236}">
                  <a16:creationId xmlns:a16="http://schemas.microsoft.com/office/drawing/2014/main" id="{46E55221-FB5B-2D49-8B60-96AA1F232EB7}"/>
                </a:ext>
              </a:extLst>
            </p:cNvPr>
            <p:cNvSpPr txBox="1"/>
            <p:nvPr/>
          </p:nvSpPr>
          <p:spPr>
            <a:xfrm>
              <a:off x="7217879" y="2133951"/>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1</a:t>
              </a:r>
              <a:endParaRPr lang="en-US" baseline="-25000" dirty="0">
                <a:latin typeface="Times" pitchFamily="2" charset="0"/>
              </a:endParaRPr>
            </a:p>
          </p:txBody>
        </p:sp>
      </p:grpSp>
      <p:grpSp>
        <p:nvGrpSpPr>
          <p:cNvPr id="43" name="Group 42">
            <a:extLst>
              <a:ext uri="{FF2B5EF4-FFF2-40B4-BE49-F238E27FC236}">
                <a16:creationId xmlns:a16="http://schemas.microsoft.com/office/drawing/2014/main" id="{DB967277-BBA1-D147-B1F3-BA920D90F7E5}"/>
              </a:ext>
            </a:extLst>
          </p:cNvPr>
          <p:cNvGrpSpPr/>
          <p:nvPr/>
        </p:nvGrpSpPr>
        <p:grpSpPr>
          <a:xfrm>
            <a:off x="2450216" y="4141850"/>
            <a:ext cx="631431" cy="468000"/>
            <a:chOff x="4086291" y="3009040"/>
            <a:chExt cx="631431" cy="468000"/>
          </a:xfrm>
        </p:grpSpPr>
        <p:sp>
          <p:nvSpPr>
            <p:cNvPr id="44" name="Oval 43">
              <a:extLst>
                <a:ext uri="{FF2B5EF4-FFF2-40B4-BE49-F238E27FC236}">
                  <a16:creationId xmlns:a16="http://schemas.microsoft.com/office/drawing/2014/main" id="{BA02772F-C554-984F-A238-8B8D6E234B4D}"/>
                </a:ext>
              </a:extLst>
            </p:cNvPr>
            <p:cNvSpPr/>
            <p:nvPr/>
          </p:nvSpPr>
          <p:spPr>
            <a:xfrm>
              <a:off x="4086291" y="300904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45" name="TextBox 44">
              <a:extLst>
                <a:ext uri="{FF2B5EF4-FFF2-40B4-BE49-F238E27FC236}">
                  <a16:creationId xmlns:a16="http://schemas.microsoft.com/office/drawing/2014/main" id="{356EC0CA-E603-9B48-B235-66F75DDA9505}"/>
                </a:ext>
              </a:extLst>
            </p:cNvPr>
            <p:cNvSpPr txBox="1"/>
            <p:nvPr/>
          </p:nvSpPr>
          <p:spPr>
            <a:xfrm>
              <a:off x="4150501" y="3046085"/>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2</a:t>
              </a:r>
              <a:endParaRPr lang="en-US" baseline="-25000" dirty="0">
                <a:latin typeface="Times" pitchFamily="2" charset="0"/>
              </a:endParaRPr>
            </a:p>
          </p:txBody>
        </p:sp>
      </p:grpSp>
      <p:sp>
        <p:nvSpPr>
          <p:cNvPr id="47" name="Oval 46">
            <a:extLst>
              <a:ext uri="{FF2B5EF4-FFF2-40B4-BE49-F238E27FC236}">
                <a16:creationId xmlns:a16="http://schemas.microsoft.com/office/drawing/2014/main" id="{40B67D67-9D6C-6A4E-82D1-8BB9067706AA}"/>
              </a:ext>
            </a:extLst>
          </p:cNvPr>
          <p:cNvSpPr/>
          <p:nvPr/>
        </p:nvSpPr>
        <p:spPr>
          <a:xfrm>
            <a:off x="3859212" y="4125687"/>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48" name="TextBox 47">
            <a:extLst>
              <a:ext uri="{FF2B5EF4-FFF2-40B4-BE49-F238E27FC236}">
                <a16:creationId xmlns:a16="http://schemas.microsoft.com/office/drawing/2014/main" id="{3E63E014-8B41-D84B-BD92-8E6EEC72E356}"/>
              </a:ext>
            </a:extLst>
          </p:cNvPr>
          <p:cNvSpPr txBox="1"/>
          <p:nvPr/>
        </p:nvSpPr>
        <p:spPr>
          <a:xfrm>
            <a:off x="3910793" y="4152843"/>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3</a:t>
            </a:r>
            <a:endParaRPr lang="en-US" baseline="-25000" dirty="0">
              <a:latin typeface="Times" pitchFamily="2" charset="0"/>
            </a:endParaRPr>
          </a:p>
        </p:txBody>
      </p:sp>
      <p:grpSp>
        <p:nvGrpSpPr>
          <p:cNvPr id="49" name="Group 48">
            <a:extLst>
              <a:ext uri="{FF2B5EF4-FFF2-40B4-BE49-F238E27FC236}">
                <a16:creationId xmlns:a16="http://schemas.microsoft.com/office/drawing/2014/main" id="{C0C1E0D4-72DF-B743-9711-EE01051DEA3C}"/>
              </a:ext>
            </a:extLst>
          </p:cNvPr>
          <p:cNvGrpSpPr/>
          <p:nvPr/>
        </p:nvGrpSpPr>
        <p:grpSpPr>
          <a:xfrm>
            <a:off x="5729453" y="3577433"/>
            <a:ext cx="621401" cy="468000"/>
            <a:chOff x="7365528" y="2444623"/>
            <a:chExt cx="621401" cy="468000"/>
          </a:xfrm>
        </p:grpSpPr>
        <p:sp>
          <p:nvSpPr>
            <p:cNvPr id="50" name="Oval 49">
              <a:extLst>
                <a:ext uri="{FF2B5EF4-FFF2-40B4-BE49-F238E27FC236}">
                  <a16:creationId xmlns:a16="http://schemas.microsoft.com/office/drawing/2014/main" id="{B6FD31DD-D46F-EB4F-9A35-C47E89B033F2}"/>
                </a:ext>
              </a:extLst>
            </p:cNvPr>
            <p:cNvSpPr/>
            <p:nvPr/>
          </p:nvSpPr>
          <p:spPr>
            <a:xfrm>
              <a:off x="7365528" y="2444623"/>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51" name="TextBox 50">
              <a:extLst>
                <a:ext uri="{FF2B5EF4-FFF2-40B4-BE49-F238E27FC236}">
                  <a16:creationId xmlns:a16="http://schemas.microsoft.com/office/drawing/2014/main" id="{05426323-1F4E-264A-A2A9-C1C2553FFB9F}"/>
                </a:ext>
              </a:extLst>
            </p:cNvPr>
            <p:cNvSpPr txBox="1"/>
            <p:nvPr/>
          </p:nvSpPr>
          <p:spPr>
            <a:xfrm>
              <a:off x="7419708" y="2484155"/>
              <a:ext cx="567221" cy="369332"/>
            </a:xfrm>
            <a:prstGeom prst="rect">
              <a:avLst/>
            </a:prstGeom>
            <a:noFill/>
          </p:spPr>
          <p:txBody>
            <a:bodyPr wrap="square" rtlCol="0">
              <a:spAutoFit/>
            </a:bodyPr>
            <a:lstStyle/>
            <a:p>
              <a:r>
                <a:rPr lang="en-GB" dirty="0">
                  <a:latin typeface="Times" pitchFamily="2" charset="0"/>
                </a:rPr>
                <a:t>d</a:t>
              </a:r>
              <a:r>
                <a:rPr lang="en-GB" baseline="-25000" dirty="0">
                  <a:latin typeface="Times" pitchFamily="2" charset="0"/>
                </a:rPr>
                <a:t>1</a:t>
              </a:r>
              <a:endParaRPr lang="en-US" baseline="-25000" dirty="0">
                <a:latin typeface="Times" pitchFamily="2" charset="0"/>
              </a:endParaRPr>
            </a:p>
          </p:txBody>
        </p:sp>
      </p:grpSp>
      <p:grpSp>
        <p:nvGrpSpPr>
          <p:cNvPr id="52" name="Group 51">
            <a:extLst>
              <a:ext uri="{FF2B5EF4-FFF2-40B4-BE49-F238E27FC236}">
                <a16:creationId xmlns:a16="http://schemas.microsoft.com/office/drawing/2014/main" id="{33C2D7E2-C4B8-004D-A462-D8CE55AEAAD0}"/>
              </a:ext>
            </a:extLst>
          </p:cNvPr>
          <p:cNvGrpSpPr/>
          <p:nvPr/>
        </p:nvGrpSpPr>
        <p:grpSpPr>
          <a:xfrm>
            <a:off x="3305614" y="2116680"/>
            <a:ext cx="618026" cy="468000"/>
            <a:chOff x="5949994" y="1325948"/>
            <a:chExt cx="618026" cy="468000"/>
          </a:xfrm>
        </p:grpSpPr>
        <p:sp>
          <p:nvSpPr>
            <p:cNvPr id="53" name="Oval 52">
              <a:extLst>
                <a:ext uri="{FF2B5EF4-FFF2-40B4-BE49-F238E27FC236}">
                  <a16:creationId xmlns:a16="http://schemas.microsoft.com/office/drawing/2014/main" id="{66E77154-7793-F644-954C-73C6D7527309}"/>
                </a:ext>
              </a:extLst>
            </p:cNvPr>
            <p:cNvSpPr/>
            <p:nvPr/>
          </p:nvSpPr>
          <p:spPr>
            <a:xfrm>
              <a:off x="5949994" y="1325948"/>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54" name="TextBox 53">
              <a:extLst>
                <a:ext uri="{FF2B5EF4-FFF2-40B4-BE49-F238E27FC236}">
                  <a16:creationId xmlns:a16="http://schemas.microsoft.com/office/drawing/2014/main" id="{445EE311-8795-A543-879B-01D4FA1058C5}"/>
                </a:ext>
              </a:extLst>
            </p:cNvPr>
            <p:cNvSpPr txBox="1"/>
            <p:nvPr/>
          </p:nvSpPr>
          <p:spPr>
            <a:xfrm>
              <a:off x="6000799" y="1345017"/>
              <a:ext cx="567221" cy="369332"/>
            </a:xfrm>
            <a:prstGeom prst="rect">
              <a:avLst/>
            </a:prstGeom>
            <a:noFill/>
          </p:spPr>
          <p:txBody>
            <a:bodyPr wrap="square" rtlCol="0">
              <a:spAutoFit/>
            </a:bodyPr>
            <a:lstStyle/>
            <a:p>
              <a:r>
                <a:rPr lang="en-GB" dirty="0">
                  <a:latin typeface="Times" pitchFamily="2" charset="0"/>
                </a:rPr>
                <a:t>a</a:t>
              </a:r>
              <a:r>
                <a:rPr lang="en-GB" baseline="-25000" dirty="0">
                  <a:latin typeface="Times" pitchFamily="2" charset="0"/>
                </a:rPr>
                <a:t>3</a:t>
              </a:r>
              <a:endParaRPr lang="en-US" baseline="-25000" dirty="0">
                <a:latin typeface="Times" pitchFamily="2" charset="0"/>
              </a:endParaRPr>
            </a:p>
          </p:txBody>
        </p:sp>
      </p:grpSp>
      <p:grpSp>
        <p:nvGrpSpPr>
          <p:cNvPr id="55" name="Group 54">
            <a:extLst>
              <a:ext uri="{FF2B5EF4-FFF2-40B4-BE49-F238E27FC236}">
                <a16:creationId xmlns:a16="http://schemas.microsoft.com/office/drawing/2014/main" id="{7308BF08-27EF-8347-AB70-02618310C3E2}"/>
              </a:ext>
            </a:extLst>
          </p:cNvPr>
          <p:cNvGrpSpPr/>
          <p:nvPr/>
        </p:nvGrpSpPr>
        <p:grpSpPr>
          <a:xfrm>
            <a:off x="5774513" y="2230693"/>
            <a:ext cx="624368" cy="468000"/>
            <a:chOff x="8418893" y="1439961"/>
            <a:chExt cx="624368" cy="468000"/>
          </a:xfrm>
        </p:grpSpPr>
        <p:sp>
          <p:nvSpPr>
            <p:cNvPr id="56" name="Oval 55">
              <a:extLst>
                <a:ext uri="{FF2B5EF4-FFF2-40B4-BE49-F238E27FC236}">
                  <a16:creationId xmlns:a16="http://schemas.microsoft.com/office/drawing/2014/main" id="{355DC5F8-A34D-CD46-99B2-49BEDBE56721}"/>
                </a:ext>
              </a:extLst>
            </p:cNvPr>
            <p:cNvSpPr/>
            <p:nvPr/>
          </p:nvSpPr>
          <p:spPr>
            <a:xfrm>
              <a:off x="8418893" y="1439961"/>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57" name="TextBox 56">
              <a:extLst>
                <a:ext uri="{FF2B5EF4-FFF2-40B4-BE49-F238E27FC236}">
                  <a16:creationId xmlns:a16="http://schemas.microsoft.com/office/drawing/2014/main" id="{48916C21-77EE-3D4F-AD10-8FB2C4EC61B8}"/>
                </a:ext>
              </a:extLst>
            </p:cNvPr>
            <p:cNvSpPr txBox="1"/>
            <p:nvPr/>
          </p:nvSpPr>
          <p:spPr>
            <a:xfrm>
              <a:off x="8476040" y="1475066"/>
              <a:ext cx="567221" cy="369332"/>
            </a:xfrm>
            <a:prstGeom prst="rect">
              <a:avLst/>
            </a:prstGeom>
            <a:noFill/>
          </p:spPr>
          <p:txBody>
            <a:bodyPr wrap="square" rtlCol="0">
              <a:spAutoFit/>
            </a:bodyPr>
            <a:lstStyle/>
            <a:p>
              <a:r>
                <a:rPr lang="en-GB" dirty="0">
                  <a:latin typeface="Times" pitchFamily="2" charset="0"/>
                </a:rPr>
                <a:t>a</a:t>
              </a:r>
              <a:r>
                <a:rPr lang="en-GB" baseline="-25000" dirty="0">
                  <a:latin typeface="Times" pitchFamily="2" charset="0"/>
                </a:rPr>
                <a:t>1</a:t>
              </a:r>
              <a:endParaRPr lang="en-US" baseline="-25000" dirty="0">
                <a:latin typeface="Times" pitchFamily="2" charset="0"/>
              </a:endParaRPr>
            </a:p>
          </p:txBody>
        </p:sp>
      </p:grpSp>
      <p:grpSp>
        <p:nvGrpSpPr>
          <p:cNvPr id="58" name="Group 57">
            <a:extLst>
              <a:ext uri="{FF2B5EF4-FFF2-40B4-BE49-F238E27FC236}">
                <a16:creationId xmlns:a16="http://schemas.microsoft.com/office/drawing/2014/main" id="{BD66DC3C-EB1B-B848-B1EF-5E77757357E7}"/>
              </a:ext>
            </a:extLst>
          </p:cNvPr>
          <p:cNvGrpSpPr/>
          <p:nvPr/>
        </p:nvGrpSpPr>
        <p:grpSpPr>
          <a:xfrm>
            <a:off x="5134636" y="4117942"/>
            <a:ext cx="644750" cy="468000"/>
            <a:chOff x="7779016" y="3327210"/>
            <a:chExt cx="644750" cy="468000"/>
          </a:xfrm>
        </p:grpSpPr>
        <p:sp>
          <p:nvSpPr>
            <p:cNvPr id="59" name="Oval 58">
              <a:extLst>
                <a:ext uri="{FF2B5EF4-FFF2-40B4-BE49-F238E27FC236}">
                  <a16:creationId xmlns:a16="http://schemas.microsoft.com/office/drawing/2014/main" id="{A72C1A10-6B21-BC4B-98BF-3B48E0210DA8}"/>
                </a:ext>
              </a:extLst>
            </p:cNvPr>
            <p:cNvSpPr/>
            <p:nvPr/>
          </p:nvSpPr>
          <p:spPr>
            <a:xfrm>
              <a:off x="7779016" y="3327210"/>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60" name="TextBox 59">
              <a:extLst>
                <a:ext uri="{FF2B5EF4-FFF2-40B4-BE49-F238E27FC236}">
                  <a16:creationId xmlns:a16="http://schemas.microsoft.com/office/drawing/2014/main" id="{4D15807D-C5A5-E844-A1D7-D212FC737890}"/>
                </a:ext>
              </a:extLst>
            </p:cNvPr>
            <p:cNvSpPr txBox="1"/>
            <p:nvPr/>
          </p:nvSpPr>
          <p:spPr>
            <a:xfrm>
              <a:off x="7856545" y="3359901"/>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2</a:t>
              </a:r>
              <a:endParaRPr lang="en-US" baseline="-25000" dirty="0">
                <a:latin typeface="Times" pitchFamily="2" charset="0"/>
              </a:endParaRPr>
            </a:p>
          </p:txBody>
        </p:sp>
      </p:grpSp>
      <p:sp>
        <p:nvSpPr>
          <p:cNvPr id="61" name="TextBox 60">
            <a:extLst>
              <a:ext uri="{FF2B5EF4-FFF2-40B4-BE49-F238E27FC236}">
                <a16:creationId xmlns:a16="http://schemas.microsoft.com/office/drawing/2014/main" id="{99B1C200-119D-9747-AB1B-67DB9EEBC0C2}"/>
              </a:ext>
            </a:extLst>
          </p:cNvPr>
          <p:cNvSpPr txBox="1"/>
          <p:nvPr/>
        </p:nvSpPr>
        <p:spPr>
          <a:xfrm rot="10800000" flipH="1">
            <a:off x="5228009" y="2695782"/>
            <a:ext cx="287352" cy="434001"/>
          </a:xfrm>
          <a:prstGeom prst="rect">
            <a:avLst/>
          </a:prstGeom>
          <a:noFill/>
        </p:spPr>
        <p:txBody>
          <a:bodyPr wrap="square" rtlCol="0">
            <a:spAutoFit/>
          </a:bodyPr>
          <a:lstStyle/>
          <a:p>
            <a:r>
              <a:rPr lang="en-US" sz="2400" dirty="0"/>
              <a:t>+</a:t>
            </a:r>
          </a:p>
        </p:txBody>
      </p:sp>
      <p:grpSp>
        <p:nvGrpSpPr>
          <p:cNvPr id="62" name="Group 61">
            <a:extLst>
              <a:ext uri="{FF2B5EF4-FFF2-40B4-BE49-F238E27FC236}">
                <a16:creationId xmlns:a16="http://schemas.microsoft.com/office/drawing/2014/main" id="{9C24C04E-F186-2045-9CB8-AC10289DADFB}"/>
              </a:ext>
            </a:extLst>
          </p:cNvPr>
          <p:cNvGrpSpPr/>
          <p:nvPr/>
        </p:nvGrpSpPr>
        <p:grpSpPr>
          <a:xfrm>
            <a:off x="4572000" y="1781229"/>
            <a:ext cx="1222472" cy="1292924"/>
            <a:chOff x="7216380" y="990497"/>
            <a:chExt cx="1222472" cy="1292924"/>
          </a:xfrm>
        </p:grpSpPr>
        <p:sp>
          <p:nvSpPr>
            <p:cNvPr id="63" name="Block Arc 62">
              <a:extLst>
                <a:ext uri="{FF2B5EF4-FFF2-40B4-BE49-F238E27FC236}">
                  <a16:creationId xmlns:a16="http://schemas.microsoft.com/office/drawing/2014/main" id="{4B2BD2D2-8227-2B4F-94A2-51D02E560E01}"/>
                </a:ext>
              </a:extLst>
            </p:cNvPr>
            <p:cNvSpPr/>
            <p:nvPr/>
          </p:nvSpPr>
          <p:spPr>
            <a:xfrm rot="11822277" flipH="1">
              <a:off x="7216380" y="990497"/>
              <a:ext cx="1192392" cy="1292924"/>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64" name="Isosceles Triangle 24">
              <a:extLst>
                <a:ext uri="{FF2B5EF4-FFF2-40B4-BE49-F238E27FC236}">
                  <a16:creationId xmlns:a16="http://schemas.microsoft.com/office/drawing/2014/main" id="{F4F2D0E1-92F2-B147-AFE1-B6FC503FA278}"/>
                </a:ext>
              </a:extLst>
            </p:cNvPr>
            <p:cNvSpPr/>
            <p:nvPr/>
          </p:nvSpPr>
          <p:spPr>
            <a:xfrm rot="2111688" flipH="1">
              <a:off x="8326082" y="1765233"/>
              <a:ext cx="112770" cy="17195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65" name="TextBox 64">
            <a:extLst>
              <a:ext uri="{FF2B5EF4-FFF2-40B4-BE49-F238E27FC236}">
                <a16:creationId xmlns:a16="http://schemas.microsoft.com/office/drawing/2014/main" id="{2B38231E-B453-0E48-9431-B2FD7BB92CFD}"/>
              </a:ext>
            </a:extLst>
          </p:cNvPr>
          <p:cNvSpPr txBox="1"/>
          <p:nvPr/>
        </p:nvSpPr>
        <p:spPr>
          <a:xfrm flipH="1">
            <a:off x="4421336" y="3545203"/>
            <a:ext cx="336366" cy="461665"/>
          </a:xfrm>
          <a:prstGeom prst="rect">
            <a:avLst/>
          </a:prstGeom>
          <a:noFill/>
        </p:spPr>
        <p:txBody>
          <a:bodyPr wrap="square" rtlCol="0">
            <a:spAutoFit/>
          </a:bodyPr>
          <a:lstStyle/>
          <a:p>
            <a:r>
              <a:rPr lang="en-US" sz="2400" dirty="0"/>
              <a:t>+</a:t>
            </a:r>
          </a:p>
        </p:txBody>
      </p:sp>
      <p:grpSp>
        <p:nvGrpSpPr>
          <p:cNvPr id="66" name="Group 65">
            <a:extLst>
              <a:ext uri="{FF2B5EF4-FFF2-40B4-BE49-F238E27FC236}">
                <a16:creationId xmlns:a16="http://schemas.microsoft.com/office/drawing/2014/main" id="{7E30FF36-8936-B846-B4FB-B2E7C4389CA9}"/>
              </a:ext>
            </a:extLst>
          </p:cNvPr>
          <p:cNvGrpSpPr/>
          <p:nvPr/>
        </p:nvGrpSpPr>
        <p:grpSpPr>
          <a:xfrm>
            <a:off x="3340003" y="2992641"/>
            <a:ext cx="1395778" cy="1375336"/>
            <a:chOff x="5984383" y="2201909"/>
            <a:chExt cx="1395778" cy="1375336"/>
          </a:xfrm>
        </p:grpSpPr>
        <p:sp>
          <p:nvSpPr>
            <p:cNvPr id="67" name="Isosceles Triangle 24">
              <a:extLst>
                <a:ext uri="{FF2B5EF4-FFF2-40B4-BE49-F238E27FC236}">
                  <a16:creationId xmlns:a16="http://schemas.microsoft.com/office/drawing/2014/main" id="{C5AC9B16-E693-CD45-BDF4-B24168E7A013}"/>
                </a:ext>
              </a:extLst>
            </p:cNvPr>
            <p:cNvSpPr/>
            <p:nvPr/>
          </p:nvSpPr>
          <p:spPr>
            <a:xfrm rot="3600000" flipH="1" flipV="1">
              <a:off x="6990147" y="3377593"/>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68" name="Block Arc 67">
              <a:extLst>
                <a:ext uri="{FF2B5EF4-FFF2-40B4-BE49-F238E27FC236}">
                  <a16:creationId xmlns:a16="http://schemas.microsoft.com/office/drawing/2014/main" id="{4C16758B-A9CC-FB43-ADB7-10425E972D39}"/>
                </a:ext>
              </a:extLst>
            </p:cNvPr>
            <p:cNvSpPr/>
            <p:nvPr/>
          </p:nvSpPr>
          <p:spPr>
            <a:xfrm rot="8810589" flipH="1">
              <a:off x="5984383" y="2201909"/>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71" name="Group 70">
            <a:extLst>
              <a:ext uri="{FF2B5EF4-FFF2-40B4-BE49-F238E27FC236}">
                <a16:creationId xmlns:a16="http://schemas.microsoft.com/office/drawing/2014/main" id="{7B56CCBC-96CF-1E4C-B8A6-CE2A372AD5F5}"/>
              </a:ext>
            </a:extLst>
          </p:cNvPr>
          <p:cNvGrpSpPr/>
          <p:nvPr/>
        </p:nvGrpSpPr>
        <p:grpSpPr>
          <a:xfrm>
            <a:off x="2622059" y="4013611"/>
            <a:ext cx="1395778" cy="1375336"/>
            <a:chOff x="5271402" y="3216211"/>
            <a:chExt cx="1395778" cy="1375336"/>
          </a:xfrm>
        </p:grpSpPr>
        <p:sp>
          <p:nvSpPr>
            <p:cNvPr id="72" name="Block Arc 71">
              <a:extLst>
                <a:ext uri="{FF2B5EF4-FFF2-40B4-BE49-F238E27FC236}">
                  <a16:creationId xmlns:a16="http://schemas.microsoft.com/office/drawing/2014/main" id="{34EAA96B-169F-C946-9AF8-EDEC15EC52F7}"/>
                </a:ext>
              </a:extLst>
            </p:cNvPr>
            <p:cNvSpPr/>
            <p:nvPr/>
          </p:nvSpPr>
          <p:spPr>
            <a:xfrm rot="19089411">
              <a:off x="5271402" y="3216211"/>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73" name="Isosceles Triangle 24">
              <a:extLst>
                <a:ext uri="{FF2B5EF4-FFF2-40B4-BE49-F238E27FC236}">
                  <a16:creationId xmlns:a16="http://schemas.microsoft.com/office/drawing/2014/main" id="{A9AE3E64-98D2-0540-B62C-F08F07B74148}"/>
                </a:ext>
              </a:extLst>
            </p:cNvPr>
            <p:cNvSpPr/>
            <p:nvPr/>
          </p:nvSpPr>
          <p:spPr>
            <a:xfrm rot="7200000">
              <a:off x="6404099" y="3296707"/>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75" name="Content Placeholder 2">
            <a:extLst>
              <a:ext uri="{FF2B5EF4-FFF2-40B4-BE49-F238E27FC236}">
                <a16:creationId xmlns:a16="http://schemas.microsoft.com/office/drawing/2014/main" id="{E346EAA4-5940-E04A-A6B0-1BB0D741D067}"/>
              </a:ext>
            </a:extLst>
          </p:cNvPr>
          <p:cNvSpPr txBox="1">
            <a:spLocks/>
          </p:cNvSpPr>
          <p:nvPr/>
        </p:nvSpPr>
        <p:spPr>
          <a:xfrm>
            <a:off x="6565549" y="2834876"/>
            <a:ext cx="1864659" cy="117144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Aspects with biggest </a:t>
            </a:r>
            <a:r>
              <a:rPr lang="en-US" dirty="0">
                <a:solidFill>
                  <a:srgbClr val="FF0000"/>
                </a:solidFill>
              </a:rPr>
              <a:t>negative</a:t>
            </a:r>
            <a:r>
              <a:rPr lang="en-US" dirty="0"/>
              <a:t> effects on </a:t>
            </a:r>
            <a:r>
              <a:rPr lang="en-US" i="1" dirty="0"/>
              <a:t>f</a:t>
            </a:r>
            <a:r>
              <a:rPr lang="en-US" i="1" baseline="-25000" dirty="0"/>
              <a:t>1</a:t>
            </a:r>
            <a:r>
              <a:rPr lang="en-US" dirty="0"/>
              <a:t>’s predicted rating determined</a:t>
            </a:r>
            <a:endParaRPr lang="en-US" baseline="-25000" dirty="0"/>
          </a:p>
        </p:txBody>
      </p:sp>
    </p:spTree>
    <p:extLst>
      <p:ext uri="{BB962C8B-B14F-4D97-AF65-F5344CB8AC3E}">
        <p14:creationId xmlns:p14="http://schemas.microsoft.com/office/powerpoint/2010/main" val="3622308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5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1"/>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6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65"/>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6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71"/>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7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mph" presetSubtype="2" fill="hold" nodeType="clickEffect">
                                  <p:stCondLst>
                                    <p:cond delay="0"/>
                                  </p:stCondLst>
                                  <p:childTnLst>
                                    <p:animClr clrSpc="rgb" dir="cw">
                                      <p:cBhvr>
                                        <p:cTn id="72" dur="2000" fill="hold"/>
                                        <p:tgtEl>
                                          <p:spTgt spid="47"/>
                                        </p:tgtEl>
                                        <p:attrNameLst>
                                          <p:attrName>fillcolor</p:attrName>
                                        </p:attrNameLst>
                                      </p:cBhvr>
                                      <p:to>
                                        <a:schemeClr val="accent2"/>
                                      </p:to>
                                    </p:animClr>
                                    <p:set>
                                      <p:cBhvr>
                                        <p:cTn id="73" dur="2000" fill="hold"/>
                                        <p:tgtEl>
                                          <p:spTgt spid="47"/>
                                        </p:tgtEl>
                                        <p:attrNameLst>
                                          <p:attrName>fill.type</p:attrName>
                                        </p:attrNameLst>
                                      </p:cBhvr>
                                      <p:to>
                                        <p:strVal val="solid"/>
                                      </p:to>
                                    </p:set>
                                    <p:set>
                                      <p:cBhvr>
                                        <p:cTn id="74" dur="2000" fill="hold"/>
                                        <p:tgtEl>
                                          <p:spTgt spid="47"/>
                                        </p:tgtEl>
                                        <p:attrNameLst>
                                          <p:attrName>fill.on</p:attrName>
                                        </p:attrNameLst>
                                      </p:cBhvr>
                                      <p:to>
                                        <p:strVal val="tru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nodeType="clickEffect">
                                  <p:stCondLst>
                                    <p:cond delay="0"/>
                                  </p:stCondLst>
                                  <p:childTnLst>
                                    <p:set>
                                      <p:cBhvr>
                                        <p:cTn id="82"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2" grpId="0"/>
      <p:bldP spid="26" grpId="0"/>
      <p:bldP spid="27" grpId="0"/>
      <p:bldP spid="28" grpId="0"/>
      <p:bldP spid="32" grpId="0"/>
      <p:bldP spid="36" grpId="0"/>
      <p:bldP spid="47" grpId="0" animBg="1"/>
      <p:bldP spid="48" grpId="0"/>
      <p:bldP spid="61" grpId="0"/>
      <p:bldP spid="65" grpId="0"/>
      <p:bldP spid="7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C485A-ACDC-441C-925F-A176568C7DE4}"/>
              </a:ext>
            </a:extLst>
          </p:cNvPr>
          <p:cNvSpPr>
            <a:spLocks noGrp="1"/>
          </p:cNvSpPr>
          <p:nvPr>
            <p:ph type="title"/>
          </p:nvPr>
        </p:nvSpPr>
        <p:spPr/>
        <p:txBody>
          <a:bodyPr>
            <a:normAutofit/>
          </a:bodyPr>
          <a:lstStyle/>
          <a:p>
            <a:r>
              <a:rPr lang="en-GB" dirty="0"/>
              <a:t>What can AI do today?</a:t>
            </a:r>
          </a:p>
        </p:txBody>
      </p:sp>
      <p:grpSp>
        <p:nvGrpSpPr>
          <p:cNvPr id="33" name="Group 32">
            <a:extLst>
              <a:ext uri="{FF2B5EF4-FFF2-40B4-BE49-F238E27FC236}">
                <a16:creationId xmlns:a16="http://schemas.microsoft.com/office/drawing/2014/main" id="{3ECC0A91-F7F1-4C63-A1F3-E2979DF39D0C}"/>
              </a:ext>
            </a:extLst>
          </p:cNvPr>
          <p:cNvGrpSpPr/>
          <p:nvPr/>
        </p:nvGrpSpPr>
        <p:grpSpPr>
          <a:xfrm>
            <a:off x="3963348" y="4353975"/>
            <a:ext cx="1833610" cy="920508"/>
            <a:chOff x="3963347" y="3971287"/>
            <a:chExt cx="1833610" cy="920508"/>
          </a:xfrm>
        </p:grpSpPr>
        <p:sp>
          <p:nvSpPr>
            <p:cNvPr id="34" name="TextBox 33">
              <a:extLst>
                <a:ext uri="{FF2B5EF4-FFF2-40B4-BE49-F238E27FC236}">
                  <a16:creationId xmlns:a16="http://schemas.microsoft.com/office/drawing/2014/main" id="{F8A70DF8-124A-427B-AC15-CC8560852167}"/>
                </a:ext>
              </a:extLst>
            </p:cNvPr>
            <p:cNvSpPr txBox="1"/>
            <p:nvPr/>
          </p:nvSpPr>
          <p:spPr>
            <a:xfrm>
              <a:off x="3963347" y="3971287"/>
              <a:ext cx="1833610" cy="369332"/>
            </a:xfrm>
            <a:prstGeom prst="rect">
              <a:avLst/>
            </a:prstGeom>
            <a:noFill/>
          </p:spPr>
          <p:txBody>
            <a:bodyPr wrap="square" rtlCol="0">
              <a:spAutoFit/>
            </a:bodyPr>
            <a:lstStyle/>
            <a:p>
              <a:r>
                <a:rPr lang="en-GB" dirty="0"/>
                <a:t>Vacuum clean</a:t>
              </a:r>
            </a:p>
          </p:txBody>
        </p:sp>
        <p:pic>
          <p:nvPicPr>
            <p:cNvPr id="35" name="Picture 34">
              <a:extLst>
                <a:ext uri="{FF2B5EF4-FFF2-40B4-BE49-F238E27FC236}">
                  <a16:creationId xmlns:a16="http://schemas.microsoft.com/office/drawing/2014/main" id="{F870D005-B864-4EA4-B4BD-2EEF9CA2D37A}"/>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71029" y="4292032"/>
              <a:ext cx="806404" cy="599763"/>
            </a:xfrm>
            <a:prstGeom prst="rect">
              <a:avLst/>
            </a:prstGeom>
          </p:spPr>
        </p:pic>
        <p:pic>
          <p:nvPicPr>
            <p:cNvPr id="36" name="Picture 35">
              <a:extLst>
                <a:ext uri="{FF2B5EF4-FFF2-40B4-BE49-F238E27FC236}">
                  <a16:creationId xmlns:a16="http://schemas.microsoft.com/office/drawing/2014/main" id="{C482A0E0-0067-4A88-8624-C7AC4AE1210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103529" y="4492117"/>
              <a:ext cx="554212" cy="297138"/>
            </a:xfrm>
            <a:prstGeom prst="rect">
              <a:avLst/>
            </a:prstGeom>
          </p:spPr>
        </p:pic>
      </p:grpSp>
      <p:grpSp>
        <p:nvGrpSpPr>
          <p:cNvPr id="37" name="Group 36">
            <a:extLst>
              <a:ext uri="{FF2B5EF4-FFF2-40B4-BE49-F238E27FC236}">
                <a16:creationId xmlns:a16="http://schemas.microsoft.com/office/drawing/2014/main" id="{D8B9EEC6-4F16-46D1-85E5-E259015F2F9B}"/>
              </a:ext>
            </a:extLst>
          </p:cNvPr>
          <p:cNvGrpSpPr/>
          <p:nvPr/>
        </p:nvGrpSpPr>
        <p:grpSpPr>
          <a:xfrm>
            <a:off x="3113106" y="2945893"/>
            <a:ext cx="1660198" cy="1190327"/>
            <a:chOff x="3113106" y="2563204"/>
            <a:chExt cx="1660198" cy="1190327"/>
          </a:xfrm>
        </p:grpSpPr>
        <p:sp>
          <p:nvSpPr>
            <p:cNvPr id="38" name="TextBox 37">
              <a:extLst>
                <a:ext uri="{FF2B5EF4-FFF2-40B4-BE49-F238E27FC236}">
                  <a16:creationId xmlns:a16="http://schemas.microsoft.com/office/drawing/2014/main" id="{62791EE9-5C65-4A0F-A95F-DF67EA4AF1E7}"/>
                </a:ext>
              </a:extLst>
            </p:cNvPr>
            <p:cNvSpPr txBox="1"/>
            <p:nvPr/>
          </p:nvSpPr>
          <p:spPr>
            <a:xfrm>
              <a:off x="3113106" y="2563204"/>
              <a:ext cx="1660198" cy="369332"/>
            </a:xfrm>
            <a:prstGeom prst="rect">
              <a:avLst/>
            </a:prstGeom>
            <a:noFill/>
          </p:spPr>
          <p:txBody>
            <a:bodyPr wrap="none" rtlCol="0">
              <a:spAutoFit/>
            </a:bodyPr>
            <a:lstStyle/>
            <a:p>
              <a:r>
                <a:rPr lang="en-GB" dirty="0"/>
                <a:t>Recognise faces</a:t>
              </a:r>
            </a:p>
          </p:txBody>
        </p:sp>
        <p:pic>
          <p:nvPicPr>
            <p:cNvPr id="39" name="Picture 38">
              <a:extLst>
                <a:ext uri="{FF2B5EF4-FFF2-40B4-BE49-F238E27FC236}">
                  <a16:creationId xmlns:a16="http://schemas.microsoft.com/office/drawing/2014/main" id="{328B3B94-B4B1-497B-8B0B-C506F4A335D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716306" y="2905857"/>
              <a:ext cx="627968" cy="847674"/>
            </a:xfrm>
            <a:prstGeom prst="rect">
              <a:avLst/>
            </a:prstGeom>
          </p:spPr>
        </p:pic>
      </p:grpSp>
      <p:grpSp>
        <p:nvGrpSpPr>
          <p:cNvPr id="40" name="Group 39">
            <a:extLst>
              <a:ext uri="{FF2B5EF4-FFF2-40B4-BE49-F238E27FC236}">
                <a16:creationId xmlns:a16="http://schemas.microsoft.com/office/drawing/2014/main" id="{081753B0-3518-499F-8F10-C12B21F898B2}"/>
              </a:ext>
            </a:extLst>
          </p:cNvPr>
          <p:cNvGrpSpPr/>
          <p:nvPr/>
        </p:nvGrpSpPr>
        <p:grpSpPr>
          <a:xfrm>
            <a:off x="548171" y="1565425"/>
            <a:ext cx="2680963" cy="1139535"/>
            <a:chOff x="548170" y="1182736"/>
            <a:chExt cx="2680963" cy="1139535"/>
          </a:xfrm>
        </p:grpSpPr>
        <p:pic>
          <p:nvPicPr>
            <p:cNvPr id="41" name="Content Placeholder 4">
              <a:extLst>
                <a:ext uri="{FF2B5EF4-FFF2-40B4-BE49-F238E27FC236}">
                  <a16:creationId xmlns:a16="http://schemas.microsoft.com/office/drawing/2014/main" id="{63A9DD5B-ED07-4784-A086-A2E47686D0C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92955" y="1546834"/>
              <a:ext cx="1168447" cy="363230"/>
            </a:xfrm>
            <a:prstGeom prst="rect">
              <a:avLst/>
            </a:prstGeom>
          </p:spPr>
        </p:pic>
        <p:pic>
          <p:nvPicPr>
            <p:cNvPr id="42" name="Picture 41">
              <a:extLst>
                <a:ext uri="{FF2B5EF4-FFF2-40B4-BE49-F238E27FC236}">
                  <a16:creationId xmlns:a16="http://schemas.microsoft.com/office/drawing/2014/main" id="{B77FF08D-18C9-40DE-9C55-081F40D28ADF}"/>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64625" y="1952375"/>
              <a:ext cx="1220911" cy="369332"/>
            </a:xfrm>
            <a:prstGeom prst="rect">
              <a:avLst/>
            </a:prstGeom>
          </p:spPr>
        </p:pic>
        <p:sp>
          <p:nvSpPr>
            <p:cNvPr id="43" name="TextBox 42">
              <a:extLst>
                <a:ext uri="{FF2B5EF4-FFF2-40B4-BE49-F238E27FC236}">
                  <a16:creationId xmlns:a16="http://schemas.microsoft.com/office/drawing/2014/main" id="{B9C57AC9-4970-4381-BA9C-C538C7AC9B85}"/>
                </a:ext>
              </a:extLst>
            </p:cNvPr>
            <p:cNvSpPr txBox="1"/>
            <p:nvPr/>
          </p:nvSpPr>
          <p:spPr>
            <a:xfrm>
              <a:off x="548170" y="1182736"/>
              <a:ext cx="2680963" cy="369332"/>
            </a:xfrm>
            <a:prstGeom prst="rect">
              <a:avLst/>
            </a:prstGeom>
            <a:noFill/>
          </p:spPr>
          <p:txBody>
            <a:bodyPr wrap="square" rtlCol="0">
              <a:spAutoFit/>
            </a:bodyPr>
            <a:lstStyle/>
            <a:p>
              <a:r>
                <a:rPr lang="en-GB" dirty="0"/>
                <a:t>Play (and win) games</a:t>
              </a:r>
            </a:p>
          </p:txBody>
        </p:sp>
        <p:pic>
          <p:nvPicPr>
            <p:cNvPr id="44" name="Picture 43" descr="A close up of a keyboard&#10;&#10;Description automatically generated">
              <a:extLst>
                <a:ext uri="{FF2B5EF4-FFF2-40B4-BE49-F238E27FC236}">
                  <a16:creationId xmlns:a16="http://schemas.microsoft.com/office/drawing/2014/main" id="{E548187F-319E-407C-9370-42A1E3DE4EB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rot="21433179">
              <a:off x="2008204" y="1510753"/>
              <a:ext cx="811518" cy="811518"/>
            </a:xfrm>
            <a:prstGeom prst="rect">
              <a:avLst/>
            </a:prstGeom>
          </p:spPr>
        </p:pic>
      </p:grpSp>
      <p:grpSp>
        <p:nvGrpSpPr>
          <p:cNvPr id="45" name="Group 44">
            <a:extLst>
              <a:ext uri="{FF2B5EF4-FFF2-40B4-BE49-F238E27FC236}">
                <a16:creationId xmlns:a16="http://schemas.microsoft.com/office/drawing/2014/main" id="{1FE9D591-5956-4613-9EE9-8106104C5A14}"/>
              </a:ext>
            </a:extLst>
          </p:cNvPr>
          <p:cNvGrpSpPr/>
          <p:nvPr/>
        </p:nvGrpSpPr>
        <p:grpSpPr>
          <a:xfrm>
            <a:off x="3443745" y="1393596"/>
            <a:ext cx="2161804" cy="1331993"/>
            <a:chOff x="3443745" y="1010907"/>
            <a:chExt cx="2161804" cy="1331993"/>
          </a:xfrm>
        </p:grpSpPr>
        <p:pic>
          <p:nvPicPr>
            <p:cNvPr id="46" name="Picture 45">
              <a:extLst>
                <a:ext uri="{FF2B5EF4-FFF2-40B4-BE49-F238E27FC236}">
                  <a16:creationId xmlns:a16="http://schemas.microsoft.com/office/drawing/2014/main" id="{A4CBDB96-BCD6-4954-95F5-7747F5F57AB8}"/>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74504" y="1402111"/>
              <a:ext cx="513543" cy="505061"/>
            </a:xfrm>
            <a:prstGeom prst="rect">
              <a:avLst/>
            </a:prstGeom>
          </p:spPr>
        </p:pic>
        <p:sp>
          <p:nvSpPr>
            <p:cNvPr id="47" name="TextBox 46">
              <a:extLst>
                <a:ext uri="{FF2B5EF4-FFF2-40B4-BE49-F238E27FC236}">
                  <a16:creationId xmlns:a16="http://schemas.microsoft.com/office/drawing/2014/main" id="{F02A3EC7-E344-4838-80B1-22B1D7FE02C8}"/>
                </a:ext>
              </a:extLst>
            </p:cNvPr>
            <p:cNvSpPr txBox="1"/>
            <p:nvPr/>
          </p:nvSpPr>
          <p:spPr>
            <a:xfrm>
              <a:off x="3443745" y="1010907"/>
              <a:ext cx="1636987" cy="369332"/>
            </a:xfrm>
            <a:prstGeom prst="rect">
              <a:avLst/>
            </a:prstGeom>
            <a:noFill/>
          </p:spPr>
          <p:txBody>
            <a:bodyPr wrap="none" rtlCol="0">
              <a:spAutoFit/>
            </a:bodyPr>
            <a:lstStyle/>
            <a:p>
              <a:r>
                <a:rPr lang="en-GB" dirty="0"/>
                <a:t>Answer queries</a:t>
              </a:r>
            </a:p>
          </p:txBody>
        </p:sp>
        <p:pic>
          <p:nvPicPr>
            <p:cNvPr id="48" name="Picture 2" descr="Image result for watson jeopardy">
              <a:extLst>
                <a:ext uri="{FF2B5EF4-FFF2-40B4-BE49-F238E27FC236}">
                  <a16:creationId xmlns:a16="http://schemas.microsoft.com/office/drawing/2014/main" id="{A4B4ED80-DCB9-4746-A6D3-96656983EAF2}"/>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34609" y="1394405"/>
              <a:ext cx="1484142" cy="83112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48">
              <a:extLst>
                <a:ext uri="{FF2B5EF4-FFF2-40B4-BE49-F238E27FC236}">
                  <a16:creationId xmlns:a16="http://schemas.microsoft.com/office/drawing/2014/main" id="{0621AE6B-EC82-4972-9539-3FA117C4B1D6}"/>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5057001" y="1911391"/>
              <a:ext cx="548548" cy="431509"/>
            </a:xfrm>
            <a:prstGeom prst="rect">
              <a:avLst/>
            </a:prstGeom>
          </p:spPr>
        </p:pic>
      </p:grpSp>
      <p:grpSp>
        <p:nvGrpSpPr>
          <p:cNvPr id="50" name="Group 49">
            <a:extLst>
              <a:ext uri="{FF2B5EF4-FFF2-40B4-BE49-F238E27FC236}">
                <a16:creationId xmlns:a16="http://schemas.microsoft.com/office/drawing/2014/main" id="{6D4CE9AC-E5DB-489C-92CD-59412CBC0AA1}"/>
              </a:ext>
            </a:extLst>
          </p:cNvPr>
          <p:cNvGrpSpPr/>
          <p:nvPr/>
        </p:nvGrpSpPr>
        <p:grpSpPr>
          <a:xfrm>
            <a:off x="5896645" y="1332240"/>
            <a:ext cx="3275489" cy="1379028"/>
            <a:chOff x="5887339" y="868369"/>
            <a:chExt cx="3275489" cy="1379028"/>
          </a:xfrm>
        </p:grpSpPr>
        <p:pic>
          <p:nvPicPr>
            <p:cNvPr id="51" name="Picture 50">
              <a:extLst>
                <a:ext uri="{FF2B5EF4-FFF2-40B4-BE49-F238E27FC236}">
                  <a16:creationId xmlns:a16="http://schemas.microsoft.com/office/drawing/2014/main" id="{40A9F973-FF7E-4CF9-8709-BA99DC680B41}"/>
                </a:ext>
              </a:extLst>
            </p:cNvPr>
            <p:cNvPicPr>
              <a:picLocks noChangeAspect="1"/>
            </p:cNvPicPr>
            <p:nvPr/>
          </p:nvPicPr>
          <p:blipFill>
            <a:blip r:embed="rId11" cstate="print">
              <a:extLst>
                <a:ext uri="{28A0092B-C50C-407E-A947-70E740481C1C}">
                  <a14:useLocalDpi xmlns:a14="http://schemas.microsoft.com/office/drawing/2010/main"/>
                </a:ext>
              </a:extLst>
            </a:blip>
            <a:stretch>
              <a:fillRect/>
            </a:stretch>
          </p:blipFill>
          <p:spPr>
            <a:xfrm>
              <a:off x="7630712" y="1299606"/>
              <a:ext cx="1532116" cy="276283"/>
            </a:xfrm>
            <a:prstGeom prst="rect">
              <a:avLst/>
            </a:prstGeom>
          </p:spPr>
        </p:pic>
        <p:pic>
          <p:nvPicPr>
            <p:cNvPr id="52" name="Picture 51">
              <a:extLst>
                <a:ext uri="{FF2B5EF4-FFF2-40B4-BE49-F238E27FC236}">
                  <a16:creationId xmlns:a16="http://schemas.microsoft.com/office/drawing/2014/main" id="{B416A0E6-E0AB-4543-932F-8CCF7312FFCA}"/>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7721606" y="1574246"/>
              <a:ext cx="427833" cy="342266"/>
            </a:xfrm>
            <a:prstGeom prst="rect">
              <a:avLst/>
            </a:prstGeom>
          </p:spPr>
        </p:pic>
        <p:sp>
          <p:nvSpPr>
            <p:cNvPr id="53" name="TextBox 52">
              <a:extLst>
                <a:ext uri="{FF2B5EF4-FFF2-40B4-BE49-F238E27FC236}">
                  <a16:creationId xmlns:a16="http://schemas.microsoft.com/office/drawing/2014/main" id="{A22A4A87-5F24-4239-AE96-5C02D4DD721D}"/>
                </a:ext>
              </a:extLst>
            </p:cNvPr>
            <p:cNvSpPr txBox="1"/>
            <p:nvPr/>
          </p:nvSpPr>
          <p:spPr>
            <a:xfrm>
              <a:off x="5887339" y="868369"/>
              <a:ext cx="862929" cy="369332"/>
            </a:xfrm>
            <a:prstGeom prst="rect">
              <a:avLst/>
            </a:prstGeom>
            <a:noFill/>
          </p:spPr>
          <p:txBody>
            <a:bodyPr wrap="none" rtlCol="0">
              <a:spAutoFit/>
            </a:bodyPr>
            <a:lstStyle/>
            <a:p>
              <a:r>
                <a:rPr lang="en-GB" dirty="0"/>
                <a:t>Debate</a:t>
              </a:r>
            </a:p>
          </p:txBody>
        </p:sp>
        <p:pic>
          <p:nvPicPr>
            <p:cNvPr id="54" name="Picture 53" descr="A group of people posing for the camera&#10;&#10;Description automatically generated">
              <a:extLst>
                <a:ext uri="{FF2B5EF4-FFF2-40B4-BE49-F238E27FC236}">
                  <a16:creationId xmlns:a16="http://schemas.microsoft.com/office/drawing/2014/main" id="{4A3FA5B7-83DE-4610-AB17-46DDCEEB71E8}"/>
                </a:ext>
              </a:extLst>
            </p:cNvPr>
            <p:cNvPicPr>
              <a:picLocks noChangeAspect="1"/>
            </p:cNvPicPr>
            <p:nvPr/>
          </p:nvPicPr>
          <p:blipFill>
            <a:blip r:embed="rId13"/>
            <a:stretch>
              <a:fillRect/>
            </a:stretch>
          </p:blipFill>
          <p:spPr>
            <a:xfrm>
              <a:off x="5957505" y="1217445"/>
              <a:ext cx="1716587" cy="1029952"/>
            </a:xfrm>
            <a:prstGeom prst="rect">
              <a:avLst/>
            </a:prstGeom>
          </p:spPr>
        </p:pic>
        <p:pic>
          <p:nvPicPr>
            <p:cNvPr id="55" name="Picture 54" descr="A close up of electronics&#10;&#10;Description automatically generated">
              <a:extLst>
                <a:ext uri="{FF2B5EF4-FFF2-40B4-BE49-F238E27FC236}">
                  <a16:creationId xmlns:a16="http://schemas.microsoft.com/office/drawing/2014/main" id="{BA078425-10BF-4D65-8BBD-1FB1373A41D0}"/>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8361113" y="1568312"/>
              <a:ext cx="377813" cy="543640"/>
            </a:xfrm>
            <a:prstGeom prst="rect">
              <a:avLst/>
            </a:prstGeom>
          </p:spPr>
        </p:pic>
      </p:grpSp>
      <p:grpSp>
        <p:nvGrpSpPr>
          <p:cNvPr id="56" name="Group 55">
            <a:extLst>
              <a:ext uri="{FF2B5EF4-FFF2-40B4-BE49-F238E27FC236}">
                <a16:creationId xmlns:a16="http://schemas.microsoft.com/office/drawing/2014/main" id="{31DACEFA-15B9-47B7-BA99-F427B13311CC}"/>
              </a:ext>
            </a:extLst>
          </p:cNvPr>
          <p:cNvGrpSpPr/>
          <p:nvPr/>
        </p:nvGrpSpPr>
        <p:grpSpPr>
          <a:xfrm>
            <a:off x="6065444" y="2904387"/>
            <a:ext cx="2662460" cy="1079631"/>
            <a:chOff x="6065444" y="2521698"/>
            <a:chExt cx="2662460" cy="1079631"/>
          </a:xfrm>
        </p:grpSpPr>
        <p:pic>
          <p:nvPicPr>
            <p:cNvPr id="57" name="Picture 56">
              <a:extLst>
                <a:ext uri="{FF2B5EF4-FFF2-40B4-BE49-F238E27FC236}">
                  <a16:creationId xmlns:a16="http://schemas.microsoft.com/office/drawing/2014/main" id="{24251FD0-22D6-4675-A4BF-6005034BFE15}"/>
                </a:ext>
              </a:extLst>
            </p:cNvPr>
            <p:cNvPicPr>
              <a:picLocks noChangeAspect="1"/>
            </p:cNvPicPr>
            <p:nvPr/>
          </p:nvPicPr>
          <p:blipFill>
            <a:blip r:embed="rId15"/>
            <a:stretch>
              <a:fillRect/>
            </a:stretch>
          </p:blipFill>
          <p:spPr>
            <a:xfrm>
              <a:off x="6078136" y="3047061"/>
              <a:ext cx="1159439" cy="554268"/>
            </a:xfrm>
            <a:prstGeom prst="rect">
              <a:avLst/>
            </a:prstGeom>
          </p:spPr>
        </p:pic>
        <p:sp>
          <p:nvSpPr>
            <p:cNvPr id="58" name="TextBox 57">
              <a:extLst>
                <a:ext uri="{FF2B5EF4-FFF2-40B4-BE49-F238E27FC236}">
                  <a16:creationId xmlns:a16="http://schemas.microsoft.com/office/drawing/2014/main" id="{B4FDF4B8-8417-426D-86C2-953549E6ECA2}"/>
                </a:ext>
              </a:extLst>
            </p:cNvPr>
            <p:cNvSpPr txBox="1"/>
            <p:nvPr/>
          </p:nvSpPr>
          <p:spPr>
            <a:xfrm>
              <a:off x="6065444" y="2521698"/>
              <a:ext cx="2662460" cy="369332"/>
            </a:xfrm>
            <a:prstGeom prst="rect">
              <a:avLst/>
            </a:prstGeom>
            <a:noFill/>
          </p:spPr>
          <p:txBody>
            <a:bodyPr wrap="none" rtlCol="0">
              <a:spAutoFit/>
            </a:bodyPr>
            <a:lstStyle/>
            <a:p>
              <a:r>
                <a:rPr lang="en-GB" dirty="0"/>
                <a:t>Translate across languages</a:t>
              </a:r>
              <a:endParaRPr lang="en-GB" sz="3200" dirty="0">
                <a:solidFill>
                  <a:srgbClr val="FF0000"/>
                </a:solidFill>
              </a:endParaRPr>
            </a:p>
          </p:txBody>
        </p:sp>
        <p:pic>
          <p:nvPicPr>
            <p:cNvPr id="59" name="Picture 58">
              <a:extLst>
                <a:ext uri="{FF2B5EF4-FFF2-40B4-BE49-F238E27FC236}">
                  <a16:creationId xmlns:a16="http://schemas.microsoft.com/office/drawing/2014/main" id="{297E0372-F8C3-438D-B413-13C9A690B23A}"/>
                </a:ext>
              </a:extLst>
            </p:cNvPr>
            <p:cNvPicPr>
              <a:picLocks noChangeAspect="1"/>
            </p:cNvPicPr>
            <p:nvPr/>
          </p:nvPicPr>
          <p:blipFill>
            <a:blip r:embed="rId16"/>
            <a:stretch>
              <a:fillRect/>
            </a:stretch>
          </p:blipFill>
          <p:spPr>
            <a:xfrm>
              <a:off x="6185807" y="2790654"/>
              <a:ext cx="2044149" cy="442548"/>
            </a:xfrm>
            <a:prstGeom prst="rect">
              <a:avLst/>
            </a:prstGeom>
          </p:spPr>
        </p:pic>
        <p:pic>
          <p:nvPicPr>
            <p:cNvPr id="60" name="Picture 59">
              <a:extLst>
                <a:ext uri="{FF2B5EF4-FFF2-40B4-BE49-F238E27FC236}">
                  <a16:creationId xmlns:a16="http://schemas.microsoft.com/office/drawing/2014/main" id="{5F8B7E99-F5EA-4D35-AFF6-11DFE12ABF95}"/>
                </a:ext>
              </a:extLst>
            </p:cNvPr>
            <p:cNvPicPr>
              <a:picLocks noChangeAspect="1"/>
            </p:cNvPicPr>
            <p:nvPr/>
          </p:nvPicPr>
          <p:blipFill>
            <a:blip r:embed="rId17"/>
            <a:stretch>
              <a:fillRect/>
            </a:stretch>
          </p:blipFill>
          <p:spPr>
            <a:xfrm>
              <a:off x="7129903" y="3169887"/>
              <a:ext cx="754492" cy="369332"/>
            </a:xfrm>
            <a:prstGeom prst="rect">
              <a:avLst/>
            </a:prstGeom>
          </p:spPr>
        </p:pic>
      </p:grpSp>
      <p:grpSp>
        <p:nvGrpSpPr>
          <p:cNvPr id="61" name="Group 60">
            <a:extLst>
              <a:ext uri="{FF2B5EF4-FFF2-40B4-BE49-F238E27FC236}">
                <a16:creationId xmlns:a16="http://schemas.microsoft.com/office/drawing/2014/main" id="{A091D884-A87A-4280-906E-FDE43A8FCC75}"/>
              </a:ext>
            </a:extLst>
          </p:cNvPr>
          <p:cNvGrpSpPr/>
          <p:nvPr/>
        </p:nvGrpSpPr>
        <p:grpSpPr>
          <a:xfrm>
            <a:off x="6346130" y="4396416"/>
            <a:ext cx="1733234" cy="1018235"/>
            <a:chOff x="6346128" y="4013727"/>
            <a:chExt cx="1733234" cy="1018235"/>
          </a:xfrm>
        </p:grpSpPr>
        <p:sp>
          <p:nvSpPr>
            <p:cNvPr id="62" name="TextBox 61">
              <a:extLst>
                <a:ext uri="{FF2B5EF4-FFF2-40B4-BE49-F238E27FC236}">
                  <a16:creationId xmlns:a16="http://schemas.microsoft.com/office/drawing/2014/main" id="{E1F55CB5-C94E-424A-96AE-0E929BC95BF6}"/>
                </a:ext>
              </a:extLst>
            </p:cNvPr>
            <p:cNvSpPr txBox="1"/>
            <p:nvPr/>
          </p:nvSpPr>
          <p:spPr>
            <a:xfrm>
              <a:off x="6346128" y="4013727"/>
              <a:ext cx="1478610" cy="369332"/>
            </a:xfrm>
            <a:prstGeom prst="rect">
              <a:avLst/>
            </a:prstGeom>
            <a:noFill/>
          </p:spPr>
          <p:txBody>
            <a:bodyPr wrap="none" rtlCol="0">
              <a:spAutoFit/>
            </a:bodyPr>
            <a:lstStyle/>
            <a:p>
              <a:r>
                <a:rPr lang="en-GB" dirty="0"/>
                <a:t>Drive vehicles</a:t>
              </a:r>
            </a:p>
          </p:txBody>
        </p:sp>
        <p:pic>
          <p:nvPicPr>
            <p:cNvPr id="63" name="Picture 62">
              <a:extLst>
                <a:ext uri="{FF2B5EF4-FFF2-40B4-BE49-F238E27FC236}">
                  <a16:creationId xmlns:a16="http://schemas.microsoft.com/office/drawing/2014/main" id="{9BE28CBB-F772-4A8A-87E6-027566203D5D}"/>
                </a:ext>
              </a:extLst>
            </p:cNvPr>
            <p:cNvPicPr>
              <a:picLocks noChangeAspect="1"/>
            </p:cNvPicPr>
            <p:nvPr/>
          </p:nvPicPr>
          <p:blipFill>
            <a:blip r:embed="rId18" cstate="print">
              <a:extLst>
                <a:ext uri="{28A0092B-C50C-407E-A947-70E740481C1C}">
                  <a14:useLocalDpi xmlns:a14="http://schemas.microsoft.com/office/drawing/2010/main"/>
                </a:ext>
              </a:extLst>
            </a:blip>
            <a:stretch>
              <a:fillRect/>
            </a:stretch>
          </p:blipFill>
          <p:spPr>
            <a:xfrm>
              <a:off x="6365484" y="4383059"/>
              <a:ext cx="584742" cy="477103"/>
            </a:xfrm>
            <a:prstGeom prst="rect">
              <a:avLst/>
            </a:prstGeom>
          </p:spPr>
        </p:pic>
        <p:pic>
          <p:nvPicPr>
            <p:cNvPr id="64" name="Picture 63">
              <a:extLst>
                <a:ext uri="{FF2B5EF4-FFF2-40B4-BE49-F238E27FC236}">
                  <a16:creationId xmlns:a16="http://schemas.microsoft.com/office/drawing/2014/main" id="{C2A20CD9-BCB9-49B9-86C9-D396F56B64EF}"/>
                </a:ext>
              </a:extLst>
            </p:cNvPr>
            <p:cNvPicPr>
              <a:picLocks noChangeAspect="1"/>
            </p:cNvPicPr>
            <p:nvPr/>
          </p:nvPicPr>
          <p:blipFill>
            <a:blip r:embed="rId19"/>
            <a:stretch>
              <a:fillRect/>
            </a:stretch>
          </p:blipFill>
          <p:spPr>
            <a:xfrm>
              <a:off x="6989417" y="4333716"/>
              <a:ext cx="1089945" cy="698246"/>
            </a:xfrm>
            <a:prstGeom prst="rect">
              <a:avLst/>
            </a:prstGeom>
          </p:spPr>
        </p:pic>
      </p:grpSp>
      <p:grpSp>
        <p:nvGrpSpPr>
          <p:cNvPr id="65" name="Group 64">
            <a:extLst>
              <a:ext uri="{FF2B5EF4-FFF2-40B4-BE49-F238E27FC236}">
                <a16:creationId xmlns:a16="http://schemas.microsoft.com/office/drawing/2014/main" id="{1ABD5EB1-0AA7-47E0-8200-EDAE0A7517C9}"/>
              </a:ext>
            </a:extLst>
          </p:cNvPr>
          <p:cNvGrpSpPr/>
          <p:nvPr/>
        </p:nvGrpSpPr>
        <p:grpSpPr>
          <a:xfrm>
            <a:off x="381935" y="2920037"/>
            <a:ext cx="2120807" cy="770302"/>
            <a:chOff x="381935" y="2537348"/>
            <a:chExt cx="2120806" cy="770302"/>
          </a:xfrm>
        </p:grpSpPr>
        <p:pic>
          <p:nvPicPr>
            <p:cNvPr id="66" name="Picture 65">
              <a:extLst>
                <a:ext uri="{FF2B5EF4-FFF2-40B4-BE49-F238E27FC236}">
                  <a16:creationId xmlns:a16="http://schemas.microsoft.com/office/drawing/2014/main" id="{D2A3286B-DF55-4655-9160-237500323A4E}"/>
                </a:ext>
              </a:extLst>
            </p:cNvPr>
            <p:cNvPicPr>
              <a:picLocks noChangeAspect="1"/>
            </p:cNvPicPr>
            <p:nvPr/>
          </p:nvPicPr>
          <p:blipFill>
            <a:blip r:embed="rId20" cstate="print">
              <a:extLst>
                <a:ext uri="{28A0092B-C50C-407E-A947-70E740481C1C}">
                  <a14:useLocalDpi xmlns:a14="http://schemas.microsoft.com/office/drawing/2010/main"/>
                </a:ext>
              </a:extLst>
            </a:blip>
            <a:stretch>
              <a:fillRect/>
            </a:stretch>
          </p:blipFill>
          <p:spPr>
            <a:xfrm>
              <a:off x="381935" y="2867717"/>
              <a:ext cx="357812" cy="439933"/>
            </a:xfrm>
            <a:prstGeom prst="rect">
              <a:avLst/>
            </a:prstGeom>
          </p:spPr>
        </p:pic>
        <p:sp>
          <p:nvSpPr>
            <p:cNvPr id="67" name="TextBox 66">
              <a:extLst>
                <a:ext uri="{FF2B5EF4-FFF2-40B4-BE49-F238E27FC236}">
                  <a16:creationId xmlns:a16="http://schemas.microsoft.com/office/drawing/2014/main" id="{9A8F42D6-A921-486A-A154-2FD6337947C3}"/>
                </a:ext>
              </a:extLst>
            </p:cNvPr>
            <p:cNvSpPr txBox="1"/>
            <p:nvPr/>
          </p:nvSpPr>
          <p:spPr>
            <a:xfrm>
              <a:off x="406762" y="2537348"/>
              <a:ext cx="1842619" cy="369332"/>
            </a:xfrm>
            <a:prstGeom prst="rect">
              <a:avLst/>
            </a:prstGeom>
            <a:noFill/>
          </p:spPr>
          <p:txBody>
            <a:bodyPr wrap="none" rtlCol="0">
              <a:spAutoFit/>
            </a:bodyPr>
            <a:lstStyle/>
            <a:p>
              <a:r>
                <a:rPr lang="en-GB" dirty="0"/>
                <a:t>Recognise speech</a:t>
              </a:r>
            </a:p>
          </p:txBody>
        </p:sp>
        <p:pic>
          <p:nvPicPr>
            <p:cNvPr id="68" name="Picture 67">
              <a:extLst>
                <a:ext uri="{FF2B5EF4-FFF2-40B4-BE49-F238E27FC236}">
                  <a16:creationId xmlns:a16="http://schemas.microsoft.com/office/drawing/2014/main" id="{C9F87772-E899-4657-AA5C-0666BE68130D}"/>
                </a:ext>
              </a:extLst>
            </p:cNvPr>
            <p:cNvPicPr>
              <a:picLocks noChangeAspect="1"/>
            </p:cNvPicPr>
            <p:nvPr/>
          </p:nvPicPr>
          <p:blipFill>
            <a:blip r:embed="rId21" cstate="print">
              <a:extLst>
                <a:ext uri="{28A0092B-C50C-407E-A947-70E740481C1C}">
                  <a14:useLocalDpi xmlns:a14="http://schemas.microsoft.com/office/drawing/2010/main"/>
                </a:ext>
              </a:extLst>
            </a:blip>
            <a:stretch>
              <a:fillRect/>
            </a:stretch>
          </p:blipFill>
          <p:spPr>
            <a:xfrm>
              <a:off x="821059" y="3011928"/>
              <a:ext cx="1681682" cy="257272"/>
            </a:xfrm>
            <a:prstGeom prst="rect">
              <a:avLst/>
            </a:prstGeom>
          </p:spPr>
        </p:pic>
      </p:grpSp>
      <p:grpSp>
        <p:nvGrpSpPr>
          <p:cNvPr id="69" name="Group 68">
            <a:extLst>
              <a:ext uri="{FF2B5EF4-FFF2-40B4-BE49-F238E27FC236}">
                <a16:creationId xmlns:a16="http://schemas.microsoft.com/office/drawing/2014/main" id="{0F00B298-2A6A-4BF5-983C-C007F00C76C1}"/>
              </a:ext>
            </a:extLst>
          </p:cNvPr>
          <p:cNvGrpSpPr/>
          <p:nvPr/>
        </p:nvGrpSpPr>
        <p:grpSpPr>
          <a:xfrm>
            <a:off x="336225" y="3856110"/>
            <a:ext cx="3141789" cy="2352846"/>
            <a:chOff x="320420" y="3566077"/>
            <a:chExt cx="3141789" cy="2352846"/>
          </a:xfrm>
        </p:grpSpPr>
        <p:pic>
          <p:nvPicPr>
            <p:cNvPr id="70" name="Picture 69">
              <a:extLst>
                <a:ext uri="{FF2B5EF4-FFF2-40B4-BE49-F238E27FC236}">
                  <a16:creationId xmlns:a16="http://schemas.microsoft.com/office/drawing/2014/main" id="{CCDC7736-5A59-4096-888D-F915D7297513}"/>
                </a:ext>
              </a:extLst>
            </p:cNvPr>
            <p:cNvPicPr>
              <a:picLocks noChangeAspect="1"/>
            </p:cNvPicPr>
            <p:nvPr/>
          </p:nvPicPr>
          <p:blipFill>
            <a:blip r:embed="rId22"/>
            <a:stretch>
              <a:fillRect/>
            </a:stretch>
          </p:blipFill>
          <p:spPr>
            <a:xfrm>
              <a:off x="1644300" y="4441903"/>
              <a:ext cx="1566636" cy="391659"/>
            </a:xfrm>
            <a:prstGeom prst="rect">
              <a:avLst/>
            </a:prstGeom>
          </p:spPr>
        </p:pic>
        <p:sp>
          <p:nvSpPr>
            <p:cNvPr id="71" name="TextBox 70">
              <a:extLst>
                <a:ext uri="{FF2B5EF4-FFF2-40B4-BE49-F238E27FC236}">
                  <a16:creationId xmlns:a16="http://schemas.microsoft.com/office/drawing/2014/main" id="{88B96916-C3D2-4B5E-A19D-AEE0528E262D}"/>
                </a:ext>
              </a:extLst>
            </p:cNvPr>
            <p:cNvSpPr txBox="1"/>
            <p:nvPr/>
          </p:nvSpPr>
          <p:spPr>
            <a:xfrm>
              <a:off x="1476281" y="3779340"/>
              <a:ext cx="1985928" cy="646331"/>
            </a:xfrm>
            <a:prstGeom prst="rect">
              <a:avLst/>
            </a:prstGeom>
            <a:noFill/>
          </p:spPr>
          <p:txBody>
            <a:bodyPr wrap="none" rtlCol="0">
              <a:spAutoFit/>
            </a:bodyPr>
            <a:lstStyle/>
            <a:p>
              <a:r>
                <a:rPr lang="en-GB" dirty="0"/>
                <a:t>Detect &amp; Diagnose </a:t>
              </a:r>
            </a:p>
            <a:p>
              <a:r>
                <a:rPr lang="en-GB" dirty="0"/>
                <a:t>Diseases</a:t>
              </a:r>
            </a:p>
          </p:txBody>
        </p:sp>
        <p:pic>
          <p:nvPicPr>
            <p:cNvPr id="72" name="Picture 71" descr="A screenshot of a cell phone&#10;&#10;Description automatically generated">
              <a:extLst>
                <a:ext uri="{FF2B5EF4-FFF2-40B4-BE49-F238E27FC236}">
                  <a16:creationId xmlns:a16="http://schemas.microsoft.com/office/drawing/2014/main" id="{85103120-34CF-4D66-B383-086BED761C13}"/>
                </a:ext>
              </a:extLst>
            </p:cNvPr>
            <p:cNvPicPr>
              <a:picLocks noChangeAspect="1"/>
            </p:cNvPicPr>
            <p:nvPr/>
          </p:nvPicPr>
          <p:blipFill>
            <a:blip r:embed="rId23" cstate="print">
              <a:extLst>
                <a:ext uri="{28A0092B-C50C-407E-A947-70E740481C1C}">
                  <a14:useLocalDpi xmlns:a14="http://schemas.microsoft.com/office/drawing/2010/main"/>
                </a:ext>
              </a:extLst>
            </a:blip>
            <a:stretch>
              <a:fillRect/>
            </a:stretch>
          </p:blipFill>
          <p:spPr>
            <a:xfrm>
              <a:off x="320420" y="3566077"/>
              <a:ext cx="1161379" cy="2352846"/>
            </a:xfrm>
            <a:prstGeom prst="rect">
              <a:avLst/>
            </a:prstGeom>
          </p:spPr>
        </p:pic>
      </p:grpSp>
    </p:spTree>
    <p:extLst>
      <p:ext uri="{BB962C8B-B14F-4D97-AF65-F5344CB8AC3E}">
        <p14:creationId xmlns:p14="http://schemas.microsoft.com/office/powerpoint/2010/main" val="1280662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Content Placeholder 2">
            <a:extLst>
              <a:ext uri="{FF2B5EF4-FFF2-40B4-BE49-F238E27FC236}">
                <a16:creationId xmlns:a16="http://schemas.microsoft.com/office/drawing/2014/main" id="{6694E708-3390-F843-B257-20F29334C0BA}"/>
              </a:ext>
            </a:extLst>
          </p:cNvPr>
          <p:cNvSpPr txBox="1">
            <a:spLocks/>
          </p:cNvSpPr>
          <p:nvPr/>
        </p:nvSpPr>
        <p:spPr>
          <a:xfrm>
            <a:off x="457200" y="1042504"/>
            <a:ext cx="8229600" cy="5146261"/>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Further, since the user hasn’t given a rating to </a:t>
            </a:r>
            <a:r>
              <a:rPr lang="en-US" i="1" dirty="0"/>
              <a:t>g</a:t>
            </a:r>
            <a:r>
              <a:rPr lang="en-US" i="1" baseline="-25000" dirty="0"/>
              <a:t>3</a:t>
            </a:r>
            <a:r>
              <a:rPr lang="en-US" dirty="0"/>
              <a:t>, they could ask for reasoning on it:</a:t>
            </a:r>
          </a:p>
          <a:p>
            <a:pPr lvl="1"/>
            <a:r>
              <a:rPr lang="en-US" dirty="0">
                <a:solidFill>
                  <a:srgbClr val="144B7A"/>
                </a:solidFill>
              </a:rPr>
              <a:t>User: </a:t>
            </a:r>
            <a:r>
              <a:rPr lang="en-US" i="1" dirty="0">
                <a:solidFill>
                  <a:srgbClr val="144B7A"/>
                </a:solidFill>
              </a:rPr>
              <a:t>Why do you think I don’t like Dramas (</a:t>
            </a:r>
            <a:r>
              <a:rPr lang="en-US" dirty="0">
                <a:solidFill>
                  <a:srgbClr val="144B7A"/>
                </a:solidFill>
              </a:rPr>
              <a:t>g</a:t>
            </a:r>
            <a:r>
              <a:rPr lang="en-US" baseline="-25000" dirty="0">
                <a:solidFill>
                  <a:srgbClr val="144B7A"/>
                </a:solidFill>
              </a:rPr>
              <a:t>3</a:t>
            </a:r>
            <a:r>
              <a:rPr lang="en-US" i="1" dirty="0">
                <a:solidFill>
                  <a:srgbClr val="144B7A"/>
                </a:solidFill>
              </a:rPr>
              <a:t>)?</a:t>
            </a: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endParaRPr lang="en-US" i="1" dirty="0">
              <a:solidFill>
                <a:srgbClr val="144B7A"/>
              </a:solidFill>
            </a:endParaRPr>
          </a:p>
          <a:p>
            <a:pPr marL="457200" lvl="1" indent="0">
              <a:buNone/>
            </a:pPr>
            <a:endParaRPr lang="en-US" dirty="0">
              <a:solidFill>
                <a:schemeClr val="tx1">
                  <a:lumMod val="50000"/>
                  <a:lumOff val="50000"/>
                </a:schemeClr>
              </a:solidFill>
            </a:endParaRPr>
          </a:p>
          <a:p>
            <a:pPr lvl="1"/>
            <a:r>
              <a:rPr lang="en-US" dirty="0">
                <a:solidFill>
                  <a:schemeClr val="tx1">
                    <a:lumMod val="50000"/>
                    <a:lumOff val="50000"/>
                  </a:schemeClr>
                </a:solidFill>
              </a:rPr>
              <a:t>System: </a:t>
            </a:r>
            <a:r>
              <a:rPr lang="en-US" i="1" dirty="0">
                <a:solidFill>
                  <a:schemeClr val="tx1">
                    <a:lumMod val="50000"/>
                    <a:lumOff val="50000"/>
                  </a:schemeClr>
                </a:solidFill>
              </a:rPr>
              <a:t>It was mainly due to the fact that you didn’t like Moulin Rouge (</a:t>
            </a:r>
            <a:r>
              <a:rPr lang="en-US" dirty="0">
                <a:solidFill>
                  <a:schemeClr val="tx1">
                    <a:lumMod val="50000"/>
                    <a:lumOff val="50000"/>
                  </a:schemeClr>
                </a:solidFill>
              </a:rPr>
              <a:t>f</a:t>
            </a:r>
            <a:r>
              <a:rPr lang="en-US" baseline="-25000" dirty="0">
                <a:solidFill>
                  <a:schemeClr val="tx1">
                    <a:lumMod val="50000"/>
                    <a:lumOff val="50000"/>
                  </a:schemeClr>
                </a:solidFill>
              </a:rPr>
              <a:t>2</a:t>
            </a:r>
            <a:r>
              <a:rPr lang="en-US" i="1" dirty="0">
                <a:solidFill>
                  <a:schemeClr val="tx1">
                    <a:lumMod val="50000"/>
                    <a:lumOff val="50000"/>
                  </a:schemeClr>
                </a:solidFill>
              </a:rPr>
              <a:t>).</a:t>
            </a:r>
          </a:p>
          <a:p>
            <a:pPr lvl="1"/>
            <a:r>
              <a:rPr lang="en-US" dirty="0">
                <a:solidFill>
                  <a:srgbClr val="144B7A"/>
                </a:solidFill>
              </a:rPr>
              <a:t>User: </a:t>
            </a:r>
            <a:r>
              <a:rPr lang="en-US" i="1" dirty="0">
                <a:solidFill>
                  <a:srgbClr val="144B7A"/>
                </a:solidFill>
              </a:rPr>
              <a:t>I made a mistake, I like this film.</a:t>
            </a:r>
          </a:p>
          <a:p>
            <a:pPr lvl="1"/>
            <a:endParaRPr lang="en-US" i="1" dirty="0">
              <a:solidFill>
                <a:srgbClr val="144B7A"/>
              </a:solidFill>
            </a:endParaRPr>
          </a:p>
          <a:p>
            <a:r>
              <a:rPr lang="en-US" dirty="0"/>
              <a:t>This actual rating could then be corrected.</a:t>
            </a:r>
          </a:p>
          <a:p>
            <a:r>
              <a:rPr lang="en-US" dirty="0"/>
              <a:t>This would allow mistakes or changes in rating over time to be allowed for.</a:t>
            </a:r>
          </a:p>
          <a:p>
            <a:endParaRPr lang="en-US" i="1" dirty="0">
              <a:solidFill>
                <a:srgbClr val="144B7A"/>
              </a:solidFill>
            </a:endParaRPr>
          </a:p>
        </p:txBody>
      </p:sp>
      <p:sp>
        <p:nvSpPr>
          <p:cNvPr id="2" name="Title 1">
            <a:extLst>
              <a:ext uri="{FF2B5EF4-FFF2-40B4-BE49-F238E27FC236}">
                <a16:creationId xmlns:a16="http://schemas.microsoft.com/office/drawing/2014/main" id="{B1197F62-724B-7240-BC69-07B625AF59EF}"/>
              </a:ext>
            </a:extLst>
          </p:cNvPr>
          <p:cNvSpPr>
            <a:spLocks noGrp="1"/>
          </p:cNvSpPr>
          <p:nvPr>
            <p:ph type="title"/>
          </p:nvPr>
        </p:nvSpPr>
        <p:spPr/>
        <p:txBody>
          <a:bodyPr/>
          <a:lstStyle/>
          <a:p>
            <a:r>
              <a:rPr lang="en-US" dirty="0"/>
              <a:t>Generating Argumentative Explanations</a:t>
            </a:r>
          </a:p>
        </p:txBody>
      </p:sp>
      <p:sp>
        <p:nvSpPr>
          <p:cNvPr id="15" name="Content Placeholder 2">
            <a:extLst>
              <a:ext uri="{FF2B5EF4-FFF2-40B4-BE49-F238E27FC236}">
                <a16:creationId xmlns:a16="http://schemas.microsoft.com/office/drawing/2014/main" id="{AC967E65-A431-A441-A0E5-844B40D2B5AE}"/>
              </a:ext>
            </a:extLst>
          </p:cNvPr>
          <p:cNvSpPr txBox="1">
            <a:spLocks/>
          </p:cNvSpPr>
          <p:nvPr/>
        </p:nvSpPr>
        <p:spPr>
          <a:xfrm>
            <a:off x="7066773" y="2849225"/>
            <a:ext cx="1864659" cy="11714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Items with biggest </a:t>
            </a:r>
            <a:r>
              <a:rPr lang="en-US" dirty="0">
                <a:solidFill>
                  <a:srgbClr val="FF0000"/>
                </a:solidFill>
              </a:rPr>
              <a:t>negative</a:t>
            </a:r>
            <a:r>
              <a:rPr lang="en-US" dirty="0"/>
              <a:t> effects on </a:t>
            </a:r>
            <a:r>
              <a:rPr lang="en-US" i="1" dirty="0"/>
              <a:t>g</a:t>
            </a:r>
            <a:r>
              <a:rPr lang="en-US" i="1" baseline="-25000" dirty="0"/>
              <a:t>3</a:t>
            </a:r>
            <a:r>
              <a:rPr lang="en-US" dirty="0"/>
              <a:t>’s predicted rating highlighted</a:t>
            </a:r>
            <a:endParaRPr lang="en-US" baseline="-25000" dirty="0"/>
          </a:p>
        </p:txBody>
      </p:sp>
      <p:grpSp>
        <p:nvGrpSpPr>
          <p:cNvPr id="21" name="Group 20">
            <a:extLst>
              <a:ext uri="{FF2B5EF4-FFF2-40B4-BE49-F238E27FC236}">
                <a16:creationId xmlns:a16="http://schemas.microsoft.com/office/drawing/2014/main" id="{B8ACD111-D214-BA46-B486-45E685224682}"/>
              </a:ext>
            </a:extLst>
          </p:cNvPr>
          <p:cNvGrpSpPr/>
          <p:nvPr/>
        </p:nvGrpSpPr>
        <p:grpSpPr>
          <a:xfrm>
            <a:off x="4572000" y="2506121"/>
            <a:ext cx="1375336" cy="1395778"/>
            <a:chOff x="6713092" y="2470762"/>
            <a:chExt cx="1375336" cy="1395778"/>
          </a:xfrm>
        </p:grpSpPr>
        <p:sp>
          <p:nvSpPr>
            <p:cNvPr id="22" name="Block Arc 21">
              <a:extLst>
                <a:ext uri="{FF2B5EF4-FFF2-40B4-BE49-F238E27FC236}">
                  <a16:creationId xmlns:a16="http://schemas.microsoft.com/office/drawing/2014/main" id="{0BE1A58B-EBAD-6047-9079-8C0C1F9908DC}"/>
                </a:ext>
              </a:extLst>
            </p:cNvPr>
            <p:cNvSpPr/>
            <p:nvPr/>
          </p:nvSpPr>
          <p:spPr>
            <a:xfrm rot="15489411">
              <a:off x="6702871" y="2480983"/>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23" name="Isosceles Triangle 24">
              <a:extLst>
                <a:ext uri="{FF2B5EF4-FFF2-40B4-BE49-F238E27FC236}">
                  <a16:creationId xmlns:a16="http://schemas.microsoft.com/office/drawing/2014/main" id="{1B30FA70-9E65-D543-8AC7-032B8AC0EA42}"/>
                </a:ext>
              </a:extLst>
            </p:cNvPr>
            <p:cNvSpPr/>
            <p:nvPr/>
          </p:nvSpPr>
          <p:spPr>
            <a:xfrm rot="14400000" flipV="1">
              <a:off x="7057685" y="2451871"/>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sp>
        <p:nvSpPr>
          <p:cNvPr id="24" name="TextBox 23">
            <a:extLst>
              <a:ext uri="{FF2B5EF4-FFF2-40B4-BE49-F238E27FC236}">
                <a16:creationId xmlns:a16="http://schemas.microsoft.com/office/drawing/2014/main" id="{8226050A-0CFB-4A46-9C33-8F787F7B4D03}"/>
              </a:ext>
            </a:extLst>
          </p:cNvPr>
          <p:cNvSpPr txBox="1"/>
          <p:nvPr/>
        </p:nvSpPr>
        <p:spPr>
          <a:xfrm>
            <a:off x="4613420" y="2775736"/>
            <a:ext cx="336366" cy="461665"/>
          </a:xfrm>
          <a:prstGeom prst="rect">
            <a:avLst/>
          </a:prstGeom>
          <a:noFill/>
        </p:spPr>
        <p:txBody>
          <a:bodyPr wrap="square" rtlCol="0">
            <a:spAutoFit/>
          </a:bodyPr>
          <a:lstStyle/>
          <a:p>
            <a:r>
              <a:rPr lang="en-US" sz="2400" dirty="0"/>
              <a:t>−</a:t>
            </a:r>
          </a:p>
        </p:txBody>
      </p:sp>
      <p:sp>
        <p:nvSpPr>
          <p:cNvPr id="25" name="TextBox 24">
            <a:extLst>
              <a:ext uri="{FF2B5EF4-FFF2-40B4-BE49-F238E27FC236}">
                <a16:creationId xmlns:a16="http://schemas.microsoft.com/office/drawing/2014/main" id="{719B5C40-28C8-C24A-89EB-253713DEC1DD}"/>
              </a:ext>
            </a:extLst>
          </p:cNvPr>
          <p:cNvSpPr txBox="1"/>
          <p:nvPr/>
        </p:nvSpPr>
        <p:spPr>
          <a:xfrm>
            <a:off x="3691807" y="2859038"/>
            <a:ext cx="336366" cy="461665"/>
          </a:xfrm>
          <a:prstGeom prst="rect">
            <a:avLst/>
          </a:prstGeom>
          <a:noFill/>
        </p:spPr>
        <p:txBody>
          <a:bodyPr wrap="square" rtlCol="0">
            <a:spAutoFit/>
          </a:bodyPr>
          <a:lstStyle/>
          <a:p>
            <a:r>
              <a:rPr lang="en-US" sz="2400" dirty="0"/>
              <a:t>−</a:t>
            </a:r>
          </a:p>
        </p:txBody>
      </p:sp>
      <p:sp>
        <p:nvSpPr>
          <p:cNvPr id="27" name="Oval 26">
            <a:extLst>
              <a:ext uri="{FF2B5EF4-FFF2-40B4-BE49-F238E27FC236}">
                <a16:creationId xmlns:a16="http://schemas.microsoft.com/office/drawing/2014/main" id="{1F22BFF4-C99F-C840-990F-9E37CF0A2F5C}"/>
              </a:ext>
            </a:extLst>
          </p:cNvPr>
          <p:cNvSpPr/>
          <p:nvPr/>
        </p:nvSpPr>
        <p:spPr>
          <a:xfrm>
            <a:off x="2953504" y="3386477"/>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28" name="TextBox 27">
            <a:extLst>
              <a:ext uri="{FF2B5EF4-FFF2-40B4-BE49-F238E27FC236}">
                <a16:creationId xmlns:a16="http://schemas.microsoft.com/office/drawing/2014/main" id="{4B33A427-F4F9-3349-8AB8-1A9141578953}"/>
              </a:ext>
            </a:extLst>
          </p:cNvPr>
          <p:cNvSpPr txBox="1"/>
          <p:nvPr/>
        </p:nvSpPr>
        <p:spPr>
          <a:xfrm>
            <a:off x="3017714" y="3423522"/>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2</a:t>
            </a:r>
            <a:endParaRPr lang="en-US" baseline="-25000" dirty="0">
              <a:latin typeface="Times" pitchFamily="2" charset="0"/>
            </a:endParaRPr>
          </a:p>
        </p:txBody>
      </p:sp>
      <p:sp>
        <p:nvSpPr>
          <p:cNvPr id="29" name="Oval 28">
            <a:extLst>
              <a:ext uri="{FF2B5EF4-FFF2-40B4-BE49-F238E27FC236}">
                <a16:creationId xmlns:a16="http://schemas.microsoft.com/office/drawing/2014/main" id="{08FBEBE7-391A-EE41-BB93-6202ADB59A05}"/>
              </a:ext>
            </a:extLst>
          </p:cNvPr>
          <p:cNvSpPr/>
          <p:nvPr/>
        </p:nvSpPr>
        <p:spPr>
          <a:xfrm>
            <a:off x="4362500" y="3370314"/>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dirty="0">
              <a:solidFill>
                <a:schemeClr val="tx1"/>
              </a:solidFill>
              <a:latin typeface="Times" pitchFamily="2" charset="0"/>
            </a:endParaRPr>
          </a:p>
        </p:txBody>
      </p:sp>
      <p:sp>
        <p:nvSpPr>
          <p:cNvPr id="30" name="TextBox 29">
            <a:extLst>
              <a:ext uri="{FF2B5EF4-FFF2-40B4-BE49-F238E27FC236}">
                <a16:creationId xmlns:a16="http://schemas.microsoft.com/office/drawing/2014/main" id="{594A943A-7129-E64B-AE69-EFFB4B0F169E}"/>
              </a:ext>
            </a:extLst>
          </p:cNvPr>
          <p:cNvSpPr txBox="1"/>
          <p:nvPr/>
        </p:nvSpPr>
        <p:spPr>
          <a:xfrm>
            <a:off x="4414081" y="3397470"/>
            <a:ext cx="567221" cy="369332"/>
          </a:xfrm>
          <a:prstGeom prst="rect">
            <a:avLst/>
          </a:prstGeom>
          <a:noFill/>
        </p:spPr>
        <p:txBody>
          <a:bodyPr wrap="square" rtlCol="0">
            <a:spAutoFit/>
          </a:bodyPr>
          <a:lstStyle/>
          <a:p>
            <a:r>
              <a:rPr lang="en-GB" dirty="0">
                <a:latin typeface="Times" pitchFamily="2" charset="0"/>
              </a:rPr>
              <a:t>g</a:t>
            </a:r>
            <a:r>
              <a:rPr lang="en-GB" baseline="-25000" dirty="0">
                <a:latin typeface="Times" pitchFamily="2" charset="0"/>
              </a:rPr>
              <a:t>3</a:t>
            </a:r>
            <a:endParaRPr lang="en-US" baseline="-25000" dirty="0">
              <a:latin typeface="Times" pitchFamily="2" charset="0"/>
            </a:endParaRPr>
          </a:p>
        </p:txBody>
      </p:sp>
      <p:sp>
        <p:nvSpPr>
          <p:cNvPr id="31" name="TextBox 30">
            <a:extLst>
              <a:ext uri="{FF2B5EF4-FFF2-40B4-BE49-F238E27FC236}">
                <a16:creationId xmlns:a16="http://schemas.microsoft.com/office/drawing/2014/main" id="{22195C85-5ADD-B848-BC98-DE35AD900B41}"/>
              </a:ext>
            </a:extLst>
          </p:cNvPr>
          <p:cNvSpPr txBox="1"/>
          <p:nvPr/>
        </p:nvSpPr>
        <p:spPr>
          <a:xfrm flipH="1">
            <a:off x="4924624" y="2789830"/>
            <a:ext cx="336366" cy="461665"/>
          </a:xfrm>
          <a:prstGeom prst="rect">
            <a:avLst/>
          </a:prstGeom>
          <a:noFill/>
        </p:spPr>
        <p:txBody>
          <a:bodyPr wrap="square" rtlCol="0">
            <a:spAutoFit/>
          </a:bodyPr>
          <a:lstStyle/>
          <a:p>
            <a:r>
              <a:rPr lang="en-US" sz="2400" dirty="0"/>
              <a:t>+</a:t>
            </a:r>
          </a:p>
        </p:txBody>
      </p:sp>
      <p:grpSp>
        <p:nvGrpSpPr>
          <p:cNvPr id="32" name="Group 31">
            <a:extLst>
              <a:ext uri="{FF2B5EF4-FFF2-40B4-BE49-F238E27FC236}">
                <a16:creationId xmlns:a16="http://schemas.microsoft.com/office/drawing/2014/main" id="{B0BF23C7-AFB0-1C41-9C2E-91B447FF3945}"/>
              </a:ext>
            </a:extLst>
          </p:cNvPr>
          <p:cNvGrpSpPr/>
          <p:nvPr/>
        </p:nvGrpSpPr>
        <p:grpSpPr>
          <a:xfrm>
            <a:off x="3843291" y="2237268"/>
            <a:ext cx="1395778" cy="1375336"/>
            <a:chOff x="5984383" y="2201909"/>
            <a:chExt cx="1395778" cy="1375336"/>
          </a:xfrm>
        </p:grpSpPr>
        <p:sp>
          <p:nvSpPr>
            <p:cNvPr id="33" name="Isosceles Triangle 24">
              <a:extLst>
                <a:ext uri="{FF2B5EF4-FFF2-40B4-BE49-F238E27FC236}">
                  <a16:creationId xmlns:a16="http://schemas.microsoft.com/office/drawing/2014/main" id="{3019C528-3C0E-C54C-BCE6-2401D50B45AA}"/>
                </a:ext>
              </a:extLst>
            </p:cNvPr>
            <p:cNvSpPr/>
            <p:nvPr/>
          </p:nvSpPr>
          <p:spPr>
            <a:xfrm rot="3600000" flipH="1" flipV="1">
              <a:off x="6990147" y="3377593"/>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34" name="Block Arc 33">
              <a:extLst>
                <a:ext uri="{FF2B5EF4-FFF2-40B4-BE49-F238E27FC236}">
                  <a16:creationId xmlns:a16="http://schemas.microsoft.com/office/drawing/2014/main" id="{2D264CB6-9DA5-C145-BEB2-C80CC3DE0BF9}"/>
                </a:ext>
              </a:extLst>
            </p:cNvPr>
            <p:cNvSpPr/>
            <p:nvPr/>
          </p:nvSpPr>
          <p:spPr>
            <a:xfrm rot="8810589" flipH="1">
              <a:off x="5984383" y="2201909"/>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35" name="Group 34">
            <a:extLst>
              <a:ext uri="{FF2B5EF4-FFF2-40B4-BE49-F238E27FC236}">
                <a16:creationId xmlns:a16="http://schemas.microsoft.com/office/drawing/2014/main" id="{424F347B-0BFF-6D4C-B3EB-F076698CC6F1}"/>
              </a:ext>
            </a:extLst>
          </p:cNvPr>
          <p:cNvGrpSpPr/>
          <p:nvPr/>
        </p:nvGrpSpPr>
        <p:grpSpPr>
          <a:xfrm>
            <a:off x="3125347" y="3258238"/>
            <a:ext cx="1395778" cy="1375336"/>
            <a:chOff x="5271402" y="3216211"/>
            <a:chExt cx="1395778" cy="1375336"/>
          </a:xfrm>
        </p:grpSpPr>
        <p:sp>
          <p:nvSpPr>
            <p:cNvPr id="36" name="Block Arc 35">
              <a:extLst>
                <a:ext uri="{FF2B5EF4-FFF2-40B4-BE49-F238E27FC236}">
                  <a16:creationId xmlns:a16="http://schemas.microsoft.com/office/drawing/2014/main" id="{8293B237-2AE2-B24B-9149-A2F241B73DB6}"/>
                </a:ext>
              </a:extLst>
            </p:cNvPr>
            <p:cNvSpPr/>
            <p:nvPr/>
          </p:nvSpPr>
          <p:spPr>
            <a:xfrm rot="19089411">
              <a:off x="5271402" y="3216211"/>
              <a:ext cx="1395778" cy="1375336"/>
            </a:xfrm>
            <a:prstGeom prst="blockArc">
              <a:avLst>
                <a:gd name="adj1" fmla="val 16086102"/>
                <a:gd name="adj2" fmla="val 21377102"/>
                <a:gd name="adj3" fmla="val 0"/>
              </a:avLst>
            </a:prstGeom>
            <a:solidFill>
              <a:schemeClr val="tx1"/>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sp>
          <p:nvSpPr>
            <p:cNvPr id="37" name="Isosceles Triangle 24">
              <a:extLst>
                <a:ext uri="{FF2B5EF4-FFF2-40B4-BE49-F238E27FC236}">
                  <a16:creationId xmlns:a16="http://schemas.microsoft.com/office/drawing/2014/main" id="{359B341A-FFEC-F04A-8B74-65D68F5AF8DB}"/>
                </a:ext>
              </a:extLst>
            </p:cNvPr>
            <p:cNvSpPr/>
            <p:nvPr/>
          </p:nvSpPr>
          <p:spPr>
            <a:xfrm rot="7200000">
              <a:off x="6404099" y="3296707"/>
              <a:ext cx="132005" cy="182913"/>
            </a:xfrm>
            <a:prstGeom prst="triangle">
              <a:avLst/>
            </a:prstGeom>
            <a:solidFill>
              <a:srgbClr val="000000"/>
            </a:solidFill>
            <a:ln/>
            <a:effectLst/>
          </p:spPr>
          <p:style>
            <a:lnRef idx="1">
              <a:schemeClr val="dk1"/>
            </a:lnRef>
            <a:fillRef idx="3">
              <a:schemeClr val="dk1"/>
            </a:fillRef>
            <a:effectRef idx="2">
              <a:schemeClr val="dk1"/>
            </a:effectRef>
            <a:fontRef idx="minor">
              <a:schemeClr val="lt1"/>
            </a:fontRef>
          </p:style>
          <p:txBody>
            <a:bodyPr/>
            <a:lstStyle/>
            <a:p>
              <a:endParaRPr lang="en-US"/>
            </a:p>
          </p:txBody>
        </p:sp>
      </p:grpSp>
      <p:grpSp>
        <p:nvGrpSpPr>
          <p:cNvPr id="38" name="Group 37">
            <a:extLst>
              <a:ext uri="{FF2B5EF4-FFF2-40B4-BE49-F238E27FC236}">
                <a16:creationId xmlns:a16="http://schemas.microsoft.com/office/drawing/2014/main" id="{358F7EE8-0D42-D64E-B655-F6FB66B48FB2}"/>
              </a:ext>
            </a:extLst>
          </p:cNvPr>
          <p:cNvGrpSpPr/>
          <p:nvPr/>
        </p:nvGrpSpPr>
        <p:grpSpPr>
          <a:xfrm>
            <a:off x="5004377" y="2128929"/>
            <a:ext cx="643104" cy="468000"/>
            <a:chOff x="7141996" y="2091934"/>
            <a:chExt cx="643104" cy="468000"/>
          </a:xfrm>
        </p:grpSpPr>
        <p:sp>
          <p:nvSpPr>
            <p:cNvPr id="39" name="Oval 38">
              <a:extLst>
                <a:ext uri="{FF2B5EF4-FFF2-40B4-BE49-F238E27FC236}">
                  <a16:creationId xmlns:a16="http://schemas.microsoft.com/office/drawing/2014/main" id="{675C0584-304E-384F-BD60-D1380BB41AF6}"/>
                </a:ext>
              </a:extLst>
            </p:cNvPr>
            <p:cNvSpPr/>
            <p:nvPr/>
          </p:nvSpPr>
          <p:spPr>
            <a:xfrm>
              <a:off x="7141996" y="2091934"/>
              <a:ext cx="468000" cy="468000"/>
            </a:xfrm>
            <a:prstGeom prst="ellipse">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baseline="-25000" dirty="0">
                <a:solidFill>
                  <a:schemeClr val="tx1"/>
                </a:solidFill>
                <a:latin typeface="Times" pitchFamily="2" charset="0"/>
              </a:endParaRPr>
            </a:p>
          </p:txBody>
        </p:sp>
        <p:sp>
          <p:nvSpPr>
            <p:cNvPr id="40" name="TextBox 39">
              <a:extLst>
                <a:ext uri="{FF2B5EF4-FFF2-40B4-BE49-F238E27FC236}">
                  <a16:creationId xmlns:a16="http://schemas.microsoft.com/office/drawing/2014/main" id="{204F1582-9116-1442-A07A-6990E6E0FA60}"/>
                </a:ext>
              </a:extLst>
            </p:cNvPr>
            <p:cNvSpPr txBox="1"/>
            <p:nvPr/>
          </p:nvSpPr>
          <p:spPr>
            <a:xfrm>
              <a:off x="7217879" y="2133951"/>
              <a:ext cx="567221" cy="369332"/>
            </a:xfrm>
            <a:prstGeom prst="rect">
              <a:avLst/>
            </a:prstGeom>
            <a:noFill/>
          </p:spPr>
          <p:txBody>
            <a:bodyPr wrap="square" rtlCol="0">
              <a:spAutoFit/>
            </a:bodyPr>
            <a:lstStyle/>
            <a:p>
              <a:r>
                <a:rPr lang="en-GB" dirty="0">
                  <a:latin typeface="Times" pitchFamily="2" charset="0"/>
                </a:rPr>
                <a:t>f</a:t>
              </a:r>
              <a:r>
                <a:rPr lang="en-GB" baseline="-25000" dirty="0">
                  <a:latin typeface="Times" pitchFamily="2" charset="0"/>
                </a:rPr>
                <a:t>1</a:t>
              </a:r>
              <a:endParaRPr lang="en-US" baseline="-25000" dirty="0">
                <a:latin typeface="Times" pitchFamily="2" charset="0"/>
              </a:endParaRPr>
            </a:p>
          </p:txBody>
        </p:sp>
      </p:grpSp>
      <p:sp>
        <p:nvSpPr>
          <p:cNvPr id="41" name="Content Placeholder 2">
            <a:extLst>
              <a:ext uri="{FF2B5EF4-FFF2-40B4-BE49-F238E27FC236}">
                <a16:creationId xmlns:a16="http://schemas.microsoft.com/office/drawing/2014/main" id="{34A9FD7E-16E2-8D41-8B8D-D58CA6D7DA20}"/>
              </a:ext>
            </a:extLst>
          </p:cNvPr>
          <p:cNvSpPr txBox="1">
            <a:spLocks/>
          </p:cNvSpPr>
          <p:nvPr/>
        </p:nvSpPr>
        <p:spPr>
          <a:xfrm>
            <a:off x="667250" y="2354694"/>
            <a:ext cx="1864659" cy="117144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t>The argumentation explanation for g</a:t>
            </a:r>
            <a:r>
              <a:rPr lang="en-US" baseline="-25000" dirty="0"/>
              <a:t>3</a:t>
            </a:r>
            <a:r>
              <a:rPr lang="en-US" dirty="0"/>
              <a:t>:</a:t>
            </a:r>
          </a:p>
        </p:txBody>
      </p:sp>
    </p:spTree>
    <p:extLst>
      <p:ext uri="{BB962C8B-B14F-4D97-AF65-F5344CB8AC3E}">
        <p14:creationId xmlns:p14="http://schemas.microsoft.com/office/powerpoint/2010/main" val="3295841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mph" presetSubtype="2" fill="hold" nodeType="clickEffect">
                                  <p:stCondLst>
                                    <p:cond delay="0"/>
                                  </p:stCondLst>
                                  <p:childTnLst>
                                    <p:animClr clrSpc="rgb" dir="cw">
                                      <p:cBhvr>
                                        <p:cTn id="46" dur="2000" fill="hold"/>
                                        <p:tgtEl>
                                          <p:spTgt spid="27"/>
                                        </p:tgtEl>
                                        <p:attrNameLst>
                                          <p:attrName>fillcolor</p:attrName>
                                        </p:attrNameLst>
                                      </p:cBhvr>
                                      <p:to>
                                        <a:schemeClr val="accent2"/>
                                      </p:to>
                                    </p:animClr>
                                    <p:set>
                                      <p:cBhvr>
                                        <p:cTn id="47" dur="2000" fill="hold"/>
                                        <p:tgtEl>
                                          <p:spTgt spid="27"/>
                                        </p:tgtEl>
                                        <p:attrNameLst>
                                          <p:attrName>fill.type</p:attrName>
                                        </p:attrNameLst>
                                      </p:cBhvr>
                                      <p:to>
                                        <p:strVal val="solid"/>
                                      </p:to>
                                    </p:set>
                                    <p:set>
                                      <p:cBhvr>
                                        <p:cTn id="48" dur="2000" fill="hold"/>
                                        <p:tgtEl>
                                          <p:spTgt spid="27"/>
                                        </p:tgtEl>
                                        <p:attrNameLst>
                                          <p:attrName>fill.on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6">
                                            <p:txEl>
                                              <p:pRg st="12" end="12"/>
                                            </p:txEl>
                                          </p:spTgt>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6">
                                            <p:txEl>
                                              <p:pRg st="13" end="13"/>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xEl>
                                              <p:pRg st="15" end="15"/>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6">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4" grpId="0"/>
      <p:bldP spid="25" grpId="0"/>
      <p:bldP spid="27" grpId="0" animBg="1"/>
      <p:bldP spid="28" grpId="0"/>
      <p:bldP spid="29" grpId="0" animBg="1"/>
      <p:bldP spid="30" grpId="0"/>
      <p:bldP spid="31" grpId="0"/>
      <p:bldP spid="4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D0C03-CD74-5643-B8B5-48ADDCD7D748}"/>
              </a:ext>
            </a:extLst>
          </p:cNvPr>
          <p:cNvSpPr>
            <a:spLocks noGrp="1"/>
          </p:cNvSpPr>
          <p:nvPr>
            <p:ph type="title"/>
          </p:nvPr>
        </p:nvSpPr>
        <p:spPr/>
        <p:txBody>
          <a:bodyPr/>
          <a:lstStyle/>
          <a:p>
            <a:r>
              <a:rPr lang="en-US" dirty="0"/>
              <a:t>Example Applications – Netflix</a:t>
            </a:r>
          </a:p>
        </p:txBody>
      </p:sp>
      <p:pic>
        <p:nvPicPr>
          <p:cNvPr id="5" name="Picture 4">
            <a:extLst>
              <a:ext uri="{FF2B5EF4-FFF2-40B4-BE49-F238E27FC236}">
                <a16:creationId xmlns:a16="http://schemas.microsoft.com/office/drawing/2014/main" id="{E95A5369-0E1B-6845-91E8-D6FAEC1D4B1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97684" y="1393950"/>
            <a:ext cx="7948632" cy="4398881"/>
          </a:xfrm>
          <a:prstGeom prst="rect">
            <a:avLst/>
          </a:prstGeom>
        </p:spPr>
      </p:pic>
      <p:grpSp>
        <p:nvGrpSpPr>
          <p:cNvPr id="6" name="Group 5">
            <a:extLst>
              <a:ext uri="{FF2B5EF4-FFF2-40B4-BE49-F238E27FC236}">
                <a16:creationId xmlns:a16="http://schemas.microsoft.com/office/drawing/2014/main" id="{3372CE59-3545-B946-AAB8-97D783313421}"/>
              </a:ext>
            </a:extLst>
          </p:cNvPr>
          <p:cNvGrpSpPr/>
          <p:nvPr/>
        </p:nvGrpSpPr>
        <p:grpSpPr>
          <a:xfrm>
            <a:off x="244997" y="3593391"/>
            <a:ext cx="3171233" cy="2531798"/>
            <a:chOff x="146943" y="3239886"/>
            <a:chExt cx="3171233" cy="2531798"/>
          </a:xfrm>
        </p:grpSpPr>
        <p:sp>
          <p:nvSpPr>
            <p:cNvPr id="7" name="TextBox 6">
              <a:extLst>
                <a:ext uri="{FF2B5EF4-FFF2-40B4-BE49-F238E27FC236}">
                  <a16:creationId xmlns:a16="http://schemas.microsoft.com/office/drawing/2014/main" id="{A6F761F5-77BF-D945-A09B-5EA7788453D4}"/>
                </a:ext>
              </a:extLst>
            </p:cNvPr>
            <p:cNvSpPr txBox="1"/>
            <p:nvPr/>
          </p:nvSpPr>
          <p:spPr>
            <a:xfrm>
              <a:off x="146943" y="4694466"/>
              <a:ext cx="3171233" cy="1077218"/>
            </a:xfrm>
            <a:prstGeom prst="rect">
              <a:avLst/>
            </a:prstGeom>
            <a:solidFill>
              <a:srgbClr val="7598B3"/>
            </a:solidFill>
            <a:ln>
              <a:solidFill>
                <a:srgbClr val="144B7A"/>
              </a:solidFill>
            </a:ln>
          </p:spPr>
          <p:txBody>
            <a:bodyPr wrap="square" rtlCol="0">
              <a:spAutoFit/>
            </a:bodyPr>
            <a:lstStyle/>
            <a:p>
              <a:pPr algn="ctr"/>
              <a:r>
                <a:rPr lang="en-US" sz="1600" dirty="0"/>
                <a:t>A % match score is given for movies, but the user has minimal ways to interact and adjust these scores or recommendations in general.</a:t>
              </a:r>
            </a:p>
          </p:txBody>
        </p:sp>
        <p:cxnSp>
          <p:nvCxnSpPr>
            <p:cNvPr id="8" name="Straight Arrow Connector 7">
              <a:extLst>
                <a:ext uri="{FF2B5EF4-FFF2-40B4-BE49-F238E27FC236}">
                  <a16:creationId xmlns:a16="http://schemas.microsoft.com/office/drawing/2014/main" id="{69435B06-C1A9-F54B-86AD-A662EB42F7B9}"/>
                </a:ext>
              </a:extLst>
            </p:cNvPr>
            <p:cNvCxnSpPr>
              <a:cxnSpLocks/>
              <a:stCxn id="7" idx="0"/>
            </p:cNvCxnSpPr>
            <p:nvPr/>
          </p:nvCxnSpPr>
          <p:spPr>
            <a:xfrm flipH="1" flipV="1">
              <a:off x="1044946" y="3239886"/>
              <a:ext cx="687614" cy="1454580"/>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A7DACD73-D7D6-474F-9621-4D2FB003CF24}"/>
              </a:ext>
            </a:extLst>
          </p:cNvPr>
          <p:cNvGrpSpPr/>
          <p:nvPr/>
        </p:nvGrpSpPr>
        <p:grpSpPr>
          <a:xfrm>
            <a:off x="6594590" y="4104283"/>
            <a:ext cx="2304413" cy="1536650"/>
            <a:chOff x="9792951" y="1379513"/>
            <a:chExt cx="2304413" cy="1536650"/>
          </a:xfrm>
        </p:grpSpPr>
        <p:sp>
          <p:nvSpPr>
            <p:cNvPr id="19" name="TextBox 18">
              <a:extLst>
                <a:ext uri="{FF2B5EF4-FFF2-40B4-BE49-F238E27FC236}">
                  <a16:creationId xmlns:a16="http://schemas.microsoft.com/office/drawing/2014/main" id="{AB159D0C-4BAF-8245-82E1-377FE6677DC2}"/>
                </a:ext>
              </a:extLst>
            </p:cNvPr>
            <p:cNvSpPr txBox="1"/>
            <p:nvPr/>
          </p:nvSpPr>
          <p:spPr>
            <a:xfrm>
              <a:off x="9792951" y="2085166"/>
              <a:ext cx="2304413" cy="830997"/>
            </a:xfrm>
            <a:prstGeom prst="rect">
              <a:avLst/>
            </a:prstGeom>
            <a:solidFill>
              <a:srgbClr val="7598B3"/>
            </a:solidFill>
            <a:ln>
              <a:solidFill>
                <a:srgbClr val="144B7A"/>
              </a:solidFill>
            </a:ln>
          </p:spPr>
          <p:txBody>
            <a:bodyPr wrap="square" rtlCol="0">
              <a:spAutoFit/>
            </a:bodyPr>
            <a:lstStyle/>
            <a:p>
              <a:pPr algn="ctr"/>
              <a:r>
                <a:rPr lang="en-US" sz="1600" i="1" dirty="0"/>
                <a:t>Netflix</a:t>
              </a:r>
              <a:r>
                <a:rPr lang="en-US" sz="1600" dirty="0"/>
                <a:t> provides some recommendations without any reasoning.</a:t>
              </a:r>
            </a:p>
          </p:txBody>
        </p:sp>
        <p:cxnSp>
          <p:nvCxnSpPr>
            <p:cNvPr id="20" name="Straight Arrow Connector 19">
              <a:extLst>
                <a:ext uri="{FF2B5EF4-FFF2-40B4-BE49-F238E27FC236}">
                  <a16:creationId xmlns:a16="http://schemas.microsoft.com/office/drawing/2014/main" id="{0922B965-CF09-3140-ADF8-CA35FACCF66C}"/>
                </a:ext>
              </a:extLst>
            </p:cNvPr>
            <p:cNvCxnSpPr>
              <a:cxnSpLocks/>
              <a:stCxn id="19" idx="0"/>
            </p:cNvCxnSpPr>
            <p:nvPr/>
          </p:nvCxnSpPr>
          <p:spPr>
            <a:xfrm flipH="1" flipV="1">
              <a:off x="10208761" y="1379513"/>
              <a:ext cx="736397" cy="705653"/>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05282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41BAE-6242-424B-83F4-1F68846B3B73}"/>
              </a:ext>
            </a:extLst>
          </p:cNvPr>
          <p:cNvSpPr>
            <a:spLocks noGrp="1"/>
          </p:cNvSpPr>
          <p:nvPr>
            <p:ph type="title"/>
          </p:nvPr>
        </p:nvSpPr>
        <p:spPr/>
        <p:txBody>
          <a:bodyPr/>
          <a:lstStyle/>
          <a:p>
            <a:r>
              <a:rPr lang="en-US" dirty="0"/>
              <a:t>Example Applications – Netflix</a:t>
            </a:r>
          </a:p>
        </p:txBody>
      </p:sp>
      <p:grpSp>
        <p:nvGrpSpPr>
          <p:cNvPr id="5" name="Group 4">
            <a:extLst>
              <a:ext uri="{FF2B5EF4-FFF2-40B4-BE49-F238E27FC236}">
                <a16:creationId xmlns:a16="http://schemas.microsoft.com/office/drawing/2014/main" id="{BF9D50A3-3364-6B43-B16B-0CF235CDFC17}"/>
              </a:ext>
            </a:extLst>
          </p:cNvPr>
          <p:cNvGrpSpPr/>
          <p:nvPr/>
        </p:nvGrpSpPr>
        <p:grpSpPr>
          <a:xfrm>
            <a:off x="585305" y="1406236"/>
            <a:ext cx="7948632" cy="4398881"/>
            <a:chOff x="2100211" y="1406236"/>
            <a:chExt cx="7948632" cy="4398881"/>
          </a:xfrm>
        </p:grpSpPr>
        <p:grpSp>
          <p:nvGrpSpPr>
            <p:cNvPr id="6" name="Group 5">
              <a:extLst>
                <a:ext uri="{FF2B5EF4-FFF2-40B4-BE49-F238E27FC236}">
                  <a16:creationId xmlns:a16="http://schemas.microsoft.com/office/drawing/2014/main" id="{43BFBAB4-5E82-394A-8F64-B8D25CFA47C4}"/>
                </a:ext>
              </a:extLst>
            </p:cNvPr>
            <p:cNvGrpSpPr/>
            <p:nvPr/>
          </p:nvGrpSpPr>
          <p:grpSpPr>
            <a:xfrm>
              <a:off x="2100211" y="1406236"/>
              <a:ext cx="7948632" cy="4398881"/>
              <a:chOff x="2100211" y="1406236"/>
              <a:chExt cx="7948632" cy="4398881"/>
            </a:xfrm>
          </p:grpSpPr>
          <p:pic>
            <p:nvPicPr>
              <p:cNvPr id="8" name="Picture 7">
                <a:extLst>
                  <a:ext uri="{FF2B5EF4-FFF2-40B4-BE49-F238E27FC236}">
                    <a16:creationId xmlns:a16="http://schemas.microsoft.com/office/drawing/2014/main" id="{1F7DE5A2-8845-7548-9774-43BBF260390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100211" y="1406236"/>
                <a:ext cx="7948632" cy="4398881"/>
              </a:xfrm>
              <a:prstGeom prst="rect">
                <a:avLst/>
              </a:prstGeom>
            </p:spPr>
          </p:pic>
          <p:sp>
            <p:nvSpPr>
              <p:cNvPr id="9" name="TextBox 8">
                <a:extLst>
                  <a:ext uri="{FF2B5EF4-FFF2-40B4-BE49-F238E27FC236}">
                    <a16:creationId xmlns:a16="http://schemas.microsoft.com/office/drawing/2014/main" id="{EC31B9DF-7957-8142-AE0E-79B0FFEE682F}"/>
                  </a:ext>
                </a:extLst>
              </p:cNvPr>
              <p:cNvSpPr txBox="1"/>
              <p:nvPr/>
            </p:nvSpPr>
            <p:spPr>
              <a:xfrm>
                <a:off x="7560411" y="2837110"/>
                <a:ext cx="1268858" cy="184666"/>
              </a:xfrm>
              <a:prstGeom prst="rect">
                <a:avLst/>
              </a:prstGeom>
              <a:noFill/>
            </p:spPr>
            <p:txBody>
              <a:bodyPr wrap="square" rtlCol="0">
                <a:spAutoFit/>
              </a:bodyPr>
              <a:lstStyle/>
              <a:p>
                <a:r>
                  <a:rPr lang="en-US" sz="600" u="sng" dirty="0">
                    <a:solidFill>
                      <a:schemeClr val="bg1">
                        <a:lumMod val="65000"/>
                      </a:schemeClr>
                    </a:solidFill>
                  </a:rPr>
                  <a:t>Why do we recommend this?</a:t>
                </a:r>
                <a:r>
                  <a:rPr lang="en-US" sz="600" dirty="0">
                    <a:solidFill>
                      <a:schemeClr val="bg1">
                        <a:lumMod val="65000"/>
                      </a:schemeClr>
                    </a:solidFill>
                  </a:rPr>
                  <a:t> </a:t>
                </a:r>
              </a:p>
            </p:txBody>
          </p:sp>
          <p:sp>
            <p:nvSpPr>
              <p:cNvPr id="10" name="TextBox 9">
                <a:extLst>
                  <a:ext uri="{FF2B5EF4-FFF2-40B4-BE49-F238E27FC236}">
                    <a16:creationId xmlns:a16="http://schemas.microsoft.com/office/drawing/2014/main" id="{A441CD86-BF8F-FC40-A4F6-D5F15FCFA8B0}"/>
                  </a:ext>
                </a:extLst>
              </p:cNvPr>
              <p:cNvSpPr txBox="1"/>
              <p:nvPr/>
            </p:nvSpPr>
            <p:spPr>
              <a:xfrm>
                <a:off x="7560411" y="2221706"/>
                <a:ext cx="1268858" cy="184666"/>
              </a:xfrm>
              <a:prstGeom prst="rect">
                <a:avLst/>
              </a:prstGeom>
              <a:noFill/>
            </p:spPr>
            <p:txBody>
              <a:bodyPr wrap="square" rtlCol="0">
                <a:spAutoFit/>
              </a:bodyPr>
              <a:lstStyle/>
              <a:p>
                <a:r>
                  <a:rPr lang="en-US" sz="600" u="sng" dirty="0">
                    <a:solidFill>
                      <a:schemeClr val="bg1">
                        <a:lumMod val="65000"/>
                      </a:schemeClr>
                    </a:solidFill>
                  </a:rPr>
                  <a:t>Why do we recommend this?</a:t>
                </a:r>
                <a:r>
                  <a:rPr lang="en-US" sz="600" dirty="0">
                    <a:solidFill>
                      <a:schemeClr val="bg1">
                        <a:lumMod val="65000"/>
                      </a:schemeClr>
                    </a:solidFill>
                  </a:rPr>
                  <a:t> </a:t>
                </a:r>
              </a:p>
            </p:txBody>
          </p:sp>
          <p:sp>
            <p:nvSpPr>
              <p:cNvPr id="11" name="TextBox 10">
                <a:extLst>
                  <a:ext uri="{FF2B5EF4-FFF2-40B4-BE49-F238E27FC236}">
                    <a16:creationId xmlns:a16="http://schemas.microsoft.com/office/drawing/2014/main" id="{2928537B-D316-0740-9486-97E138DD2891}"/>
                  </a:ext>
                </a:extLst>
              </p:cNvPr>
              <p:cNvSpPr txBox="1"/>
              <p:nvPr/>
            </p:nvSpPr>
            <p:spPr>
              <a:xfrm>
                <a:off x="7570685" y="3452514"/>
                <a:ext cx="1268858" cy="184666"/>
              </a:xfrm>
              <a:prstGeom prst="rect">
                <a:avLst/>
              </a:prstGeom>
              <a:noFill/>
            </p:spPr>
            <p:txBody>
              <a:bodyPr wrap="square" rtlCol="0">
                <a:spAutoFit/>
              </a:bodyPr>
              <a:lstStyle/>
              <a:p>
                <a:r>
                  <a:rPr lang="en-US" sz="600" u="sng" dirty="0">
                    <a:solidFill>
                      <a:schemeClr val="bg1">
                        <a:lumMod val="65000"/>
                      </a:schemeClr>
                    </a:solidFill>
                  </a:rPr>
                  <a:t>Why do we recommend this?</a:t>
                </a:r>
                <a:r>
                  <a:rPr lang="en-US" sz="600" dirty="0">
                    <a:solidFill>
                      <a:schemeClr val="bg1">
                        <a:lumMod val="65000"/>
                      </a:schemeClr>
                    </a:solidFill>
                  </a:rPr>
                  <a:t> </a:t>
                </a:r>
              </a:p>
            </p:txBody>
          </p:sp>
          <p:sp>
            <p:nvSpPr>
              <p:cNvPr id="12" name="TextBox 11">
                <a:extLst>
                  <a:ext uri="{FF2B5EF4-FFF2-40B4-BE49-F238E27FC236}">
                    <a16:creationId xmlns:a16="http://schemas.microsoft.com/office/drawing/2014/main" id="{85133FE4-A2CB-FC40-9E54-495928B5EDF3}"/>
                  </a:ext>
                </a:extLst>
              </p:cNvPr>
              <p:cNvSpPr txBox="1"/>
              <p:nvPr/>
            </p:nvSpPr>
            <p:spPr>
              <a:xfrm>
                <a:off x="7570685" y="4067918"/>
                <a:ext cx="1268858" cy="184666"/>
              </a:xfrm>
              <a:prstGeom prst="rect">
                <a:avLst/>
              </a:prstGeom>
              <a:noFill/>
            </p:spPr>
            <p:txBody>
              <a:bodyPr wrap="square" rtlCol="0">
                <a:spAutoFit/>
              </a:bodyPr>
              <a:lstStyle/>
              <a:p>
                <a:r>
                  <a:rPr lang="en-US" sz="600" u="sng" dirty="0">
                    <a:solidFill>
                      <a:schemeClr val="bg1">
                        <a:lumMod val="65000"/>
                      </a:schemeClr>
                    </a:solidFill>
                  </a:rPr>
                  <a:t>Why do we recommend this?</a:t>
                </a:r>
                <a:r>
                  <a:rPr lang="en-US" sz="600" dirty="0">
                    <a:solidFill>
                      <a:schemeClr val="bg1">
                        <a:lumMod val="65000"/>
                      </a:schemeClr>
                    </a:solidFill>
                  </a:rPr>
                  <a:t> </a:t>
                </a:r>
              </a:p>
            </p:txBody>
          </p:sp>
          <p:sp>
            <p:nvSpPr>
              <p:cNvPr id="13" name="TextBox 12">
                <a:extLst>
                  <a:ext uri="{FF2B5EF4-FFF2-40B4-BE49-F238E27FC236}">
                    <a16:creationId xmlns:a16="http://schemas.microsoft.com/office/drawing/2014/main" id="{7D2BF1FE-AD6C-A949-9918-E2D50C951F3F}"/>
                  </a:ext>
                </a:extLst>
              </p:cNvPr>
              <p:cNvSpPr txBox="1"/>
              <p:nvPr/>
            </p:nvSpPr>
            <p:spPr>
              <a:xfrm>
                <a:off x="2711375" y="3397103"/>
                <a:ext cx="662597" cy="215444"/>
              </a:xfrm>
              <a:prstGeom prst="rect">
                <a:avLst/>
              </a:prstGeom>
              <a:solidFill>
                <a:schemeClr val="tx1"/>
              </a:solidFill>
            </p:spPr>
            <p:txBody>
              <a:bodyPr wrap="square" rtlCol="0">
                <a:spAutoFit/>
              </a:bodyPr>
              <a:lstStyle/>
              <a:p>
                <a:r>
                  <a:rPr lang="en-US" sz="750" u="sng" dirty="0">
                    <a:solidFill>
                      <a:srgbClr val="00B050"/>
                    </a:solidFill>
                  </a:rPr>
                  <a:t>Why?</a:t>
                </a:r>
                <a:endParaRPr lang="en-US" sz="750" dirty="0">
                  <a:solidFill>
                    <a:srgbClr val="00B050"/>
                  </a:solidFill>
                </a:endParaRPr>
              </a:p>
            </p:txBody>
          </p:sp>
        </p:grpSp>
        <p:pic>
          <p:nvPicPr>
            <p:cNvPr id="7" name="Picture 6" descr="A close up of a sign&#10;&#10;Description automatically generated">
              <a:extLst>
                <a:ext uri="{FF2B5EF4-FFF2-40B4-BE49-F238E27FC236}">
                  <a16:creationId xmlns:a16="http://schemas.microsoft.com/office/drawing/2014/main" id="{4B9639D4-91A0-6A49-AE74-72858F6138F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373973" y="3418771"/>
              <a:ext cx="944325" cy="165759"/>
            </a:xfrm>
            <a:prstGeom prst="rect">
              <a:avLst/>
            </a:prstGeom>
          </p:spPr>
        </p:pic>
      </p:grpSp>
      <p:grpSp>
        <p:nvGrpSpPr>
          <p:cNvPr id="14" name="Group 13">
            <a:extLst>
              <a:ext uri="{FF2B5EF4-FFF2-40B4-BE49-F238E27FC236}">
                <a16:creationId xmlns:a16="http://schemas.microsoft.com/office/drawing/2014/main" id="{84B7568A-BCFF-D640-AA4D-F1C9249588EB}"/>
              </a:ext>
            </a:extLst>
          </p:cNvPr>
          <p:cNvGrpSpPr/>
          <p:nvPr/>
        </p:nvGrpSpPr>
        <p:grpSpPr>
          <a:xfrm>
            <a:off x="244997" y="3634215"/>
            <a:ext cx="2726885" cy="2400406"/>
            <a:chOff x="146943" y="3178844"/>
            <a:chExt cx="2726885" cy="2400406"/>
          </a:xfrm>
        </p:grpSpPr>
        <p:sp>
          <p:nvSpPr>
            <p:cNvPr id="15" name="TextBox 14">
              <a:extLst>
                <a:ext uri="{FF2B5EF4-FFF2-40B4-BE49-F238E27FC236}">
                  <a16:creationId xmlns:a16="http://schemas.microsoft.com/office/drawing/2014/main" id="{25D39A09-AC78-2A40-9BCE-DDE8046DE6E3}"/>
                </a:ext>
              </a:extLst>
            </p:cNvPr>
            <p:cNvSpPr txBox="1"/>
            <p:nvPr/>
          </p:nvSpPr>
          <p:spPr>
            <a:xfrm>
              <a:off x="146943" y="4748253"/>
              <a:ext cx="2726885" cy="830997"/>
            </a:xfrm>
            <a:prstGeom prst="rect">
              <a:avLst/>
            </a:prstGeom>
            <a:solidFill>
              <a:srgbClr val="7598B3"/>
            </a:solidFill>
            <a:ln>
              <a:solidFill>
                <a:srgbClr val="144B7A"/>
              </a:solidFill>
            </a:ln>
          </p:spPr>
          <p:txBody>
            <a:bodyPr wrap="square" rtlCol="0">
              <a:spAutoFit/>
            </a:bodyPr>
            <a:lstStyle/>
            <a:p>
              <a:pPr algn="ctr"/>
              <a:r>
                <a:rPr lang="en-US" sz="1600" dirty="0"/>
                <a:t>The % match score for a user is also explainable, interactive and adjustable.</a:t>
              </a:r>
            </a:p>
          </p:txBody>
        </p:sp>
        <p:cxnSp>
          <p:nvCxnSpPr>
            <p:cNvPr id="16" name="Straight Arrow Connector 15">
              <a:extLst>
                <a:ext uri="{FF2B5EF4-FFF2-40B4-BE49-F238E27FC236}">
                  <a16:creationId xmlns:a16="http://schemas.microsoft.com/office/drawing/2014/main" id="{2A89BD3B-2038-1F4E-BFCE-D430970B5FAA}"/>
                </a:ext>
              </a:extLst>
            </p:cNvPr>
            <p:cNvCxnSpPr>
              <a:cxnSpLocks/>
              <a:stCxn id="15" idx="0"/>
            </p:cNvCxnSpPr>
            <p:nvPr/>
          </p:nvCxnSpPr>
          <p:spPr>
            <a:xfrm flipH="1" flipV="1">
              <a:off x="1213743" y="3178844"/>
              <a:ext cx="296643" cy="1569409"/>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7" name="Group 16">
            <a:extLst>
              <a:ext uri="{FF2B5EF4-FFF2-40B4-BE49-F238E27FC236}">
                <a16:creationId xmlns:a16="http://schemas.microsoft.com/office/drawing/2014/main" id="{B6E30691-6815-2E44-823B-EDEECF470576}"/>
              </a:ext>
            </a:extLst>
          </p:cNvPr>
          <p:cNvGrpSpPr/>
          <p:nvPr/>
        </p:nvGrpSpPr>
        <p:grpSpPr>
          <a:xfrm>
            <a:off x="6594590" y="4196749"/>
            <a:ext cx="2304413" cy="1828691"/>
            <a:chOff x="9792951" y="1333693"/>
            <a:chExt cx="2304413" cy="1828691"/>
          </a:xfrm>
        </p:grpSpPr>
        <p:cxnSp>
          <p:nvCxnSpPr>
            <p:cNvPr id="18" name="Straight Arrow Connector 17">
              <a:extLst>
                <a:ext uri="{FF2B5EF4-FFF2-40B4-BE49-F238E27FC236}">
                  <a16:creationId xmlns:a16="http://schemas.microsoft.com/office/drawing/2014/main" id="{A426556E-36D7-9B4E-90F6-2155D09D6427}"/>
                </a:ext>
              </a:extLst>
            </p:cNvPr>
            <p:cNvCxnSpPr>
              <a:cxnSpLocks/>
              <a:stCxn id="21" idx="0"/>
            </p:cNvCxnSpPr>
            <p:nvPr/>
          </p:nvCxnSpPr>
          <p:spPr>
            <a:xfrm flipH="1" flipV="1">
              <a:off x="10308845" y="1333693"/>
              <a:ext cx="636313" cy="751473"/>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713544E-3BDD-E24F-97D8-CC0A9A5C6F3A}"/>
                </a:ext>
              </a:extLst>
            </p:cNvPr>
            <p:cNvSpPr txBox="1"/>
            <p:nvPr/>
          </p:nvSpPr>
          <p:spPr>
            <a:xfrm>
              <a:off x="9792951" y="2085166"/>
              <a:ext cx="2304413" cy="1077218"/>
            </a:xfrm>
            <a:prstGeom prst="rect">
              <a:avLst/>
            </a:prstGeom>
            <a:solidFill>
              <a:srgbClr val="7598B3"/>
            </a:solidFill>
            <a:ln>
              <a:solidFill>
                <a:srgbClr val="144B7A"/>
              </a:solidFill>
            </a:ln>
          </p:spPr>
          <p:txBody>
            <a:bodyPr wrap="square" rtlCol="0">
              <a:spAutoFit/>
            </a:bodyPr>
            <a:lstStyle/>
            <a:p>
              <a:pPr algn="ctr"/>
              <a:r>
                <a:rPr lang="en-US" sz="1600" dirty="0"/>
                <a:t>Recommendations equipped with explanations and potential interactions.</a:t>
              </a:r>
              <a:endParaRPr lang="en-US" sz="1600" b="1" dirty="0"/>
            </a:p>
          </p:txBody>
        </p:sp>
      </p:grpSp>
    </p:spTree>
    <p:extLst>
      <p:ext uri="{BB962C8B-B14F-4D97-AF65-F5344CB8AC3E}">
        <p14:creationId xmlns:p14="http://schemas.microsoft.com/office/powerpoint/2010/main" val="4046258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6D64E-0FF6-1B49-834F-12755B103416}"/>
              </a:ext>
            </a:extLst>
          </p:cNvPr>
          <p:cNvSpPr>
            <a:spLocks noGrp="1"/>
          </p:cNvSpPr>
          <p:nvPr>
            <p:ph type="title"/>
          </p:nvPr>
        </p:nvSpPr>
        <p:spPr>
          <a:xfrm>
            <a:off x="348016" y="274638"/>
            <a:ext cx="8229600" cy="572029"/>
          </a:xfrm>
        </p:spPr>
        <p:txBody>
          <a:bodyPr/>
          <a:lstStyle/>
          <a:p>
            <a:r>
              <a:rPr lang="en-US" dirty="0"/>
              <a:t>Example Applications – Netflix</a:t>
            </a:r>
          </a:p>
        </p:txBody>
      </p:sp>
      <p:grpSp>
        <p:nvGrpSpPr>
          <p:cNvPr id="5" name="Group 4">
            <a:extLst>
              <a:ext uri="{FF2B5EF4-FFF2-40B4-BE49-F238E27FC236}">
                <a16:creationId xmlns:a16="http://schemas.microsoft.com/office/drawing/2014/main" id="{C32C3AEB-F064-F44C-B2B0-61CB2BFE3919}"/>
              </a:ext>
            </a:extLst>
          </p:cNvPr>
          <p:cNvGrpSpPr/>
          <p:nvPr/>
        </p:nvGrpSpPr>
        <p:grpSpPr>
          <a:xfrm>
            <a:off x="540193" y="1427062"/>
            <a:ext cx="8091377" cy="4452743"/>
            <a:chOff x="2041451" y="1427062"/>
            <a:chExt cx="8091377" cy="4452743"/>
          </a:xfrm>
        </p:grpSpPr>
        <p:grpSp>
          <p:nvGrpSpPr>
            <p:cNvPr id="6" name="Group 5">
              <a:extLst>
                <a:ext uri="{FF2B5EF4-FFF2-40B4-BE49-F238E27FC236}">
                  <a16:creationId xmlns:a16="http://schemas.microsoft.com/office/drawing/2014/main" id="{A5394EB0-BA66-6F45-AB7A-DC5EE04119F3}"/>
                </a:ext>
              </a:extLst>
            </p:cNvPr>
            <p:cNvGrpSpPr/>
            <p:nvPr/>
          </p:nvGrpSpPr>
          <p:grpSpPr>
            <a:xfrm>
              <a:off x="2041451" y="1427062"/>
              <a:ext cx="8091377" cy="4452743"/>
              <a:chOff x="2041451" y="1427062"/>
              <a:chExt cx="8091377" cy="4452743"/>
            </a:xfrm>
          </p:grpSpPr>
          <p:sp>
            <p:nvSpPr>
              <p:cNvPr id="8" name="Rectangle 7">
                <a:extLst>
                  <a:ext uri="{FF2B5EF4-FFF2-40B4-BE49-F238E27FC236}">
                    <a16:creationId xmlns:a16="http://schemas.microsoft.com/office/drawing/2014/main" id="{F7EBC73A-5526-124D-BD3F-6D53A21A890E}"/>
                  </a:ext>
                </a:extLst>
              </p:cNvPr>
              <p:cNvSpPr/>
              <p:nvPr/>
            </p:nvSpPr>
            <p:spPr>
              <a:xfrm>
                <a:off x="2041451" y="1427062"/>
                <a:ext cx="8091377" cy="4452743"/>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9CE23BD-8A9C-C643-BBED-0D140C884970}"/>
                  </a:ext>
                </a:extLst>
              </p:cNvPr>
              <p:cNvSpPr txBox="1"/>
              <p:nvPr/>
            </p:nvSpPr>
            <p:spPr>
              <a:xfrm>
                <a:off x="3585556" y="2379778"/>
                <a:ext cx="5026813" cy="523220"/>
              </a:xfrm>
              <a:prstGeom prst="rect">
                <a:avLst/>
              </a:prstGeom>
              <a:noFill/>
            </p:spPr>
            <p:txBody>
              <a:bodyPr wrap="square" rtlCol="0">
                <a:spAutoFit/>
              </a:bodyPr>
              <a:lstStyle/>
              <a:p>
                <a:r>
                  <a:rPr lang="en-US" sz="1400" i="1" dirty="0">
                    <a:solidFill>
                      <a:schemeClr val="bg1"/>
                    </a:solidFill>
                  </a:rPr>
                  <a:t>The Ballad Of Buster Scruggs </a:t>
                </a:r>
                <a:r>
                  <a:rPr lang="en-US" sz="1400" dirty="0">
                    <a:solidFill>
                      <a:schemeClr val="bg1"/>
                    </a:solidFill>
                  </a:rPr>
                  <a:t>has a high match percentage </a:t>
                </a:r>
                <a:r>
                  <a:rPr lang="en-GB" sz="1400" dirty="0">
                    <a:solidFill>
                      <a:schemeClr val="bg1"/>
                    </a:solidFill>
                  </a:rPr>
                  <a:t>because we thought you’d like the acting, mainly that of </a:t>
                </a:r>
                <a:r>
                  <a:rPr lang="en-GB" sz="1400" i="1" dirty="0">
                    <a:solidFill>
                      <a:schemeClr val="bg1"/>
                    </a:solidFill>
                  </a:rPr>
                  <a:t>James Franco</a:t>
                </a:r>
                <a:r>
                  <a:rPr lang="en-GB" sz="1400" dirty="0">
                    <a:solidFill>
                      <a:schemeClr val="bg1"/>
                    </a:solidFill>
                  </a:rPr>
                  <a:t>.</a:t>
                </a:r>
                <a:endParaRPr lang="en-US" sz="1400" dirty="0">
                  <a:solidFill>
                    <a:schemeClr val="bg1"/>
                  </a:solidFill>
                </a:endParaRPr>
              </a:p>
            </p:txBody>
          </p:sp>
          <p:sp>
            <p:nvSpPr>
              <p:cNvPr id="10" name="TextBox 9">
                <a:extLst>
                  <a:ext uri="{FF2B5EF4-FFF2-40B4-BE49-F238E27FC236}">
                    <a16:creationId xmlns:a16="http://schemas.microsoft.com/office/drawing/2014/main" id="{B9283362-E269-B14E-9F26-65D5151A4F65}"/>
                  </a:ext>
                </a:extLst>
              </p:cNvPr>
              <p:cNvSpPr txBox="1"/>
              <p:nvPr/>
            </p:nvSpPr>
            <p:spPr>
              <a:xfrm>
                <a:off x="4906246" y="3075282"/>
                <a:ext cx="831130" cy="338554"/>
              </a:xfrm>
              <a:prstGeom prst="rect">
                <a:avLst/>
              </a:prstGeom>
              <a:noFill/>
              <a:ln>
                <a:solidFill>
                  <a:schemeClr val="bg1">
                    <a:lumMod val="50000"/>
                  </a:schemeClr>
                </a:solidFill>
              </a:ln>
            </p:spPr>
            <p:txBody>
              <a:bodyPr wrap="square" rtlCol="0" anchor="ctr">
                <a:spAutoFit/>
              </a:bodyPr>
              <a:lstStyle/>
              <a:p>
                <a:pPr algn="ctr"/>
                <a:r>
                  <a:rPr lang="en-GB" sz="800" dirty="0">
                    <a:solidFill>
                      <a:schemeClr val="bg1"/>
                    </a:solidFill>
                  </a:rPr>
                  <a:t>Indeed, I like him!</a:t>
                </a:r>
                <a:endParaRPr lang="en-US" sz="800" dirty="0">
                  <a:solidFill>
                    <a:schemeClr val="bg1"/>
                  </a:solidFill>
                </a:endParaRPr>
              </a:p>
            </p:txBody>
          </p:sp>
          <p:sp>
            <p:nvSpPr>
              <p:cNvPr id="11" name="TextBox 10">
                <a:extLst>
                  <a:ext uri="{FF2B5EF4-FFF2-40B4-BE49-F238E27FC236}">
                    <a16:creationId xmlns:a16="http://schemas.microsoft.com/office/drawing/2014/main" id="{C4771469-7B08-0F45-B15D-A5EB4292B001}"/>
                  </a:ext>
                </a:extLst>
              </p:cNvPr>
              <p:cNvSpPr txBox="1"/>
              <p:nvPr/>
            </p:nvSpPr>
            <p:spPr>
              <a:xfrm>
                <a:off x="5810931" y="3075282"/>
                <a:ext cx="838665" cy="338554"/>
              </a:xfrm>
              <a:prstGeom prst="rect">
                <a:avLst/>
              </a:prstGeom>
              <a:noFill/>
              <a:ln>
                <a:solidFill>
                  <a:schemeClr val="bg1">
                    <a:lumMod val="50000"/>
                  </a:schemeClr>
                </a:solidFill>
              </a:ln>
            </p:spPr>
            <p:txBody>
              <a:bodyPr wrap="square" rtlCol="0" anchor="ctr">
                <a:spAutoFit/>
              </a:bodyPr>
              <a:lstStyle/>
              <a:p>
                <a:pPr algn="ctr"/>
                <a:r>
                  <a:rPr lang="en-GB" sz="800" dirty="0">
                    <a:solidFill>
                      <a:schemeClr val="bg1"/>
                    </a:solidFill>
                  </a:rPr>
                  <a:t>Actually, I don’t like him.</a:t>
                </a:r>
                <a:endParaRPr lang="en-US" sz="800" dirty="0">
                  <a:solidFill>
                    <a:schemeClr val="bg1"/>
                  </a:solidFill>
                </a:endParaRPr>
              </a:p>
            </p:txBody>
          </p:sp>
          <p:sp>
            <p:nvSpPr>
              <p:cNvPr id="12" name="TextBox 11">
                <a:extLst>
                  <a:ext uri="{FF2B5EF4-FFF2-40B4-BE49-F238E27FC236}">
                    <a16:creationId xmlns:a16="http://schemas.microsoft.com/office/drawing/2014/main" id="{542EF352-1827-C641-9C7B-4D07A1F7248B}"/>
                  </a:ext>
                </a:extLst>
              </p:cNvPr>
              <p:cNvSpPr txBox="1"/>
              <p:nvPr/>
            </p:nvSpPr>
            <p:spPr>
              <a:xfrm>
                <a:off x="6723151" y="3075282"/>
                <a:ext cx="838665" cy="338554"/>
              </a:xfrm>
              <a:prstGeom prst="rect">
                <a:avLst/>
              </a:prstGeom>
              <a:noFill/>
              <a:ln>
                <a:solidFill>
                  <a:schemeClr val="bg1">
                    <a:lumMod val="50000"/>
                  </a:schemeClr>
                </a:solidFill>
              </a:ln>
            </p:spPr>
            <p:txBody>
              <a:bodyPr wrap="square" rtlCol="0" anchor="ctr">
                <a:spAutoFit/>
              </a:bodyPr>
              <a:lstStyle/>
              <a:p>
                <a:pPr algn="ctr"/>
                <a:r>
                  <a:rPr lang="en-GB" sz="800" dirty="0">
                    <a:solidFill>
                      <a:schemeClr val="bg1"/>
                    </a:solidFill>
                  </a:rPr>
                  <a:t>Why did you think I like him?</a:t>
                </a:r>
                <a:endParaRPr lang="en-US" sz="800" dirty="0">
                  <a:solidFill>
                    <a:schemeClr val="bg1"/>
                  </a:solidFill>
                </a:endParaRPr>
              </a:p>
            </p:txBody>
          </p:sp>
        </p:grpSp>
        <p:pic>
          <p:nvPicPr>
            <p:cNvPr id="7" name="Picture 6">
              <a:extLst>
                <a:ext uri="{FF2B5EF4-FFF2-40B4-BE49-F238E27FC236}">
                  <a16:creationId xmlns:a16="http://schemas.microsoft.com/office/drawing/2014/main" id="{26EBAE8D-58A9-2E48-9DF3-C423B0AFB8DB}"/>
                </a:ext>
              </a:extLst>
            </p:cNvPr>
            <p:cNvPicPr>
              <a:picLocks noChangeAspect="1"/>
            </p:cNvPicPr>
            <p:nvPr/>
          </p:nvPicPr>
          <p:blipFill>
            <a:blip r:embed="rId2"/>
            <a:stretch>
              <a:fillRect/>
            </a:stretch>
          </p:blipFill>
          <p:spPr>
            <a:xfrm>
              <a:off x="3426489" y="1942107"/>
              <a:ext cx="5321300" cy="381000"/>
            </a:xfrm>
            <a:prstGeom prst="rect">
              <a:avLst/>
            </a:prstGeom>
          </p:spPr>
        </p:pic>
      </p:grpSp>
      <p:sp>
        <p:nvSpPr>
          <p:cNvPr id="13" name="TextBox 12">
            <a:extLst>
              <a:ext uri="{FF2B5EF4-FFF2-40B4-BE49-F238E27FC236}">
                <a16:creationId xmlns:a16="http://schemas.microsoft.com/office/drawing/2014/main" id="{E9C61703-065B-F44E-8FC0-66491478A24E}"/>
              </a:ext>
            </a:extLst>
          </p:cNvPr>
          <p:cNvSpPr txBox="1"/>
          <p:nvPr/>
        </p:nvSpPr>
        <p:spPr>
          <a:xfrm>
            <a:off x="2084298" y="3700156"/>
            <a:ext cx="4904953" cy="523220"/>
          </a:xfrm>
          <a:prstGeom prst="rect">
            <a:avLst/>
          </a:prstGeom>
          <a:noFill/>
        </p:spPr>
        <p:txBody>
          <a:bodyPr wrap="square" rtlCol="0">
            <a:spAutoFit/>
          </a:bodyPr>
          <a:lstStyle/>
          <a:p>
            <a:r>
              <a:rPr lang="en-GB" sz="1400" dirty="0">
                <a:solidFill>
                  <a:schemeClr val="bg1"/>
                </a:solidFill>
              </a:rPr>
              <a:t>We thought you’d like him because similar users liked </a:t>
            </a:r>
            <a:r>
              <a:rPr lang="en-GB" sz="1400" i="1" dirty="0">
                <a:solidFill>
                  <a:schemeClr val="bg1"/>
                </a:solidFill>
              </a:rPr>
              <a:t>127 Hours</a:t>
            </a:r>
            <a:r>
              <a:rPr lang="en-GB" sz="1400" dirty="0">
                <a:solidFill>
                  <a:schemeClr val="bg1"/>
                </a:solidFill>
              </a:rPr>
              <a:t>, in which he acted.</a:t>
            </a:r>
            <a:endParaRPr lang="en-US" sz="1400" dirty="0">
              <a:solidFill>
                <a:schemeClr val="bg1"/>
              </a:solidFill>
            </a:endParaRPr>
          </a:p>
        </p:txBody>
      </p:sp>
      <p:sp>
        <p:nvSpPr>
          <p:cNvPr id="14" name="TextBox 13">
            <a:extLst>
              <a:ext uri="{FF2B5EF4-FFF2-40B4-BE49-F238E27FC236}">
                <a16:creationId xmlns:a16="http://schemas.microsoft.com/office/drawing/2014/main" id="{6B340D28-8FC8-9B47-9C6F-F5A9389AAF84}"/>
              </a:ext>
            </a:extLst>
          </p:cNvPr>
          <p:cNvSpPr txBox="1"/>
          <p:nvPr/>
        </p:nvSpPr>
        <p:spPr>
          <a:xfrm>
            <a:off x="3404988" y="4468717"/>
            <a:ext cx="831130" cy="461665"/>
          </a:xfrm>
          <a:prstGeom prst="rect">
            <a:avLst/>
          </a:prstGeom>
          <a:noFill/>
          <a:ln>
            <a:solidFill>
              <a:schemeClr val="bg1">
                <a:lumMod val="50000"/>
              </a:schemeClr>
            </a:solidFill>
          </a:ln>
        </p:spPr>
        <p:txBody>
          <a:bodyPr wrap="square" rtlCol="0">
            <a:spAutoFit/>
          </a:bodyPr>
          <a:lstStyle/>
          <a:p>
            <a:pPr algn="ctr"/>
            <a:endParaRPr lang="en-GB" sz="800" dirty="0">
              <a:solidFill>
                <a:schemeClr val="bg1"/>
              </a:solidFill>
            </a:endParaRPr>
          </a:p>
          <a:p>
            <a:pPr algn="ctr"/>
            <a:r>
              <a:rPr lang="en-GB" sz="800" dirty="0">
                <a:solidFill>
                  <a:schemeClr val="bg1"/>
                </a:solidFill>
              </a:rPr>
              <a:t>Okay thanks!</a:t>
            </a:r>
          </a:p>
          <a:p>
            <a:pPr algn="ctr"/>
            <a:endParaRPr lang="en-US" sz="800" dirty="0">
              <a:solidFill>
                <a:schemeClr val="bg1"/>
              </a:solidFill>
            </a:endParaRPr>
          </a:p>
        </p:txBody>
      </p:sp>
      <p:sp>
        <p:nvSpPr>
          <p:cNvPr id="15" name="TextBox 14">
            <a:extLst>
              <a:ext uri="{FF2B5EF4-FFF2-40B4-BE49-F238E27FC236}">
                <a16:creationId xmlns:a16="http://schemas.microsoft.com/office/drawing/2014/main" id="{B3612195-90C5-2247-A323-9743E1FCB8EF}"/>
              </a:ext>
            </a:extLst>
          </p:cNvPr>
          <p:cNvSpPr txBox="1"/>
          <p:nvPr/>
        </p:nvSpPr>
        <p:spPr>
          <a:xfrm>
            <a:off x="4309673" y="4470460"/>
            <a:ext cx="838665" cy="461665"/>
          </a:xfrm>
          <a:prstGeom prst="rect">
            <a:avLst/>
          </a:prstGeom>
          <a:noFill/>
          <a:ln>
            <a:solidFill>
              <a:schemeClr val="bg1">
                <a:lumMod val="50000"/>
              </a:schemeClr>
            </a:solidFill>
          </a:ln>
        </p:spPr>
        <p:txBody>
          <a:bodyPr wrap="square" rtlCol="0">
            <a:spAutoFit/>
          </a:bodyPr>
          <a:lstStyle/>
          <a:p>
            <a:pPr algn="ctr"/>
            <a:r>
              <a:rPr lang="en-GB" sz="800" dirty="0">
                <a:solidFill>
                  <a:schemeClr val="bg1"/>
                </a:solidFill>
              </a:rPr>
              <a:t>I don’t care about similar users.</a:t>
            </a:r>
            <a:endParaRPr lang="en-US" sz="800" dirty="0">
              <a:solidFill>
                <a:schemeClr val="bg1"/>
              </a:solidFill>
            </a:endParaRPr>
          </a:p>
        </p:txBody>
      </p:sp>
      <p:sp>
        <p:nvSpPr>
          <p:cNvPr id="16" name="TextBox 15">
            <a:extLst>
              <a:ext uri="{FF2B5EF4-FFF2-40B4-BE49-F238E27FC236}">
                <a16:creationId xmlns:a16="http://schemas.microsoft.com/office/drawing/2014/main" id="{071DB1D0-6EC0-FC44-8FFA-3354A06D3294}"/>
              </a:ext>
            </a:extLst>
          </p:cNvPr>
          <p:cNvSpPr txBox="1"/>
          <p:nvPr/>
        </p:nvSpPr>
        <p:spPr>
          <a:xfrm>
            <a:off x="5221893" y="4468717"/>
            <a:ext cx="838665" cy="461665"/>
          </a:xfrm>
          <a:prstGeom prst="rect">
            <a:avLst/>
          </a:prstGeom>
          <a:noFill/>
          <a:ln>
            <a:solidFill>
              <a:schemeClr val="bg1">
                <a:lumMod val="50000"/>
              </a:schemeClr>
            </a:solidFill>
          </a:ln>
        </p:spPr>
        <p:txBody>
          <a:bodyPr wrap="square" rtlCol="0">
            <a:spAutoFit/>
          </a:bodyPr>
          <a:lstStyle/>
          <a:p>
            <a:pPr algn="ctr"/>
            <a:r>
              <a:rPr lang="en-GB" sz="800" dirty="0">
                <a:solidFill>
                  <a:schemeClr val="bg1"/>
                </a:solidFill>
              </a:rPr>
              <a:t>These users are not similar to me.</a:t>
            </a:r>
            <a:endParaRPr lang="en-US" sz="800" dirty="0">
              <a:solidFill>
                <a:schemeClr val="bg1"/>
              </a:solidFill>
            </a:endParaRPr>
          </a:p>
        </p:txBody>
      </p:sp>
      <p:sp>
        <p:nvSpPr>
          <p:cNvPr id="17" name="TextBox 16">
            <a:extLst>
              <a:ext uri="{FF2B5EF4-FFF2-40B4-BE49-F238E27FC236}">
                <a16:creationId xmlns:a16="http://schemas.microsoft.com/office/drawing/2014/main" id="{EA79E99A-7C16-6D40-8C60-9236990C5594}"/>
              </a:ext>
            </a:extLst>
          </p:cNvPr>
          <p:cNvSpPr txBox="1"/>
          <p:nvPr/>
        </p:nvSpPr>
        <p:spPr>
          <a:xfrm>
            <a:off x="2090032" y="5143728"/>
            <a:ext cx="4904953" cy="307777"/>
          </a:xfrm>
          <a:prstGeom prst="rect">
            <a:avLst/>
          </a:prstGeom>
          <a:noFill/>
        </p:spPr>
        <p:txBody>
          <a:bodyPr wrap="square" rtlCol="0">
            <a:spAutoFit/>
          </a:bodyPr>
          <a:lstStyle/>
          <a:p>
            <a:r>
              <a:rPr lang="en-GB" sz="1400" dirty="0">
                <a:solidFill>
                  <a:schemeClr val="bg1"/>
                </a:solidFill>
              </a:rPr>
              <a:t>Got it, updating your recommendations!</a:t>
            </a:r>
            <a:endParaRPr lang="en-US" sz="1400" dirty="0">
              <a:solidFill>
                <a:schemeClr val="bg1"/>
              </a:solidFill>
            </a:endParaRPr>
          </a:p>
        </p:txBody>
      </p:sp>
      <p:sp>
        <p:nvSpPr>
          <p:cNvPr id="18" name="TextBox 17">
            <a:extLst>
              <a:ext uri="{FF2B5EF4-FFF2-40B4-BE49-F238E27FC236}">
                <a16:creationId xmlns:a16="http://schemas.microsoft.com/office/drawing/2014/main" id="{324F1ABD-729B-0A40-9AC3-8330CA8D3646}"/>
              </a:ext>
            </a:extLst>
          </p:cNvPr>
          <p:cNvSpPr txBox="1"/>
          <p:nvPr/>
        </p:nvSpPr>
        <p:spPr>
          <a:xfrm>
            <a:off x="5226374" y="3075282"/>
            <a:ext cx="838665" cy="338554"/>
          </a:xfrm>
          <a:prstGeom prst="rect">
            <a:avLst/>
          </a:prstGeom>
          <a:solidFill>
            <a:schemeClr val="bg1">
              <a:lumMod val="50000"/>
            </a:schemeClr>
          </a:solidFill>
          <a:ln>
            <a:solidFill>
              <a:schemeClr val="bg1">
                <a:lumMod val="50000"/>
              </a:schemeClr>
            </a:solidFill>
          </a:ln>
        </p:spPr>
        <p:txBody>
          <a:bodyPr wrap="square" rtlCol="0" anchor="ctr">
            <a:spAutoFit/>
          </a:bodyPr>
          <a:lstStyle/>
          <a:p>
            <a:pPr algn="ctr"/>
            <a:r>
              <a:rPr lang="en-GB" sz="800" dirty="0">
                <a:solidFill>
                  <a:schemeClr val="bg1"/>
                </a:solidFill>
              </a:rPr>
              <a:t>Why did you think I like him?</a:t>
            </a:r>
            <a:endParaRPr lang="en-US" sz="800" dirty="0">
              <a:solidFill>
                <a:schemeClr val="bg1"/>
              </a:solidFill>
            </a:endParaRPr>
          </a:p>
        </p:txBody>
      </p:sp>
      <p:sp>
        <p:nvSpPr>
          <p:cNvPr id="19" name="TextBox 18">
            <a:extLst>
              <a:ext uri="{FF2B5EF4-FFF2-40B4-BE49-F238E27FC236}">
                <a16:creationId xmlns:a16="http://schemas.microsoft.com/office/drawing/2014/main" id="{D6BAF99E-F33D-4140-B629-71D233C6F4C1}"/>
              </a:ext>
            </a:extLst>
          </p:cNvPr>
          <p:cNvSpPr txBox="1"/>
          <p:nvPr/>
        </p:nvSpPr>
        <p:spPr>
          <a:xfrm>
            <a:off x="4312929" y="4467892"/>
            <a:ext cx="838665" cy="461665"/>
          </a:xfrm>
          <a:prstGeom prst="rect">
            <a:avLst/>
          </a:prstGeom>
          <a:solidFill>
            <a:schemeClr val="bg1">
              <a:lumMod val="50000"/>
            </a:schemeClr>
          </a:solidFill>
          <a:ln>
            <a:solidFill>
              <a:schemeClr val="bg1">
                <a:lumMod val="50000"/>
              </a:schemeClr>
            </a:solidFill>
          </a:ln>
        </p:spPr>
        <p:txBody>
          <a:bodyPr wrap="square" rtlCol="0">
            <a:spAutoFit/>
          </a:bodyPr>
          <a:lstStyle/>
          <a:p>
            <a:pPr algn="ctr"/>
            <a:r>
              <a:rPr lang="en-GB" sz="800" dirty="0">
                <a:solidFill>
                  <a:schemeClr val="bg1"/>
                </a:solidFill>
              </a:rPr>
              <a:t>I don’t care about similar users.</a:t>
            </a:r>
            <a:endParaRPr lang="en-US" sz="800" dirty="0">
              <a:solidFill>
                <a:schemeClr val="bg1"/>
              </a:solidFill>
            </a:endParaRPr>
          </a:p>
        </p:txBody>
      </p:sp>
      <p:grpSp>
        <p:nvGrpSpPr>
          <p:cNvPr id="23" name="Group 22">
            <a:extLst>
              <a:ext uri="{FF2B5EF4-FFF2-40B4-BE49-F238E27FC236}">
                <a16:creationId xmlns:a16="http://schemas.microsoft.com/office/drawing/2014/main" id="{4F3B2110-67B7-CD41-9B39-3DCB245B017B}"/>
              </a:ext>
            </a:extLst>
          </p:cNvPr>
          <p:cNvGrpSpPr/>
          <p:nvPr/>
        </p:nvGrpSpPr>
        <p:grpSpPr>
          <a:xfrm>
            <a:off x="6142684" y="2717102"/>
            <a:ext cx="2971874" cy="1323439"/>
            <a:chOff x="-48595" y="2281353"/>
            <a:chExt cx="2971874" cy="1323439"/>
          </a:xfrm>
        </p:grpSpPr>
        <p:sp>
          <p:nvSpPr>
            <p:cNvPr id="24" name="TextBox 23">
              <a:extLst>
                <a:ext uri="{FF2B5EF4-FFF2-40B4-BE49-F238E27FC236}">
                  <a16:creationId xmlns:a16="http://schemas.microsoft.com/office/drawing/2014/main" id="{3B10FA21-5A85-F44C-BBC6-9C7B0A8C26F6}"/>
                </a:ext>
              </a:extLst>
            </p:cNvPr>
            <p:cNvSpPr txBox="1"/>
            <p:nvPr/>
          </p:nvSpPr>
          <p:spPr>
            <a:xfrm>
              <a:off x="778010" y="2281353"/>
              <a:ext cx="2145269" cy="1323439"/>
            </a:xfrm>
            <a:prstGeom prst="rect">
              <a:avLst/>
            </a:prstGeom>
            <a:solidFill>
              <a:srgbClr val="7598B3"/>
            </a:solidFill>
            <a:ln>
              <a:solidFill>
                <a:srgbClr val="144B7A"/>
              </a:solidFill>
            </a:ln>
          </p:spPr>
          <p:txBody>
            <a:bodyPr wrap="square" rtlCol="0">
              <a:spAutoFit/>
            </a:bodyPr>
            <a:lstStyle/>
            <a:p>
              <a:pPr algn="ctr"/>
              <a:r>
                <a:rPr lang="en-US" sz="1600" dirty="0"/>
                <a:t>Users may interact with the system to provide feedback, including requesting deeper explanations.</a:t>
              </a:r>
            </a:p>
          </p:txBody>
        </p:sp>
        <p:cxnSp>
          <p:nvCxnSpPr>
            <p:cNvPr id="25" name="Straight Arrow Connector 24">
              <a:extLst>
                <a:ext uri="{FF2B5EF4-FFF2-40B4-BE49-F238E27FC236}">
                  <a16:creationId xmlns:a16="http://schemas.microsoft.com/office/drawing/2014/main" id="{A376814C-2200-B44C-85D5-5785995A60F0}"/>
                </a:ext>
              </a:extLst>
            </p:cNvPr>
            <p:cNvCxnSpPr>
              <a:cxnSpLocks/>
              <a:stCxn id="24" idx="1"/>
            </p:cNvCxnSpPr>
            <p:nvPr/>
          </p:nvCxnSpPr>
          <p:spPr>
            <a:xfrm flipH="1" flipV="1">
              <a:off x="-48595" y="2859154"/>
              <a:ext cx="826605" cy="83919"/>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9A741037-A475-3048-BA9E-6BD3755CA2BF}"/>
              </a:ext>
            </a:extLst>
          </p:cNvPr>
          <p:cNvGrpSpPr/>
          <p:nvPr/>
        </p:nvGrpSpPr>
        <p:grpSpPr>
          <a:xfrm>
            <a:off x="5148338" y="5087065"/>
            <a:ext cx="3896225" cy="1077218"/>
            <a:chOff x="-58065" y="2254587"/>
            <a:chExt cx="3896225" cy="1077218"/>
          </a:xfrm>
        </p:grpSpPr>
        <p:sp>
          <p:nvSpPr>
            <p:cNvPr id="30" name="TextBox 29">
              <a:extLst>
                <a:ext uri="{FF2B5EF4-FFF2-40B4-BE49-F238E27FC236}">
                  <a16:creationId xmlns:a16="http://schemas.microsoft.com/office/drawing/2014/main" id="{73369A8C-A382-C542-8924-7923A1A230A8}"/>
                </a:ext>
              </a:extLst>
            </p:cNvPr>
            <p:cNvSpPr txBox="1"/>
            <p:nvPr/>
          </p:nvSpPr>
          <p:spPr>
            <a:xfrm>
              <a:off x="420072" y="2254587"/>
              <a:ext cx="3418088" cy="1077218"/>
            </a:xfrm>
            <a:prstGeom prst="rect">
              <a:avLst/>
            </a:prstGeom>
            <a:solidFill>
              <a:srgbClr val="7598B3"/>
            </a:solidFill>
            <a:ln>
              <a:solidFill>
                <a:srgbClr val="144B7A"/>
              </a:solidFill>
            </a:ln>
          </p:spPr>
          <p:txBody>
            <a:bodyPr wrap="square" rtlCol="0">
              <a:spAutoFit/>
            </a:bodyPr>
            <a:lstStyle/>
            <a:p>
              <a:pPr algn="ctr"/>
              <a:r>
                <a:rPr lang="en-US" sz="1600" dirty="0"/>
                <a:t>Feedback can be guaranteed to affect recommendations intuitively, e.g. here, similar users would be used less and the match score reduced.</a:t>
              </a:r>
            </a:p>
          </p:txBody>
        </p:sp>
        <p:cxnSp>
          <p:nvCxnSpPr>
            <p:cNvPr id="31" name="Straight Arrow Connector 30">
              <a:extLst>
                <a:ext uri="{FF2B5EF4-FFF2-40B4-BE49-F238E27FC236}">
                  <a16:creationId xmlns:a16="http://schemas.microsoft.com/office/drawing/2014/main" id="{24B03486-242E-3A40-AB21-3AE1CB8B27D5}"/>
                </a:ext>
              </a:extLst>
            </p:cNvPr>
            <p:cNvCxnSpPr>
              <a:cxnSpLocks/>
              <a:stCxn id="30" idx="1"/>
            </p:cNvCxnSpPr>
            <p:nvPr/>
          </p:nvCxnSpPr>
          <p:spPr>
            <a:xfrm flipH="1" flipV="1">
              <a:off x="-58065" y="2551727"/>
              <a:ext cx="478137" cy="241469"/>
            </a:xfrm>
            <a:prstGeom prst="straightConnector1">
              <a:avLst/>
            </a:prstGeom>
            <a:ln w="38100">
              <a:solidFill>
                <a:srgbClr val="7598B3"/>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0236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16" grpId="0" animBg="1"/>
      <p:bldP spid="17" grpId="0"/>
      <p:bldP spid="18" grpId="0" animBg="1"/>
      <p:bldP spid="1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Types of Explanations - Content</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The </a:t>
            </a:r>
            <a:r>
              <a:rPr lang="en-US" i="1" dirty="0"/>
              <a:t>content </a:t>
            </a:r>
            <a:r>
              <a:rPr lang="en-US" dirty="0"/>
              <a:t>of an explanation is the information taken from the argumentation framework.</a:t>
            </a:r>
          </a:p>
          <a:p>
            <a:endParaRPr lang="en-US" dirty="0"/>
          </a:p>
          <a:p>
            <a:r>
              <a:rPr lang="en-US" dirty="0"/>
              <a:t>Requirements for this content may be selected based on the user and the application of the explanation.</a:t>
            </a:r>
          </a:p>
          <a:p>
            <a:endParaRPr lang="en-US" dirty="0"/>
          </a:p>
          <a:p>
            <a:r>
              <a:rPr lang="en-US" dirty="0"/>
              <a:t>Some simple ways to vary this content are by relation types or whether depth or width in the argumentation framework is </a:t>
            </a:r>
            <a:r>
              <a:rPr lang="en-US" dirty="0" err="1"/>
              <a:t>utilised</a:t>
            </a:r>
            <a:r>
              <a:rPr lang="en-US" dirty="0"/>
              <a:t>.</a:t>
            </a:r>
          </a:p>
        </p:txBody>
      </p:sp>
      <p:pic>
        <p:nvPicPr>
          <p:cNvPr id="8" name="Picture 7" descr="A close up of a clock&#10;&#10;Description automatically generated">
            <a:extLst>
              <a:ext uri="{FF2B5EF4-FFF2-40B4-BE49-F238E27FC236}">
                <a16:creationId xmlns:a16="http://schemas.microsoft.com/office/drawing/2014/main" id="{A1AC20FA-7AB5-964C-9CD3-B16A98E8EAF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4711148" y="3455873"/>
            <a:ext cx="4432851" cy="275973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A4A5E41E-0098-B54F-9CF5-A9D54622A5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4997" y="3227947"/>
            <a:ext cx="5520641" cy="2078799"/>
          </a:xfrm>
          <a:prstGeom prst="rect">
            <a:avLst/>
          </a:prstGeom>
        </p:spPr>
      </p:pic>
    </p:spTree>
    <p:extLst>
      <p:ext uri="{BB962C8B-B14F-4D97-AF65-F5344CB8AC3E}">
        <p14:creationId xmlns:p14="http://schemas.microsoft.com/office/powerpoint/2010/main" val="385745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Types of Explanations - Format</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The same explanatory content can also be delivered in a range of formats, e.g. chart-based (</a:t>
            </a:r>
            <a:r>
              <a:rPr lang="en-US" dirty="0" err="1"/>
              <a:t>i</a:t>
            </a:r>
            <a:r>
              <a:rPr lang="en-US" dirty="0"/>
              <a:t>), linguistic narrative (ii), tabular (iii) and linguistic conversational (iv):</a:t>
            </a:r>
          </a:p>
        </p:txBody>
      </p:sp>
      <p:pic>
        <p:nvPicPr>
          <p:cNvPr id="6" name="Picture 5" descr="A screenshot of a cell phone&#10;&#10;Description automatically generated">
            <a:extLst>
              <a:ext uri="{FF2B5EF4-FFF2-40B4-BE49-F238E27FC236}">
                <a16:creationId xmlns:a16="http://schemas.microsoft.com/office/drawing/2014/main" id="{6CD3F841-2B7A-B74E-9EE7-41E212D41840}"/>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a:stretch/>
        </p:blipFill>
        <p:spPr>
          <a:xfrm>
            <a:off x="578216" y="1709528"/>
            <a:ext cx="4106426" cy="2243456"/>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7C54322C-B136-384A-A018-4FC761141D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5042452" y="1702904"/>
            <a:ext cx="3697358" cy="2199785"/>
          </a:xfrm>
          <a:prstGeom prst="rect">
            <a:avLst/>
          </a:prstGeom>
        </p:spPr>
      </p:pic>
      <p:pic>
        <p:nvPicPr>
          <p:cNvPr id="8" name="Picture 7" descr="A screenshot of a cell phone&#10;&#10;Description automatically generated">
            <a:extLst>
              <a:ext uri="{FF2B5EF4-FFF2-40B4-BE49-F238E27FC236}">
                <a16:creationId xmlns:a16="http://schemas.microsoft.com/office/drawing/2014/main" id="{87BE064B-AA4E-3144-B835-111D952932DF}"/>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644479" y="3942522"/>
            <a:ext cx="4311836" cy="2243456"/>
          </a:xfrm>
          <a:prstGeom prst="rect">
            <a:avLst/>
          </a:prstGeom>
        </p:spPr>
      </p:pic>
      <p:pic>
        <p:nvPicPr>
          <p:cNvPr id="9" name="Picture 8" descr="A screenshot of a cell phone&#10;&#10;Description automatically generated">
            <a:extLst>
              <a:ext uri="{FF2B5EF4-FFF2-40B4-BE49-F238E27FC236}">
                <a16:creationId xmlns:a16="http://schemas.microsoft.com/office/drawing/2014/main" id="{E9747486-4D47-AC4C-9EA3-09F2165C8B6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5088833" y="3975652"/>
            <a:ext cx="3697358" cy="2243456"/>
          </a:xfrm>
          <a:prstGeom prst="rect">
            <a:avLst/>
          </a:prstGeom>
        </p:spPr>
      </p:pic>
    </p:spTree>
    <p:extLst>
      <p:ext uri="{BB962C8B-B14F-4D97-AF65-F5344CB8AC3E}">
        <p14:creationId xmlns:p14="http://schemas.microsoft.com/office/powerpoint/2010/main" val="40456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User Studies</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A user study was completed with the following interactive explanation (IE) styles:</a:t>
            </a:r>
          </a:p>
          <a:p>
            <a:pPr lvl="1"/>
            <a:r>
              <a:rPr lang="en-US" dirty="0"/>
              <a:t>IE1: </a:t>
            </a:r>
            <a:r>
              <a:rPr lang="en-US" i="1" dirty="0"/>
              <a:t>Tabular</a:t>
            </a:r>
            <a:r>
              <a:rPr lang="en-US" dirty="0"/>
              <a:t> format, </a:t>
            </a:r>
            <a:r>
              <a:rPr lang="en-US" dirty="0" err="1"/>
              <a:t>utilising</a:t>
            </a:r>
            <a:r>
              <a:rPr lang="en-US" dirty="0"/>
              <a:t> </a:t>
            </a:r>
            <a:r>
              <a:rPr lang="en-US" u="sng" dirty="0"/>
              <a:t>width</a:t>
            </a:r>
            <a:r>
              <a:rPr lang="en-US" dirty="0"/>
              <a:t>, delivered </a:t>
            </a:r>
            <a:r>
              <a:rPr lang="en-US" u="sng" dirty="0"/>
              <a:t>statically</a:t>
            </a:r>
            <a:r>
              <a:rPr lang="en-US" dirty="0"/>
              <a:t>;</a:t>
            </a:r>
          </a:p>
          <a:p>
            <a:pPr lvl="1"/>
            <a:r>
              <a:rPr lang="en-US" dirty="0"/>
              <a:t>IE2: </a:t>
            </a:r>
            <a:r>
              <a:rPr lang="en-US" i="1" dirty="0"/>
              <a:t>Textual</a:t>
            </a:r>
            <a:r>
              <a:rPr lang="en-US" dirty="0"/>
              <a:t> format, </a:t>
            </a:r>
            <a:r>
              <a:rPr lang="en-US" dirty="0" err="1"/>
              <a:t>utilising</a:t>
            </a:r>
            <a:r>
              <a:rPr lang="en-US" dirty="0"/>
              <a:t> </a:t>
            </a:r>
            <a:r>
              <a:rPr lang="en-US" u="sng" dirty="0"/>
              <a:t>depth</a:t>
            </a:r>
            <a:r>
              <a:rPr lang="en-US" dirty="0"/>
              <a:t>, delivered </a:t>
            </a:r>
            <a:r>
              <a:rPr lang="en-US" u="sng" dirty="0"/>
              <a:t>statically</a:t>
            </a:r>
            <a:r>
              <a:rPr lang="en-US" dirty="0"/>
              <a:t>;</a:t>
            </a:r>
          </a:p>
          <a:p>
            <a:pPr lvl="1"/>
            <a:r>
              <a:rPr lang="en-US" dirty="0"/>
              <a:t>IE3: </a:t>
            </a:r>
            <a:r>
              <a:rPr lang="en-US" i="1" dirty="0"/>
              <a:t>Conversational</a:t>
            </a:r>
            <a:r>
              <a:rPr lang="en-US" dirty="0"/>
              <a:t> format, </a:t>
            </a:r>
            <a:r>
              <a:rPr lang="en-US" dirty="0" err="1"/>
              <a:t>utilising</a:t>
            </a:r>
            <a:r>
              <a:rPr lang="en-US" dirty="0"/>
              <a:t> </a:t>
            </a:r>
            <a:r>
              <a:rPr lang="en-US" u="sng" dirty="0"/>
              <a:t>depth</a:t>
            </a:r>
            <a:r>
              <a:rPr lang="en-US" dirty="0"/>
              <a:t>, delivered </a:t>
            </a:r>
            <a:r>
              <a:rPr lang="en-US" u="sng" dirty="0"/>
              <a:t>dynamically</a:t>
            </a:r>
            <a:r>
              <a:rPr lang="en-US" dirty="0"/>
              <a:t>.</a:t>
            </a:r>
          </a:p>
          <a:p>
            <a:endParaRPr lang="en-US" sz="400" dirty="0"/>
          </a:p>
          <a:p>
            <a:r>
              <a:rPr lang="en-US" dirty="0"/>
              <a:t>All explanation styles showed improvements in transparency:</a:t>
            </a:r>
          </a:p>
          <a:p>
            <a:pPr lvl="1"/>
            <a:r>
              <a:rPr lang="en-US" dirty="0"/>
              <a:t>Users were asked how the system works and the % correct increased after all types of IE.</a:t>
            </a:r>
          </a:p>
        </p:txBody>
      </p:sp>
      <p:pic>
        <p:nvPicPr>
          <p:cNvPr id="6" name="Picture 5" descr="A screenshot of a cell phone&#10;&#10;Description automatically generated">
            <a:extLst>
              <a:ext uri="{FF2B5EF4-FFF2-40B4-BE49-F238E27FC236}">
                <a16:creationId xmlns:a16="http://schemas.microsoft.com/office/drawing/2014/main" id="{23DAC8AB-8629-4342-B01F-CF1E03DFDF48}"/>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696901" y="2879941"/>
            <a:ext cx="3935393" cy="2912669"/>
          </a:xfrm>
          <a:prstGeom prst="rect">
            <a:avLst/>
          </a:prstGeom>
        </p:spPr>
      </p:pic>
      <p:sp>
        <p:nvSpPr>
          <p:cNvPr id="8" name="Content Placeholder 2">
            <a:extLst>
              <a:ext uri="{FF2B5EF4-FFF2-40B4-BE49-F238E27FC236}">
                <a16:creationId xmlns:a16="http://schemas.microsoft.com/office/drawing/2014/main" id="{E727FCC6-0EDE-2F4D-9D7F-4531260CFEC7}"/>
              </a:ext>
            </a:extLst>
          </p:cNvPr>
          <p:cNvSpPr txBox="1">
            <a:spLocks/>
          </p:cNvSpPr>
          <p:nvPr/>
        </p:nvSpPr>
        <p:spPr>
          <a:xfrm>
            <a:off x="457200" y="5741042"/>
            <a:ext cx="8229600" cy="520863"/>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200" i="1" dirty="0">
                <a:solidFill>
                  <a:srgbClr val="7598B3"/>
                </a:solidFill>
              </a:rPr>
              <a:t>Argumentation as a Framework for Interactive Explanations for Recommendations</a:t>
            </a:r>
            <a:r>
              <a:rPr lang="en-US" sz="1200" dirty="0">
                <a:solidFill>
                  <a:srgbClr val="7598B3"/>
                </a:solidFill>
              </a:rPr>
              <a:t>; </a:t>
            </a:r>
          </a:p>
          <a:p>
            <a:pPr marL="0" indent="0" algn="just">
              <a:buFont typeface="Arial"/>
              <a:buNone/>
            </a:pPr>
            <a:r>
              <a:rPr lang="en-US" sz="1200" dirty="0">
                <a:solidFill>
                  <a:srgbClr val="7598B3"/>
                </a:solidFill>
              </a:rPr>
              <a:t>	Rago, </a:t>
            </a:r>
            <a:r>
              <a:rPr lang="en-US" sz="1200" dirty="0" err="1">
                <a:solidFill>
                  <a:srgbClr val="7598B3"/>
                </a:solidFill>
              </a:rPr>
              <a:t>Cocarascu</a:t>
            </a:r>
            <a:r>
              <a:rPr lang="en-US" sz="1200" dirty="0">
                <a:solidFill>
                  <a:srgbClr val="7598B3"/>
                </a:solidFill>
              </a:rPr>
              <a:t>, </a:t>
            </a:r>
            <a:r>
              <a:rPr lang="en-US" sz="1200" dirty="0" err="1">
                <a:solidFill>
                  <a:srgbClr val="7598B3"/>
                </a:solidFill>
              </a:rPr>
              <a:t>Bechlivanidis</a:t>
            </a:r>
            <a:r>
              <a:rPr lang="en-US" sz="1200" dirty="0">
                <a:solidFill>
                  <a:srgbClr val="7598B3"/>
                </a:solidFill>
              </a:rPr>
              <a:t> and Toni; KR 2020.</a:t>
            </a:r>
          </a:p>
          <a:p>
            <a:pPr algn="just"/>
            <a:endParaRPr lang="en-US" sz="1200" dirty="0">
              <a:solidFill>
                <a:srgbClr val="7598B3"/>
              </a:solidFill>
            </a:endParaRPr>
          </a:p>
        </p:txBody>
      </p:sp>
    </p:spTree>
    <p:extLst>
      <p:ext uri="{BB962C8B-B14F-4D97-AF65-F5344CB8AC3E}">
        <p14:creationId xmlns:p14="http://schemas.microsoft.com/office/powerpoint/2010/main" val="1171948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User Studies</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Users were also asked which they preferred of the IEs in pairwise comparisons:</a:t>
            </a:r>
          </a:p>
          <a:p>
            <a:pPr lvl="1"/>
            <a:r>
              <a:rPr lang="en-US" dirty="0"/>
              <a:t>IE1 (Tabular) vs. IE2 (Textual), giving a comparison of depth vs. width;</a:t>
            </a:r>
          </a:p>
          <a:p>
            <a:pPr lvl="1"/>
            <a:r>
              <a:rPr lang="en-US" dirty="0"/>
              <a:t>IE2 (Textual) vs. IE3 (Conversational), giving a comparison of static vs. dynamic.</a:t>
            </a:r>
          </a:p>
          <a:p>
            <a:pPr lvl="1"/>
            <a:endParaRPr lang="en-US" dirty="0"/>
          </a:p>
          <a:p>
            <a:r>
              <a:rPr lang="en-US" dirty="0"/>
              <a:t>There was no clear </a:t>
            </a:r>
            <a:r>
              <a:rPr lang="en-US" dirty="0" err="1"/>
              <a:t>favourite</a:t>
            </a:r>
            <a:r>
              <a:rPr lang="en-US" dirty="0"/>
              <a:t>, showing user preferences are diverse.</a:t>
            </a:r>
          </a:p>
          <a:p>
            <a:pPr lvl="1"/>
            <a:endParaRPr lang="en-US" dirty="0"/>
          </a:p>
          <a:p>
            <a:pPr lvl="1"/>
            <a:endParaRPr lang="en-US" dirty="0"/>
          </a:p>
        </p:txBody>
      </p:sp>
      <p:pic>
        <p:nvPicPr>
          <p:cNvPr id="6" name="Picture 5" descr="A screenshot of a cell phone&#10;&#10;Description automatically generated">
            <a:extLst>
              <a:ext uri="{FF2B5EF4-FFF2-40B4-BE49-F238E27FC236}">
                <a16:creationId xmlns:a16="http://schemas.microsoft.com/office/drawing/2014/main" id="{D1003D49-4418-8F4C-AB7A-2602E20C9CAE}"/>
              </a:ext>
            </a:extLst>
          </p:cNvPr>
          <p:cNvPicPr>
            <a:picLocks noChangeAspect="1"/>
          </p:cNvPicPr>
          <p:nvPr/>
        </p:nvPicPr>
        <p:blipFill>
          <a:blip r:embed="rId2"/>
          <a:stretch>
            <a:fillRect/>
          </a:stretch>
        </p:blipFill>
        <p:spPr>
          <a:xfrm>
            <a:off x="1456892" y="2546818"/>
            <a:ext cx="6230215" cy="3660370"/>
          </a:xfrm>
          <a:prstGeom prst="rect">
            <a:avLst/>
          </a:prstGeom>
        </p:spPr>
      </p:pic>
    </p:spTree>
    <p:extLst>
      <p:ext uri="{BB962C8B-B14F-4D97-AF65-F5344CB8AC3E}">
        <p14:creationId xmlns:p14="http://schemas.microsoft.com/office/powerpoint/2010/main" val="217037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F1FBD-2749-44FE-AAFC-FFB0D9AF53F0}"/>
              </a:ext>
            </a:extLst>
          </p:cNvPr>
          <p:cNvSpPr>
            <a:spLocks noGrp="1"/>
          </p:cNvSpPr>
          <p:nvPr>
            <p:ph type="title"/>
          </p:nvPr>
        </p:nvSpPr>
        <p:spPr/>
        <p:txBody>
          <a:bodyPr/>
          <a:lstStyle/>
          <a:p>
            <a:r>
              <a:rPr lang="en-GB" dirty="0"/>
              <a:t>Bayesian Network Classifiers</a:t>
            </a:r>
          </a:p>
        </p:txBody>
      </p:sp>
      <p:sp>
        <p:nvSpPr>
          <p:cNvPr id="3" name="Content Placeholder 2">
            <a:extLst>
              <a:ext uri="{FF2B5EF4-FFF2-40B4-BE49-F238E27FC236}">
                <a16:creationId xmlns:a16="http://schemas.microsoft.com/office/drawing/2014/main" id="{E31AEE52-D1B1-4528-9BB6-2B5CA1E170C7}"/>
              </a:ext>
            </a:extLst>
          </p:cNvPr>
          <p:cNvSpPr>
            <a:spLocks noGrp="1"/>
          </p:cNvSpPr>
          <p:nvPr>
            <p:ph idx="1"/>
          </p:nvPr>
        </p:nvSpPr>
        <p:spPr>
          <a:xfrm>
            <a:off x="457200" y="5693033"/>
            <a:ext cx="8229600" cy="572029"/>
          </a:xfrm>
        </p:spPr>
        <p:txBody>
          <a:bodyPr>
            <a:normAutofit/>
          </a:bodyPr>
          <a:lstStyle/>
          <a:p>
            <a:pPr algn="just"/>
            <a:r>
              <a:rPr lang="en-US" sz="1200" i="1" dirty="0">
                <a:solidFill>
                  <a:srgbClr val="7598B3"/>
                </a:solidFill>
              </a:rPr>
              <a:t>Relation-Based Counterfactual Explanations for Bayesian Network Classifiers</a:t>
            </a:r>
            <a:r>
              <a:rPr lang="en-US" sz="1200" dirty="0">
                <a:solidFill>
                  <a:srgbClr val="7598B3"/>
                </a:solidFill>
              </a:rPr>
              <a:t>; </a:t>
            </a:r>
          </a:p>
          <a:p>
            <a:pPr marL="0" indent="0" algn="just">
              <a:buNone/>
            </a:pPr>
            <a:r>
              <a:rPr lang="en-US" sz="1200" dirty="0">
                <a:solidFill>
                  <a:srgbClr val="7598B3"/>
                </a:solidFill>
              </a:rPr>
              <a:t>	</a:t>
            </a:r>
            <a:r>
              <a:rPr lang="en-US" sz="1200" dirty="0" err="1">
                <a:solidFill>
                  <a:srgbClr val="7598B3"/>
                </a:solidFill>
              </a:rPr>
              <a:t>Albini</a:t>
            </a:r>
            <a:r>
              <a:rPr lang="en-US" sz="1200" dirty="0">
                <a:solidFill>
                  <a:srgbClr val="7598B3"/>
                </a:solidFill>
              </a:rPr>
              <a:t>, Rago, Baroni and Toni; IJCAI 2020.</a:t>
            </a:r>
          </a:p>
          <a:p>
            <a:endParaRPr lang="en-GB" sz="1200" dirty="0"/>
          </a:p>
        </p:txBody>
      </p:sp>
      <p:sp>
        <p:nvSpPr>
          <p:cNvPr id="5" name="Content Placeholder 2">
            <a:extLst>
              <a:ext uri="{FF2B5EF4-FFF2-40B4-BE49-F238E27FC236}">
                <a16:creationId xmlns:a16="http://schemas.microsoft.com/office/drawing/2014/main" id="{C4B8A308-49B9-1C4A-9F0D-1CCAE2CB8514}"/>
              </a:ext>
            </a:extLst>
          </p:cNvPr>
          <p:cNvSpPr txBox="1">
            <a:spLocks/>
          </p:cNvSpPr>
          <p:nvPr/>
        </p:nvSpPr>
        <p:spPr>
          <a:xfrm>
            <a:off x="457200" y="1016001"/>
            <a:ext cx="8229600" cy="388619"/>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Another AI method which allows the extraction of argumentative explanations is the BC.</a:t>
            </a:r>
          </a:p>
          <a:p>
            <a:pPr marL="0" indent="0">
              <a:buNone/>
            </a:pPr>
            <a:endParaRPr lang="en-US" dirty="0"/>
          </a:p>
        </p:txBody>
      </p:sp>
      <p:sp>
        <p:nvSpPr>
          <p:cNvPr id="19" name="TextBox 18">
            <a:extLst>
              <a:ext uri="{FF2B5EF4-FFF2-40B4-BE49-F238E27FC236}">
                <a16:creationId xmlns:a16="http://schemas.microsoft.com/office/drawing/2014/main" id="{BC39A37A-7709-854E-9C30-3A083C493E66}"/>
              </a:ext>
            </a:extLst>
          </p:cNvPr>
          <p:cNvSpPr txBox="1"/>
          <p:nvPr/>
        </p:nvSpPr>
        <p:spPr>
          <a:xfrm>
            <a:off x="5951221" y="5246749"/>
            <a:ext cx="2064327" cy="369332"/>
          </a:xfrm>
          <a:prstGeom prst="rect">
            <a:avLst/>
          </a:prstGeom>
          <a:noFill/>
        </p:spPr>
        <p:txBody>
          <a:bodyPr wrap="square" rtlCol="0">
            <a:spAutoFit/>
          </a:bodyPr>
          <a:lstStyle/>
          <a:p>
            <a:pPr algn="ctr"/>
            <a:r>
              <a:rPr lang="en-US" dirty="0">
                <a:solidFill>
                  <a:srgbClr val="4472C4"/>
                </a:solidFill>
              </a:rPr>
              <a:t>observations</a:t>
            </a:r>
          </a:p>
        </p:txBody>
      </p:sp>
      <p:pic>
        <p:nvPicPr>
          <p:cNvPr id="20" name="Picture 19">
            <a:extLst>
              <a:ext uri="{FF2B5EF4-FFF2-40B4-BE49-F238E27FC236}">
                <a16:creationId xmlns:a16="http://schemas.microsoft.com/office/drawing/2014/main" id="{8A63D966-7DBA-C04D-9ECA-69D433ACC4B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271676" y="2515403"/>
            <a:ext cx="3429813" cy="2820428"/>
          </a:xfrm>
          <a:prstGeom prst="rect">
            <a:avLst/>
          </a:prstGeom>
        </p:spPr>
      </p:pic>
      <p:sp>
        <p:nvSpPr>
          <p:cNvPr id="21" name="TextBox 20">
            <a:extLst>
              <a:ext uri="{FF2B5EF4-FFF2-40B4-BE49-F238E27FC236}">
                <a16:creationId xmlns:a16="http://schemas.microsoft.com/office/drawing/2014/main" id="{2C8C97F3-C715-594E-8F97-26364D7F4E9D}"/>
              </a:ext>
            </a:extLst>
          </p:cNvPr>
          <p:cNvSpPr txBox="1"/>
          <p:nvPr/>
        </p:nvSpPr>
        <p:spPr>
          <a:xfrm>
            <a:off x="5839464" y="2128280"/>
            <a:ext cx="2064327" cy="369332"/>
          </a:xfrm>
          <a:prstGeom prst="rect">
            <a:avLst/>
          </a:prstGeom>
          <a:noFill/>
        </p:spPr>
        <p:txBody>
          <a:bodyPr wrap="square" rtlCol="0">
            <a:spAutoFit/>
          </a:bodyPr>
          <a:lstStyle/>
          <a:p>
            <a:pPr algn="ctr"/>
            <a:r>
              <a:rPr lang="en-US" dirty="0">
                <a:solidFill>
                  <a:srgbClr val="ED7D31"/>
                </a:solidFill>
              </a:rPr>
              <a:t>classifications</a:t>
            </a:r>
          </a:p>
        </p:txBody>
      </p:sp>
      <p:sp>
        <p:nvSpPr>
          <p:cNvPr id="22" name="Rectangle: Rounded Corners 45">
            <a:extLst>
              <a:ext uri="{FF2B5EF4-FFF2-40B4-BE49-F238E27FC236}">
                <a16:creationId xmlns:a16="http://schemas.microsoft.com/office/drawing/2014/main" id="{995006E9-676D-A944-8D16-560E657F904B}"/>
              </a:ext>
            </a:extLst>
          </p:cNvPr>
          <p:cNvSpPr/>
          <p:nvPr/>
        </p:nvSpPr>
        <p:spPr>
          <a:xfrm>
            <a:off x="5157013" y="4009019"/>
            <a:ext cx="3652743" cy="1208306"/>
          </a:xfrm>
          <a:prstGeom prst="roundRect">
            <a:avLst/>
          </a:prstGeom>
          <a:noFill/>
          <a:ln w="38100">
            <a:solidFill>
              <a:srgbClr val="4472C4">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3" name="Rectangle: Rounded Corners 46">
            <a:extLst>
              <a:ext uri="{FF2B5EF4-FFF2-40B4-BE49-F238E27FC236}">
                <a16:creationId xmlns:a16="http://schemas.microsoft.com/office/drawing/2014/main" id="{C969DCB6-711C-8B40-B1B9-448C3048F495}"/>
              </a:ext>
            </a:extLst>
          </p:cNvPr>
          <p:cNvSpPr/>
          <p:nvPr/>
        </p:nvSpPr>
        <p:spPr>
          <a:xfrm>
            <a:off x="5464136" y="2509342"/>
            <a:ext cx="2814985" cy="1352785"/>
          </a:xfrm>
          <a:prstGeom prst="roundRect">
            <a:avLst/>
          </a:prstGeom>
          <a:noFill/>
          <a:ln w="38100">
            <a:solidFill>
              <a:srgbClr val="ED7D31">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24" name="Slide Number Placeholder 49">
            <a:extLst>
              <a:ext uri="{FF2B5EF4-FFF2-40B4-BE49-F238E27FC236}">
                <a16:creationId xmlns:a16="http://schemas.microsoft.com/office/drawing/2014/main" id="{92092B68-DCBE-F84C-A240-8CE030740D9B}"/>
              </a:ext>
            </a:extLst>
          </p:cNvPr>
          <p:cNvSpPr txBox="1">
            <a:spLocks/>
          </p:cNvSpPr>
          <p:nvPr/>
        </p:nvSpPr>
        <p:spPr>
          <a:xfrm>
            <a:off x="244997" y="6457546"/>
            <a:ext cx="2133600" cy="365125"/>
          </a:xfrm>
          <a:prstGeom prst="rect">
            <a:avLst/>
          </a:prstGeom>
          <a:ln>
            <a:noFill/>
          </a:ln>
        </p:spPr>
        <p:txBody>
          <a:bodyPr/>
          <a:lstStyle>
            <a:defPPr>
              <a:defRPr lang="en-US"/>
            </a:defPPr>
            <a:lvl1pPr marL="0" algn="l" defTabSz="457200" rtl="0" eaLnBrk="1" latinLnBrk="0" hangingPunct="1">
              <a:defRPr sz="1100" kern="1200">
                <a:solidFill>
                  <a:srgbClr val="7598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38F065C-72B8-4987-BC36-CD496D3EA7F6}" type="slidenum">
              <a:rPr lang="it-IT" smtClean="0"/>
              <a:pPr/>
              <a:t>48</a:t>
            </a:fld>
            <a:endParaRPr lang="it-IT"/>
          </a:p>
        </p:txBody>
      </p:sp>
      <p:sp>
        <p:nvSpPr>
          <p:cNvPr id="25" name="Arrow: Right 50">
            <a:extLst>
              <a:ext uri="{FF2B5EF4-FFF2-40B4-BE49-F238E27FC236}">
                <a16:creationId xmlns:a16="http://schemas.microsoft.com/office/drawing/2014/main" id="{49288E32-2A67-824B-89ED-EF199A0BE3E8}"/>
              </a:ext>
            </a:extLst>
          </p:cNvPr>
          <p:cNvSpPr/>
          <p:nvPr/>
        </p:nvSpPr>
        <p:spPr>
          <a:xfrm>
            <a:off x="4265273" y="3157660"/>
            <a:ext cx="606713" cy="266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cxnSp>
        <p:nvCxnSpPr>
          <p:cNvPr id="27" name="Straight Arrow Connector 26">
            <a:extLst>
              <a:ext uri="{FF2B5EF4-FFF2-40B4-BE49-F238E27FC236}">
                <a16:creationId xmlns:a16="http://schemas.microsoft.com/office/drawing/2014/main" id="{B52409D8-A71F-B64D-AFE4-EF0B581A0976}"/>
              </a:ext>
            </a:extLst>
          </p:cNvPr>
          <p:cNvCxnSpPr>
            <a:cxnSpLocks/>
          </p:cNvCxnSpPr>
          <p:nvPr/>
        </p:nvCxnSpPr>
        <p:spPr>
          <a:xfrm>
            <a:off x="3008144" y="5159579"/>
            <a:ext cx="1082223"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68C137AC-7E33-834D-9E6E-543DBC9E38C1}"/>
              </a:ext>
            </a:extLst>
          </p:cNvPr>
          <p:cNvSpPr txBox="1"/>
          <p:nvPr/>
        </p:nvSpPr>
        <p:spPr>
          <a:xfrm>
            <a:off x="2926813" y="5221370"/>
            <a:ext cx="1209892" cy="300082"/>
          </a:xfrm>
          <a:prstGeom prst="rect">
            <a:avLst/>
          </a:prstGeom>
          <a:noFill/>
        </p:spPr>
        <p:txBody>
          <a:bodyPr wrap="square" rtlCol="0">
            <a:spAutoFit/>
          </a:bodyPr>
          <a:lstStyle/>
          <a:p>
            <a:pPr algn="ctr"/>
            <a:r>
              <a:rPr lang="it-IT" sz="1350" dirty="0" err="1"/>
              <a:t>influences</a:t>
            </a:r>
            <a:endParaRPr lang="it-IT" sz="1350" dirty="0"/>
          </a:p>
        </p:txBody>
      </p:sp>
      <p:grpSp>
        <p:nvGrpSpPr>
          <p:cNvPr id="15" name="Group 14">
            <a:extLst>
              <a:ext uri="{FF2B5EF4-FFF2-40B4-BE49-F238E27FC236}">
                <a16:creationId xmlns:a16="http://schemas.microsoft.com/office/drawing/2014/main" id="{524A250C-23BE-F942-A07C-306AEEFAB667}"/>
              </a:ext>
            </a:extLst>
          </p:cNvPr>
          <p:cNvGrpSpPr/>
          <p:nvPr/>
        </p:nvGrpSpPr>
        <p:grpSpPr>
          <a:xfrm>
            <a:off x="222413" y="2234568"/>
            <a:ext cx="4061252" cy="3278692"/>
            <a:chOff x="222413" y="2234568"/>
            <a:chExt cx="4061252" cy="3278692"/>
          </a:xfrm>
        </p:grpSpPr>
        <p:grpSp>
          <p:nvGrpSpPr>
            <p:cNvPr id="6" name="Group 5">
              <a:extLst>
                <a:ext uri="{FF2B5EF4-FFF2-40B4-BE49-F238E27FC236}">
                  <a16:creationId xmlns:a16="http://schemas.microsoft.com/office/drawing/2014/main" id="{130291D5-82F6-4348-8F38-050DE49B2968}"/>
                </a:ext>
              </a:extLst>
            </p:cNvPr>
            <p:cNvGrpSpPr/>
            <p:nvPr/>
          </p:nvGrpSpPr>
          <p:grpSpPr>
            <a:xfrm>
              <a:off x="866905" y="2281126"/>
              <a:ext cx="2772269" cy="2152425"/>
              <a:chOff x="926834" y="1422297"/>
              <a:chExt cx="3696359" cy="2869900"/>
            </a:xfrm>
          </p:grpSpPr>
          <p:pic>
            <p:nvPicPr>
              <p:cNvPr id="7" name="Picture 6" descr="A picture containing necklace, clock, hanging, different&#10;&#10;Description automatically generated">
                <a:extLst>
                  <a:ext uri="{FF2B5EF4-FFF2-40B4-BE49-F238E27FC236}">
                    <a16:creationId xmlns:a16="http://schemas.microsoft.com/office/drawing/2014/main" id="{670593DA-6569-F34D-B652-2E63716790D2}"/>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926834" y="1422297"/>
                <a:ext cx="3696359" cy="2869900"/>
              </a:xfrm>
              <a:prstGeom prst="rect">
                <a:avLst/>
              </a:prstGeom>
            </p:spPr>
          </p:pic>
          <p:sp>
            <p:nvSpPr>
              <p:cNvPr id="8" name="Rectangle 7">
                <a:extLst>
                  <a:ext uri="{FF2B5EF4-FFF2-40B4-BE49-F238E27FC236}">
                    <a16:creationId xmlns:a16="http://schemas.microsoft.com/office/drawing/2014/main" id="{4FA19692-A729-F64F-ACA1-3D4F02A6E65F}"/>
                  </a:ext>
                </a:extLst>
              </p:cNvPr>
              <p:cNvSpPr/>
              <p:nvPr/>
            </p:nvSpPr>
            <p:spPr>
              <a:xfrm>
                <a:off x="926835" y="1422297"/>
                <a:ext cx="602166" cy="5352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gr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42BB436-29AC-4D47-85DC-73523F3FC016}"/>
                    </a:ext>
                  </a:extLst>
                </p:cNvPr>
                <p:cNvSpPr txBox="1"/>
                <p:nvPr/>
              </p:nvSpPr>
              <p:spPr>
                <a:xfrm>
                  <a:off x="222413" y="3966211"/>
                  <a:ext cx="1288982" cy="309700"/>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ctrlPr>
                              <a:rPr lang="en-US" sz="1350" b="1" i="1">
                                <a:latin typeface="Cambria Math" panose="02040503050406030204" pitchFamily="18" charset="0"/>
                              </a:rPr>
                            </m:ctrlPr>
                          </m:barPr>
                          <m:e>
                            <m:r>
                              <a:rPr lang="en-US" sz="1350" b="1" i="1">
                                <a:latin typeface="Cambria Math" panose="02040503050406030204" pitchFamily="18" charset="0"/>
                              </a:rPr>
                              <m:t>𝒘</m:t>
                            </m:r>
                          </m:e>
                        </m:bar>
                        <m:r>
                          <a:rPr lang="en-US" sz="1350" i="1">
                            <a:latin typeface="Cambria Math" panose="02040503050406030204" pitchFamily="18" charset="0"/>
                          </a:rPr>
                          <m:t>𝑖𝑛𝑑</m:t>
                        </m:r>
                      </m:oMath>
                    </m:oMathPara>
                  </a14:m>
                  <a:endParaRPr lang="en-US" sz="1350" i="1" dirty="0">
                    <a:latin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742BB436-29AC-4D47-85DC-73523F3FC016}"/>
                    </a:ext>
                  </a:extLst>
                </p:cNvPr>
                <p:cNvSpPr txBox="1">
                  <a:spLocks noRot="1" noChangeAspect="1" noMove="1" noResize="1" noEditPoints="1" noAdjustHandles="1" noChangeArrowheads="1" noChangeShapeType="1" noTextEdit="1"/>
                </p:cNvSpPr>
                <p:nvPr/>
              </p:nvSpPr>
              <p:spPr>
                <a:xfrm>
                  <a:off x="222413" y="3966211"/>
                  <a:ext cx="1288982" cy="309700"/>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0E0999E-9E15-2547-8BE6-48DE58E3CD70}"/>
                    </a:ext>
                  </a:extLst>
                </p:cNvPr>
                <p:cNvSpPr txBox="1"/>
                <p:nvPr/>
              </p:nvSpPr>
              <p:spPr>
                <a:xfrm>
                  <a:off x="281856" y="2234568"/>
                  <a:ext cx="1288982" cy="51751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sz="1350" i="1">
                            <a:latin typeface="Cambria Math" panose="02040503050406030204" pitchFamily="18" charset="0"/>
                          </a:rPr>
                          <m:t>𝑝𝑙𝑎𝑦</m:t>
                        </m:r>
                      </m:oMath>
                    </m:oMathPara>
                  </a14:m>
                  <a:endParaRPr lang="en-US" sz="1350" i="1" dirty="0">
                    <a:latin typeface="Cambria Math" panose="02040503050406030204" pitchFamily="18" charset="0"/>
                  </a:endParaRPr>
                </a:p>
                <a:p>
                  <a:pPr algn="ctr"/>
                  <a14:m>
                    <m:oMathPara xmlns:m="http://schemas.openxmlformats.org/officeDocument/2006/math">
                      <m:oMathParaPr>
                        <m:jc m:val="centerGroup"/>
                      </m:oMathParaPr>
                      <m:oMath xmlns:m="http://schemas.openxmlformats.org/officeDocument/2006/math">
                        <m:bar>
                          <m:barPr>
                            <m:ctrlPr>
                              <a:rPr lang="en-US" sz="1350" b="1" i="1">
                                <a:latin typeface="Cambria Math" panose="02040503050406030204" pitchFamily="18" charset="0"/>
                              </a:rPr>
                            </m:ctrlPr>
                          </m:barPr>
                          <m:e>
                            <m:r>
                              <a:rPr lang="en-US" sz="1350" b="1" i="1">
                                <a:latin typeface="Cambria Math" panose="02040503050406030204" pitchFamily="18" charset="0"/>
                              </a:rPr>
                              <m:t>𝒐</m:t>
                            </m:r>
                          </m:e>
                        </m:bar>
                        <m:r>
                          <a:rPr lang="en-US" sz="1350" i="1">
                            <a:latin typeface="Cambria Math" panose="02040503050406030204" pitchFamily="18" charset="0"/>
                          </a:rPr>
                          <m:t>𝑢𝑡𝑠𝑖𝑑𝑒</m:t>
                        </m:r>
                      </m:oMath>
                    </m:oMathPara>
                  </a14:m>
                  <a:endParaRPr lang="en-US" sz="1350" i="1" dirty="0">
                    <a:latin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80E0999E-9E15-2547-8BE6-48DE58E3CD70}"/>
                    </a:ext>
                  </a:extLst>
                </p:cNvPr>
                <p:cNvSpPr txBox="1">
                  <a:spLocks noRot="1" noChangeAspect="1" noMove="1" noResize="1" noEditPoints="1" noAdjustHandles="1" noChangeArrowheads="1" noChangeShapeType="1" noTextEdit="1"/>
                </p:cNvSpPr>
                <p:nvPr/>
              </p:nvSpPr>
              <p:spPr>
                <a:xfrm>
                  <a:off x="281856" y="2234568"/>
                  <a:ext cx="1288982" cy="517514"/>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D908BE59-C955-6647-9BEE-07FB4AEAF3DA}"/>
                    </a:ext>
                  </a:extLst>
                </p:cNvPr>
                <p:cNvSpPr txBox="1"/>
                <p:nvPr/>
              </p:nvSpPr>
              <p:spPr>
                <a:xfrm>
                  <a:off x="2468258" y="2682570"/>
                  <a:ext cx="1288982" cy="308418"/>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ctrlPr>
                              <a:rPr lang="en-US" sz="1350" b="1" i="1">
                                <a:latin typeface="Cambria Math" panose="02040503050406030204" pitchFamily="18" charset="0"/>
                              </a:rPr>
                            </m:ctrlPr>
                          </m:barPr>
                          <m:e>
                            <m:r>
                              <a:rPr lang="en-US" sz="1350" b="1" i="1">
                                <a:latin typeface="Cambria Math" panose="02040503050406030204" pitchFamily="18" charset="0"/>
                              </a:rPr>
                              <m:t>𝒓</m:t>
                            </m:r>
                          </m:e>
                        </m:bar>
                        <m:r>
                          <a:rPr lang="en-US" sz="1350" i="1">
                            <a:latin typeface="Cambria Math" panose="02040503050406030204" pitchFamily="18" charset="0"/>
                          </a:rPr>
                          <m:t>𝑎𝑖𝑛</m:t>
                        </m:r>
                      </m:oMath>
                    </m:oMathPara>
                  </a14:m>
                  <a:endParaRPr lang="en-US" sz="1350" i="1" dirty="0">
                    <a:latin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D908BE59-C955-6647-9BEE-07FB4AEAF3DA}"/>
                    </a:ext>
                  </a:extLst>
                </p:cNvPr>
                <p:cNvSpPr txBox="1">
                  <a:spLocks noRot="1" noChangeAspect="1" noMove="1" noResize="1" noEditPoints="1" noAdjustHandles="1" noChangeArrowheads="1" noChangeShapeType="1" noTextEdit="1"/>
                </p:cNvSpPr>
                <p:nvPr/>
              </p:nvSpPr>
              <p:spPr>
                <a:xfrm>
                  <a:off x="2468258" y="2682570"/>
                  <a:ext cx="1288982" cy="308418"/>
                </a:xfrm>
                <a:prstGeom prst="rect">
                  <a:avLst/>
                </a:prstGeom>
                <a:blipFill>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8F077819-9AA2-D840-BBDB-F7042FA80301}"/>
                    </a:ext>
                  </a:extLst>
                </p:cNvPr>
                <p:cNvSpPr txBox="1"/>
                <p:nvPr/>
              </p:nvSpPr>
              <p:spPr>
                <a:xfrm>
                  <a:off x="2994683" y="4030588"/>
                  <a:ext cx="1288982" cy="344774"/>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ctrlPr>
                              <a:rPr lang="en-US" sz="1350" i="1">
                                <a:latin typeface="Cambria Math" panose="02040503050406030204" pitchFamily="18" charset="0"/>
                              </a:rPr>
                            </m:ctrlPr>
                          </m:barPr>
                          <m:e>
                            <m:r>
                              <a:rPr lang="en-US" sz="1350" b="1" i="1">
                                <a:latin typeface="Cambria Math" panose="02040503050406030204" pitchFamily="18" charset="0"/>
                              </a:rPr>
                              <m:t>𝒑</m:t>
                            </m:r>
                          </m:e>
                        </m:bar>
                        <m:r>
                          <a:rPr lang="en-US" sz="1350" i="1">
                            <a:latin typeface="Cambria Math" panose="02040503050406030204" pitchFamily="18" charset="0"/>
                          </a:rPr>
                          <m:t>𝑟𝑒𝑠𝑠𝑢𝑟𝑒</m:t>
                        </m:r>
                      </m:oMath>
                    </m:oMathPara>
                  </a14:m>
                  <a:endParaRPr lang="en-US" sz="1350" i="1" dirty="0">
                    <a:latin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8F077819-9AA2-D840-BBDB-F7042FA80301}"/>
                    </a:ext>
                  </a:extLst>
                </p:cNvPr>
                <p:cNvSpPr txBox="1">
                  <a:spLocks noRot="1" noChangeAspect="1" noMove="1" noResize="1" noEditPoints="1" noAdjustHandles="1" noChangeArrowheads="1" noChangeShapeType="1" noTextEdit="1"/>
                </p:cNvSpPr>
                <p:nvPr/>
              </p:nvSpPr>
              <p:spPr>
                <a:xfrm>
                  <a:off x="2994683" y="4030588"/>
                  <a:ext cx="1288982" cy="344774"/>
                </a:xfrm>
                <a:prstGeom prst="rect">
                  <a:avLst/>
                </a:prstGeom>
                <a:blipFill>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6D2477-B650-6844-BEA5-92E2E39A2BC8}"/>
                    </a:ext>
                  </a:extLst>
                </p:cNvPr>
                <p:cNvSpPr txBox="1"/>
                <p:nvPr/>
              </p:nvSpPr>
              <p:spPr>
                <a:xfrm>
                  <a:off x="2032451" y="4361587"/>
                  <a:ext cx="1288982" cy="3097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ctrlPr>
                              <a:rPr lang="en-US" sz="1350" i="1">
                                <a:latin typeface="Cambria Math" panose="02040503050406030204" pitchFamily="18" charset="0"/>
                              </a:rPr>
                            </m:ctrlPr>
                          </m:barPr>
                          <m:e>
                            <m:r>
                              <a:rPr lang="en-US" sz="1350" b="1" i="1">
                                <a:latin typeface="Cambria Math" panose="02040503050406030204" pitchFamily="18" charset="0"/>
                              </a:rPr>
                              <m:t>𝒉</m:t>
                            </m:r>
                          </m:e>
                        </m:bar>
                        <m:r>
                          <a:rPr lang="en-US" sz="1350" i="1">
                            <a:latin typeface="Cambria Math" panose="02040503050406030204" pitchFamily="18" charset="0"/>
                          </a:rPr>
                          <m:t>𝑢𝑚𝑖𝑑𝑖𝑡𝑦</m:t>
                        </m:r>
                      </m:oMath>
                    </m:oMathPara>
                  </a14:m>
                  <a:endParaRPr lang="en-US" sz="1350" i="1" dirty="0">
                    <a:latin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E46D2477-B650-6844-BEA5-92E2E39A2BC8}"/>
                    </a:ext>
                  </a:extLst>
                </p:cNvPr>
                <p:cNvSpPr txBox="1">
                  <a:spLocks noRot="1" noChangeAspect="1" noMove="1" noResize="1" noEditPoints="1" noAdjustHandles="1" noChangeArrowheads="1" noChangeShapeType="1" noTextEdit="1"/>
                </p:cNvSpPr>
                <p:nvPr/>
              </p:nvSpPr>
              <p:spPr>
                <a:xfrm>
                  <a:off x="2032451" y="4361587"/>
                  <a:ext cx="1288982" cy="309765"/>
                </a:xfrm>
                <a:prstGeom prst="rect">
                  <a:avLst/>
                </a:prstGeom>
                <a:blipFill>
                  <a:blip r:embed="rId8"/>
                  <a:stretch>
                    <a:fillRect b="-38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90AEAB7-1C92-F942-B19F-DAD0CD6CA0A3}"/>
                    </a:ext>
                  </a:extLst>
                </p:cNvPr>
                <p:cNvSpPr txBox="1"/>
                <p:nvPr/>
              </p:nvSpPr>
              <p:spPr>
                <a:xfrm>
                  <a:off x="866904" y="4359298"/>
                  <a:ext cx="1288982" cy="309765"/>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bar>
                          <m:barPr>
                            <m:ctrlPr>
                              <a:rPr lang="en-US" sz="1350" b="1" i="1">
                                <a:latin typeface="Cambria Math" panose="02040503050406030204" pitchFamily="18" charset="0"/>
                              </a:rPr>
                            </m:ctrlPr>
                          </m:barPr>
                          <m:e>
                            <m:r>
                              <a:rPr lang="en-US" sz="1350" b="1" i="1">
                                <a:latin typeface="Cambria Math" panose="02040503050406030204" pitchFamily="18" charset="0"/>
                              </a:rPr>
                              <m:t>𝒕</m:t>
                            </m:r>
                          </m:e>
                        </m:bar>
                        <m:r>
                          <a:rPr lang="en-US" sz="1350" i="1">
                            <a:latin typeface="Cambria Math" panose="02040503050406030204" pitchFamily="18" charset="0"/>
                          </a:rPr>
                          <m:t>𝑒𝑚𝑝𝑒𝑟𝑎𝑡𝑢𝑟𝑒</m:t>
                        </m:r>
                      </m:oMath>
                    </m:oMathPara>
                  </a14:m>
                  <a:endParaRPr lang="en-US" sz="1350" i="1" dirty="0">
                    <a:latin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890AEAB7-1C92-F942-B19F-DAD0CD6CA0A3}"/>
                    </a:ext>
                  </a:extLst>
                </p:cNvPr>
                <p:cNvSpPr txBox="1">
                  <a:spLocks noRot="1" noChangeAspect="1" noMove="1" noResize="1" noEditPoints="1" noAdjustHandles="1" noChangeArrowheads="1" noChangeShapeType="1" noTextEdit="1"/>
                </p:cNvSpPr>
                <p:nvPr/>
              </p:nvSpPr>
              <p:spPr>
                <a:xfrm>
                  <a:off x="866904" y="4359298"/>
                  <a:ext cx="1288982" cy="309765"/>
                </a:xfrm>
                <a:prstGeom prst="rect">
                  <a:avLst/>
                </a:prstGeom>
                <a:blipFill>
                  <a:blip r:embed="rId9"/>
                  <a:stretch>
                    <a:fillRect/>
                  </a:stretch>
                </a:blipFill>
              </p:spPr>
              <p:txBody>
                <a:bodyPr/>
                <a:lstStyle/>
                <a:p>
                  <a:r>
                    <a:rPr lang="en-US">
                      <a:noFill/>
                    </a:rPr>
                    <a:t> </a:t>
                  </a:r>
                </a:p>
              </p:txBody>
            </p:sp>
          </mc:Fallback>
        </mc:AlternateContent>
        <p:cxnSp>
          <p:nvCxnSpPr>
            <p:cNvPr id="29" name="Straight Arrow Connector 28">
              <a:extLst>
                <a:ext uri="{FF2B5EF4-FFF2-40B4-BE49-F238E27FC236}">
                  <a16:creationId xmlns:a16="http://schemas.microsoft.com/office/drawing/2014/main" id="{CC069B9F-B5FA-1341-9E3F-3CDDC649661D}"/>
                </a:ext>
              </a:extLst>
            </p:cNvPr>
            <p:cNvCxnSpPr>
              <a:cxnSpLocks/>
            </p:cNvCxnSpPr>
            <p:nvPr/>
          </p:nvCxnSpPr>
          <p:spPr>
            <a:xfrm>
              <a:off x="1150895" y="5159307"/>
              <a:ext cx="1082223" cy="0"/>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1EAEE9C0-FE62-514D-A23B-BAA6AECA7B58}"/>
                </a:ext>
              </a:extLst>
            </p:cNvPr>
            <p:cNvSpPr txBox="1"/>
            <p:nvPr/>
          </p:nvSpPr>
          <p:spPr>
            <a:xfrm>
              <a:off x="618936" y="5213178"/>
              <a:ext cx="2146142" cy="300082"/>
            </a:xfrm>
            <a:prstGeom prst="rect">
              <a:avLst/>
            </a:prstGeom>
            <a:noFill/>
          </p:spPr>
          <p:txBody>
            <a:bodyPr wrap="square" rtlCol="0">
              <a:spAutoFit/>
            </a:bodyPr>
            <a:lstStyle/>
            <a:p>
              <a:pPr algn="ctr"/>
              <a:r>
                <a:rPr lang="it-IT" sz="1350" dirty="0" err="1"/>
                <a:t>conditional</a:t>
              </a:r>
              <a:r>
                <a:rPr lang="it-IT" sz="1350" dirty="0"/>
                <a:t> </a:t>
              </a:r>
              <a:r>
                <a:rPr lang="it-IT" sz="1350" dirty="0" err="1"/>
                <a:t>dependencies</a:t>
              </a:r>
              <a:endParaRPr lang="it-IT" sz="1350" dirty="0"/>
            </a:p>
          </p:txBody>
        </p:sp>
      </p:grpSp>
      <p:sp>
        <p:nvSpPr>
          <p:cNvPr id="31" name="Content Placeholder 2">
            <a:extLst>
              <a:ext uri="{FF2B5EF4-FFF2-40B4-BE49-F238E27FC236}">
                <a16:creationId xmlns:a16="http://schemas.microsoft.com/office/drawing/2014/main" id="{4E32B802-0532-5142-9AE5-D0A807A4A7B5}"/>
              </a:ext>
            </a:extLst>
          </p:cNvPr>
          <p:cNvSpPr txBox="1">
            <a:spLocks/>
          </p:cNvSpPr>
          <p:nvPr/>
        </p:nvSpPr>
        <p:spPr>
          <a:xfrm>
            <a:off x="457200" y="1434044"/>
            <a:ext cx="8229600" cy="111655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a:t>
            </a:r>
            <a:r>
              <a:rPr lang="en-US" i="1" dirty="0"/>
              <a:t>counterfactual explanations (</a:t>
            </a:r>
            <a:r>
              <a:rPr lang="en-US" dirty="0"/>
              <a:t>CFXs),</a:t>
            </a:r>
            <a:r>
              <a:rPr lang="en-US" i="1" dirty="0"/>
              <a:t> variables</a:t>
            </a:r>
            <a:r>
              <a:rPr lang="en-US" dirty="0"/>
              <a:t> may be treated as arguments and relations constructed based on influences.</a:t>
            </a:r>
          </a:p>
        </p:txBody>
      </p:sp>
    </p:spTree>
    <p:extLst>
      <p:ext uri="{BB962C8B-B14F-4D97-AF65-F5344CB8AC3E}">
        <p14:creationId xmlns:p14="http://schemas.microsoft.com/office/powerpoint/2010/main" val="319371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P spid="22" grpId="0" animBg="1"/>
      <p:bldP spid="23" grpId="0" animBg="1"/>
      <p:bldP spid="25" grpId="0" animBg="1"/>
      <p:bldP spid="28" grpId="0"/>
      <p:bldP spid="3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85DB40F-89EB-F941-B7EF-87E4543B5895}"/>
              </a:ext>
            </a:extLst>
          </p:cNvPr>
          <p:cNvGrpSpPr/>
          <p:nvPr/>
        </p:nvGrpSpPr>
        <p:grpSpPr>
          <a:xfrm>
            <a:off x="4609647" y="3135106"/>
            <a:ext cx="3355427" cy="2570522"/>
            <a:chOff x="4609647" y="3135106"/>
            <a:chExt cx="3355427" cy="2570522"/>
          </a:xfrm>
        </p:grpSpPr>
        <p:pic>
          <p:nvPicPr>
            <p:cNvPr id="5" name="Picture 4" descr="A picture containing necklace, clock, hanging, different&#10;&#10;Description automatically generated">
              <a:extLst>
                <a:ext uri="{FF2B5EF4-FFF2-40B4-BE49-F238E27FC236}">
                  <a16:creationId xmlns:a16="http://schemas.microsoft.com/office/drawing/2014/main" id="{7636FE46-58A5-4A48-8B76-31E7061812C7}"/>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r="-184"/>
            <a:stretch/>
          </p:blipFill>
          <p:spPr>
            <a:xfrm>
              <a:off x="5188420" y="3135106"/>
              <a:ext cx="2776654" cy="2570522"/>
            </a:xfrm>
            <a:prstGeom prst="rect">
              <a:avLst/>
            </a:prstGeom>
          </p:spPr>
        </p:pic>
        <p:sp>
          <p:nvSpPr>
            <p:cNvPr id="29" name="Oval 28">
              <a:extLst>
                <a:ext uri="{FF2B5EF4-FFF2-40B4-BE49-F238E27FC236}">
                  <a16:creationId xmlns:a16="http://schemas.microsoft.com/office/drawing/2014/main" id="{9DDE006C-75B8-8D4D-B0EB-A207137E2E7A}"/>
                </a:ext>
              </a:extLst>
            </p:cNvPr>
            <p:cNvSpPr/>
            <p:nvPr/>
          </p:nvSpPr>
          <p:spPr>
            <a:xfrm>
              <a:off x="4609647" y="4487516"/>
              <a:ext cx="529923" cy="509063"/>
            </a:xfrm>
            <a:prstGeom prst="ellipse">
              <a:avLst/>
            </a:prstGeom>
            <a:solidFill>
              <a:schemeClr val="bg1"/>
            </a:solidFill>
            <a:ln w="9525">
              <a:solidFill>
                <a:schemeClr val="tx1"/>
              </a:solidFill>
            </a:ln>
            <a:effectLst>
              <a:glow rad="25400">
                <a:schemeClr val="accent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2100" baseline="30000" dirty="0">
                <a:solidFill>
                  <a:schemeClr val="tx1"/>
                </a:solidFill>
                <a:latin typeface="Times New Roman" panose="02020603050405020304" pitchFamily="18" charset="0"/>
                <a:cs typeface="Times New Roman" panose="02020603050405020304" pitchFamily="18" charset="0"/>
              </a:endParaRPr>
            </a:p>
          </p:txBody>
        </p:sp>
        <p:sp>
          <p:nvSpPr>
            <p:cNvPr id="30" name="Rectangle 29">
              <a:extLst>
                <a:ext uri="{FF2B5EF4-FFF2-40B4-BE49-F238E27FC236}">
                  <a16:creationId xmlns:a16="http://schemas.microsoft.com/office/drawing/2014/main" id="{39A54EE1-EA17-B941-A62A-B5132DD97152}"/>
                </a:ext>
              </a:extLst>
            </p:cNvPr>
            <p:cNvSpPr/>
            <p:nvPr/>
          </p:nvSpPr>
          <p:spPr>
            <a:xfrm>
              <a:off x="4675325" y="4552375"/>
              <a:ext cx="428322" cy="369332"/>
            </a:xfrm>
            <a:prstGeom prst="rect">
              <a:avLst/>
            </a:prstGeom>
            <a:ln>
              <a:noFill/>
            </a:ln>
          </p:spPr>
          <p:txBody>
            <a:bodyPr wrap="none">
              <a:spAutoFit/>
            </a:bodyPr>
            <a:lstStyle/>
            <a:p>
              <a:pPr algn="ctr"/>
              <a:r>
                <a:rPr lang="it-IT" dirty="0">
                  <a:latin typeface="Times New Roman" panose="02020603050405020304" pitchFamily="18" charset="0"/>
                  <a:cs typeface="Times New Roman" panose="02020603050405020304" pitchFamily="18" charset="0"/>
                </a:rPr>
                <a:t>w</a:t>
              </a:r>
              <a:r>
                <a:rPr lang="it-IT" baseline="30000" dirty="0">
                  <a:latin typeface="Times New Roman" panose="02020603050405020304" pitchFamily="18" charset="0"/>
                  <a:cs typeface="Times New Roman" panose="02020603050405020304" pitchFamily="18" charset="0"/>
                </a:rPr>
                <a:t>–</a:t>
              </a:r>
            </a:p>
          </p:txBody>
        </p:sp>
      </p:grpSp>
      <p:sp>
        <p:nvSpPr>
          <p:cNvPr id="25" name="Content Placeholder 2">
            <a:extLst>
              <a:ext uri="{FF2B5EF4-FFF2-40B4-BE49-F238E27FC236}">
                <a16:creationId xmlns:a16="http://schemas.microsoft.com/office/drawing/2014/main" id="{FD0714BC-0596-6D40-AFB0-685FB55B20E8}"/>
              </a:ext>
            </a:extLst>
          </p:cNvPr>
          <p:cNvSpPr txBox="1">
            <a:spLocks/>
          </p:cNvSpPr>
          <p:nvPr/>
        </p:nvSpPr>
        <p:spPr>
          <a:xfrm>
            <a:off x="457200" y="1016001"/>
            <a:ext cx="8229600" cy="48194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Influences may then be </a:t>
            </a:r>
            <a:r>
              <a:rPr lang="en-US" dirty="0" err="1"/>
              <a:t>categorised</a:t>
            </a:r>
            <a:r>
              <a:rPr lang="en-US" dirty="0"/>
              <a:t> as specified relations in the CFX:</a:t>
            </a:r>
          </a:p>
          <a:p>
            <a:pPr lvl="1"/>
            <a:endParaRPr lang="en-US" dirty="0"/>
          </a:p>
          <a:p>
            <a:pPr lvl="1"/>
            <a:endParaRPr lang="en-US" dirty="0"/>
          </a:p>
        </p:txBody>
      </p:sp>
      <p:sp>
        <p:nvSpPr>
          <p:cNvPr id="91" name="Oval 90">
            <a:extLst>
              <a:ext uri="{FF2B5EF4-FFF2-40B4-BE49-F238E27FC236}">
                <a16:creationId xmlns:a16="http://schemas.microsoft.com/office/drawing/2014/main" id="{F26485D0-6917-47A2-A358-8EEAA4D0A9D0}"/>
              </a:ext>
            </a:extLst>
          </p:cNvPr>
          <p:cNvSpPr/>
          <p:nvPr/>
        </p:nvSpPr>
        <p:spPr>
          <a:xfrm rot="18895578">
            <a:off x="6667549" y="3338189"/>
            <a:ext cx="857473" cy="2152785"/>
          </a:xfrm>
          <a:prstGeom prst="ellipse">
            <a:avLst/>
          </a:prstGeom>
          <a:solidFill>
            <a:srgbClr val="C00000">
              <a:alpha val="1961"/>
            </a:srgbClr>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85FADE20-C5CA-4FDD-ACFD-6495F510A0CA}"/>
                  </a:ext>
                </a:extLst>
              </p:cNvPr>
              <p:cNvSpPr txBox="1"/>
              <p:nvPr/>
            </p:nvSpPr>
            <p:spPr>
              <a:xfrm>
                <a:off x="7255858" y="3498434"/>
                <a:ext cx="2949002" cy="461665"/>
              </a:xfrm>
              <a:prstGeom prst="rect">
                <a:avLst/>
              </a:prstGeom>
              <a:noFill/>
              <a:ln>
                <a:noFill/>
              </a:ln>
            </p:spPr>
            <p:txBody>
              <a:bodyPr wrap="square" rtlCol="0">
                <a:spAutoFit/>
              </a:bodyPr>
              <a:lstStyle/>
              <a:p>
                <a:r>
                  <a:rPr lang="en-US" sz="1200" dirty="0">
                    <a:solidFill>
                      <a:srgbClr val="C00000"/>
                    </a:solidFill>
                  </a:rPr>
                  <a:t>A change of </a:t>
                </a:r>
                <a14:m>
                  <m:oMath xmlns:m="http://schemas.openxmlformats.org/officeDocument/2006/math">
                    <m:r>
                      <a:rPr lang="en-US" sz="1200" i="1">
                        <a:solidFill>
                          <a:srgbClr val="C00000"/>
                        </a:solidFill>
                        <a:latin typeface="Cambria Math" panose="02040503050406030204" pitchFamily="18" charset="0"/>
                      </a:rPr>
                      <m:t>𝑝</m:t>
                    </m:r>
                  </m:oMath>
                </a14:m>
                <a:r>
                  <a:rPr lang="it-IT" sz="1200" dirty="0">
                    <a:solidFill>
                      <a:srgbClr val="C00000"/>
                    </a:solidFill>
                  </a:rPr>
                  <a:t> from </a:t>
                </a:r>
                <a14:m>
                  <m:oMath xmlns:m="http://schemas.openxmlformats.org/officeDocument/2006/math">
                    <m:r>
                      <a:rPr lang="en-US" sz="1200" i="1">
                        <a:solidFill>
                          <a:srgbClr val="C00000"/>
                        </a:solidFill>
                        <a:latin typeface="Cambria Math" panose="02040503050406030204" pitchFamily="18" charset="0"/>
                      </a:rPr>
                      <m:t>−</m:t>
                    </m:r>
                  </m:oMath>
                </a14:m>
                <a:r>
                  <a:rPr lang="it-IT" sz="1200" dirty="0">
                    <a:solidFill>
                      <a:srgbClr val="C00000"/>
                    </a:solidFill>
                  </a:rPr>
                  <a:t> to </a:t>
                </a:r>
                <a14:m>
                  <m:oMath xmlns:m="http://schemas.openxmlformats.org/officeDocument/2006/math">
                    <m:r>
                      <a:rPr lang="en-US" sz="1200" i="1">
                        <a:solidFill>
                          <a:srgbClr val="C00000"/>
                        </a:solidFill>
                        <a:latin typeface="Cambria Math" panose="02040503050406030204" pitchFamily="18" charset="0"/>
                      </a:rPr>
                      <m:t>+</m:t>
                    </m:r>
                  </m:oMath>
                </a14:m>
                <a:r>
                  <a:rPr lang="it-IT" sz="1200" dirty="0">
                    <a:solidFill>
                      <a:srgbClr val="C00000"/>
                    </a:solidFill>
                  </a:rPr>
                  <a:t> </a:t>
                </a:r>
              </a:p>
              <a:p>
                <a:r>
                  <a:rPr lang="it-IT" sz="1200" dirty="0" err="1">
                    <a:solidFill>
                      <a:srgbClr val="C00000"/>
                    </a:solidFill>
                  </a:rPr>
                  <a:t>changes</a:t>
                </a:r>
                <a:r>
                  <a:rPr lang="it-IT" sz="1200" dirty="0">
                    <a:solidFill>
                      <a:srgbClr val="C00000"/>
                    </a:solidFill>
                  </a:rPr>
                  <a:t> </a:t>
                </a:r>
                <a14:m>
                  <m:oMath xmlns:m="http://schemas.openxmlformats.org/officeDocument/2006/math">
                    <m:r>
                      <a:rPr lang="en-US" sz="1200" i="1">
                        <a:solidFill>
                          <a:srgbClr val="C00000"/>
                        </a:solidFill>
                        <a:latin typeface="Cambria Math" panose="02040503050406030204" pitchFamily="18" charset="0"/>
                      </a:rPr>
                      <m:t>𝑟</m:t>
                    </m:r>
                  </m:oMath>
                </a14:m>
                <a:r>
                  <a:rPr lang="it-IT" sz="1200" dirty="0">
                    <a:solidFill>
                      <a:srgbClr val="C00000"/>
                    </a:solidFill>
                  </a:rPr>
                  <a:t> from </a:t>
                </a:r>
                <a14:m>
                  <m:oMath xmlns:m="http://schemas.openxmlformats.org/officeDocument/2006/math">
                    <m:r>
                      <a:rPr lang="en-US" sz="1200" i="1">
                        <a:solidFill>
                          <a:srgbClr val="C00000"/>
                        </a:solidFill>
                        <a:latin typeface="Cambria Math" panose="02040503050406030204" pitchFamily="18" charset="0"/>
                      </a:rPr>
                      <m:t>+</m:t>
                    </m:r>
                  </m:oMath>
                </a14:m>
                <a:r>
                  <a:rPr lang="it-IT" sz="1200" dirty="0">
                    <a:solidFill>
                      <a:srgbClr val="C00000"/>
                    </a:solidFill>
                  </a:rPr>
                  <a:t> to </a:t>
                </a:r>
                <a14:m>
                  <m:oMath xmlns:m="http://schemas.openxmlformats.org/officeDocument/2006/math">
                    <m:r>
                      <a:rPr lang="en-US" sz="1200" i="1">
                        <a:solidFill>
                          <a:srgbClr val="C00000"/>
                        </a:solidFill>
                        <a:latin typeface="Cambria Math" panose="02040503050406030204" pitchFamily="18" charset="0"/>
                      </a:rPr>
                      <m:t>−</m:t>
                    </m:r>
                  </m:oMath>
                </a14:m>
                <a:endParaRPr lang="it-IT" sz="1200" dirty="0">
                  <a:solidFill>
                    <a:srgbClr val="C00000"/>
                  </a:solidFill>
                </a:endParaRPr>
              </a:p>
            </p:txBody>
          </p:sp>
        </mc:Choice>
        <mc:Fallback xmlns="">
          <p:sp>
            <p:nvSpPr>
              <p:cNvPr id="42" name="TextBox 41">
                <a:extLst>
                  <a:ext uri="{FF2B5EF4-FFF2-40B4-BE49-F238E27FC236}">
                    <a16:creationId xmlns:a16="http://schemas.microsoft.com/office/drawing/2014/main" id="{85FADE20-C5CA-4FDD-ACFD-6495F510A0CA}"/>
                  </a:ext>
                </a:extLst>
              </p:cNvPr>
              <p:cNvSpPr txBox="1">
                <a:spLocks noRot="1" noChangeAspect="1" noMove="1" noResize="1" noEditPoints="1" noAdjustHandles="1" noChangeArrowheads="1" noChangeShapeType="1" noTextEdit="1"/>
              </p:cNvSpPr>
              <p:nvPr/>
            </p:nvSpPr>
            <p:spPr>
              <a:xfrm>
                <a:off x="7255858" y="3498434"/>
                <a:ext cx="2949002" cy="461665"/>
              </a:xfrm>
              <a:prstGeom prst="rect">
                <a:avLst/>
              </a:prstGeom>
              <a:blipFill>
                <a:blip r:embed="rId3"/>
                <a:stretch>
                  <a:fillRect b="-7895"/>
                </a:stretch>
              </a:blipFill>
              <a:ln>
                <a:noFill/>
              </a:ln>
            </p:spPr>
            <p:txBody>
              <a:bodyPr/>
              <a:lstStyle/>
              <a:p>
                <a:r>
                  <a:rPr lang="en-US">
                    <a:noFill/>
                  </a:rPr>
                  <a:t> </a:t>
                </a:r>
              </a:p>
            </p:txBody>
          </p:sp>
        </mc:Fallback>
      </mc:AlternateContent>
      <p:sp>
        <p:nvSpPr>
          <p:cNvPr id="22" name="Title 1">
            <a:extLst>
              <a:ext uri="{FF2B5EF4-FFF2-40B4-BE49-F238E27FC236}">
                <a16:creationId xmlns:a16="http://schemas.microsoft.com/office/drawing/2014/main" id="{953B17F2-B3F0-784D-858B-FBA23859D23A}"/>
              </a:ext>
            </a:extLst>
          </p:cNvPr>
          <p:cNvSpPr>
            <a:spLocks noGrp="1"/>
          </p:cNvSpPr>
          <p:nvPr>
            <p:ph type="title"/>
          </p:nvPr>
        </p:nvSpPr>
        <p:spPr>
          <a:xfrm>
            <a:off x="457200" y="274638"/>
            <a:ext cx="8229600" cy="572029"/>
          </a:xfrm>
        </p:spPr>
        <p:txBody>
          <a:bodyPr/>
          <a:lstStyle/>
          <a:p>
            <a:r>
              <a:rPr lang="en-GB" dirty="0"/>
              <a:t>Counterfactual Explanations</a:t>
            </a:r>
          </a:p>
        </p:txBody>
      </p:sp>
      <p:pic>
        <p:nvPicPr>
          <p:cNvPr id="24" name="Picture 23">
            <a:extLst>
              <a:ext uri="{FF2B5EF4-FFF2-40B4-BE49-F238E27FC236}">
                <a16:creationId xmlns:a16="http://schemas.microsoft.com/office/drawing/2014/main" id="{E0AAA0A4-C2AA-7840-A087-942583E5D1E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5769" y="3091335"/>
            <a:ext cx="3429813" cy="2820428"/>
          </a:xfrm>
          <a:prstGeom prst="rect">
            <a:avLst/>
          </a:prstGeom>
        </p:spPr>
      </p:pic>
      <mc:AlternateContent xmlns:mc="http://schemas.openxmlformats.org/markup-compatibility/2006" xmlns:a14="http://schemas.microsoft.com/office/drawing/2010/main">
        <mc:Choice Requires="a14">
          <p:sp>
            <p:nvSpPr>
              <p:cNvPr id="26" name="TextBox 25">
                <a:extLst>
                  <a:ext uri="{FF2B5EF4-FFF2-40B4-BE49-F238E27FC236}">
                    <a16:creationId xmlns:a16="http://schemas.microsoft.com/office/drawing/2014/main" id="{26D36EE3-D04A-B94E-B9B9-653BB30FD9D5}"/>
                  </a:ext>
                </a:extLst>
              </p:cNvPr>
              <p:cNvSpPr txBox="1"/>
              <p:nvPr/>
            </p:nvSpPr>
            <p:spPr>
              <a:xfrm>
                <a:off x="5974535" y="5705628"/>
                <a:ext cx="2949002" cy="461665"/>
              </a:xfrm>
              <a:prstGeom prst="rect">
                <a:avLst/>
              </a:prstGeom>
              <a:noFill/>
              <a:ln>
                <a:noFill/>
              </a:ln>
            </p:spPr>
            <p:txBody>
              <a:bodyPr wrap="square" rtlCol="0">
                <a:spAutoFit/>
              </a:bodyPr>
              <a:lstStyle/>
              <a:p>
                <a:r>
                  <a:rPr lang="en-US" sz="1200" dirty="0">
                    <a:solidFill>
                      <a:srgbClr val="0070C0"/>
                    </a:solidFill>
                  </a:rPr>
                  <a:t>A change of </a:t>
                </a:r>
                <a14:m>
                  <m:oMath xmlns:m="http://schemas.openxmlformats.org/officeDocument/2006/math">
                    <m:r>
                      <a:rPr lang="en-US" sz="1200" i="1">
                        <a:solidFill>
                          <a:srgbClr val="0070C0"/>
                        </a:solidFill>
                        <a:latin typeface="Cambria Math" panose="02040503050406030204" pitchFamily="18" charset="0"/>
                      </a:rPr>
                      <m:t>h</m:t>
                    </m:r>
                  </m:oMath>
                </a14:m>
                <a:r>
                  <a:rPr lang="it-IT" sz="1200" dirty="0">
                    <a:solidFill>
                      <a:srgbClr val="0070C0"/>
                    </a:solidFill>
                  </a:rPr>
                  <a:t> from </a:t>
                </a:r>
                <a14:m>
                  <m:oMath xmlns:m="http://schemas.openxmlformats.org/officeDocument/2006/math">
                    <m:r>
                      <a:rPr lang="en-US" sz="1200" i="1">
                        <a:solidFill>
                          <a:srgbClr val="0070C0"/>
                        </a:solidFill>
                        <a:latin typeface="Cambria Math" panose="02040503050406030204" pitchFamily="18" charset="0"/>
                      </a:rPr>
                      <m:t>+</m:t>
                    </m:r>
                  </m:oMath>
                </a14:m>
                <a:r>
                  <a:rPr lang="it-IT" sz="1200" dirty="0">
                    <a:solidFill>
                      <a:srgbClr val="0070C0"/>
                    </a:solidFill>
                  </a:rPr>
                  <a:t> to </a:t>
                </a:r>
                <a14:m>
                  <m:oMath xmlns:m="http://schemas.openxmlformats.org/officeDocument/2006/math">
                    <m:r>
                      <a:rPr lang="en-US" sz="1200" i="1">
                        <a:solidFill>
                          <a:srgbClr val="0070C0"/>
                        </a:solidFill>
                        <a:latin typeface="Cambria Math" panose="02040503050406030204" pitchFamily="18" charset="0"/>
                      </a:rPr>
                      <m:t>−</m:t>
                    </m:r>
                  </m:oMath>
                </a14:m>
                <a:r>
                  <a:rPr lang="it-IT" sz="1200" dirty="0">
                    <a:solidFill>
                      <a:srgbClr val="0070C0"/>
                    </a:solidFill>
                  </a:rPr>
                  <a:t> </a:t>
                </a:r>
              </a:p>
              <a:p>
                <a:r>
                  <a:rPr lang="it-IT" sz="1200" dirty="0" err="1">
                    <a:solidFill>
                      <a:srgbClr val="0070C0"/>
                    </a:solidFill>
                  </a:rPr>
                  <a:t>brings</a:t>
                </a:r>
                <a:r>
                  <a:rPr lang="it-IT" sz="1200" dirty="0">
                    <a:solidFill>
                      <a:srgbClr val="0070C0"/>
                    </a:solidFill>
                  </a:rPr>
                  <a:t> </a:t>
                </a:r>
                <a:r>
                  <a:rPr lang="it-IT" sz="1200" dirty="0" err="1">
                    <a:solidFill>
                      <a:srgbClr val="0070C0"/>
                    </a:solidFill>
                  </a:rPr>
                  <a:t>closer</a:t>
                </a:r>
                <a:r>
                  <a:rPr lang="it-IT" sz="1200" dirty="0">
                    <a:solidFill>
                      <a:srgbClr val="0070C0"/>
                    </a:solidFill>
                  </a:rPr>
                  <a:t> a </a:t>
                </a:r>
                <a:r>
                  <a:rPr lang="it-IT" sz="1200" dirty="0" err="1">
                    <a:solidFill>
                      <a:srgbClr val="0070C0"/>
                    </a:solidFill>
                  </a:rPr>
                  <a:t>change</a:t>
                </a:r>
                <a:r>
                  <a:rPr lang="it-IT" sz="1200" dirty="0">
                    <a:solidFill>
                      <a:srgbClr val="0070C0"/>
                    </a:solidFill>
                  </a:rPr>
                  <a:t> of </a:t>
                </a:r>
                <a14:m>
                  <m:oMath xmlns:m="http://schemas.openxmlformats.org/officeDocument/2006/math">
                    <m:r>
                      <a:rPr lang="en-US" sz="1200" i="1">
                        <a:solidFill>
                          <a:srgbClr val="0070C0"/>
                        </a:solidFill>
                        <a:latin typeface="Cambria Math" panose="02040503050406030204" pitchFamily="18" charset="0"/>
                      </a:rPr>
                      <m:t>𝑟</m:t>
                    </m:r>
                  </m:oMath>
                </a14:m>
                <a:r>
                  <a:rPr lang="it-IT" sz="1200" dirty="0">
                    <a:solidFill>
                      <a:srgbClr val="0070C0"/>
                    </a:solidFill>
                  </a:rPr>
                  <a:t> from </a:t>
                </a:r>
                <a14:m>
                  <m:oMath xmlns:m="http://schemas.openxmlformats.org/officeDocument/2006/math">
                    <m:r>
                      <a:rPr lang="en-US" sz="1200" i="1">
                        <a:solidFill>
                          <a:srgbClr val="0070C0"/>
                        </a:solidFill>
                        <a:latin typeface="Cambria Math" panose="02040503050406030204" pitchFamily="18" charset="0"/>
                      </a:rPr>
                      <m:t>+</m:t>
                    </m:r>
                  </m:oMath>
                </a14:m>
                <a:r>
                  <a:rPr lang="it-IT" sz="1200" dirty="0">
                    <a:solidFill>
                      <a:srgbClr val="0070C0"/>
                    </a:solidFill>
                  </a:rPr>
                  <a:t> to </a:t>
                </a:r>
                <a14:m>
                  <m:oMath xmlns:m="http://schemas.openxmlformats.org/officeDocument/2006/math">
                    <m:r>
                      <a:rPr lang="en-US" sz="1200" i="1">
                        <a:solidFill>
                          <a:srgbClr val="0070C0"/>
                        </a:solidFill>
                        <a:latin typeface="Cambria Math" panose="02040503050406030204" pitchFamily="18" charset="0"/>
                      </a:rPr>
                      <m:t>−</m:t>
                    </m:r>
                  </m:oMath>
                </a14:m>
                <a:endParaRPr lang="en-US" sz="1200" dirty="0">
                  <a:solidFill>
                    <a:srgbClr val="0070C0"/>
                  </a:solidFill>
                </a:endParaRPr>
              </a:p>
            </p:txBody>
          </p:sp>
        </mc:Choice>
        <mc:Fallback xmlns="">
          <p:sp>
            <p:nvSpPr>
              <p:cNvPr id="26" name="TextBox 25">
                <a:extLst>
                  <a:ext uri="{FF2B5EF4-FFF2-40B4-BE49-F238E27FC236}">
                    <a16:creationId xmlns:a16="http://schemas.microsoft.com/office/drawing/2014/main" id="{26D36EE3-D04A-B94E-B9B9-653BB30FD9D5}"/>
                  </a:ext>
                </a:extLst>
              </p:cNvPr>
              <p:cNvSpPr txBox="1">
                <a:spLocks noRot="1" noChangeAspect="1" noMove="1" noResize="1" noEditPoints="1" noAdjustHandles="1" noChangeArrowheads="1" noChangeShapeType="1" noTextEdit="1"/>
              </p:cNvSpPr>
              <p:nvPr/>
            </p:nvSpPr>
            <p:spPr>
              <a:xfrm>
                <a:off x="5974535" y="5705628"/>
                <a:ext cx="2949002" cy="461665"/>
              </a:xfrm>
              <a:prstGeom prst="rect">
                <a:avLst/>
              </a:prstGeom>
              <a:blipFill>
                <a:blip r:embed="rId5"/>
                <a:stretch>
                  <a:fillRect b="-7895"/>
                </a:stretch>
              </a:blipFill>
              <a:ln>
                <a:noFill/>
              </a:ln>
            </p:spPr>
            <p:txBody>
              <a:bodyPr/>
              <a:lstStyle/>
              <a:p>
                <a:r>
                  <a:rPr lang="en-US">
                    <a:noFill/>
                  </a:rPr>
                  <a:t> </a:t>
                </a:r>
              </a:p>
            </p:txBody>
          </p:sp>
        </mc:Fallback>
      </mc:AlternateContent>
      <p:sp>
        <p:nvSpPr>
          <p:cNvPr id="27" name="Oval 26">
            <a:extLst>
              <a:ext uri="{FF2B5EF4-FFF2-40B4-BE49-F238E27FC236}">
                <a16:creationId xmlns:a16="http://schemas.microsoft.com/office/drawing/2014/main" id="{2FF05A03-7677-344D-8827-106ABDA7075C}"/>
              </a:ext>
            </a:extLst>
          </p:cNvPr>
          <p:cNvSpPr/>
          <p:nvPr/>
        </p:nvSpPr>
        <p:spPr>
          <a:xfrm rot="20860886">
            <a:off x="6287703" y="3548196"/>
            <a:ext cx="885816" cy="2152785"/>
          </a:xfrm>
          <a:prstGeom prst="ellipse">
            <a:avLst/>
          </a:prstGeom>
          <a:solidFill>
            <a:srgbClr val="00B0F0">
              <a:alpha val="1961"/>
            </a:srgbClr>
          </a:solidFill>
          <a:ln w="1905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31" name="Arrow: Right 50">
            <a:extLst>
              <a:ext uri="{FF2B5EF4-FFF2-40B4-BE49-F238E27FC236}">
                <a16:creationId xmlns:a16="http://schemas.microsoft.com/office/drawing/2014/main" id="{34D3ADB3-1584-754B-B068-BBDBCD74E050}"/>
              </a:ext>
            </a:extLst>
          </p:cNvPr>
          <p:cNvSpPr/>
          <p:nvPr/>
        </p:nvSpPr>
        <p:spPr>
          <a:xfrm>
            <a:off x="3921945" y="3960099"/>
            <a:ext cx="606713" cy="266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sp>
        <p:nvSpPr>
          <p:cNvPr id="32" name="Content Placeholder 2">
            <a:extLst>
              <a:ext uri="{FF2B5EF4-FFF2-40B4-BE49-F238E27FC236}">
                <a16:creationId xmlns:a16="http://schemas.microsoft.com/office/drawing/2014/main" id="{FCD4AC5F-517E-1248-A336-3BCF5A8B7051}"/>
              </a:ext>
            </a:extLst>
          </p:cNvPr>
          <p:cNvSpPr txBox="1">
            <a:spLocks/>
          </p:cNvSpPr>
          <p:nvPr/>
        </p:nvSpPr>
        <p:spPr>
          <a:xfrm>
            <a:off x="413858" y="1451466"/>
            <a:ext cx="8229600" cy="65441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A variable 𝛼 </a:t>
            </a:r>
            <a:r>
              <a:rPr lang="en-US" dirty="0">
                <a:solidFill>
                  <a:srgbClr val="C00000"/>
                </a:solidFill>
              </a:rPr>
              <a:t>critically influences </a:t>
            </a:r>
            <a:r>
              <a:rPr lang="en-US" dirty="0"/>
              <a:t>𝛽 </a:t>
            </a:r>
            <a:r>
              <a:rPr lang="en-US" dirty="0" err="1"/>
              <a:t>iff</a:t>
            </a:r>
            <a:r>
              <a:rPr lang="en-US" dirty="0"/>
              <a:t> any change to variable 𝛼 directly brings a change in variable 𝛽.</a:t>
            </a:r>
          </a:p>
          <a:p>
            <a:pPr lvl="1"/>
            <a:endParaRPr lang="en-US" dirty="0"/>
          </a:p>
        </p:txBody>
      </p:sp>
      <p:sp>
        <p:nvSpPr>
          <p:cNvPr id="33" name="Content Placeholder 2">
            <a:extLst>
              <a:ext uri="{FF2B5EF4-FFF2-40B4-BE49-F238E27FC236}">
                <a16:creationId xmlns:a16="http://schemas.microsoft.com/office/drawing/2014/main" id="{1A406E5C-C36B-B546-89A2-E5B973BE7279}"/>
              </a:ext>
            </a:extLst>
          </p:cNvPr>
          <p:cNvSpPr txBox="1">
            <a:spLocks/>
          </p:cNvSpPr>
          <p:nvPr/>
        </p:nvSpPr>
        <p:spPr>
          <a:xfrm>
            <a:off x="402283" y="2110349"/>
            <a:ext cx="8229600" cy="62653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A variable 𝛼 </a:t>
            </a:r>
            <a:r>
              <a:rPr lang="en-US" dirty="0">
                <a:solidFill>
                  <a:srgbClr val="0070C0"/>
                </a:solidFill>
              </a:rPr>
              <a:t>potentially influences </a:t>
            </a:r>
            <a:r>
              <a:rPr lang="en-US" dirty="0"/>
              <a:t>𝛽 </a:t>
            </a:r>
            <a:r>
              <a:rPr lang="en-US" dirty="0" err="1"/>
              <a:t>iff</a:t>
            </a:r>
            <a:r>
              <a:rPr lang="en-US" dirty="0"/>
              <a:t> a change to variable 𝛼 does not directly bring about a change in variable 𝛽 but it brings you closer to it.</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293013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91" grpId="0" animBg="1"/>
      <p:bldP spid="42" grpId="0"/>
      <p:bldP spid="26" grpId="0"/>
      <p:bldP spid="27" grpId="0" animBg="1"/>
      <p:bldP spid="31"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D1606-DB17-4154-B1B4-9E270C3BD10C}"/>
              </a:ext>
            </a:extLst>
          </p:cNvPr>
          <p:cNvSpPr>
            <a:spLocks noGrp="1"/>
          </p:cNvSpPr>
          <p:nvPr>
            <p:ph type="title"/>
          </p:nvPr>
        </p:nvSpPr>
        <p:spPr/>
        <p:txBody>
          <a:bodyPr>
            <a:normAutofit/>
          </a:bodyPr>
          <a:lstStyle/>
          <a:p>
            <a:r>
              <a:rPr lang="en-GB" dirty="0"/>
              <a:t>Why explanations?</a:t>
            </a:r>
          </a:p>
        </p:txBody>
      </p:sp>
      <p:sp>
        <p:nvSpPr>
          <p:cNvPr id="5" name="Title 1">
            <a:extLst>
              <a:ext uri="{FF2B5EF4-FFF2-40B4-BE49-F238E27FC236}">
                <a16:creationId xmlns:a16="http://schemas.microsoft.com/office/drawing/2014/main" id="{E7474773-D2AD-42B6-A9F5-A47F79EBA057}"/>
              </a:ext>
            </a:extLst>
          </p:cNvPr>
          <p:cNvSpPr txBox="1">
            <a:spLocks/>
          </p:cNvSpPr>
          <p:nvPr/>
        </p:nvSpPr>
        <p:spPr>
          <a:xfrm>
            <a:off x="318796" y="686443"/>
            <a:ext cx="8318242" cy="43851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0" kern="1200">
                <a:solidFill>
                  <a:srgbClr val="144B7A"/>
                </a:solidFill>
                <a:latin typeface="+mj-lt"/>
                <a:ea typeface="+mj-ea"/>
                <a:cs typeface="+mj-cs"/>
              </a:defRPr>
            </a:lvl1pPr>
          </a:lstStyle>
          <a:p>
            <a:endParaRPr lang="en-GB" dirty="0"/>
          </a:p>
        </p:txBody>
      </p:sp>
      <p:pic>
        <p:nvPicPr>
          <p:cNvPr id="6" name="Content Placeholder 6">
            <a:extLst>
              <a:ext uri="{FF2B5EF4-FFF2-40B4-BE49-F238E27FC236}">
                <a16:creationId xmlns:a16="http://schemas.microsoft.com/office/drawing/2014/main" id="{6CBA4F2F-2159-417D-9ADD-97833567316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7144" y="2001394"/>
            <a:ext cx="1523764" cy="1159652"/>
          </a:xfrm>
          <a:prstGeom prst="rect">
            <a:avLst/>
          </a:prstGeom>
        </p:spPr>
      </p:pic>
      <p:pic>
        <p:nvPicPr>
          <p:cNvPr id="7" name="Picture 6">
            <a:extLst>
              <a:ext uri="{FF2B5EF4-FFF2-40B4-BE49-F238E27FC236}">
                <a16:creationId xmlns:a16="http://schemas.microsoft.com/office/drawing/2014/main" id="{CD5BF817-8259-489D-93F2-EF246DD2D91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009666" y="1482386"/>
            <a:ext cx="3349965" cy="1631476"/>
          </a:xfrm>
          <a:prstGeom prst="rect">
            <a:avLst/>
          </a:prstGeom>
        </p:spPr>
      </p:pic>
      <p:sp>
        <p:nvSpPr>
          <p:cNvPr id="8" name="TextBox 7">
            <a:extLst>
              <a:ext uri="{FF2B5EF4-FFF2-40B4-BE49-F238E27FC236}">
                <a16:creationId xmlns:a16="http://schemas.microsoft.com/office/drawing/2014/main" id="{904B05B1-AFD5-45F4-B370-C66AB2E2C2FC}"/>
              </a:ext>
            </a:extLst>
          </p:cNvPr>
          <p:cNvSpPr txBox="1"/>
          <p:nvPr/>
        </p:nvSpPr>
        <p:spPr>
          <a:xfrm>
            <a:off x="5009667" y="3078808"/>
            <a:ext cx="3627371" cy="830997"/>
          </a:xfrm>
          <a:prstGeom prst="rect">
            <a:avLst/>
          </a:prstGeom>
          <a:noFill/>
        </p:spPr>
        <p:txBody>
          <a:bodyPr wrap="square" rtlCol="0">
            <a:spAutoFit/>
          </a:bodyPr>
          <a:lstStyle/>
          <a:p>
            <a:r>
              <a:rPr lang="en-GB" sz="1600" i="1" dirty="0"/>
              <a:t>AI systems and their decisions should be </a:t>
            </a:r>
            <a:r>
              <a:rPr lang="en-GB" sz="1600" b="1" i="1" dirty="0"/>
              <a:t>explained</a:t>
            </a:r>
            <a:r>
              <a:rPr lang="en-GB" sz="1600" i="1" dirty="0"/>
              <a:t> in a manner adapted to the stakeholder concerned. </a:t>
            </a:r>
          </a:p>
        </p:txBody>
      </p:sp>
      <p:pic>
        <p:nvPicPr>
          <p:cNvPr id="9" name="Picture 8">
            <a:extLst>
              <a:ext uri="{FF2B5EF4-FFF2-40B4-BE49-F238E27FC236}">
                <a16:creationId xmlns:a16="http://schemas.microsoft.com/office/drawing/2014/main" id="{96BEBE78-9548-4975-AB04-1451D621DA24}"/>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725631" y="3920281"/>
            <a:ext cx="3593213" cy="755497"/>
          </a:xfrm>
          <a:prstGeom prst="rect">
            <a:avLst/>
          </a:prstGeom>
        </p:spPr>
      </p:pic>
      <p:sp>
        <p:nvSpPr>
          <p:cNvPr id="10" name="TextBox 9">
            <a:extLst>
              <a:ext uri="{FF2B5EF4-FFF2-40B4-BE49-F238E27FC236}">
                <a16:creationId xmlns:a16="http://schemas.microsoft.com/office/drawing/2014/main" id="{61B17BB4-D501-4BCC-B89E-AA63CDE06E54}"/>
              </a:ext>
            </a:extLst>
          </p:cNvPr>
          <p:cNvSpPr txBox="1"/>
          <p:nvPr/>
        </p:nvSpPr>
        <p:spPr>
          <a:xfrm>
            <a:off x="260738" y="3730834"/>
            <a:ext cx="3627371" cy="830997"/>
          </a:xfrm>
          <a:prstGeom prst="rect">
            <a:avLst/>
          </a:prstGeom>
          <a:noFill/>
        </p:spPr>
        <p:txBody>
          <a:bodyPr wrap="square" rtlCol="0">
            <a:spAutoFit/>
          </a:bodyPr>
          <a:lstStyle/>
          <a:p>
            <a:r>
              <a:rPr lang="en-GB" sz="1600" i="1" dirty="0"/>
              <a:t>Intelligible AI: </a:t>
            </a:r>
          </a:p>
          <a:p>
            <a:pPr marL="285743" indent="-285743">
              <a:buFont typeface="Arial" panose="020B0604020202020204" pitchFamily="34" charset="0"/>
              <a:buChar char="•"/>
            </a:pPr>
            <a:r>
              <a:rPr lang="en-GB" sz="1600" i="1" dirty="0"/>
              <a:t>technical transparency</a:t>
            </a:r>
          </a:p>
          <a:p>
            <a:pPr marL="285743" indent="-285743">
              <a:buFont typeface="Arial" panose="020B0604020202020204" pitchFamily="34" charset="0"/>
              <a:buChar char="•"/>
            </a:pPr>
            <a:r>
              <a:rPr lang="en-GB" sz="1600" b="1" i="1" dirty="0" err="1"/>
              <a:t>explainability</a:t>
            </a:r>
            <a:endParaRPr lang="en-GB" sz="1600" b="1" i="1" dirty="0"/>
          </a:p>
        </p:txBody>
      </p:sp>
      <p:pic>
        <p:nvPicPr>
          <p:cNvPr id="11" name="Picture 10">
            <a:extLst>
              <a:ext uri="{FF2B5EF4-FFF2-40B4-BE49-F238E27FC236}">
                <a16:creationId xmlns:a16="http://schemas.microsoft.com/office/drawing/2014/main" id="{95704D09-47AC-45D5-AC3A-0EAA3B05E371}"/>
              </a:ext>
            </a:extLst>
          </p:cNvPr>
          <p:cNvPicPr>
            <a:picLocks noChangeAspect="1"/>
          </p:cNvPicPr>
          <p:nvPr/>
        </p:nvPicPr>
        <p:blipFill>
          <a:blip r:embed="rId6"/>
          <a:stretch>
            <a:fillRect/>
          </a:stretch>
        </p:blipFill>
        <p:spPr>
          <a:xfrm>
            <a:off x="2234733" y="5134661"/>
            <a:ext cx="4879037" cy="810969"/>
          </a:xfrm>
          <a:prstGeom prst="rect">
            <a:avLst/>
          </a:prstGeom>
        </p:spPr>
      </p:pic>
      <p:sp>
        <p:nvSpPr>
          <p:cNvPr id="12" name="TextBox 11">
            <a:extLst>
              <a:ext uri="{FF2B5EF4-FFF2-40B4-BE49-F238E27FC236}">
                <a16:creationId xmlns:a16="http://schemas.microsoft.com/office/drawing/2014/main" id="{E2BC27C1-06A7-4365-9D4F-A265DD43F3D1}"/>
              </a:ext>
            </a:extLst>
          </p:cNvPr>
          <p:cNvSpPr txBox="1"/>
          <p:nvPr/>
        </p:nvSpPr>
        <p:spPr>
          <a:xfrm>
            <a:off x="318796" y="1543242"/>
            <a:ext cx="3745256" cy="338554"/>
          </a:xfrm>
          <a:prstGeom prst="rect">
            <a:avLst/>
          </a:prstGeom>
          <a:noFill/>
        </p:spPr>
        <p:txBody>
          <a:bodyPr wrap="none" rtlCol="0">
            <a:spAutoFit/>
          </a:bodyPr>
          <a:lstStyle/>
          <a:p>
            <a:r>
              <a:rPr lang="en-GB" sz="1600" i="1" dirty="0"/>
              <a:t>Transparent information, communication…</a:t>
            </a:r>
          </a:p>
        </p:txBody>
      </p:sp>
    </p:spTree>
    <p:extLst>
      <p:ext uri="{BB962C8B-B14F-4D97-AF65-F5344CB8AC3E}">
        <p14:creationId xmlns:p14="http://schemas.microsoft.com/office/powerpoint/2010/main" val="359416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BF9CC-3E0C-492B-B18F-68FAEA4B5B4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197235" y="1547447"/>
            <a:ext cx="4946765" cy="1713221"/>
          </a:xfrm>
          <a:prstGeom prst="rect">
            <a:avLst/>
          </a:prstGeom>
        </p:spPr>
      </p:pic>
      <p:pic>
        <p:nvPicPr>
          <p:cNvPr id="29" name="Picture 28" descr="A close up of text on a white background&#10;&#10;Description automatically generated">
            <a:extLst>
              <a:ext uri="{FF2B5EF4-FFF2-40B4-BE49-F238E27FC236}">
                <a16:creationId xmlns:a16="http://schemas.microsoft.com/office/drawing/2014/main" id="{FA869BB5-F1D6-41AF-ADE6-EEE1F4092BE2}"/>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8279" y="1612853"/>
            <a:ext cx="3850686" cy="1595809"/>
          </a:xfrm>
          <a:prstGeom prst="rect">
            <a:avLst/>
          </a:prstGeom>
        </p:spPr>
      </p:pic>
      <p:sp>
        <p:nvSpPr>
          <p:cNvPr id="2" name="Slide Number Placeholder 1">
            <a:extLst>
              <a:ext uri="{FF2B5EF4-FFF2-40B4-BE49-F238E27FC236}">
                <a16:creationId xmlns:a16="http://schemas.microsoft.com/office/drawing/2014/main" id="{52D86748-14B8-4174-9D59-43757F541BAB}"/>
              </a:ext>
            </a:extLst>
          </p:cNvPr>
          <p:cNvSpPr>
            <a:spLocks noGrp="1"/>
          </p:cNvSpPr>
          <p:nvPr>
            <p:ph type="sldNum" sz="quarter" idx="4294967295"/>
          </p:nvPr>
        </p:nvSpPr>
        <p:spPr>
          <a:xfrm>
            <a:off x="257354" y="7174238"/>
            <a:ext cx="2133600" cy="365125"/>
          </a:xfrm>
          <a:prstGeom prst="rect">
            <a:avLst/>
          </a:prstGeom>
        </p:spPr>
        <p:txBody>
          <a:bodyPr/>
          <a:lstStyle/>
          <a:p>
            <a:fld id="{B38F065C-72B8-4987-BC36-CD496D3EA7F6}" type="slidenum">
              <a:rPr lang="it-IT" smtClean="0"/>
              <a:t>50</a:t>
            </a:fld>
            <a:endParaRPr lang="it-IT"/>
          </a:p>
        </p:txBody>
      </p:sp>
      <p:sp>
        <p:nvSpPr>
          <p:cNvPr id="18" name="Oval 17">
            <a:extLst>
              <a:ext uri="{FF2B5EF4-FFF2-40B4-BE49-F238E27FC236}">
                <a16:creationId xmlns:a16="http://schemas.microsoft.com/office/drawing/2014/main" id="{4CAD0D28-C39E-4802-AEB6-6229F3EB61C9}"/>
              </a:ext>
            </a:extLst>
          </p:cNvPr>
          <p:cNvSpPr/>
          <p:nvPr/>
        </p:nvSpPr>
        <p:spPr>
          <a:xfrm>
            <a:off x="7292030" y="2175807"/>
            <a:ext cx="1543050" cy="469900"/>
          </a:xfrm>
          <a:prstGeom prst="ellipse">
            <a:avLst/>
          </a:prstGeom>
          <a:solidFill>
            <a:srgbClr val="3399FF">
              <a:alpha val="3137"/>
            </a:srgb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sz="1350"/>
          </a:p>
        </p:txBody>
      </p:sp>
      <p:sp>
        <p:nvSpPr>
          <p:cNvPr id="13" name="Title 1">
            <a:extLst>
              <a:ext uri="{FF2B5EF4-FFF2-40B4-BE49-F238E27FC236}">
                <a16:creationId xmlns:a16="http://schemas.microsoft.com/office/drawing/2014/main" id="{5DAC6422-1BA9-A24A-993B-9A0152E6E135}"/>
              </a:ext>
            </a:extLst>
          </p:cNvPr>
          <p:cNvSpPr>
            <a:spLocks noGrp="1"/>
          </p:cNvSpPr>
          <p:nvPr>
            <p:ph type="title"/>
          </p:nvPr>
        </p:nvSpPr>
        <p:spPr>
          <a:xfrm>
            <a:off x="457200" y="274638"/>
            <a:ext cx="8229600" cy="572029"/>
          </a:xfrm>
        </p:spPr>
        <p:txBody>
          <a:bodyPr/>
          <a:lstStyle/>
          <a:p>
            <a:r>
              <a:rPr lang="en-GB" dirty="0"/>
              <a:t>Application Examples</a:t>
            </a:r>
          </a:p>
        </p:txBody>
      </p:sp>
      <p:sp>
        <p:nvSpPr>
          <p:cNvPr id="14" name="Content Placeholder 2">
            <a:extLst>
              <a:ext uri="{FF2B5EF4-FFF2-40B4-BE49-F238E27FC236}">
                <a16:creationId xmlns:a16="http://schemas.microsoft.com/office/drawing/2014/main" id="{92464ABD-D012-A043-9EC8-7198449F0408}"/>
              </a:ext>
            </a:extLst>
          </p:cNvPr>
          <p:cNvSpPr txBox="1">
            <a:spLocks/>
          </p:cNvSpPr>
          <p:nvPr/>
        </p:nvSpPr>
        <p:spPr>
          <a:xfrm>
            <a:off x="457199" y="1016000"/>
            <a:ext cx="8377881" cy="4590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a naïve BC which predicts the class of a congressman given votes, indicating counterfactuals.</a:t>
            </a:r>
          </a:p>
          <a:p>
            <a:pPr lvl="1"/>
            <a:endParaRPr lang="en-US" dirty="0"/>
          </a:p>
          <a:p>
            <a:pPr lvl="1"/>
            <a:endParaRPr lang="en-US" dirty="0"/>
          </a:p>
          <a:p>
            <a:pPr lvl="1"/>
            <a:endParaRPr lang="en-US" dirty="0"/>
          </a:p>
          <a:p>
            <a:pPr lvl="1"/>
            <a:endParaRPr lang="en-US" dirty="0"/>
          </a:p>
        </p:txBody>
      </p:sp>
      <p:sp>
        <p:nvSpPr>
          <p:cNvPr id="15" name="Content Placeholder 2">
            <a:extLst>
              <a:ext uri="{FF2B5EF4-FFF2-40B4-BE49-F238E27FC236}">
                <a16:creationId xmlns:a16="http://schemas.microsoft.com/office/drawing/2014/main" id="{8A76FA6E-A76A-1442-BE0D-387687FF6639}"/>
              </a:ext>
            </a:extLst>
          </p:cNvPr>
          <p:cNvSpPr txBox="1">
            <a:spLocks/>
          </p:cNvSpPr>
          <p:nvPr/>
        </p:nvSpPr>
        <p:spPr>
          <a:xfrm>
            <a:off x="481913" y="3430001"/>
            <a:ext cx="8377881" cy="459027"/>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 a naïve BC that predicts the parole violation, identifying discriminatory bias.</a:t>
            </a:r>
          </a:p>
          <a:p>
            <a:endParaRPr lang="en-US" dirty="0"/>
          </a:p>
          <a:p>
            <a:endParaRPr lang="en-US" dirty="0"/>
          </a:p>
          <a:p>
            <a:pPr lvl="1"/>
            <a:endParaRPr lang="en-US" dirty="0"/>
          </a:p>
          <a:p>
            <a:pPr lvl="1"/>
            <a:endParaRPr lang="en-US" dirty="0"/>
          </a:p>
          <a:p>
            <a:pPr lvl="1"/>
            <a:endParaRPr lang="en-US" dirty="0"/>
          </a:p>
          <a:p>
            <a:pPr lvl="1"/>
            <a:endParaRPr lang="en-US" dirty="0"/>
          </a:p>
        </p:txBody>
      </p:sp>
      <p:sp>
        <p:nvSpPr>
          <p:cNvPr id="16" name="Arrow: Right 50">
            <a:extLst>
              <a:ext uri="{FF2B5EF4-FFF2-40B4-BE49-F238E27FC236}">
                <a16:creationId xmlns:a16="http://schemas.microsoft.com/office/drawing/2014/main" id="{C3ADC52B-2C1E-E445-AD76-0DD35E698907}"/>
              </a:ext>
            </a:extLst>
          </p:cNvPr>
          <p:cNvSpPr/>
          <p:nvPr/>
        </p:nvSpPr>
        <p:spPr>
          <a:xfrm>
            <a:off x="3590522" y="1822380"/>
            <a:ext cx="606713" cy="266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pic>
        <p:nvPicPr>
          <p:cNvPr id="24" name="Picture 23" descr="A close up of text on a black background&#10;&#10;Description automatically generated">
            <a:extLst>
              <a:ext uri="{FF2B5EF4-FFF2-40B4-BE49-F238E27FC236}">
                <a16:creationId xmlns:a16="http://schemas.microsoft.com/office/drawing/2014/main" id="{0BF893E6-595B-2C4F-BEFF-9055E5EF0933}"/>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751644" y="4328722"/>
            <a:ext cx="3621303" cy="1331565"/>
          </a:xfrm>
          <a:prstGeom prst="rect">
            <a:avLst/>
          </a:prstGeom>
        </p:spPr>
      </p:pic>
      <p:grpSp>
        <p:nvGrpSpPr>
          <p:cNvPr id="25" name="Group 24">
            <a:extLst>
              <a:ext uri="{FF2B5EF4-FFF2-40B4-BE49-F238E27FC236}">
                <a16:creationId xmlns:a16="http://schemas.microsoft.com/office/drawing/2014/main" id="{B3530973-1EB7-0F48-B379-4B4A5C4B757B}"/>
              </a:ext>
            </a:extLst>
          </p:cNvPr>
          <p:cNvGrpSpPr/>
          <p:nvPr/>
        </p:nvGrpSpPr>
        <p:grpSpPr>
          <a:xfrm>
            <a:off x="5680618" y="4328722"/>
            <a:ext cx="428308" cy="1164443"/>
            <a:chOff x="3673547" y="4041422"/>
            <a:chExt cx="571077" cy="1552591"/>
          </a:xfrm>
        </p:grpSpPr>
        <p:sp>
          <p:nvSpPr>
            <p:cNvPr id="26" name="Oval 25">
              <a:extLst>
                <a:ext uri="{FF2B5EF4-FFF2-40B4-BE49-F238E27FC236}">
                  <a16:creationId xmlns:a16="http://schemas.microsoft.com/office/drawing/2014/main" id="{088C20E3-67DE-CC4E-9366-9996D717F167}"/>
                </a:ext>
              </a:extLst>
            </p:cNvPr>
            <p:cNvSpPr/>
            <p:nvPr/>
          </p:nvSpPr>
          <p:spPr>
            <a:xfrm>
              <a:off x="3883380" y="4041422"/>
              <a:ext cx="361244" cy="327378"/>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it-IT" sz="1350"/>
            </a:p>
          </p:txBody>
        </p:sp>
        <p:sp>
          <p:nvSpPr>
            <p:cNvPr id="27" name="Oval 26">
              <a:extLst>
                <a:ext uri="{FF2B5EF4-FFF2-40B4-BE49-F238E27FC236}">
                  <a16:creationId xmlns:a16="http://schemas.microsoft.com/office/drawing/2014/main" id="{B4C6097F-5ECF-B246-B55A-DAC73FAC2D8F}"/>
                </a:ext>
              </a:extLst>
            </p:cNvPr>
            <p:cNvSpPr/>
            <p:nvPr/>
          </p:nvSpPr>
          <p:spPr>
            <a:xfrm>
              <a:off x="3673547" y="5266635"/>
              <a:ext cx="361244" cy="327378"/>
            </a:xfrm>
            <a:prstGeom prst="ellipse">
              <a:avLst/>
            </a:prstGeom>
            <a:noFill/>
            <a:ln w="38100"/>
          </p:spPr>
          <p:style>
            <a:lnRef idx="2">
              <a:schemeClr val="accent4"/>
            </a:lnRef>
            <a:fillRef idx="1">
              <a:schemeClr val="lt1"/>
            </a:fillRef>
            <a:effectRef idx="0">
              <a:schemeClr val="accent4"/>
            </a:effectRef>
            <a:fontRef idx="minor">
              <a:schemeClr val="dk1"/>
            </a:fontRef>
          </p:style>
          <p:txBody>
            <a:bodyPr rtlCol="0" anchor="ctr"/>
            <a:lstStyle/>
            <a:p>
              <a:pPr algn="ctr"/>
              <a:endParaRPr lang="it-IT" sz="1350" dirty="0"/>
            </a:p>
          </p:txBody>
        </p:sp>
      </p:grpSp>
      <p:pic>
        <p:nvPicPr>
          <p:cNvPr id="28" name="Picture 27" descr="A screenshot of a cell phone&#10;&#10;Description automatically generated">
            <a:extLst>
              <a:ext uri="{FF2B5EF4-FFF2-40B4-BE49-F238E27FC236}">
                <a16:creationId xmlns:a16="http://schemas.microsoft.com/office/drawing/2014/main" id="{C7E9D7FB-D328-F74E-929E-11BC68125F30}"/>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37435" y="4157088"/>
            <a:ext cx="3048372" cy="1627149"/>
          </a:xfrm>
          <a:prstGeom prst="rect">
            <a:avLst/>
          </a:prstGeom>
        </p:spPr>
      </p:pic>
      <p:cxnSp>
        <p:nvCxnSpPr>
          <p:cNvPr id="30" name="Connector: Curved 4">
            <a:extLst>
              <a:ext uri="{FF2B5EF4-FFF2-40B4-BE49-F238E27FC236}">
                <a16:creationId xmlns:a16="http://schemas.microsoft.com/office/drawing/2014/main" id="{568A5E61-1F57-0840-B04E-394C77E88F86}"/>
              </a:ext>
            </a:extLst>
          </p:cNvPr>
          <p:cNvCxnSpPr>
            <a:cxnSpLocks/>
            <a:stCxn id="26" idx="6"/>
            <a:endCxn id="31" idx="0"/>
          </p:cNvCxnSpPr>
          <p:nvPr/>
        </p:nvCxnSpPr>
        <p:spPr>
          <a:xfrm>
            <a:off x="6108926" y="4451489"/>
            <a:ext cx="314422" cy="1336315"/>
          </a:xfrm>
          <a:prstGeom prst="curvedConnector2">
            <a:avLst/>
          </a:prstGeom>
          <a:ln>
            <a:tailEnd type="triangle"/>
          </a:ln>
        </p:spPr>
        <p:style>
          <a:lnRef idx="1">
            <a:schemeClr val="accent4"/>
          </a:lnRef>
          <a:fillRef idx="0">
            <a:schemeClr val="accent4"/>
          </a:fillRef>
          <a:effectRef idx="0">
            <a:schemeClr val="accent4"/>
          </a:effectRef>
          <a:fontRef idx="minor">
            <a:schemeClr val="tx1"/>
          </a:fontRef>
        </p:style>
      </p:cxnSp>
      <p:sp>
        <p:nvSpPr>
          <p:cNvPr id="31" name="TextBox 30">
            <a:extLst>
              <a:ext uri="{FF2B5EF4-FFF2-40B4-BE49-F238E27FC236}">
                <a16:creationId xmlns:a16="http://schemas.microsoft.com/office/drawing/2014/main" id="{304B969A-EFC6-2348-8F0F-C00E19833B9D}"/>
              </a:ext>
            </a:extLst>
          </p:cNvPr>
          <p:cNvSpPr txBox="1"/>
          <p:nvPr/>
        </p:nvSpPr>
        <p:spPr>
          <a:xfrm>
            <a:off x="5542789" y="5787804"/>
            <a:ext cx="1761117" cy="300082"/>
          </a:xfrm>
          <a:prstGeom prst="rect">
            <a:avLst/>
          </a:prstGeom>
          <a:noFill/>
        </p:spPr>
        <p:txBody>
          <a:bodyPr wrap="square" rtlCol="0">
            <a:spAutoFit/>
          </a:bodyPr>
          <a:lstStyle/>
          <a:p>
            <a:pPr algn="ctr"/>
            <a:r>
              <a:rPr lang="it-IT" sz="1350" dirty="0" err="1">
                <a:solidFill>
                  <a:srgbClr val="7030A0"/>
                </a:solidFill>
              </a:rPr>
              <a:t>Discrimination</a:t>
            </a:r>
            <a:endParaRPr lang="it-IT" sz="1350" dirty="0">
              <a:solidFill>
                <a:srgbClr val="7030A0"/>
              </a:solidFill>
            </a:endParaRPr>
          </a:p>
        </p:txBody>
      </p:sp>
      <p:cxnSp>
        <p:nvCxnSpPr>
          <p:cNvPr id="32" name="Connector: Curved 31">
            <a:extLst>
              <a:ext uri="{FF2B5EF4-FFF2-40B4-BE49-F238E27FC236}">
                <a16:creationId xmlns:a16="http://schemas.microsoft.com/office/drawing/2014/main" id="{88C9EF2F-5488-834E-BE93-C9DBE098DC1F}"/>
              </a:ext>
            </a:extLst>
          </p:cNvPr>
          <p:cNvCxnSpPr>
            <a:cxnSpLocks/>
            <a:stCxn id="27" idx="4"/>
            <a:endCxn id="31" idx="0"/>
          </p:cNvCxnSpPr>
          <p:nvPr/>
        </p:nvCxnSpPr>
        <p:spPr>
          <a:xfrm rot="16200000" flipH="1">
            <a:off x="5972397" y="5336852"/>
            <a:ext cx="294639" cy="607263"/>
          </a:xfrm>
          <a:prstGeom prst="curvedConnector3">
            <a:avLst>
              <a:gd name="adj1" fmla="val 50000"/>
            </a:avLst>
          </a:prstGeom>
          <a:ln>
            <a:tailEnd type="triangle"/>
          </a:ln>
        </p:spPr>
        <p:style>
          <a:lnRef idx="1">
            <a:schemeClr val="accent4"/>
          </a:lnRef>
          <a:fillRef idx="0">
            <a:schemeClr val="accent4"/>
          </a:fillRef>
          <a:effectRef idx="0">
            <a:schemeClr val="accent4"/>
          </a:effectRef>
          <a:fontRef idx="minor">
            <a:schemeClr val="tx1"/>
          </a:fontRef>
        </p:style>
      </p:cxnSp>
      <p:sp>
        <p:nvSpPr>
          <p:cNvPr id="33" name="Arrow: Right 50">
            <a:extLst>
              <a:ext uri="{FF2B5EF4-FFF2-40B4-BE49-F238E27FC236}">
                <a16:creationId xmlns:a16="http://schemas.microsoft.com/office/drawing/2014/main" id="{1B347BA9-61E5-CE4D-A715-D74687B32742}"/>
              </a:ext>
            </a:extLst>
          </p:cNvPr>
          <p:cNvSpPr/>
          <p:nvPr/>
        </p:nvSpPr>
        <p:spPr>
          <a:xfrm>
            <a:off x="3893878" y="4837312"/>
            <a:ext cx="606713" cy="266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2525836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31" grpId="0"/>
      <p:bldP spid="3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DBEAA-32BF-4FBB-8893-C7B59E34429D}"/>
              </a:ext>
            </a:extLst>
          </p:cNvPr>
          <p:cNvSpPr>
            <a:spLocks noGrp="1"/>
          </p:cNvSpPr>
          <p:nvPr>
            <p:ph type="title"/>
          </p:nvPr>
        </p:nvSpPr>
        <p:spPr/>
        <p:txBody>
          <a:bodyPr/>
          <a:lstStyle/>
          <a:p>
            <a:r>
              <a:rPr lang="en-GB" dirty="0"/>
              <a:t>Support Argumentation Frameworks for Bayesian Networks</a:t>
            </a:r>
          </a:p>
        </p:txBody>
      </p:sp>
      <p:sp>
        <p:nvSpPr>
          <p:cNvPr id="3" name="Content Placeholder 2">
            <a:extLst>
              <a:ext uri="{FF2B5EF4-FFF2-40B4-BE49-F238E27FC236}">
                <a16:creationId xmlns:a16="http://schemas.microsoft.com/office/drawing/2014/main" id="{F998079E-C10E-41D4-BF2C-86E4362642EA}"/>
              </a:ext>
            </a:extLst>
          </p:cNvPr>
          <p:cNvSpPr>
            <a:spLocks noGrp="1"/>
          </p:cNvSpPr>
          <p:nvPr>
            <p:ph idx="1"/>
          </p:nvPr>
        </p:nvSpPr>
        <p:spPr>
          <a:xfrm>
            <a:off x="457200" y="1016001"/>
            <a:ext cx="8347166" cy="734422"/>
          </a:xfrm>
        </p:spPr>
        <p:txBody>
          <a:bodyPr>
            <a:normAutofit/>
          </a:bodyPr>
          <a:lstStyle/>
          <a:p>
            <a:r>
              <a:rPr lang="en-GB" dirty="0"/>
              <a:t>CFXs were inspired by a similar work which extracted support argumentation frameworks as explanations from Bayesian networks. </a:t>
            </a:r>
          </a:p>
        </p:txBody>
      </p:sp>
      <p:sp>
        <p:nvSpPr>
          <p:cNvPr id="5" name="Content Placeholder 2">
            <a:extLst>
              <a:ext uri="{FF2B5EF4-FFF2-40B4-BE49-F238E27FC236}">
                <a16:creationId xmlns:a16="http://schemas.microsoft.com/office/drawing/2014/main" id="{05063376-B0C1-FE47-8011-61E477E13443}"/>
              </a:ext>
            </a:extLst>
          </p:cNvPr>
          <p:cNvSpPr txBox="1">
            <a:spLocks/>
          </p:cNvSpPr>
          <p:nvPr/>
        </p:nvSpPr>
        <p:spPr>
          <a:xfrm>
            <a:off x="457200" y="5660020"/>
            <a:ext cx="8229600" cy="601886"/>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r>
              <a:rPr lang="en-US" sz="1200" i="1" dirty="0">
                <a:solidFill>
                  <a:srgbClr val="7598B3"/>
                </a:solidFill>
              </a:rPr>
              <a:t>Explaining Bayesian Networks Using Argumentation</a:t>
            </a:r>
            <a:r>
              <a:rPr lang="en-US" sz="1200" dirty="0">
                <a:solidFill>
                  <a:srgbClr val="7598B3"/>
                </a:solidFill>
              </a:rPr>
              <a:t>; </a:t>
            </a:r>
          </a:p>
          <a:p>
            <a:pPr marL="0" indent="0" algn="just">
              <a:buFont typeface="Arial"/>
              <a:buNone/>
            </a:pPr>
            <a:r>
              <a:rPr lang="en-US" sz="1200" dirty="0">
                <a:solidFill>
                  <a:srgbClr val="7598B3"/>
                </a:solidFill>
              </a:rPr>
              <a:t>	S Timmer, JJ Meyer, H </a:t>
            </a:r>
            <a:r>
              <a:rPr lang="en-US" sz="1200" dirty="0" err="1">
                <a:solidFill>
                  <a:srgbClr val="7598B3"/>
                </a:solidFill>
              </a:rPr>
              <a:t>Prakken</a:t>
            </a:r>
            <a:r>
              <a:rPr lang="en-US" sz="1200" dirty="0">
                <a:solidFill>
                  <a:srgbClr val="7598B3"/>
                </a:solidFill>
              </a:rPr>
              <a:t>, S. </a:t>
            </a:r>
            <a:r>
              <a:rPr lang="en-US" sz="1200" dirty="0" err="1">
                <a:solidFill>
                  <a:srgbClr val="7598B3"/>
                </a:solidFill>
              </a:rPr>
              <a:t>Renooij</a:t>
            </a:r>
            <a:r>
              <a:rPr lang="en-US" sz="1200" dirty="0">
                <a:solidFill>
                  <a:srgbClr val="7598B3"/>
                </a:solidFill>
              </a:rPr>
              <a:t> &amp; B </a:t>
            </a:r>
            <a:r>
              <a:rPr lang="en-US" sz="1200" dirty="0" err="1">
                <a:solidFill>
                  <a:srgbClr val="7598B3"/>
                </a:solidFill>
              </a:rPr>
              <a:t>Veheij</a:t>
            </a:r>
            <a:r>
              <a:rPr lang="en-US" sz="1200" dirty="0">
                <a:solidFill>
                  <a:srgbClr val="7598B3"/>
                </a:solidFill>
              </a:rPr>
              <a:t>; ECSQARU 2015</a:t>
            </a:r>
          </a:p>
          <a:p>
            <a:pPr algn="just"/>
            <a:endParaRPr lang="en-US" sz="1200" dirty="0">
              <a:solidFill>
                <a:srgbClr val="7598B3"/>
              </a:solidFill>
            </a:endParaRPr>
          </a:p>
          <a:p>
            <a:pPr algn="just"/>
            <a:endParaRPr lang="en-US" sz="1200" dirty="0">
              <a:solidFill>
                <a:srgbClr val="7598B3"/>
              </a:solidFill>
            </a:endParaRPr>
          </a:p>
        </p:txBody>
      </p:sp>
      <p:pic>
        <p:nvPicPr>
          <p:cNvPr id="7" name="Picture 6" descr="A close up of text on a white surface&#10;&#10;Description automatically generated">
            <a:extLst>
              <a:ext uri="{FF2B5EF4-FFF2-40B4-BE49-F238E27FC236}">
                <a16:creationId xmlns:a16="http://schemas.microsoft.com/office/drawing/2014/main" id="{6C61ED5E-008F-9240-9184-25ECC6F073E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3567649"/>
            <a:ext cx="4862058" cy="1784713"/>
          </a:xfrm>
          <a:prstGeom prst="rect">
            <a:avLst/>
          </a:prstGeom>
        </p:spPr>
      </p:pic>
      <p:sp>
        <p:nvSpPr>
          <p:cNvPr id="10" name="Content Placeholder 2">
            <a:extLst>
              <a:ext uri="{FF2B5EF4-FFF2-40B4-BE49-F238E27FC236}">
                <a16:creationId xmlns:a16="http://schemas.microsoft.com/office/drawing/2014/main" id="{027BAC53-30A2-2348-85E8-5D665DFCC5CE}"/>
              </a:ext>
            </a:extLst>
          </p:cNvPr>
          <p:cNvSpPr txBox="1">
            <a:spLocks/>
          </p:cNvSpPr>
          <p:nvPr/>
        </p:nvSpPr>
        <p:spPr>
          <a:xfrm>
            <a:off x="457200" y="1847700"/>
            <a:ext cx="8347166" cy="15661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Distinctive characteristics of this method:</a:t>
            </a:r>
          </a:p>
          <a:p>
            <a:pPr lvl="1"/>
            <a:r>
              <a:rPr lang="en-GB" dirty="0"/>
              <a:t>Relations are extracted from the full Markov blanket of a variable;</a:t>
            </a:r>
          </a:p>
          <a:p>
            <a:pPr lvl="1"/>
            <a:r>
              <a:rPr lang="en-GB" dirty="0"/>
              <a:t>Only one relation of support used, which is not counterfactual;</a:t>
            </a:r>
          </a:p>
          <a:p>
            <a:pPr lvl="1"/>
            <a:r>
              <a:rPr lang="en-GB" dirty="0"/>
              <a:t>A variable may result in more than one argument.</a:t>
            </a:r>
          </a:p>
          <a:p>
            <a:endParaRPr lang="en-GB" dirty="0"/>
          </a:p>
        </p:txBody>
      </p:sp>
      <p:grpSp>
        <p:nvGrpSpPr>
          <p:cNvPr id="12" name="Group 11">
            <a:extLst>
              <a:ext uri="{FF2B5EF4-FFF2-40B4-BE49-F238E27FC236}">
                <a16:creationId xmlns:a16="http://schemas.microsoft.com/office/drawing/2014/main" id="{0A2C4E88-A23A-5849-A184-70AA34FED028}"/>
              </a:ext>
            </a:extLst>
          </p:cNvPr>
          <p:cNvGrpSpPr/>
          <p:nvPr/>
        </p:nvGrpSpPr>
        <p:grpSpPr>
          <a:xfrm>
            <a:off x="5303520" y="3721478"/>
            <a:ext cx="3840480" cy="1784713"/>
            <a:chOff x="5303520" y="3721478"/>
            <a:chExt cx="3840480" cy="1784713"/>
          </a:xfrm>
        </p:grpSpPr>
        <p:pic>
          <p:nvPicPr>
            <p:cNvPr id="9" name="Picture 8" descr="A screenshot of a cell phone&#10;&#10;Description automatically generated">
              <a:extLst>
                <a:ext uri="{FF2B5EF4-FFF2-40B4-BE49-F238E27FC236}">
                  <a16:creationId xmlns:a16="http://schemas.microsoft.com/office/drawing/2014/main" id="{14CACD04-1C39-9946-94D5-2BAE99638063}"/>
                </a:ext>
              </a:extLst>
            </p:cNvPr>
            <p:cNvPicPr>
              <a:picLocks noChangeAspect="1"/>
            </p:cNvPicPr>
            <p:nvPr/>
          </p:nvPicPr>
          <p:blipFill>
            <a:blip r:embed="rId3"/>
            <a:stretch>
              <a:fillRect/>
            </a:stretch>
          </p:blipFill>
          <p:spPr>
            <a:xfrm>
              <a:off x="5400205" y="3721478"/>
              <a:ext cx="3743795" cy="1784713"/>
            </a:xfrm>
            <a:prstGeom prst="rect">
              <a:avLst/>
            </a:prstGeom>
          </p:spPr>
        </p:pic>
        <p:sp>
          <p:nvSpPr>
            <p:cNvPr id="11" name="Content Placeholder 2">
              <a:extLst>
                <a:ext uri="{FF2B5EF4-FFF2-40B4-BE49-F238E27FC236}">
                  <a16:creationId xmlns:a16="http://schemas.microsoft.com/office/drawing/2014/main" id="{ADA543BB-3337-454E-8758-54450D1967EF}"/>
                </a:ext>
              </a:extLst>
            </p:cNvPr>
            <p:cNvSpPr txBox="1">
              <a:spLocks/>
            </p:cNvSpPr>
            <p:nvPr/>
          </p:nvSpPr>
          <p:spPr>
            <a:xfrm>
              <a:off x="5303520" y="3826391"/>
              <a:ext cx="1380308" cy="449488"/>
            </a:xfrm>
            <a:prstGeom prst="rect">
              <a:avLst/>
            </a:prstGeom>
            <a:solidFill>
              <a:schemeClr val="bg1"/>
            </a:solidFill>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GB" dirty="0"/>
            </a:p>
          </p:txBody>
        </p:sp>
      </p:grpSp>
      <p:sp>
        <p:nvSpPr>
          <p:cNvPr id="13" name="Arrow: Right 50">
            <a:extLst>
              <a:ext uri="{FF2B5EF4-FFF2-40B4-BE49-F238E27FC236}">
                <a16:creationId xmlns:a16="http://schemas.microsoft.com/office/drawing/2014/main" id="{4DE4A825-CCB0-4E43-892B-469A930EB1A3}"/>
              </a:ext>
            </a:extLst>
          </p:cNvPr>
          <p:cNvSpPr/>
          <p:nvPr/>
        </p:nvSpPr>
        <p:spPr>
          <a:xfrm>
            <a:off x="4862058" y="4338055"/>
            <a:ext cx="606713" cy="2667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sz="1350"/>
          </a:p>
        </p:txBody>
      </p:sp>
    </p:spTree>
    <p:extLst>
      <p:ext uri="{BB962C8B-B14F-4D97-AF65-F5344CB8AC3E}">
        <p14:creationId xmlns:p14="http://schemas.microsoft.com/office/powerpoint/2010/main" val="3452279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3"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23316"/>
            <a:ext cx="8229600" cy="1779211"/>
          </a:xfrm>
        </p:spPr>
        <p:txBody>
          <a:bodyPr>
            <a:normAutofit/>
          </a:bodyPr>
          <a:lstStyle/>
          <a:p>
            <a:r>
              <a:rPr lang="en-US" sz="2000" b="0" dirty="0"/>
              <a:t>Part 4 – Conclusions</a:t>
            </a:r>
          </a:p>
        </p:txBody>
      </p:sp>
      <p:sp>
        <p:nvSpPr>
          <p:cNvPr id="6" name="Content Placeholder 2">
            <a:extLst>
              <a:ext uri="{FF2B5EF4-FFF2-40B4-BE49-F238E27FC236}">
                <a16:creationId xmlns:a16="http://schemas.microsoft.com/office/drawing/2014/main" id="{007C2AB8-9952-2B48-B6FE-F372993BF4CE}"/>
              </a:ext>
            </a:extLst>
          </p:cNvPr>
          <p:cNvSpPr>
            <a:spLocks noGrp="1"/>
          </p:cNvSpPr>
          <p:nvPr>
            <p:ph idx="1"/>
          </p:nvPr>
        </p:nvSpPr>
        <p:spPr>
          <a:xfrm>
            <a:off x="457200" y="4822284"/>
            <a:ext cx="8229600" cy="1642086"/>
          </a:xfrm>
        </p:spPr>
        <p:txBody>
          <a:bodyPr>
            <a:noAutofit/>
          </a:bodyPr>
          <a:lstStyle/>
          <a:p>
            <a:pPr algn="just"/>
            <a:r>
              <a:rPr lang="en-US" sz="1200" i="1" dirty="0">
                <a:solidFill>
                  <a:srgbClr val="7598B3"/>
                </a:solidFill>
              </a:rPr>
              <a:t>Argumentation for Explainable Scheduling</a:t>
            </a:r>
            <a:r>
              <a:rPr lang="en-US" sz="1200" dirty="0">
                <a:solidFill>
                  <a:srgbClr val="7598B3"/>
                </a:solidFill>
              </a:rPr>
              <a:t>; </a:t>
            </a:r>
          </a:p>
          <a:p>
            <a:pPr marL="0" indent="0" algn="just">
              <a:buNone/>
            </a:pPr>
            <a:r>
              <a:rPr lang="en-US" sz="1200" dirty="0">
                <a:solidFill>
                  <a:srgbClr val="7598B3"/>
                </a:solidFill>
              </a:rPr>
              <a:t>	</a:t>
            </a:r>
            <a:r>
              <a:rPr lang="en-US" sz="1200" dirty="0" err="1">
                <a:solidFill>
                  <a:srgbClr val="7598B3"/>
                </a:solidFill>
              </a:rPr>
              <a:t>Cyras</a:t>
            </a:r>
            <a:r>
              <a:rPr lang="en-US" sz="1200" dirty="0">
                <a:solidFill>
                  <a:srgbClr val="7598B3"/>
                </a:solidFill>
              </a:rPr>
              <a:t>, </a:t>
            </a:r>
            <a:r>
              <a:rPr lang="en-US" sz="1200" dirty="0" err="1">
                <a:solidFill>
                  <a:srgbClr val="7598B3"/>
                </a:solidFill>
              </a:rPr>
              <a:t>Letsios</a:t>
            </a:r>
            <a:r>
              <a:rPr lang="en-US" sz="1200" dirty="0">
                <a:solidFill>
                  <a:srgbClr val="7598B3"/>
                </a:solidFill>
              </a:rPr>
              <a:t>, </a:t>
            </a:r>
            <a:r>
              <a:rPr lang="en-US" sz="1200" dirty="0" err="1">
                <a:solidFill>
                  <a:srgbClr val="7598B3"/>
                </a:solidFill>
              </a:rPr>
              <a:t>Misener</a:t>
            </a:r>
            <a:r>
              <a:rPr lang="en-US" sz="1200" dirty="0">
                <a:solidFill>
                  <a:srgbClr val="7598B3"/>
                </a:solidFill>
              </a:rPr>
              <a:t> and Toni; AAAI 2019.</a:t>
            </a:r>
          </a:p>
          <a:p>
            <a:pPr algn="just"/>
            <a:r>
              <a:rPr lang="en-GB" sz="1200" i="1" dirty="0">
                <a:solidFill>
                  <a:srgbClr val="7598B3"/>
                </a:solidFill>
              </a:rPr>
              <a:t>AI-assisted Schedule Explainer for Nurse Rostering;</a:t>
            </a:r>
          </a:p>
          <a:p>
            <a:pPr marL="0" indent="0" algn="just">
              <a:buNone/>
            </a:pPr>
            <a:r>
              <a:rPr lang="en-GB" sz="1200" i="1" dirty="0"/>
              <a:t>            </a:t>
            </a:r>
            <a:r>
              <a:rPr lang="en-GB" sz="1200" dirty="0">
                <a:solidFill>
                  <a:srgbClr val="7598B3"/>
                </a:solidFill>
              </a:rPr>
              <a:t> </a:t>
            </a:r>
            <a:r>
              <a:rPr lang="en-GB" sz="1200" dirty="0" err="1">
                <a:solidFill>
                  <a:srgbClr val="7598B3"/>
                </a:solidFill>
              </a:rPr>
              <a:t>Cyras</a:t>
            </a:r>
            <a:r>
              <a:rPr lang="en-GB" sz="1200" dirty="0">
                <a:solidFill>
                  <a:srgbClr val="7598B3"/>
                </a:solidFill>
              </a:rPr>
              <a:t>, </a:t>
            </a:r>
            <a:r>
              <a:rPr lang="en-GB" sz="1200" dirty="0" err="1">
                <a:solidFill>
                  <a:srgbClr val="7598B3"/>
                </a:solidFill>
              </a:rPr>
              <a:t>Karamlou</a:t>
            </a:r>
            <a:r>
              <a:rPr lang="en-GB" sz="1200" dirty="0">
                <a:solidFill>
                  <a:srgbClr val="7598B3"/>
                </a:solidFill>
              </a:rPr>
              <a:t>, Lee, </a:t>
            </a:r>
            <a:r>
              <a:rPr lang="en-GB" sz="1200" dirty="0" err="1">
                <a:solidFill>
                  <a:srgbClr val="7598B3"/>
                </a:solidFill>
              </a:rPr>
              <a:t>Letsios</a:t>
            </a:r>
            <a:r>
              <a:rPr lang="en-GB" sz="1200" dirty="0">
                <a:solidFill>
                  <a:srgbClr val="7598B3"/>
                </a:solidFill>
              </a:rPr>
              <a:t>, </a:t>
            </a:r>
            <a:r>
              <a:rPr lang="en-GB" sz="1200" dirty="0" err="1">
                <a:solidFill>
                  <a:srgbClr val="7598B3"/>
                </a:solidFill>
              </a:rPr>
              <a:t>Misener</a:t>
            </a:r>
            <a:r>
              <a:rPr lang="en-GB" sz="1200" dirty="0">
                <a:solidFill>
                  <a:srgbClr val="7598B3"/>
                </a:solidFill>
              </a:rPr>
              <a:t>, Toni; AAMAS 2020</a:t>
            </a:r>
            <a:endParaRPr lang="en-US" sz="1200" dirty="0">
              <a:solidFill>
                <a:srgbClr val="7598B3"/>
              </a:solidFill>
            </a:endParaRPr>
          </a:p>
          <a:p>
            <a:pPr algn="just"/>
            <a:r>
              <a:rPr lang="en-US" sz="1200" i="1" dirty="0">
                <a:solidFill>
                  <a:srgbClr val="7598B3"/>
                </a:solidFill>
              </a:rPr>
              <a:t>Data-empowered argumentation for dialectically explainable predictions;</a:t>
            </a:r>
          </a:p>
          <a:p>
            <a:pPr marL="0" indent="0" algn="just">
              <a:buNone/>
            </a:pPr>
            <a:r>
              <a:rPr lang="en-US" sz="1200" dirty="0">
                <a:solidFill>
                  <a:srgbClr val="7598B3"/>
                </a:solidFill>
              </a:rPr>
              <a:t>             </a:t>
            </a:r>
            <a:r>
              <a:rPr lang="en-US" sz="1200" dirty="0" err="1">
                <a:solidFill>
                  <a:srgbClr val="7598B3"/>
                </a:solidFill>
              </a:rPr>
              <a:t>Cocarascu</a:t>
            </a:r>
            <a:r>
              <a:rPr lang="en-US" sz="1200" dirty="0">
                <a:solidFill>
                  <a:srgbClr val="7598B3"/>
                </a:solidFill>
              </a:rPr>
              <a:t>, </a:t>
            </a:r>
            <a:r>
              <a:rPr lang="en-US" sz="1200" dirty="0" err="1">
                <a:solidFill>
                  <a:srgbClr val="7598B3"/>
                </a:solidFill>
              </a:rPr>
              <a:t>Stylianou</a:t>
            </a:r>
            <a:r>
              <a:rPr lang="en-US" sz="1200" dirty="0">
                <a:solidFill>
                  <a:srgbClr val="7598B3"/>
                </a:solidFill>
              </a:rPr>
              <a:t>, </a:t>
            </a:r>
            <a:r>
              <a:rPr lang="en-US" sz="1200" dirty="0" err="1">
                <a:solidFill>
                  <a:srgbClr val="7598B3"/>
                </a:solidFill>
              </a:rPr>
              <a:t>Cyras</a:t>
            </a:r>
            <a:r>
              <a:rPr lang="en-US" sz="1200" dirty="0">
                <a:solidFill>
                  <a:srgbClr val="7598B3"/>
                </a:solidFill>
              </a:rPr>
              <a:t>, Toni; ECAI 2020</a:t>
            </a:r>
          </a:p>
        </p:txBody>
      </p:sp>
    </p:spTree>
    <p:extLst>
      <p:ext uri="{BB962C8B-B14F-4D97-AF65-F5344CB8AC3E}">
        <p14:creationId xmlns:p14="http://schemas.microsoft.com/office/powerpoint/2010/main" val="27969360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228B2-4D3D-43FA-BE3D-8344D73B29D1}"/>
              </a:ext>
            </a:extLst>
          </p:cNvPr>
          <p:cNvSpPr>
            <a:spLocks noGrp="1"/>
          </p:cNvSpPr>
          <p:nvPr>
            <p:ph type="title"/>
          </p:nvPr>
        </p:nvSpPr>
        <p:spPr/>
        <p:txBody>
          <a:bodyPr/>
          <a:lstStyle/>
          <a:p>
            <a:r>
              <a:rPr lang="en-GB" dirty="0"/>
              <a:t>Summary</a:t>
            </a:r>
          </a:p>
        </p:txBody>
      </p:sp>
      <p:sp>
        <p:nvSpPr>
          <p:cNvPr id="3" name="Content Placeholder 2">
            <a:extLst>
              <a:ext uri="{FF2B5EF4-FFF2-40B4-BE49-F238E27FC236}">
                <a16:creationId xmlns:a16="http://schemas.microsoft.com/office/drawing/2014/main" id="{39E47841-EB06-4397-A18A-1E5AE87D2856}"/>
              </a:ext>
            </a:extLst>
          </p:cNvPr>
          <p:cNvSpPr>
            <a:spLocks noGrp="1"/>
          </p:cNvSpPr>
          <p:nvPr>
            <p:ph idx="1"/>
          </p:nvPr>
        </p:nvSpPr>
        <p:spPr/>
        <p:txBody>
          <a:bodyPr/>
          <a:lstStyle/>
          <a:p>
            <a:r>
              <a:rPr lang="en-GB" dirty="0"/>
              <a:t>Machine arguing can empower (interactive) explanations </a:t>
            </a:r>
          </a:p>
          <a:p>
            <a:pPr lvl="1"/>
            <a:r>
              <a:rPr lang="en-GB" dirty="0"/>
              <a:t>of a recommender system for movies</a:t>
            </a:r>
          </a:p>
          <a:p>
            <a:pPr marL="457200" lvl="1" indent="0">
              <a:buNone/>
            </a:pPr>
            <a:endParaRPr lang="en-GB" dirty="0"/>
          </a:p>
          <a:p>
            <a:pPr marL="457200" lvl="1" indent="0">
              <a:buNone/>
            </a:pPr>
            <a:endParaRPr lang="en-GB" dirty="0"/>
          </a:p>
          <a:p>
            <a:pPr marL="457200" lvl="1" indent="0">
              <a:buNone/>
            </a:pPr>
            <a:endParaRPr lang="en-GB" dirty="0"/>
          </a:p>
          <a:p>
            <a:pPr marL="457200" lvl="1" indent="0">
              <a:buNone/>
            </a:pPr>
            <a:endParaRPr lang="en-GB" dirty="0"/>
          </a:p>
          <a:p>
            <a:pPr lvl="1"/>
            <a:r>
              <a:rPr lang="en-GB" dirty="0"/>
              <a:t>of a hybrid (collaborative filtering/content-based) recommender system for movies</a:t>
            </a:r>
          </a:p>
          <a:p>
            <a:pPr lvl="1"/>
            <a:endParaRPr lang="en-GB" dirty="0"/>
          </a:p>
          <a:p>
            <a:pPr lvl="1"/>
            <a:endParaRPr lang="en-GB" dirty="0"/>
          </a:p>
          <a:p>
            <a:pPr lvl="1"/>
            <a:endParaRPr lang="en-GB" dirty="0"/>
          </a:p>
          <a:p>
            <a:pPr lvl="1"/>
            <a:endParaRPr lang="en-GB" dirty="0"/>
          </a:p>
          <a:p>
            <a:pPr lvl="1"/>
            <a:endParaRPr lang="en-GB" dirty="0"/>
          </a:p>
          <a:p>
            <a:pPr lvl="1"/>
            <a:endParaRPr lang="en-GB" dirty="0"/>
          </a:p>
          <a:p>
            <a:r>
              <a:rPr lang="en-GB" dirty="0"/>
              <a:t>Other examples of uses of machine arguing for explanation of</a:t>
            </a:r>
          </a:p>
          <a:p>
            <a:pPr lvl="1"/>
            <a:r>
              <a:rPr lang="en-GB" dirty="0"/>
              <a:t>scheduling systems</a:t>
            </a:r>
          </a:p>
          <a:p>
            <a:pPr lvl="1"/>
            <a:r>
              <a:rPr lang="en-GB" dirty="0"/>
              <a:t>(argumentation-based) predictions from data</a:t>
            </a:r>
          </a:p>
          <a:p>
            <a:pPr lvl="1"/>
            <a:r>
              <a:rPr lang="en-GB" dirty="0"/>
              <a:t>Bayesian network classifiers</a:t>
            </a:r>
          </a:p>
          <a:p>
            <a:pPr lvl="1"/>
            <a:endParaRPr lang="en-GB" dirty="0"/>
          </a:p>
          <a:p>
            <a:endParaRPr lang="en-GB" dirty="0"/>
          </a:p>
          <a:p>
            <a:endParaRPr lang="en-GB" dirty="0"/>
          </a:p>
          <a:p>
            <a:endParaRPr lang="en-GB" dirty="0"/>
          </a:p>
          <a:p>
            <a:endParaRPr lang="en-GB" dirty="0"/>
          </a:p>
          <a:p>
            <a:endParaRPr lang="en-GB" dirty="0"/>
          </a:p>
        </p:txBody>
      </p:sp>
      <p:grpSp>
        <p:nvGrpSpPr>
          <p:cNvPr id="17" name="Group 16">
            <a:extLst>
              <a:ext uri="{FF2B5EF4-FFF2-40B4-BE49-F238E27FC236}">
                <a16:creationId xmlns:a16="http://schemas.microsoft.com/office/drawing/2014/main" id="{6D001D98-7579-4DC2-A4E7-33A3D1F1F71A}"/>
              </a:ext>
            </a:extLst>
          </p:cNvPr>
          <p:cNvGrpSpPr/>
          <p:nvPr/>
        </p:nvGrpSpPr>
        <p:grpSpPr>
          <a:xfrm>
            <a:off x="2390388" y="3501397"/>
            <a:ext cx="4571819" cy="646331"/>
            <a:chOff x="2625620" y="2857052"/>
            <a:chExt cx="4571819" cy="646331"/>
          </a:xfrm>
        </p:grpSpPr>
        <p:sp>
          <p:nvSpPr>
            <p:cNvPr id="7" name="Rectangle 6">
              <a:extLst>
                <a:ext uri="{FF2B5EF4-FFF2-40B4-BE49-F238E27FC236}">
                  <a16:creationId xmlns:a16="http://schemas.microsoft.com/office/drawing/2014/main" id="{21849FF9-FBC0-4EEC-86A0-BBC89777F9D7}"/>
                </a:ext>
              </a:extLst>
            </p:cNvPr>
            <p:cNvSpPr/>
            <p:nvPr/>
          </p:nvSpPr>
          <p:spPr>
            <a:xfrm>
              <a:off x="3726780" y="2857052"/>
              <a:ext cx="1690439"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a:t>
              </a:r>
            </a:p>
            <a:p>
              <a:pPr algn="ctr"/>
              <a:r>
                <a:rPr lang="en-GB" dirty="0">
                  <a:solidFill>
                    <a:schemeClr val="tx1"/>
                  </a:solidFill>
                </a:rPr>
                <a:t>Semantics</a:t>
              </a:r>
            </a:p>
          </p:txBody>
        </p:sp>
        <p:sp>
          <p:nvSpPr>
            <p:cNvPr id="8" name="Plus Sign 7">
              <a:extLst>
                <a:ext uri="{FF2B5EF4-FFF2-40B4-BE49-F238E27FC236}">
                  <a16:creationId xmlns:a16="http://schemas.microsoft.com/office/drawing/2014/main" id="{73F1A869-E621-4BEB-9026-261EFC6AF7F8}"/>
                </a:ext>
              </a:extLst>
            </p:cNvPr>
            <p:cNvSpPr/>
            <p:nvPr/>
          </p:nvSpPr>
          <p:spPr>
            <a:xfrm>
              <a:off x="3370646" y="2973865"/>
              <a:ext cx="278689" cy="3681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B679167E-88DB-4CBD-A188-713FDD55E42A}"/>
                </a:ext>
              </a:extLst>
            </p:cNvPr>
            <p:cNvSpPr/>
            <p:nvPr/>
          </p:nvSpPr>
          <p:spPr>
            <a:xfrm>
              <a:off x="2625620" y="2903145"/>
              <a:ext cx="548437" cy="50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a:t>
              </a:r>
            </a:p>
          </p:txBody>
        </p:sp>
        <p:sp>
          <p:nvSpPr>
            <p:cNvPr id="10" name="Equals 9">
              <a:extLst>
                <a:ext uri="{FF2B5EF4-FFF2-40B4-BE49-F238E27FC236}">
                  <a16:creationId xmlns:a16="http://schemas.microsoft.com/office/drawing/2014/main" id="{BB36B84A-6643-4751-9E35-E8141727F758}"/>
                </a:ext>
              </a:extLst>
            </p:cNvPr>
            <p:cNvSpPr/>
            <p:nvPr/>
          </p:nvSpPr>
          <p:spPr>
            <a:xfrm flipH="1">
              <a:off x="5445115" y="2993748"/>
              <a:ext cx="323719" cy="5096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1" name="Rectangle 10">
              <a:extLst>
                <a:ext uri="{FF2B5EF4-FFF2-40B4-BE49-F238E27FC236}">
                  <a16:creationId xmlns:a16="http://schemas.microsoft.com/office/drawing/2014/main" id="{721A4DD4-02A3-432E-BFCF-0DBC37D05139}"/>
                </a:ext>
              </a:extLst>
            </p:cNvPr>
            <p:cNvSpPr/>
            <p:nvPr/>
          </p:nvSpPr>
          <p:spPr>
            <a:xfrm>
              <a:off x="5898436" y="2903145"/>
              <a:ext cx="1299003" cy="598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Properties</a:t>
              </a:r>
            </a:p>
          </p:txBody>
        </p:sp>
      </p:grpSp>
      <p:grpSp>
        <p:nvGrpSpPr>
          <p:cNvPr id="18" name="Group 17">
            <a:extLst>
              <a:ext uri="{FF2B5EF4-FFF2-40B4-BE49-F238E27FC236}">
                <a16:creationId xmlns:a16="http://schemas.microsoft.com/office/drawing/2014/main" id="{0F8D3712-E4A9-43FE-B2B5-D396DF2254F4}"/>
              </a:ext>
            </a:extLst>
          </p:cNvPr>
          <p:cNvGrpSpPr/>
          <p:nvPr/>
        </p:nvGrpSpPr>
        <p:grpSpPr>
          <a:xfrm>
            <a:off x="2378597" y="1874201"/>
            <a:ext cx="4660231" cy="668585"/>
            <a:chOff x="6962207" y="140151"/>
            <a:chExt cx="4660231" cy="668585"/>
          </a:xfrm>
        </p:grpSpPr>
        <p:sp>
          <p:nvSpPr>
            <p:cNvPr id="12" name="Rectangle 11">
              <a:extLst>
                <a:ext uri="{FF2B5EF4-FFF2-40B4-BE49-F238E27FC236}">
                  <a16:creationId xmlns:a16="http://schemas.microsoft.com/office/drawing/2014/main" id="{7C1FC56B-AD49-4E3D-8B8B-C5913B5D1B5B}"/>
                </a:ext>
              </a:extLst>
            </p:cNvPr>
            <p:cNvSpPr/>
            <p:nvPr/>
          </p:nvSpPr>
          <p:spPr>
            <a:xfrm>
              <a:off x="6962207" y="140151"/>
              <a:ext cx="1809208" cy="6463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Framework</a:t>
              </a:r>
            </a:p>
          </p:txBody>
        </p:sp>
        <p:sp>
          <p:nvSpPr>
            <p:cNvPr id="13" name="Plus Sign 12">
              <a:extLst>
                <a:ext uri="{FF2B5EF4-FFF2-40B4-BE49-F238E27FC236}">
                  <a16:creationId xmlns:a16="http://schemas.microsoft.com/office/drawing/2014/main" id="{8B1591D3-FA46-41C3-A9C1-008B7C94E279}"/>
                </a:ext>
              </a:extLst>
            </p:cNvPr>
            <p:cNvSpPr/>
            <p:nvPr/>
          </p:nvSpPr>
          <p:spPr>
            <a:xfrm>
              <a:off x="8816446" y="301473"/>
              <a:ext cx="278689" cy="368194"/>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C0C37A51-5723-4B60-A937-9DA8BF6497EC}"/>
                </a:ext>
              </a:extLst>
            </p:cNvPr>
            <p:cNvSpPr/>
            <p:nvPr/>
          </p:nvSpPr>
          <p:spPr>
            <a:xfrm>
              <a:off x="9188950" y="227607"/>
              <a:ext cx="548437" cy="5096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chemeClr val="tx1"/>
                  </a:solidFill>
                </a:rPr>
                <a:t>?</a:t>
              </a:r>
            </a:p>
          </p:txBody>
        </p:sp>
        <p:sp>
          <p:nvSpPr>
            <p:cNvPr id="15" name="Equals 14">
              <a:extLst>
                <a:ext uri="{FF2B5EF4-FFF2-40B4-BE49-F238E27FC236}">
                  <a16:creationId xmlns:a16="http://schemas.microsoft.com/office/drawing/2014/main" id="{340ECEAC-0ECE-4CB8-B070-689E278E8CA9}"/>
                </a:ext>
              </a:extLst>
            </p:cNvPr>
            <p:cNvSpPr/>
            <p:nvPr/>
          </p:nvSpPr>
          <p:spPr>
            <a:xfrm flipH="1">
              <a:off x="9831203" y="299101"/>
              <a:ext cx="323719" cy="509635"/>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Rectangle 15">
              <a:extLst>
                <a:ext uri="{FF2B5EF4-FFF2-40B4-BE49-F238E27FC236}">
                  <a16:creationId xmlns:a16="http://schemas.microsoft.com/office/drawing/2014/main" id="{7E2F8738-C217-48F6-B75B-80FCDD25F7FA}"/>
                </a:ext>
              </a:extLst>
            </p:cNvPr>
            <p:cNvSpPr/>
            <p:nvPr/>
          </p:nvSpPr>
          <p:spPr>
            <a:xfrm>
              <a:off x="10323435" y="164190"/>
              <a:ext cx="1299003" cy="5982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solidFill>
                    <a:schemeClr val="tx1"/>
                  </a:solidFill>
                </a:rPr>
                <a:t>Properties</a:t>
              </a:r>
            </a:p>
          </p:txBody>
        </p:sp>
      </p:grpSp>
    </p:spTree>
    <p:extLst>
      <p:ext uri="{BB962C8B-B14F-4D97-AF65-F5344CB8AC3E}">
        <p14:creationId xmlns:p14="http://schemas.microsoft.com/office/powerpoint/2010/main" val="1952700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F74FE14-0EAB-4297-8113-4C52066B574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905188" y="4670698"/>
            <a:ext cx="2340707" cy="1056209"/>
          </a:xfrm>
          <a:prstGeom prst="rect">
            <a:avLst/>
          </a:prstGeom>
        </p:spPr>
      </p:pic>
      <p:sp>
        <p:nvSpPr>
          <p:cNvPr id="2" name="Title 1">
            <a:extLst>
              <a:ext uri="{FF2B5EF4-FFF2-40B4-BE49-F238E27FC236}">
                <a16:creationId xmlns:a16="http://schemas.microsoft.com/office/drawing/2014/main" id="{374A736E-589D-46A2-9594-A5D5AA9B5003}"/>
              </a:ext>
            </a:extLst>
          </p:cNvPr>
          <p:cNvSpPr>
            <a:spLocks noGrp="1"/>
          </p:cNvSpPr>
          <p:nvPr>
            <p:ph type="title"/>
          </p:nvPr>
        </p:nvSpPr>
        <p:spPr>
          <a:xfrm>
            <a:off x="21666" y="684102"/>
            <a:ext cx="9075633" cy="506723"/>
          </a:xfrm>
        </p:spPr>
        <p:txBody>
          <a:bodyPr>
            <a:normAutofit/>
          </a:bodyPr>
          <a:lstStyle/>
          <a:p>
            <a:pPr algn="ctr"/>
            <a:r>
              <a:rPr lang="en-GB" dirty="0"/>
              <a:t>(Dialectically) explaining why schedules are (not) “quasi-optimal”</a:t>
            </a:r>
          </a:p>
        </p:txBody>
      </p:sp>
      <p:sp>
        <p:nvSpPr>
          <p:cNvPr id="4" name="TextBox 3">
            <a:extLst>
              <a:ext uri="{FF2B5EF4-FFF2-40B4-BE49-F238E27FC236}">
                <a16:creationId xmlns:a16="http://schemas.microsoft.com/office/drawing/2014/main" id="{AD6E16C7-4E33-4B93-BBB4-2957EBFB033D}"/>
              </a:ext>
            </a:extLst>
          </p:cNvPr>
          <p:cNvSpPr txBox="1"/>
          <p:nvPr/>
        </p:nvSpPr>
        <p:spPr>
          <a:xfrm>
            <a:off x="3606544" y="5625521"/>
            <a:ext cx="2919902" cy="300082"/>
          </a:xfrm>
          <a:prstGeom prst="rect">
            <a:avLst/>
          </a:prstGeom>
          <a:noFill/>
          <a:ln>
            <a:solidFill>
              <a:schemeClr val="tx1"/>
            </a:solidFill>
          </a:ln>
        </p:spPr>
        <p:txBody>
          <a:bodyPr wrap="none" rtlCol="0">
            <a:spAutoFit/>
          </a:bodyPr>
          <a:lstStyle/>
          <a:p>
            <a:r>
              <a:rPr lang="en-GB" sz="1350" dirty="0" err="1"/>
              <a:t>Cyras</a:t>
            </a:r>
            <a:r>
              <a:rPr lang="en-GB" sz="1350" dirty="0"/>
              <a:t>, </a:t>
            </a:r>
            <a:r>
              <a:rPr lang="en-GB" sz="1350" dirty="0" err="1"/>
              <a:t>Letsios</a:t>
            </a:r>
            <a:r>
              <a:rPr lang="en-GB" sz="1350" dirty="0"/>
              <a:t>, </a:t>
            </a:r>
            <a:r>
              <a:rPr lang="en-GB" sz="1350" dirty="0" err="1"/>
              <a:t>Misener</a:t>
            </a:r>
            <a:r>
              <a:rPr lang="en-GB" sz="1350" dirty="0"/>
              <a:t>, Toni AAAI 2019</a:t>
            </a:r>
          </a:p>
        </p:txBody>
      </p:sp>
      <p:pic>
        <p:nvPicPr>
          <p:cNvPr id="6" name="Picture 5">
            <a:extLst>
              <a:ext uri="{FF2B5EF4-FFF2-40B4-BE49-F238E27FC236}">
                <a16:creationId xmlns:a16="http://schemas.microsoft.com/office/drawing/2014/main" id="{043A7F65-A189-42B2-8A22-C63AE3B3684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1751" y="1652886"/>
            <a:ext cx="4105648" cy="1125317"/>
          </a:xfrm>
          <a:prstGeom prst="rect">
            <a:avLst/>
          </a:prstGeom>
        </p:spPr>
      </p:pic>
      <p:sp>
        <p:nvSpPr>
          <p:cNvPr id="19" name="Rectangle 18">
            <a:extLst>
              <a:ext uri="{FF2B5EF4-FFF2-40B4-BE49-F238E27FC236}">
                <a16:creationId xmlns:a16="http://schemas.microsoft.com/office/drawing/2014/main" id="{F1AB1183-25B0-4703-8EFA-003AE0DC0B00}"/>
              </a:ext>
            </a:extLst>
          </p:cNvPr>
          <p:cNvSpPr/>
          <p:nvPr/>
        </p:nvSpPr>
        <p:spPr>
          <a:xfrm>
            <a:off x="3339263" y="3063177"/>
            <a:ext cx="5653671" cy="369332"/>
          </a:xfrm>
          <a:prstGeom prst="rect">
            <a:avLst/>
          </a:prstGeom>
        </p:spPr>
        <p:txBody>
          <a:bodyPr wrap="square">
            <a:spAutoFit/>
          </a:bodyPr>
          <a:lstStyle/>
          <a:p>
            <a:r>
              <a:rPr lang="en-GB" dirty="0"/>
              <a:t>why is schedule S ≈ {x</a:t>
            </a:r>
            <a:r>
              <a:rPr lang="en-GB" baseline="-25000" dirty="0"/>
              <a:t>1,1 </a:t>
            </a:r>
            <a:r>
              <a:rPr lang="en-GB" dirty="0"/>
              <a:t>=1, x</a:t>
            </a:r>
            <a:r>
              <a:rPr lang="en-GB" baseline="-25000" dirty="0"/>
              <a:t>1,2</a:t>
            </a:r>
            <a:r>
              <a:rPr lang="en-GB" dirty="0"/>
              <a:t> =1, x</a:t>
            </a:r>
            <a:r>
              <a:rPr lang="en-GB" baseline="-25000" dirty="0"/>
              <a:t>2,3</a:t>
            </a:r>
            <a:r>
              <a:rPr lang="en-GB" dirty="0"/>
              <a:t> =1}  not efficient?</a:t>
            </a:r>
          </a:p>
        </p:txBody>
      </p:sp>
      <p:pic>
        <p:nvPicPr>
          <p:cNvPr id="21" name="Picture 20">
            <a:extLst>
              <a:ext uri="{FF2B5EF4-FFF2-40B4-BE49-F238E27FC236}">
                <a16:creationId xmlns:a16="http://schemas.microsoft.com/office/drawing/2014/main" id="{B7075D5A-D291-457B-BE9B-7183B3FBDF0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 y="2883072"/>
            <a:ext cx="3212912" cy="1095827"/>
          </a:xfrm>
          <a:prstGeom prst="rect">
            <a:avLst/>
          </a:prstGeom>
        </p:spPr>
      </p:pic>
      <p:grpSp>
        <p:nvGrpSpPr>
          <p:cNvPr id="35" name="Group 34">
            <a:extLst>
              <a:ext uri="{FF2B5EF4-FFF2-40B4-BE49-F238E27FC236}">
                <a16:creationId xmlns:a16="http://schemas.microsoft.com/office/drawing/2014/main" id="{4B0E753E-D718-47D6-A9CD-61EB78712C16}"/>
              </a:ext>
            </a:extLst>
          </p:cNvPr>
          <p:cNvGrpSpPr/>
          <p:nvPr/>
        </p:nvGrpSpPr>
        <p:grpSpPr>
          <a:xfrm>
            <a:off x="228345" y="4220339"/>
            <a:ext cx="2426840" cy="1682181"/>
            <a:chOff x="304460" y="4484119"/>
            <a:chExt cx="3235786" cy="2242908"/>
          </a:xfrm>
        </p:grpSpPr>
        <p:pic>
          <p:nvPicPr>
            <p:cNvPr id="23" name="Picture 22">
              <a:extLst>
                <a:ext uri="{FF2B5EF4-FFF2-40B4-BE49-F238E27FC236}">
                  <a16:creationId xmlns:a16="http://schemas.microsoft.com/office/drawing/2014/main" id="{0C359C63-429D-4CBC-AE70-2CF46A8E0E69}"/>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09558" y="4864215"/>
              <a:ext cx="3030688" cy="1862812"/>
            </a:xfrm>
            <a:prstGeom prst="rect">
              <a:avLst/>
            </a:prstGeom>
          </p:spPr>
        </p:pic>
        <p:sp>
          <p:nvSpPr>
            <p:cNvPr id="24" name="TextBox 23">
              <a:extLst>
                <a:ext uri="{FF2B5EF4-FFF2-40B4-BE49-F238E27FC236}">
                  <a16:creationId xmlns:a16="http://schemas.microsoft.com/office/drawing/2014/main" id="{9EF28198-4C08-4278-B5DF-1753B1A79063}"/>
                </a:ext>
              </a:extLst>
            </p:cNvPr>
            <p:cNvSpPr txBox="1"/>
            <p:nvPr/>
          </p:nvSpPr>
          <p:spPr>
            <a:xfrm>
              <a:off x="304460" y="4484119"/>
              <a:ext cx="3030687" cy="492443"/>
            </a:xfrm>
            <a:prstGeom prst="rect">
              <a:avLst/>
            </a:prstGeom>
            <a:noFill/>
            <a:ln w="38100">
              <a:noFill/>
            </a:ln>
          </p:spPr>
          <p:txBody>
            <a:bodyPr wrap="square" rtlCol="0">
              <a:spAutoFit/>
            </a:bodyPr>
            <a:lstStyle/>
            <a:p>
              <a:pPr algn="ctr"/>
              <a:r>
                <a:rPr lang="en-GB" dirty="0"/>
                <a:t>Mined AF from S:</a:t>
              </a:r>
            </a:p>
          </p:txBody>
        </p:sp>
      </p:grpSp>
      <p:grpSp>
        <p:nvGrpSpPr>
          <p:cNvPr id="33" name="Group 32">
            <a:extLst>
              <a:ext uri="{FF2B5EF4-FFF2-40B4-BE49-F238E27FC236}">
                <a16:creationId xmlns:a16="http://schemas.microsoft.com/office/drawing/2014/main" id="{538BD2A3-AC4B-4587-AAD4-F77C8F1BB0C5}"/>
              </a:ext>
            </a:extLst>
          </p:cNvPr>
          <p:cNvGrpSpPr/>
          <p:nvPr/>
        </p:nvGrpSpPr>
        <p:grpSpPr>
          <a:xfrm>
            <a:off x="4077147" y="1935586"/>
            <a:ext cx="5009262" cy="523867"/>
            <a:chOff x="5421829" y="1112570"/>
            <a:chExt cx="6679016" cy="698489"/>
          </a:xfrm>
        </p:grpSpPr>
        <p:sp>
          <p:nvSpPr>
            <p:cNvPr id="32" name="TextBox 31">
              <a:extLst>
                <a:ext uri="{FF2B5EF4-FFF2-40B4-BE49-F238E27FC236}">
                  <a16:creationId xmlns:a16="http://schemas.microsoft.com/office/drawing/2014/main" id="{4DFCC8CE-E42A-4746-A1EF-722AC57E801F}"/>
                </a:ext>
              </a:extLst>
            </p:cNvPr>
            <p:cNvSpPr txBox="1"/>
            <p:nvPr/>
          </p:nvSpPr>
          <p:spPr>
            <a:xfrm>
              <a:off x="5421829" y="1146434"/>
              <a:ext cx="6679015" cy="400109"/>
            </a:xfrm>
            <a:prstGeom prst="rect">
              <a:avLst/>
            </a:prstGeom>
            <a:noFill/>
            <a:ln w="28575">
              <a:solidFill>
                <a:srgbClr val="FFC409"/>
              </a:solidFill>
            </a:ln>
          </p:spPr>
          <p:txBody>
            <a:bodyPr wrap="square" rtlCol="0">
              <a:spAutoFit/>
            </a:bodyPr>
            <a:lstStyle/>
            <a:p>
              <a:endParaRPr lang="en-GB" sz="1350" dirty="0"/>
            </a:p>
          </p:txBody>
        </p:sp>
        <p:sp>
          <p:nvSpPr>
            <p:cNvPr id="25" name="Rectangle 24">
              <a:extLst>
                <a:ext uri="{FF2B5EF4-FFF2-40B4-BE49-F238E27FC236}">
                  <a16:creationId xmlns:a16="http://schemas.microsoft.com/office/drawing/2014/main" id="{12E5E5E9-63ED-4727-BC08-68618FC756BA}"/>
                </a:ext>
              </a:extLst>
            </p:cNvPr>
            <p:cNvSpPr/>
            <p:nvPr/>
          </p:nvSpPr>
          <p:spPr>
            <a:xfrm>
              <a:off x="5499886" y="1112570"/>
              <a:ext cx="4412067" cy="430886"/>
            </a:xfrm>
            <a:prstGeom prst="rect">
              <a:avLst/>
            </a:prstGeom>
          </p:spPr>
          <p:txBody>
            <a:bodyPr wrap="square">
              <a:spAutoFit/>
            </a:bodyPr>
            <a:lstStyle/>
            <a:p>
              <a:r>
                <a:rPr lang="en-GB" sz="1500" dirty="0"/>
                <a:t>schedule S is efficient only if          and</a:t>
              </a:r>
            </a:p>
          </p:txBody>
        </p:sp>
        <p:pic>
          <p:nvPicPr>
            <p:cNvPr id="29" name="Picture 28">
              <a:extLst>
                <a:ext uri="{FF2B5EF4-FFF2-40B4-BE49-F238E27FC236}">
                  <a16:creationId xmlns:a16="http://schemas.microsoft.com/office/drawing/2014/main" id="{28F7DC5E-AAFD-46B9-8FEF-B66DF7CC384A}"/>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56531" y="1471094"/>
              <a:ext cx="6544314" cy="339965"/>
            </a:xfrm>
            <a:prstGeom prst="rect">
              <a:avLst/>
            </a:prstGeom>
          </p:spPr>
        </p:pic>
        <p:pic>
          <p:nvPicPr>
            <p:cNvPr id="31" name="Picture 30">
              <a:extLst>
                <a:ext uri="{FF2B5EF4-FFF2-40B4-BE49-F238E27FC236}">
                  <a16:creationId xmlns:a16="http://schemas.microsoft.com/office/drawing/2014/main" id="{E6A23EC3-E897-4026-A1BE-7EAC3DFB19B9}"/>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724991" y="1191855"/>
              <a:ext cx="193025" cy="214006"/>
            </a:xfrm>
            <a:prstGeom prst="rect">
              <a:avLst/>
            </a:prstGeom>
          </p:spPr>
        </p:pic>
      </p:grpSp>
      <p:sp>
        <p:nvSpPr>
          <p:cNvPr id="34" name="TextBox 33">
            <a:extLst>
              <a:ext uri="{FF2B5EF4-FFF2-40B4-BE49-F238E27FC236}">
                <a16:creationId xmlns:a16="http://schemas.microsoft.com/office/drawing/2014/main" id="{898FB7A4-1290-4DDC-A968-2896CFCA0248}"/>
              </a:ext>
            </a:extLst>
          </p:cNvPr>
          <p:cNvSpPr txBox="1"/>
          <p:nvPr/>
        </p:nvSpPr>
        <p:spPr>
          <a:xfrm>
            <a:off x="2809008" y="3908715"/>
            <a:ext cx="5785925" cy="577081"/>
          </a:xfrm>
          <a:prstGeom prst="rect">
            <a:avLst/>
          </a:prstGeom>
          <a:noFill/>
        </p:spPr>
        <p:txBody>
          <a:bodyPr wrap="square" rtlCol="0">
            <a:spAutoFit/>
          </a:bodyPr>
          <a:lstStyle/>
          <a:p>
            <a:r>
              <a:rPr lang="en-GB" dirty="0"/>
              <a:t>The </a:t>
            </a:r>
            <a:r>
              <a:rPr lang="en-GB" dirty="0">
                <a:solidFill>
                  <a:srgbClr val="FF0000"/>
                </a:solidFill>
              </a:rPr>
              <a:t>attack from a</a:t>
            </a:r>
            <a:r>
              <a:rPr lang="en-GB" baseline="-25000" dirty="0">
                <a:solidFill>
                  <a:srgbClr val="FF0000"/>
                </a:solidFill>
              </a:rPr>
              <a:t>2,3</a:t>
            </a:r>
            <a:r>
              <a:rPr lang="en-GB" dirty="0">
                <a:solidFill>
                  <a:srgbClr val="FF0000"/>
                </a:solidFill>
              </a:rPr>
              <a:t> to a</a:t>
            </a:r>
            <a:r>
              <a:rPr lang="en-GB" baseline="-25000" dirty="0">
                <a:solidFill>
                  <a:srgbClr val="FF0000"/>
                </a:solidFill>
              </a:rPr>
              <a:t>1,2</a:t>
            </a:r>
            <a:r>
              <a:rPr lang="en-GB" dirty="0">
                <a:solidFill>
                  <a:srgbClr val="FF0000"/>
                </a:solidFill>
              </a:rPr>
              <a:t> </a:t>
            </a:r>
            <a:r>
              <a:rPr lang="en-GB" dirty="0"/>
              <a:t>explains why S  is not efficient:</a:t>
            </a:r>
          </a:p>
          <a:p>
            <a:endParaRPr lang="en-GB" sz="1350" dirty="0"/>
          </a:p>
        </p:txBody>
      </p:sp>
      <p:sp>
        <p:nvSpPr>
          <p:cNvPr id="36" name="TextBox 35">
            <a:extLst>
              <a:ext uri="{FF2B5EF4-FFF2-40B4-BE49-F238E27FC236}">
                <a16:creationId xmlns:a16="http://schemas.microsoft.com/office/drawing/2014/main" id="{54799DBE-6ED9-4035-ADD3-214390D91F68}"/>
              </a:ext>
            </a:extLst>
          </p:cNvPr>
          <p:cNvSpPr txBox="1"/>
          <p:nvPr/>
        </p:nvSpPr>
        <p:spPr>
          <a:xfrm>
            <a:off x="2809008" y="4237253"/>
            <a:ext cx="5901291" cy="854080"/>
          </a:xfrm>
          <a:prstGeom prst="rect">
            <a:avLst/>
          </a:prstGeom>
          <a:noFill/>
        </p:spPr>
        <p:txBody>
          <a:bodyPr wrap="square" rtlCol="0">
            <a:spAutoFit/>
          </a:bodyPr>
          <a:lstStyle/>
          <a:p>
            <a:r>
              <a:rPr lang="en-GB" i="1" dirty="0"/>
              <a:t>Because S can be improved by swapping jobs J3 and J2</a:t>
            </a:r>
          </a:p>
          <a:p>
            <a:r>
              <a:rPr lang="en-GB" i="1" dirty="0"/>
              <a:t>between machines (e.g. nurses) M2 and M1.</a:t>
            </a:r>
          </a:p>
          <a:p>
            <a:endParaRPr lang="en-GB" sz="1350" dirty="0"/>
          </a:p>
        </p:txBody>
      </p:sp>
    </p:spTree>
    <p:extLst>
      <p:ext uri="{BB962C8B-B14F-4D97-AF65-F5344CB8AC3E}">
        <p14:creationId xmlns:p14="http://schemas.microsoft.com/office/powerpoint/2010/main" val="70587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4" grpId="0"/>
      <p:bldP spid="3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F2AEE56-D027-4C91-9A3E-223B414B6DE2}"/>
              </a:ext>
            </a:extLst>
          </p:cNvPr>
          <p:cNvGrpSpPr/>
          <p:nvPr/>
        </p:nvGrpSpPr>
        <p:grpSpPr>
          <a:xfrm>
            <a:off x="415858" y="1061531"/>
            <a:ext cx="8411993" cy="4896110"/>
            <a:chOff x="686179" y="771679"/>
            <a:chExt cx="7723224" cy="4040299"/>
          </a:xfrm>
        </p:grpSpPr>
        <p:pic>
          <p:nvPicPr>
            <p:cNvPr id="6" name="Picture 5" descr="A screenshot of a cell phone&#10;&#10;Description automatically generated">
              <a:extLst>
                <a:ext uri="{FF2B5EF4-FFF2-40B4-BE49-F238E27FC236}">
                  <a16:creationId xmlns:a16="http://schemas.microsoft.com/office/drawing/2014/main" id="{5AB44190-4E1E-49CF-9E98-20D4B5B1215F}"/>
                </a:ext>
              </a:extLst>
            </p:cNvPr>
            <p:cNvPicPr>
              <a:picLocks noChangeAspect="1"/>
            </p:cNvPicPr>
            <p:nvPr/>
          </p:nvPicPr>
          <p:blipFill>
            <a:blip r:embed="rId2"/>
            <a:stretch>
              <a:fillRect/>
            </a:stretch>
          </p:blipFill>
          <p:spPr>
            <a:xfrm>
              <a:off x="686179" y="771679"/>
              <a:ext cx="7723224" cy="3755085"/>
            </a:xfrm>
            <a:prstGeom prst="rect">
              <a:avLst/>
            </a:prstGeom>
          </p:spPr>
        </p:pic>
        <p:sp>
          <p:nvSpPr>
            <p:cNvPr id="7" name="TextBox 6">
              <a:extLst>
                <a:ext uri="{FF2B5EF4-FFF2-40B4-BE49-F238E27FC236}">
                  <a16:creationId xmlns:a16="http://schemas.microsoft.com/office/drawing/2014/main" id="{6A848990-17AB-4644-9C62-BAD8B27BAC51}"/>
                </a:ext>
              </a:extLst>
            </p:cNvPr>
            <p:cNvSpPr txBox="1"/>
            <p:nvPr/>
          </p:nvSpPr>
          <p:spPr>
            <a:xfrm>
              <a:off x="2582246" y="4507203"/>
              <a:ext cx="3551038" cy="304775"/>
            </a:xfrm>
            <a:prstGeom prst="rect">
              <a:avLst/>
            </a:prstGeom>
            <a:noFill/>
          </p:spPr>
          <p:txBody>
            <a:bodyPr wrap="none" rtlCol="0">
              <a:spAutoFit/>
            </a:bodyPr>
            <a:lstStyle/>
            <a:p>
              <a:r>
                <a:rPr lang="en-GB" dirty="0"/>
                <a:t>Best (innovative) demo at AAMAS 2020</a:t>
              </a:r>
            </a:p>
          </p:txBody>
        </p:sp>
      </p:grpSp>
    </p:spTree>
    <p:extLst>
      <p:ext uri="{BB962C8B-B14F-4D97-AF65-F5344CB8AC3E}">
        <p14:creationId xmlns:p14="http://schemas.microsoft.com/office/powerpoint/2010/main" val="422745210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47A680-7FC3-43C3-8CA0-E0D4CEB2407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6400" y="937463"/>
            <a:ext cx="3741110" cy="1135846"/>
          </a:xfrm>
          <a:prstGeom prst="rect">
            <a:avLst/>
          </a:prstGeom>
        </p:spPr>
      </p:pic>
      <p:grpSp>
        <p:nvGrpSpPr>
          <p:cNvPr id="8" name="Group 7">
            <a:extLst>
              <a:ext uri="{FF2B5EF4-FFF2-40B4-BE49-F238E27FC236}">
                <a16:creationId xmlns:a16="http://schemas.microsoft.com/office/drawing/2014/main" id="{F8455EF2-BE48-4BFF-9C75-E9046FCED81E}"/>
              </a:ext>
            </a:extLst>
          </p:cNvPr>
          <p:cNvGrpSpPr/>
          <p:nvPr/>
        </p:nvGrpSpPr>
        <p:grpSpPr>
          <a:xfrm>
            <a:off x="5108496" y="1342275"/>
            <a:ext cx="3830905" cy="895894"/>
            <a:chOff x="6962207" y="3102422"/>
            <a:chExt cx="5107873" cy="1194524"/>
          </a:xfrm>
        </p:grpSpPr>
        <p:pic>
          <p:nvPicPr>
            <p:cNvPr id="26" name="Picture 25">
              <a:extLst>
                <a:ext uri="{FF2B5EF4-FFF2-40B4-BE49-F238E27FC236}">
                  <a16:creationId xmlns:a16="http://schemas.microsoft.com/office/drawing/2014/main" id="{01261439-3078-4EB4-82BE-55FA56A4FCD2}"/>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962207" y="3102422"/>
              <a:ext cx="5107873" cy="1194524"/>
            </a:xfrm>
            <a:prstGeom prst="rect">
              <a:avLst/>
            </a:prstGeom>
          </p:spPr>
        </p:pic>
        <p:sp>
          <p:nvSpPr>
            <p:cNvPr id="4" name="Rectangle 3">
              <a:extLst>
                <a:ext uri="{FF2B5EF4-FFF2-40B4-BE49-F238E27FC236}">
                  <a16:creationId xmlns:a16="http://schemas.microsoft.com/office/drawing/2014/main" id="{B39ED3C2-34FB-42F5-8365-5DE33AE4D4AC}"/>
                </a:ext>
              </a:extLst>
            </p:cNvPr>
            <p:cNvSpPr/>
            <p:nvPr/>
          </p:nvSpPr>
          <p:spPr>
            <a:xfrm>
              <a:off x="10576560" y="3935948"/>
              <a:ext cx="883920" cy="3609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32" name="Title 1">
            <a:extLst>
              <a:ext uri="{FF2B5EF4-FFF2-40B4-BE49-F238E27FC236}">
                <a16:creationId xmlns:a16="http://schemas.microsoft.com/office/drawing/2014/main" id="{CD329116-0E79-493B-965A-8D3FECD29666}"/>
              </a:ext>
            </a:extLst>
          </p:cNvPr>
          <p:cNvSpPr txBox="1">
            <a:spLocks/>
          </p:cNvSpPr>
          <p:nvPr/>
        </p:nvSpPr>
        <p:spPr>
          <a:xfrm>
            <a:off x="21666" y="684102"/>
            <a:ext cx="9075633" cy="50672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0" kern="1200">
                <a:solidFill>
                  <a:srgbClr val="144B7A"/>
                </a:solidFill>
                <a:latin typeface="+mj-lt"/>
                <a:ea typeface="+mj-ea"/>
                <a:cs typeface="+mj-cs"/>
              </a:defRPr>
            </a:lvl1pPr>
          </a:lstStyle>
          <a:p>
            <a:endParaRPr lang="en-GB" dirty="0"/>
          </a:p>
        </p:txBody>
      </p:sp>
      <p:sp>
        <p:nvSpPr>
          <p:cNvPr id="9" name="Title 8">
            <a:extLst>
              <a:ext uri="{FF2B5EF4-FFF2-40B4-BE49-F238E27FC236}">
                <a16:creationId xmlns:a16="http://schemas.microsoft.com/office/drawing/2014/main" id="{5D0B83AD-B0F3-44CD-A023-E0BEB8F5023B}"/>
              </a:ext>
            </a:extLst>
          </p:cNvPr>
          <p:cNvSpPr>
            <a:spLocks noGrp="1"/>
          </p:cNvSpPr>
          <p:nvPr>
            <p:ph type="title"/>
          </p:nvPr>
        </p:nvSpPr>
        <p:spPr>
          <a:xfrm>
            <a:off x="457200" y="104838"/>
            <a:ext cx="8229600" cy="572029"/>
          </a:xfrm>
        </p:spPr>
        <p:txBody>
          <a:bodyPr/>
          <a:lstStyle/>
          <a:p>
            <a:r>
              <a:rPr lang="en-GB" dirty="0"/>
              <a:t>Data-Empowered Argumentation (</a:t>
            </a:r>
            <a:r>
              <a:rPr lang="en-GB" dirty="0" err="1"/>
              <a:t>DEAr</a:t>
            </a:r>
            <a:r>
              <a:rPr lang="en-GB" dirty="0"/>
              <a:t>)</a:t>
            </a:r>
          </a:p>
        </p:txBody>
      </p:sp>
      <p:pic>
        <p:nvPicPr>
          <p:cNvPr id="33" name="Content Placeholder 4">
            <a:extLst>
              <a:ext uri="{FF2B5EF4-FFF2-40B4-BE49-F238E27FC236}">
                <a16:creationId xmlns:a16="http://schemas.microsoft.com/office/drawing/2014/main" id="{7C1D97FF-7BAE-4271-98BA-09CB9BDD9CF9}"/>
              </a:ext>
            </a:extLst>
          </p:cNvPr>
          <p:cNvPicPr>
            <a:picLocks noGrp="1"/>
          </p:cNvPicPr>
          <p:nvPr>
            <p:ph idx="1"/>
          </p:nvPr>
        </p:nvPicPr>
        <p:blipFill>
          <a:blip r:embed="rId5">
            <a:extLst>
              <a:ext uri="{28A0092B-C50C-407E-A947-70E740481C1C}">
                <a14:useLocalDpi xmlns:a14="http://schemas.microsoft.com/office/drawing/2010/main"/>
              </a:ext>
            </a:extLst>
          </a:blip>
          <a:srcRect/>
          <a:stretch>
            <a:fillRect/>
          </a:stretch>
        </p:blipFill>
        <p:spPr bwMode="auto">
          <a:xfrm>
            <a:off x="309076" y="2759361"/>
            <a:ext cx="5693636" cy="3263504"/>
          </a:xfrm>
          <a:prstGeom prst="rect">
            <a:avLst/>
          </a:prstGeom>
          <a:noFill/>
          <a:ln>
            <a:noFill/>
          </a:ln>
        </p:spPr>
      </p:pic>
      <p:sp>
        <p:nvSpPr>
          <p:cNvPr id="34" name="TextBox 33">
            <a:extLst>
              <a:ext uri="{FF2B5EF4-FFF2-40B4-BE49-F238E27FC236}">
                <a16:creationId xmlns:a16="http://schemas.microsoft.com/office/drawing/2014/main" id="{9A9E1F4D-4C7F-4FFC-9FB4-830259B8E475}"/>
              </a:ext>
            </a:extLst>
          </p:cNvPr>
          <p:cNvSpPr txBox="1"/>
          <p:nvPr/>
        </p:nvSpPr>
        <p:spPr>
          <a:xfrm>
            <a:off x="5760582" y="5420729"/>
            <a:ext cx="3178819" cy="300082"/>
          </a:xfrm>
          <a:prstGeom prst="rect">
            <a:avLst/>
          </a:prstGeom>
          <a:noFill/>
          <a:ln>
            <a:solidFill>
              <a:schemeClr val="accent1"/>
            </a:solidFill>
          </a:ln>
        </p:spPr>
        <p:txBody>
          <a:bodyPr wrap="none" rtlCol="0">
            <a:spAutoFit/>
          </a:bodyPr>
          <a:lstStyle/>
          <a:p>
            <a:r>
              <a:rPr lang="en-GB" sz="1350" dirty="0" err="1"/>
              <a:t>Cocarascu</a:t>
            </a:r>
            <a:r>
              <a:rPr lang="en-GB" sz="1350" dirty="0"/>
              <a:t>, </a:t>
            </a:r>
            <a:r>
              <a:rPr lang="en-GB" sz="1350" dirty="0" err="1"/>
              <a:t>Stylianou</a:t>
            </a:r>
            <a:r>
              <a:rPr lang="en-GB" sz="1350" dirty="0"/>
              <a:t>, </a:t>
            </a:r>
            <a:r>
              <a:rPr lang="en-GB" sz="1350" dirty="0" err="1"/>
              <a:t>Cyras</a:t>
            </a:r>
            <a:r>
              <a:rPr lang="en-GB" sz="1350" dirty="0"/>
              <a:t>, Toni </a:t>
            </a:r>
            <a:r>
              <a:rPr lang="en-GB" sz="1350" b="1" dirty="0"/>
              <a:t>ECAI2020</a:t>
            </a:r>
          </a:p>
        </p:txBody>
      </p:sp>
      <p:sp>
        <p:nvSpPr>
          <p:cNvPr id="10" name="TextBox 9">
            <a:extLst>
              <a:ext uri="{FF2B5EF4-FFF2-40B4-BE49-F238E27FC236}">
                <a16:creationId xmlns:a16="http://schemas.microsoft.com/office/drawing/2014/main" id="{17F5DA5C-DDE8-4634-85F0-4F5384DA5D39}"/>
              </a:ext>
            </a:extLst>
          </p:cNvPr>
          <p:cNvSpPr txBox="1"/>
          <p:nvPr/>
        </p:nvSpPr>
        <p:spPr>
          <a:xfrm>
            <a:off x="5806107" y="2415203"/>
            <a:ext cx="3133294" cy="646331"/>
          </a:xfrm>
          <a:prstGeom prst="rect">
            <a:avLst/>
          </a:prstGeom>
          <a:noFill/>
        </p:spPr>
        <p:txBody>
          <a:bodyPr wrap="none" rtlCol="0">
            <a:spAutoFit/>
          </a:bodyPr>
          <a:lstStyle/>
          <a:p>
            <a:r>
              <a:rPr lang="en-GB" dirty="0"/>
              <a:t>Grounded extension </a:t>
            </a:r>
          </a:p>
          <a:p>
            <a:r>
              <a:rPr lang="en-GB" dirty="0"/>
              <a:t>(rather than gradual semantics)</a:t>
            </a:r>
          </a:p>
        </p:txBody>
      </p:sp>
    </p:spTree>
    <p:extLst>
      <p:ext uri="{BB962C8B-B14F-4D97-AF65-F5344CB8AC3E}">
        <p14:creationId xmlns:p14="http://schemas.microsoft.com/office/powerpoint/2010/main" val="303393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1000" fill="hold"/>
                                        <p:tgtEl>
                                          <p:spTgt spid="34"/>
                                        </p:tgtEl>
                                        <p:attrNameLst>
                                          <p:attrName>ppt_w</p:attrName>
                                        </p:attrNameLst>
                                      </p:cBhvr>
                                      <p:tavLst>
                                        <p:tav tm="0">
                                          <p:val>
                                            <p:fltVal val="0"/>
                                          </p:val>
                                        </p:tav>
                                        <p:tav tm="100000">
                                          <p:val>
                                            <p:strVal val="#ppt_w"/>
                                          </p:val>
                                        </p:tav>
                                      </p:tavLst>
                                    </p:anim>
                                    <p:anim calcmode="lin" valueType="num">
                                      <p:cBhvr>
                                        <p:cTn id="24" dur="1000" fill="hold"/>
                                        <p:tgtEl>
                                          <p:spTgt spid="34"/>
                                        </p:tgtEl>
                                        <p:attrNameLst>
                                          <p:attrName>ppt_h</p:attrName>
                                        </p:attrNameLst>
                                      </p:cBhvr>
                                      <p:tavLst>
                                        <p:tav tm="0">
                                          <p:val>
                                            <p:fltVal val="0"/>
                                          </p:val>
                                        </p:tav>
                                        <p:tav tm="100000">
                                          <p:val>
                                            <p:strVal val="#ppt_h"/>
                                          </p:val>
                                        </p:tav>
                                      </p:tavLst>
                                    </p:anim>
                                    <p:anim calcmode="lin" valueType="num">
                                      <p:cBhvr>
                                        <p:cTn id="25" dur="1000" fill="hold"/>
                                        <p:tgtEl>
                                          <p:spTgt spid="34"/>
                                        </p:tgtEl>
                                        <p:attrNameLst>
                                          <p:attrName>style.rotation</p:attrName>
                                        </p:attrNameLst>
                                      </p:cBhvr>
                                      <p:tavLst>
                                        <p:tav tm="0">
                                          <p:val>
                                            <p:fltVal val="90"/>
                                          </p:val>
                                        </p:tav>
                                        <p:tav tm="100000">
                                          <p:val>
                                            <p:fltVal val="0"/>
                                          </p:val>
                                        </p:tav>
                                      </p:tavLst>
                                    </p:anim>
                                    <p:animEffect transition="in" filter="fade">
                                      <p:cBhvr>
                                        <p:cTn id="26"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10"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387E2-57FE-49D9-9798-B94D973387C0}"/>
              </a:ext>
            </a:extLst>
          </p:cNvPr>
          <p:cNvSpPr>
            <a:spLocks noGrp="1"/>
          </p:cNvSpPr>
          <p:nvPr>
            <p:ph type="title"/>
          </p:nvPr>
        </p:nvSpPr>
        <p:spPr/>
        <p:txBody>
          <a:bodyPr>
            <a:normAutofit/>
          </a:bodyPr>
          <a:lstStyle/>
          <a:p>
            <a:r>
              <a:rPr lang="en-GB" dirty="0"/>
              <a:t>Conclusions</a:t>
            </a:r>
          </a:p>
        </p:txBody>
      </p:sp>
      <p:sp>
        <p:nvSpPr>
          <p:cNvPr id="3" name="Content Placeholder 2">
            <a:extLst>
              <a:ext uri="{FF2B5EF4-FFF2-40B4-BE49-F238E27FC236}">
                <a16:creationId xmlns:a16="http://schemas.microsoft.com/office/drawing/2014/main" id="{8F96CB8C-A7C6-4CD6-A1C3-D21FF6BE7C69}"/>
              </a:ext>
            </a:extLst>
          </p:cNvPr>
          <p:cNvSpPr>
            <a:spLocks noGrp="1"/>
          </p:cNvSpPr>
          <p:nvPr>
            <p:ph idx="1"/>
          </p:nvPr>
        </p:nvSpPr>
        <p:spPr>
          <a:xfrm>
            <a:off x="360095" y="2387857"/>
            <a:ext cx="8229600" cy="3887773"/>
          </a:xfrm>
        </p:spPr>
        <p:txBody>
          <a:bodyPr/>
          <a:lstStyle/>
          <a:p>
            <a:pPr marL="0" indent="0">
              <a:buNone/>
            </a:pPr>
            <a:r>
              <a:rPr lang="en-GB" sz="2000" dirty="0">
                <a:solidFill>
                  <a:srgbClr val="144B7A"/>
                </a:solidFill>
                <a:latin typeface="+mj-lt"/>
                <a:ea typeface="+mj-ea"/>
                <a:cs typeface="+mj-cs"/>
              </a:rPr>
              <a:t>Open questions</a:t>
            </a:r>
          </a:p>
          <a:p>
            <a:r>
              <a:rPr lang="en-GB" dirty="0"/>
              <a:t>Can machine arguing be applied to </a:t>
            </a:r>
            <a:r>
              <a:rPr lang="en-GB" b="1" dirty="0"/>
              <a:t>black-box </a:t>
            </a:r>
            <a:r>
              <a:rPr lang="en-GB" dirty="0"/>
              <a:t>models?</a:t>
            </a:r>
          </a:p>
          <a:p>
            <a:r>
              <a:rPr lang="en-GB" dirty="0"/>
              <a:t>Is there a role for </a:t>
            </a:r>
            <a:r>
              <a:rPr lang="en-GB" b="1" dirty="0"/>
              <a:t>structured argumentation, preferences, probabilities </a:t>
            </a:r>
            <a:r>
              <a:rPr lang="en-GB" dirty="0"/>
              <a:t>in explanation?</a:t>
            </a:r>
          </a:p>
          <a:p>
            <a:r>
              <a:rPr lang="en-GB" dirty="0"/>
              <a:t>Can argumentation-based explanations pave the way to </a:t>
            </a:r>
            <a:r>
              <a:rPr lang="en-GB" b="1" dirty="0"/>
              <a:t>human feedback</a:t>
            </a:r>
            <a:r>
              <a:rPr lang="en-GB" dirty="0"/>
              <a:t> </a:t>
            </a:r>
            <a:r>
              <a:rPr lang="en-GB" b="1" dirty="0"/>
              <a:t>to debug  </a:t>
            </a:r>
            <a:r>
              <a:rPr lang="en-GB" dirty="0"/>
              <a:t>machines? What is their potential impact on </a:t>
            </a:r>
            <a:r>
              <a:rPr lang="en-GB" b="1" dirty="0"/>
              <a:t>manipulability</a:t>
            </a:r>
            <a:r>
              <a:rPr lang="en-GB" dirty="0"/>
              <a:t>?</a:t>
            </a:r>
          </a:p>
          <a:p>
            <a:r>
              <a:rPr lang="en-GB" dirty="0"/>
              <a:t>Can we develop a </a:t>
            </a:r>
            <a:r>
              <a:rPr lang="en-GB" b="1" dirty="0"/>
              <a:t>scientific theory </a:t>
            </a:r>
            <a:r>
              <a:rPr lang="en-GB" dirty="0"/>
              <a:t>of argumentation-based explanation?</a:t>
            </a:r>
          </a:p>
          <a:p>
            <a:pPr marL="0" indent="0">
              <a:buNone/>
            </a:pPr>
            <a:endParaRPr lang="en-GB" dirty="0"/>
          </a:p>
          <a:p>
            <a:pPr marL="0" indent="0" algn="ctr">
              <a:buNone/>
            </a:pPr>
            <a:r>
              <a:rPr lang="en-GB" sz="3200" dirty="0"/>
              <a:t>Thanks for your attention </a:t>
            </a:r>
          </a:p>
          <a:p>
            <a:pPr marL="0" indent="0" algn="ctr">
              <a:buNone/>
            </a:pPr>
            <a:r>
              <a:rPr lang="en-GB" sz="3200" dirty="0"/>
              <a:t>Questions?</a:t>
            </a:r>
          </a:p>
        </p:txBody>
      </p:sp>
      <p:sp>
        <p:nvSpPr>
          <p:cNvPr id="4" name="Content Placeholder 2">
            <a:extLst>
              <a:ext uri="{FF2B5EF4-FFF2-40B4-BE49-F238E27FC236}">
                <a16:creationId xmlns:a16="http://schemas.microsoft.com/office/drawing/2014/main" id="{F3D606E5-162F-4BB6-85D3-FB47F6CE5EEA}"/>
              </a:ext>
            </a:extLst>
          </p:cNvPr>
          <p:cNvSpPr txBox="1">
            <a:spLocks/>
          </p:cNvSpPr>
          <p:nvPr/>
        </p:nvSpPr>
        <p:spPr>
          <a:xfrm>
            <a:off x="457200" y="727642"/>
            <a:ext cx="8229600" cy="166021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Computational argumentation can support explanations of various forms (</a:t>
            </a:r>
            <a:r>
              <a:rPr lang="en-GB" b="1" dirty="0"/>
              <a:t>trees, conversations</a:t>
            </a:r>
            <a:r>
              <a:rPr lang="en-GB" dirty="0"/>
              <a:t>) for a variety of systems (recommenders and beyond)</a:t>
            </a:r>
          </a:p>
          <a:p>
            <a:r>
              <a:rPr lang="en-GB" dirty="0"/>
              <a:t>Argumentation frameworks are </a:t>
            </a:r>
            <a:r>
              <a:rPr lang="en-GB" b="1" dirty="0"/>
              <a:t>mined</a:t>
            </a:r>
            <a:r>
              <a:rPr lang="en-GB" dirty="0"/>
              <a:t> from the systems (and underpinning data), guided by </a:t>
            </a:r>
            <a:r>
              <a:rPr lang="en-GB" b="1" dirty="0"/>
              <a:t>properties</a:t>
            </a:r>
          </a:p>
          <a:p>
            <a:r>
              <a:rPr lang="en-GB" dirty="0"/>
              <a:t>Argumentation semantics  as “</a:t>
            </a:r>
            <a:r>
              <a:rPr lang="en-GB" b="1" dirty="0"/>
              <a:t>matching</a:t>
            </a:r>
            <a:r>
              <a:rPr lang="en-GB" dirty="0"/>
              <a:t>” counterparts of decision processes in the systems</a:t>
            </a:r>
          </a:p>
          <a:p>
            <a:endParaRPr lang="en-GB" dirty="0"/>
          </a:p>
          <a:p>
            <a:pPr marL="0" indent="0">
              <a:buFont typeface="Arial"/>
              <a:buNone/>
            </a:pPr>
            <a:endParaRPr lang="en-GB" dirty="0"/>
          </a:p>
        </p:txBody>
      </p:sp>
    </p:spTree>
    <p:extLst>
      <p:ext uri="{BB962C8B-B14F-4D97-AF65-F5344CB8AC3E}">
        <p14:creationId xmlns:p14="http://schemas.microsoft.com/office/powerpoint/2010/main" val="178949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244997" y="6457546"/>
            <a:ext cx="2133600" cy="365125"/>
          </a:xfrm>
          <a:prstGeom prst="rect">
            <a:avLst/>
          </a:prstGeom>
        </p:spPr>
        <p:txBody>
          <a:bodyPr/>
          <a:lstStyle/>
          <a:p>
            <a:fld id="{E6678B82-D3DC-5946-BDC5-245E512F0D23}" type="slidenum">
              <a:rPr lang="en-US" smtClean="0"/>
              <a:t>58</a:t>
            </a:fld>
            <a:r>
              <a:rPr lang="en-US" dirty="0"/>
              <a:t> / 9</a:t>
            </a:r>
          </a:p>
        </p:txBody>
      </p:sp>
      <p:sp>
        <p:nvSpPr>
          <p:cNvPr id="5" name="Title 1"/>
          <p:cNvSpPr>
            <a:spLocks noGrp="1"/>
          </p:cNvSpPr>
          <p:nvPr>
            <p:ph type="title"/>
          </p:nvPr>
        </p:nvSpPr>
        <p:spPr>
          <a:xfrm>
            <a:off x="457200" y="274638"/>
            <a:ext cx="8229600" cy="572029"/>
          </a:xfrm>
        </p:spPr>
        <p:txBody>
          <a:bodyPr>
            <a:normAutofit/>
          </a:bodyPr>
          <a:lstStyle/>
          <a:p>
            <a:r>
              <a:rPr lang="en-GB" dirty="0"/>
              <a:t>Step 5: Extracting QBAFs </a:t>
            </a:r>
          </a:p>
        </p:txBody>
      </p:sp>
      <p:sp>
        <p:nvSpPr>
          <p:cNvPr id="6" name="Content Placeholder 2"/>
          <p:cNvSpPr>
            <a:spLocks noGrp="1"/>
          </p:cNvSpPr>
          <p:nvPr>
            <p:ph idx="1"/>
          </p:nvPr>
        </p:nvSpPr>
        <p:spPr>
          <a:xfrm>
            <a:off x="457200" y="1016000"/>
            <a:ext cx="8229600" cy="5110163"/>
          </a:xfrm>
        </p:spPr>
        <p:txBody>
          <a:bodyPr>
            <a:normAutofit/>
          </a:bodyPr>
          <a:lstStyle/>
          <a:p>
            <a:endParaRPr lang="en-US" dirty="0"/>
          </a:p>
        </p:txBody>
      </p:sp>
      <p:pic>
        <p:nvPicPr>
          <p:cNvPr id="3" name="Picture 2">
            <a:extLst>
              <a:ext uri="{FF2B5EF4-FFF2-40B4-BE49-F238E27FC236}">
                <a16:creationId xmlns:a16="http://schemas.microsoft.com/office/drawing/2014/main" id="{E5E3D195-0EEF-0F46-8541-01AD109E02E9}"/>
              </a:ext>
            </a:extLst>
          </p:cNvPr>
          <p:cNvPicPr>
            <a:picLocks noChangeAspect="1"/>
          </p:cNvPicPr>
          <p:nvPr/>
        </p:nvPicPr>
        <p:blipFill>
          <a:blip r:embed="rId3"/>
          <a:stretch>
            <a:fillRect/>
          </a:stretch>
        </p:blipFill>
        <p:spPr>
          <a:xfrm>
            <a:off x="1351721" y="953869"/>
            <a:ext cx="6960511" cy="1388400"/>
          </a:xfrm>
          <a:prstGeom prst="rect">
            <a:avLst/>
          </a:prstGeom>
        </p:spPr>
      </p:pic>
      <p:pic>
        <p:nvPicPr>
          <p:cNvPr id="57" name="Picture 56">
            <a:extLst>
              <a:ext uri="{FF2B5EF4-FFF2-40B4-BE49-F238E27FC236}">
                <a16:creationId xmlns:a16="http://schemas.microsoft.com/office/drawing/2014/main" id="{75D91BDD-57F1-864F-80EF-BFC9C5E68B91}"/>
              </a:ext>
            </a:extLst>
          </p:cNvPr>
          <p:cNvPicPr>
            <a:picLocks noChangeAspect="1"/>
          </p:cNvPicPr>
          <p:nvPr/>
        </p:nvPicPr>
        <p:blipFill>
          <a:blip r:embed="rId4"/>
          <a:stretch>
            <a:fillRect/>
          </a:stretch>
        </p:blipFill>
        <p:spPr>
          <a:xfrm>
            <a:off x="1237940" y="2933204"/>
            <a:ext cx="6224690" cy="2729143"/>
          </a:xfrm>
          <a:prstGeom prst="rect">
            <a:avLst/>
          </a:prstGeom>
        </p:spPr>
      </p:pic>
      <p:sp>
        <p:nvSpPr>
          <p:cNvPr id="8" name="Slide Number Placeholder 3">
            <a:extLst>
              <a:ext uri="{FF2B5EF4-FFF2-40B4-BE49-F238E27FC236}">
                <a16:creationId xmlns:a16="http://schemas.microsoft.com/office/drawing/2014/main" id="{A7BE41AC-EE3C-42A4-B00F-35D8CCA9A0A2}"/>
              </a:ext>
            </a:extLst>
          </p:cNvPr>
          <p:cNvSpPr txBox="1">
            <a:spLocks/>
          </p:cNvSpPr>
          <p:nvPr/>
        </p:nvSpPr>
        <p:spPr>
          <a:xfrm>
            <a:off x="244997" y="6457546"/>
            <a:ext cx="609113" cy="365125"/>
          </a:xfrm>
          <a:prstGeom prst="rect">
            <a:avLst/>
          </a:prstGeom>
          <a:solidFill>
            <a:schemeClr val="bg1"/>
          </a:solidFill>
          <a:ln>
            <a:noFill/>
          </a:ln>
        </p:spPr>
        <p:txBody>
          <a:bodyPr/>
          <a:lstStyle>
            <a:defPPr>
              <a:defRPr lang="en-US"/>
            </a:defPPr>
            <a:lvl1pPr marL="0" algn="l" defTabSz="457200" rtl="0" eaLnBrk="1" latinLnBrk="0" hangingPunct="1">
              <a:defRPr sz="1100" kern="1200">
                <a:solidFill>
                  <a:srgbClr val="7598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678B82-D3DC-5946-BDC5-245E512F0D23}" type="slidenum">
              <a:rPr lang="en-US" smtClean="0"/>
              <a:pPr/>
              <a:t>58</a:t>
            </a:fld>
            <a:r>
              <a:rPr lang="en-US" dirty="0"/>
              <a:t> / 56</a:t>
            </a:r>
          </a:p>
        </p:txBody>
      </p:sp>
    </p:spTree>
    <p:extLst>
      <p:ext uri="{BB962C8B-B14F-4D97-AF65-F5344CB8AC3E}">
        <p14:creationId xmlns:p14="http://schemas.microsoft.com/office/powerpoint/2010/main" val="156775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A995CEDE-8523-1947-83DE-BA4BFBFB5FB4}"/>
              </a:ext>
            </a:extLst>
          </p:cNvPr>
          <p:cNvSpPr>
            <a:spLocks noGrp="1"/>
          </p:cNvSpPr>
          <p:nvPr>
            <p:ph type="title"/>
          </p:nvPr>
        </p:nvSpPr>
        <p:spPr>
          <a:xfrm>
            <a:off x="457200" y="274638"/>
            <a:ext cx="8229600" cy="572029"/>
          </a:xfrm>
        </p:spPr>
        <p:txBody>
          <a:bodyPr/>
          <a:lstStyle/>
          <a:p>
            <a:r>
              <a:rPr lang="en-US" dirty="0"/>
              <a:t>Step 2: Extracting phrases representing potential arguments</a:t>
            </a:r>
          </a:p>
        </p:txBody>
      </p:sp>
      <p:sp>
        <p:nvSpPr>
          <p:cNvPr id="18" name="Content Placeholder 2">
            <a:extLst>
              <a:ext uri="{FF2B5EF4-FFF2-40B4-BE49-F238E27FC236}">
                <a16:creationId xmlns:a16="http://schemas.microsoft.com/office/drawing/2014/main" id="{901B3C84-0081-6A4A-BAAE-00D47AAB6854}"/>
              </a:ext>
            </a:extLst>
          </p:cNvPr>
          <p:cNvSpPr>
            <a:spLocks noGrp="1"/>
          </p:cNvSpPr>
          <p:nvPr>
            <p:ph idx="1"/>
          </p:nvPr>
        </p:nvSpPr>
        <p:spPr>
          <a:xfrm>
            <a:off x="457200" y="1016000"/>
            <a:ext cx="8229600" cy="5110163"/>
          </a:xfrm>
        </p:spPr>
        <p:txBody>
          <a:bodyPr>
            <a:normAutofit/>
          </a:bodyPr>
          <a:lstStyle/>
          <a:p>
            <a:pPr indent="-285750" algn="just"/>
            <a:r>
              <a:rPr lang="en-US" dirty="0"/>
              <a:t>Consider reviews from other critics and the phrases extracted:</a:t>
            </a:r>
          </a:p>
          <a:p>
            <a:pPr lvl="1" algn="just"/>
            <a:r>
              <a:rPr lang="en-US" sz="1400" i="1" dirty="0">
                <a:latin typeface="Avenir Roman" panose="02000503020000020003" pitchFamily="2" charset="0"/>
              </a:rPr>
              <a:t>c2: Like the fairground ride for which it's named, it is entertaining.</a:t>
            </a:r>
          </a:p>
          <a:p>
            <a:pPr lvl="2" algn="just"/>
            <a:endParaRPr lang="en-US" i="1" dirty="0">
              <a:latin typeface="Avenir Roman" panose="02000503020000020003" pitchFamily="2" charset="0"/>
            </a:endParaRPr>
          </a:p>
          <a:p>
            <a:pPr lvl="2" algn="just"/>
            <a:r>
              <a:rPr lang="en-US" i="1" dirty="0">
                <a:latin typeface="Avenir Roman" panose="02000503020000020003" pitchFamily="2" charset="0"/>
              </a:rPr>
              <a:t>p3: like the fairground ride for which it’s named, the film is entertaining</a:t>
            </a:r>
          </a:p>
          <a:p>
            <a:pPr lvl="1" algn="just"/>
            <a:endParaRPr lang="en-US" sz="1400" i="1" dirty="0">
              <a:latin typeface="Avenir Roman" panose="02000503020000020003" pitchFamily="2" charset="0"/>
            </a:endParaRPr>
          </a:p>
          <a:p>
            <a:pPr lvl="1" algn="just"/>
            <a:r>
              <a:rPr lang="en-US" sz="1400" i="1" dirty="0">
                <a:latin typeface="Avenir Roman" panose="02000503020000020003" pitchFamily="2" charset="0"/>
              </a:rPr>
              <a:t>c3: As we watch Allen worry and nitpick over the way women fret over aging, painting Ginny as pathetic, jealous, insecure, and clownish, it's dull, unoriginal, and offensive. Frankly, we’ve had enough Woody Allen takes on this subject.</a:t>
            </a:r>
          </a:p>
          <a:p>
            <a:pPr lvl="2" algn="just"/>
            <a:endParaRPr lang="en-US" i="1" dirty="0">
              <a:latin typeface="Avenir Roman" panose="02000503020000020003" pitchFamily="2" charset="0"/>
            </a:endParaRPr>
          </a:p>
          <a:p>
            <a:pPr lvl="2" algn="just"/>
            <a:r>
              <a:rPr lang="en-US" i="1" dirty="0">
                <a:latin typeface="Avenir Roman" panose="02000503020000020003" pitchFamily="2" charset="0"/>
              </a:rPr>
              <a:t>p4: As we watch Allen worry and nitpick over the way women fret over aging, painting Ginny as pathetic, jealous, insecure, and clownish, it's dull, unoriginal, and offensive</a:t>
            </a:r>
          </a:p>
          <a:p>
            <a:pPr lvl="2" algn="just"/>
            <a:endParaRPr lang="en-US" i="1" dirty="0">
              <a:latin typeface="Avenir Roman" panose="02000503020000020003" pitchFamily="2" charset="0"/>
            </a:endParaRPr>
          </a:p>
          <a:p>
            <a:pPr lvl="2" algn="just"/>
            <a:r>
              <a:rPr lang="en-US" i="1" dirty="0">
                <a:latin typeface="Avenir Roman" panose="02000503020000020003" pitchFamily="2" charset="0"/>
              </a:rPr>
              <a:t>p5: Frankly, we've had enough Woody Allen takes on this subject.</a:t>
            </a:r>
          </a:p>
          <a:p>
            <a:pPr lvl="1" algn="just"/>
            <a:endParaRPr lang="en-US" sz="1400" i="1" dirty="0">
              <a:latin typeface="Avenir Roman" panose="02000503020000020003" pitchFamily="2" charset="0"/>
            </a:endParaRPr>
          </a:p>
        </p:txBody>
      </p:sp>
      <p:sp>
        <p:nvSpPr>
          <p:cNvPr id="2" name="TextBox 1">
            <a:extLst>
              <a:ext uri="{FF2B5EF4-FFF2-40B4-BE49-F238E27FC236}">
                <a16:creationId xmlns:a16="http://schemas.microsoft.com/office/drawing/2014/main" id="{61E87D3A-005A-47D3-9995-6AD25D34E9E6}"/>
              </a:ext>
            </a:extLst>
          </p:cNvPr>
          <p:cNvSpPr txBox="1"/>
          <p:nvPr/>
        </p:nvSpPr>
        <p:spPr>
          <a:xfrm>
            <a:off x="7687680" y="124904"/>
            <a:ext cx="1361270" cy="246221"/>
          </a:xfrm>
          <a:prstGeom prst="rect">
            <a:avLst/>
          </a:prstGeom>
          <a:noFill/>
          <a:ln>
            <a:solidFill>
              <a:schemeClr val="accent1"/>
            </a:solidFill>
          </a:ln>
        </p:spPr>
        <p:txBody>
          <a:bodyPr wrap="none" rtlCol="0">
            <a:spAutoFit/>
          </a:bodyPr>
          <a:lstStyle/>
          <a:p>
            <a:r>
              <a:rPr lang="en-GB" sz="1000" dirty="0"/>
              <a:t>Thanks to O </a:t>
            </a:r>
            <a:r>
              <a:rPr lang="en-GB" sz="1000" dirty="0" err="1"/>
              <a:t>Cocarascu</a:t>
            </a:r>
            <a:endParaRPr lang="en-GB" sz="1000" dirty="0"/>
          </a:p>
        </p:txBody>
      </p:sp>
    </p:spTree>
    <p:extLst>
      <p:ext uri="{BB962C8B-B14F-4D97-AF65-F5344CB8AC3E}">
        <p14:creationId xmlns:p14="http://schemas.microsoft.com/office/powerpoint/2010/main" val="1535519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05F4B-C90B-4692-881E-E46EE08DEC61}"/>
              </a:ext>
            </a:extLst>
          </p:cNvPr>
          <p:cNvSpPr>
            <a:spLocks noGrp="1"/>
          </p:cNvSpPr>
          <p:nvPr>
            <p:ph type="title"/>
          </p:nvPr>
        </p:nvSpPr>
        <p:spPr/>
        <p:txBody>
          <a:bodyPr>
            <a:normAutofit/>
          </a:bodyPr>
          <a:lstStyle/>
          <a:p>
            <a:r>
              <a:rPr lang="en-GB" dirty="0"/>
              <a:t>Existing XAI solutions</a:t>
            </a:r>
          </a:p>
        </p:txBody>
      </p:sp>
      <p:sp>
        <p:nvSpPr>
          <p:cNvPr id="5" name="Title 1">
            <a:extLst>
              <a:ext uri="{FF2B5EF4-FFF2-40B4-BE49-F238E27FC236}">
                <a16:creationId xmlns:a16="http://schemas.microsoft.com/office/drawing/2014/main" id="{B46F85B8-16EC-49AE-BA4F-38D36B6D0653}"/>
              </a:ext>
            </a:extLst>
          </p:cNvPr>
          <p:cNvSpPr txBox="1">
            <a:spLocks/>
          </p:cNvSpPr>
          <p:nvPr/>
        </p:nvSpPr>
        <p:spPr>
          <a:xfrm>
            <a:off x="1252395" y="544539"/>
            <a:ext cx="6243223" cy="38472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2000" b="0" kern="1200">
                <a:solidFill>
                  <a:srgbClr val="144B7A"/>
                </a:solidFill>
                <a:latin typeface="+mj-lt"/>
                <a:ea typeface="+mj-ea"/>
                <a:cs typeface="+mj-cs"/>
              </a:defRPr>
            </a:lvl1pPr>
          </a:lstStyle>
          <a:p>
            <a:endParaRPr lang="en-GB" dirty="0"/>
          </a:p>
        </p:txBody>
      </p:sp>
      <p:sp>
        <p:nvSpPr>
          <p:cNvPr id="6" name="TextBox 5">
            <a:extLst>
              <a:ext uri="{FF2B5EF4-FFF2-40B4-BE49-F238E27FC236}">
                <a16:creationId xmlns:a16="http://schemas.microsoft.com/office/drawing/2014/main" id="{1390FEEA-57D5-423D-85FC-B09F37E67229}"/>
              </a:ext>
            </a:extLst>
          </p:cNvPr>
          <p:cNvSpPr txBox="1"/>
          <p:nvPr/>
        </p:nvSpPr>
        <p:spPr>
          <a:xfrm>
            <a:off x="1311797" y="4085105"/>
            <a:ext cx="3474413" cy="369332"/>
          </a:xfrm>
          <a:prstGeom prst="rect">
            <a:avLst/>
          </a:prstGeom>
          <a:noFill/>
        </p:spPr>
        <p:txBody>
          <a:bodyPr wrap="none" rtlCol="0">
            <a:spAutoFit/>
          </a:bodyPr>
          <a:lstStyle/>
          <a:p>
            <a:r>
              <a:rPr lang="en-GB" b="1" dirty="0"/>
              <a:t>Explanation</a:t>
            </a:r>
            <a:r>
              <a:rPr lang="en-GB" dirty="0"/>
              <a:t> </a:t>
            </a:r>
            <a:r>
              <a:rPr lang="en-GB" b="1" dirty="0"/>
              <a:t>as feature attribution:</a:t>
            </a:r>
          </a:p>
        </p:txBody>
      </p:sp>
      <p:sp>
        <p:nvSpPr>
          <p:cNvPr id="7" name="TextBox 6">
            <a:extLst>
              <a:ext uri="{FF2B5EF4-FFF2-40B4-BE49-F238E27FC236}">
                <a16:creationId xmlns:a16="http://schemas.microsoft.com/office/drawing/2014/main" id="{6362EF98-09F2-4B7B-96FC-E72F71AB2AF4}"/>
              </a:ext>
            </a:extLst>
          </p:cNvPr>
          <p:cNvSpPr txBox="1"/>
          <p:nvPr/>
        </p:nvSpPr>
        <p:spPr>
          <a:xfrm>
            <a:off x="5725204" y="3997172"/>
            <a:ext cx="2847318" cy="369332"/>
          </a:xfrm>
          <a:prstGeom prst="rect">
            <a:avLst/>
          </a:prstGeom>
          <a:noFill/>
        </p:spPr>
        <p:txBody>
          <a:bodyPr wrap="none" rtlCol="0">
            <a:spAutoFit/>
          </a:bodyPr>
          <a:lstStyle/>
          <a:p>
            <a:r>
              <a:rPr lang="en-GB" b="1" dirty="0"/>
              <a:t>Counterfactual explanation</a:t>
            </a:r>
            <a:r>
              <a:rPr lang="en-GB" dirty="0"/>
              <a:t>:</a:t>
            </a:r>
          </a:p>
        </p:txBody>
      </p:sp>
      <p:pic>
        <p:nvPicPr>
          <p:cNvPr id="8" name="Graphic 7" descr="User">
            <a:extLst>
              <a:ext uri="{FF2B5EF4-FFF2-40B4-BE49-F238E27FC236}">
                <a16:creationId xmlns:a16="http://schemas.microsoft.com/office/drawing/2014/main" id="{59C249CB-7CFC-4AF6-82BE-AAB57759632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009822" y="1501308"/>
            <a:ext cx="1562700" cy="1562700"/>
          </a:xfrm>
          <a:prstGeom prst="rect">
            <a:avLst/>
          </a:prstGeom>
        </p:spPr>
      </p:pic>
      <p:grpSp>
        <p:nvGrpSpPr>
          <p:cNvPr id="9" name="Group 8">
            <a:extLst>
              <a:ext uri="{FF2B5EF4-FFF2-40B4-BE49-F238E27FC236}">
                <a16:creationId xmlns:a16="http://schemas.microsoft.com/office/drawing/2014/main" id="{EF6C9A85-081F-4D9C-9DF7-2E66A278C53F}"/>
              </a:ext>
            </a:extLst>
          </p:cNvPr>
          <p:cNvGrpSpPr/>
          <p:nvPr/>
        </p:nvGrpSpPr>
        <p:grpSpPr>
          <a:xfrm>
            <a:off x="-127724" y="1275011"/>
            <a:ext cx="2686911" cy="2686911"/>
            <a:chOff x="435991" y="458477"/>
            <a:chExt cx="2686911" cy="2686911"/>
          </a:xfrm>
        </p:grpSpPr>
        <p:pic>
          <p:nvPicPr>
            <p:cNvPr id="10" name="Graphic 9" descr="Monitor">
              <a:extLst>
                <a:ext uri="{FF2B5EF4-FFF2-40B4-BE49-F238E27FC236}">
                  <a16:creationId xmlns:a16="http://schemas.microsoft.com/office/drawing/2014/main" id="{3D739B31-B65A-41C7-B6F5-333E78A7EF66}"/>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5991" y="458477"/>
              <a:ext cx="2686911" cy="2686911"/>
            </a:xfrm>
            <a:prstGeom prst="rect">
              <a:avLst/>
            </a:prstGeom>
          </p:spPr>
        </p:pic>
        <p:sp>
          <p:nvSpPr>
            <p:cNvPr id="11" name="TextBox 10">
              <a:extLst>
                <a:ext uri="{FF2B5EF4-FFF2-40B4-BE49-F238E27FC236}">
                  <a16:creationId xmlns:a16="http://schemas.microsoft.com/office/drawing/2014/main" id="{80711750-EEC5-4A6D-BA80-BB01F04C1E0C}"/>
                </a:ext>
              </a:extLst>
            </p:cNvPr>
            <p:cNvSpPr txBox="1"/>
            <p:nvPr/>
          </p:nvSpPr>
          <p:spPr>
            <a:xfrm>
              <a:off x="1045822" y="1229997"/>
              <a:ext cx="1500732" cy="830997"/>
            </a:xfrm>
            <a:prstGeom prst="rect">
              <a:avLst/>
            </a:prstGeom>
            <a:noFill/>
          </p:spPr>
          <p:txBody>
            <a:bodyPr wrap="none" rtlCol="0">
              <a:spAutoFit/>
            </a:bodyPr>
            <a:lstStyle/>
            <a:p>
              <a:pPr algn="ctr"/>
              <a:r>
                <a:rPr lang="en-GB" sz="1600" dirty="0"/>
                <a:t>AI </a:t>
              </a:r>
              <a:r>
                <a:rPr lang="en-GB" sz="1400" dirty="0"/>
                <a:t>(</a:t>
              </a:r>
              <a:r>
                <a:rPr lang="en-GB" sz="1400" dirty="0" err="1"/>
                <a:t>e.g</a:t>
              </a:r>
              <a:endParaRPr lang="en-GB" sz="1400" dirty="0"/>
            </a:p>
            <a:p>
              <a:pPr algn="ctr"/>
              <a:r>
                <a:rPr lang="en-GB" sz="1400" dirty="0"/>
                <a:t>machine learning)</a:t>
              </a:r>
            </a:p>
            <a:p>
              <a:endParaRPr lang="en-GB" dirty="0"/>
            </a:p>
          </p:txBody>
        </p:sp>
      </p:grpSp>
      <p:sp>
        <p:nvSpPr>
          <p:cNvPr id="12" name="TextBox 11">
            <a:extLst>
              <a:ext uri="{FF2B5EF4-FFF2-40B4-BE49-F238E27FC236}">
                <a16:creationId xmlns:a16="http://schemas.microsoft.com/office/drawing/2014/main" id="{5BFBBAA9-5BBC-4A94-AF09-5272067BC72A}"/>
              </a:ext>
            </a:extLst>
          </p:cNvPr>
          <p:cNvSpPr txBox="1"/>
          <p:nvPr/>
        </p:nvSpPr>
        <p:spPr>
          <a:xfrm>
            <a:off x="6882723" y="2803804"/>
            <a:ext cx="2106474" cy="800219"/>
          </a:xfrm>
          <a:prstGeom prst="rect">
            <a:avLst/>
          </a:prstGeom>
          <a:noFill/>
        </p:spPr>
        <p:txBody>
          <a:bodyPr wrap="none" rtlCol="0">
            <a:spAutoFit/>
          </a:bodyPr>
          <a:lstStyle/>
          <a:p>
            <a:pPr algn="ctr"/>
            <a:r>
              <a:rPr lang="en-GB" sz="1600" dirty="0"/>
              <a:t>Audience/Beneficiaries</a:t>
            </a:r>
          </a:p>
          <a:p>
            <a:pPr algn="ctr"/>
            <a:r>
              <a:rPr lang="en-GB" sz="1600" dirty="0"/>
              <a:t> </a:t>
            </a:r>
            <a:r>
              <a:rPr lang="en-GB" sz="1400" dirty="0"/>
              <a:t>(e.g. expert developer, </a:t>
            </a:r>
          </a:p>
          <a:p>
            <a:pPr algn="ctr"/>
            <a:r>
              <a:rPr lang="en-GB" sz="1400" dirty="0"/>
              <a:t>customer, regulator)</a:t>
            </a:r>
            <a:endParaRPr lang="en-GB" dirty="0"/>
          </a:p>
        </p:txBody>
      </p:sp>
      <p:sp>
        <p:nvSpPr>
          <p:cNvPr id="13" name="Speech Bubble: Oval 12">
            <a:extLst>
              <a:ext uri="{FF2B5EF4-FFF2-40B4-BE49-F238E27FC236}">
                <a16:creationId xmlns:a16="http://schemas.microsoft.com/office/drawing/2014/main" id="{1C03D95A-4195-43A2-9B09-213804BDCE87}"/>
              </a:ext>
            </a:extLst>
          </p:cNvPr>
          <p:cNvSpPr/>
          <p:nvPr/>
        </p:nvSpPr>
        <p:spPr>
          <a:xfrm>
            <a:off x="2418552" y="2696892"/>
            <a:ext cx="4426536" cy="931966"/>
          </a:xfrm>
          <a:prstGeom prst="wedgeEllipseCallout">
            <a:avLst>
              <a:gd name="adj1" fmla="val -51324"/>
              <a:gd name="adj2" fmla="val -33226"/>
            </a:avLst>
          </a:prstGeom>
          <a:solidFill>
            <a:schemeClr val="bg1"/>
          </a:solidFill>
          <a:ln>
            <a:solidFill>
              <a:srgbClr val="4A0E2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a:p>
            <a:pPr algn="ctr"/>
            <a:endParaRPr lang="en-GB" dirty="0">
              <a:solidFill>
                <a:schemeClr val="tx1"/>
              </a:solidFill>
            </a:endParaRPr>
          </a:p>
          <a:p>
            <a:pPr algn="ctr"/>
            <a:endParaRPr lang="en-GB" dirty="0">
              <a:solidFill>
                <a:schemeClr val="tx1"/>
              </a:solidFill>
            </a:endParaRPr>
          </a:p>
          <a:p>
            <a:pPr algn="ctr"/>
            <a:r>
              <a:rPr lang="en-GB" dirty="0">
                <a:solidFill>
                  <a:schemeClr val="tx1"/>
                </a:solidFill>
              </a:rPr>
              <a:t>Explanation  (for output)</a:t>
            </a:r>
          </a:p>
          <a:p>
            <a:pPr algn="ctr"/>
            <a:r>
              <a:rPr lang="en-GB" sz="1200" dirty="0">
                <a:solidFill>
                  <a:schemeClr val="tx1"/>
                </a:solidFill>
              </a:rPr>
              <a:t>(e.g. feature attribution, counterfactual) </a:t>
            </a:r>
          </a:p>
          <a:p>
            <a:pPr algn="ctr"/>
            <a:endParaRPr lang="en-GB" dirty="0">
              <a:solidFill>
                <a:schemeClr val="tx1"/>
              </a:solidFill>
            </a:endParaRPr>
          </a:p>
          <a:p>
            <a:pPr algn="ctr"/>
            <a:endParaRPr lang="en-GB" dirty="0">
              <a:solidFill>
                <a:schemeClr val="tx1"/>
              </a:solidFill>
            </a:endParaRPr>
          </a:p>
          <a:p>
            <a:pPr algn="ctr"/>
            <a:endParaRPr lang="en-GB" dirty="0"/>
          </a:p>
        </p:txBody>
      </p:sp>
      <p:sp>
        <p:nvSpPr>
          <p:cNvPr id="16" name="TextBox 15">
            <a:extLst>
              <a:ext uri="{FF2B5EF4-FFF2-40B4-BE49-F238E27FC236}">
                <a16:creationId xmlns:a16="http://schemas.microsoft.com/office/drawing/2014/main" id="{C7D3E438-8D57-4379-9CD9-9C46B521BD79}"/>
              </a:ext>
            </a:extLst>
          </p:cNvPr>
          <p:cNvSpPr txBox="1"/>
          <p:nvPr/>
        </p:nvSpPr>
        <p:spPr>
          <a:xfrm>
            <a:off x="2376447" y="1801643"/>
            <a:ext cx="894067" cy="369332"/>
          </a:xfrm>
          <a:prstGeom prst="rect">
            <a:avLst/>
          </a:prstGeom>
          <a:noFill/>
          <a:ln>
            <a:solidFill>
              <a:schemeClr val="bg1"/>
            </a:solidFill>
          </a:ln>
        </p:spPr>
        <p:txBody>
          <a:bodyPr wrap="square" rtlCol="0">
            <a:spAutoFit/>
          </a:bodyPr>
          <a:lstStyle/>
          <a:p>
            <a:r>
              <a:rPr lang="en-GB" dirty="0"/>
              <a:t>output</a:t>
            </a:r>
          </a:p>
        </p:txBody>
      </p:sp>
      <p:grpSp>
        <p:nvGrpSpPr>
          <p:cNvPr id="23" name="Group 22">
            <a:extLst>
              <a:ext uri="{FF2B5EF4-FFF2-40B4-BE49-F238E27FC236}">
                <a16:creationId xmlns:a16="http://schemas.microsoft.com/office/drawing/2014/main" id="{A0E07522-B2E3-41E9-A64B-CF8681D29308}"/>
              </a:ext>
            </a:extLst>
          </p:cNvPr>
          <p:cNvGrpSpPr/>
          <p:nvPr/>
        </p:nvGrpSpPr>
        <p:grpSpPr>
          <a:xfrm>
            <a:off x="3144509" y="1493794"/>
            <a:ext cx="1284332" cy="914400"/>
            <a:chOff x="2505814" y="899869"/>
            <a:chExt cx="1284332" cy="914400"/>
          </a:xfrm>
        </p:grpSpPr>
        <p:pic>
          <p:nvPicPr>
            <p:cNvPr id="24" name="Graphic 23" descr="Credit card">
              <a:extLst>
                <a:ext uri="{FF2B5EF4-FFF2-40B4-BE49-F238E27FC236}">
                  <a16:creationId xmlns:a16="http://schemas.microsoft.com/office/drawing/2014/main" id="{710D0407-CA87-4A98-B7F9-C4A6D25EBA3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505814" y="899869"/>
              <a:ext cx="914400" cy="914400"/>
            </a:xfrm>
            <a:prstGeom prst="rect">
              <a:avLst/>
            </a:prstGeom>
          </p:spPr>
        </p:pic>
        <p:sp>
          <p:nvSpPr>
            <p:cNvPr id="25" name="TextBox 24">
              <a:extLst>
                <a:ext uri="{FF2B5EF4-FFF2-40B4-BE49-F238E27FC236}">
                  <a16:creationId xmlns:a16="http://schemas.microsoft.com/office/drawing/2014/main" id="{23D785E7-0AF9-4D99-8626-C254AB7D713A}"/>
                </a:ext>
              </a:extLst>
            </p:cNvPr>
            <p:cNvSpPr txBox="1"/>
            <p:nvPr/>
          </p:nvSpPr>
          <p:spPr>
            <a:xfrm rot="20011526">
              <a:off x="2918866" y="1451120"/>
              <a:ext cx="871280" cy="307777"/>
            </a:xfrm>
            <a:prstGeom prst="rect">
              <a:avLst/>
            </a:prstGeom>
            <a:noFill/>
            <a:ln w="28575">
              <a:solidFill>
                <a:srgbClr val="FF0000"/>
              </a:solidFill>
            </a:ln>
          </p:spPr>
          <p:txBody>
            <a:bodyPr wrap="square" rtlCol="0">
              <a:spAutoFit/>
            </a:bodyPr>
            <a:lstStyle/>
            <a:p>
              <a:r>
                <a:rPr lang="en-GB" sz="1400" b="1" dirty="0">
                  <a:solidFill>
                    <a:srgbClr val="FF0000"/>
                  </a:solidFill>
                </a:rPr>
                <a:t>DENIED</a:t>
              </a:r>
            </a:p>
          </p:txBody>
        </p:sp>
      </p:grpSp>
      <p:sp>
        <p:nvSpPr>
          <p:cNvPr id="26" name="TextBox 25">
            <a:extLst>
              <a:ext uri="{FF2B5EF4-FFF2-40B4-BE49-F238E27FC236}">
                <a16:creationId xmlns:a16="http://schemas.microsoft.com/office/drawing/2014/main" id="{01A70BE8-99FE-49A7-B0A1-EBA69F1336EF}"/>
              </a:ext>
            </a:extLst>
          </p:cNvPr>
          <p:cNvSpPr txBox="1"/>
          <p:nvPr/>
        </p:nvSpPr>
        <p:spPr>
          <a:xfrm>
            <a:off x="1427473" y="4534678"/>
            <a:ext cx="2995548" cy="923330"/>
          </a:xfrm>
          <a:prstGeom prst="rect">
            <a:avLst/>
          </a:prstGeom>
          <a:noFill/>
          <a:ln>
            <a:solidFill>
              <a:schemeClr val="tx1"/>
            </a:solidFill>
          </a:ln>
        </p:spPr>
        <p:txBody>
          <a:bodyPr wrap="square" rtlCol="0">
            <a:spAutoFit/>
          </a:bodyPr>
          <a:lstStyle/>
          <a:p>
            <a:r>
              <a:rPr lang="en-GB" dirty="0"/>
              <a:t>Card denied because client is </a:t>
            </a:r>
            <a:r>
              <a:rPr lang="en-GB" b="1" dirty="0">
                <a:solidFill>
                  <a:srgbClr val="00B050"/>
                </a:solidFill>
              </a:rPr>
              <a:t>credit</a:t>
            </a:r>
            <a:r>
              <a:rPr lang="en-GB" b="1" dirty="0">
                <a:solidFill>
                  <a:srgbClr val="FF0000"/>
                </a:solidFill>
              </a:rPr>
              <a:t> </a:t>
            </a:r>
            <a:r>
              <a:rPr lang="en-GB" b="1" dirty="0">
                <a:solidFill>
                  <a:srgbClr val="00B050"/>
                </a:solidFill>
              </a:rPr>
              <a:t>unworthy</a:t>
            </a:r>
            <a:r>
              <a:rPr lang="en-GB" dirty="0"/>
              <a:t>,</a:t>
            </a:r>
            <a:r>
              <a:rPr lang="en-GB" b="1" dirty="0">
                <a:solidFill>
                  <a:srgbClr val="FF0000"/>
                </a:solidFill>
              </a:rPr>
              <a:t> </a:t>
            </a:r>
            <a:r>
              <a:rPr lang="en-GB" dirty="0"/>
              <a:t>despite </a:t>
            </a:r>
            <a:r>
              <a:rPr lang="en-GB" b="1" dirty="0">
                <a:solidFill>
                  <a:srgbClr val="FF0000"/>
                </a:solidFill>
              </a:rPr>
              <a:t>good salary</a:t>
            </a:r>
          </a:p>
        </p:txBody>
      </p:sp>
      <p:sp>
        <p:nvSpPr>
          <p:cNvPr id="27" name="TextBox 26">
            <a:extLst>
              <a:ext uri="{FF2B5EF4-FFF2-40B4-BE49-F238E27FC236}">
                <a16:creationId xmlns:a16="http://schemas.microsoft.com/office/drawing/2014/main" id="{4690FE96-9536-414F-8150-DEB49C8D8AF5}"/>
              </a:ext>
            </a:extLst>
          </p:cNvPr>
          <p:cNvSpPr txBox="1"/>
          <p:nvPr/>
        </p:nvSpPr>
        <p:spPr>
          <a:xfrm>
            <a:off x="5824301" y="4440954"/>
            <a:ext cx="2862499" cy="923330"/>
          </a:xfrm>
          <a:prstGeom prst="rect">
            <a:avLst/>
          </a:prstGeom>
          <a:noFill/>
          <a:ln>
            <a:solidFill>
              <a:schemeClr val="tx1"/>
            </a:solidFill>
          </a:ln>
        </p:spPr>
        <p:txBody>
          <a:bodyPr wrap="square" rtlCol="0">
            <a:spAutoFit/>
          </a:bodyPr>
          <a:lstStyle/>
          <a:p>
            <a:r>
              <a:rPr lang="en-GB" dirty="0"/>
              <a:t>Had the client had </a:t>
            </a:r>
            <a:r>
              <a:rPr lang="en-GB" b="1" dirty="0">
                <a:solidFill>
                  <a:srgbClr val="7030A0"/>
                </a:solidFill>
              </a:rPr>
              <a:t>a good credit score </a:t>
            </a:r>
            <a:r>
              <a:rPr lang="en-GB" dirty="0"/>
              <a:t>the card would have been granted</a:t>
            </a:r>
          </a:p>
        </p:txBody>
      </p:sp>
    </p:spTree>
    <p:extLst>
      <p:ext uri="{BB962C8B-B14F-4D97-AF65-F5344CB8AC3E}">
        <p14:creationId xmlns:p14="http://schemas.microsoft.com/office/powerpoint/2010/main" val="147536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animBg="1"/>
      <p:bldP spid="26" grpId="0" animBg="1"/>
      <p:bldP spid="27"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Recommender Systems Background</a:t>
            </a:r>
          </a:p>
        </p:txBody>
      </p:sp>
      <p:sp>
        <p:nvSpPr>
          <p:cNvPr id="4" name="Slide Number Placeholder 3"/>
          <p:cNvSpPr>
            <a:spLocks noGrp="1"/>
          </p:cNvSpPr>
          <p:nvPr>
            <p:ph type="sldNum" sz="quarter" idx="4294967295"/>
          </p:nvPr>
        </p:nvSpPr>
        <p:spPr>
          <a:xfrm>
            <a:off x="244997" y="6457546"/>
            <a:ext cx="2133600" cy="365125"/>
          </a:xfrm>
          <a:prstGeom prst="rect">
            <a:avLst/>
          </a:prstGeom>
        </p:spPr>
        <p:txBody>
          <a:bodyPr/>
          <a:lstStyle/>
          <a:p>
            <a:fld id="{E6678B82-D3DC-5946-BDC5-245E512F0D23}" type="slidenum">
              <a:rPr lang="en-US" smtClean="0"/>
              <a:t>60</a:t>
            </a:fld>
            <a:r>
              <a:rPr lang="en-US" dirty="0"/>
              <a:t> / 9</a:t>
            </a:r>
          </a:p>
        </p:txBody>
      </p:sp>
      <p:sp>
        <p:nvSpPr>
          <p:cNvPr id="10" name="Content Placeholder 2"/>
          <p:cNvSpPr txBox="1">
            <a:spLocks/>
          </p:cNvSpPr>
          <p:nvPr/>
        </p:nvSpPr>
        <p:spPr>
          <a:xfrm>
            <a:off x="465222" y="966560"/>
            <a:ext cx="8229600" cy="76203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An RS will provide recommendations to a user to help them discover items that may be of interest by ranking them or predicting a rating from the user.</a:t>
            </a:r>
          </a:p>
        </p:txBody>
      </p:sp>
      <p:sp>
        <p:nvSpPr>
          <p:cNvPr id="11" name="Content Placeholder 2"/>
          <p:cNvSpPr txBox="1">
            <a:spLocks/>
          </p:cNvSpPr>
          <p:nvPr/>
        </p:nvSpPr>
        <p:spPr>
          <a:xfrm>
            <a:off x="465222" y="3006912"/>
            <a:ext cx="8229600" cy="1102020"/>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Common methods:</a:t>
            </a:r>
          </a:p>
          <a:p>
            <a:endParaRPr lang="en-US" sz="300" dirty="0"/>
          </a:p>
          <a:p>
            <a:pPr lvl="1"/>
            <a:r>
              <a:rPr lang="en-US" dirty="0"/>
              <a:t>Latent factor models (based on matrix </a:t>
            </a:r>
            <a:r>
              <a:rPr lang="en-US" dirty="0" err="1"/>
              <a:t>factorisation</a:t>
            </a:r>
            <a:r>
              <a:rPr lang="en-US" dirty="0"/>
              <a:t>).</a:t>
            </a:r>
          </a:p>
          <a:p>
            <a:pPr lvl="1"/>
            <a:r>
              <a:rPr lang="en-US" dirty="0"/>
              <a:t>Nearest </a:t>
            </a:r>
            <a:r>
              <a:rPr lang="en-US" dirty="0" err="1"/>
              <a:t>neighbour</a:t>
            </a:r>
            <a:r>
              <a:rPr lang="en-US" dirty="0"/>
              <a:t> models between items or users.</a:t>
            </a:r>
          </a:p>
        </p:txBody>
      </p:sp>
      <p:sp>
        <p:nvSpPr>
          <p:cNvPr id="14" name="Content Placeholder 2"/>
          <p:cNvSpPr txBox="1">
            <a:spLocks/>
          </p:cNvSpPr>
          <p:nvPr/>
        </p:nvSpPr>
        <p:spPr>
          <a:xfrm>
            <a:off x="457200" y="4101787"/>
            <a:ext cx="8229600" cy="157917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4 of the desirable features</a:t>
            </a:r>
            <a:r>
              <a:rPr lang="en-US" baseline="30000" dirty="0">
                <a:solidFill>
                  <a:srgbClr val="7598B3"/>
                </a:solidFill>
              </a:rPr>
              <a:t>[</a:t>
            </a:r>
            <a:r>
              <a:rPr lang="en-US" baseline="30000" dirty="0" err="1">
                <a:solidFill>
                  <a:srgbClr val="7598B3"/>
                </a:solidFill>
              </a:rPr>
              <a:t>Tintarev</a:t>
            </a:r>
            <a:r>
              <a:rPr lang="en-US" baseline="30000" dirty="0">
                <a:solidFill>
                  <a:srgbClr val="7598B3"/>
                </a:solidFill>
              </a:rPr>
              <a:t> &amp; </a:t>
            </a:r>
            <a:r>
              <a:rPr lang="en-US" baseline="30000" dirty="0" err="1">
                <a:solidFill>
                  <a:srgbClr val="7598B3"/>
                </a:solidFill>
              </a:rPr>
              <a:t>Masthoff</a:t>
            </a:r>
            <a:r>
              <a:rPr lang="en-US" baseline="30000" dirty="0">
                <a:solidFill>
                  <a:srgbClr val="7598B3"/>
                </a:solidFill>
              </a:rPr>
              <a:t>, 2015]</a:t>
            </a:r>
            <a:r>
              <a:rPr lang="en-US" dirty="0"/>
              <a:t>:</a:t>
            </a:r>
            <a:endParaRPr lang="en-US" sz="300" dirty="0"/>
          </a:p>
          <a:p>
            <a:pPr lvl="1"/>
            <a:r>
              <a:rPr lang="en-US" dirty="0"/>
              <a:t>Effectiveness - using preferences to increase the systems' accuracy.</a:t>
            </a:r>
          </a:p>
          <a:p>
            <a:pPr lvl="1"/>
            <a:r>
              <a:rPr lang="en-US" dirty="0"/>
              <a:t>Transparency - explaining how recommendations are generated</a:t>
            </a:r>
          </a:p>
          <a:p>
            <a:pPr lvl="1"/>
            <a:r>
              <a:rPr lang="en-US" dirty="0" err="1"/>
              <a:t>Scrutability</a:t>
            </a:r>
            <a:r>
              <a:rPr lang="en-US" dirty="0"/>
              <a:t> - allowing feedback</a:t>
            </a:r>
          </a:p>
          <a:p>
            <a:pPr lvl="1"/>
            <a:r>
              <a:rPr lang="en-US" dirty="0"/>
              <a:t>Trust - correcting based on feedback</a:t>
            </a:r>
          </a:p>
        </p:txBody>
      </p:sp>
      <p:sp>
        <p:nvSpPr>
          <p:cNvPr id="15" name="Content Placeholder 2"/>
          <p:cNvSpPr txBox="1">
            <a:spLocks/>
          </p:cNvSpPr>
          <p:nvPr/>
        </p:nvSpPr>
        <p:spPr>
          <a:xfrm>
            <a:off x="457200" y="5668603"/>
            <a:ext cx="8229600" cy="7513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We show, for an </a:t>
            </a:r>
            <a:r>
              <a:rPr lang="en-US" i="1" dirty="0"/>
              <a:t>effective</a:t>
            </a:r>
            <a:r>
              <a:rPr lang="en-US" dirty="0"/>
              <a:t> RS, how the other three features can be achieved with argumentative explanations.</a:t>
            </a:r>
          </a:p>
        </p:txBody>
      </p:sp>
      <p:sp>
        <p:nvSpPr>
          <p:cNvPr id="9" name="Content Placeholder 2">
            <a:extLst>
              <a:ext uri="{FF2B5EF4-FFF2-40B4-BE49-F238E27FC236}">
                <a16:creationId xmlns:a16="http://schemas.microsoft.com/office/drawing/2014/main" id="{015FD44B-E7D1-2A4B-8739-FE0AF10DFF44}"/>
              </a:ext>
            </a:extLst>
          </p:cNvPr>
          <p:cNvSpPr txBox="1">
            <a:spLocks/>
          </p:cNvSpPr>
          <p:nvPr/>
        </p:nvSpPr>
        <p:spPr>
          <a:xfrm>
            <a:off x="449178" y="1631801"/>
            <a:ext cx="8229600" cy="127093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Three main types of methods:</a:t>
            </a:r>
          </a:p>
          <a:p>
            <a:endParaRPr lang="en-US" sz="300" dirty="0"/>
          </a:p>
          <a:p>
            <a:pPr lvl="1"/>
            <a:r>
              <a:rPr lang="en-US" dirty="0"/>
              <a:t>Content-based filtering (operating on information about users and their tastes);</a:t>
            </a:r>
          </a:p>
          <a:p>
            <a:pPr lvl="1"/>
            <a:r>
              <a:rPr lang="en-US" dirty="0"/>
              <a:t>Collaborative filtering (looking at similar users or similar items);</a:t>
            </a:r>
          </a:p>
          <a:p>
            <a:pPr lvl="1"/>
            <a:r>
              <a:rPr lang="en-US" dirty="0"/>
              <a:t>Knowledge-based approaches (operating on some knowledge about the user/domain).</a:t>
            </a:r>
          </a:p>
        </p:txBody>
      </p:sp>
      <p:sp>
        <p:nvSpPr>
          <p:cNvPr id="12" name="Slide Number Placeholder 3">
            <a:extLst>
              <a:ext uri="{FF2B5EF4-FFF2-40B4-BE49-F238E27FC236}">
                <a16:creationId xmlns:a16="http://schemas.microsoft.com/office/drawing/2014/main" id="{0FD002BB-309C-4642-828E-F6D86997DE10}"/>
              </a:ext>
            </a:extLst>
          </p:cNvPr>
          <p:cNvSpPr txBox="1">
            <a:spLocks/>
          </p:cNvSpPr>
          <p:nvPr/>
        </p:nvSpPr>
        <p:spPr>
          <a:xfrm>
            <a:off x="244997" y="6457546"/>
            <a:ext cx="609113" cy="365125"/>
          </a:xfrm>
          <a:prstGeom prst="rect">
            <a:avLst/>
          </a:prstGeom>
          <a:solidFill>
            <a:schemeClr val="bg1"/>
          </a:solidFill>
          <a:ln>
            <a:noFill/>
          </a:ln>
        </p:spPr>
        <p:txBody>
          <a:bodyPr/>
          <a:lstStyle>
            <a:defPPr>
              <a:defRPr lang="en-US"/>
            </a:defPPr>
            <a:lvl1pPr marL="0" algn="l" defTabSz="457200" rtl="0" eaLnBrk="1" latinLnBrk="0" hangingPunct="1">
              <a:defRPr sz="1100" kern="1200">
                <a:solidFill>
                  <a:srgbClr val="7598B3"/>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6678B82-D3DC-5946-BDC5-245E512F0D23}" type="slidenum">
              <a:rPr lang="en-US" smtClean="0"/>
              <a:pPr/>
              <a:t>60</a:t>
            </a:fld>
            <a:r>
              <a:rPr lang="en-US" dirty="0"/>
              <a:t> / 26</a:t>
            </a:r>
          </a:p>
        </p:txBody>
      </p:sp>
    </p:spTree>
    <p:extLst>
      <p:ext uri="{BB962C8B-B14F-4D97-AF65-F5344CB8AC3E}">
        <p14:creationId xmlns:p14="http://schemas.microsoft.com/office/powerpoint/2010/main" val="160382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User Studies</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We completed a user study in which we asked users to rate explanations which were:</a:t>
            </a:r>
          </a:p>
          <a:p>
            <a:pPr lvl="1"/>
            <a:r>
              <a:rPr lang="en-US" i="1" dirty="0"/>
              <a:t>empty</a:t>
            </a:r>
            <a:r>
              <a:rPr lang="en-US" dirty="0"/>
              <a:t>:  we said similar users liked the film without using the argumentation framework;</a:t>
            </a:r>
          </a:p>
          <a:p>
            <a:pPr lvl="1"/>
            <a:r>
              <a:rPr lang="en-US" i="1" dirty="0"/>
              <a:t>partial</a:t>
            </a:r>
            <a:r>
              <a:rPr lang="en-US" dirty="0"/>
              <a:t>: we showed aspects supporting the recommendation but nothing deeper;</a:t>
            </a:r>
          </a:p>
          <a:p>
            <a:pPr lvl="1"/>
            <a:r>
              <a:rPr lang="en-US" i="1" dirty="0"/>
              <a:t>full</a:t>
            </a:r>
            <a:r>
              <a:rPr lang="en-US" dirty="0"/>
              <a:t>: we added items supporting the aspects to the partial explanations.</a:t>
            </a:r>
          </a:p>
          <a:p>
            <a:pPr lvl="1"/>
            <a:endParaRPr lang="en-US" dirty="0"/>
          </a:p>
          <a:p>
            <a:r>
              <a:rPr lang="en-US" dirty="0"/>
              <a:t>The results showed that full explanations were preferred with more aspects.</a:t>
            </a:r>
          </a:p>
          <a:p>
            <a:pPr lvl="1"/>
            <a:endParaRPr lang="en-US" dirty="0"/>
          </a:p>
        </p:txBody>
      </p:sp>
      <p:sp>
        <p:nvSpPr>
          <p:cNvPr id="4" name="Slide Number Placeholder 3">
            <a:extLst>
              <a:ext uri="{FF2B5EF4-FFF2-40B4-BE49-F238E27FC236}">
                <a16:creationId xmlns:a16="http://schemas.microsoft.com/office/drawing/2014/main" id="{52CD2EC0-B0E8-FA43-83A2-0F3FC3C7D306}"/>
              </a:ext>
            </a:extLst>
          </p:cNvPr>
          <p:cNvSpPr>
            <a:spLocks noGrp="1"/>
          </p:cNvSpPr>
          <p:nvPr>
            <p:ph type="sldNum" sz="quarter" idx="4294967295"/>
          </p:nvPr>
        </p:nvSpPr>
        <p:spPr>
          <a:xfrm>
            <a:off x="244997" y="6457546"/>
            <a:ext cx="2133600" cy="365125"/>
          </a:xfrm>
          <a:prstGeom prst="rect">
            <a:avLst/>
          </a:prstGeom>
        </p:spPr>
        <p:txBody>
          <a:bodyPr/>
          <a:lstStyle/>
          <a:p>
            <a:fld id="{E6678B82-D3DC-5946-BDC5-245E512F0D23}" type="slidenum">
              <a:rPr lang="en-US" smtClean="0"/>
              <a:t>61</a:t>
            </a:fld>
            <a:r>
              <a:rPr lang="en-US"/>
              <a:t> / 25</a:t>
            </a:r>
            <a:endParaRPr lang="en-US" dirty="0"/>
          </a:p>
        </p:txBody>
      </p:sp>
      <p:pic>
        <p:nvPicPr>
          <p:cNvPr id="6" name="Picture 5" descr="A screenshot of a cell phone&#10;&#10;Description automatically generated">
            <a:extLst>
              <a:ext uri="{FF2B5EF4-FFF2-40B4-BE49-F238E27FC236}">
                <a16:creationId xmlns:a16="http://schemas.microsoft.com/office/drawing/2014/main" id="{6CABA310-E69E-784F-8BE2-88A4E5A59269}"/>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t="6563" b="4314"/>
          <a:stretch/>
        </p:blipFill>
        <p:spPr>
          <a:xfrm>
            <a:off x="457200" y="2816846"/>
            <a:ext cx="8229600" cy="3422720"/>
          </a:xfrm>
          <a:prstGeom prst="rect">
            <a:avLst/>
          </a:prstGeom>
        </p:spPr>
      </p:pic>
    </p:spTree>
    <p:extLst>
      <p:ext uri="{BB962C8B-B14F-4D97-AF65-F5344CB8AC3E}">
        <p14:creationId xmlns:p14="http://schemas.microsoft.com/office/powerpoint/2010/main" val="1228985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AFCDB-B8F6-9C40-87DA-3922D9DD0C10}"/>
              </a:ext>
            </a:extLst>
          </p:cNvPr>
          <p:cNvSpPr>
            <a:spLocks noGrp="1"/>
          </p:cNvSpPr>
          <p:nvPr>
            <p:ph type="title"/>
          </p:nvPr>
        </p:nvSpPr>
        <p:spPr/>
        <p:txBody>
          <a:bodyPr/>
          <a:lstStyle/>
          <a:p>
            <a:r>
              <a:rPr lang="en-US" dirty="0"/>
              <a:t>User Studies</a:t>
            </a:r>
          </a:p>
        </p:txBody>
      </p:sp>
      <p:sp>
        <p:nvSpPr>
          <p:cNvPr id="3" name="Content Placeholder 2">
            <a:extLst>
              <a:ext uri="{FF2B5EF4-FFF2-40B4-BE49-F238E27FC236}">
                <a16:creationId xmlns:a16="http://schemas.microsoft.com/office/drawing/2014/main" id="{B5D06FAB-8A6F-3641-B294-2022327A97C9}"/>
              </a:ext>
            </a:extLst>
          </p:cNvPr>
          <p:cNvSpPr>
            <a:spLocks noGrp="1"/>
          </p:cNvSpPr>
          <p:nvPr>
            <p:ph idx="1"/>
          </p:nvPr>
        </p:nvSpPr>
        <p:spPr/>
        <p:txBody>
          <a:bodyPr/>
          <a:lstStyle/>
          <a:p>
            <a:r>
              <a:rPr lang="en-US" dirty="0"/>
              <a:t>We also asked users which they preferred of the IEs in pairwise comparisons:</a:t>
            </a:r>
          </a:p>
          <a:p>
            <a:pPr lvl="1"/>
            <a:r>
              <a:rPr lang="en-US" dirty="0"/>
              <a:t>IE1 (Tabular) vs. IE2 (Textual), giving a comparison of depth vs. width;</a:t>
            </a:r>
          </a:p>
          <a:p>
            <a:pPr lvl="1"/>
            <a:r>
              <a:rPr lang="en-US" dirty="0"/>
              <a:t>IE2 (Textual) vs. IE3 (Conversational), giving a comparison of static vs. dynamic.</a:t>
            </a:r>
          </a:p>
          <a:p>
            <a:pPr lvl="1"/>
            <a:endParaRPr lang="en-US" dirty="0"/>
          </a:p>
          <a:p>
            <a:r>
              <a:rPr lang="en-US" dirty="0"/>
              <a:t>There was no clear </a:t>
            </a:r>
            <a:r>
              <a:rPr lang="en-US" dirty="0" err="1"/>
              <a:t>favourite</a:t>
            </a:r>
            <a:r>
              <a:rPr lang="en-US" dirty="0"/>
              <a:t>, showing user preferences are diverse.</a:t>
            </a:r>
          </a:p>
          <a:p>
            <a:pPr lvl="1"/>
            <a:endParaRPr lang="en-US" dirty="0"/>
          </a:p>
          <a:p>
            <a:pPr lvl="1"/>
            <a:endParaRPr lang="en-US" dirty="0"/>
          </a:p>
        </p:txBody>
      </p:sp>
      <p:sp>
        <p:nvSpPr>
          <p:cNvPr id="4" name="Slide Number Placeholder 3">
            <a:extLst>
              <a:ext uri="{FF2B5EF4-FFF2-40B4-BE49-F238E27FC236}">
                <a16:creationId xmlns:a16="http://schemas.microsoft.com/office/drawing/2014/main" id="{52CD2EC0-B0E8-FA43-83A2-0F3FC3C7D306}"/>
              </a:ext>
            </a:extLst>
          </p:cNvPr>
          <p:cNvSpPr>
            <a:spLocks noGrp="1"/>
          </p:cNvSpPr>
          <p:nvPr>
            <p:ph type="sldNum" sz="quarter" idx="4294967295"/>
          </p:nvPr>
        </p:nvSpPr>
        <p:spPr>
          <a:xfrm>
            <a:off x="244997" y="6457546"/>
            <a:ext cx="2133600" cy="365125"/>
          </a:xfrm>
          <a:prstGeom prst="rect">
            <a:avLst/>
          </a:prstGeom>
        </p:spPr>
        <p:txBody>
          <a:bodyPr/>
          <a:lstStyle/>
          <a:p>
            <a:fld id="{E6678B82-D3DC-5946-BDC5-245E512F0D23}" type="slidenum">
              <a:rPr lang="en-US" smtClean="0"/>
              <a:t>62</a:t>
            </a:fld>
            <a:r>
              <a:rPr lang="en-US"/>
              <a:t> / 25</a:t>
            </a:r>
            <a:endParaRPr lang="en-US" dirty="0"/>
          </a:p>
        </p:txBody>
      </p:sp>
      <p:pic>
        <p:nvPicPr>
          <p:cNvPr id="6" name="Picture 5" descr="A screenshot of a cell phone&#10;&#10;Description automatically generated">
            <a:extLst>
              <a:ext uri="{FF2B5EF4-FFF2-40B4-BE49-F238E27FC236}">
                <a16:creationId xmlns:a16="http://schemas.microsoft.com/office/drawing/2014/main" id="{D1003D49-4418-8F4C-AB7A-2602E20C9CAE}"/>
              </a:ext>
            </a:extLst>
          </p:cNvPr>
          <p:cNvPicPr>
            <a:picLocks noChangeAspect="1"/>
          </p:cNvPicPr>
          <p:nvPr/>
        </p:nvPicPr>
        <p:blipFill>
          <a:blip r:embed="rId2"/>
          <a:stretch>
            <a:fillRect/>
          </a:stretch>
        </p:blipFill>
        <p:spPr>
          <a:xfrm>
            <a:off x="1456892" y="2546818"/>
            <a:ext cx="6230215" cy="3660370"/>
          </a:xfrm>
          <a:prstGeom prst="rect">
            <a:avLst/>
          </a:prstGeom>
        </p:spPr>
      </p:pic>
    </p:spTree>
    <p:extLst>
      <p:ext uri="{BB962C8B-B14F-4D97-AF65-F5344CB8AC3E}">
        <p14:creationId xmlns:p14="http://schemas.microsoft.com/office/powerpoint/2010/main" val="176160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008DFF-2DBC-4D82-9DAA-F3B5F364D3DD}"/>
              </a:ext>
            </a:extLst>
          </p:cNvPr>
          <p:cNvSpPr>
            <a:spLocks noGrp="1"/>
          </p:cNvSpPr>
          <p:nvPr>
            <p:ph idx="1"/>
          </p:nvPr>
        </p:nvSpPr>
        <p:spPr>
          <a:xfrm>
            <a:off x="457200" y="2256694"/>
            <a:ext cx="8229600" cy="3504344"/>
          </a:xfrm>
        </p:spPr>
        <p:txBody>
          <a:bodyPr/>
          <a:lstStyle/>
          <a:p>
            <a:pPr marL="0" indent="0">
              <a:buNone/>
            </a:pPr>
            <a:endParaRPr lang="en-GB" dirty="0"/>
          </a:p>
          <a:p>
            <a:pPr marL="0" indent="0">
              <a:buNone/>
            </a:pPr>
            <a:r>
              <a:rPr lang="en-GB" dirty="0"/>
              <a:t>… of explaining black-box models, especially when high-stake decisions are involved, as in healthcare and criminal justice</a:t>
            </a:r>
            <a:endParaRPr lang="en-GB" b="1" dirty="0"/>
          </a:p>
          <a:p>
            <a:pPr marL="0" indent="0">
              <a:buNone/>
            </a:pPr>
            <a:endParaRPr lang="en-GB" dirty="0"/>
          </a:p>
          <a:p>
            <a:pPr marL="0" indent="0">
              <a:buNone/>
            </a:pPr>
            <a:r>
              <a:rPr lang="en-GB" i="1" dirty="0"/>
              <a:t>Cynthia Rudin. Stop explaining black box machine learning models for high stakes decisions and use interpretable models instead. Nature Machine Intelligence 1: 206–215. 2019 </a:t>
            </a:r>
          </a:p>
          <a:p>
            <a:pPr marL="0" indent="0">
              <a:buNone/>
            </a:pPr>
            <a:endParaRPr lang="en-GB" dirty="0"/>
          </a:p>
        </p:txBody>
      </p:sp>
      <p:sp>
        <p:nvSpPr>
          <p:cNvPr id="5" name="Title 1">
            <a:extLst>
              <a:ext uri="{FF2B5EF4-FFF2-40B4-BE49-F238E27FC236}">
                <a16:creationId xmlns:a16="http://schemas.microsoft.com/office/drawing/2014/main" id="{DA72EE6B-73D9-4C6F-AC72-C2D9AA6C9D5F}"/>
              </a:ext>
            </a:extLst>
          </p:cNvPr>
          <p:cNvSpPr txBox="1">
            <a:spLocks/>
          </p:cNvSpPr>
          <p:nvPr/>
        </p:nvSpPr>
        <p:spPr>
          <a:xfrm>
            <a:off x="457200" y="274638"/>
            <a:ext cx="8229600" cy="5720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0" kern="1200">
                <a:solidFill>
                  <a:srgbClr val="144B7A"/>
                </a:solidFill>
                <a:latin typeface="+mj-lt"/>
                <a:ea typeface="+mj-ea"/>
                <a:cs typeface="+mj-cs"/>
              </a:defRPr>
            </a:lvl1pPr>
          </a:lstStyle>
          <a:p>
            <a:r>
              <a:rPr lang="en-GB" dirty="0"/>
              <a:t>Use explainable models instead … </a:t>
            </a:r>
          </a:p>
        </p:txBody>
      </p:sp>
    </p:spTree>
    <p:extLst>
      <p:ext uri="{BB962C8B-B14F-4D97-AF65-F5344CB8AC3E}">
        <p14:creationId xmlns:p14="http://schemas.microsoft.com/office/powerpoint/2010/main" val="16532031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FDFD5-2988-4E49-A36B-B3031547F68D}"/>
              </a:ext>
            </a:extLst>
          </p:cNvPr>
          <p:cNvSpPr>
            <a:spLocks noGrp="1"/>
          </p:cNvSpPr>
          <p:nvPr>
            <p:ph type="title"/>
          </p:nvPr>
        </p:nvSpPr>
        <p:spPr/>
        <p:txBody>
          <a:bodyPr/>
          <a:lstStyle/>
          <a:p>
            <a:r>
              <a:rPr lang="en-GB" dirty="0"/>
              <a:t>XAI and the social sciences</a:t>
            </a:r>
          </a:p>
        </p:txBody>
      </p:sp>
      <p:sp>
        <p:nvSpPr>
          <p:cNvPr id="3" name="Content Placeholder 2">
            <a:extLst>
              <a:ext uri="{FF2B5EF4-FFF2-40B4-BE49-F238E27FC236}">
                <a16:creationId xmlns:a16="http://schemas.microsoft.com/office/drawing/2014/main" id="{DA368CCD-1161-4376-A439-99E8FF366D62}"/>
              </a:ext>
            </a:extLst>
          </p:cNvPr>
          <p:cNvSpPr>
            <a:spLocks noGrp="1"/>
          </p:cNvSpPr>
          <p:nvPr>
            <p:ph idx="1"/>
          </p:nvPr>
        </p:nvSpPr>
        <p:spPr/>
        <p:txBody>
          <a:bodyPr/>
          <a:lstStyle/>
          <a:p>
            <a:pPr marL="0" indent="0">
              <a:buNone/>
            </a:pPr>
            <a:r>
              <a:rPr lang="en-GB" dirty="0"/>
              <a:t>“looking at how humans explain to each other can serve as a useful starting point for explanation in artificial intelligence” </a:t>
            </a:r>
            <a:r>
              <a:rPr lang="en-GB" i="1" dirty="0"/>
              <a:t>Tim Miller AIJ2019</a:t>
            </a:r>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i="1" dirty="0"/>
          </a:p>
          <a:p>
            <a:pPr marL="0" indent="0">
              <a:buNone/>
            </a:pPr>
            <a:endParaRPr lang="en-GB" dirty="0"/>
          </a:p>
          <a:p>
            <a:r>
              <a:rPr lang="en-GB" dirty="0"/>
              <a:t>Social explanations: how do people communicate explanations?</a:t>
            </a:r>
          </a:p>
          <a:p>
            <a:pPr lvl="1"/>
            <a:r>
              <a:rPr lang="en-GB" dirty="0"/>
              <a:t>Argumentative explanations</a:t>
            </a:r>
          </a:p>
          <a:p>
            <a:pPr marL="457200" lvl="1" indent="0">
              <a:buNone/>
            </a:pPr>
            <a:endParaRPr lang="en-GB" dirty="0"/>
          </a:p>
        </p:txBody>
      </p:sp>
      <p:pic>
        <p:nvPicPr>
          <p:cNvPr id="6" name="Picture 5" descr="A picture containing device&#10;&#10;Description automatically generated">
            <a:extLst>
              <a:ext uri="{FF2B5EF4-FFF2-40B4-BE49-F238E27FC236}">
                <a16:creationId xmlns:a16="http://schemas.microsoft.com/office/drawing/2014/main" id="{B08D464D-B5B1-8942-A621-5AFE336512D8}"/>
              </a:ext>
            </a:extLst>
          </p:cNvPr>
          <p:cNvPicPr>
            <a:picLocks noChangeAspect="1"/>
          </p:cNvPicPr>
          <p:nvPr/>
        </p:nvPicPr>
        <p:blipFill>
          <a:blip r:embed="rId2"/>
          <a:stretch>
            <a:fillRect/>
          </a:stretch>
        </p:blipFill>
        <p:spPr>
          <a:xfrm>
            <a:off x="2458068" y="1588575"/>
            <a:ext cx="3517900" cy="3135520"/>
          </a:xfrm>
          <a:prstGeom prst="rect">
            <a:avLst/>
          </a:prstGeom>
        </p:spPr>
      </p:pic>
      <p:sp>
        <p:nvSpPr>
          <p:cNvPr id="7" name="Content Placeholder 2">
            <a:extLst>
              <a:ext uri="{FF2B5EF4-FFF2-40B4-BE49-F238E27FC236}">
                <a16:creationId xmlns:a16="http://schemas.microsoft.com/office/drawing/2014/main" id="{714AE78C-55F2-4B29-AA0B-3621D061D10F}"/>
              </a:ext>
            </a:extLst>
          </p:cNvPr>
          <p:cNvSpPr txBox="1">
            <a:spLocks/>
          </p:cNvSpPr>
          <p:nvPr/>
        </p:nvSpPr>
        <p:spPr>
          <a:xfrm>
            <a:off x="394892" y="5498330"/>
            <a:ext cx="8516056" cy="627631"/>
          </a:xfrm>
          <a:prstGeom prst="rect">
            <a:avLst/>
          </a:prstGeom>
          <a:ln>
            <a:solidFill>
              <a:schemeClr val="bg1"/>
            </a:solidFill>
          </a:ln>
          <a:effectLst>
            <a:glow rad="63500">
              <a:schemeClr val="accent1">
                <a:satMod val="175000"/>
                <a:alpha val="40000"/>
              </a:schemeClr>
            </a:glow>
          </a:effectLst>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16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GB" sz="1700" dirty="0"/>
              <a:t>“</a:t>
            </a:r>
            <a:r>
              <a:rPr lang="en-GB" sz="1700" dirty="0">
                <a:solidFill>
                  <a:srgbClr val="003E74"/>
                </a:solidFill>
              </a:rPr>
              <a:t>The function of reasoning is …to devise and evaluate arguments intended to persuade.” Mercier, Sperber: BEHAVIORAL AND BRAIN SCIENCES (2011)</a:t>
            </a:r>
          </a:p>
          <a:p>
            <a:pPr marL="0" indent="0">
              <a:buFont typeface="Arial"/>
              <a:buNone/>
            </a:pPr>
            <a:endParaRPr lang="en-GB" dirty="0"/>
          </a:p>
        </p:txBody>
      </p:sp>
    </p:spTree>
    <p:extLst>
      <p:ext uri="{BB962C8B-B14F-4D97-AF65-F5344CB8AC3E}">
        <p14:creationId xmlns:p14="http://schemas.microsoft.com/office/powerpoint/2010/main" val="195033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3D1A6AE-CFA1-4A7F-B3AB-958AFA3840A8}"/>
              </a:ext>
            </a:extLst>
          </p:cNvPr>
          <p:cNvSpPr/>
          <p:nvPr/>
        </p:nvSpPr>
        <p:spPr>
          <a:xfrm>
            <a:off x="173668" y="1474414"/>
            <a:ext cx="2361058"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Framework</a:t>
            </a:r>
          </a:p>
          <a:p>
            <a:pPr algn="ctr"/>
            <a:r>
              <a:rPr lang="en-GB" i="1" dirty="0">
                <a:solidFill>
                  <a:schemeClr val="tx1"/>
                </a:solidFill>
              </a:rPr>
              <a:t>(abstraction of debate)</a:t>
            </a:r>
          </a:p>
        </p:txBody>
      </p:sp>
      <p:sp>
        <p:nvSpPr>
          <p:cNvPr id="7" name="Plus Sign 6">
            <a:extLst>
              <a:ext uri="{FF2B5EF4-FFF2-40B4-BE49-F238E27FC236}">
                <a16:creationId xmlns:a16="http://schemas.microsoft.com/office/drawing/2014/main" id="{5FB0795D-2439-4E86-89E0-3786F9044ACF}"/>
              </a:ext>
            </a:extLst>
          </p:cNvPr>
          <p:cNvSpPr/>
          <p:nvPr/>
        </p:nvSpPr>
        <p:spPr>
          <a:xfrm>
            <a:off x="2590967" y="1613873"/>
            <a:ext cx="685800" cy="685800"/>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8" name="Rectangle 7">
            <a:extLst>
              <a:ext uri="{FF2B5EF4-FFF2-40B4-BE49-F238E27FC236}">
                <a16:creationId xmlns:a16="http://schemas.microsoft.com/office/drawing/2014/main" id="{DA6C283C-85E5-47D5-A37F-F60E7722E660}"/>
              </a:ext>
            </a:extLst>
          </p:cNvPr>
          <p:cNvSpPr/>
          <p:nvPr/>
        </p:nvSpPr>
        <p:spPr>
          <a:xfrm>
            <a:off x="3260165" y="1474414"/>
            <a:ext cx="2429482" cy="9941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Argumentation Semantics</a:t>
            </a:r>
          </a:p>
          <a:p>
            <a:pPr algn="ctr"/>
            <a:r>
              <a:rPr lang="en-GB" i="1" dirty="0">
                <a:solidFill>
                  <a:schemeClr val="tx1"/>
                </a:solidFill>
              </a:rPr>
              <a:t>(evaluation of debate)</a:t>
            </a:r>
          </a:p>
        </p:txBody>
      </p:sp>
      <p:sp>
        <p:nvSpPr>
          <p:cNvPr id="9" name="Equals 8">
            <a:extLst>
              <a:ext uri="{FF2B5EF4-FFF2-40B4-BE49-F238E27FC236}">
                <a16:creationId xmlns:a16="http://schemas.microsoft.com/office/drawing/2014/main" id="{BE74F8E8-7925-4552-8A8D-F80C5B7D22B6}"/>
              </a:ext>
            </a:extLst>
          </p:cNvPr>
          <p:cNvSpPr/>
          <p:nvPr/>
        </p:nvSpPr>
        <p:spPr>
          <a:xfrm>
            <a:off x="5689647" y="1628600"/>
            <a:ext cx="685800" cy="6858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sp>
        <p:nvSpPr>
          <p:cNvPr id="10" name="Rectangle 9">
            <a:extLst>
              <a:ext uri="{FF2B5EF4-FFF2-40B4-BE49-F238E27FC236}">
                <a16:creationId xmlns:a16="http://schemas.microsoft.com/office/drawing/2014/main" id="{D92CF882-8919-4DDA-806F-9393BA3B203B}"/>
              </a:ext>
            </a:extLst>
          </p:cNvPr>
          <p:cNvSpPr/>
          <p:nvPr/>
        </p:nvSpPr>
        <p:spPr>
          <a:xfrm>
            <a:off x="6415085" y="1474414"/>
            <a:ext cx="2491589" cy="9731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Properties         </a:t>
            </a:r>
            <a:r>
              <a:rPr lang="en-GB" i="1" dirty="0">
                <a:solidFill>
                  <a:schemeClr val="tx1"/>
                </a:solidFill>
              </a:rPr>
              <a:t>(goodness of semantics)</a:t>
            </a: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45EF8700-606A-487F-A5BF-FD46248122D2}"/>
                  </a:ext>
                </a:extLst>
              </p:cNvPr>
              <p:cNvSpPr txBox="1"/>
              <p:nvPr/>
            </p:nvSpPr>
            <p:spPr>
              <a:xfrm>
                <a:off x="408675" y="3353213"/>
                <a:ext cx="1867429" cy="37811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solidFill>
                            <a:srgbClr val="BB0FBF"/>
                          </a:solidFill>
                          <a:latin typeface="Cambria Math" panose="02040503050406030204" pitchFamily="18" charset="0"/>
                          <a:ea typeface="Cambria Math" panose="02040503050406030204" pitchFamily="18" charset="0"/>
                        </a:rPr>
                        <m:t>{</m:t>
                      </m:r>
                      <m:r>
                        <m:rPr>
                          <m:sty m:val="p"/>
                        </m:rPr>
                        <a:rPr lang="el-GR" sz="2400" i="1">
                          <a:solidFill>
                            <a:srgbClr val="BB0FBF"/>
                          </a:solidFill>
                          <a:latin typeface="Cambria Math" panose="02040503050406030204" pitchFamily="18" charset="0"/>
                          <a:ea typeface="Cambria Math" panose="02040503050406030204" pitchFamily="18" charset="0"/>
                        </a:rPr>
                        <m:t>α</m:t>
                      </m:r>
                      <m:r>
                        <a:rPr lang="en-GB" sz="2400" i="1">
                          <a:solidFill>
                            <a:srgbClr val="BB0FBF"/>
                          </a:solidFill>
                          <a:latin typeface="Cambria Math" panose="02040503050406030204" pitchFamily="18" charset="0"/>
                          <a:ea typeface="Cambria Math" panose="02040503050406030204" pitchFamily="18" charset="0"/>
                        </a:rPr>
                        <m:t>, …}⊢</m:t>
                      </m:r>
                      <m:acc>
                        <m:accPr>
                          <m:chr m:val="̅"/>
                          <m:ctrlPr>
                            <a:rPr lang="en-GB" sz="2400" i="1">
                              <a:solidFill>
                                <a:srgbClr val="BB0FBF"/>
                              </a:solidFill>
                              <a:latin typeface="Cambria Math" panose="02040503050406030204" pitchFamily="18" charset="0"/>
                              <a:ea typeface="Cambria Math" panose="02040503050406030204" pitchFamily="18" charset="0"/>
                            </a:rPr>
                          </m:ctrlPr>
                        </m:accPr>
                        <m:e>
                          <m:r>
                            <a:rPr lang="el-GR" sz="2400" i="1" dirty="0">
                              <a:solidFill>
                                <a:srgbClr val="BB0FBF"/>
                              </a:solidFill>
                              <a:latin typeface="Cambria Math" panose="02040503050406030204" pitchFamily="18" charset="0"/>
                            </a:rPr>
                            <m:t>𝛽</m:t>
                          </m:r>
                        </m:e>
                      </m:acc>
                    </m:oMath>
                  </m:oMathPara>
                </a14:m>
                <a:endParaRPr lang="en-GB" sz="2400" dirty="0">
                  <a:solidFill>
                    <a:srgbClr val="BB0FBF"/>
                  </a:solidFill>
                </a:endParaRPr>
              </a:p>
            </p:txBody>
          </p:sp>
        </mc:Choice>
        <mc:Fallback xmlns="">
          <p:sp>
            <p:nvSpPr>
              <p:cNvPr id="33" name="TextBox 32">
                <a:extLst>
                  <a:ext uri="{FF2B5EF4-FFF2-40B4-BE49-F238E27FC236}">
                    <a16:creationId xmlns:a16="http://schemas.microsoft.com/office/drawing/2014/main" id="{45EF8700-606A-487F-A5BF-FD46248122D2}"/>
                  </a:ext>
                </a:extLst>
              </p:cNvPr>
              <p:cNvSpPr txBox="1">
                <a:spLocks noRot="1" noChangeAspect="1" noMove="1" noResize="1" noEditPoints="1" noAdjustHandles="1" noChangeArrowheads="1" noChangeShapeType="1" noTextEdit="1"/>
              </p:cNvSpPr>
              <p:nvPr/>
            </p:nvSpPr>
            <p:spPr>
              <a:xfrm>
                <a:off x="408675" y="3353213"/>
                <a:ext cx="1867429" cy="378117"/>
              </a:xfrm>
              <a:prstGeom prst="rect">
                <a:avLst/>
              </a:prstGeom>
              <a:blipFill>
                <a:blip r:embed="rId3"/>
                <a:stretch>
                  <a:fillRect t="-1613" r="-11765" b="-3548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8356A771-EFD4-411D-B67B-22D22D306FC3}"/>
                  </a:ext>
                </a:extLst>
              </p:cNvPr>
              <p:cNvSpPr txBox="1"/>
              <p:nvPr/>
            </p:nvSpPr>
            <p:spPr>
              <a:xfrm>
                <a:off x="1280148" y="4200185"/>
                <a:ext cx="1867429"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GB" sz="2400" i="1">
                          <a:solidFill>
                            <a:schemeClr val="accent5"/>
                          </a:solidFill>
                          <a:latin typeface="Cambria Math" panose="02040503050406030204" pitchFamily="18" charset="0"/>
                          <a:ea typeface="Cambria Math" panose="02040503050406030204" pitchFamily="18" charset="0"/>
                        </a:rPr>
                        <m:t>{</m:t>
                      </m:r>
                      <m:r>
                        <a:rPr lang="el-GR" sz="2400" i="1">
                          <a:solidFill>
                            <a:schemeClr val="accent5"/>
                          </a:solidFill>
                          <a:latin typeface="Cambria Math" panose="02040503050406030204" pitchFamily="18" charset="0"/>
                          <a:ea typeface="Cambria Math" panose="02040503050406030204" pitchFamily="18" charset="0"/>
                        </a:rPr>
                        <m:t>𝛽</m:t>
                      </m:r>
                      <m:r>
                        <a:rPr lang="en-GB" sz="2400" i="1">
                          <a:solidFill>
                            <a:schemeClr val="accent5"/>
                          </a:solidFill>
                          <a:latin typeface="Cambria Math" panose="02040503050406030204" pitchFamily="18" charset="0"/>
                          <a:ea typeface="Cambria Math" panose="02040503050406030204" pitchFamily="18" charset="0"/>
                        </a:rPr>
                        <m:t>, …}⊢</m:t>
                      </m:r>
                      <m:r>
                        <a:rPr lang="en-GB" sz="2400" i="1">
                          <a:solidFill>
                            <a:schemeClr val="accent5"/>
                          </a:solidFill>
                          <a:latin typeface="Cambria Math" panose="02040503050406030204" pitchFamily="18" charset="0"/>
                          <a:ea typeface="Cambria Math" panose="02040503050406030204" pitchFamily="18" charset="0"/>
                        </a:rPr>
                        <m:t>𝛾</m:t>
                      </m:r>
                    </m:oMath>
                  </m:oMathPara>
                </a14:m>
                <a:endParaRPr lang="en-GB" sz="2400" dirty="0">
                  <a:solidFill>
                    <a:schemeClr val="accent5"/>
                  </a:solidFill>
                </a:endParaRPr>
              </a:p>
            </p:txBody>
          </p:sp>
        </mc:Choice>
        <mc:Fallback xmlns="">
          <p:sp>
            <p:nvSpPr>
              <p:cNvPr id="34" name="TextBox 33">
                <a:extLst>
                  <a:ext uri="{FF2B5EF4-FFF2-40B4-BE49-F238E27FC236}">
                    <a16:creationId xmlns:a16="http://schemas.microsoft.com/office/drawing/2014/main" id="{8356A771-EFD4-411D-B67B-22D22D306FC3}"/>
                  </a:ext>
                </a:extLst>
              </p:cNvPr>
              <p:cNvSpPr txBox="1">
                <a:spLocks noRot="1" noChangeAspect="1" noMove="1" noResize="1" noEditPoints="1" noAdjustHandles="1" noChangeArrowheads="1" noChangeShapeType="1" noTextEdit="1"/>
              </p:cNvSpPr>
              <p:nvPr/>
            </p:nvSpPr>
            <p:spPr>
              <a:xfrm>
                <a:off x="1280148" y="4200185"/>
                <a:ext cx="1867429" cy="369332"/>
              </a:xfrm>
              <a:prstGeom prst="rect">
                <a:avLst/>
              </a:prstGeom>
              <a:blipFill>
                <a:blip r:embed="rId4"/>
                <a:stretch>
                  <a:fillRect b="-34426"/>
                </a:stretch>
              </a:blipFill>
            </p:spPr>
            <p:txBody>
              <a:bodyPr/>
              <a:lstStyle/>
              <a:p>
                <a:r>
                  <a:rPr lang="en-GB">
                    <a:noFill/>
                  </a:rPr>
                  <a:t> </a:t>
                </a:r>
              </a:p>
            </p:txBody>
          </p:sp>
        </mc:Fallback>
      </mc:AlternateContent>
      <p:grpSp>
        <p:nvGrpSpPr>
          <p:cNvPr id="11" name="Group 10">
            <a:extLst>
              <a:ext uri="{FF2B5EF4-FFF2-40B4-BE49-F238E27FC236}">
                <a16:creationId xmlns:a16="http://schemas.microsoft.com/office/drawing/2014/main" id="{72E468E7-F3C4-4A57-8E38-ACA68D8710F1}"/>
              </a:ext>
            </a:extLst>
          </p:cNvPr>
          <p:cNvGrpSpPr/>
          <p:nvPr/>
        </p:nvGrpSpPr>
        <p:grpSpPr>
          <a:xfrm>
            <a:off x="308518" y="4140788"/>
            <a:ext cx="1360919" cy="656414"/>
            <a:chOff x="411358" y="4378050"/>
            <a:chExt cx="1814558" cy="875219"/>
          </a:xfrm>
        </p:grpSpPr>
        <p:grpSp>
          <p:nvGrpSpPr>
            <p:cNvPr id="29" name="Group 28">
              <a:extLst>
                <a:ext uri="{FF2B5EF4-FFF2-40B4-BE49-F238E27FC236}">
                  <a16:creationId xmlns:a16="http://schemas.microsoft.com/office/drawing/2014/main" id="{1515E598-0799-4884-99B0-8C3ED4217AFC}"/>
                </a:ext>
              </a:extLst>
            </p:cNvPr>
            <p:cNvGrpSpPr/>
            <p:nvPr/>
          </p:nvGrpSpPr>
          <p:grpSpPr>
            <a:xfrm>
              <a:off x="411358" y="4378050"/>
              <a:ext cx="1814558" cy="875219"/>
              <a:chOff x="6500610" y="2553781"/>
              <a:chExt cx="1814558" cy="875219"/>
            </a:xfrm>
          </p:grpSpPr>
          <p:sp>
            <p:nvSpPr>
              <p:cNvPr id="30" name="Oval 29">
                <a:extLst>
                  <a:ext uri="{FF2B5EF4-FFF2-40B4-BE49-F238E27FC236}">
                    <a16:creationId xmlns:a16="http://schemas.microsoft.com/office/drawing/2014/main" id="{3B09CB72-B9E7-4020-899A-5497D3ECB006}"/>
                  </a:ext>
                </a:extLst>
              </p:cNvPr>
              <p:cNvSpPr/>
              <p:nvPr/>
            </p:nvSpPr>
            <p:spPr>
              <a:xfrm rot="5400000">
                <a:off x="6525339" y="2941891"/>
                <a:ext cx="462380" cy="5118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31" name="Straight Arrow Connector 30">
                <a:extLst>
                  <a:ext uri="{FF2B5EF4-FFF2-40B4-BE49-F238E27FC236}">
                    <a16:creationId xmlns:a16="http://schemas.microsoft.com/office/drawing/2014/main" id="{CD06C78D-9523-4F39-A9BB-92483B40C593}"/>
                  </a:ext>
                </a:extLst>
              </p:cNvPr>
              <p:cNvCxnSpPr>
                <a:cxnSpLocks/>
              </p:cNvCxnSpPr>
              <p:nvPr/>
            </p:nvCxnSpPr>
            <p:spPr>
              <a:xfrm flipV="1">
                <a:off x="7012448" y="2553781"/>
                <a:ext cx="1302720" cy="580458"/>
              </a:xfrm>
              <a:prstGeom prst="straightConnector1">
                <a:avLst/>
              </a:prstGeom>
              <a:ln w="38100" cmpd="dbl">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CEC6E390-6EF0-4205-9DBE-54126332D32D}"/>
                </a:ext>
              </a:extLst>
            </p:cNvPr>
            <p:cNvSpPr txBox="1"/>
            <p:nvPr/>
          </p:nvSpPr>
          <p:spPr>
            <a:xfrm>
              <a:off x="1175944" y="4437007"/>
              <a:ext cx="361637" cy="400109"/>
            </a:xfrm>
            <a:prstGeom prst="rect">
              <a:avLst/>
            </a:prstGeom>
            <a:noFill/>
          </p:spPr>
          <p:txBody>
            <a:bodyPr wrap="none" rtlCol="0">
              <a:spAutoFit/>
            </a:bodyPr>
            <a:lstStyle/>
            <a:p>
              <a:r>
                <a:rPr lang="en-GB" sz="1350" b="1" dirty="0"/>
                <a:t>+</a:t>
              </a:r>
            </a:p>
          </p:txBody>
        </p:sp>
      </p:grpSp>
      <p:grpSp>
        <p:nvGrpSpPr>
          <p:cNvPr id="17" name="Group 16">
            <a:extLst>
              <a:ext uri="{FF2B5EF4-FFF2-40B4-BE49-F238E27FC236}">
                <a16:creationId xmlns:a16="http://schemas.microsoft.com/office/drawing/2014/main" id="{6D7578B2-4683-4C98-92B5-29EB4A5383B7}"/>
              </a:ext>
            </a:extLst>
          </p:cNvPr>
          <p:cNvGrpSpPr/>
          <p:nvPr/>
        </p:nvGrpSpPr>
        <p:grpSpPr>
          <a:xfrm>
            <a:off x="305670" y="3760225"/>
            <a:ext cx="1747645" cy="429244"/>
            <a:chOff x="407560" y="3870633"/>
            <a:chExt cx="2330193" cy="572325"/>
          </a:xfrm>
        </p:grpSpPr>
        <p:grpSp>
          <p:nvGrpSpPr>
            <p:cNvPr id="23" name="Group 22">
              <a:extLst>
                <a:ext uri="{FF2B5EF4-FFF2-40B4-BE49-F238E27FC236}">
                  <a16:creationId xmlns:a16="http://schemas.microsoft.com/office/drawing/2014/main" id="{687716D9-21F1-42B6-8240-30DE18719B25}"/>
                </a:ext>
              </a:extLst>
            </p:cNvPr>
            <p:cNvGrpSpPr/>
            <p:nvPr/>
          </p:nvGrpSpPr>
          <p:grpSpPr>
            <a:xfrm rot="5400000">
              <a:off x="1334492" y="3039696"/>
              <a:ext cx="476330" cy="2330193"/>
              <a:chOff x="1143000" y="3164093"/>
              <a:chExt cx="627992" cy="2761955"/>
            </a:xfrm>
          </p:grpSpPr>
          <p:sp>
            <p:nvSpPr>
              <p:cNvPr id="24" name="Oval 23">
                <a:extLst>
                  <a:ext uri="{FF2B5EF4-FFF2-40B4-BE49-F238E27FC236}">
                    <a16:creationId xmlns:a16="http://schemas.microsoft.com/office/drawing/2014/main" id="{94DE7470-7B09-4730-8084-481AA3190428}"/>
                  </a:ext>
                </a:extLst>
              </p:cNvPr>
              <p:cNvSpPr/>
              <p:nvPr/>
            </p:nvSpPr>
            <p:spPr>
              <a:xfrm>
                <a:off x="1143000" y="4224474"/>
                <a:ext cx="609600" cy="606676"/>
              </a:xfrm>
              <a:prstGeom prst="ellipse">
                <a:avLst/>
              </a:prstGeom>
              <a:solidFill>
                <a:schemeClr val="bg1"/>
              </a:solidFill>
              <a:ln w="38100">
                <a:solidFill>
                  <a:srgbClr val="BB0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25" name="Straight Arrow Connector 24">
                <a:extLst>
                  <a:ext uri="{FF2B5EF4-FFF2-40B4-BE49-F238E27FC236}">
                    <a16:creationId xmlns:a16="http://schemas.microsoft.com/office/drawing/2014/main" id="{60991BF5-7579-407F-A4C1-90233BE0EA6A}"/>
                  </a:ext>
                </a:extLst>
              </p:cNvPr>
              <p:cNvCxnSpPr/>
              <p:nvPr/>
            </p:nvCxnSpPr>
            <p:spPr>
              <a:xfrm flipV="1">
                <a:off x="1434663" y="3762011"/>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160A8C1-356F-4282-ADCB-49EEA7A6AA67}"/>
                  </a:ext>
                </a:extLst>
              </p:cNvPr>
              <p:cNvSpPr/>
              <p:nvPr/>
            </p:nvSpPr>
            <p:spPr>
              <a:xfrm>
                <a:off x="1143000" y="3164093"/>
                <a:ext cx="609600" cy="606676"/>
              </a:xfrm>
              <a:prstGeom prst="ellipse">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sp>
            <p:nvSpPr>
              <p:cNvPr id="27" name="Oval 26">
                <a:extLst>
                  <a:ext uri="{FF2B5EF4-FFF2-40B4-BE49-F238E27FC236}">
                    <a16:creationId xmlns:a16="http://schemas.microsoft.com/office/drawing/2014/main" id="{F0398F5D-3B28-40E4-AB7C-FEB5D620CA97}"/>
                  </a:ext>
                </a:extLst>
              </p:cNvPr>
              <p:cNvSpPr/>
              <p:nvPr/>
            </p:nvSpPr>
            <p:spPr>
              <a:xfrm>
                <a:off x="1161392" y="5319372"/>
                <a:ext cx="609600" cy="60667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28" name="Straight Arrow Connector 27">
                <a:extLst>
                  <a:ext uri="{FF2B5EF4-FFF2-40B4-BE49-F238E27FC236}">
                    <a16:creationId xmlns:a16="http://schemas.microsoft.com/office/drawing/2014/main" id="{E5C2069D-7D63-450C-946B-8B2F64D79524}"/>
                  </a:ext>
                </a:extLst>
              </p:cNvPr>
              <p:cNvCxnSpPr/>
              <p:nvPr/>
            </p:nvCxnSpPr>
            <p:spPr>
              <a:xfrm flipV="1">
                <a:off x="1434663" y="4870917"/>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 name="TextBox 5">
              <a:extLst>
                <a:ext uri="{FF2B5EF4-FFF2-40B4-BE49-F238E27FC236}">
                  <a16:creationId xmlns:a16="http://schemas.microsoft.com/office/drawing/2014/main" id="{725CD2E5-1305-4213-8512-E749D5A8BD21}"/>
                </a:ext>
              </a:extLst>
            </p:cNvPr>
            <p:cNvSpPr txBox="1"/>
            <p:nvPr/>
          </p:nvSpPr>
          <p:spPr>
            <a:xfrm>
              <a:off x="948520" y="3874256"/>
              <a:ext cx="340264" cy="492442"/>
            </a:xfrm>
            <a:prstGeom prst="rect">
              <a:avLst/>
            </a:prstGeom>
            <a:noFill/>
          </p:spPr>
          <p:txBody>
            <a:bodyPr wrap="none" rtlCol="0">
              <a:spAutoFit/>
            </a:bodyPr>
            <a:lstStyle/>
            <a:p>
              <a:r>
                <a:rPr lang="en-GB" b="1" dirty="0"/>
                <a:t>-</a:t>
              </a:r>
            </a:p>
          </p:txBody>
        </p:sp>
        <p:sp>
          <p:nvSpPr>
            <p:cNvPr id="35" name="TextBox 34">
              <a:extLst>
                <a:ext uri="{FF2B5EF4-FFF2-40B4-BE49-F238E27FC236}">
                  <a16:creationId xmlns:a16="http://schemas.microsoft.com/office/drawing/2014/main" id="{A45BFA3D-1FAB-4C38-A6FF-8FC9FBE98A68}"/>
                </a:ext>
              </a:extLst>
            </p:cNvPr>
            <p:cNvSpPr txBox="1"/>
            <p:nvPr/>
          </p:nvSpPr>
          <p:spPr>
            <a:xfrm>
              <a:off x="1876688" y="3870633"/>
              <a:ext cx="340264" cy="492442"/>
            </a:xfrm>
            <a:prstGeom prst="rect">
              <a:avLst/>
            </a:prstGeom>
            <a:noFill/>
          </p:spPr>
          <p:txBody>
            <a:bodyPr wrap="none" rtlCol="0">
              <a:spAutoFit/>
            </a:bodyPr>
            <a:lstStyle/>
            <a:p>
              <a:r>
                <a:rPr lang="en-GB" b="1" dirty="0"/>
                <a:t>-</a:t>
              </a:r>
            </a:p>
          </p:txBody>
        </p:sp>
      </p:grpSp>
      <p:sp>
        <p:nvSpPr>
          <p:cNvPr id="36" name="TextBox 35">
            <a:extLst>
              <a:ext uri="{FF2B5EF4-FFF2-40B4-BE49-F238E27FC236}">
                <a16:creationId xmlns:a16="http://schemas.microsoft.com/office/drawing/2014/main" id="{150DA88A-13ED-4AF4-9982-4CA77057BB55}"/>
              </a:ext>
            </a:extLst>
          </p:cNvPr>
          <p:cNvSpPr txBox="1"/>
          <p:nvPr/>
        </p:nvSpPr>
        <p:spPr>
          <a:xfrm>
            <a:off x="228518" y="4919651"/>
            <a:ext cx="1830950" cy="323165"/>
          </a:xfrm>
          <a:prstGeom prst="rect">
            <a:avLst/>
          </a:prstGeom>
          <a:noFill/>
        </p:spPr>
        <p:txBody>
          <a:bodyPr wrap="none" rtlCol="0">
            <a:spAutoFit/>
          </a:bodyPr>
          <a:lstStyle/>
          <a:p>
            <a:r>
              <a:rPr lang="en-GB" sz="1350" dirty="0"/>
              <a:t>single arrows=attack (</a:t>
            </a:r>
            <a:r>
              <a:rPr lang="en-GB" sz="1500" b="1" dirty="0"/>
              <a:t>-</a:t>
            </a:r>
            <a:r>
              <a:rPr lang="en-GB" sz="1350" dirty="0"/>
              <a:t>)</a:t>
            </a:r>
          </a:p>
        </p:txBody>
      </p:sp>
      <p:sp>
        <p:nvSpPr>
          <p:cNvPr id="37" name="TextBox 36">
            <a:extLst>
              <a:ext uri="{FF2B5EF4-FFF2-40B4-BE49-F238E27FC236}">
                <a16:creationId xmlns:a16="http://schemas.microsoft.com/office/drawing/2014/main" id="{68B68C54-B66A-4536-A137-9BC6195A3CC5}"/>
              </a:ext>
            </a:extLst>
          </p:cNvPr>
          <p:cNvSpPr txBox="1"/>
          <p:nvPr/>
        </p:nvSpPr>
        <p:spPr>
          <a:xfrm>
            <a:off x="194830" y="5162992"/>
            <a:ext cx="2295118" cy="300082"/>
          </a:xfrm>
          <a:prstGeom prst="rect">
            <a:avLst/>
          </a:prstGeom>
          <a:noFill/>
        </p:spPr>
        <p:txBody>
          <a:bodyPr wrap="square" rtlCol="0">
            <a:spAutoFit/>
          </a:bodyPr>
          <a:lstStyle/>
          <a:p>
            <a:r>
              <a:rPr lang="en-GB" sz="1350" dirty="0"/>
              <a:t>double arrows=support (</a:t>
            </a:r>
            <a:r>
              <a:rPr lang="en-GB" sz="1350" b="1" dirty="0"/>
              <a:t>+</a:t>
            </a:r>
            <a:r>
              <a:rPr lang="en-GB" sz="1350" dirty="0"/>
              <a:t>)</a:t>
            </a:r>
          </a:p>
        </p:txBody>
      </p:sp>
      <p:sp>
        <p:nvSpPr>
          <p:cNvPr id="38" name="TextBox 37">
            <a:extLst>
              <a:ext uri="{FF2B5EF4-FFF2-40B4-BE49-F238E27FC236}">
                <a16:creationId xmlns:a16="http://schemas.microsoft.com/office/drawing/2014/main" id="{8984E961-DBAD-4333-8FD3-E4344532DD76}"/>
              </a:ext>
            </a:extLst>
          </p:cNvPr>
          <p:cNvSpPr txBox="1"/>
          <p:nvPr/>
        </p:nvSpPr>
        <p:spPr>
          <a:xfrm>
            <a:off x="2199665" y="3877577"/>
            <a:ext cx="2015616" cy="323165"/>
          </a:xfrm>
          <a:prstGeom prst="rect">
            <a:avLst/>
          </a:prstGeom>
          <a:noFill/>
        </p:spPr>
        <p:txBody>
          <a:bodyPr wrap="none" rtlCol="0">
            <a:spAutoFit/>
          </a:bodyPr>
          <a:lstStyle/>
          <a:p>
            <a:r>
              <a:rPr lang="en-GB" sz="1500" dirty="0"/>
              <a:t>abstract argumentation</a:t>
            </a:r>
          </a:p>
        </p:txBody>
      </p:sp>
      <p:sp>
        <p:nvSpPr>
          <p:cNvPr id="39" name="TextBox 38">
            <a:extLst>
              <a:ext uri="{FF2B5EF4-FFF2-40B4-BE49-F238E27FC236}">
                <a16:creationId xmlns:a16="http://schemas.microsoft.com/office/drawing/2014/main" id="{E0CCB22C-CAD7-4306-B365-EE1EECF0D0EE}"/>
              </a:ext>
            </a:extLst>
          </p:cNvPr>
          <p:cNvSpPr txBox="1"/>
          <p:nvPr/>
        </p:nvSpPr>
        <p:spPr>
          <a:xfrm>
            <a:off x="2190051" y="4708580"/>
            <a:ext cx="1937775" cy="323165"/>
          </a:xfrm>
          <a:prstGeom prst="rect">
            <a:avLst/>
          </a:prstGeom>
          <a:noFill/>
        </p:spPr>
        <p:txBody>
          <a:bodyPr wrap="none" rtlCol="0">
            <a:spAutoFit/>
          </a:bodyPr>
          <a:lstStyle/>
          <a:p>
            <a:r>
              <a:rPr lang="en-GB" sz="1500" dirty="0"/>
              <a:t>bipolar argumentation</a:t>
            </a:r>
          </a:p>
        </p:txBody>
      </p:sp>
      <p:sp>
        <p:nvSpPr>
          <p:cNvPr id="40" name="TextBox 39">
            <a:extLst>
              <a:ext uri="{FF2B5EF4-FFF2-40B4-BE49-F238E27FC236}">
                <a16:creationId xmlns:a16="http://schemas.microsoft.com/office/drawing/2014/main" id="{89269980-1B7F-4A5E-98E7-A0D88A1C6621}"/>
              </a:ext>
            </a:extLst>
          </p:cNvPr>
          <p:cNvSpPr txBox="1"/>
          <p:nvPr/>
        </p:nvSpPr>
        <p:spPr>
          <a:xfrm>
            <a:off x="2199665" y="3399186"/>
            <a:ext cx="3327386" cy="323165"/>
          </a:xfrm>
          <a:prstGeom prst="rect">
            <a:avLst/>
          </a:prstGeom>
          <a:noFill/>
        </p:spPr>
        <p:txBody>
          <a:bodyPr wrap="none" rtlCol="0">
            <a:spAutoFit/>
          </a:bodyPr>
          <a:lstStyle/>
          <a:p>
            <a:r>
              <a:rPr lang="en-GB" sz="1500" dirty="0"/>
              <a:t>structured argumentation (ABA, </a:t>
            </a:r>
            <a:r>
              <a:rPr lang="en-GB" sz="1500" dirty="0" err="1"/>
              <a:t>DeLP</a:t>
            </a:r>
            <a:r>
              <a:rPr lang="en-GB" sz="1500" dirty="0"/>
              <a:t>,…)</a:t>
            </a:r>
          </a:p>
        </p:txBody>
      </p:sp>
      <p:grpSp>
        <p:nvGrpSpPr>
          <p:cNvPr id="55" name="Group 54">
            <a:extLst>
              <a:ext uri="{FF2B5EF4-FFF2-40B4-BE49-F238E27FC236}">
                <a16:creationId xmlns:a16="http://schemas.microsoft.com/office/drawing/2014/main" id="{9B7E77B8-AA48-42A5-98AC-4D0058D8C7C2}"/>
              </a:ext>
            </a:extLst>
          </p:cNvPr>
          <p:cNvGrpSpPr/>
          <p:nvPr/>
        </p:nvGrpSpPr>
        <p:grpSpPr>
          <a:xfrm rot="5400000">
            <a:off x="4109602" y="3140916"/>
            <a:ext cx="357248" cy="1747645"/>
            <a:chOff x="1143000" y="3164093"/>
            <a:chExt cx="627992" cy="2761955"/>
          </a:xfrm>
        </p:grpSpPr>
        <p:sp>
          <p:nvSpPr>
            <p:cNvPr id="56" name="Oval 55">
              <a:extLst>
                <a:ext uri="{FF2B5EF4-FFF2-40B4-BE49-F238E27FC236}">
                  <a16:creationId xmlns:a16="http://schemas.microsoft.com/office/drawing/2014/main" id="{00DF81EE-826D-47C6-A9A8-CDC01A0B87D1}"/>
                </a:ext>
              </a:extLst>
            </p:cNvPr>
            <p:cNvSpPr/>
            <p:nvPr/>
          </p:nvSpPr>
          <p:spPr>
            <a:xfrm>
              <a:off x="1143000" y="4224474"/>
              <a:ext cx="609600" cy="606676"/>
            </a:xfrm>
            <a:prstGeom prst="ellipse">
              <a:avLst/>
            </a:prstGeom>
            <a:solidFill>
              <a:srgbClr val="FF0000"/>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57" name="Straight Arrow Connector 56">
              <a:extLst>
                <a:ext uri="{FF2B5EF4-FFF2-40B4-BE49-F238E27FC236}">
                  <a16:creationId xmlns:a16="http://schemas.microsoft.com/office/drawing/2014/main" id="{C03C4075-E2FC-4AA8-81B8-C9E4EAA0153B}"/>
                </a:ext>
              </a:extLst>
            </p:cNvPr>
            <p:cNvCxnSpPr/>
            <p:nvPr/>
          </p:nvCxnSpPr>
          <p:spPr>
            <a:xfrm flipV="1">
              <a:off x="1434663" y="3762011"/>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069B1B5B-4A69-4AEE-A914-A1BB021647A8}"/>
                </a:ext>
              </a:extLst>
            </p:cNvPr>
            <p:cNvSpPr/>
            <p:nvPr/>
          </p:nvSpPr>
          <p:spPr>
            <a:xfrm>
              <a:off x="1143000" y="3164093"/>
              <a:ext cx="609600" cy="606676"/>
            </a:xfrm>
            <a:prstGeom prst="ellipse">
              <a:avLst/>
            </a:prstGeom>
            <a:solidFill>
              <a:srgbClr val="00B050"/>
            </a:solidFill>
            <a:ln>
              <a:solidFill>
                <a:srgbClr val="BB0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sp>
          <p:nvSpPr>
            <p:cNvPr id="59" name="Oval 58">
              <a:extLst>
                <a:ext uri="{FF2B5EF4-FFF2-40B4-BE49-F238E27FC236}">
                  <a16:creationId xmlns:a16="http://schemas.microsoft.com/office/drawing/2014/main" id="{4624B281-988A-4873-916C-1E08E4090104}"/>
                </a:ext>
              </a:extLst>
            </p:cNvPr>
            <p:cNvSpPr/>
            <p:nvPr/>
          </p:nvSpPr>
          <p:spPr>
            <a:xfrm>
              <a:off x="1161392" y="5319372"/>
              <a:ext cx="609600" cy="606676"/>
            </a:xfrm>
            <a:prstGeom prst="ellipse">
              <a:avLst/>
            </a:prstGeom>
            <a:solidFill>
              <a:srgbClr val="00B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60" name="Straight Arrow Connector 59">
              <a:extLst>
                <a:ext uri="{FF2B5EF4-FFF2-40B4-BE49-F238E27FC236}">
                  <a16:creationId xmlns:a16="http://schemas.microsoft.com/office/drawing/2014/main" id="{451B88EA-B92E-46AC-BF63-6FFBE6E3E263}"/>
                </a:ext>
              </a:extLst>
            </p:cNvPr>
            <p:cNvCxnSpPr/>
            <p:nvPr/>
          </p:nvCxnSpPr>
          <p:spPr>
            <a:xfrm flipV="1">
              <a:off x="1434663" y="4870917"/>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62" name="TextBox 61">
            <a:extLst>
              <a:ext uri="{FF2B5EF4-FFF2-40B4-BE49-F238E27FC236}">
                <a16:creationId xmlns:a16="http://schemas.microsoft.com/office/drawing/2014/main" id="{9B6053EC-EB6D-41BA-8881-4DC985E7A9BA}"/>
              </a:ext>
            </a:extLst>
          </p:cNvPr>
          <p:cNvSpPr txBox="1"/>
          <p:nvPr/>
        </p:nvSpPr>
        <p:spPr>
          <a:xfrm>
            <a:off x="3355664" y="5407434"/>
            <a:ext cx="5670655" cy="784830"/>
          </a:xfrm>
          <a:prstGeom prst="rect">
            <a:avLst/>
          </a:prstGeom>
          <a:noFill/>
        </p:spPr>
        <p:txBody>
          <a:bodyPr wrap="none" rtlCol="0">
            <a:spAutoFit/>
          </a:bodyPr>
          <a:lstStyle/>
          <a:p>
            <a:r>
              <a:rPr lang="en-GB" sz="1500" dirty="0"/>
              <a:t>quantified bipolar argumentation frameworks (QBAFs):</a:t>
            </a:r>
          </a:p>
          <a:p>
            <a:pPr marL="742950" lvl="1" indent="-285750">
              <a:buFont typeface="Arial" panose="020B0604020202020204" pitchFamily="34" charset="0"/>
              <a:buChar char="•"/>
            </a:pPr>
            <a:r>
              <a:rPr lang="en-GB" sz="1500" dirty="0"/>
              <a:t>Arguments have an </a:t>
            </a:r>
            <a:r>
              <a:rPr lang="en-GB" sz="1500" b="1" i="1" dirty="0"/>
              <a:t>intrinsic strength</a:t>
            </a:r>
          </a:p>
          <a:p>
            <a:pPr marL="742950" lvl="1" indent="-285750">
              <a:buFont typeface="Arial" panose="020B0604020202020204" pitchFamily="34" charset="0"/>
              <a:buChar char="•"/>
            </a:pPr>
            <a:r>
              <a:rPr lang="en-GB" sz="1500" dirty="0"/>
              <a:t>Semantics (e.g. DF-</a:t>
            </a:r>
            <a:r>
              <a:rPr lang="en-GB" sz="1500" dirty="0" err="1"/>
              <a:t>QuAD</a:t>
            </a:r>
            <a:r>
              <a:rPr lang="en-GB" sz="1500" dirty="0"/>
              <a:t>) to determine </a:t>
            </a:r>
            <a:r>
              <a:rPr lang="en-GB" sz="1500" b="1" i="1" dirty="0"/>
              <a:t>dialectical strength</a:t>
            </a:r>
          </a:p>
        </p:txBody>
      </p:sp>
      <p:sp>
        <p:nvSpPr>
          <p:cNvPr id="63" name="TextBox 62">
            <a:extLst>
              <a:ext uri="{FF2B5EF4-FFF2-40B4-BE49-F238E27FC236}">
                <a16:creationId xmlns:a16="http://schemas.microsoft.com/office/drawing/2014/main" id="{53DBE373-B033-449F-9B52-3FD331D31010}"/>
              </a:ext>
            </a:extLst>
          </p:cNvPr>
          <p:cNvSpPr txBox="1"/>
          <p:nvPr/>
        </p:nvSpPr>
        <p:spPr>
          <a:xfrm>
            <a:off x="3138075" y="3575978"/>
            <a:ext cx="6048387" cy="323165"/>
          </a:xfrm>
          <a:prstGeom prst="rect">
            <a:avLst/>
          </a:prstGeom>
          <a:noFill/>
        </p:spPr>
        <p:txBody>
          <a:bodyPr wrap="none" rtlCol="0">
            <a:spAutoFit/>
          </a:bodyPr>
          <a:lstStyle/>
          <a:p>
            <a:r>
              <a:rPr lang="en-GB" sz="1500" dirty="0"/>
              <a:t>abstract argumentation: admissible extension (set of “winning” arguments)</a:t>
            </a:r>
          </a:p>
        </p:txBody>
      </p:sp>
      <p:sp>
        <p:nvSpPr>
          <p:cNvPr id="65" name="TextBox 64">
            <a:extLst>
              <a:ext uri="{FF2B5EF4-FFF2-40B4-BE49-F238E27FC236}">
                <a16:creationId xmlns:a16="http://schemas.microsoft.com/office/drawing/2014/main" id="{C532C30B-8FA2-4D39-8A85-8341899EBD81}"/>
              </a:ext>
            </a:extLst>
          </p:cNvPr>
          <p:cNvSpPr txBox="1"/>
          <p:nvPr/>
        </p:nvSpPr>
        <p:spPr>
          <a:xfrm>
            <a:off x="6836195" y="4386091"/>
            <a:ext cx="2247089" cy="784830"/>
          </a:xfrm>
          <a:prstGeom prst="rect">
            <a:avLst/>
          </a:prstGeom>
          <a:noFill/>
        </p:spPr>
        <p:txBody>
          <a:bodyPr wrap="square" rtlCol="0">
            <a:spAutoFit/>
          </a:bodyPr>
          <a:lstStyle/>
          <a:p>
            <a:r>
              <a:rPr lang="en-GB" sz="1500" dirty="0"/>
              <a:t>Monotonicity: </a:t>
            </a:r>
          </a:p>
          <a:p>
            <a:r>
              <a:rPr lang="en-GB" sz="1500" dirty="0"/>
              <a:t>attacks decrease strength, supports increase strength</a:t>
            </a:r>
          </a:p>
        </p:txBody>
      </p:sp>
      <p:sp>
        <p:nvSpPr>
          <p:cNvPr id="66" name="TextBox 65">
            <a:extLst>
              <a:ext uri="{FF2B5EF4-FFF2-40B4-BE49-F238E27FC236}">
                <a16:creationId xmlns:a16="http://schemas.microsoft.com/office/drawing/2014/main" id="{0148C453-3AA2-4B75-8AE9-DC6198E0F685}"/>
              </a:ext>
            </a:extLst>
          </p:cNvPr>
          <p:cNvSpPr txBox="1"/>
          <p:nvPr/>
        </p:nvSpPr>
        <p:spPr>
          <a:xfrm>
            <a:off x="6836195" y="3686513"/>
            <a:ext cx="2247089" cy="553998"/>
          </a:xfrm>
          <a:prstGeom prst="rect">
            <a:avLst/>
          </a:prstGeom>
          <a:noFill/>
        </p:spPr>
        <p:txBody>
          <a:bodyPr wrap="square" rtlCol="0">
            <a:spAutoFit/>
          </a:bodyPr>
          <a:lstStyle/>
          <a:p>
            <a:r>
              <a:rPr lang="en-GB" sz="1500" dirty="0"/>
              <a:t>Existence</a:t>
            </a:r>
          </a:p>
          <a:p>
            <a:r>
              <a:rPr lang="en-GB" sz="1500" dirty="0"/>
              <a:t>Uniqueness</a:t>
            </a:r>
          </a:p>
        </p:txBody>
      </p:sp>
      <p:grpSp>
        <p:nvGrpSpPr>
          <p:cNvPr id="71" name="Group 70">
            <a:extLst>
              <a:ext uri="{FF2B5EF4-FFF2-40B4-BE49-F238E27FC236}">
                <a16:creationId xmlns:a16="http://schemas.microsoft.com/office/drawing/2014/main" id="{342B3F57-141F-4BF2-85D9-90850C3E7092}"/>
              </a:ext>
            </a:extLst>
          </p:cNvPr>
          <p:cNvGrpSpPr/>
          <p:nvPr/>
        </p:nvGrpSpPr>
        <p:grpSpPr>
          <a:xfrm>
            <a:off x="3377091" y="4411362"/>
            <a:ext cx="1852583" cy="916694"/>
            <a:chOff x="4502787" y="4738815"/>
            <a:chExt cx="2470111" cy="1222259"/>
          </a:xfrm>
        </p:grpSpPr>
        <p:grpSp>
          <p:nvGrpSpPr>
            <p:cNvPr id="47" name="Group 46">
              <a:extLst>
                <a:ext uri="{FF2B5EF4-FFF2-40B4-BE49-F238E27FC236}">
                  <a16:creationId xmlns:a16="http://schemas.microsoft.com/office/drawing/2014/main" id="{0E8E0B29-E68B-4307-BED9-A6D20C51E536}"/>
                </a:ext>
              </a:extLst>
            </p:cNvPr>
            <p:cNvGrpSpPr/>
            <p:nvPr/>
          </p:nvGrpSpPr>
          <p:grpSpPr>
            <a:xfrm rot="5400000">
              <a:off x="5457897" y="3811883"/>
              <a:ext cx="476330" cy="2330193"/>
              <a:chOff x="1143000" y="3164093"/>
              <a:chExt cx="627992" cy="2761955"/>
            </a:xfrm>
          </p:grpSpPr>
          <p:sp>
            <p:nvSpPr>
              <p:cNvPr id="50" name="Oval 49">
                <a:extLst>
                  <a:ext uri="{FF2B5EF4-FFF2-40B4-BE49-F238E27FC236}">
                    <a16:creationId xmlns:a16="http://schemas.microsoft.com/office/drawing/2014/main" id="{15848AF6-227A-47D5-AA0E-DAA88F297311}"/>
                  </a:ext>
                </a:extLst>
              </p:cNvPr>
              <p:cNvSpPr/>
              <p:nvPr/>
            </p:nvSpPr>
            <p:spPr>
              <a:xfrm>
                <a:off x="1143000" y="4224474"/>
                <a:ext cx="609600" cy="606676"/>
              </a:xfrm>
              <a:prstGeom prst="ellipse">
                <a:avLst/>
              </a:prstGeom>
              <a:solidFill>
                <a:schemeClr val="bg1"/>
              </a:solidFill>
              <a:ln w="28575">
                <a:solidFill>
                  <a:srgbClr val="BB0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51" name="Straight Arrow Connector 50">
                <a:extLst>
                  <a:ext uri="{FF2B5EF4-FFF2-40B4-BE49-F238E27FC236}">
                    <a16:creationId xmlns:a16="http://schemas.microsoft.com/office/drawing/2014/main" id="{3B1036A2-43AD-47B1-8CE1-E0BCCB4AC17C}"/>
                  </a:ext>
                </a:extLst>
              </p:cNvPr>
              <p:cNvCxnSpPr/>
              <p:nvPr/>
            </p:nvCxnSpPr>
            <p:spPr>
              <a:xfrm flipV="1">
                <a:off x="1434663" y="3762011"/>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D5BAB409-6334-4260-8B51-E160AF1CD453}"/>
                  </a:ext>
                </a:extLst>
              </p:cNvPr>
              <p:cNvSpPr/>
              <p:nvPr/>
            </p:nvSpPr>
            <p:spPr>
              <a:xfrm>
                <a:off x="1143000" y="3164093"/>
                <a:ext cx="609600" cy="606676"/>
              </a:xfrm>
              <a:prstGeom prst="ellipse">
                <a:avLst/>
              </a:prstGeom>
              <a:solidFill>
                <a:schemeClr val="bg1"/>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sp>
            <p:nvSpPr>
              <p:cNvPr id="53" name="Oval 52">
                <a:extLst>
                  <a:ext uri="{FF2B5EF4-FFF2-40B4-BE49-F238E27FC236}">
                    <a16:creationId xmlns:a16="http://schemas.microsoft.com/office/drawing/2014/main" id="{A7B5671A-EC4E-4458-ADAA-717E64CEF560}"/>
                  </a:ext>
                </a:extLst>
              </p:cNvPr>
              <p:cNvSpPr/>
              <p:nvPr/>
            </p:nvSpPr>
            <p:spPr>
              <a:xfrm>
                <a:off x="1161392" y="5319372"/>
                <a:ext cx="609600" cy="606676"/>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cxnSp>
            <p:nvCxnSpPr>
              <p:cNvPr id="54" name="Straight Arrow Connector 53">
                <a:extLst>
                  <a:ext uri="{FF2B5EF4-FFF2-40B4-BE49-F238E27FC236}">
                    <a16:creationId xmlns:a16="http://schemas.microsoft.com/office/drawing/2014/main" id="{4BADF2D5-CBF0-424C-B8DA-9FDCDDBBAEB5}"/>
                  </a:ext>
                </a:extLst>
              </p:cNvPr>
              <p:cNvCxnSpPr/>
              <p:nvPr/>
            </p:nvCxnSpPr>
            <p:spPr>
              <a:xfrm flipV="1">
                <a:off x="1434663" y="4870917"/>
                <a:ext cx="0" cy="44845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49" name="Straight Arrow Connector 48">
              <a:extLst>
                <a:ext uri="{FF2B5EF4-FFF2-40B4-BE49-F238E27FC236}">
                  <a16:creationId xmlns:a16="http://schemas.microsoft.com/office/drawing/2014/main" id="{9C657619-DC24-4950-858E-51BD52100482}"/>
                </a:ext>
              </a:extLst>
            </p:cNvPr>
            <p:cNvCxnSpPr>
              <a:cxnSpLocks/>
            </p:cNvCxnSpPr>
            <p:nvPr/>
          </p:nvCxnSpPr>
          <p:spPr>
            <a:xfrm flipV="1">
              <a:off x="5064376" y="5245897"/>
              <a:ext cx="1447472" cy="483987"/>
            </a:xfrm>
            <a:prstGeom prst="straightConnector1">
              <a:avLst/>
            </a:prstGeom>
            <a:ln w="47625" cmpd="dbl">
              <a:solidFill>
                <a:schemeClr val="tx1"/>
              </a:solidFill>
              <a:tailEnd type="arrow" w="med" len="sm"/>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8A616851-287E-4F97-90D8-57C5442D4488}"/>
                </a:ext>
              </a:extLst>
            </p:cNvPr>
            <p:cNvSpPr txBox="1"/>
            <p:nvPr/>
          </p:nvSpPr>
          <p:spPr>
            <a:xfrm>
              <a:off x="6312033" y="4790888"/>
              <a:ext cx="660865" cy="338555"/>
            </a:xfrm>
            <a:prstGeom prst="rect">
              <a:avLst/>
            </a:prstGeom>
            <a:noFill/>
            <a:ln>
              <a:noFill/>
            </a:ln>
          </p:spPr>
          <p:txBody>
            <a:bodyPr wrap="none" rtlCol="0">
              <a:spAutoFit/>
            </a:bodyPr>
            <a:lstStyle/>
            <a:p>
              <a:r>
                <a:rPr lang="en-GB" sz="1050" b="1" dirty="0"/>
                <a:t>0.625</a:t>
              </a:r>
              <a:endParaRPr lang="en-GB" sz="1050" dirty="0"/>
            </a:p>
          </p:txBody>
        </p:sp>
        <p:sp>
          <p:nvSpPr>
            <p:cNvPr id="44" name="TextBox 43">
              <a:extLst>
                <a:ext uri="{FF2B5EF4-FFF2-40B4-BE49-F238E27FC236}">
                  <a16:creationId xmlns:a16="http://schemas.microsoft.com/office/drawing/2014/main" id="{C405391D-D4A9-45C7-A053-40BBC751A822}"/>
                </a:ext>
              </a:extLst>
            </p:cNvPr>
            <p:cNvSpPr txBox="1"/>
            <p:nvPr/>
          </p:nvSpPr>
          <p:spPr>
            <a:xfrm>
              <a:off x="4534927" y="4819859"/>
              <a:ext cx="477053" cy="338555"/>
            </a:xfrm>
            <a:prstGeom prst="rect">
              <a:avLst/>
            </a:prstGeom>
            <a:noFill/>
          </p:spPr>
          <p:txBody>
            <a:bodyPr wrap="none" rtlCol="0">
              <a:spAutoFit/>
            </a:bodyPr>
            <a:lstStyle/>
            <a:p>
              <a:r>
                <a:rPr lang="en-GB" sz="1050" b="1" dirty="0"/>
                <a:t>0.5</a:t>
              </a:r>
              <a:endParaRPr lang="en-GB" sz="1050" dirty="0"/>
            </a:p>
          </p:txBody>
        </p:sp>
        <p:sp>
          <p:nvSpPr>
            <p:cNvPr id="45" name="TextBox 44">
              <a:extLst>
                <a:ext uri="{FF2B5EF4-FFF2-40B4-BE49-F238E27FC236}">
                  <a16:creationId xmlns:a16="http://schemas.microsoft.com/office/drawing/2014/main" id="{BEA9E935-81B3-4886-B907-3F7F6D9E6F58}"/>
                </a:ext>
              </a:extLst>
            </p:cNvPr>
            <p:cNvSpPr txBox="1"/>
            <p:nvPr/>
          </p:nvSpPr>
          <p:spPr>
            <a:xfrm>
              <a:off x="5489232" y="4816368"/>
              <a:ext cx="568960" cy="338555"/>
            </a:xfrm>
            <a:prstGeom prst="rect">
              <a:avLst/>
            </a:prstGeom>
            <a:noFill/>
            <a:ln>
              <a:noFill/>
            </a:ln>
          </p:spPr>
          <p:txBody>
            <a:bodyPr wrap="none" rtlCol="0">
              <a:spAutoFit/>
            </a:bodyPr>
            <a:lstStyle/>
            <a:p>
              <a:r>
                <a:rPr lang="en-GB" sz="1050" b="1" dirty="0"/>
                <a:t>0.25</a:t>
              </a:r>
              <a:endParaRPr lang="en-GB" sz="1050" dirty="0"/>
            </a:p>
          </p:txBody>
        </p:sp>
        <p:sp>
          <p:nvSpPr>
            <p:cNvPr id="46" name="TextBox 45">
              <a:extLst>
                <a:ext uri="{FF2B5EF4-FFF2-40B4-BE49-F238E27FC236}">
                  <a16:creationId xmlns:a16="http://schemas.microsoft.com/office/drawing/2014/main" id="{E38A3E02-E201-4F4D-81FD-EF09B8DCAA41}"/>
                </a:ext>
              </a:extLst>
            </p:cNvPr>
            <p:cNvSpPr txBox="1"/>
            <p:nvPr/>
          </p:nvSpPr>
          <p:spPr>
            <a:xfrm>
              <a:off x="4552538" y="5578066"/>
              <a:ext cx="477053" cy="338555"/>
            </a:xfrm>
            <a:prstGeom prst="rect">
              <a:avLst/>
            </a:prstGeom>
            <a:noFill/>
          </p:spPr>
          <p:txBody>
            <a:bodyPr wrap="none" rtlCol="0">
              <a:spAutoFit/>
            </a:bodyPr>
            <a:lstStyle/>
            <a:p>
              <a:r>
                <a:rPr lang="en-GB" sz="1050" b="1" dirty="0"/>
                <a:t>0.5</a:t>
              </a:r>
              <a:endParaRPr lang="en-GB" sz="1050" dirty="0"/>
            </a:p>
          </p:txBody>
        </p:sp>
        <p:sp>
          <p:nvSpPr>
            <p:cNvPr id="70" name="Oval 69">
              <a:extLst>
                <a:ext uri="{FF2B5EF4-FFF2-40B4-BE49-F238E27FC236}">
                  <a16:creationId xmlns:a16="http://schemas.microsoft.com/office/drawing/2014/main" id="{308A411F-7754-4006-BFDA-50E5567B3792}"/>
                </a:ext>
              </a:extLst>
            </p:cNvPr>
            <p:cNvSpPr/>
            <p:nvPr/>
          </p:nvSpPr>
          <p:spPr>
            <a:xfrm rot="5400000">
              <a:off x="4527516" y="5473965"/>
              <a:ext cx="462380" cy="511838"/>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solidFill>
                  <a:schemeClr val="tx1"/>
                </a:solidFill>
              </a:endParaRPr>
            </a:p>
          </p:txBody>
        </p:sp>
      </p:grpSp>
      <p:sp>
        <p:nvSpPr>
          <p:cNvPr id="72" name="TextBox 71">
            <a:extLst>
              <a:ext uri="{FF2B5EF4-FFF2-40B4-BE49-F238E27FC236}">
                <a16:creationId xmlns:a16="http://schemas.microsoft.com/office/drawing/2014/main" id="{3A8355F5-D98D-472C-96E0-8DECF2C3B833}"/>
              </a:ext>
            </a:extLst>
          </p:cNvPr>
          <p:cNvSpPr txBox="1"/>
          <p:nvPr/>
        </p:nvSpPr>
        <p:spPr>
          <a:xfrm>
            <a:off x="305670" y="2632286"/>
            <a:ext cx="1979581" cy="300082"/>
          </a:xfrm>
          <a:prstGeom prst="rect">
            <a:avLst/>
          </a:prstGeom>
          <a:noFill/>
        </p:spPr>
        <p:txBody>
          <a:bodyPr wrap="none" rtlCol="0">
            <a:spAutoFit/>
          </a:bodyPr>
          <a:lstStyle/>
          <a:p>
            <a:r>
              <a:rPr lang="en-GB" sz="1350" u="sng" dirty="0"/>
              <a:t>preferences, probabilities</a:t>
            </a:r>
          </a:p>
        </p:txBody>
      </p:sp>
      <p:sp>
        <p:nvSpPr>
          <p:cNvPr id="73" name="TextBox 72">
            <a:extLst>
              <a:ext uri="{FF2B5EF4-FFF2-40B4-BE49-F238E27FC236}">
                <a16:creationId xmlns:a16="http://schemas.microsoft.com/office/drawing/2014/main" id="{1BBA1E11-1FF0-44E2-A4EE-44DDAF348646}"/>
              </a:ext>
            </a:extLst>
          </p:cNvPr>
          <p:cNvSpPr txBox="1"/>
          <p:nvPr/>
        </p:nvSpPr>
        <p:spPr>
          <a:xfrm>
            <a:off x="3331325" y="2629718"/>
            <a:ext cx="1571199" cy="300082"/>
          </a:xfrm>
          <a:prstGeom prst="rect">
            <a:avLst/>
          </a:prstGeom>
          <a:noFill/>
        </p:spPr>
        <p:txBody>
          <a:bodyPr wrap="none" rtlCol="0">
            <a:spAutoFit/>
          </a:bodyPr>
          <a:lstStyle/>
          <a:p>
            <a:r>
              <a:rPr lang="en-GB" sz="1350" u="sng" dirty="0"/>
              <a:t>algorithms, systems</a:t>
            </a:r>
          </a:p>
        </p:txBody>
      </p:sp>
      <p:sp>
        <p:nvSpPr>
          <p:cNvPr id="74" name="TextBox 73">
            <a:extLst>
              <a:ext uri="{FF2B5EF4-FFF2-40B4-BE49-F238E27FC236}">
                <a16:creationId xmlns:a16="http://schemas.microsoft.com/office/drawing/2014/main" id="{88220E3E-6655-4B8E-8D06-94F146E88D20}"/>
              </a:ext>
            </a:extLst>
          </p:cNvPr>
          <p:cNvSpPr txBox="1"/>
          <p:nvPr/>
        </p:nvSpPr>
        <p:spPr>
          <a:xfrm>
            <a:off x="6415085" y="2632286"/>
            <a:ext cx="1032847" cy="300082"/>
          </a:xfrm>
          <a:prstGeom prst="rect">
            <a:avLst/>
          </a:prstGeom>
          <a:noFill/>
        </p:spPr>
        <p:txBody>
          <a:bodyPr wrap="none" rtlCol="0">
            <a:spAutoFit/>
          </a:bodyPr>
          <a:lstStyle/>
          <a:p>
            <a:r>
              <a:rPr lang="en-GB" sz="1350" u="sng" dirty="0"/>
              <a:t>applications</a:t>
            </a:r>
          </a:p>
        </p:txBody>
      </p:sp>
      <p:sp>
        <p:nvSpPr>
          <p:cNvPr id="61" name="Title 1">
            <a:extLst>
              <a:ext uri="{FF2B5EF4-FFF2-40B4-BE49-F238E27FC236}">
                <a16:creationId xmlns:a16="http://schemas.microsoft.com/office/drawing/2014/main" id="{B97AD862-60B9-4A16-BBDD-79E3520B301F}"/>
              </a:ext>
            </a:extLst>
          </p:cNvPr>
          <p:cNvSpPr txBox="1">
            <a:spLocks/>
          </p:cNvSpPr>
          <p:nvPr/>
        </p:nvSpPr>
        <p:spPr>
          <a:xfrm>
            <a:off x="457200" y="274638"/>
            <a:ext cx="8229600" cy="57202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2000" b="0" kern="1200">
                <a:solidFill>
                  <a:srgbClr val="144B7A"/>
                </a:solidFill>
                <a:latin typeface="+mj-lt"/>
                <a:ea typeface="+mj-ea"/>
                <a:cs typeface="+mj-cs"/>
              </a:defRPr>
            </a:lvl1pPr>
          </a:lstStyle>
          <a:p>
            <a:r>
              <a:rPr lang="en-GB" dirty="0"/>
              <a:t>Computational Argumentation (alias “Argumentation in AI”)</a:t>
            </a:r>
          </a:p>
        </p:txBody>
      </p:sp>
    </p:spTree>
    <p:extLst>
      <p:ext uri="{BB962C8B-B14F-4D97-AF65-F5344CB8AC3E}">
        <p14:creationId xmlns:p14="http://schemas.microsoft.com/office/powerpoint/2010/main" val="2100697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8"/>
                                        </p:tgtEl>
                                        <p:attrNameLst>
                                          <p:attrName>style.visibility</p:attrName>
                                        </p:attrNameLst>
                                      </p:cBhvr>
                                      <p:to>
                                        <p:strVal val="visible"/>
                                      </p:to>
                                    </p:set>
                                  </p:childTnLst>
                                  <p:subTnLst>
                                    <p:set>
                                      <p:cBhvr override="childStyle">
                                        <p:cTn dur="1" fill="hold" display="0" masterRel="nextClick" afterEffect="1"/>
                                        <p:tgtEl>
                                          <p:spTgt spid="38"/>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subTnLst>
                                    <p:set>
                                      <p:cBhvr override="childStyle">
                                        <p:cTn dur="1" fill="hold" display="0" masterRel="nextClick" afterEffect="1"/>
                                        <p:tgtEl>
                                          <p:spTgt spid="40"/>
                                        </p:tgtEl>
                                        <p:attrNameLst>
                                          <p:attrName>style.visibility</p:attrName>
                                        </p:attrNameLst>
                                      </p:cBhvr>
                                      <p:to>
                                        <p:strVal val="hidden"/>
                                      </p:to>
                                    </p:set>
                                  </p:sub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subTnLst>
                                    <p:set>
                                      <p:cBhvr override="childStyle">
                                        <p:cTn dur="1" fill="hold" display="0" masterRel="nextClick" afterEffect="1"/>
                                        <p:tgtEl>
                                          <p:spTgt spid="39"/>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2"/>
                                        </p:tgtEl>
                                        <p:attrNameLst>
                                          <p:attrName>style.visibility</p:attrName>
                                        </p:attrNameLst>
                                      </p:cBhvr>
                                      <p:to>
                                        <p:strVal val="visible"/>
                                      </p:to>
                                    </p:set>
                                  </p:childTnLst>
                                  <p:subTnLst>
                                    <p:set>
                                      <p:cBhvr override="childStyle">
                                        <p:cTn dur="1" fill="hold" display="0" masterRel="nextClick" afterEffect="1"/>
                                        <p:tgtEl>
                                          <p:spTgt spid="72"/>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subTnLst>
                                    <p:set>
                                      <p:cBhvr override="childStyle">
                                        <p:cTn dur="1" fill="hold" display="0" masterRel="nextClick" afterEffect="1"/>
                                        <p:tgtEl>
                                          <p:spTgt spid="63"/>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childTnLst>
                                  <p:subTnLst>
                                    <p:set>
                                      <p:cBhvr override="childStyle">
                                        <p:cTn dur="1" fill="hold" display="0" masterRel="nextClick" afterEffect="1"/>
                                        <p:tgtEl>
                                          <p:spTgt spid="62"/>
                                        </p:tgtEl>
                                        <p:attrNameLst>
                                          <p:attrName>style.visibility</p:attrName>
                                        </p:attrNameLst>
                                      </p:cBhvr>
                                      <p:to>
                                        <p:strVal val="hidden"/>
                                      </p:to>
                                    </p:set>
                                  </p:sub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3"/>
                                        </p:tgtEl>
                                        <p:attrNameLst>
                                          <p:attrName>style.visibility</p:attrName>
                                        </p:attrNameLst>
                                      </p:cBhvr>
                                      <p:to>
                                        <p:strVal val="visible"/>
                                      </p:to>
                                    </p:set>
                                  </p:childTnLst>
                                  <p:subTnLst>
                                    <p:set>
                                      <p:cBhvr override="childStyle">
                                        <p:cTn dur="1" fill="hold" display="0" masterRel="nextClick" afterEffect="1"/>
                                        <p:tgtEl>
                                          <p:spTgt spid="73"/>
                                        </p:tgtEl>
                                        <p:attrNameLst>
                                          <p:attrName>style.visibility</p:attrName>
                                        </p:attrNameLst>
                                      </p:cBhvr>
                                      <p:to>
                                        <p:strVal val="hidden"/>
                                      </p:to>
                                    </p:set>
                                  </p:sub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6" grpId="0"/>
      <p:bldP spid="37" grpId="0"/>
      <p:bldP spid="38" grpId="0"/>
      <p:bldP spid="39" grpId="0"/>
      <p:bldP spid="40" grpId="0"/>
      <p:bldP spid="62" grpId="0"/>
      <p:bldP spid="63" grpId="0"/>
      <p:bldP spid="65" grpId="0"/>
      <p:bldP spid="66" grpId="0"/>
      <p:bldP spid="72" grpId="0"/>
      <p:bldP spid="73" grpId="0"/>
      <p:bldP spid="7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Spectrum.thmx</Template>
  <TotalTime>19612</TotalTime>
  <Words>5516</Words>
  <Application>Microsoft Macintosh PowerPoint</Application>
  <PresentationFormat>On-screen Show (4:3)</PresentationFormat>
  <Paragraphs>885</Paragraphs>
  <Slides>62</Slides>
  <Notes>24</Notes>
  <HiddenSlides>5</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62</vt:i4>
      </vt:variant>
    </vt:vector>
  </HeadingPairs>
  <TitlesOfParts>
    <vt:vector size="71" baseType="lpstr">
      <vt:lpstr>Arial</vt:lpstr>
      <vt:lpstr>Avenir Roman</vt:lpstr>
      <vt:lpstr>Calibri</vt:lpstr>
      <vt:lpstr>Cambria Math</vt:lpstr>
      <vt:lpstr>Helvetica Light</vt:lpstr>
      <vt:lpstr>Lucida Calligraphy</vt:lpstr>
      <vt:lpstr>Times</vt:lpstr>
      <vt:lpstr>Times New Roman</vt:lpstr>
      <vt:lpstr>Office Theme</vt:lpstr>
      <vt:lpstr>PowerPoint Presentation</vt:lpstr>
      <vt:lpstr>Tutorial Overview</vt:lpstr>
      <vt:lpstr>                Part 0 – Introduction to XAI and                                Background on (Abstract, Bipolar, Gradual) Argumentation</vt:lpstr>
      <vt:lpstr>What can AI do today?</vt:lpstr>
      <vt:lpstr>Why explanations?</vt:lpstr>
      <vt:lpstr>Existing XAI solutions</vt:lpstr>
      <vt:lpstr>PowerPoint Presentation</vt:lpstr>
      <vt:lpstr>XAI and the social sciences</vt:lpstr>
      <vt:lpstr>PowerPoint Presentation</vt:lpstr>
      <vt:lpstr>Argumentation Frameworks and Gradual Semantics </vt:lpstr>
      <vt:lpstr>Example gradual semantics – DF-QuAD</vt:lpstr>
      <vt:lpstr>Properties of Gradual Semantics</vt:lpstr>
      <vt:lpstr>Argumentative explanations =  Solving the argumentation “equation”</vt:lpstr>
      <vt:lpstr>Part 1 – Building Explainable Systems  with Argumentative Foundations</vt:lpstr>
      <vt:lpstr>Argument-based mixed recommenders and their application to movie suggestion</vt:lpstr>
      <vt:lpstr>On Computing Explanations in Argumentation</vt:lpstr>
      <vt:lpstr>Explainable Review Aggregation (for recommendation) with Argumentation</vt:lpstr>
      <vt:lpstr>Application to movie recommendations: Rotten Tomatoes</vt:lpstr>
      <vt:lpstr>Application to movie recommendations: Rotten Tomatoes </vt:lpstr>
      <vt:lpstr>Main steps</vt:lpstr>
      <vt:lpstr>Step 1: Feature-based characterisation of movies</vt:lpstr>
      <vt:lpstr>Step 1: Feature-based characterisation of movies</vt:lpstr>
      <vt:lpstr>Step 2: Extracting phrases representing potential arguments</vt:lpstr>
      <vt:lpstr>Step 3: Extracting Review Aggregations</vt:lpstr>
      <vt:lpstr>Step 3: Extracting Review Aggregations</vt:lpstr>
      <vt:lpstr>Step 4: Augmenting review aggregations</vt:lpstr>
      <vt:lpstr>Step 5: Extracting QBAFs</vt:lpstr>
      <vt:lpstr>Step 5: Extracting QBAFs </vt:lpstr>
      <vt:lpstr>Step 5: Applying argumentation semantics</vt:lpstr>
      <vt:lpstr>Step 6: Explanations</vt:lpstr>
      <vt:lpstr>Part 2 – Extracting Argumentative Explanations  from Existing Systems </vt:lpstr>
      <vt:lpstr>Extracting Argumentation Frameworks  </vt:lpstr>
      <vt:lpstr>The Aspect-Item Recommender System</vt:lpstr>
      <vt:lpstr>Aspect-Item Frameworks</vt:lpstr>
      <vt:lpstr>Aspect-Item Recommender Systems</vt:lpstr>
      <vt:lpstr>Extracting Argumentation Frameworks </vt:lpstr>
      <vt:lpstr>Extracting Argumentation Frameworks</vt:lpstr>
      <vt:lpstr>Extracting Argumentation Frameworks</vt:lpstr>
      <vt:lpstr>Generating Argumentative Explanations</vt:lpstr>
      <vt:lpstr>Generating Argumentative Explanations</vt:lpstr>
      <vt:lpstr>Example Applications – Netflix</vt:lpstr>
      <vt:lpstr>Example Applications – Netflix</vt:lpstr>
      <vt:lpstr>Example Applications – Netflix</vt:lpstr>
      <vt:lpstr>Types of Explanations - Content</vt:lpstr>
      <vt:lpstr>Types of Explanations - Format</vt:lpstr>
      <vt:lpstr>User Studies</vt:lpstr>
      <vt:lpstr>User Studies</vt:lpstr>
      <vt:lpstr>Bayesian Network Classifiers</vt:lpstr>
      <vt:lpstr>Counterfactual Explanations</vt:lpstr>
      <vt:lpstr>Application Examples</vt:lpstr>
      <vt:lpstr>Support Argumentation Frameworks for Bayesian Networks</vt:lpstr>
      <vt:lpstr>Part 4 – Conclusions</vt:lpstr>
      <vt:lpstr>Summary</vt:lpstr>
      <vt:lpstr>(Dialectically) explaining why schedules are (not) “quasi-optimal”</vt:lpstr>
      <vt:lpstr>PowerPoint Presentation</vt:lpstr>
      <vt:lpstr>Data-Empowered Argumentation (DEAr)</vt:lpstr>
      <vt:lpstr>Conclusions</vt:lpstr>
      <vt:lpstr>Step 5: Extracting QBAFs </vt:lpstr>
      <vt:lpstr>Step 2: Extracting phrases representing potential arguments</vt:lpstr>
      <vt:lpstr>Recommender Systems Background</vt:lpstr>
      <vt:lpstr>User Studies</vt:lpstr>
      <vt:lpstr>User Studies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A.I. Logic &amp; Argumentation to Design Engineering</dc:title>
  <dc:creator>Antonio Rago</dc:creator>
  <cp:lastModifiedBy>Rago, Antonio F</cp:lastModifiedBy>
  <cp:revision>1403</cp:revision>
  <dcterms:created xsi:type="dcterms:W3CDTF">2014-10-09T08:47:45Z</dcterms:created>
  <dcterms:modified xsi:type="dcterms:W3CDTF">2020-08-29T19:21:37Z</dcterms:modified>
</cp:coreProperties>
</file>