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498" r:id="rId2"/>
    <p:sldId id="499" r:id="rId3"/>
    <p:sldId id="500" r:id="rId4"/>
    <p:sldId id="530" r:id="rId5"/>
    <p:sldId id="531" r:id="rId6"/>
    <p:sldId id="560" r:id="rId7"/>
    <p:sldId id="542" r:id="rId8"/>
    <p:sldId id="543" r:id="rId9"/>
    <p:sldId id="546" r:id="rId10"/>
    <p:sldId id="565" r:id="rId11"/>
    <p:sldId id="562" r:id="rId12"/>
    <p:sldId id="547" r:id="rId13"/>
    <p:sldId id="568" r:id="rId14"/>
    <p:sldId id="548" r:id="rId15"/>
    <p:sldId id="1025" r:id="rId16"/>
    <p:sldId id="1026" r:id="rId17"/>
    <p:sldId id="566" r:id="rId18"/>
    <p:sldId id="533" r:id="rId19"/>
    <p:sldId id="567" r:id="rId20"/>
    <p:sldId id="1000" r:id="rId21"/>
    <p:sldId id="999" r:id="rId22"/>
    <p:sldId id="550" r:id="rId23"/>
    <p:sldId id="504" r:id="rId24"/>
    <p:sldId id="383" r:id="rId25"/>
    <p:sldId id="448" r:id="rId26"/>
    <p:sldId id="505" r:id="rId27"/>
    <p:sldId id="549" r:id="rId28"/>
    <p:sldId id="981" r:id="rId29"/>
    <p:sldId id="1015" r:id="rId30"/>
    <p:sldId id="1018" r:id="rId31"/>
    <p:sldId id="517" r:id="rId32"/>
    <p:sldId id="518" r:id="rId33"/>
    <p:sldId id="521" r:id="rId34"/>
    <p:sldId id="524" r:id="rId35"/>
    <p:sldId id="525" r:id="rId36"/>
    <p:sldId id="526" r:id="rId37"/>
    <p:sldId id="1019" r:id="rId38"/>
    <p:sldId id="1020" r:id="rId39"/>
    <p:sldId id="1017" r:id="rId40"/>
    <p:sldId id="992" r:id="rId41"/>
    <p:sldId id="993" r:id="rId42"/>
    <p:sldId id="994" r:id="rId43"/>
    <p:sldId id="571" r:id="rId44"/>
    <p:sldId id="983" r:id="rId45"/>
    <p:sldId id="1001" r:id="rId46"/>
    <p:sldId id="1002" r:id="rId47"/>
    <p:sldId id="1008" r:id="rId48"/>
    <p:sldId id="1003" r:id="rId49"/>
    <p:sldId id="1007" r:id="rId50"/>
    <p:sldId id="1022" r:id="rId51"/>
    <p:sldId id="1021" r:id="rId52"/>
    <p:sldId id="1024" r:id="rId53"/>
    <p:sldId id="1023" r:id="rId54"/>
    <p:sldId id="503" r:id="rId55"/>
    <p:sldId id="1004" r:id="rId56"/>
    <p:sldId id="578" r:id="rId57"/>
    <p:sldId id="575" r:id="rId58"/>
    <p:sldId id="579" r:id="rId59"/>
    <p:sldId id="576" r:id="rId60"/>
    <p:sldId id="581" r:id="rId61"/>
    <p:sldId id="1010" r:id="rId62"/>
    <p:sldId id="582" r:id="rId63"/>
    <p:sldId id="1011" r:id="rId64"/>
    <p:sldId id="1012" r:id="rId65"/>
    <p:sldId id="1013" r:id="rId66"/>
    <p:sldId id="1014" r:id="rId67"/>
    <p:sldId id="1016" r:id="rId68"/>
    <p:sldId id="988" r:id="rId69"/>
    <p:sldId id="978" r:id="rId70"/>
    <p:sldId id="984" r:id="rId71"/>
    <p:sldId id="1009" r:id="rId72"/>
    <p:sldId id="980" r:id="rId73"/>
    <p:sldId id="483" r:id="rId74"/>
    <p:sldId id="985" r:id="rId75"/>
    <p:sldId id="989" r:id="rId76"/>
    <p:sldId id="990" r:id="rId77"/>
    <p:sldId id="995" r:id="rId78"/>
    <p:sldId id="996" r:id="rId79"/>
    <p:sldId id="986" r:id="rId80"/>
    <p:sldId id="987" r:id="rId81"/>
    <p:sldId id="507" r:id="rId82"/>
    <p:sldId id="508" r:id="rId83"/>
    <p:sldId id="1006" r:id="rId84"/>
    <p:sldId id="511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98B3"/>
    <a:srgbClr val="144B7A"/>
    <a:srgbClr val="FF7180"/>
    <a:srgbClr val="FF9694"/>
    <a:srgbClr val="1A9ECC"/>
    <a:srgbClr val="1EA9DB"/>
    <a:srgbClr val="153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 autoAdjust="0"/>
    <p:restoredTop sz="74719" autoAdjust="0"/>
  </p:normalViewPr>
  <p:slideViewPr>
    <p:cSldViewPr snapToGrid="0" snapToObjects="1">
      <p:cViewPr varScale="1">
        <p:scale>
          <a:sx n="70" d="100"/>
          <a:sy n="70" d="100"/>
        </p:scale>
        <p:origin x="200" y="63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44C18-CFCF-7D4C-A339-5CC952658D3C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DF242-2BCD-434E-B099-1299CBCC5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90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26C5A-C053-FD44-A823-AF00E4566412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27DF6-370B-5245-A250-B75557CC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37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FT –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82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Wha</a:t>
            </a:r>
            <a:r>
              <a:rPr lang="en-GB" dirty="0"/>
              <a:t> about recommender systems?  </a:t>
            </a:r>
            <a:r>
              <a:rPr lang="en-GB" dirty="0" err="1"/>
              <a:t>A“commercial</a:t>
            </a:r>
            <a:r>
              <a:rPr lang="en-GB" dirty="0"/>
              <a:t>” examples</a:t>
            </a:r>
          </a:p>
          <a:p>
            <a:endParaRPr lang="en-GB" dirty="0"/>
          </a:p>
          <a:p>
            <a:r>
              <a:rPr lang="en-GB" dirty="0"/>
              <a:t>These are explanations “of sorts”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Another commercial example (for recommendations based on review aggregations). These are also explanations “of sorts”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In the first category also: Problem Supervision Level: supervised, unsupervised, reinforcement etc;  Problem Type: classification, regression, clustering; Explanation Target: data, model, prediction; Relation to the Predictive System: ante-hoc (predict and explain), post-hoc (predict then explain), mimic (twin). 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</a:rPr>
              <a:t>Misuse: , can explanations be used by adversaries to game a model?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3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no means exhaustive list, e.g. Hoffman et al, Metrics for XAI, </a:t>
            </a:r>
            <a:r>
              <a:rPr lang="en-GB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arxiv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2018, https://arxiv.org/abs/1812.04608</a:t>
            </a:r>
          </a:p>
          <a:p>
            <a:endParaRPr lang="en-GB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 interactions? Questioning and feedback… 9also see Russel’s keynote at </a:t>
            </a:r>
            <a:r>
              <a:rPr lang="en-GB" dirty="0" err="1"/>
              <a:t>ecai</a:t>
            </a:r>
            <a:r>
              <a:rPr lang="en-GB" dirty="0"/>
              <a:t>? Possibly add a quote from one of his papers)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61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 interactions? Questioning and feedback… 9also see Russel’s keynote at </a:t>
            </a:r>
            <a:r>
              <a:rPr lang="en-GB" dirty="0" err="1"/>
              <a:t>ecai</a:t>
            </a:r>
            <a:r>
              <a:rPr lang="en-GB" dirty="0"/>
              <a:t>? Possibly add a quote from one of his papers)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28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 interactions? Questioning and feedback… 9also see Russel’s keynote at </a:t>
            </a:r>
            <a:r>
              <a:rPr lang="en-GB" dirty="0" err="1"/>
              <a:t>ecai</a:t>
            </a:r>
            <a:r>
              <a:rPr lang="en-GB" dirty="0"/>
              <a:t>? Possibly add a quote from one of his papers)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71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</a:t>
            </a:r>
            <a:r>
              <a:rPr lang="en-GB" dirty="0" err="1"/>
              <a:t>Narducci</a:t>
            </a:r>
            <a:r>
              <a:rPr lang="en-GB" dirty="0"/>
              <a:t> and Semeraro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25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57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 15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5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WE GET RID OF AA FRAMEWORK AFTER ANIMATION 5 WHEN SHOWING 6? FT – YOUR CHOICE!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5E0C3-9866-4C69-BA52-756B5D25C89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164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SAY: WE WILL USE GROUNDED AND </a:t>
            </a:r>
            <a:r>
              <a:rPr lang="en-GB" b="1" dirty="0"/>
              <a:t>STABLE </a:t>
            </a:r>
            <a:r>
              <a:rPr lang="en-GB" dirty="0"/>
              <a:t>ONLY ONLY</a:t>
            </a:r>
          </a:p>
          <a:p>
            <a:endParaRPr lang="en-GB" dirty="0"/>
          </a:p>
          <a:p>
            <a:r>
              <a:rPr lang="en-GB" dirty="0"/>
              <a:t>Grounded is computable in Polynomial time. It can be computed bottom up: </a:t>
            </a:r>
            <a:r>
              <a:rPr lang="en-GB" dirty="0" err="1"/>
              <a:t>unattacked</a:t>
            </a:r>
            <a:r>
              <a:rPr lang="en-GB" dirty="0"/>
              <a:t> </a:t>
            </a:r>
            <a:r>
              <a:rPr lang="en-GB" dirty="0" err="1"/>
              <a:t>args</a:t>
            </a:r>
            <a:r>
              <a:rPr lang="en-GB" dirty="0"/>
              <a:t> first, then all arguments they defend and so on – till no change. Green nodes amount to the grounded extension in the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5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93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0B8A1-EFB2-4FA0-A5EB-1F7619AFBEE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639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68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argumentation instead of other KR formalisms?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45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FT: 10 minutes</a:t>
            </a:r>
          </a:p>
          <a:p>
            <a:endParaRPr lang="en-US" dirty="0"/>
          </a:p>
          <a:p>
            <a:r>
              <a:rPr lang="en-US" dirty="0"/>
              <a:t>NOTE: We focus mostly on the proposal by ourselves and others in </a:t>
            </a:r>
            <a:r>
              <a:rPr lang="en-US" dirty="0" err="1"/>
              <a:t>CLArg</a:t>
            </a:r>
            <a:r>
              <a:rPr lang="en-US" dirty="0"/>
              <a:t>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28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98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85750" algn="just"/>
            <a:r>
              <a:rPr lang="en-US" dirty="0"/>
              <a:t>We mine votes can be mined using </a:t>
            </a:r>
            <a:r>
              <a:rPr lang="en-US" b="1" dirty="0"/>
              <a:t>sentiment analysis </a:t>
            </a:r>
            <a:r>
              <a:rPr lang="en-US" dirty="0"/>
              <a:t>or </a:t>
            </a:r>
            <a:r>
              <a:rPr lang="en-US" b="1" dirty="0"/>
              <a:t>argument mining</a:t>
            </a:r>
            <a:r>
              <a:rPr lang="en-US" dirty="0"/>
              <a:t>:</a:t>
            </a:r>
          </a:p>
          <a:p>
            <a:pPr lvl="1" algn="just"/>
            <a:r>
              <a:rPr lang="en-US" dirty="0"/>
              <a:t>A positive/negative vote from a critic on a (sub-)feature of the movie signifies positive/negative stance on that (sub-)feature</a:t>
            </a:r>
          </a:p>
          <a:p>
            <a:pPr lvl="1" algn="just"/>
            <a:r>
              <a:rPr lang="en-US" dirty="0"/>
              <a:t>A positive/negative vote on </a:t>
            </a:r>
            <a:r>
              <a:rPr lang="en-US" i="1" dirty="0"/>
              <a:t>m</a:t>
            </a:r>
            <a:r>
              <a:rPr lang="en-US" dirty="0"/>
              <a:t> signifies positive/negative stance on the overall movie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9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1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65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Restricted Euler-based semantics (REB) </a:t>
            </a:r>
            <a:r>
              <a:rPr lang="en-GB" dirty="0"/>
              <a:t>Leila </a:t>
            </a:r>
            <a:r>
              <a:rPr lang="en-GB" dirty="0" err="1"/>
              <a:t>Amgoud</a:t>
            </a:r>
            <a:r>
              <a:rPr lang="en-GB" dirty="0"/>
              <a:t> and Jonathan Ben-</a:t>
            </a:r>
            <a:r>
              <a:rPr lang="en-GB" dirty="0" err="1"/>
              <a:t>Naim</a:t>
            </a:r>
            <a:r>
              <a:rPr lang="en-GB" dirty="0"/>
              <a:t>. 2017. Evaluation of Arguments in</a:t>
            </a:r>
          </a:p>
          <a:p>
            <a:r>
              <a:rPr lang="en-GB" dirty="0"/>
              <a:t>Weighted Bipolar Graphs. In Symbolic and Quantitative Approaches to Reasoning</a:t>
            </a:r>
          </a:p>
          <a:p>
            <a:r>
              <a:rPr lang="en-GB" dirty="0"/>
              <a:t>with Uncertainty - 14th European Conference, ECSQARU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3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0" dirty="0"/>
              <a:t>AR: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508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77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0" dirty="0"/>
              <a:t>BREAK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04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FT 20 minutes (10 for each method)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0B8A1-EFB2-4FA0-A5EB-1F7619AFBEE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5674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0B8A1-EFB2-4FA0-A5EB-1F7619AFBEE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222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use semantic similarity for clustering as follows: for two words to be deemed semantically similar they need to have the same sentiment polarity (e.g. “good” will be tested against “great” which has a positive polarity but not against “bad” which has a negative polarity) and the same part of speech (POS) tag (e.g. “good” will be tested against “amazing” which is an adjective but not against “work” which can be a verb or a noun depending on context). We use the semantic network </a:t>
            </a:r>
            <a:r>
              <a:rPr lang="en-GB" dirty="0" err="1"/>
              <a:t>ConceptNet</a:t>
            </a:r>
            <a:r>
              <a:rPr lang="en-GB" dirty="0"/>
              <a:t> and select the pairs that have relatedness score above 0.3.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0B8A1-EFB2-4FA0-A5EB-1F7619AFBEE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755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Mushrooms: categorical data – so characterisation extraction is dimensionality reduction</a:t>
            </a:r>
          </a:p>
          <a:p>
            <a:r>
              <a:rPr lang="en-GB" dirty="0"/>
              <a:t>Images: </a:t>
            </a:r>
            <a:r>
              <a:rPr lang="en-GB" dirty="0" err="1"/>
              <a:t>CelebA</a:t>
            </a:r>
            <a:r>
              <a:rPr lang="en-GB" dirty="0"/>
              <a:t> (under), </a:t>
            </a:r>
            <a:r>
              <a:rPr lang="en-GB" dirty="0" err="1"/>
              <a:t>OwA</a:t>
            </a:r>
            <a:r>
              <a:rPr lang="en-GB" dirty="0"/>
              <a:t> (over)</a:t>
            </a:r>
          </a:p>
          <a:p>
            <a:endParaRPr lang="en-GB" dirty="0"/>
          </a:p>
          <a:p>
            <a:r>
              <a:rPr lang="en-GB" dirty="0"/>
              <a:t>Performances omitted in the last experiment – they are in the paper. For the default: different choices work for different experiments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0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Information Commissioner’s Office (The UK’s independent authority set up to uphold information rights in the public interest, promoting openness by public bodies and data privacy for individuals.)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10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Comment: this is a system that is argumentative by design, constructed directly from data. We will see how being argumentative allows it to be explainable – in that different argumentative explanations can be extracted from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67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0B8A1-EFB2-4FA0-A5EB-1F7619AFBEE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69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Feasibility is polynomial. The other two properties are satisfied by every optimal schedule (pairwise comparisons, local </a:t>
            </a:r>
            <a:r>
              <a:rPr lang="en-GB" dirty="0" err="1"/>
              <a:t>comaprisons</a:t>
            </a:r>
            <a:r>
              <a:rPr lang="en-GB" dirty="0"/>
              <a:t>, efficiently computed).</a:t>
            </a:r>
          </a:p>
          <a:p>
            <a:endParaRPr lang="en-GB" dirty="0"/>
          </a:p>
          <a:p>
            <a:r>
              <a:rPr lang="en-GB" dirty="0"/>
              <a:t>Machine is </a:t>
            </a:r>
            <a:r>
              <a:rPr lang="en-GB" dirty="0" err="1"/>
              <a:t>is</a:t>
            </a:r>
            <a:r>
              <a:rPr lang="en-GB" dirty="0"/>
              <a:t> the busiest. </a:t>
            </a:r>
            <a:r>
              <a:rPr lang="en-GB" dirty="0" err="1"/>
              <a:t>C_i</a:t>
            </a:r>
            <a:r>
              <a:rPr lang="en-GB" dirty="0"/>
              <a:t> is the summation in the first starred condition (</a:t>
            </a:r>
            <a:r>
              <a:rPr lang="en-GB" dirty="0" err="1"/>
              <a:t>c_i</a:t>
            </a:r>
            <a:r>
              <a:rPr lang="en-GB" dirty="0"/>
              <a:t>’ the same summation for machine </a:t>
            </a:r>
            <a:r>
              <a:rPr lang="en-GB" dirty="0" err="1"/>
              <a:t>i</a:t>
            </a:r>
            <a:r>
              <a:rPr lang="en-GB" dirty="0"/>
              <a:t>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9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5E0C3-9866-4C69-BA52-756B5D25C89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8554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 20 minutes (10 for each method)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0B8A1-EFB2-4FA0-A5EB-1F7619AFBEE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793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8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Mongolian Baiti" panose="03000500000000000000" pitchFamily="66" charset="0"/>
              </a:rPr>
              <a:t>Un </a:t>
            </a:r>
            <a:r>
              <a:rPr lang="en-US" dirty="0" err="1">
                <a:cs typeface="Mongolian Baiti" panose="03000500000000000000" pitchFamily="66" charset="0"/>
              </a:rPr>
              <a:t>esempio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d’applicazione</a:t>
            </a:r>
            <a:r>
              <a:rPr lang="en-US" dirty="0">
                <a:cs typeface="Mongolian Baiti" panose="03000500000000000000" pitchFamily="66" charset="0"/>
              </a:rPr>
              <a:t> di </a:t>
            </a:r>
            <a:r>
              <a:rPr lang="en-US" dirty="0" err="1">
                <a:cs typeface="Mongolian Baiti" panose="03000500000000000000" pitchFamily="66" charset="0"/>
              </a:rPr>
              <a:t>questo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tipo</a:t>
            </a:r>
            <a:r>
              <a:rPr lang="en-US" dirty="0">
                <a:cs typeface="Mongolian Baiti" panose="03000500000000000000" pitchFamily="66" charset="0"/>
              </a:rPr>
              <a:t> di </a:t>
            </a:r>
            <a:r>
              <a:rPr lang="en-US" dirty="0" err="1">
                <a:cs typeface="Mongolian Baiti" panose="03000500000000000000" pitchFamily="66" charset="0"/>
              </a:rPr>
              <a:t>spiegazioni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controfattuali</a:t>
            </a:r>
            <a:r>
              <a:rPr lang="en-US" dirty="0">
                <a:cs typeface="Mongolian Baiti" panose="03000500000000000000" pitchFamily="66" charset="0"/>
              </a:rPr>
              <a:t> è </a:t>
            </a:r>
            <a:r>
              <a:rPr lang="en-US" dirty="0" err="1">
                <a:cs typeface="Mongolian Baiti" panose="03000500000000000000" pitchFamily="66" charset="0"/>
              </a:rPr>
              <a:t>l’identificazione</a:t>
            </a:r>
            <a:r>
              <a:rPr lang="en-US" dirty="0">
                <a:cs typeface="Mongolian Baiti" panose="03000500000000000000" pitchFamily="66" charset="0"/>
              </a:rPr>
              <a:t> di </a:t>
            </a:r>
            <a:r>
              <a:rPr lang="en-US" dirty="0" err="1">
                <a:cs typeface="Mongolian Baiti" panose="03000500000000000000" pitchFamily="66" charset="0"/>
              </a:rPr>
              <a:t>classificatori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discrimatori</a:t>
            </a:r>
            <a:r>
              <a:rPr lang="en-US" dirty="0">
                <a:cs typeface="Mongolian Baiti" panose="03000500000000000000" pitchFamily="66" charset="0"/>
              </a:rPr>
              <a:t>.</a:t>
            </a:r>
          </a:p>
          <a:p>
            <a:endParaRPr lang="en-US" dirty="0">
              <a:cs typeface="Mongolian Baiti" panose="03000500000000000000" pitchFamily="66" charset="0"/>
            </a:endParaRPr>
          </a:p>
          <a:p>
            <a:r>
              <a:rPr lang="en-US" dirty="0">
                <a:cs typeface="Mongolian Baiti" panose="03000500000000000000" pitchFamily="66" charset="0"/>
              </a:rPr>
              <a:t>Per </a:t>
            </a:r>
            <a:r>
              <a:rPr lang="en-US" dirty="0" err="1">
                <a:cs typeface="Mongolian Baiti" panose="03000500000000000000" pitchFamily="66" charset="0"/>
              </a:rPr>
              <a:t>testare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queste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spiegazioni</a:t>
            </a:r>
            <a:r>
              <a:rPr lang="en-US" dirty="0">
                <a:cs typeface="Mongolian Baiti" panose="03000500000000000000" pitchFamily="66" charset="0"/>
              </a:rPr>
              <a:t> ho </a:t>
            </a:r>
            <a:r>
              <a:rPr lang="en-US" dirty="0" err="1">
                <a:cs typeface="Mongolian Baiti" panose="03000500000000000000" pitchFamily="66" charset="0"/>
              </a:rPr>
              <a:t>creato</a:t>
            </a:r>
            <a:r>
              <a:rPr lang="en-US" dirty="0">
                <a:cs typeface="Mongolian Baiti" panose="03000500000000000000" pitchFamily="66" charset="0"/>
              </a:rPr>
              <a:t> un </a:t>
            </a:r>
            <a:r>
              <a:rPr lang="en-US" dirty="0" err="1">
                <a:cs typeface="Mongolian Baiti" panose="03000500000000000000" pitchFamily="66" charset="0"/>
              </a:rPr>
              <a:t>classificatore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Bayesiano</a:t>
            </a:r>
            <a:r>
              <a:rPr lang="en-US" dirty="0">
                <a:cs typeface="Mongolian Baiti" panose="03000500000000000000" pitchFamily="66" charset="0"/>
              </a:rPr>
              <a:t> che </a:t>
            </a:r>
            <a:r>
              <a:rPr lang="en-US" dirty="0" err="1">
                <a:cs typeface="Mongolian Baiti" panose="03000500000000000000" pitchFamily="66" charset="0"/>
              </a:rPr>
              <a:t>prevede</a:t>
            </a:r>
            <a:r>
              <a:rPr lang="en-US" dirty="0">
                <a:cs typeface="Mongolian Baiti" panose="03000500000000000000" pitchFamily="66" charset="0"/>
              </a:rPr>
              <a:t> se un </a:t>
            </a:r>
            <a:r>
              <a:rPr lang="en-US" dirty="0" err="1">
                <a:cs typeface="Mongolian Baiti" panose="03000500000000000000" pitchFamily="66" charset="0"/>
              </a:rPr>
              <a:t>carcerato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violerà</a:t>
            </a:r>
            <a:r>
              <a:rPr lang="en-US" dirty="0">
                <a:cs typeface="Mongolian Baiti" panose="03000500000000000000" pitchFamily="66" charset="0"/>
              </a:rPr>
              <a:t> o </a:t>
            </a:r>
            <a:r>
              <a:rPr lang="en-US" dirty="0" err="1">
                <a:cs typeface="Mongolian Baiti" panose="03000500000000000000" pitchFamily="66" charset="0"/>
              </a:rPr>
              <a:t>meno</a:t>
            </a:r>
            <a:r>
              <a:rPr lang="en-US" dirty="0">
                <a:cs typeface="Mongolian Baiti" panose="03000500000000000000" pitchFamily="66" charset="0"/>
              </a:rPr>
              <a:t> la </a:t>
            </a:r>
            <a:r>
              <a:rPr lang="en-US" dirty="0" err="1">
                <a:cs typeface="Mongolian Baiti" panose="03000500000000000000" pitchFamily="66" charset="0"/>
              </a:rPr>
              <a:t>libertà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vigilata</a:t>
            </a:r>
            <a:r>
              <a:rPr lang="en-US" dirty="0">
                <a:cs typeface="Mongolian Baiti" panose="03000500000000000000" pitchFamily="66" charset="0"/>
              </a:rPr>
              <a:t>.</a:t>
            </a:r>
          </a:p>
          <a:p>
            <a:r>
              <a:rPr lang="en-US" dirty="0">
                <a:cs typeface="Mongolian Baiti" panose="03000500000000000000" pitchFamily="66" charset="0"/>
              </a:rPr>
              <a:t>Ho </a:t>
            </a:r>
            <a:r>
              <a:rPr lang="en-US" dirty="0" err="1">
                <a:cs typeface="Mongolian Baiti" panose="03000500000000000000" pitchFamily="66" charset="0"/>
              </a:rPr>
              <a:t>incluso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volutamente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tra</a:t>
            </a:r>
            <a:r>
              <a:rPr lang="en-US" dirty="0">
                <a:cs typeface="Mongolian Baiti" panose="03000500000000000000" pitchFamily="66" charset="0"/>
              </a:rPr>
              <a:t> le feature </a:t>
            </a:r>
            <a:r>
              <a:rPr lang="en-US" dirty="0" err="1">
                <a:cs typeface="Mongolian Baiti" panose="03000500000000000000" pitchFamily="66" charset="0"/>
              </a:rPr>
              <a:t>il</a:t>
            </a:r>
            <a:r>
              <a:rPr lang="en-US" dirty="0">
                <a:cs typeface="Mongolian Baiti" panose="03000500000000000000" pitchFamily="66" charset="0"/>
              </a:rPr>
              <a:t> </a:t>
            </a:r>
            <a:r>
              <a:rPr lang="en-US" dirty="0" err="1">
                <a:cs typeface="Mongolian Baiti" panose="03000500000000000000" pitchFamily="66" charset="0"/>
              </a:rPr>
              <a:t>sesso</a:t>
            </a:r>
            <a:r>
              <a:rPr lang="en-US" dirty="0">
                <a:cs typeface="Mongolian Baiti" panose="03000500000000000000" pitchFamily="66" charset="0"/>
              </a:rPr>
              <a:t> e </a:t>
            </a:r>
            <a:r>
              <a:rPr lang="en-US" dirty="0" err="1">
                <a:cs typeface="Mongolian Baiti" panose="03000500000000000000" pitchFamily="66" charset="0"/>
              </a:rPr>
              <a:t>l’etnia</a:t>
            </a:r>
            <a:r>
              <a:rPr lang="en-US" dirty="0">
                <a:cs typeface="Mongolian Baiti" panose="03000500000000000000" pitchFamily="66" charset="0"/>
              </a:rPr>
              <a:t> del </a:t>
            </a:r>
            <a:r>
              <a:rPr lang="en-US" dirty="0" err="1">
                <a:cs typeface="Mongolian Baiti" panose="03000500000000000000" pitchFamily="66" charset="0"/>
              </a:rPr>
              <a:t>carcerato</a:t>
            </a:r>
            <a:r>
              <a:rPr lang="en-US" dirty="0">
                <a:cs typeface="Mongolian Baiti" panose="03000500000000000000" pitchFamily="66" charset="0"/>
              </a:rPr>
              <a:t>.</a:t>
            </a:r>
          </a:p>
          <a:p>
            <a:r>
              <a:rPr lang="it-IT" dirty="0">
                <a:cs typeface="Mongolian Baiti" panose="03000500000000000000" pitchFamily="66" charset="0"/>
              </a:rPr>
              <a:t> </a:t>
            </a:r>
          </a:p>
          <a:p>
            <a:r>
              <a:rPr lang="it-IT" dirty="0">
                <a:cs typeface="Mongolian Baiti" panose="03000500000000000000" pitchFamily="66" charset="0"/>
              </a:rPr>
              <a:t>Come visualizzato in questo esempio, una relazione di supporto critico è stata trovata: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cs typeface="Mongolian Baiti" panose="03000500000000000000" pitchFamily="66" charset="0"/>
              </a:rPr>
              <a:t>tra il sesso e la classe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cs typeface="Mongolian Baiti" panose="03000500000000000000" pitchFamily="66" charset="0"/>
              </a:rPr>
              <a:t>e tra l’etnia e la classe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cs typeface="Mongolian Baiti" panose="03000500000000000000" pitchFamily="66" charset="0"/>
              </a:rPr>
              <a:t>evidenziando quindi una potenziale attitudine discriminatoria del classificatore.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51303-D8C6-4319-A052-8381D66DE7AD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6602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 10 minutes (including FT’s bits)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97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47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11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Feature attribution: sometimes dialectical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024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775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9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124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FT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9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38C72F-0B80-41C4-8AF6-E570F51FB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categorisations: Model agnostic vs model specific (and Pre- vs post-hoc?)</a:t>
            </a:r>
          </a:p>
          <a:p>
            <a:endParaRPr lang="en-GB" dirty="0"/>
          </a:p>
          <a:p>
            <a:r>
              <a:rPr lang="en-GB" dirty="0"/>
              <a:t>Attribution methods: mention categorisation:</a:t>
            </a:r>
          </a:p>
          <a:p>
            <a:pPr lvl="1"/>
            <a:r>
              <a:rPr lang="en-GB" dirty="0"/>
              <a:t>Perturbation  (shown)</a:t>
            </a:r>
          </a:p>
          <a:p>
            <a:pPr lvl="1"/>
            <a:r>
              <a:rPr lang="en-GB" dirty="0"/>
              <a:t>Gradient (LRP) - next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9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Machine Learning Classifiers </a:t>
            </a:r>
            <a:r>
              <a:rPr lang="en-GB" dirty="0">
                <a:effectLst/>
                <a:latin typeface="Arial" panose="020B0604020202020204" pitchFamily="34" charset="0"/>
              </a:rPr>
              <a:t>are trained by finding the optimal set of weights </a:t>
            </a:r>
            <a:r>
              <a:rPr lang="en-GB" i="1" dirty="0">
                <a:effectLst/>
                <a:latin typeface="Arial" panose="020B0604020202020204" pitchFamily="34" charset="0"/>
              </a:rPr>
              <a:t>w</a:t>
            </a:r>
            <a:r>
              <a:rPr lang="en-GB" dirty="0">
                <a:effectLst/>
                <a:latin typeface="Arial" panose="020B0604020202020204" pitchFamily="34" charset="0"/>
              </a:rPr>
              <a:t> that minimises an objective (l in the slide) over a set of training data – in the slides </a:t>
            </a:r>
            <a:r>
              <a:rPr lang="en-GB" dirty="0" err="1">
                <a:effectLst/>
                <a:latin typeface="Arial" panose="020B0604020202020204" pitchFamily="34" charset="0"/>
              </a:rPr>
              <a:t>yi</a:t>
            </a:r>
            <a:r>
              <a:rPr lang="en-GB" dirty="0">
                <a:effectLst/>
                <a:latin typeface="Arial" panose="020B0604020202020204" pitchFamily="34" charset="0"/>
              </a:rPr>
              <a:t> is the label for data point xi and ρ(·) is a </a:t>
            </a:r>
            <a:r>
              <a:rPr lang="en-GB" dirty="0" err="1">
                <a:effectLst/>
                <a:latin typeface="Arial" panose="020B0604020202020204" pitchFamily="34" charset="0"/>
              </a:rPr>
              <a:t>regulariser</a:t>
            </a:r>
            <a:r>
              <a:rPr lang="en-GB" dirty="0">
                <a:effectLst/>
                <a:latin typeface="Arial" panose="020B0604020202020204" pitchFamily="34" charset="0"/>
              </a:rPr>
              <a:t> over the weights. 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</a:rPr>
              <a:t>We wish to find a counterfactual x’ as close to the original point xi as possible such that </a:t>
            </a:r>
            <a:r>
              <a:rPr lang="en-GB" dirty="0" err="1">
                <a:effectLst/>
                <a:latin typeface="Arial" panose="020B0604020202020204" pitchFamily="34" charset="0"/>
              </a:rPr>
              <a:t>fw</a:t>
            </a:r>
            <a:r>
              <a:rPr lang="en-GB" dirty="0">
                <a:effectLst/>
                <a:latin typeface="Arial" panose="020B0604020202020204" pitchFamily="34" charset="0"/>
              </a:rPr>
              <a:t>(x’) is equal to a new target y’. We can find x' by holding w fixed and minimizing the related objective given in the slide, where d(·,·)is a distance function that measures how far the counter-factual x’ and the original data point xi are from one another. 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</a:rPr>
              <a:t>The other examples have the following flavour: FACE: actionability of changes suggested; DICE: framework for evaluation? ; CLEAR: an appropriate fidelity measure?  THESE ARE ALL EXAMPLE-BASED?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1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27DF6-370B-5245-A250-B75557CCDA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4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7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5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9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4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7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78B82-D3DC-5946-BDC5-245E512F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2968"/>
            <a:ext cx="8229600" cy="5177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016" y="6200033"/>
            <a:ext cx="2094009" cy="653545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441671" y="6252750"/>
            <a:ext cx="6298182" cy="9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44B7A"/>
              </a:gs>
              <a:gs pos="63000">
                <a:srgbClr val="7598B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6800" rtlCol="0" anchor="b" anchorCtr="0"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61090" y="6334309"/>
            <a:ext cx="5791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baseline="0" dirty="0">
                <a:solidFill>
                  <a:srgbClr val="144B7A"/>
                </a:solidFill>
              </a:rPr>
              <a:t>Argumentative Explanations in AI</a:t>
            </a:r>
            <a:endParaRPr lang="en-US" sz="1100" b="0" dirty="0">
              <a:solidFill>
                <a:srgbClr val="144B7A"/>
              </a:solidFill>
            </a:endParaRPr>
          </a:p>
          <a:p>
            <a:pPr algn="ctr"/>
            <a:r>
              <a:rPr lang="en-US" sz="1100" b="0" dirty="0">
                <a:solidFill>
                  <a:srgbClr val="7598B3"/>
                </a:solidFill>
              </a:rPr>
              <a:t>Antonio Rago and Francesca Toni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434A7DF-682D-314D-9D45-C13F5ACA16CA}"/>
              </a:ext>
            </a:extLst>
          </p:cNvPr>
          <p:cNvSpPr txBox="1">
            <a:spLocks/>
          </p:cNvSpPr>
          <p:nvPr userDrawn="1"/>
        </p:nvSpPr>
        <p:spPr>
          <a:xfrm>
            <a:off x="244997" y="6457546"/>
            <a:ext cx="60911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7598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78B82-D3DC-5946-BDC5-245E512F0D23}" type="slidenum">
              <a:rPr lang="en-US" smtClean="0"/>
              <a:pPr/>
              <a:t>‹#›</a:t>
            </a:fld>
            <a:r>
              <a:rPr lang="en-US" dirty="0"/>
              <a:t> / 84</a:t>
            </a:r>
          </a:p>
        </p:txBody>
      </p:sp>
    </p:spTree>
    <p:extLst>
      <p:ext uri="{BB962C8B-B14F-4D97-AF65-F5344CB8AC3E}">
        <p14:creationId xmlns:p14="http://schemas.microsoft.com/office/powerpoint/2010/main" val="68327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000" b="0" kern="1200">
          <a:solidFill>
            <a:srgbClr val="144B7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eg"/><Relationship Id="rId5" Type="http://schemas.openxmlformats.org/officeDocument/2006/relationships/image" Target="../media/image17.sv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5.png"/><Relationship Id="rId5" Type="http://schemas.openxmlformats.org/officeDocument/2006/relationships/image" Target="../media/image17.sv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tif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tiff"/><Relationship Id="rId5" Type="http://schemas.openxmlformats.org/officeDocument/2006/relationships/image" Target="../media/image63.png"/><Relationship Id="rId10" Type="http://schemas.openxmlformats.org/officeDocument/2006/relationships/image" Target="../media/image68.tif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tif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7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2.tiff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5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tif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tiff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38.tmp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7.png"/><Relationship Id="rId7" Type="http://schemas.openxmlformats.org/officeDocument/2006/relationships/image" Target="NUL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3077" y="1618872"/>
            <a:ext cx="8813798" cy="4137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144B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Argumentative Explanations in AI</a:t>
            </a:r>
          </a:p>
          <a:p>
            <a:endParaRPr lang="en-US" sz="2800" b="0" dirty="0"/>
          </a:p>
          <a:p>
            <a:r>
              <a:rPr lang="en-US" sz="1800" b="0" dirty="0">
                <a:solidFill>
                  <a:srgbClr val="7598B3"/>
                </a:solidFill>
              </a:rPr>
              <a:t>Antonio Rago &amp; Francesca Toni</a:t>
            </a:r>
          </a:p>
          <a:p>
            <a:endParaRPr lang="en-US" sz="1800" b="0" dirty="0">
              <a:solidFill>
                <a:srgbClr val="7598B3"/>
              </a:solidFill>
            </a:endParaRPr>
          </a:p>
          <a:p>
            <a:endParaRPr lang="en-US" sz="1800" b="0" dirty="0">
              <a:solidFill>
                <a:srgbClr val="7598B3"/>
              </a:solidFill>
            </a:endParaRPr>
          </a:p>
          <a:p>
            <a:endParaRPr lang="en-US" sz="1800" b="0" dirty="0">
              <a:solidFill>
                <a:srgbClr val="7598B3"/>
              </a:solidFill>
            </a:endParaRPr>
          </a:p>
          <a:p>
            <a:endParaRPr lang="en-US" sz="1800" b="0" dirty="0">
              <a:solidFill>
                <a:srgbClr val="7598B3"/>
              </a:solidFill>
            </a:endParaRPr>
          </a:p>
          <a:p>
            <a:endParaRPr lang="en-US" sz="1800" b="0" dirty="0">
              <a:solidFill>
                <a:srgbClr val="7598B3"/>
              </a:solidFill>
            </a:endParaRPr>
          </a:p>
          <a:p>
            <a:r>
              <a:rPr lang="en-US" sz="1800" b="0" dirty="0">
                <a:solidFill>
                  <a:srgbClr val="7598B3"/>
                </a:solidFill>
              </a:rPr>
              <a:t>KR2020 Tutorial</a:t>
            </a:r>
          </a:p>
          <a:p>
            <a:endParaRPr lang="en-US" sz="1800" b="0" dirty="0">
              <a:solidFill>
                <a:srgbClr val="7598B3"/>
              </a:solidFill>
            </a:endParaRPr>
          </a:p>
          <a:p>
            <a:r>
              <a:rPr lang="en-US" sz="1800" b="0" dirty="0">
                <a:solidFill>
                  <a:srgbClr val="7598B3"/>
                </a:solidFill>
              </a:rPr>
              <a:t>14 September 2020</a:t>
            </a:r>
          </a:p>
          <a:p>
            <a:endParaRPr lang="en-US" sz="1400" b="0" dirty="0"/>
          </a:p>
          <a:p>
            <a:endParaRPr lang="en-US" sz="32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62E2E-0A82-7243-886E-8BD18BF6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016" y="6200033"/>
            <a:ext cx="2094009" cy="65354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E736CE-F0B6-7C45-A45B-F72B92530035}"/>
              </a:ext>
            </a:extLst>
          </p:cNvPr>
          <p:cNvSpPr/>
          <p:nvPr/>
        </p:nvSpPr>
        <p:spPr>
          <a:xfrm>
            <a:off x="441671" y="6252750"/>
            <a:ext cx="6298182" cy="9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144B7A"/>
              </a:gs>
              <a:gs pos="63000">
                <a:srgbClr val="7598B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6800" rtlCol="0" anchor="b" anchorCtr="0"/>
          <a:lstStyle/>
          <a:p>
            <a:endParaRPr lang="en-US" dirty="0"/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A83EE7D-2627-4E34-AF14-F7A26571B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467" y="3032451"/>
            <a:ext cx="982906" cy="740026"/>
          </a:xfrm>
          <a:prstGeom prst="rect">
            <a:avLst/>
          </a:prstGeom>
        </p:spPr>
      </p:pic>
      <p:pic>
        <p:nvPicPr>
          <p:cNvPr id="10" name="Picture 9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8D2CA199-BB46-4C7C-AF89-8B07138CDB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11" y="2982855"/>
            <a:ext cx="1258827" cy="83921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467E81-DAAB-4DCD-B92F-8D02DC87C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281" y="4646973"/>
            <a:ext cx="1651477" cy="1650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33101-78A3-7349-BA3B-F7887FAB2BB6}"/>
              </a:ext>
            </a:extLst>
          </p:cNvPr>
          <p:cNvSpPr txBox="1"/>
          <p:nvPr/>
        </p:nvSpPr>
        <p:spPr>
          <a:xfrm>
            <a:off x="208537" y="6081629"/>
            <a:ext cx="6647898" cy="641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2DEB3-ABFC-4E00-8BEF-4332EEE1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" y="5062718"/>
            <a:ext cx="1131736" cy="12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0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0C03-CD74-5643-B8B5-48ADDCD7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Explanations for recommender systems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A5369-0E1B-6845-91E8-D6FAEC1D4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84" y="1393950"/>
            <a:ext cx="7948632" cy="43988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72CE59-3545-B946-AAB8-97D783313421}"/>
              </a:ext>
            </a:extLst>
          </p:cNvPr>
          <p:cNvGrpSpPr/>
          <p:nvPr/>
        </p:nvGrpSpPr>
        <p:grpSpPr>
          <a:xfrm>
            <a:off x="244997" y="3593391"/>
            <a:ext cx="3171233" cy="1793134"/>
            <a:chOff x="146943" y="3239886"/>
            <a:chExt cx="3171233" cy="17931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761F5-77BF-D945-A09B-5EA7788453D4}"/>
                </a:ext>
              </a:extLst>
            </p:cNvPr>
            <p:cNvSpPr txBox="1"/>
            <p:nvPr/>
          </p:nvSpPr>
          <p:spPr>
            <a:xfrm>
              <a:off x="146943" y="4694466"/>
              <a:ext cx="3171233" cy="338554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 % match score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9435B06-C1A9-F54B-86AD-A662EB42F7B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1044946" y="3239886"/>
              <a:ext cx="687614" cy="1454580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DACD73-D7D6-474F-9621-4D2FB003CF24}"/>
              </a:ext>
            </a:extLst>
          </p:cNvPr>
          <p:cNvGrpSpPr/>
          <p:nvPr/>
        </p:nvGrpSpPr>
        <p:grpSpPr>
          <a:xfrm>
            <a:off x="6594590" y="4104284"/>
            <a:ext cx="2304413" cy="1044206"/>
            <a:chOff x="9792951" y="1379514"/>
            <a:chExt cx="2304413" cy="104420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159D0C-4BAF-8245-82E1-377FE6677DC2}"/>
                </a:ext>
              </a:extLst>
            </p:cNvPr>
            <p:cNvSpPr txBox="1"/>
            <p:nvPr/>
          </p:nvSpPr>
          <p:spPr>
            <a:xfrm>
              <a:off x="9792951" y="2085166"/>
              <a:ext cx="2304413" cy="338554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Some suggestions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922B965-CF09-3140-ADF8-CA35FACCF66C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10208762" y="1379514"/>
              <a:ext cx="736396" cy="705652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24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995CEDE-8523-1947-83DE-BA4BFBFB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376"/>
            <a:ext cx="8229600" cy="572029"/>
          </a:xfrm>
        </p:spPr>
        <p:txBody>
          <a:bodyPr/>
          <a:lstStyle/>
          <a:p>
            <a:r>
              <a:rPr lang="en-GB" dirty="0"/>
              <a:t>Explanations for review aggregation systems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0A2E5A-2B58-1446-AA77-33591E2F8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846667"/>
            <a:ext cx="4981862" cy="421693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919637-7480-9345-84F8-198E01FB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650" y="846667"/>
            <a:ext cx="2884549" cy="2171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0606F-E12A-A744-BB39-FCAF3F7A2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636" y="780203"/>
            <a:ext cx="4107328" cy="2979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B1B9E-2AAF-4CC6-A1E4-02CF4F6065A9}"/>
              </a:ext>
            </a:extLst>
          </p:cNvPr>
          <p:cNvSpPr txBox="1"/>
          <p:nvPr/>
        </p:nvSpPr>
        <p:spPr>
          <a:xfrm>
            <a:off x="7719803" y="40092"/>
            <a:ext cx="1361270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Thanks to O </a:t>
            </a:r>
            <a:r>
              <a:rPr lang="en-GB" sz="1000" dirty="0" err="1"/>
              <a:t>Cocarascu</a:t>
            </a:r>
            <a:endParaRPr lang="en-GB" sz="1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A0A295-64D7-4F3F-BD44-E63572239CD1}"/>
              </a:ext>
            </a:extLst>
          </p:cNvPr>
          <p:cNvGrpSpPr/>
          <p:nvPr/>
        </p:nvGrpSpPr>
        <p:grpSpPr>
          <a:xfrm>
            <a:off x="408312" y="4786313"/>
            <a:ext cx="3171233" cy="1150430"/>
            <a:chOff x="310258" y="4432808"/>
            <a:chExt cx="3171233" cy="11504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1D7E7-2BA9-4543-9A83-BAE62400E123}"/>
                </a:ext>
              </a:extLst>
            </p:cNvPr>
            <p:cNvSpPr txBox="1"/>
            <p:nvPr/>
          </p:nvSpPr>
          <p:spPr>
            <a:xfrm>
              <a:off x="310258" y="5244684"/>
              <a:ext cx="3171233" cy="338554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Aggregated scores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8678F29-EFFB-4EDD-A225-99604CB5790A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1895875" y="4432808"/>
              <a:ext cx="767685" cy="811876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C7E2EE-8B70-4F2B-80BC-5C3DC56BCDCA}"/>
              </a:ext>
            </a:extLst>
          </p:cNvPr>
          <p:cNvGrpSpPr/>
          <p:nvPr/>
        </p:nvGrpSpPr>
        <p:grpSpPr>
          <a:xfrm>
            <a:off x="6382387" y="3590397"/>
            <a:ext cx="2304413" cy="2334251"/>
            <a:chOff x="9792951" y="89469"/>
            <a:chExt cx="2304413" cy="23342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F5A897-B432-4274-ADCC-704C16D5FDDA}"/>
                </a:ext>
              </a:extLst>
            </p:cNvPr>
            <p:cNvSpPr txBox="1"/>
            <p:nvPr/>
          </p:nvSpPr>
          <p:spPr>
            <a:xfrm>
              <a:off x="9792951" y="2085166"/>
              <a:ext cx="2304413" cy="338554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Critics’ reviews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DDC925-5DDE-402A-A9E6-1735A1C46CDE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9792951" y="89469"/>
              <a:ext cx="1152207" cy="1995697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8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D9B2-3D32-4E51-982D-1DD1A21B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Evaluating explanations (for machine learning models)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33158-4616-49A2-8C48-A1A146147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For generic explanations:</a:t>
            </a:r>
          </a:p>
          <a:p>
            <a:r>
              <a:rPr lang="en-GB" b="1" dirty="0"/>
              <a:t>Functional Requirements </a:t>
            </a:r>
            <a:r>
              <a:rPr lang="en-GB" dirty="0"/>
              <a:t>(e.g., </a:t>
            </a:r>
            <a:r>
              <a:rPr lang="en-GB" b="1" i="1" dirty="0"/>
              <a:t>Computational Complexity</a:t>
            </a:r>
            <a:r>
              <a:rPr lang="en-GB" dirty="0"/>
              <a:t>)</a:t>
            </a:r>
          </a:p>
          <a:p>
            <a:r>
              <a:rPr lang="en-GB" b="1" dirty="0"/>
              <a:t>Operational Requirements </a:t>
            </a:r>
            <a:r>
              <a:rPr lang="en-GB" dirty="0"/>
              <a:t>(e.g., </a:t>
            </a:r>
            <a:r>
              <a:rPr lang="en-GB" b="1" i="1" dirty="0"/>
              <a:t>Explanatory Medium</a:t>
            </a:r>
            <a:r>
              <a:rPr lang="en-GB" dirty="0"/>
              <a:t>: summarisation, visualisation, </a:t>
            </a:r>
            <a:r>
              <a:rPr lang="en-GB" dirty="0" err="1"/>
              <a:t>textualisation</a:t>
            </a:r>
            <a:r>
              <a:rPr lang="en-GB" dirty="0"/>
              <a:t>, formal argumentation, etc., or mixture)</a:t>
            </a:r>
          </a:p>
          <a:p>
            <a:r>
              <a:rPr lang="en-GB" b="1" dirty="0"/>
              <a:t>Usability Requirements </a:t>
            </a:r>
            <a:r>
              <a:rPr lang="en-GB" dirty="0"/>
              <a:t>(e.g.,  </a:t>
            </a:r>
            <a:r>
              <a:rPr lang="en-GB" b="1" i="1" dirty="0"/>
              <a:t>Fidelity</a:t>
            </a:r>
            <a:r>
              <a:rPr lang="en-GB" dirty="0"/>
              <a:t>, </a:t>
            </a:r>
            <a:r>
              <a:rPr lang="en-GB" b="1" i="1" dirty="0"/>
              <a:t>“Cognitive” Complexity</a:t>
            </a:r>
            <a:r>
              <a:rPr lang="en-GB" dirty="0"/>
              <a:t>)</a:t>
            </a:r>
          </a:p>
          <a:p>
            <a:r>
              <a:rPr lang="en-GB" b="1" dirty="0"/>
              <a:t>Safety Requirements </a:t>
            </a:r>
            <a:r>
              <a:rPr lang="en-GB" dirty="0"/>
              <a:t>(e.g. potential for </a:t>
            </a:r>
            <a:r>
              <a:rPr lang="en-GB" b="1" i="1" dirty="0"/>
              <a:t>Misuse</a:t>
            </a:r>
            <a:r>
              <a:rPr lang="en-GB" dirty="0"/>
              <a:t>)</a:t>
            </a:r>
          </a:p>
          <a:p>
            <a:r>
              <a:rPr lang="en-GB" b="1" dirty="0"/>
              <a:t>Validation Requirements </a:t>
            </a:r>
            <a:r>
              <a:rPr lang="en-GB" dirty="0"/>
              <a:t>(e.g. </a:t>
            </a:r>
            <a:r>
              <a:rPr lang="en-GB" b="1" i="1" dirty="0"/>
              <a:t>User Studies </a:t>
            </a:r>
            <a:r>
              <a:rPr lang="en-GB" dirty="0"/>
              <a:t>or </a:t>
            </a:r>
            <a:r>
              <a:rPr lang="en-GB" b="1" i="1" dirty="0"/>
              <a:t>Synthetic Experiments</a:t>
            </a:r>
            <a:r>
              <a:rPr lang="en-GB" dirty="0"/>
              <a:t>)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/>
              <a:t>For special explanatory media, e.g. for example-based </a:t>
            </a:r>
            <a:r>
              <a:rPr lang="en-GB" i="1" dirty="0"/>
              <a:t>counterfactual explanations</a:t>
            </a:r>
            <a:r>
              <a:rPr lang="en-GB" dirty="0"/>
              <a:t>:</a:t>
            </a:r>
          </a:p>
          <a:p>
            <a:r>
              <a:rPr lang="en-GB" b="1" i="1" dirty="0"/>
              <a:t>Validity</a:t>
            </a:r>
            <a:r>
              <a:rPr lang="en-GB" dirty="0"/>
              <a:t>: returned examples (as explanations) need to actually be counterfactuals </a:t>
            </a:r>
          </a:p>
          <a:p>
            <a:r>
              <a:rPr lang="en-GB" b="1" i="1" dirty="0"/>
              <a:t>Proximity</a:t>
            </a:r>
            <a:r>
              <a:rPr lang="en-GB" dirty="0"/>
              <a:t>: examples that are closest to the input (whose output is to be explained) can be the most useful to a user</a:t>
            </a:r>
          </a:p>
          <a:p>
            <a:r>
              <a:rPr lang="en-GB" b="1" i="1" dirty="0"/>
              <a:t>Sparsity</a:t>
            </a:r>
            <a:r>
              <a:rPr lang="en-GB" dirty="0"/>
              <a:t> (towards feasibility): a counterfactual example will be more feasible if it makes changes to fewer features</a:t>
            </a:r>
          </a:p>
          <a:p>
            <a:r>
              <a:rPr lang="en-GB" b="1" i="1" dirty="0"/>
              <a:t>Diversity</a:t>
            </a:r>
            <a:r>
              <a:rPr lang="en-GB" dirty="0"/>
              <a:t>: different examples need to be as diverse as possible</a:t>
            </a:r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E92C1-3BB1-482D-916B-1D567278B5F7}"/>
              </a:ext>
            </a:extLst>
          </p:cNvPr>
          <p:cNvSpPr txBox="1"/>
          <p:nvPr/>
        </p:nvSpPr>
        <p:spPr>
          <a:xfrm>
            <a:off x="5142452" y="3128918"/>
            <a:ext cx="378343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 err="1">
                <a:solidFill>
                  <a:srgbClr val="7598B3"/>
                </a:solidFill>
              </a:rPr>
              <a:t>Explainability</a:t>
            </a:r>
            <a:r>
              <a:rPr lang="en-GB" sz="1100" i="1" dirty="0">
                <a:solidFill>
                  <a:srgbClr val="7598B3"/>
                </a:solidFill>
              </a:rPr>
              <a:t> Fact Sheets: A Framework for Systematic Assessment of Explainable Approaches</a:t>
            </a:r>
            <a:r>
              <a:rPr lang="en-GB" sz="1100" dirty="0">
                <a:solidFill>
                  <a:srgbClr val="7598B3"/>
                </a:solidFill>
              </a:rPr>
              <a:t>.   </a:t>
            </a:r>
            <a:r>
              <a:rPr lang="en-GB" sz="1100" dirty="0" err="1">
                <a:solidFill>
                  <a:srgbClr val="7598B3"/>
                </a:solidFill>
              </a:rPr>
              <a:t>Sokol&amp;Flach</a:t>
            </a:r>
            <a:r>
              <a:rPr lang="en-GB" sz="1100" dirty="0">
                <a:solidFill>
                  <a:srgbClr val="7598B3"/>
                </a:solidFill>
              </a:rPr>
              <a:t>. FAT* ’20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34EE4-890E-4E95-9DDF-110AD1A70692}"/>
              </a:ext>
            </a:extLst>
          </p:cNvPr>
          <p:cNvSpPr txBox="1"/>
          <p:nvPr/>
        </p:nvSpPr>
        <p:spPr>
          <a:xfrm>
            <a:off x="5687735" y="5626556"/>
            <a:ext cx="3331827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7598B3"/>
                </a:solidFill>
              </a:rPr>
              <a:t>Explaining Machine Learning Classifiers through Diverse Counterfactual Explanations. </a:t>
            </a:r>
            <a:r>
              <a:rPr lang="en-GB" sz="1100" dirty="0" err="1">
                <a:solidFill>
                  <a:srgbClr val="7598B3"/>
                </a:solidFill>
              </a:rPr>
              <a:t>Mothilal</a:t>
            </a:r>
            <a:r>
              <a:rPr lang="en-GB" sz="1100" dirty="0">
                <a:solidFill>
                  <a:srgbClr val="7598B3"/>
                </a:solidFill>
              </a:rPr>
              <a:t> et al, FAT*20</a:t>
            </a:r>
          </a:p>
        </p:txBody>
      </p:sp>
    </p:spTree>
    <p:extLst>
      <p:ext uri="{BB962C8B-B14F-4D97-AF65-F5344CB8AC3E}">
        <p14:creationId xmlns:p14="http://schemas.microsoft.com/office/powerpoint/2010/main" val="30938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2A53-867A-46D9-8196-E245D27B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Evaluating explanations (for recommender systems)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45013-B47D-4285-981E-11EDBFE9F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6668"/>
            <a:ext cx="8229600" cy="5279496"/>
          </a:xfrm>
        </p:spPr>
        <p:txBody>
          <a:bodyPr>
            <a:normAutofit/>
          </a:bodyPr>
          <a:lstStyle/>
          <a:p>
            <a:r>
              <a:rPr lang="en-GB" b="1" dirty="0"/>
              <a:t>Effectiveness</a:t>
            </a:r>
            <a:r>
              <a:rPr lang="en-GB" dirty="0"/>
              <a:t>: Help users make good decisions</a:t>
            </a:r>
          </a:p>
          <a:p>
            <a:r>
              <a:rPr lang="en-GB" b="1" dirty="0"/>
              <a:t>Efficiency</a:t>
            </a:r>
            <a:r>
              <a:rPr lang="en-GB" dirty="0"/>
              <a:t>: Help users make decisions faster</a:t>
            </a:r>
          </a:p>
          <a:p>
            <a:r>
              <a:rPr lang="en-GB" b="1" dirty="0"/>
              <a:t>Persuasiveness</a:t>
            </a:r>
            <a:r>
              <a:rPr lang="en-GB" dirty="0"/>
              <a:t>: Convince users to try or buy</a:t>
            </a:r>
          </a:p>
          <a:p>
            <a:r>
              <a:rPr lang="en-GB" b="1" dirty="0"/>
              <a:t>Satisfaction</a:t>
            </a:r>
            <a:r>
              <a:rPr lang="en-GB" dirty="0"/>
              <a:t>: Increase the ease of use or enjoyment</a:t>
            </a:r>
          </a:p>
          <a:p>
            <a:r>
              <a:rPr lang="en-GB" b="1" dirty="0" err="1"/>
              <a:t>Scrutability</a:t>
            </a:r>
            <a:r>
              <a:rPr lang="en-GB" dirty="0"/>
              <a:t>: Allow users to tell the system it is wrong</a:t>
            </a:r>
          </a:p>
          <a:p>
            <a:r>
              <a:rPr lang="en-GB" b="1" dirty="0"/>
              <a:t>Transparency</a:t>
            </a:r>
            <a:r>
              <a:rPr lang="en-GB" dirty="0"/>
              <a:t>: Explain how the system works</a:t>
            </a:r>
          </a:p>
          <a:p>
            <a:r>
              <a:rPr lang="en-GB" b="1" dirty="0"/>
              <a:t>Trust</a:t>
            </a:r>
            <a:r>
              <a:rPr lang="en-GB" dirty="0"/>
              <a:t>: Increase users’ confidence in the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015DA-CA03-4C3C-A131-B82D6DA64FF5}"/>
              </a:ext>
            </a:extLst>
          </p:cNvPr>
          <p:cNvSpPr txBox="1"/>
          <p:nvPr/>
        </p:nvSpPr>
        <p:spPr>
          <a:xfrm>
            <a:off x="5537105" y="2354942"/>
            <a:ext cx="327516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Explaining Recommendations: Design and Evaluation</a:t>
            </a:r>
            <a:r>
              <a:rPr lang="en-GB" sz="1100" dirty="0">
                <a:solidFill>
                  <a:srgbClr val="7598B3"/>
                </a:solidFill>
              </a:rPr>
              <a:t>. </a:t>
            </a:r>
            <a:r>
              <a:rPr lang="en-GB" sz="1100" dirty="0" err="1">
                <a:solidFill>
                  <a:srgbClr val="7598B3"/>
                </a:solidFill>
              </a:rPr>
              <a:t>Tintarev</a:t>
            </a:r>
            <a:r>
              <a:rPr lang="en-GB" sz="1100" dirty="0">
                <a:solidFill>
                  <a:srgbClr val="7598B3"/>
                </a:solidFill>
              </a:rPr>
              <a:t> and </a:t>
            </a:r>
            <a:r>
              <a:rPr lang="en-GB" sz="1100" dirty="0" err="1">
                <a:solidFill>
                  <a:srgbClr val="7598B3"/>
                </a:solidFill>
              </a:rPr>
              <a:t>Masthoff</a:t>
            </a:r>
            <a:r>
              <a:rPr lang="en-GB" sz="1100" dirty="0">
                <a:solidFill>
                  <a:srgbClr val="7598B3"/>
                </a:solidFill>
              </a:rPr>
              <a:t>. </a:t>
            </a:r>
            <a:r>
              <a:rPr lang="en-GB" sz="1100" dirty="0" err="1">
                <a:solidFill>
                  <a:srgbClr val="7598B3"/>
                </a:solidFill>
              </a:rPr>
              <a:t>RecSys</a:t>
            </a:r>
            <a:r>
              <a:rPr lang="en-GB" sz="1100" dirty="0">
                <a:solidFill>
                  <a:srgbClr val="7598B3"/>
                </a:solidFill>
              </a:rPr>
              <a:t> Handbook 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9D7100-D2E3-4BAA-A111-A13C335180A2}"/>
              </a:ext>
            </a:extLst>
          </p:cNvPr>
          <p:cNvSpPr txBox="1"/>
          <p:nvPr/>
        </p:nvSpPr>
        <p:spPr>
          <a:xfrm>
            <a:off x="5662569" y="5345778"/>
            <a:ext cx="3275160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Measuring Recommendation Explanation Quality: The Conflicting Goals of Explanations. </a:t>
            </a:r>
            <a:r>
              <a:rPr lang="en-GB" sz="1100" dirty="0" err="1">
                <a:solidFill>
                  <a:srgbClr val="7598B3"/>
                </a:solidFill>
              </a:rPr>
              <a:t>Balog&amp;Radlinski</a:t>
            </a:r>
            <a:r>
              <a:rPr lang="en-GB" sz="1100" dirty="0">
                <a:solidFill>
                  <a:srgbClr val="7598B3"/>
                </a:solidFill>
              </a:rPr>
              <a:t>. SIGIR2020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07F43D-0D72-4C0F-82BD-2F83122C6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34" y="3011648"/>
            <a:ext cx="4681483" cy="31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2111-394A-497B-A129-D64E20DC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XAI  solutions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5644-AB89-4698-83C0-BAAB4B4E1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000" dirty="0"/>
          </a:p>
          <a:p>
            <a:r>
              <a:rPr lang="en-GB" sz="2000" b="1" dirty="0"/>
              <a:t>Shallow</a:t>
            </a:r>
            <a:r>
              <a:rPr lang="en-GB" sz="2000" dirty="0"/>
              <a:t>, even when the underlying model to be explained is </a:t>
            </a:r>
            <a:r>
              <a:rPr lang="en-GB" sz="2000" b="1" dirty="0">
                <a:solidFill>
                  <a:schemeClr val="accent1"/>
                </a:solidFill>
              </a:rPr>
              <a:t>deep</a:t>
            </a:r>
            <a:r>
              <a:rPr lang="en-GB" sz="2000" dirty="0"/>
              <a:t> (e.g. non-naïve Bayesian classifiers, deep learning)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/>
              <a:t>One-way</a:t>
            </a:r>
            <a:r>
              <a:rPr lang="en-GB" sz="2000" dirty="0"/>
              <a:t> – rather than </a:t>
            </a:r>
            <a:r>
              <a:rPr lang="en-GB" sz="2000" b="1" dirty="0">
                <a:solidFill>
                  <a:schemeClr val="accent1"/>
                </a:solidFill>
              </a:rPr>
              <a:t>two-ways</a:t>
            </a:r>
            <a:r>
              <a:rPr lang="en-GB" sz="2000" dirty="0"/>
              <a:t>/</a:t>
            </a:r>
            <a:r>
              <a:rPr lang="en-GB" sz="2000" b="1" dirty="0">
                <a:solidFill>
                  <a:schemeClr val="accent1"/>
                </a:solidFill>
              </a:rPr>
              <a:t>interactive</a:t>
            </a: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r>
              <a:rPr lang="en-GB" sz="2000" b="1" dirty="0"/>
              <a:t>Machine</a:t>
            </a:r>
            <a:r>
              <a:rPr lang="en-GB" sz="2000" dirty="0"/>
              <a:t>-oriented, rather than </a:t>
            </a:r>
            <a:r>
              <a:rPr lang="en-GB" sz="2000" b="1" dirty="0">
                <a:solidFill>
                  <a:schemeClr val="accent1"/>
                </a:solidFill>
              </a:rPr>
              <a:t>human</a:t>
            </a:r>
            <a:r>
              <a:rPr lang="en-GB" sz="2000" dirty="0"/>
              <a:t>-oriented</a:t>
            </a:r>
          </a:p>
          <a:p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858ACEE-3AD4-E54F-95F2-765A6B7A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264"/>
          </a:xfrm>
        </p:spPr>
        <p:txBody>
          <a:bodyPr>
            <a:normAutofit/>
          </a:bodyPr>
          <a:lstStyle/>
          <a:p>
            <a:r>
              <a:rPr lang="en-GB" sz="2000" dirty="0"/>
              <a:t>“Shallow” vs “deep” explanations: intuition</a:t>
            </a:r>
          </a:p>
        </p:txBody>
      </p:sp>
      <p:pic>
        <p:nvPicPr>
          <p:cNvPr id="9" name="Picture 2" descr="Pork Lasagna Recipe - Ian Knauer | Food &amp; Wine">
            <a:extLst>
              <a:ext uri="{FF2B5EF4-FFF2-40B4-BE49-F238E27FC236}">
                <a16:creationId xmlns:a16="http://schemas.microsoft.com/office/drawing/2014/main" id="{47DC46FA-6D8A-CC4B-B31C-188A5B781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503" y="3451366"/>
            <a:ext cx="1015663" cy="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431B46-7B17-0444-8E90-6ACC44F81893}"/>
              </a:ext>
            </a:extLst>
          </p:cNvPr>
          <p:cNvGrpSpPr/>
          <p:nvPr/>
        </p:nvGrpSpPr>
        <p:grpSpPr>
          <a:xfrm>
            <a:off x="624736" y="1609510"/>
            <a:ext cx="2266968" cy="2343922"/>
            <a:chOff x="435991" y="458477"/>
            <a:chExt cx="2686911" cy="2686911"/>
          </a:xfrm>
        </p:grpSpPr>
        <p:pic>
          <p:nvPicPr>
            <p:cNvPr id="11" name="Graphic 10" descr="Monitor">
              <a:extLst>
                <a:ext uri="{FF2B5EF4-FFF2-40B4-BE49-F238E27FC236}">
                  <a16:creationId xmlns:a16="http://schemas.microsoft.com/office/drawing/2014/main" id="{76D80E34-E257-EF4F-870A-4C48D5FE4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991" y="458477"/>
              <a:ext cx="2686911" cy="2686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31466D-1513-C94D-812B-D199F0A21612}"/>
                </a:ext>
              </a:extLst>
            </p:cNvPr>
            <p:cNvSpPr txBox="1"/>
            <p:nvPr/>
          </p:nvSpPr>
          <p:spPr>
            <a:xfrm>
              <a:off x="764141" y="1030525"/>
              <a:ext cx="2032791" cy="89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System </a:t>
              </a:r>
            </a:p>
            <a:p>
              <a:pPr algn="ctr"/>
              <a:r>
                <a:rPr lang="en-GB" sz="1100" dirty="0"/>
                <a:t>(e.g. machine learning)</a:t>
              </a:r>
            </a:p>
            <a:p>
              <a:endParaRPr lang="en-GB" dirty="0"/>
            </a:p>
          </p:txBody>
        </p:sp>
      </p:grpSp>
      <p:pic>
        <p:nvPicPr>
          <p:cNvPr id="13" name="Picture 12" descr="A picture containing weapon&#10;&#10;Description automatically generated">
            <a:extLst>
              <a:ext uri="{FF2B5EF4-FFF2-40B4-BE49-F238E27FC236}">
                <a16:creationId xmlns:a16="http://schemas.microsoft.com/office/drawing/2014/main" id="{5CC24DD2-709D-F643-B090-0AB7C246B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49" y="2551358"/>
            <a:ext cx="508014" cy="5887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D5C98-785B-6049-BA2F-03AED7B88E9D}"/>
              </a:ext>
            </a:extLst>
          </p:cNvPr>
          <p:cNvSpPr/>
          <p:nvPr/>
        </p:nvSpPr>
        <p:spPr>
          <a:xfrm>
            <a:off x="477106" y="2007834"/>
            <a:ext cx="217118" cy="10948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input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249790-DA08-2B43-B93C-60AD66C45A70}"/>
              </a:ext>
            </a:extLst>
          </p:cNvPr>
          <p:cNvSpPr/>
          <p:nvPr/>
        </p:nvSpPr>
        <p:spPr>
          <a:xfrm>
            <a:off x="2862777" y="2007833"/>
            <a:ext cx="229306" cy="12343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output</a:t>
            </a:r>
          </a:p>
        </p:txBody>
      </p:sp>
      <p:sp>
        <p:nvSpPr>
          <p:cNvPr id="16" name="Speech Bubble: Oval 19">
            <a:extLst>
              <a:ext uri="{FF2B5EF4-FFF2-40B4-BE49-F238E27FC236}">
                <a16:creationId xmlns:a16="http://schemas.microsoft.com/office/drawing/2014/main" id="{71B6B3C7-4589-4248-9492-DB59D0E3573E}"/>
              </a:ext>
            </a:extLst>
          </p:cNvPr>
          <p:cNvSpPr/>
          <p:nvPr/>
        </p:nvSpPr>
        <p:spPr>
          <a:xfrm>
            <a:off x="3454420" y="2368034"/>
            <a:ext cx="4416680" cy="536028"/>
          </a:xfrm>
          <a:prstGeom prst="wedgeEllipseCallout">
            <a:avLst>
              <a:gd name="adj1" fmla="val -56706"/>
              <a:gd name="adj2" fmla="val -13050"/>
            </a:avLst>
          </a:prstGeom>
          <a:solidFill>
            <a:schemeClr val="bg1"/>
          </a:solidFill>
          <a:ln>
            <a:solidFill>
              <a:srgbClr val="4A0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Explanation 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17" name="Picture 4" descr="LAGAN, Fridge with freezer compartment A++ - IKEA">
            <a:extLst>
              <a:ext uri="{FF2B5EF4-FFF2-40B4-BE49-F238E27FC236}">
                <a16:creationId xmlns:a16="http://schemas.microsoft.com/office/drawing/2014/main" id="{C717A1CD-E8C8-1C42-A626-3AA455F5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2" y="3369307"/>
            <a:ext cx="130016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95FE21-92AC-2848-B1A0-AD4857CFB923}"/>
              </a:ext>
            </a:extLst>
          </p:cNvPr>
          <p:cNvSpPr txBox="1"/>
          <p:nvPr/>
        </p:nvSpPr>
        <p:spPr>
          <a:xfrm>
            <a:off x="4647049" y="3351658"/>
            <a:ext cx="111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“Shallow”</a:t>
            </a:r>
          </a:p>
        </p:txBody>
      </p:sp>
      <p:pic>
        <p:nvPicPr>
          <p:cNvPr id="19" name="Picture 8" descr="Kitchen Trends: Kitchen Larders and Walk in Pantries in 2020 | Kitchen  trends, Kitchen larder, Kitchen pantry design">
            <a:extLst>
              <a:ext uri="{FF2B5EF4-FFF2-40B4-BE49-F238E27FC236}">
                <a16:creationId xmlns:a16="http://schemas.microsoft.com/office/drawing/2014/main" id="{8AD6B3DE-B2C9-E243-80E3-53F4B0C7D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22" y="4685973"/>
            <a:ext cx="816603" cy="12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Simple Meat Lasagna Recipe">
            <a:extLst>
              <a:ext uri="{FF2B5EF4-FFF2-40B4-BE49-F238E27FC236}">
                <a16:creationId xmlns:a16="http://schemas.microsoft.com/office/drawing/2014/main" id="{7E515A3B-4E13-634F-9EDC-F4889B018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22" y="3074761"/>
            <a:ext cx="1180399" cy="7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FC42BA-9F32-5A4F-84B0-0F0CA1C16540}"/>
              </a:ext>
            </a:extLst>
          </p:cNvPr>
          <p:cNvSpPr txBox="1"/>
          <p:nvPr/>
        </p:nvSpPr>
        <p:spPr>
          <a:xfrm>
            <a:off x="4570129" y="4219874"/>
            <a:ext cx="133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“Very deep”</a:t>
            </a:r>
          </a:p>
        </p:txBody>
      </p:sp>
      <p:pic>
        <p:nvPicPr>
          <p:cNvPr id="22" name="Picture 12" descr="Computer system predicts products of chemical reactions | MIT EECS">
            <a:extLst>
              <a:ext uri="{FF2B5EF4-FFF2-40B4-BE49-F238E27FC236}">
                <a16:creationId xmlns:a16="http://schemas.microsoft.com/office/drawing/2014/main" id="{39567A47-C935-0F4A-AC0D-DCB248B1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22" y="4000978"/>
            <a:ext cx="1180399" cy="7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C660C6-F27A-DC42-A844-F3E03C0270D2}"/>
              </a:ext>
            </a:extLst>
          </p:cNvPr>
          <p:cNvSpPr txBox="1"/>
          <p:nvPr/>
        </p:nvSpPr>
        <p:spPr>
          <a:xfrm>
            <a:off x="4677206" y="4965317"/>
            <a:ext cx="100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“Deep”</a:t>
            </a:r>
          </a:p>
        </p:txBody>
      </p:sp>
      <p:pic>
        <p:nvPicPr>
          <p:cNvPr id="24" name="Picture 14" descr="New Recipe Clipart , Free Transparent Clipart - ClipartKey">
            <a:extLst>
              <a:ext uri="{FF2B5EF4-FFF2-40B4-BE49-F238E27FC236}">
                <a16:creationId xmlns:a16="http://schemas.microsoft.com/office/drawing/2014/main" id="{BC512CB0-D99D-B849-9BC2-3EBE28A0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310" y="4838001"/>
            <a:ext cx="1291802" cy="11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8570D66C-61EA-8344-A4ED-31DEFC205B74}"/>
              </a:ext>
            </a:extLst>
          </p:cNvPr>
          <p:cNvSpPr txBox="1">
            <a:spLocks/>
          </p:cNvSpPr>
          <p:nvPr/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3" kern="1200">
                <a:solidFill>
                  <a:srgbClr val="003E7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z="1000"/>
              <a:pPr/>
              <a:t>15</a:t>
            </a:fld>
            <a:r>
              <a:rPr lang="en-GB" sz="1000" dirty="0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6405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7C4B-0F75-8E4B-965F-7DC0FC7F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264"/>
          </a:xfrm>
        </p:spPr>
        <p:txBody>
          <a:bodyPr>
            <a:normAutofit/>
          </a:bodyPr>
          <a:lstStyle/>
          <a:p>
            <a:r>
              <a:rPr lang="en-GB" sz="2000" dirty="0"/>
              <a:t>“One-way” vs “two-ways/interactive” explanations: intuition</a:t>
            </a:r>
          </a:p>
        </p:txBody>
      </p:sp>
      <p:pic>
        <p:nvPicPr>
          <p:cNvPr id="3" name="Picture 2" descr="Pork Lasagna Recipe - Ian Knauer | Food &amp; Wine">
            <a:extLst>
              <a:ext uri="{FF2B5EF4-FFF2-40B4-BE49-F238E27FC236}">
                <a16:creationId xmlns:a16="http://schemas.microsoft.com/office/drawing/2014/main" id="{D156C5AA-8625-8D4F-BF08-FEA7518A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503" y="3451366"/>
            <a:ext cx="1015663" cy="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FF2E86-9299-134D-AF2D-68C714DFCF62}"/>
              </a:ext>
            </a:extLst>
          </p:cNvPr>
          <p:cNvGrpSpPr/>
          <p:nvPr/>
        </p:nvGrpSpPr>
        <p:grpSpPr>
          <a:xfrm>
            <a:off x="624736" y="1609510"/>
            <a:ext cx="2266968" cy="2343922"/>
            <a:chOff x="435991" y="458477"/>
            <a:chExt cx="2686911" cy="2686911"/>
          </a:xfrm>
        </p:grpSpPr>
        <p:pic>
          <p:nvPicPr>
            <p:cNvPr id="5" name="Graphic 4" descr="Monitor">
              <a:extLst>
                <a:ext uri="{FF2B5EF4-FFF2-40B4-BE49-F238E27FC236}">
                  <a16:creationId xmlns:a16="http://schemas.microsoft.com/office/drawing/2014/main" id="{A9C0B8CB-EF55-0144-8FDD-3A3CA2248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991" y="458477"/>
              <a:ext cx="2686911" cy="26869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965BFB-671D-1348-BDA6-845FA0A61801}"/>
                </a:ext>
              </a:extLst>
            </p:cNvPr>
            <p:cNvSpPr txBox="1"/>
            <p:nvPr/>
          </p:nvSpPr>
          <p:spPr>
            <a:xfrm>
              <a:off x="764141" y="1030525"/>
              <a:ext cx="2032791" cy="89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System </a:t>
              </a:r>
            </a:p>
            <a:p>
              <a:pPr algn="ctr"/>
              <a:r>
                <a:rPr lang="en-GB" sz="1100" dirty="0"/>
                <a:t>(e.g. machine learning)</a:t>
              </a:r>
            </a:p>
            <a:p>
              <a:endParaRPr lang="en-GB" dirty="0"/>
            </a:p>
          </p:txBody>
        </p:sp>
      </p:grpSp>
      <p:pic>
        <p:nvPicPr>
          <p:cNvPr id="7" name="Picture 6" descr="A picture containing weapon&#10;&#10;Description automatically generated">
            <a:extLst>
              <a:ext uri="{FF2B5EF4-FFF2-40B4-BE49-F238E27FC236}">
                <a16:creationId xmlns:a16="http://schemas.microsoft.com/office/drawing/2014/main" id="{79D897EF-D0D7-7745-A774-2D82D92BB3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49" y="2551358"/>
            <a:ext cx="508014" cy="5887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C9F6EC-16BF-004E-A452-7305A705A28D}"/>
              </a:ext>
            </a:extLst>
          </p:cNvPr>
          <p:cNvSpPr/>
          <p:nvPr/>
        </p:nvSpPr>
        <p:spPr>
          <a:xfrm>
            <a:off x="477106" y="2007834"/>
            <a:ext cx="217118" cy="10948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393231-6579-0B45-B9A6-BDFD0E45CC35}"/>
              </a:ext>
            </a:extLst>
          </p:cNvPr>
          <p:cNvSpPr/>
          <p:nvPr/>
        </p:nvSpPr>
        <p:spPr>
          <a:xfrm>
            <a:off x="2862777" y="2007833"/>
            <a:ext cx="229306" cy="12343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output</a:t>
            </a:r>
          </a:p>
        </p:txBody>
      </p:sp>
      <p:sp>
        <p:nvSpPr>
          <p:cNvPr id="10" name="Speech Bubble: Oval 19">
            <a:extLst>
              <a:ext uri="{FF2B5EF4-FFF2-40B4-BE49-F238E27FC236}">
                <a16:creationId xmlns:a16="http://schemas.microsoft.com/office/drawing/2014/main" id="{92D05FB9-DAD0-4741-BEEB-B2B1CE423CE8}"/>
              </a:ext>
            </a:extLst>
          </p:cNvPr>
          <p:cNvSpPr/>
          <p:nvPr/>
        </p:nvSpPr>
        <p:spPr>
          <a:xfrm>
            <a:off x="3454420" y="2368034"/>
            <a:ext cx="4416680" cy="536028"/>
          </a:xfrm>
          <a:prstGeom prst="wedgeEllipseCallout">
            <a:avLst>
              <a:gd name="adj1" fmla="val -56706"/>
              <a:gd name="adj2" fmla="val -13050"/>
            </a:avLst>
          </a:prstGeom>
          <a:solidFill>
            <a:schemeClr val="bg1"/>
          </a:solidFill>
          <a:ln>
            <a:solidFill>
              <a:srgbClr val="4A0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Explanation 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11" name="Picture 4" descr="LAGAN, Fridge with freezer compartment A++ - IKEA">
            <a:extLst>
              <a:ext uri="{FF2B5EF4-FFF2-40B4-BE49-F238E27FC236}">
                <a16:creationId xmlns:a16="http://schemas.microsoft.com/office/drawing/2014/main" id="{7433B33D-2350-9245-8D1A-A0DA0776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2" y="3369307"/>
            <a:ext cx="130016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5E6323-EBD2-BA49-A54F-AAEB07014C6F}"/>
              </a:ext>
            </a:extLst>
          </p:cNvPr>
          <p:cNvSpPr txBox="1"/>
          <p:nvPr/>
        </p:nvSpPr>
        <p:spPr>
          <a:xfrm>
            <a:off x="4647049" y="3351658"/>
            <a:ext cx="124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“one-way”:</a:t>
            </a:r>
          </a:p>
        </p:txBody>
      </p:sp>
      <p:pic>
        <p:nvPicPr>
          <p:cNvPr id="13" name="Picture 8" descr="Kitchen Trends: Kitchen Larders and Walk in Pantries in 2020 | Kitchen  trends, Kitchen larder, Kitchen pantry design">
            <a:extLst>
              <a:ext uri="{FF2B5EF4-FFF2-40B4-BE49-F238E27FC236}">
                <a16:creationId xmlns:a16="http://schemas.microsoft.com/office/drawing/2014/main" id="{EFF62F36-1905-C442-B2B4-A24C08A8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22" y="4685973"/>
            <a:ext cx="816603" cy="12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imple Meat Lasagna Recipe">
            <a:extLst>
              <a:ext uri="{FF2B5EF4-FFF2-40B4-BE49-F238E27FC236}">
                <a16:creationId xmlns:a16="http://schemas.microsoft.com/office/drawing/2014/main" id="{64572984-6C0D-B042-8C32-6D2AC6D9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22" y="3074761"/>
            <a:ext cx="1180399" cy="7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A731C9-3078-5D41-A832-638F666020B3}"/>
              </a:ext>
            </a:extLst>
          </p:cNvPr>
          <p:cNvSpPr txBox="1"/>
          <p:nvPr/>
        </p:nvSpPr>
        <p:spPr>
          <a:xfrm>
            <a:off x="4535437" y="4357846"/>
            <a:ext cx="135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“two-ways/</a:t>
            </a:r>
          </a:p>
          <a:p>
            <a:r>
              <a:rPr lang="en-GB" dirty="0"/>
              <a:t>interactive”:</a:t>
            </a:r>
          </a:p>
        </p:txBody>
      </p:sp>
      <p:pic>
        <p:nvPicPr>
          <p:cNvPr id="16" name="Picture 14" descr="New Recipe Clipart , Free Transparent Clipart - ClipartKey">
            <a:extLst>
              <a:ext uri="{FF2B5EF4-FFF2-40B4-BE49-F238E27FC236}">
                <a16:creationId xmlns:a16="http://schemas.microsoft.com/office/drawing/2014/main" id="{B66E500E-EF68-2A41-AFAA-FB956852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9677" y="2983912"/>
            <a:ext cx="1291802" cy="11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C1497C-1C31-B840-8A3C-0CC07301C2BC}"/>
              </a:ext>
            </a:extLst>
          </p:cNvPr>
          <p:cNvSpPr txBox="1"/>
          <p:nvPr/>
        </p:nvSpPr>
        <p:spPr>
          <a:xfrm>
            <a:off x="7043778" y="3386282"/>
            <a:ext cx="82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and/or</a:t>
            </a:r>
          </a:p>
        </p:txBody>
      </p:sp>
      <p:pic>
        <p:nvPicPr>
          <p:cNvPr id="18" name="Graphic 17" descr="Monitor">
            <a:extLst>
              <a:ext uri="{FF2B5EF4-FFF2-40B4-BE49-F238E27FC236}">
                <a16:creationId xmlns:a16="http://schemas.microsoft.com/office/drawing/2014/main" id="{D069F3F5-2540-E041-AA17-2B77E6939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2941" y="4211480"/>
            <a:ext cx="685800" cy="685800"/>
          </a:xfrm>
          <a:prstGeom prst="rect">
            <a:avLst/>
          </a:prstGeom>
        </p:spPr>
      </p:pic>
      <p:pic>
        <p:nvPicPr>
          <p:cNvPr id="19" name="Graphic 18" descr="User">
            <a:extLst>
              <a:ext uri="{FF2B5EF4-FFF2-40B4-BE49-F238E27FC236}">
                <a16:creationId xmlns:a16="http://schemas.microsoft.com/office/drawing/2014/main" id="{1D5DBA41-4BD5-1443-A474-B93E3F364F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6942" y="4970258"/>
            <a:ext cx="685800" cy="685800"/>
          </a:xfrm>
          <a:prstGeom prst="rect">
            <a:avLst/>
          </a:prstGeom>
        </p:spPr>
      </p:pic>
      <p:sp>
        <p:nvSpPr>
          <p:cNvPr id="20" name="Speech Bubble: Oval 6">
            <a:extLst>
              <a:ext uri="{FF2B5EF4-FFF2-40B4-BE49-F238E27FC236}">
                <a16:creationId xmlns:a16="http://schemas.microsoft.com/office/drawing/2014/main" id="{D3F4EF71-C8C4-8E45-9C70-2439A98A217B}"/>
              </a:ext>
            </a:extLst>
          </p:cNvPr>
          <p:cNvSpPr/>
          <p:nvPr/>
        </p:nvSpPr>
        <p:spPr>
          <a:xfrm>
            <a:off x="6141756" y="4795596"/>
            <a:ext cx="1051848" cy="460035"/>
          </a:xfrm>
          <a:prstGeom prst="wedgeEllipseCallout">
            <a:avLst>
              <a:gd name="adj1" fmla="val 61215"/>
              <a:gd name="adj2" fmla="val 32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How do I make the sauce?</a:t>
            </a:r>
          </a:p>
        </p:txBody>
      </p:sp>
      <p:sp>
        <p:nvSpPr>
          <p:cNvPr id="21" name="Speech Bubble: Oval 7">
            <a:extLst>
              <a:ext uri="{FF2B5EF4-FFF2-40B4-BE49-F238E27FC236}">
                <a16:creationId xmlns:a16="http://schemas.microsoft.com/office/drawing/2014/main" id="{6AFBE37D-6B41-294D-ABE0-00FB1E5EC48C}"/>
              </a:ext>
            </a:extLst>
          </p:cNvPr>
          <p:cNvSpPr/>
          <p:nvPr/>
        </p:nvSpPr>
        <p:spPr>
          <a:xfrm>
            <a:off x="6478853" y="4082318"/>
            <a:ext cx="1772634" cy="363491"/>
          </a:xfrm>
          <a:prstGeom prst="wedgeEllipseCallout">
            <a:avLst>
              <a:gd name="adj1" fmla="val -31733"/>
              <a:gd name="adj2" fmla="val 65333"/>
            </a:avLst>
          </a:prstGeom>
          <a:solidFill>
            <a:schemeClr val="bg1"/>
          </a:solidFill>
          <a:ln>
            <a:solidFill>
              <a:srgbClr val="4A0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Make the sauce and the bechamel, then …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F8027D27-AEF0-5147-8B98-2CDBE4E38B15}"/>
              </a:ext>
            </a:extLst>
          </p:cNvPr>
          <p:cNvSpPr txBox="1">
            <a:spLocks/>
          </p:cNvSpPr>
          <p:nvPr/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3" kern="1200">
                <a:solidFill>
                  <a:srgbClr val="003E7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z="1000"/>
              <a:pPr/>
              <a:t>16</a:t>
            </a:fld>
            <a:r>
              <a:rPr lang="en-GB" sz="1000" dirty="0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4953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F977C-B01D-466F-9B14-8814C8E1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25" y="846667"/>
            <a:ext cx="7206143" cy="4526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D246A-79FC-49C9-9085-7EE74A705C6F}"/>
              </a:ext>
            </a:extLst>
          </p:cNvPr>
          <p:cNvSpPr txBox="1"/>
          <p:nvPr/>
        </p:nvSpPr>
        <p:spPr>
          <a:xfrm>
            <a:off x="5276676" y="5514606"/>
            <a:ext cx="378343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Conversational Recommender Systems and natural language: A study through the </a:t>
            </a:r>
            <a:r>
              <a:rPr lang="en-GB" sz="1100" i="1" dirty="0" err="1">
                <a:solidFill>
                  <a:srgbClr val="7598B3"/>
                </a:solidFill>
              </a:rPr>
              <a:t>ConveRSE</a:t>
            </a:r>
            <a:r>
              <a:rPr lang="en-GB" sz="1100" i="1" dirty="0">
                <a:solidFill>
                  <a:srgbClr val="7598B3"/>
                </a:solidFill>
              </a:rPr>
              <a:t> framework. </a:t>
            </a:r>
            <a:r>
              <a:rPr lang="en-GB" sz="1100" dirty="0" err="1">
                <a:solidFill>
                  <a:srgbClr val="7598B3"/>
                </a:solidFill>
              </a:rPr>
              <a:t>Iovine</a:t>
            </a:r>
            <a:r>
              <a:rPr lang="en-GB" sz="1100" dirty="0">
                <a:solidFill>
                  <a:srgbClr val="7598B3"/>
                </a:solidFill>
              </a:rPr>
              <a:t> et al, DSS2020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28AF4A-C9D2-40CA-A7F9-A2132F80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500"/>
          </a:xfrm>
        </p:spPr>
        <p:txBody>
          <a:bodyPr/>
          <a:lstStyle/>
          <a:p>
            <a:r>
              <a:rPr lang="en-GB" dirty="0"/>
              <a:t>Two-way, conversational explanations for recommender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7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DFD5-2988-4E49-A36B-B3031547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Machine- vs human-oriented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8CCD-1161-4376-A439-99E8FF36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“Looking at how humans explain to each other can serve as a useful starting point for explanation in artificial intelligence”</a:t>
            </a: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Social explanations: how do people communicate explanations?</a:t>
            </a:r>
          </a:p>
          <a:p>
            <a:r>
              <a:rPr lang="en-GB" dirty="0"/>
              <a:t>“the majority of what might look like causal attributions turn out to look like </a:t>
            </a:r>
            <a:r>
              <a:rPr lang="en-GB" b="1" i="1" dirty="0"/>
              <a:t>argumentative</a:t>
            </a:r>
            <a:r>
              <a:rPr lang="en-GB" dirty="0"/>
              <a:t> claim‐backings”</a:t>
            </a:r>
          </a:p>
        </p:txBody>
      </p:sp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B08D464D-B5B1-8942-A621-5AFE3365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18" y="1664076"/>
            <a:ext cx="3517900" cy="313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5D240-F9BC-496C-86BF-2E3FA61C305B}"/>
              </a:ext>
            </a:extLst>
          </p:cNvPr>
          <p:cNvSpPr txBox="1"/>
          <p:nvPr/>
        </p:nvSpPr>
        <p:spPr>
          <a:xfrm>
            <a:off x="4661448" y="2832398"/>
            <a:ext cx="378343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100" i="1" dirty="0">
                <a:solidFill>
                  <a:srgbClr val="7598B3"/>
                </a:solidFill>
              </a:rPr>
              <a:t>Explanation in artificial intelligence: Insights from the social sciences.</a:t>
            </a:r>
            <a:r>
              <a:rPr lang="en-GB" sz="1100" dirty="0">
                <a:solidFill>
                  <a:srgbClr val="7598B3"/>
                </a:solidFill>
              </a:rPr>
              <a:t> Miller; AIJ 2019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70DC6-C577-4841-BABC-F99139600AEA}"/>
              </a:ext>
            </a:extLst>
          </p:cNvPr>
          <p:cNvSpPr txBox="1"/>
          <p:nvPr/>
        </p:nvSpPr>
        <p:spPr>
          <a:xfrm>
            <a:off x="4661448" y="5556728"/>
            <a:ext cx="378343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100" i="1" dirty="0">
                <a:solidFill>
                  <a:srgbClr val="7598B3"/>
                </a:solidFill>
              </a:rPr>
              <a:t>Explaining in conversation: Towards an argument model. </a:t>
            </a:r>
            <a:r>
              <a:rPr lang="en-GB" sz="1100" dirty="0" err="1">
                <a:solidFill>
                  <a:srgbClr val="7598B3"/>
                </a:solidFill>
              </a:rPr>
              <a:t>Antaki&amp;Leudar</a:t>
            </a:r>
            <a:r>
              <a:rPr lang="en-GB" sz="1100" dirty="0">
                <a:solidFill>
                  <a:srgbClr val="7598B3"/>
                </a:solidFill>
              </a:rPr>
              <a:t>. Journal of Social Psychology  1992</a:t>
            </a:r>
          </a:p>
        </p:txBody>
      </p:sp>
    </p:spTree>
    <p:extLst>
      <p:ext uri="{BB962C8B-B14F-4D97-AF65-F5344CB8AC3E}">
        <p14:creationId xmlns:p14="http://schemas.microsoft.com/office/powerpoint/2010/main" val="195033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8781-810A-4091-B3F6-B998AEE0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Argumentation-based explanations for recommender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87879-D187-4A39-B4BA-F70FB27F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67"/>
            <a:ext cx="6585358" cy="4860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C83EA-CAC6-4E3F-975B-D5DAD7B3AFE6}"/>
              </a:ext>
            </a:extLst>
          </p:cNvPr>
          <p:cNvSpPr txBox="1"/>
          <p:nvPr/>
        </p:nvSpPr>
        <p:spPr>
          <a:xfrm>
            <a:off x="5100507" y="5707288"/>
            <a:ext cx="378343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Argument-based mixed recommenders and their application to movie suggestion. </a:t>
            </a:r>
            <a:r>
              <a:rPr lang="en-GB" sz="1100" dirty="0" err="1">
                <a:solidFill>
                  <a:srgbClr val="7598B3"/>
                </a:solidFill>
              </a:rPr>
              <a:t>Briguez</a:t>
            </a:r>
            <a:r>
              <a:rPr lang="en-GB" sz="1100" dirty="0">
                <a:solidFill>
                  <a:srgbClr val="7598B3"/>
                </a:solidFill>
              </a:rPr>
              <a:t> et al, ESWA2014</a:t>
            </a:r>
          </a:p>
        </p:txBody>
      </p:sp>
    </p:spTree>
    <p:extLst>
      <p:ext uri="{BB962C8B-B14F-4D97-AF65-F5344CB8AC3E}">
        <p14:creationId xmlns:p14="http://schemas.microsoft.com/office/powerpoint/2010/main" val="332803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US" sz="2000" b="0" dirty="0"/>
              <a:t>Tutorial Overview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16700" y="1016000"/>
            <a:ext cx="7893506" cy="5110163"/>
          </a:xfrm>
        </p:spPr>
        <p:txBody>
          <a:bodyPr>
            <a:normAutofit/>
          </a:bodyPr>
          <a:lstStyle/>
          <a:p>
            <a:pPr marL="57150" indent="0" algn="just">
              <a:buNone/>
            </a:pPr>
            <a:r>
              <a:rPr lang="en-US" dirty="0"/>
              <a:t>Part 1 - Introduction to explainable AI (</a:t>
            </a:r>
            <a:r>
              <a:rPr lang="en-US" b="1" dirty="0"/>
              <a:t>XAI</a:t>
            </a:r>
            <a:r>
              <a:rPr lang="en-US" dirty="0"/>
              <a:t>)</a:t>
            </a:r>
          </a:p>
          <a:p>
            <a:pPr lvl="2" algn="just"/>
            <a:r>
              <a:rPr lang="en-US" dirty="0"/>
              <a:t> Why argumentation for AI? </a:t>
            </a:r>
          </a:p>
          <a:p>
            <a:pPr marL="57150" indent="0" algn="just">
              <a:buNone/>
            </a:pPr>
            <a:endParaRPr lang="en-US" dirty="0"/>
          </a:p>
          <a:p>
            <a:pPr marL="57150" indent="0" algn="just">
              <a:buNone/>
            </a:pPr>
            <a:r>
              <a:rPr lang="en-US" dirty="0"/>
              <a:t>Part 2 - Background on Argumentation</a:t>
            </a:r>
          </a:p>
          <a:p>
            <a:pPr marL="57150" indent="0" algn="just">
              <a:buNone/>
            </a:pPr>
            <a:endParaRPr lang="en-US" dirty="0"/>
          </a:p>
          <a:p>
            <a:pPr marL="57150" indent="0" algn="just">
              <a:buNone/>
            </a:pPr>
            <a:r>
              <a:rPr lang="en-US" dirty="0"/>
              <a:t>Part 3 - </a:t>
            </a:r>
            <a:r>
              <a:rPr lang="en-GB" dirty="0"/>
              <a:t>Argumentative Explanations for a variety of systems:</a:t>
            </a:r>
          </a:p>
          <a:p>
            <a:pPr lvl="1" algn="just"/>
            <a:r>
              <a:rPr lang="en-GB" dirty="0"/>
              <a:t>Recommendations based on aggregation of textual reviews</a:t>
            </a:r>
          </a:p>
          <a:p>
            <a:pPr lvl="1" algn="just"/>
            <a:r>
              <a:rPr lang="en-GB" dirty="0"/>
              <a:t>Aspect-Item Recommender Systems</a:t>
            </a:r>
          </a:p>
          <a:p>
            <a:pPr lvl="1" algn="just"/>
            <a:r>
              <a:rPr lang="en-GB" dirty="0"/>
              <a:t>Prediction from data  (</a:t>
            </a:r>
            <a:r>
              <a:rPr lang="en-GB" dirty="0" err="1"/>
              <a:t>DEAr</a:t>
            </a:r>
            <a:r>
              <a:rPr lang="en-GB" dirty="0"/>
              <a:t> - Data-Empowered Argumentation)</a:t>
            </a:r>
          </a:p>
          <a:p>
            <a:pPr lvl="1" algn="just"/>
            <a:r>
              <a:rPr lang="en-GB" dirty="0"/>
              <a:t>Scheduling</a:t>
            </a:r>
          </a:p>
          <a:p>
            <a:pPr lvl="1" algn="just"/>
            <a:r>
              <a:rPr lang="en-US" dirty="0"/>
              <a:t>PageRank</a:t>
            </a:r>
            <a:endParaRPr lang="en-GB" dirty="0"/>
          </a:p>
          <a:p>
            <a:pPr lvl="1" algn="just"/>
            <a:r>
              <a:rPr lang="en-GB" dirty="0"/>
              <a:t>Bayesian Classifiers</a:t>
            </a:r>
            <a:endParaRPr lang="en-US" dirty="0"/>
          </a:p>
          <a:p>
            <a:pPr marL="457200" lvl="1" indent="0" algn="just">
              <a:buNone/>
            </a:pPr>
            <a:endParaRPr lang="en-US" dirty="0"/>
          </a:p>
          <a:p>
            <a:pPr marL="57150" indent="0" algn="just">
              <a:buNone/>
            </a:pPr>
            <a:r>
              <a:rPr lang="en-US" dirty="0"/>
              <a:t>Part 4 – Discussion &amp;Conclusions </a:t>
            </a:r>
          </a:p>
          <a:p>
            <a:pPr marL="57150" indent="0" algn="just">
              <a:buNone/>
            </a:pPr>
            <a:endParaRPr lang="en-US" dirty="0"/>
          </a:p>
          <a:p>
            <a:pPr indent="-285750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60327"/>
            <a:ext cx="8229600" cy="572029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0" dirty="0"/>
              <a:t>                Part 2 </a:t>
            </a:r>
            <a:r>
              <a:rPr lang="en-US" sz="2200" dirty="0"/>
              <a:t>– </a:t>
            </a:r>
            <a:r>
              <a:rPr lang="en-GB" sz="2200" dirty="0"/>
              <a:t>  Background on (Abstract, Bipolar, Gradual) Argumentation</a:t>
            </a:r>
            <a:endParaRPr lang="en-US" sz="2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A034AD-06DF-4F28-8B6C-EA740A78C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65" y="3506031"/>
            <a:ext cx="8868870" cy="2720947"/>
          </a:xfrm>
        </p:spPr>
        <p:txBody>
          <a:bodyPr>
            <a:noAutofit/>
          </a:bodyPr>
          <a:lstStyle/>
          <a:p>
            <a:pPr algn="just"/>
            <a:r>
              <a:rPr lang="en-GB" sz="1200" i="1" dirty="0">
                <a:solidFill>
                  <a:srgbClr val="7598B3"/>
                </a:solidFill>
              </a:rPr>
              <a:t>On the Acceptability of Arguments and its Fundamental Role in Nonmonotonic Reasoning, Logic Programming and n-Person Games.</a:t>
            </a:r>
            <a:r>
              <a:rPr lang="en-US" sz="1200" i="1" dirty="0">
                <a:solidFill>
                  <a:srgbClr val="7598B3"/>
                </a:solidFill>
              </a:rPr>
              <a:t>;</a:t>
            </a:r>
            <a:r>
              <a:rPr lang="en-US" sz="1200" dirty="0">
                <a:solidFill>
                  <a:srgbClr val="7598B3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n-US" sz="1200" dirty="0">
                <a:solidFill>
                  <a:srgbClr val="7598B3"/>
                </a:solidFill>
              </a:rPr>
              <a:t>	Dung; AIJ 1995.</a:t>
            </a:r>
          </a:p>
          <a:p>
            <a:pPr algn="just"/>
            <a:r>
              <a:rPr lang="en-GB" sz="1200" i="1" dirty="0">
                <a:solidFill>
                  <a:srgbClr val="7598B3"/>
                </a:solidFill>
              </a:rPr>
              <a:t>On the Acceptability of Arguments in Bipolar Argumentation Frameworks;</a:t>
            </a:r>
          </a:p>
          <a:p>
            <a:pPr marL="0" indent="0" algn="just">
              <a:buNone/>
            </a:pPr>
            <a:r>
              <a:rPr lang="en-GB" sz="1200" dirty="0">
                <a:solidFill>
                  <a:srgbClr val="7598B3"/>
                </a:solidFill>
              </a:rPr>
              <a:t>             </a:t>
            </a:r>
            <a:r>
              <a:rPr lang="en-GB" sz="1200" dirty="0" err="1">
                <a:solidFill>
                  <a:srgbClr val="7598B3"/>
                </a:solidFill>
              </a:rPr>
              <a:t>Cayrol</a:t>
            </a:r>
            <a:r>
              <a:rPr lang="en-GB" sz="1200" dirty="0">
                <a:solidFill>
                  <a:srgbClr val="7598B3"/>
                </a:solidFill>
              </a:rPr>
              <a:t>, </a:t>
            </a:r>
            <a:r>
              <a:rPr lang="en-GB" sz="1200" dirty="0" err="1">
                <a:solidFill>
                  <a:srgbClr val="7598B3"/>
                </a:solidFill>
              </a:rPr>
              <a:t>Lagasquie-Schiex</a:t>
            </a:r>
            <a:r>
              <a:rPr lang="en-GB" sz="1200" dirty="0">
                <a:solidFill>
                  <a:srgbClr val="7598B3"/>
                </a:solidFill>
              </a:rPr>
              <a:t>: ECSQARU 2005</a:t>
            </a:r>
            <a:endParaRPr lang="en-US" sz="1200" dirty="0">
              <a:solidFill>
                <a:srgbClr val="7598B3"/>
              </a:solidFill>
            </a:endParaRPr>
          </a:p>
          <a:p>
            <a:pPr algn="just"/>
            <a:r>
              <a:rPr lang="en-GB" sz="1200" i="1" dirty="0">
                <a:solidFill>
                  <a:srgbClr val="7598B3"/>
                </a:solidFill>
              </a:rPr>
              <a:t>Discontinuity-Free Decision Support with Quantitative Argumentation Debates;</a:t>
            </a:r>
          </a:p>
          <a:p>
            <a:pPr marL="0" indent="0" algn="just">
              <a:buNone/>
            </a:pPr>
            <a:r>
              <a:rPr lang="en-GB" sz="1200" i="1" dirty="0">
                <a:solidFill>
                  <a:srgbClr val="7598B3"/>
                </a:solidFill>
              </a:rPr>
              <a:t>            </a:t>
            </a:r>
            <a:r>
              <a:rPr lang="en-US" sz="1200" dirty="0">
                <a:solidFill>
                  <a:srgbClr val="7598B3"/>
                </a:solidFill>
              </a:rPr>
              <a:t> Rago, Toni, </a:t>
            </a:r>
            <a:r>
              <a:rPr lang="en-US" sz="1200" dirty="0" err="1">
                <a:solidFill>
                  <a:srgbClr val="7598B3"/>
                </a:solidFill>
              </a:rPr>
              <a:t>Aurisicchio</a:t>
            </a:r>
            <a:r>
              <a:rPr lang="en-US" sz="1200" dirty="0">
                <a:solidFill>
                  <a:srgbClr val="7598B3"/>
                </a:solidFill>
              </a:rPr>
              <a:t>, Baroni ; KR2016</a:t>
            </a:r>
          </a:p>
          <a:p>
            <a:pPr algn="just"/>
            <a:r>
              <a:rPr lang="en-GB" sz="1200" i="1" dirty="0">
                <a:solidFill>
                  <a:srgbClr val="7598B3"/>
                </a:solidFill>
              </a:rPr>
              <a:t>From fine-grained properties to broad principles for gradual argumentation: A principled spectrum;</a:t>
            </a:r>
          </a:p>
          <a:p>
            <a:pPr marL="0" indent="0" algn="just">
              <a:buNone/>
            </a:pPr>
            <a:r>
              <a:rPr lang="en-GB" sz="1200" i="1" dirty="0">
                <a:solidFill>
                  <a:srgbClr val="7598B3"/>
                </a:solidFill>
              </a:rPr>
              <a:t>              </a:t>
            </a:r>
            <a:r>
              <a:rPr lang="en-GB" sz="1200" dirty="0">
                <a:solidFill>
                  <a:srgbClr val="7598B3"/>
                </a:solidFill>
              </a:rPr>
              <a:t>Baroni, Rago, Toni, IJAR 2019</a:t>
            </a:r>
            <a:endParaRPr lang="en-US" sz="1200" dirty="0">
              <a:solidFill>
                <a:srgbClr val="759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0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D1A6AE-CFA1-4A7F-B3AB-958AFA3840A8}"/>
              </a:ext>
            </a:extLst>
          </p:cNvPr>
          <p:cNvSpPr/>
          <p:nvPr/>
        </p:nvSpPr>
        <p:spPr>
          <a:xfrm>
            <a:off x="173668" y="1474414"/>
            <a:ext cx="2361058" cy="994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Argumentation Framework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(abstraction of debate)</a:t>
            </a: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5FB0795D-2439-4E86-89E0-3786F9044ACF}"/>
              </a:ext>
            </a:extLst>
          </p:cNvPr>
          <p:cNvSpPr/>
          <p:nvPr/>
        </p:nvSpPr>
        <p:spPr>
          <a:xfrm>
            <a:off x="2590967" y="1613873"/>
            <a:ext cx="685800" cy="6858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6C283C-85E5-47D5-A37F-F60E7722E660}"/>
              </a:ext>
            </a:extLst>
          </p:cNvPr>
          <p:cNvSpPr/>
          <p:nvPr/>
        </p:nvSpPr>
        <p:spPr>
          <a:xfrm>
            <a:off x="3260165" y="1474414"/>
            <a:ext cx="2429482" cy="994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Argumentation Semantics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(evaluation of debate)</a:t>
            </a: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BE74F8E8-7925-4552-8A8D-F80C5B7D22B6}"/>
              </a:ext>
            </a:extLst>
          </p:cNvPr>
          <p:cNvSpPr/>
          <p:nvPr/>
        </p:nvSpPr>
        <p:spPr>
          <a:xfrm>
            <a:off x="5689647" y="1628600"/>
            <a:ext cx="685800" cy="685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2CF882-8919-4DDA-806F-9393BA3B203B}"/>
              </a:ext>
            </a:extLst>
          </p:cNvPr>
          <p:cNvSpPr/>
          <p:nvPr/>
        </p:nvSpPr>
        <p:spPr>
          <a:xfrm>
            <a:off x="6415085" y="1474414"/>
            <a:ext cx="2491589" cy="973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Properties         </a:t>
            </a:r>
            <a:r>
              <a:rPr lang="en-GB" i="1" dirty="0">
                <a:solidFill>
                  <a:schemeClr val="tx1"/>
                </a:solidFill>
              </a:rPr>
              <a:t>(goodness of semantics)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EF8700-606A-487F-A5BF-FD46248122D2}"/>
                  </a:ext>
                </a:extLst>
              </p:cNvPr>
              <p:cNvSpPr txBox="1"/>
              <p:nvPr/>
            </p:nvSpPr>
            <p:spPr>
              <a:xfrm>
                <a:off x="408675" y="3353213"/>
                <a:ext cx="1867429" cy="3781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BB0FB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BB0FB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solidFill>
                            <a:srgbClr val="BB0FB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…}⊢</m:t>
                      </m:r>
                      <m:acc>
                        <m:accPr>
                          <m:chr m:val="̅"/>
                          <m:ctrlPr>
                            <a:rPr lang="en-GB" sz="2400" i="1">
                              <a:solidFill>
                                <a:srgbClr val="BB0FB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i="1" dirty="0">
                              <a:solidFill>
                                <a:srgbClr val="BB0FBF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</m:oMath>
                  </m:oMathPara>
                </a14:m>
                <a:endParaRPr lang="en-GB" sz="2400" dirty="0">
                  <a:solidFill>
                    <a:srgbClr val="BB0FBF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EF8700-606A-487F-A5BF-FD4624812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75" y="3353213"/>
                <a:ext cx="1867429" cy="378117"/>
              </a:xfrm>
              <a:prstGeom prst="rect">
                <a:avLst/>
              </a:prstGeom>
              <a:blipFill>
                <a:blip r:embed="rId3"/>
                <a:stretch>
                  <a:fillRect t="-1613" r="-11765" b="-354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356A771-EFD4-411D-B67B-22D22D306FC3}"/>
                  </a:ext>
                </a:extLst>
              </p:cNvPr>
              <p:cNvSpPr txBox="1"/>
              <p:nvPr/>
            </p:nvSpPr>
            <p:spPr>
              <a:xfrm>
                <a:off x="1280148" y="4200185"/>
                <a:ext cx="186742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l-GR" sz="24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24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…}⊢</m:t>
                      </m:r>
                      <m:r>
                        <a:rPr lang="en-GB" sz="24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356A771-EFD4-411D-B67B-22D22D306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48" y="4200185"/>
                <a:ext cx="1867429" cy="369332"/>
              </a:xfrm>
              <a:prstGeom prst="rect">
                <a:avLst/>
              </a:prstGeom>
              <a:blipFill>
                <a:blip r:embed="rId4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72E468E7-F3C4-4A57-8E38-ACA68D8710F1}"/>
              </a:ext>
            </a:extLst>
          </p:cNvPr>
          <p:cNvGrpSpPr/>
          <p:nvPr/>
        </p:nvGrpSpPr>
        <p:grpSpPr>
          <a:xfrm>
            <a:off x="308518" y="4140788"/>
            <a:ext cx="1360919" cy="656414"/>
            <a:chOff x="411358" y="4378050"/>
            <a:chExt cx="1814558" cy="8752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515E598-0799-4884-99B0-8C3ED4217AFC}"/>
                </a:ext>
              </a:extLst>
            </p:cNvPr>
            <p:cNvGrpSpPr/>
            <p:nvPr/>
          </p:nvGrpSpPr>
          <p:grpSpPr>
            <a:xfrm>
              <a:off x="411358" y="4378050"/>
              <a:ext cx="1814558" cy="875219"/>
              <a:chOff x="6500610" y="2553781"/>
              <a:chExt cx="1814558" cy="87521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B09CB72-B9E7-4020-899A-5497D3ECB006}"/>
                  </a:ext>
                </a:extLst>
              </p:cNvPr>
              <p:cNvSpPr/>
              <p:nvPr/>
            </p:nvSpPr>
            <p:spPr>
              <a:xfrm rot="5400000">
                <a:off x="6525339" y="2941891"/>
                <a:ext cx="462380" cy="511838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D06C78D-9523-4F39-A9BB-92483B40C5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2448" y="2553781"/>
                <a:ext cx="1302720" cy="580458"/>
              </a:xfrm>
              <a:prstGeom prst="straightConnector1">
                <a:avLst/>
              </a:prstGeom>
              <a:ln w="38100" cmpd="dbl">
                <a:solidFill>
                  <a:schemeClr val="tx1"/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C6E390-6EF0-4205-9DBE-54126332D32D}"/>
                </a:ext>
              </a:extLst>
            </p:cNvPr>
            <p:cNvSpPr txBox="1"/>
            <p:nvPr/>
          </p:nvSpPr>
          <p:spPr>
            <a:xfrm>
              <a:off x="1175944" y="4437007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b="1" dirty="0"/>
                <a:t>+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7578B2-4683-4C98-92B5-29EB4A5383B7}"/>
              </a:ext>
            </a:extLst>
          </p:cNvPr>
          <p:cNvGrpSpPr/>
          <p:nvPr/>
        </p:nvGrpSpPr>
        <p:grpSpPr>
          <a:xfrm>
            <a:off x="305670" y="3677101"/>
            <a:ext cx="1747645" cy="512375"/>
            <a:chOff x="407560" y="3759793"/>
            <a:chExt cx="2330193" cy="68316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87716D9-21F1-42B6-8240-30DE18719B25}"/>
                </a:ext>
              </a:extLst>
            </p:cNvPr>
            <p:cNvGrpSpPr/>
            <p:nvPr/>
          </p:nvGrpSpPr>
          <p:grpSpPr>
            <a:xfrm rot="5400000">
              <a:off x="1334492" y="3039696"/>
              <a:ext cx="476330" cy="2330193"/>
              <a:chOff x="1143000" y="3164093"/>
              <a:chExt cx="627992" cy="276195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4DE7470-7B09-4730-8084-481AA3190428}"/>
                  </a:ext>
                </a:extLst>
              </p:cNvPr>
              <p:cNvSpPr/>
              <p:nvPr/>
            </p:nvSpPr>
            <p:spPr>
              <a:xfrm>
                <a:off x="1143000" y="4224474"/>
                <a:ext cx="609600" cy="60667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BB0F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0991BF5-7579-407F-A4C1-90233BE0EA6A}"/>
                  </a:ext>
                </a:extLst>
              </p:cNvPr>
              <p:cNvCxnSpPr/>
              <p:nvPr/>
            </p:nvCxnSpPr>
            <p:spPr>
              <a:xfrm flipV="1">
                <a:off x="1434663" y="3762011"/>
                <a:ext cx="0" cy="4484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160A8C1-356F-4282-ADCB-49EEA7A6AA67}"/>
                  </a:ext>
                </a:extLst>
              </p:cNvPr>
              <p:cNvSpPr/>
              <p:nvPr/>
            </p:nvSpPr>
            <p:spPr>
              <a:xfrm>
                <a:off x="1143000" y="3164093"/>
                <a:ext cx="609600" cy="60667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0398F5D-3B28-40E4-AB7C-FEB5D620CA97}"/>
                  </a:ext>
                </a:extLst>
              </p:cNvPr>
              <p:cNvSpPr/>
              <p:nvPr/>
            </p:nvSpPr>
            <p:spPr>
              <a:xfrm>
                <a:off x="1161392" y="5319372"/>
                <a:ext cx="609600" cy="60667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5C2069D-7D63-450C-946B-8B2F64D79524}"/>
                  </a:ext>
                </a:extLst>
              </p:cNvPr>
              <p:cNvCxnSpPr/>
              <p:nvPr/>
            </p:nvCxnSpPr>
            <p:spPr>
              <a:xfrm flipV="1">
                <a:off x="1434663" y="4870917"/>
                <a:ext cx="0" cy="4484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5CD2E5-1305-4213-8512-E749D5A8BD21}"/>
                </a:ext>
              </a:extLst>
            </p:cNvPr>
            <p:cNvSpPr txBox="1"/>
            <p:nvPr/>
          </p:nvSpPr>
          <p:spPr>
            <a:xfrm>
              <a:off x="856153" y="3781890"/>
              <a:ext cx="34026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-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5BFA3D-1FAB-4C38-A6FF-8FC9FBE98A68}"/>
                </a:ext>
              </a:extLst>
            </p:cNvPr>
            <p:cNvSpPr txBox="1"/>
            <p:nvPr/>
          </p:nvSpPr>
          <p:spPr>
            <a:xfrm>
              <a:off x="1802794" y="3759793"/>
              <a:ext cx="340264" cy="49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-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50DA88A-13ED-4AF4-9982-4CA77057BB55}"/>
              </a:ext>
            </a:extLst>
          </p:cNvPr>
          <p:cNvSpPr txBox="1"/>
          <p:nvPr/>
        </p:nvSpPr>
        <p:spPr>
          <a:xfrm>
            <a:off x="228518" y="4919651"/>
            <a:ext cx="18309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single arrows=attack (</a:t>
            </a:r>
            <a:r>
              <a:rPr lang="en-GB" sz="1500" b="1" dirty="0"/>
              <a:t>-</a:t>
            </a:r>
            <a:r>
              <a:rPr lang="en-GB" sz="1350" dirty="0"/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B68C54-B66A-4536-A137-9BC6195A3CC5}"/>
              </a:ext>
            </a:extLst>
          </p:cNvPr>
          <p:cNvSpPr txBox="1"/>
          <p:nvPr/>
        </p:nvSpPr>
        <p:spPr>
          <a:xfrm>
            <a:off x="194830" y="5162992"/>
            <a:ext cx="2295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double arrows=support (</a:t>
            </a:r>
            <a:r>
              <a:rPr lang="en-GB" sz="1350" b="1" dirty="0"/>
              <a:t>+</a:t>
            </a:r>
            <a:r>
              <a:rPr lang="en-GB" sz="1350" dirty="0"/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84E961-DBAD-4333-8FD3-E4344532DD76}"/>
              </a:ext>
            </a:extLst>
          </p:cNvPr>
          <p:cNvSpPr txBox="1"/>
          <p:nvPr/>
        </p:nvSpPr>
        <p:spPr>
          <a:xfrm>
            <a:off x="2199665" y="3877577"/>
            <a:ext cx="2015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abstract argumentation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CCB22C-CAD7-4306-B365-EE1EECF0D0EE}"/>
              </a:ext>
            </a:extLst>
          </p:cNvPr>
          <p:cNvSpPr txBox="1"/>
          <p:nvPr/>
        </p:nvSpPr>
        <p:spPr>
          <a:xfrm>
            <a:off x="2190051" y="4708580"/>
            <a:ext cx="19377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bipolar argumentation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269980-1B7F-4A5E-98E7-A0D88A1C6621}"/>
              </a:ext>
            </a:extLst>
          </p:cNvPr>
          <p:cNvSpPr txBox="1"/>
          <p:nvPr/>
        </p:nvSpPr>
        <p:spPr>
          <a:xfrm>
            <a:off x="2199665" y="3399186"/>
            <a:ext cx="3327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structured argumentation (ABA, </a:t>
            </a:r>
            <a:r>
              <a:rPr lang="en-GB" sz="1500" dirty="0" err="1"/>
              <a:t>DeLP</a:t>
            </a:r>
            <a:r>
              <a:rPr lang="en-GB" sz="1500" dirty="0"/>
              <a:t>,…)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7E77B8-AA48-42A5-98AC-4D0058D8C7C2}"/>
              </a:ext>
            </a:extLst>
          </p:cNvPr>
          <p:cNvGrpSpPr/>
          <p:nvPr/>
        </p:nvGrpSpPr>
        <p:grpSpPr>
          <a:xfrm rot="5400000">
            <a:off x="4109602" y="3140916"/>
            <a:ext cx="357248" cy="1747645"/>
            <a:chOff x="1143000" y="3164093"/>
            <a:chExt cx="627992" cy="276195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0DF81EE-826D-47C6-A9A8-CDC01A0B87D1}"/>
                </a:ext>
              </a:extLst>
            </p:cNvPr>
            <p:cNvSpPr/>
            <p:nvPr/>
          </p:nvSpPr>
          <p:spPr>
            <a:xfrm>
              <a:off x="1143000" y="4224474"/>
              <a:ext cx="609600" cy="606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03C4075-E2FC-4AA8-81B8-C9E4EAA0153B}"/>
                </a:ext>
              </a:extLst>
            </p:cNvPr>
            <p:cNvCxnSpPr/>
            <p:nvPr/>
          </p:nvCxnSpPr>
          <p:spPr>
            <a:xfrm flipV="1">
              <a:off x="1434663" y="3762011"/>
              <a:ext cx="0" cy="4484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69B1B5B-4A69-4AEE-A914-A1BB021647A8}"/>
                </a:ext>
              </a:extLst>
            </p:cNvPr>
            <p:cNvSpPr/>
            <p:nvPr/>
          </p:nvSpPr>
          <p:spPr>
            <a:xfrm>
              <a:off x="1143000" y="3164093"/>
              <a:ext cx="609600" cy="60667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BB0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624B281-988A-4873-916C-1E08E4090104}"/>
                </a:ext>
              </a:extLst>
            </p:cNvPr>
            <p:cNvSpPr/>
            <p:nvPr/>
          </p:nvSpPr>
          <p:spPr>
            <a:xfrm>
              <a:off x="1161392" y="5319372"/>
              <a:ext cx="609600" cy="60667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51B88EA-B92E-46AC-BF63-6FFBE6E3E263}"/>
                </a:ext>
              </a:extLst>
            </p:cNvPr>
            <p:cNvCxnSpPr/>
            <p:nvPr/>
          </p:nvCxnSpPr>
          <p:spPr>
            <a:xfrm flipV="1">
              <a:off x="1434663" y="4870917"/>
              <a:ext cx="0" cy="4484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B6053EC-EB6D-41BA-8881-4DC985E7A9BA}"/>
              </a:ext>
            </a:extLst>
          </p:cNvPr>
          <p:cNvSpPr txBox="1"/>
          <p:nvPr/>
        </p:nvSpPr>
        <p:spPr>
          <a:xfrm>
            <a:off x="3355664" y="5407434"/>
            <a:ext cx="567065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quantified bipolar argumentation frameworks (QBAFs):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Arguments have an </a:t>
            </a:r>
            <a:r>
              <a:rPr lang="en-GB" sz="1500" b="1" i="1" dirty="0"/>
              <a:t>intrinsic 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Semantics (e.g. DF-</a:t>
            </a:r>
            <a:r>
              <a:rPr lang="en-GB" sz="1500" dirty="0" err="1"/>
              <a:t>QuAD</a:t>
            </a:r>
            <a:r>
              <a:rPr lang="en-GB" sz="1500" dirty="0"/>
              <a:t>) to determine </a:t>
            </a:r>
            <a:r>
              <a:rPr lang="en-GB" sz="1500" b="1" i="1" dirty="0"/>
              <a:t>dialectical strength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DBE373-B033-449F-9B52-3FD331D31010}"/>
              </a:ext>
            </a:extLst>
          </p:cNvPr>
          <p:cNvSpPr txBox="1"/>
          <p:nvPr/>
        </p:nvSpPr>
        <p:spPr>
          <a:xfrm>
            <a:off x="3138075" y="3575978"/>
            <a:ext cx="6048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abstract argumentation: admissible extension (set of “winning” arguments)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532C30B-8FA2-4D39-8A85-8341899EBD81}"/>
              </a:ext>
            </a:extLst>
          </p:cNvPr>
          <p:cNvSpPr txBox="1"/>
          <p:nvPr/>
        </p:nvSpPr>
        <p:spPr>
          <a:xfrm>
            <a:off x="6836195" y="4386091"/>
            <a:ext cx="2247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Dialectical Monotonicity: </a:t>
            </a:r>
          </a:p>
          <a:p>
            <a:r>
              <a:rPr lang="en-GB" sz="1500" dirty="0"/>
              <a:t>attacks decrease strength, supports increase strength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48C453-3AA2-4B75-8AE9-DC6198E0F685}"/>
              </a:ext>
            </a:extLst>
          </p:cNvPr>
          <p:cNvSpPr txBox="1"/>
          <p:nvPr/>
        </p:nvSpPr>
        <p:spPr>
          <a:xfrm>
            <a:off x="6836195" y="3686513"/>
            <a:ext cx="2247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Existence</a:t>
            </a:r>
          </a:p>
          <a:p>
            <a:r>
              <a:rPr lang="en-GB" sz="1500" dirty="0"/>
              <a:t>Uniqueness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42B3F57-141F-4BF2-85D9-90850C3E7092}"/>
              </a:ext>
            </a:extLst>
          </p:cNvPr>
          <p:cNvGrpSpPr/>
          <p:nvPr/>
        </p:nvGrpSpPr>
        <p:grpSpPr>
          <a:xfrm>
            <a:off x="3377091" y="4411362"/>
            <a:ext cx="1852583" cy="916694"/>
            <a:chOff x="4502787" y="4738815"/>
            <a:chExt cx="2470111" cy="122225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E8E0B29-E68B-4307-BED9-A6D20C51E536}"/>
                </a:ext>
              </a:extLst>
            </p:cNvPr>
            <p:cNvGrpSpPr/>
            <p:nvPr/>
          </p:nvGrpSpPr>
          <p:grpSpPr>
            <a:xfrm rot="5400000">
              <a:off x="5457897" y="3811883"/>
              <a:ext cx="476330" cy="2330193"/>
              <a:chOff x="1143000" y="3164093"/>
              <a:chExt cx="627992" cy="276195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5848AF6-227A-47D5-AA0E-DAA88F297311}"/>
                  </a:ext>
                </a:extLst>
              </p:cNvPr>
              <p:cNvSpPr/>
              <p:nvPr/>
            </p:nvSpPr>
            <p:spPr>
              <a:xfrm>
                <a:off x="1143000" y="4224474"/>
                <a:ext cx="609600" cy="60667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B0F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3B1036A2-43AD-47B1-8CE1-E0BCCB4AC17C}"/>
                  </a:ext>
                </a:extLst>
              </p:cNvPr>
              <p:cNvCxnSpPr/>
              <p:nvPr/>
            </p:nvCxnSpPr>
            <p:spPr>
              <a:xfrm flipV="1">
                <a:off x="1434663" y="3762011"/>
                <a:ext cx="0" cy="4484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5BAB409-6334-4260-8B51-E160AF1CD453}"/>
                  </a:ext>
                </a:extLst>
              </p:cNvPr>
              <p:cNvSpPr/>
              <p:nvPr/>
            </p:nvSpPr>
            <p:spPr>
              <a:xfrm>
                <a:off x="1143000" y="3164093"/>
                <a:ext cx="609600" cy="60667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7B5671A-EC4E-4458-ADAA-717E64CEF560}"/>
                  </a:ext>
                </a:extLst>
              </p:cNvPr>
              <p:cNvSpPr/>
              <p:nvPr/>
            </p:nvSpPr>
            <p:spPr>
              <a:xfrm>
                <a:off x="1161392" y="5319372"/>
                <a:ext cx="609600" cy="60667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BADF2D5-CBF0-424C-B8DA-9FDCDDBBAEB5}"/>
                  </a:ext>
                </a:extLst>
              </p:cNvPr>
              <p:cNvCxnSpPr/>
              <p:nvPr/>
            </p:nvCxnSpPr>
            <p:spPr>
              <a:xfrm flipV="1">
                <a:off x="1434663" y="4870917"/>
                <a:ext cx="0" cy="4484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C657619-DC24-4950-858E-51BD52100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4376" y="5245897"/>
              <a:ext cx="1447472" cy="483987"/>
            </a:xfrm>
            <a:prstGeom prst="straightConnector1">
              <a:avLst/>
            </a:prstGeom>
            <a:ln w="47625" cmpd="dbl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616851-287E-4F97-90D8-57C5442D4488}"/>
                </a:ext>
              </a:extLst>
            </p:cNvPr>
            <p:cNvSpPr txBox="1"/>
            <p:nvPr/>
          </p:nvSpPr>
          <p:spPr>
            <a:xfrm>
              <a:off x="6312033" y="4790888"/>
              <a:ext cx="660865" cy="3385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0.625</a:t>
              </a:r>
              <a:endParaRPr lang="en-GB" sz="105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405391D-D4A9-45C7-A053-40BBC751A822}"/>
                </a:ext>
              </a:extLst>
            </p:cNvPr>
            <p:cNvSpPr txBox="1"/>
            <p:nvPr/>
          </p:nvSpPr>
          <p:spPr>
            <a:xfrm>
              <a:off x="4534927" y="4819859"/>
              <a:ext cx="47705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0.5</a:t>
              </a:r>
              <a:endParaRPr lang="en-GB" sz="105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A9E935-81B3-4886-B907-3F7F6D9E6F58}"/>
                </a:ext>
              </a:extLst>
            </p:cNvPr>
            <p:cNvSpPr txBox="1"/>
            <p:nvPr/>
          </p:nvSpPr>
          <p:spPr>
            <a:xfrm>
              <a:off x="5489232" y="4816368"/>
              <a:ext cx="568960" cy="3385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0.25</a:t>
              </a:r>
              <a:endParaRPr lang="en-GB" sz="105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38A3E02-E201-4F4D-81FD-EF09B8DCAA41}"/>
                </a:ext>
              </a:extLst>
            </p:cNvPr>
            <p:cNvSpPr txBox="1"/>
            <p:nvPr/>
          </p:nvSpPr>
          <p:spPr>
            <a:xfrm>
              <a:off x="4552538" y="5578066"/>
              <a:ext cx="47705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0.5</a:t>
              </a:r>
              <a:endParaRPr lang="en-GB" sz="105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08A411F-7754-4006-BFDA-50E5567B3792}"/>
                </a:ext>
              </a:extLst>
            </p:cNvPr>
            <p:cNvSpPr/>
            <p:nvPr/>
          </p:nvSpPr>
          <p:spPr>
            <a:xfrm rot="5400000">
              <a:off x="4527516" y="5473965"/>
              <a:ext cx="462380" cy="51183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A8355F5-D98D-472C-96E0-8DECF2C3B833}"/>
              </a:ext>
            </a:extLst>
          </p:cNvPr>
          <p:cNvSpPr txBox="1"/>
          <p:nvPr/>
        </p:nvSpPr>
        <p:spPr>
          <a:xfrm>
            <a:off x="305670" y="2632286"/>
            <a:ext cx="19795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u="sng" dirty="0"/>
              <a:t>preferences, probabilities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BBA1E11-1FF0-44E2-A4EE-44DDAF348646}"/>
              </a:ext>
            </a:extLst>
          </p:cNvPr>
          <p:cNvSpPr txBox="1"/>
          <p:nvPr/>
        </p:nvSpPr>
        <p:spPr>
          <a:xfrm>
            <a:off x="3331325" y="2629718"/>
            <a:ext cx="15711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u="sng" dirty="0"/>
              <a:t>algorithms, systems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220E3E-6655-4B8E-8D06-94F146E88D20}"/>
              </a:ext>
            </a:extLst>
          </p:cNvPr>
          <p:cNvSpPr txBox="1"/>
          <p:nvPr/>
        </p:nvSpPr>
        <p:spPr>
          <a:xfrm>
            <a:off x="6415085" y="2632286"/>
            <a:ext cx="10328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u="sng" dirty="0"/>
              <a:t>applications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B97AD862-60B9-4A16-BBDD-79E3520B301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72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rgbClr val="144B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Computational Argumentation (alias “Argumentation in AI”)</a:t>
            </a:r>
          </a:p>
        </p:txBody>
      </p:sp>
    </p:spTree>
    <p:extLst>
      <p:ext uri="{BB962C8B-B14F-4D97-AF65-F5344CB8AC3E}">
        <p14:creationId xmlns:p14="http://schemas.microsoft.com/office/powerpoint/2010/main" val="21006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  <p:bldP spid="38" grpId="0"/>
      <p:bldP spid="39" grpId="0"/>
      <p:bldP spid="40" grpId="0"/>
      <p:bldP spid="62" grpId="0"/>
      <p:bldP spid="63" grpId="0"/>
      <p:bldP spid="65" grpId="0"/>
      <p:bldP spid="66" grpId="0"/>
      <p:bldP spid="72" grpId="0"/>
      <p:bldP spid="73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C695-00EC-4710-816C-22922D8C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 extension-based semantics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DF73-5E2F-4C83-BD10-545D6D4A2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1"/>
            <a:ext cx="8229600" cy="5015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Given an abstract argumentation framework (</a:t>
            </a:r>
            <a:r>
              <a:rPr lang="en-GB" dirty="0" err="1"/>
              <a:t>Args</a:t>
            </a:r>
            <a:r>
              <a:rPr lang="en-GB" dirty="0"/>
              <a:t>, attacks), </a:t>
            </a:r>
            <a:r>
              <a:rPr lang="en-GB" dirty="0" err="1"/>
              <a:t>A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⊆Args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 is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conflict-free (</a:t>
            </a:r>
            <a:r>
              <a:rPr lang="en-GB" i="1" dirty="0"/>
              <a:t>c-f</a:t>
            </a:r>
            <a:r>
              <a:rPr lang="en-GB" dirty="0"/>
              <a:t>) </a:t>
            </a:r>
            <a:r>
              <a:rPr lang="en-GB" dirty="0" err="1"/>
              <a:t>iff</a:t>
            </a:r>
            <a:r>
              <a:rPr lang="en-GB" dirty="0"/>
              <a:t> 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∄ 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a,b∊A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  such that  (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a,b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) ∊ </a:t>
            </a:r>
            <a:r>
              <a:rPr lang="en-GB" dirty="0"/>
              <a:t>attacks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i="1" dirty="0"/>
              <a:t>admissible</a:t>
            </a:r>
            <a:r>
              <a:rPr lang="en-GB" dirty="0"/>
              <a:t> </a:t>
            </a:r>
            <a:r>
              <a:rPr lang="en-GB" dirty="0" err="1"/>
              <a:t>iff</a:t>
            </a:r>
            <a:r>
              <a:rPr lang="en-GB" dirty="0"/>
              <a:t> A is c-f and A </a:t>
            </a:r>
            <a:r>
              <a:rPr lang="en-GB" i="1" dirty="0"/>
              <a:t>defends</a:t>
            </a:r>
            <a:r>
              <a:rPr lang="en-GB" dirty="0"/>
              <a:t> itself against all attacks, i.e.,  for all 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a∊A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 such that (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a,b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) ∊ </a:t>
            </a:r>
            <a:r>
              <a:rPr lang="en-GB" dirty="0"/>
              <a:t>attacks  for some 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b∊A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,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∃ 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c∊A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 such that (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c,a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) ∊ </a:t>
            </a:r>
            <a:r>
              <a:rPr lang="en-GB" dirty="0"/>
              <a:t>attacks 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i="1" dirty="0"/>
              <a:t>complete</a:t>
            </a:r>
            <a:r>
              <a:rPr lang="en-GB" dirty="0"/>
              <a:t> </a:t>
            </a:r>
            <a:r>
              <a:rPr lang="en-GB" dirty="0" err="1"/>
              <a:t>iff</a:t>
            </a:r>
            <a:r>
              <a:rPr lang="en-GB" dirty="0"/>
              <a:t> it is admissible and contains all arguments it defends</a:t>
            </a:r>
          </a:p>
          <a:p>
            <a:r>
              <a:rPr lang="en-GB" b="1" i="1" dirty="0"/>
              <a:t>grounded</a:t>
            </a:r>
            <a:r>
              <a:rPr lang="en-GB" dirty="0"/>
              <a:t> </a:t>
            </a:r>
            <a:r>
              <a:rPr lang="en-GB" dirty="0" err="1"/>
              <a:t>iff</a:t>
            </a:r>
            <a:r>
              <a:rPr lang="en-GB" dirty="0"/>
              <a:t> 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⊆-minimal complete </a:t>
            </a:r>
          </a:p>
          <a:p>
            <a:r>
              <a:rPr lang="en-GB" b="1" i="1" dirty="0"/>
              <a:t>stable</a:t>
            </a:r>
            <a:r>
              <a:rPr lang="en-GB" dirty="0"/>
              <a:t> </a:t>
            </a:r>
            <a:r>
              <a:rPr lang="en-GB" dirty="0" err="1"/>
              <a:t>iff</a:t>
            </a:r>
            <a:r>
              <a:rPr lang="en-GB" dirty="0"/>
              <a:t> 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c-f and for all 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a∊Args∖A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,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∃ 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b∊A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 such that (</a:t>
            </a:r>
            <a:r>
              <a:rPr lang="en-GB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b,a</a:t>
            </a:r>
            <a:r>
              <a:rPr lang="en-GB" dirty="0">
                <a:latin typeface="MS PGothic" panose="020B0600070205080204" pitchFamily="34" charset="-128"/>
                <a:ea typeface="MS PGothic" panose="020B0600070205080204" pitchFamily="34" charset="-128"/>
              </a:rPr>
              <a:t>) ∊ </a:t>
            </a:r>
            <a:r>
              <a:rPr lang="en-GB" dirty="0"/>
              <a:t>attacks </a:t>
            </a:r>
            <a:endParaRPr lang="en-GB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The grounded extension is guaranteed to always (uniquely) exist and is tractable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2EFF8B-C807-4099-92B6-D632847C8767}"/>
              </a:ext>
            </a:extLst>
          </p:cNvPr>
          <p:cNvGrpSpPr/>
          <p:nvPr/>
        </p:nvGrpSpPr>
        <p:grpSpPr>
          <a:xfrm>
            <a:off x="2642358" y="3330107"/>
            <a:ext cx="3342883" cy="1767868"/>
            <a:chOff x="3607092" y="3330107"/>
            <a:chExt cx="3342883" cy="17678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7EE14F3-2A7E-44B7-BD21-7E746D93AFE7}"/>
                </a:ext>
              </a:extLst>
            </p:cNvPr>
            <p:cNvGrpSpPr/>
            <p:nvPr/>
          </p:nvGrpSpPr>
          <p:grpSpPr>
            <a:xfrm>
              <a:off x="5241892" y="3330107"/>
              <a:ext cx="1395778" cy="1767868"/>
              <a:chOff x="1661377" y="2076565"/>
              <a:chExt cx="1395778" cy="1767868"/>
            </a:xfrm>
          </p:grpSpPr>
          <p:sp>
            <p:nvSpPr>
              <p:cNvPr id="5" name="Block Arc 4">
                <a:extLst>
                  <a:ext uri="{FF2B5EF4-FFF2-40B4-BE49-F238E27FC236}">
                    <a16:creationId xmlns:a16="http://schemas.microsoft.com/office/drawing/2014/main" id="{FFFF0BED-FAC0-4AC3-A7AB-308B6DE5CF98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2BFD8-5DCE-4D1C-ABE6-62E710AAFDDD}"/>
                  </a:ext>
                </a:extLst>
              </p:cNvPr>
              <p:cNvSpPr txBox="1"/>
              <p:nvPr/>
            </p:nvSpPr>
            <p:spPr>
              <a:xfrm>
                <a:off x="2222874" y="2076565"/>
                <a:ext cx="336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−</a:t>
                </a:r>
              </a:p>
            </p:txBody>
          </p:sp>
          <p:sp>
            <p:nvSpPr>
              <p:cNvPr id="7" name="Isosceles Triangle 24">
                <a:extLst>
                  <a:ext uri="{FF2B5EF4-FFF2-40B4-BE49-F238E27FC236}">
                    <a16:creationId xmlns:a16="http://schemas.microsoft.com/office/drawing/2014/main" id="{D6199710-F127-4790-BDD3-C5382D69FBD1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A67E4B-60C1-44C3-AC0B-8DEE8E9B599E}"/>
                </a:ext>
              </a:extLst>
            </p:cNvPr>
            <p:cNvGrpSpPr/>
            <p:nvPr/>
          </p:nvGrpSpPr>
          <p:grpSpPr>
            <a:xfrm>
              <a:off x="3844714" y="3330107"/>
              <a:ext cx="1395778" cy="1767868"/>
              <a:chOff x="1661377" y="2076565"/>
              <a:chExt cx="1395778" cy="1767868"/>
            </a:xfrm>
          </p:grpSpPr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5029F345-649D-473D-A092-73A6769564A0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5FA03B-B07D-43A3-A2BD-245E60219295}"/>
                  </a:ext>
                </a:extLst>
              </p:cNvPr>
              <p:cNvSpPr txBox="1"/>
              <p:nvPr/>
            </p:nvSpPr>
            <p:spPr>
              <a:xfrm>
                <a:off x="2222874" y="2076565"/>
                <a:ext cx="336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−</a:t>
                </a:r>
              </a:p>
            </p:txBody>
          </p:sp>
          <p:sp>
            <p:nvSpPr>
              <p:cNvPr id="17" name="Isosceles Triangle 24">
                <a:extLst>
                  <a:ext uri="{FF2B5EF4-FFF2-40B4-BE49-F238E27FC236}">
                    <a16:creationId xmlns:a16="http://schemas.microsoft.com/office/drawing/2014/main" id="{02AE630F-CAF8-4ACF-A04E-A1F57E4C5584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372BEB-BE02-4FBF-A826-D75AE1C2DEE3}"/>
                </a:ext>
              </a:extLst>
            </p:cNvPr>
            <p:cNvGrpSpPr/>
            <p:nvPr/>
          </p:nvGrpSpPr>
          <p:grpSpPr>
            <a:xfrm>
              <a:off x="3607092" y="3827312"/>
              <a:ext cx="3342883" cy="507759"/>
              <a:chOff x="3607092" y="3827312"/>
              <a:chExt cx="3342883" cy="50775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21EAA71-D5DC-4496-A60A-DE6A919843B0}"/>
                  </a:ext>
                </a:extLst>
              </p:cNvPr>
              <p:cNvGrpSpPr/>
              <p:nvPr/>
            </p:nvGrpSpPr>
            <p:grpSpPr>
              <a:xfrm>
                <a:off x="6478847" y="3853423"/>
                <a:ext cx="471128" cy="468000"/>
                <a:chOff x="3288097" y="2669685"/>
                <a:chExt cx="471128" cy="46800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7239D7E1-9C79-4CEA-B2E6-22DA0C23E94E}"/>
                    </a:ext>
                  </a:extLst>
                </p:cNvPr>
                <p:cNvSpPr/>
                <p:nvPr/>
              </p:nvSpPr>
              <p:spPr>
                <a:xfrm>
                  <a:off x="3288097" y="2669685"/>
                  <a:ext cx="468000" cy="468000"/>
                </a:xfrm>
                <a:prstGeom prst="ellipse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791ED829-7A99-4B5B-A49A-23EB6D8D3778}"/>
                    </a:ext>
                  </a:extLst>
                </p:cNvPr>
                <p:cNvSpPr/>
                <p:nvPr/>
              </p:nvSpPr>
              <p:spPr>
                <a:xfrm>
                  <a:off x="3291225" y="2669685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DDFD4DC-A1DB-4DAA-A107-24DAC4B48B82}"/>
                  </a:ext>
                </a:extLst>
              </p:cNvPr>
              <p:cNvGrpSpPr/>
              <p:nvPr/>
            </p:nvGrpSpPr>
            <p:grpSpPr>
              <a:xfrm>
                <a:off x="5084136" y="3866743"/>
                <a:ext cx="468398" cy="468328"/>
                <a:chOff x="1893386" y="2683005"/>
                <a:chExt cx="468398" cy="468328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59A4B4C-0C24-4BD2-801B-A5A249A41807}"/>
                    </a:ext>
                  </a:extLst>
                </p:cNvPr>
                <p:cNvSpPr/>
                <p:nvPr/>
              </p:nvSpPr>
              <p:spPr>
                <a:xfrm>
                  <a:off x="1893784" y="2683005"/>
                  <a:ext cx="468000" cy="468000"/>
                </a:xfrm>
                <a:prstGeom prst="ellipse">
                  <a:avLst/>
                </a:prstGeom>
                <a:solidFill>
                  <a:srgbClr val="FF0000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8DE6EEE6-0051-4A85-89A2-6F6E5979F87B}"/>
                    </a:ext>
                  </a:extLst>
                </p:cNvPr>
                <p:cNvSpPr/>
                <p:nvPr/>
              </p:nvSpPr>
              <p:spPr>
                <a:xfrm>
                  <a:off x="1893386" y="2683333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3B7FB74-EB55-416B-B54E-66558043F66A}"/>
                  </a:ext>
                </a:extLst>
              </p:cNvPr>
              <p:cNvGrpSpPr/>
              <p:nvPr/>
            </p:nvGrpSpPr>
            <p:grpSpPr>
              <a:xfrm>
                <a:off x="3607092" y="3827312"/>
                <a:ext cx="471128" cy="468000"/>
                <a:chOff x="3288097" y="2669685"/>
                <a:chExt cx="471128" cy="46800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2252A2D-438C-4ECA-8C7F-508C9435A155}"/>
                    </a:ext>
                  </a:extLst>
                </p:cNvPr>
                <p:cNvSpPr/>
                <p:nvPr/>
              </p:nvSpPr>
              <p:spPr>
                <a:xfrm>
                  <a:off x="3288097" y="2669685"/>
                  <a:ext cx="468000" cy="468000"/>
                </a:xfrm>
                <a:prstGeom prst="ellipse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2CEFAB0-8336-4DB8-B7B7-E251547AB9DF}"/>
                    </a:ext>
                  </a:extLst>
                </p:cNvPr>
                <p:cNvSpPr/>
                <p:nvPr/>
              </p:nvSpPr>
              <p:spPr>
                <a:xfrm>
                  <a:off x="3291225" y="2669685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0A1115-72A5-476F-96FF-631EF6B81FBE}"/>
              </a:ext>
            </a:extLst>
          </p:cNvPr>
          <p:cNvSpPr txBox="1"/>
          <p:nvPr/>
        </p:nvSpPr>
        <p:spPr>
          <a:xfrm>
            <a:off x="1845578" y="386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8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/>
          <a:lstStyle/>
          <a:p>
            <a:r>
              <a:rPr lang="it-IT" altLang="it-IT" dirty="0"/>
              <a:t>Example gradual semantics – DF-QuAD</a:t>
            </a:r>
            <a:endParaRPr lang="en-US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87759767-6E6D-6741-8F80-A4320D7E82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74" y="5038339"/>
            <a:ext cx="1230386" cy="393945"/>
          </a:xfrm>
          <a:prstGeom prst="rect">
            <a:avLst/>
          </a:prstGeom>
        </p:spPr>
      </p:pic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99758627-CF7A-8441-AB41-77A94E5784DD}"/>
              </a:ext>
            </a:extLst>
          </p:cNvPr>
          <p:cNvSpPr txBox="1">
            <a:spLocks/>
          </p:cNvSpPr>
          <p:nvPr/>
        </p:nvSpPr>
        <p:spPr>
          <a:xfrm>
            <a:off x="416187" y="1532022"/>
            <a:ext cx="8229600" cy="121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/>
              <a:t>Gradual Semantics </a:t>
            </a:r>
            <a:r>
              <a:rPr lang="en-US" sz="1600" dirty="0"/>
              <a:t>uses numerical values, i.e. a strength </a:t>
            </a:r>
            <a:r>
              <a:rPr lang="el-GR" sz="1600" dirty="0"/>
              <a:t>σ</a:t>
            </a:r>
            <a:r>
              <a:rPr lang="en-US" sz="1600" dirty="0"/>
              <a:t>, for argument evaluation </a:t>
            </a:r>
          </a:p>
          <a:p>
            <a:r>
              <a:rPr lang="en-US" sz="1600" dirty="0"/>
              <a:t>DF-</a:t>
            </a:r>
            <a:r>
              <a:rPr lang="en-US" sz="1600" dirty="0" err="1"/>
              <a:t>QuAD</a:t>
            </a:r>
            <a:r>
              <a:rPr lang="en-US" sz="1600" dirty="0"/>
              <a:t> is a gradual semantics for QBAFs (</a:t>
            </a:r>
            <a:r>
              <a:rPr lang="en-GB" sz="1600" dirty="0"/>
              <a:t>quantified bipolar argumentation frameworks), where arguments come with an </a:t>
            </a:r>
            <a:r>
              <a:rPr lang="en-GB" sz="1600" i="1" dirty="0"/>
              <a:t>intrinsic strength (</a:t>
            </a:r>
            <a:r>
              <a:rPr lang="en-GB" sz="1600" dirty="0"/>
              <a:t>called </a:t>
            </a:r>
            <a:r>
              <a:rPr lang="en-GB" sz="1600" b="1" dirty="0"/>
              <a:t>base score </a:t>
            </a:r>
            <a:r>
              <a:rPr lang="en-GB" sz="1600" dirty="0"/>
              <a:t>in DF-</a:t>
            </a:r>
            <a:r>
              <a:rPr lang="en-GB" sz="1600" dirty="0" err="1"/>
              <a:t>QuAD</a:t>
            </a:r>
            <a:r>
              <a:rPr lang="en-GB" sz="1600" i="1" dirty="0"/>
              <a:t>) </a:t>
            </a:r>
            <a:r>
              <a:rPr lang="en-GB" sz="1600" dirty="0"/>
              <a:t>up-front</a:t>
            </a:r>
            <a:endParaRPr lang="en-US" sz="160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96723F3-CBCC-C845-8943-0A7592B473DE}"/>
              </a:ext>
            </a:extLst>
          </p:cNvPr>
          <p:cNvGrpSpPr/>
          <p:nvPr/>
        </p:nvGrpSpPr>
        <p:grpSpPr>
          <a:xfrm>
            <a:off x="4500447" y="4213781"/>
            <a:ext cx="1395778" cy="1411850"/>
            <a:chOff x="4500447" y="3440462"/>
            <a:chExt cx="1395778" cy="1411850"/>
          </a:xfrm>
        </p:grpSpPr>
        <p:sp>
          <p:nvSpPr>
            <p:cNvPr id="108" name="Block Arc 107">
              <a:extLst>
                <a:ext uri="{FF2B5EF4-FFF2-40B4-BE49-F238E27FC236}">
                  <a16:creationId xmlns:a16="http://schemas.microsoft.com/office/drawing/2014/main" id="{3C85ABF2-4F8E-5A43-9B0C-F586E7EF23AF}"/>
                </a:ext>
              </a:extLst>
            </p:cNvPr>
            <p:cNvSpPr/>
            <p:nvPr/>
          </p:nvSpPr>
          <p:spPr>
            <a:xfrm rot="19089411">
              <a:off x="4500447" y="3476976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839125D-6682-A546-ABF7-7172F705A95F}"/>
                </a:ext>
              </a:extLst>
            </p:cNvPr>
            <p:cNvSpPr txBox="1"/>
            <p:nvPr/>
          </p:nvSpPr>
          <p:spPr>
            <a:xfrm flipH="1">
              <a:off x="5021024" y="3440462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110" name="Isosceles Triangle 24">
              <a:extLst>
                <a:ext uri="{FF2B5EF4-FFF2-40B4-BE49-F238E27FC236}">
                  <a16:creationId xmlns:a16="http://schemas.microsoft.com/office/drawing/2014/main" id="{DAB175E1-4085-6B4D-ABA2-301A5E739E73}"/>
                </a:ext>
              </a:extLst>
            </p:cNvPr>
            <p:cNvSpPr/>
            <p:nvPr/>
          </p:nvSpPr>
          <p:spPr>
            <a:xfrm rot="14400000" flipH="1">
              <a:off x="4641021" y="3549224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56FC9B1-5311-164C-ACC8-3F7F40F0606E}"/>
              </a:ext>
            </a:extLst>
          </p:cNvPr>
          <p:cNvGrpSpPr/>
          <p:nvPr/>
        </p:nvGrpSpPr>
        <p:grpSpPr>
          <a:xfrm>
            <a:off x="2984592" y="4212864"/>
            <a:ext cx="1395778" cy="1412268"/>
            <a:chOff x="1661377" y="2432165"/>
            <a:chExt cx="1395778" cy="1412268"/>
          </a:xfrm>
        </p:grpSpPr>
        <p:sp>
          <p:nvSpPr>
            <p:cNvPr id="112" name="Block Arc 111">
              <a:extLst>
                <a:ext uri="{FF2B5EF4-FFF2-40B4-BE49-F238E27FC236}">
                  <a16:creationId xmlns:a16="http://schemas.microsoft.com/office/drawing/2014/main" id="{5EFB9A17-CC2A-314C-9289-863ADD073BFD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12BA90D-28F3-EB4D-9DAD-86E7AA56AAD3}"/>
                </a:ext>
              </a:extLst>
            </p:cNvPr>
            <p:cNvSpPr txBox="1"/>
            <p:nvPr/>
          </p:nvSpPr>
          <p:spPr>
            <a:xfrm>
              <a:off x="2222874" y="2432165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−</a:t>
              </a:r>
            </a:p>
          </p:txBody>
        </p:sp>
        <p:sp>
          <p:nvSpPr>
            <p:cNvPr id="114" name="Isosceles Triangle 24">
              <a:extLst>
                <a:ext uri="{FF2B5EF4-FFF2-40B4-BE49-F238E27FC236}">
                  <a16:creationId xmlns:a16="http://schemas.microsoft.com/office/drawing/2014/main" id="{639DD543-DDDE-8840-AF52-2F4B324C02C1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B6254AD3-C7DD-004F-A185-39B2E0B5945B}"/>
              </a:ext>
            </a:extLst>
          </p:cNvPr>
          <p:cNvSpPr/>
          <p:nvPr/>
        </p:nvSpPr>
        <p:spPr>
          <a:xfrm>
            <a:off x="5589166" y="4390932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025AF22-381D-494B-988E-A824265FF1F6}"/>
              </a:ext>
            </a:extLst>
          </p:cNvPr>
          <p:cNvSpPr/>
          <p:nvPr/>
        </p:nvSpPr>
        <p:spPr>
          <a:xfrm>
            <a:off x="4205625" y="4384703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itchFamily="2" charset="0"/>
              </a:rPr>
              <a:t>a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366CF3C-FA7C-3F4A-AD1D-11424B3E8C20}"/>
              </a:ext>
            </a:extLst>
          </p:cNvPr>
          <p:cNvSpPr/>
          <p:nvPr/>
        </p:nvSpPr>
        <p:spPr>
          <a:xfrm>
            <a:off x="2807786" y="4384703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itchFamily="2" charset="0"/>
              </a:rPr>
              <a:t>b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96041797-8B0E-B742-8EDC-B9FDEEDBC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235" y="5001280"/>
            <a:ext cx="1019654" cy="49310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D8067BA-270F-5349-9490-2D082AC98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281" y="5025257"/>
            <a:ext cx="1072943" cy="37924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982D5E2-A483-F746-AA3E-F7EFDBE7A3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293" y="4969033"/>
            <a:ext cx="1302475" cy="479258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38F659A-849A-1446-BDCC-CA8687B51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794" y="5027634"/>
            <a:ext cx="1230386" cy="3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5" grpId="0" animBg="1"/>
      <p:bldP spid="116" grpId="0" animBg="1"/>
      <p:bldP spid="1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ft\Desktop\ScreenHunter_149 Feb. 27 11.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29" y="2754653"/>
            <a:ext cx="8815314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7245"/>
            <a:ext cx="8229600" cy="572029"/>
          </a:xfrm>
        </p:spPr>
        <p:txBody>
          <a:bodyPr>
            <a:normAutofit/>
          </a:bodyPr>
          <a:lstStyle/>
          <a:p>
            <a:r>
              <a:rPr lang="it-IT" altLang="it-IT" dirty="0"/>
              <a:t>Example gradual semantics – DF-QuAD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7419"/>
            <a:ext cx="8229600" cy="4418744"/>
          </a:xfrm>
        </p:spPr>
        <p:txBody>
          <a:bodyPr/>
          <a:lstStyle/>
          <a:p>
            <a:pPr marL="0" indent="0">
              <a:buNone/>
            </a:pPr>
            <a:r>
              <a:rPr lang="it-IT" altLang="it-IT" dirty="0"/>
              <a:t>To compute the </a:t>
            </a:r>
            <a:r>
              <a:rPr lang="it-IT" altLang="it-IT" b="1" dirty="0" err="1"/>
              <a:t>strength</a:t>
            </a:r>
            <a:r>
              <a:rPr lang="it-IT" altLang="it-IT" dirty="0"/>
              <a:t> </a:t>
            </a:r>
            <a:r>
              <a:rPr lang="it-IT" altLang="it-IT" i="1" dirty="0">
                <a:latin typeface="Lucida Calligraphy" panose="03010101010101010101" pitchFamily="66" charset="0"/>
              </a:rPr>
              <a:t>SF </a:t>
            </a:r>
            <a:r>
              <a:rPr lang="it-IT" altLang="it-IT" dirty="0"/>
              <a:t>of argument </a:t>
            </a:r>
            <a:r>
              <a:rPr lang="it-IT" altLang="it-IT" sz="1800" i="1" dirty="0">
                <a:latin typeface="Lucida Calligraphy" panose="03010101010101010101" pitchFamily="66" charset="0"/>
              </a:rPr>
              <a:t>x</a:t>
            </a:r>
            <a:r>
              <a:rPr lang="it-IT" altLang="it-IT" i="1" dirty="0"/>
              <a:t>  </a:t>
            </a:r>
            <a:r>
              <a:rPr lang="it-IT" altLang="it-IT" dirty="0"/>
              <a:t>the function</a:t>
            </a:r>
            <a:r>
              <a:rPr lang="it-IT" altLang="it-IT" i="1" dirty="0"/>
              <a:t> </a:t>
            </a:r>
            <a:r>
              <a:rPr lang="it-IT" altLang="it-IT" i="1" dirty="0">
                <a:latin typeface="Lucida Calligraphy" panose="03010101010101010101" pitchFamily="66" charset="0"/>
              </a:rPr>
              <a:t>C</a:t>
            </a:r>
            <a:r>
              <a:rPr lang="it-IT" altLang="it-IT" dirty="0">
                <a:latin typeface="Lucida Calligraphy" panose="03010101010101010101" pitchFamily="66" charset="0"/>
              </a:rPr>
              <a:t> </a:t>
            </a:r>
            <a:r>
              <a:rPr lang="it-IT" altLang="it-IT" i="1" dirty="0"/>
              <a:t>combines</a:t>
            </a:r>
            <a:r>
              <a:rPr lang="it-IT" altLang="it-IT" dirty="0"/>
              <a:t> three elements:</a:t>
            </a: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1905000" y="2736373"/>
            <a:ext cx="792163" cy="576263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rgbClr val="FF0000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171419" y="3384074"/>
            <a:ext cx="1620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latin typeface="+mn-lt"/>
              </a:rPr>
              <a:t>the </a:t>
            </a:r>
            <a:r>
              <a:rPr lang="it-IT" altLang="it-IT" sz="1600" b="1" dirty="0">
                <a:latin typeface="+mn-lt"/>
              </a:rPr>
              <a:t>base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dirty="0">
                <a:latin typeface="+mn-lt"/>
              </a:rPr>
              <a:t>score </a:t>
            </a:r>
            <a:r>
              <a:rPr lang="it-IT" altLang="it-IT" sz="1600" dirty="0">
                <a:latin typeface="+mn-lt"/>
              </a:rPr>
              <a:t>of </a:t>
            </a:r>
            <a:r>
              <a:rPr lang="it-IT" altLang="it-IT" sz="1600" i="1" dirty="0">
                <a:latin typeface="+mn-lt"/>
              </a:rPr>
              <a:t>x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901792" y="3494088"/>
            <a:ext cx="27943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latin typeface="+mn-lt"/>
              </a:rPr>
              <a:t>a factor summarizing the </a:t>
            </a:r>
            <a:r>
              <a:rPr lang="it-IT" altLang="it-IT" sz="1600" b="1" dirty="0">
                <a:latin typeface="+mn-lt"/>
              </a:rPr>
              <a:t>attackers </a:t>
            </a:r>
            <a:r>
              <a:rPr lang="it-IT" altLang="it-IT" sz="1600" dirty="0">
                <a:latin typeface="+mn-lt"/>
              </a:rPr>
              <a:t>of </a:t>
            </a:r>
            <a:r>
              <a:rPr lang="it-IT" altLang="it-IT" sz="1600" i="1" dirty="0">
                <a:latin typeface="+mn-lt"/>
              </a:rPr>
              <a:t>x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904593" y="3538276"/>
            <a:ext cx="3168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latin typeface="+mn-lt"/>
              </a:rPr>
              <a:t>a factor summarizing the </a:t>
            </a:r>
            <a:r>
              <a:rPr lang="it-IT" altLang="it-IT" sz="1600" b="1" dirty="0">
                <a:latin typeface="+mn-lt"/>
              </a:rPr>
              <a:t>supporters</a:t>
            </a:r>
            <a:r>
              <a:rPr lang="it-IT" altLang="it-IT" sz="1600" dirty="0">
                <a:latin typeface="+mn-lt"/>
              </a:rPr>
              <a:t> of x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352516" y="4435166"/>
            <a:ext cx="45054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latin typeface="+mn-lt"/>
              </a:rPr>
              <a:t>using the sequence of the strengths of the attackers/supporters  of x</a:t>
            </a:r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2873217" y="2664937"/>
            <a:ext cx="2689383" cy="719137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rgbClr val="FF0000"/>
              </a:solidFill>
            </a:endParaRP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5825967" y="2664937"/>
            <a:ext cx="2860833" cy="719137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/>
      <p:bldP spid="18440" grpId="0"/>
      <p:bldP spid="18441" grpId="0"/>
      <p:bldP spid="21" grpId="0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GB" dirty="0"/>
              <a:t>Properties of Gradual Semantics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457201" y="2919460"/>
            <a:ext cx="2517494" cy="537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Times" pitchFamily="2" charset="0"/>
              </a:rPr>
              <a:t>11 </a:t>
            </a:r>
            <a:r>
              <a:rPr lang="en-US" sz="1600" i="1" dirty="0">
                <a:latin typeface="Times" pitchFamily="2" charset="0"/>
              </a:rPr>
              <a:t>Group Properties</a:t>
            </a:r>
            <a:endParaRPr lang="en-US" sz="1600" dirty="0">
              <a:latin typeface="Times" pitchFamily="2" charset="0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57200" y="1003300"/>
            <a:ext cx="2827399" cy="721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Times" pitchFamily="2" charset="0"/>
              </a:rPr>
              <a:t>33 Literature Properties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57201" y="4439635"/>
            <a:ext cx="2200026" cy="49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Times" pitchFamily="2" charset="0"/>
              </a:rPr>
              <a:t>4 </a:t>
            </a:r>
            <a:r>
              <a:rPr lang="en-US" sz="1600" i="1" dirty="0">
                <a:latin typeface="Times" pitchFamily="2" charset="0"/>
              </a:rPr>
              <a:t>Principles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C6E25B6A-11F8-F04B-BFF2-47EF756D17E1}"/>
              </a:ext>
            </a:extLst>
          </p:cNvPr>
          <p:cNvSpPr txBox="1">
            <a:spLocks/>
          </p:cNvSpPr>
          <p:nvPr/>
        </p:nvSpPr>
        <p:spPr>
          <a:xfrm>
            <a:off x="457200" y="5776161"/>
            <a:ext cx="8229600" cy="721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Times" pitchFamily="2" charset="0"/>
              </a:rPr>
              <a:t>Satisfied by </a:t>
            </a:r>
            <a:r>
              <a:rPr lang="en-GB" sz="1600" i="1" dirty="0">
                <a:latin typeface="Times" pitchFamily="2" charset="0"/>
              </a:rPr>
              <a:t>h-Categorizer</a:t>
            </a:r>
            <a:r>
              <a:rPr lang="en-GB" sz="1600" i="1" dirty="0">
                <a:solidFill>
                  <a:srgbClr val="7598B3"/>
                </a:solidFill>
                <a:latin typeface="Times" pitchFamily="2" charset="0"/>
              </a:rPr>
              <a:t> </a:t>
            </a:r>
            <a:r>
              <a:rPr lang="en-GB" sz="1600" baseline="30000" dirty="0">
                <a:solidFill>
                  <a:srgbClr val="7598B3"/>
                </a:solidFill>
                <a:latin typeface="Times" pitchFamily="2" charset="0"/>
              </a:rPr>
              <a:t>[</a:t>
            </a:r>
            <a:r>
              <a:rPr lang="en-GB" sz="1600" baseline="30000" dirty="0" err="1">
                <a:solidFill>
                  <a:srgbClr val="7598B3"/>
                </a:solidFill>
                <a:latin typeface="Times" pitchFamily="2" charset="0"/>
              </a:rPr>
              <a:t>Besnard</a:t>
            </a:r>
            <a:r>
              <a:rPr lang="en-GB" sz="1600" baseline="30000" dirty="0">
                <a:solidFill>
                  <a:srgbClr val="7598B3"/>
                </a:solidFill>
                <a:latin typeface="Times" pitchFamily="2" charset="0"/>
              </a:rPr>
              <a:t> &amp; Hunter 2000]</a:t>
            </a:r>
            <a:r>
              <a:rPr lang="en-GB" sz="1600" dirty="0">
                <a:solidFill>
                  <a:srgbClr val="7598B3"/>
                </a:solidFill>
                <a:latin typeface="Times" pitchFamily="2" charset="0"/>
              </a:rPr>
              <a:t> </a:t>
            </a:r>
            <a:r>
              <a:rPr lang="en-GB" sz="1600" dirty="0">
                <a:latin typeface="Times" pitchFamily="2" charset="0"/>
              </a:rPr>
              <a:t>and </a:t>
            </a:r>
            <a:r>
              <a:rPr lang="en-GB" sz="1600" i="1" dirty="0">
                <a:latin typeface="Times" pitchFamily="2" charset="0"/>
              </a:rPr>
              <a:t>Social Models</a:t>
            </a:r>
            <a:r>
              <a:rPr lang="en-GB" sz="1600" i="1" dirty="0">
                <a:solidFill>
                  <a:srgbClr val="7598B3"/>
                </a:solidFill>
                <a:latin typeface="Times" pitchFamily="2" charset="0"/>
              </a:rPr>
              <a:t> </a:t>
            </a:r>
            <a:r>
              <a:rPr lang="en-GB" sz="1600" baseline="30000" dirty="0">
                <a:solidFill>
                  <a:srgbClr val="7598B3"/>
                </a:solidFill>
                <a:latin typeface="Times" pitchFamily="2" charset="0"/>
              </a:rPr>
              <a:t>[</a:t>
            </a:r>
            <a:r>
              <a:rPr lang="en-GB" sz="1600" baseline="30000" dirty="0" err="1">
                <a:solidFill>
                  <a:srgbClr val="7598B3"/>
                </a:solidFill>
                <a:latin typeface="Times" pitchFamily="2" charset="0"/>
              </a:rPr>
              <a:t>Leite</a:t>
            </a:r>
            <a:r>
              <a:rPr lang="en-GB" sz="1600" baseline="30000" dirty="0">
                <a:solidFill>
                  <a:srgbClr val="7598B3"/>
                </a:solidFill>
                <a:latin typeface="Times" pitchFamily="2" charset="0"/>
              </a:rPr>
              <a:t> &amp; Martins 2011]</a:t>
            </a:r>
            <a:r>
              <a:rPr lang="en-GB" sz="1600" dirty="0">
                <a:latin typeface="Times" pitchFamily="2" charset="0"/>
              </a:rPr>
              <a:t> among others.</a:t>
            </a:r>
            <a:endParaRPr lang="en-US" sz="1600" i="1" dirty="0">
              <a:latin typeface="Times" pitchFamily="2" charset="0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8BDCC87-4EF6-4349-A39C-3FE6880452E6}"/>
              </a:ext>
            </a:extLst>
          </p:cNvPr>
          <p:cNvCxnSpPr/>
          <p:nvPr/>
        </p:nvCxnSpPr>
        <p:spPr>
          <a:xfrm>
            <a:off x="867531" y="3405614"/>
            <a:ext cx="0" cy="800100"/>
          </a:xfrm>
          <a:prstGeom prst="straightConnector1">
            <a:avLst/>
          </a:prstGeom>
          <a:ln w="603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6C6ED7FB-A14E-534F-8A8E-626153D62B06}"/>
              </a:ext>
            </a:extLst>
          </p:cNvPr>
          <p:cNvSpPr txBox="1"/>
          <p:nvPr/>
        </p:nvSpPr>
        <p:spPr>
          <a:xfrm>
            <a:off x="953604" y="3533649"/>
            <a:ext cx="167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" pitchFamily="2" charset="0"/>
                <a:ea typeface="Times" charset="0"/>
                <a:cs typeface="Times" charset="0"/>
              </a:rPr>
              <a:t>Are instances of / 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Times" pitchFamily="2" charset="0"/>
                <a:ea typeface="Times" charset="0"/>
                <a:cs typeface="Times" charset="0"/>
              </a:rPr>
              <a:t>Are implied by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4ABFF61-26CE-824C-B530-556BDAC0AE66}"/>
              </a:ext>
            </a:extLst>
          </p:cNvPr>
          <p:cNvCxnSpPr/>
          <p:nvPr/>
        </p:nvCxnSpPr>
        <p:spPr>
          <a:xfrm>
            <a:off x="2662880" y="3413644"/>
            <a:ext cx="0" cy="800100"/>
          </a:xfrm>
          <a:prstGeom prst="straightConnector1">
            <a:avLst/>
          </a:prstGeom>
          <a:ln w="603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E4B8F72-82BE-FA43-AD02-5C084855DE86}"/>
              </a:ext>
            </a:extLst>
          </p:cNvPr>
          <p:cNvCxnSpPr/>
          <p:nvPr/>
        </p:nvCxnSpPr>
        <p:spPr>
          <a:xfrm>
            <a:off x="861877" y="1648458"/>
            <a:ext cx="0" cy="800100"/>
          </a:xfrm>
          <a:prstGeom prst="straightConnector1">
            <a:avLst/>
          </a:prstGeom>
          <a:ln w="603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A5EF2530-0E04-ED4E-B49C-D164C295479F}"/>
              </a:ext>
            </a:extLst>
          </p:cNvPr>
          <p:cNvSpPr txBox="1"/>
          <p:nvPr/>
        </p:nvSpPr>
        <p:spPr>
          <a:xfrm>
            <a:off x="947950" y="1776493"/>
            <a:ext cx="167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" pitchFamily="2" charset="0"/>
                <a:ea typeface="Times" charset="0"/>
                <a:cs typeface="Times" charset="0"/>
              </a:rPr>
              <a:t>Are instances of / 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Times" pitchFamily="2" charset="0"/>
                <a:ea typeface="Times" charset="0"/>
                <a:cs typeface="Times" charset="0"/>
              </a:rPr>
              <a:t>Are implied by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ECA22C9-F504-844A-BE63-13E026813BD0}"/>
              </a:ext>
            </a:extLst>
          </p:cNvPr>
          <p:cNvCxnSpPr/>
          <p:nvPr/>
        </p:nvCxnSpPr>
        <p:spPr>
          <a:xfrm>
            <a:off x="2657226" y="1656488"/>
            <a:ext cx="0" cy="800100"/>
          </a:xfrm>
          <a:prstGeom prst="straightConnector1">
            <a:avLst/>
          </a:prstGeom>
          <a:ln w="603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CF9B507-8AA9-D74B-9BC8-B98EC3525EDE}"/>
              </a:ext>
            </a:extLst>
          </p:cNvPr>
          <p:cNvGrpSpPr/>
          <p:nvPr/>
        </p:nvGrpSpPr>
        <p:grpSpPr>
          <a:xfrm>
            <a:off x="5988051" y="782480"/>
            <a:ext cx="1581792" cy="1995438"/>
            <a:chOff x="1661377" y="2012815"/>
            <a:chExt cx="1395778" cy="1831618"/>
          </a:xfrm>
        </p:grpSpPr>
        <p:sp>
          <p:nvSpPr>
            <p:cNvPr id="113" name="Block Arc 112">
              <a:extLst>
                <a:ext uri="{FF2B5EF4-FFF2-40B4-BE49-F238E27FC236}">
                  <a16:creationId xmlns:a16="http://schemas.microsoft.com/office/drawing/2014/main" id="{5504D3CC-9160-5642-AD3B-F558E36491AB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F6C43CC-0C59-2D46-82D0-77D2A0FDF034}"/>
                </a:ext>
              </a:extLst>
            </p:cNvPr>
            <p:cNvSpPr txBox="1"/>
            <p:nvPr/>
          </p:nvSpPr>
          <p:spPr>
            <a:xfrm>
              <a:off x="2222874" y="2012815"/>
              <a:ext cx="336366" cy="42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−</a:t>
              </a:r>
            </a:p>
          </p:txBody>
        </p:sp>
        <p:sp>
          <p:nvSpPr>
            <p:cNvPr id="115" name="Isosceles Triangle 24">
              <a:extLst>
                <a:ext uri="{FF2B5EF4-FFF2-40B4-BE49-F238E27FC236}">
                  <a16:creationId xmlns:a16="http://schemas.microsoft.com/office/drawing/2014/main" id="{93EDE85F-DD1D-F449-A34D-5E75624A6626}"/>
                </a:ext>
              </a:extLst>
            </p:cNvPr>
            <p:cNvSpPr/>
            <p:nvPr/>
          </p:nvSpPr>
          <p:spPr>
            <a:xfrm rot="7200000">
              <a:off x="2794074" y="2549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C598BA91-5B08-374A-8A2B-2D4EC4BFDEB9}"/>
              </a:ext>
            </a:extLst>
          </p:cNvPr>
          <p:cNvSpPr/>
          <p:nvPr/>
        </p:nvSpPr>
        <p:spPr>
          <a:xfrm>
            <a:off x="7377637" y="1435607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" pitchFamily="2" charset="0"/>
              </a:rPr>
              <a:t>a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15B5439-8312-BB41-A71B-060171AA7ED7}"/>
              </a:ext>
            </a:extLst>
          </p:cNvPr>
          <p:cNvSpPr/>
          <p:nvPr/>
        </p:nvSpPr>
        <p:spPr>
          <a:xfrm>
            <a:off x="5801899" y="1416138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" pitchFamily="2" charset="0"/>
              </a:rPr>
              <a:t>b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DB1E48A-9C8E-7947-823A-951DCDC753FF}"/>
              </a:ext>
            </a:extLst>
          </p:cNvPr>
          <p:cNvSpPr/>
          <p:nvPr/>
        </p:nvSpPr>
        <p:spPr>
          <a:xfrm>
            <a:off x="3586515" y="1431578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" pitchFamily="2" charset="0"/>
              </a:rPr>
              <a:t>a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36F6736E-737F-FA4F-89C4-32CB3F184BE5}"/>
              </a:ext>
            </a:extLst>
          </p:cNvPr>
          <p:cNvCxnSpPr>
            <a:cxnSpLocks/>
          </p:cNvCxnSpPr>
          <p:nvPr/>
        </p:nvCxnSpPr>
        <p:spPr>
          <a:xfrm>
            <a:off x="4350501" y="1644417"/>
            <a:ext cx="1206250" cy="13413"/>
          </a:xfrm>
          <a:prstGeom prst="straightConnector1">
            <a:avLst/>
          </a:prstGeom>
          <a:ln w="603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326E2B2B-EFF8-0242-B50C-9D2DE0E3A242}"/>
              </a:ext>
            </a:extLst>
          </p:cNvPr>
          <p:cNvSpPr txBox="1"/>
          <p:nvPr/>
        </p:nvSpPr>
        <p:spPr>
          <a:xfrm>
            <a:off x="4246499" y="1181026"/>
            <a:ext cx="1342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" charset="0"/>
                <a:ea typeface="Times" charset="0"/>
                <a:cs typeface="Times" charset="0"/>
              </a:rPr>
              <a:t>Attacker added</a:t>
            </a:r>
          </a:p>
        </p:txBody>
      </p: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C566A43E-2B57-CF4C-90E8-B784F5C27579}"/>
              </a:ext>
            </a:extLst>
          </p:cNvPr>
          <p:cNvSpPr txBox="1">
            <a:spLocks/>
          </p:cNvSpPr>
          <p:nvPr/>
        </p:nvSpPr>
        <p:spPr>
          <a:xfrm>
            <a:off x="3487869" y="2138419"/>
            <a:ext cx="5795616" cy="721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Times" pitchFamily="2" charset="0"/>
              </a:rPr>
              <a:t>Literature properties disagree on whether a’s strength always be reduced </a:t>
            </a: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D2C1BF57-08B0-9343-935D-35E6773D0B08}"/>
              </a:ext>
            </a:extLst>
          </p:cNvPr>
          <p:cNvSpPr txBox="1">
            <a:spLocks/>
          </p:cNvSpPr>
          <p:nvPr/>
        </p:nvSpPr>
        <p:spPr>
          <a:xfrm>
            <a:off x="3499778" y="2880496"/>
            <a:ext cx="3721010" cy="4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Times" pitchFamily="2" charset="0"/>
              </a:rPr>
              <a:t>Grouping is based on </a:t>
            </a:r>
            <a:r>
              <a:rPr lang="en-GB" sz="1400" i="1" dirty="0">
                <a:latin typeface="Times" pitchFamily="2" charset="0"/>
              </a:rPr>
              <a:t>QBAFs </a:t>
            </a:r>
            <a:r>
              <a:rPr lang="en-GB" sz="1400" dirty="0">
                <a:latin typeface="Times" pitchFamily="2" charset="0"/>
              </a:rPr>
              <a:t>and 2 parameters: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D0FEB0-5733-0E48-B3AE-AA7EBC236E8F}"/>
              </a:ext>
            </a:extLst>
          </p:cNvPr>
          <p:cNvCxnSpPr/>
          <p:nvPr/>
        </p:nvCxnSpPr>
        <p:spPr>
          <a:xfrm>
            <a:off x="457200" y="2723391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F2B5379-9A0F-EC42-9E96-73E5D9457602}"/>
              </a:ext>
            </a:extLst>
          </p:cNvPr>
          <p:cNvCxnSpPr/>
          <p:nvPr/>
        </p:nvCxnSpPr>
        <p:spPr>
          <a:xfrm>
            <a:off x="457200" y="4348681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00D06C-53B1-BD43-82AC-61FDF9592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884" y="3245395"/>
            <a:ext cx="1880703" cy="937528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B4834B3-71B7-CE47-B8EB-FAD2E5E8E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157" y="3244437"/>
            <a:ext cx="3352908" cy="769332"/>
          </a:xfrm>
          <a:prstGeom prst="rect">
            <a:avLst/>
          </a:prstGeom>
        </p:spPr>
      </p:pic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4E325259-869D-AD44-A416-D18D473DFE96}"/>
              </a:ext>
            </a:extLst>
          </p:cNvPr>
          <p:cNvSpPr txBox="1">
            <a:spLocks/>
          </p:cNvSpPr>
          <p:nvPr/>
        </p:nvSpPr>
        <p:spPr>
          <a:xfrm>
            <a:off x="3562392" y="4428930"/>
            <a:ext cx="3721010" cy="4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i="1" dirty="0">
                <a:latin typeface="Times" pitchFamily="2" charset="0"/>
              </a:rPr>
              <a:t>(Strict) Balance</a:t>
            </a:r>
            <a:r>
              <a:rPr lang="en-GB" sz="1400" dirty="0">
                <a:latin typeface="Times" pitchFamily="2" charset="0"/>
              </a:rPr>
              <a:t>: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7E91B02-CEF1-BF4D-9D94-5BEA70A876ED}"/>
              </a:ext>
            </a:extLst>
          </p:cNvPr>
          <p:cNvGrpSpPr/>
          <p:nvPr/>
        </p:nvGrpSpPr>
        <p:grpSpPr>
          <a:xfrm>
            <a:off x="5206185" y="4524558"/>
            <a:ext cx="1581792" cy="1995438"/>
            <a:chOff x="1661377" y="2012815"/>
            <a:chExt cx="1395778" cy="1831618"/>
          </a:xfrm>
        </p:grpSpPr>
        <p:sp>
          <p:nvSpPr>
            <p:cNvPr id="131" name="Block Arc 130">
              <a:extLst>
                <a:ext uri="{FF2B5EF4-FFF2-40B4-BE49-F238E27FC236}">
                  <a16:creationId xmlns:a16="http://schemas.microsoft.com/office/drawing/2014/main" id="{D998E4D7-F0CC-A846-B8EB-4D6FA1E6AB77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8E92096-860B-AC42-8ABA-BF673F2D43B9}"/>
                </a:ext>
              </a:extLst>
            </p:cNvPr>
            <p:cNvSpPr txBox="1"/>
            <p:nvPr/>
          </p:nvSpPr>
          <p:spPr>
            <a:xfrm>
              <a:off x="2222874" y="2012815"/>
              <a:ext cx="336366" cy="42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−</a:t>
              </a:r>
            </a:p>
          </p:txBody>
        </p:sp>
        <p:sp>
          <p:nvSpPr>
            <p:cNvPr id="133" name="Isosceles Triangle 24">
              <a:extLst>
                <a:ext uri="{FF2B5EF4-FFF2-40B4-BE49-F238E27FC236}">
                  <a16:creationId xmlns:a16="http://schemas.microsoft.com/office/drawing/2014/main" id="{A10100A4-ADE3-3147-916A-B7B8BAD76CD4}"/>
                </a:ext>
              </a:extLst>
            </p:cNvPr>
            <p:cNvSpPr/>
            <p:nvPr/>
          </p:nvSpPr>
          <p:spPr>
            <a:xfrm rot="7200000">
              <a:off x="2794074" y="2549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96298443-CA66-C04B-9321-731025133F88}"/>
              </a:ext>
            </a:extLst>
          </p:cNvPr>
          <p:cNvSpPr/>
          <p:nvPr/>
        </p:nvSpPr>
        <p:spPr>
          <a:xfrm>
            <a:off x="6595771" y="5177685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" pitchFamily="2" charset="0"/>
              </a:rPr>
              <a:t>a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37DE776-080C-5648-B26A-B9142598547A}"/>
              </a:ext>
            </a:extLst>
          </p:cNvPr>
          <p:cNvSpPr/>
          <p:nvPr/>
        </p:nvSpPr>
        <p:spPr>
          <a:xfrm>
            <a:off x="5020033" y="5158216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" pitchFamily="2" charset="0"/>
              </a:rPr>
              <a:t>b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6E3D6FB-8393-3543-A4AD-BCE668883E5B}"/>
              </a:ext>
            </a:extLst>
          </p:cNvPr>
          <p:cNvGrpSpPr/>
          <p:nvPr/>
        </p:nvGrpSpPr>
        <p:grpSpPr>
          <a:xfrm>
            <a:off x="3635966" y="4514705"/>
            <a:ext cx="1581792" cy="1995438"/>
            <a:chOff x="1661377" y="2012815"/>
            <a:chExt cx="1395778" cy="1831618"/>
          </a:xfrm>
        </p:grpSpPr>
        <p:sp>
          <p:nvSpPr>
            <p:cNvPr id="137" name="Block Arc 136">
              <a:extLst>
                <a:ext uri="{FF2B5EF4-FFF2-40B4-BE49-F238E27FC236}">
                  <a16:creationId xmlns:a16="http://schemas.microsoft.com/office/drawing/2014/main" id="{C1840F44-8037-B147-9AD4-19A210134FAD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8BF89DF-F89C-ED4D-8E2D-7C1FDBFCB015}"/>
                </a:ext>
              </a:extLst>
            </p:cNvPr>
            <p:cNvSpPr txBox="1"/>
            <p:nvPr/>
          </p:nvSpPr>
          <p:spPr>
            <a:xfrm>
              <a:off x="2222874" y="2012815"/>
              <a:ext cx="336366" cy="42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−</a:t>
              </a:r>
            </a:p>
          </p:txBody>
        </p:sp>
        <p:sp>
          <p:nvSpPr>
            <p:cNvPr id="139" name="Isosceles Triangle 24">
              <a:extLst>
                <a:ext uri="{FF2B5EF4-FFF2-40B4-BE49-F238E27FC236}">
                  <a16:creationId xmlns:a16="http://schemas.microsoft.com/office/drawing/2014/main" id="{0D4EC38F-2993-8344-BDAB-D1CE032F1E67}"/>
                </a:ext>
              </a:extLst>
            </p:cNvPr>
            <p:cNvSpPr/>
            <p:nvPr/>
          </p:nvSpPr>
          <p:spPr>
            <a:xfrm rot="7200000">
              <a:off x="2794074" y="2549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</p:grpSp>
      <p:sp>
        <p:nvSpPr>
          <p:cNvPr id="140" name="Oval 139">
            <a:extLst>
              <a:ext uri="{FF2B5EF4-FFF2-40B4-BE49-F238E27FC236}">
                <a16:creationId xmlns:a16="http://schemas.microsoft.com/office/drawing/2014/main" id="{07B171DE-EE51-7345-A7C0-DA3B26A826A7}"/>
              </a:ext>
            </a:extLst>
          </p:cNvPr>
          <p:cNvSpPr/>
          <p:nvPr/>
        </p:nvSpPr>
        <p:spPr>
          <a:xfrm>
            <a:off x="3449814" y="5148363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imes" pitchFamily="2" charset="0"/>
              </a:rPr>
              <a:t>c</a:t>
            </a:r>
            <a:endParaRPr lang="en-US" sz="2400" dirty="0">
              <a:solidFill>
                <a:schemeClr val="tx1"/>
              </a:solidFill>
              <a:latin typeface="Times" pitchFamily="2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C33B64E-CFAB-0F41-802D-9EB1C4D3BB08}"/>
              </a:ext>
            </a:extLst>
          </p:cNvPr>
          <p:cNvGrpSpPr/>
          <p:nvPr/>
        </p:nvGrpSpPr>
        <p:grpSpPr>
          <a:xfrm>
            <a:off x="6946001" y="4504736"/>
            <a:ext cx="1581792" cy="1995438"/>
            <a:chOff x="1661377" y="2012815"/>
            <a:chExt cx="1395778" cy="1831618"/>
          </a:xfrm>
        </p:grpSpPr>
        <p:sp>
          <p:nvSpPr>
            <p:cNvPr id="142" name="Block Arc 141">
              <a:extLst>
                <a:ext uri="{FF2B5EF4-FFF2-40B4-BE49-F238E27FC236}">
                  <a16:creationId xmlns:a16="http://schemas.microsoft.com/office/drawing/2014/main" id="{0DA28FC0-461E-384C-A2CE-1A160129CA70}"/>
                </a:ext>
              </a:extLst>
            </p:cNvPr>
            <p:cNvSpPr/>
            <p:nvPr/>
          </p:nvSpPr>
          <p:spPr>
            <a:xfrm rot="2510589" flipH="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F704B4-56A1-C34B-B202-FF006D965079}"/>
                </a:ext>
              </a:extLst>
            </p:cNvPr>
            <p:cNvSpPr txBox="1"/>
            <p:nvPr/>
          </p:nvSpPr>
          <p:spPr>
            <a:xfrm>
              <a:off x="2222874" y="2012815"/>
              <a:ext cx="336366" cy="53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144" name="Isosceles Triangle 24">
              <a:extLst>
                <a:ext uri="{FF2B5EF4-FFF2-40B4-BE49-F238E27FC236}">
                  <a16:creationId xmlns:a16="http://schemas.microsoft.com/office/drawing/2014/main" id="{CF6C2247-B511-574B-802B-844D47E7EFED}"/>
                </a:ext>
              </a:extLst>
            </p:cNvPr>
            <p:cNvSpPr/>
            <p:nvPr/>
          </p:nvSpPr>
          <p:spPr>
            <a:xfrm rot="14400000" flipH="1">
              <a:off x="1772721" y="2549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6000"/>
            </a:p>
          </p:txBody>
        </p:sp>
      </p:grpSp>
      <p:sp>
        <p:nvSpPr>
          <p:cNvPr id="145" name="Oval 144">
            <a:extLst>
              <a:ext uri="{FF2B5EF4-FFF2-40B4-BE49-F238E27FC236}">
                <a16:creationId xmlns:a16="http://schemas.microsoft.com/office/drawing/2014/main" id="{7B04071E-7AAF-7A48-B3FD-1B3EBDE80548}"/>
              </a:ext>
            </a:extLst>
          </p:cNvPr>
          <p:cNvSpPr/>
          <p:nvPr/>
        </p:nvSpPr>
        <p:spPr>
          <a:xfrm>
            <a:off x="8162764" y="5146640"/>
            <a:ext cx="530370" cy="5098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5853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64" grpId="0"/>
      <p:bldP spid="107" grpId="0"/>
      <p:bldP spid="110" grpId="0"/>
      <p:bldP spid="116" grpId="0" animBg="1"/>
      <p:bldP spid="117" grpId="0" animBg="1"/>
      <p:bldP spid="118" grpId="0" animBg="1"/>
      <p:bldP spid="123" grpId="0"/>
      <p:bldP spid="124" grpId="0"/>
      <p:bldP spid="125" grpId="0"/>
      <p:bldP spid="129" grpId="0"/>
      <p:bldP spid="134" grpId="0" animBg="1"/>
      <p:bldP spid="135" grpId="0" animBg="1"/>
      <p:bldP spid="140" grpId="0" animBg="1"/>
      <p:bldP spid="1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/>
          <a:lstStyle/>
          <a:p>
            <a:r>
              <a:rPr lang="en-US" dirty="0"/>
              <a:t>Properties of Gradual Semantics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96723F3-CBCC-C845-8943-0A7592B473DE}"/>
              </a:ext>
            </a:extLst>
          </p:cNvPr>
          <p:cNvGrpSpPr/>
          <p:nvPr/>
        </p:nvGrpSpPr>
        <p:grpSpPr>
          <a:xfrm>
            <a:off x="4500447" y="3870898"/>
            <a:ext cx="1395778" cy="1411850"/>
            <a:chOff x="4500447" y="3440462"/>
            <a:chExt cx="1395778" cy="1411850"/>
          </a:xfrm>
        </p:grpSpPr>
        <p:sp>
          <p:nvSpPr>
            <p:cNvPr id="108" name="Block Arc 107">
              <a:extLst>
                <a:ext uri="{FF2B5EF4-FFF2-40B4-BE49-F238E27FC236}">
                  <a16:creationId xmlns:a16="http://schemas.microsoft.com/office/drawing/2014/main" id="{3C85ABF2-4F8E-5A43-9B0C-F586E7EF23AF}"/>
                </a:ext>
              </a:extLst>
            </p:cNvPr>
            <p:cNvSpPr/>
            <p:nvPr/>
          </p:nvSpPr>
          <p:spPr>
            <a:xfrm rot="19089411">
              <a:off x="4500447" y="3476976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839125D-6682-A546-ABF7-7172F705A95F}"/>
                </a:ext>
              </a:extLst>
            </p:cNvPr>
            <p:cNvSpPr txBox="1"/>
            <p:nvPr/>
          </p:nvSpPr>
          <p:spPr>
            <a:xfrm flipH="1">
              <a:off x="5021024" y="3440462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110" name="Isosceles Triangle 24">
              <a:extLst>
                <a:ext uri="{FF2B5EF4-FFF2-40B4-BE49-F238E27FC236}">
                  <a16:creationId xmlns:a16="http://schemas.microsoft.com/office/drawing/2014/main" id="{DAB175E1-4085-6B4D-ABA2-301A5E739E73}"/>
                </a:ext>
              </a:extLst>
            </p:cNvPr>
            <p:cNvSpPr/>
            <p:nvPr/>
          </p:nvSpPr>
          <p:spPr>
            <a:xfrm rot="14400000" flipH="1">
              <a:off x="4641021" y="3549224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56FC9B1-5311-164C-ACC8-3F7F40F0606E}"/>
              </a:ext>
            </a:extLst>
          </p:cNvPr>
          <p:cNvGrpSpPr/>
          <p:nvPr/>
        </p:nvGrpSpPr>
        <p:grpSpPr>
          <a:xfrm>
            <a:off x="2984592" y="3869981"/>
            <a:ext cx="1395778" cy="1412268"/>
            <a:chOff x="1661377" y="2432165"/>
            <a:chExt cx="1395778" cy="1412268"/>
          </a:xfrm>
        </p:grpSpPr>
        <p:sp>
          <p:nvSpPr>
            <p:cNvPr id="112" name="Block Arc 111">
              <a:extLst>
                <a:ext uri="{FF2B5EF4-FFF2-40B4-BE49-F238E27FC236}">
                  <a16:creationId xmlns:a16="http://schemas.microsoft.com/office/drawing/2014/main" id="{5EFB9A17-CC2A-314C-9289-863ADD073BFD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12BA90D-28F3-EB4D-9DAD-86E7AA56AAD3}"/>
                </a:ext>
              </a:extLst>
            </p:cNvPr>
            <p:cNvSpPr txBox="1"/>
            <p:nvPr/>
          </p:nvSpPr>
          <p:spPr>
            <a:xfrm>
              <a:off x="2222874" y="2432165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−</a:t>
              </a:r>
            </a:p>
          </p:txBody>
        </p:sp>
        <p:sp>
          <p:nvSpPr>
            <p:cNvPr id="114" name="Isosceles Triangle 24">
              <a:extLst>
                <a:ext uri="{FF2B5EF4-FFF2-40B4-BE49-F238E27FC236}">
                  <a16:creationId xmlns:a16="http://schemas.microsoft.com/office/drawing/2014/main" id="{639DD543-DDDE-8840-AF52-2F4B324C02C1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B6254AD3-C7DD-004F-A185-39B2E0B5945B}"/>
              </a:ext>
            </a:extLst>
          </p:cNvPr>
          <p:cNvSpPr/>
          <p:nvPr/>
        </p:nvSpPr>
        <p:spPr>
          <a:xfrm>
            <a:off x="5589166" y="4048049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025AF22-381D-494B-988E-A824265FF1F6}"/>
              </a:ext>
            </a:extLst>
          </p:cNvPr>
          <p:cNvSpPr/>
          <p:nvPr/>
        </p:nvSpPr>
        <p:spPr>
          <a:xfrm>
            <a:off x="4205625" y="4041820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itchFamily="2" charset="0"/>
              </a:rPr>
              <a:t>a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366CF3C-FA7C-3F4A-AD1D-11424B3E8C20}"/>
              </a:ext>
            </a:extLst>
          </p:cNvPr>
          <p:cNvSpPr/>
          <p:nvPr/>
        </p:nvSpPr>
        <p:spPr>
          <a:xfrm>
            <a:off x="2807786" y="4041820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itchFamily="2" charset="0"/>
              </a:rPr>
              <a:t>b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D0F2E4C-A87E-B04C-AF9B-2A79B6717D71}"/>
              </a:ext>
            </a:extLst>
          </p:cNvPr>
          <p:cNvSpPr txBox="1">
            <a:spLocks/>
          </p:cNvSpPr>
          <p:nvPr/>
        </p:nvSpPr>
        <p:spPr>
          <a:xfrm>
            <a:off x="457200" y="1580600"/>
            <a:ext cx="8229600" cy="212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i="1" u="sng" dirty="0"/>
              <a:t>Adding</a:t>
            </a:r>
            <a:r>
              <a:rPr lang="en-US" sz="1600" i="1" dirty="0"/>
              <a:t> an attacker </a:t>
            </a:r>
            <a:r>
              <a:rPr lang="en-US" sz="1600" b="1" i="1" dirty="0">
                <a:solidFill>
                  <a:srgbClr val="FF0000"/>
                </a:solidFill>
              </a:rPr>
              <a:t>decreases</a:t>
            </a:r>
            <a:r>
              <a:rPr lang="en-US" sz="1600" i="1" dirty="0"/>
              <a:t> the strength of an argument.</a:t>
            </a:r>
          </a:p>
          <a:p>
            <a:pPr lvl="1"/>
            <a:r>
              <a:rPr lang="en-US" sz="1600" b="1" i="1" dirty="0">
                <a:solidFill>
                  <a:srgbClr val="00B050"/>
                </a:solidFill>
              </a:rPr>
              <a:t>Increasing</a:t>
            </a:r>
            <a:r>
              <a:rPr lang="en-US" sz="1600" i="1" dirty="0"/>
              <a:t> the strength of an attacker </a:t>
            </a:r>
            <a:r>
              <a:rPr lang="en-US" sz="1600" b="1" i="1" dirty="0">
                <a:solidFill>
                  <a:srgbClr val="FF0000"/>
                </a:solidFill>
              </a:rPr>
              <a:t>decreases</a:t>
            </a:r>
            <a:r>
              <a:rPr lang="en-US" sz="1600" i="1" dirty="0"/>
              <a:t> the strength of an argument.</a:t>
            </a:r>
          </a:p>
          <a:p>
            <a:pPr lvl="1"/>
            <a:r>
              <a:rPr lang="en-US" sz="1600" i="1" u="sng" dirty="0"/>
              <a:t>Adding</a:t>
            </a:r>
            <a:r>
              <a:rPr lang="en-US" sz="1600" i="1" dirty="0"/>
              <a:t> a supporter </a:t>
            </a:r>
            <a:r>
              <a:rPr lang="en-US" sz="1600" b="1" i="1" dirty="0">
                <a:solidFill>
                  <a:srgbClr val="00B050"/>
                </a:solidFill>
              </a:rPr>
              <a:t>increases</a:t>
            </a:r>
            <a:r>
              <a:rPr lang="en-US" sz="1600" i="1" dirty="0"/>
              <a:t> the strength of an argument.</a:t>
            </a:r>
          </a:p>
          <a:p>
            <a:pPr lvl="1"/>
            <a:r>
              <a:rPr lang="en-US" sz="1600" b="1" i="1" dirty="0">
                <a:solidFill>
                  <a:srgbClr val="00B050"/>
                </a:solidFill>
              </a:rPr>
              <a:t>Increasing</a:t>
            </a:r>
            <a:r>
              <a:rPr lang="en-US" sz="1600" i="1" dirty="0"/>
              <a:t> the strength of a supporter </a:t>
            </a:r>
            <a:r>
              <a:rPr lang="en-US" sz="1600" b="1" i="1" dirty="0">
                <a:solidFill>
                  <a:srgbClr val="00B050"/>
                </a:solidFill>
              </a:rPr>
              <a:t>increases</a:t>
            </a:r>
            <a:r>
              <a:rPr lang="en-US" sz="1600" i="1" dirty="0"/>
              <a:t> the strength of an argument.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1006CC7-5FDE-9A47-9359-84C1CAB802D5}"/>
              </a:ext>
            </a:extLst>
          </p:cNvPr>
          <p:cNvSpPr txBox="1">
            <a:spLocks/>
          </p:cNvSpPr>
          <p:nvPr/>
        </p:nvSpPr>
        <p:spPr>
          <a:xfrm>
            <a:off x="452435" y="995791"/>
            <a:ext cx="8229600" cy="526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Strict Dialectical Monotonicity can be summarized as follows: 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AC97A5D-0A75-2C40-BECC-064C39D37045}"/>
              </a:ext>
            </a:extLst>
          </p:cNvPr>
          <p:cNvSpPr txBox="1">
            <a:spLocks/>
          </p:cNvSpPr>
          <p:nvPr/>
        </p:nvSpPr>
        <p:spPr>
          <a:xfrm>
            <a:off x="451163" y="5777877"/>
            <a:ext cx="8558365" cy="526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Non-strict dialectical monotonicity relaxes the constraints.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3E9992F-722F-584A-ADD9-E9AF6212E55B}"/>
              </a:ext>
            </a:extLst>
          </p:cNvPr>
          <p:cNvSpPr txBox="1">
            <a:spLocks/>
          </p:cNvSpPr>
          <p:nvPr/>
        </p:nvSpPr>
        <p:spPr>
          <a:xfrm>
            <a:off x="3732073" y="4619276"/>
            <a:ext cx="1427742" cy="526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1E16C6B-22B8-1F49-8C51-6F5F18D36BDA}"/>
              </a:ext>
            </a:extLst>
          </p:cNvPr>
          <p:cNvSpPr txBox="1">
            <a:spLocks/>
          </p:cNvSpPr>
          <p:nvPr/>
        </p:nvSpPr>
        <p:spPr>
          <a:xfrm>
            <a:off x="2334283" y="4635100"/>
            <a:ext cx="1427742" cy="526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3FA5527-6DC2-A04A-A200-F3C60971EEA3}"/>
              </a:ext>
            </a:extLst>
          </p:cNvPr>
          <p:cNvSpPr txBox="1">
            <a:spLocks/>
          </p:cNvSpPr>
          <p:nvPr/>
        </p:nvSpPr>
        <p:spPr>
          <a:xfrm>
            <a:off x="3784882" y="4603143"/>
            <a:ext cx="1427742" cy="526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0.25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73F2365-93FA-F045-A1BE-DC2473685C81}"/>
              </a:ext>
            </a:extLst>
          </p:cNvPr>
          <p:cNvSpPr txBox="1">
            <a:spLocks/>
          </p:cNvSpPr>
          <p:nvPr/>
        </p:nvSpPr>
        <p:spPr>
          <a:xfrm>
            <a:off x="2229378" y="4640854"/>
            <a:ext cx="1427742" cy="526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17B4644-6F3B-CF46-8CA2-91E03EAC9C22}"/>
              </a:ext>
            </a:extLst>
          </p:cNvPr>
          <p:cNvSpPr txBox="1">
            <a:spLocks/>
          </p:cNvSpPr>
          <p:nvPr/>
        </p:nvSpPr>
        <p:spPr>
          <a:xfrm>
            <a:off x="3623475" y="4598481"/>
            <a:ext cx="1427742" cy="405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A8CCF9-7F24-D146-8345-E167A5331511}"/>
              </a:ext>
            </a:extLst>
          </p:cNvPr>
          <p:cNvSpPr txBox="1">
            <a:spLocks/>
          </p:cNvSpPr>
          <p:nvPr/>
        </p:nvSpPr>
        <p:spPr>
          <a:xfrm>
            <a:off x="5102647" y="4608280"/>
            <a:ext cx="1427742" cy="405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8516196-95DF-F74E-8FDA-AE23DBCB4F63}"/>
              </a:ext>
            </a:extLst>
          </p:cNvPr>
          <p:cNvSpPr txBox="1">
            <a:spLocks/>
          </p:cNvSpPr>
          <p:nvPr/>
        </p:nvSpPr>
        <p:spPr>
          <a:xfrm>
            <a:off x="3775753" y="4614065"/>
            <a:ext cx="1427742" cy="405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0.75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2B0076A2-E7D4-7F4D-9694-C3683A1A06F6}"/>
              </a:ext>
            </a:extLst>
          </p:cNvPr>
          <p:cNvSpPr txBox="1">
            <a:spLocks/>
          </p:cNvSpPr>
          <p:nvPr/>
        </p:nvSpPr>
        <p:spPr>
          <a:xfrm>
            <a:off x="5021214" y="4636337"/>
            <a:ext cx="1427742" cy="405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7A33619-C2D7-CF49-99D7-10B203F92A25}"/>
              </a:ext>
            </a:extLst>
          </p:cNvPr>
          <p:cNvSpPr txBox="1">
            <a:spLocks/>
          </p:cNvSpPr>
          <p:nvPr/>
        </p:nvSpPr>
        <p:spPr>
          <a:xfrm>
            <a:off x="3611924" y="4624893"/>
            <a:ext cx="1427742" cy="405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sp>
        <p:nvSpPr>
          <p:cNvPr id="58" name="Down Arrow 57">
            <a:extLst>
              <a:ext uri="{FF2B5EF4-FFF2-40B4-BE49-F238E27FC236}">
                <a16:creationId xmlns:a16="http://schemas.microsoft.com/office/drawing/2014/main" id="{BB3213F1-5A91-114F-849F-9D6CD327EE0C}"/>
              </a:ext>
            </a:extLst>
          </p:cNvPr>
          <p:cNvSpPr/>
          <p:nvPr/>
        </p:nvSpPr>
        <p:spPr>
          <a:xfrm rot="10800000">
            <a:off x="5630282" y="5075214"/>
            <a:ext cx="428625" cy="38052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>
            <a:extLst>
              <a:ext uri="{FF2B5EF4-FFF2-40B4-BE49-F238E27FC236}">
                <a16:creationId xmlns:a16="http://schemas.microsoft.com/office/drawing/2014/main" id="{97527E86-BE58-584B-B55E-98CB0CBE81E2}"/>
              </a:ext>
            </a:extLst>
          </p:cNvPr>
          <p:cNvSpPr/>
          <p:nvPr/>
        </p:nvSpPr>
        <p:spPr>
          <a:xfrm rot="10800000">
            <a:off x="2797214" y="5077820"/>
            <a:ext cx="428625" cy="38052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17CEA1E0-CBD6-F640-88BF-D5EEF7B63B32}"/>
              </a:ext>
            </a:extLst>
          </p:cNvPr>
          <p:cNvSpPr/>
          <p:nvPr/>
        </p:nvSpPr>
        <p:spPr>
          <a:xfrm>
            <a:off x="4241713" y="5080996"/>
            <a:ext cx="428625" cy="38052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F33A60-87DE-7E44-9017-E458D762CB95}"/>
              </a:ext>
            </a:extLst>
          </p:cNvPr>
          <p:cNvGrpSpPr/>
          <p:nvPr/>
        </p:nvGrpSpPr>
        <p:grpSpPr>
          <a:xfrm>
            <a:off x="4175340" y="5004377"/>
            <a:ext cx="603761" cy="533624"/>
            <a:chOff x="5590277" y="5075878"/>
            <a:chExt cx="603761" cy="5336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E5AA7F-60C2-4842-B786-2F574A392459}"/>
                </a:ext>
              </a:extLst>
            </p:cNvPr>
            <p:cNvSpPr/>
            <p:nvPr/>
          </p:nvSpPr>
          <p:spPr>
            <a:xfrm>
              <a:off x="5590277" y="5075878"/>
              <a:ext cx="603761" cy="533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E38D27CA-78D6-9E4A-800A-33CF1F281276}"/>
                </a:ext>
              </a:extLst>
            </p:cNvPr>
            <p:cNvSpPr/>
            <p:nvPr/>
          </p:nvSpPr>
          <p:spPr>
            <a:xfrm rot="10800000">
              <a:off x="5663792" y="5142161"/>
              <a:ext cx="428625" cy="380520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9B06AD6-E252-EA4D-86B5-299069E3A425}"/>
              </a:ext>
            </a:extLst>
          </p:cNvPr>
          <p:cNvSpPr txBox="1"/>
          <p:nvPr/>
        </p:nvSpPr>
        <p:spPr>
          <a:xfrm>
            <a:off x="4657725" y="6472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5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  <p:bldP spid="116" grpId="0" animBg="1"/>
      <p:bldP spid="117" grpId="0" animBg="1"/>
      <p:bldP spid="117" grpId="1" animBg="1"/>
      <p:bldP spid="35" grpId="0"/>
      <p:bldP spid="36" grpId="0"/>
      <p:bldP spid="39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8" grpId="0" animBg="1"/>
      <p:bldP spid="58" grpId="1" animBg="1"/>
      <p:bldP spid="59" grpId="0" animBg="1"/>
      <p:bldP spid="59" grpId="1" animBg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E278-5385-4305-963F-083D74AD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Argumentation for XAI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ABB30-2247-412D-BEA9-F06C4517F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1702033"/>
          </a:xfrm>
        </p:spPr>
        <p:txBody>
          <a:bodyPr/>
          <a:lstStyle/>
          <a:p>
            <a:r>
              <a:rPr lang="en-GB" dirty="0"/>
              <a:t>Human-oriented, with potential to support deep, two-way interactions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Can capture non-monotonicity, </a:t>
            </a:r>
            <a:r>
              <a:rPr lang="en-GB" dirty="0" err="1"/>
              <a:t>paraconsistency</a:t>
            </a:r>
            <a:r>
              <a:rPr lang="en-GB" dirty="0"/>
              <a:t>,  </a:t>
            </a:r>
            <a:r>
              <a:rPr lang="en-GB" dirty="0" err="1"/>
              <a:t>counterfactuality</a:t>
            </a:r>
            <a:endParaRPr lang="en-GB" dirty="0"/>
          </a:p>
          <a:p>
            <a:endParaRPr lang="en-GB" dirty="0"/>
          </a:p>
          <a:p>
            <a:r>
              <a:rPr lang="en-GB" dirty="0"/>
              <a:t>Mature discipline (theory and systems, including on argumentation-based dialogues)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A6C315-06B3-43A2-B268-E5B950F8D3AD}"/>
              </a:ext>
            </a:extLst>
          </p:cNvPr>
          <p:cNvSpPr txBox="1">
            <a:spLocks/>
          </p:cNvSpPr>
          <p:nvPr/>
        </p:nvSpPr>
        <p:spPr>
          <a:xfrm>
            <a:off x="5966847" y="3968965"/>
            <a:ext cx="3177153" cy="170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Note: with XAI we mean</a:t>
            </a:r>
          </a:p>
          <a:p>
            <a:pPr lvl="1"/>
            <a:r>
              <a:rPr lang="en-GB" dirty="0"/>
              <a:t>Explaining AI</a:t>
            </a:r>
          </a:p>
          <a:p>
            <a:pPr lvl="1"/>
            <a:r>
              <a:rPr lang="en-GB" dirty="0"/>
              <a:t>AI (in the form of computational argumentation) to explain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7B36F7-DC70-4F4F-AAB6-FEDC46749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16" y="2475156"/>
            <a:ext cx="5207431" cy="37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2268" y="415090"/>
            <a:ext cx="8229600" cy="1779211"/>
          </a:xfrm>
        </p:spPr>
        <p:txBody>
          <a:bodyPr>
            <a:normAutofit/>
          </a:bodyPr>
          <a:lstStyle/>
          <a:p>
            <a:r>
              <a:rPr lang="en-US" sz="2000" b="0" dirty="0"/>
              <a:t>Part 3: Argumentative Explanations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7E63B6-FAEC-445F-B61E-0430F6A07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615" y="2559862"/>
            <a:ext cx="1651477" cy="16507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14E24F-8194-428E-B155-1E679D064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64" y="1698171"/>
            <a:ext cx="7547749" cy="45288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400" b="1" dirty="0">
                <a:solidFill>
                  <a:srgbClr val="7598B3"/>
                </a:solidFill>
              </a:rPr>
              <a:t>Part 3a: From systems to argumentation frameworks: 6 case studies:</a:t>
            </a:r>
          </a:p>
          <a:p>
            <a:pPr algn="just">
              <a:spcBef>
                <a:spcPct val="20000"/>
              </a:spcBef>
              <a:buFont typeface="+mj-lt"/>
              <a:buAutoNum type="arabicPeriod"/>
            </a:pPr>
            <a:r>
              <a:rPr lang="en-GB" sz="1200" dirty="0">
                <a:solidFill>
                  <a:srgbClr val="7598B3"/>
                </a:solidFill>
              </a:rPr>
              <a:t>(Explaining) Review aggregations</a:t>
            </a:r>
          </a:p>
          <a:p>
            <a:pPr algn="just">
              <a:spcBef>
                <a:spcPct val="20000"/>
              </a:spcBef>
              <a:buFont typeface="+mj-lt"/>
              <a:buAutoNum type="arabicPeriod"/>
            </a:pPr>
            <a:r>
              <a:rPr lang="en-GB" sz="1200" dirty="0">
                <a:solidFill>
                  <a:srgbClr val="7598B3"/>
                </a:solidFill>
              </a:rPr>
              <a:t>(Explaining) Recommender Systems</a:t>
            </a:r>
          </a:p>
          <a:p>
            <a:pPr algn="just">
              <a:buFont typeface="+mj-lt"/>
              <a:buAutoNum type="arabicPeriod" startAt="3"/>
            </a:pPr>
            <a:r>
              <a:rPr lang="en-GB" sz="1200" dirty="0">
                <a:solidFill>
                  <a:srgbClr val="7598B3"/>
                </a:solidFill>
              </a:rPr>
              <a:t>(Explaining) </a:t>
            </a:r>
            <a:r>
              <a:rPr lang="en-GB" sz="1200" dirty="0" err="1">
                <a:solidFill>
                  <a:srgbClr val="7598B3"/>
                </a:solidFill>
              </a:rPr>
              <a:t>Pagerank</a:t>
            </a:r>
            <a:endParaRPr lang="en-GB" sz="1200" dirty="0">
              <a:solidFill>
                <a:srgbClr val="7598B3"/>
              </a:solidFill>
            </a:endParaRPr>
          </a:p>
          <a:p>
            <a:pPr algn="just">
              <a:buFont typeface="+mj-lt"/>
              <a:buAutoNum type="arabicPeriod" startAt="3"/>
            </a:pPr>
            <a:r>
              <a:rPr lang="en-GB" sz="1200" dirty="0">
                <a:solidFill>
                  <a:srgbClr val="7598B3"/>
                </a:solidFill>
              </a:rPr>
              <a:t>(Explaining) Scheduling</a:t>
            </a:r>
          </a:p>
          <a:p>
            <a:pPr algn="just">
              <a:buFont typeface="+mj-lt"/>
              <a:buAutoNum type="arabicPeriod" startAt="3"/>
            </a:pPr>
            <a:r>
              <a:rPr lang="en-GB" sz="1200" dirty="0">
                <a:solidFill>
                  <a:srgbClr val="7598B3"/>
                </a:solidFill>
              </a:rPr>
              <a:t>(Explaining) Prediction from data</a:t>
            </a:r>
          </a:p>
          <a:p>
            <a:pPr algn="just">
              <a:buFont typeface="+mj-lt"/>
              <a:buAutoNum type="arabicPeriod" startAt="6"/>
            </a:pPr>
            <a:r>
              <a:rPr lang="en-GB" sz="1200" dirty="0">
                <a:solidFill>
                  <a:srgbClr val="7598B3"/>
                </a:solidFill>
              </a:rPr>
              <a:t>(Explaining) Bayesian classifiers</a:t>
            </a:r>
          </a:p>
          <a:p>
            <a:pPr marL="0" indent="0" algn="just">
              <a:buNone/>
            </a:pPr>
            <a:endParaRPr lang="en-GB" sz="1200" b="1" dirty="0">
              <a:solidFill>
                <a:srgbClr val="7598B3"/>
              </a:solidFill>
            </a:endParaRPr>
          </a:p>
          <a:p>
            <a:pPr marL="0" indent="0" algn="just">
              <a:buNone/>
            </a:pPr>
            <a:endParaRPr lang="en-GB" sz="1200" b="1" dirty="0">
              <a:solidFill>
                <a:srgbClr val="7598B3"/>
              </a:solidFill>
            </a:endParaRPr>
          </a:p>
          <a:p>
            <a:pPr marL="0" indent="0" algn="just">
              <a:buNone/>
            </a:pPr>
            <a:r>
              <a:rPr lang="en-GB" sz="1400" b="1" dirty="0">
                <a:solidFill>
                  <a:srgbClr val="7598B3"/>
                </a:solidFill>
              </a:rPr>
              <a:t>Part 3b: From argumentation frameworks to argumentative explanations:</a:t>
            </a:r>
          </a:p>
          <a:p>
            <a:pPr algn="just"/>
            <a:r>
              <a:rPr lang="en-GB" sz="1200" dirty="0">
                <a:solidFill>
                  <a:srgbClr val="7598B3"/>
                </a:solidFill>
              </a:rPr>
              <a:t>Content and format of explanations</a:t>
            </a:r>
          </a:p>
          <a:p>
            <a:pPr algn="just"/>
            <a:r>
              <a:rPr lang="en-GB" sz="1200" dirty="0">
                <a:solidFill>
                  <a:srgbClr val="7598B3"/>
                </a:solidFill>
              </a:rPr>
              <a:t>User evaluations</a:t>
            </a:r>
          </a:p>
          <a:p>
            <a:pPr algn="just"/>
            <a:r>
              <a:rPr lang="en-GB" sz="1200" dirty="0">
                <a:solidFill>
                  <a:srgbClr val="7598B3"/>
                </a:solidFill>
              </a:rPr>
              <a:t>User feedback</a:t>
            </a:r>
          </a:p>
          <a:p>
            <a:pPr algn="just">
              <a:spcBef>
                <a:spcPct val="20000"/>
              </a:spcBef>
            </a:pPr>
            <a:endParaRPr lang="en-GB" sz="1200" dirty="0">
              <a:solidFill>
                <a:srgbClr val="759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D245-5098-2045-AF39-B1A4764B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3a: From Systems to Argumentation Frameworks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7A3C4E-A649-A84D-BA7A-85CA0C2B5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332" y="1306278"/>
            <a:ext cx="6106545" cy="44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60327"/>
            <a:ext cx="8229600" cy="572029"/>
          </a:xfrm>
        </p:spPr>
        <p:txBody>
          <a:bodyPr>
            <a:normAutofit/>
          </a:bodyPr>
          <a:lstStyle/>
          <a:p>
            <a:pPr algn="l"/>
            <a:r>
              <a:rPr lang="en-US" sz="2000" b="0" dirty="0"/>
              <a:t>                Part 1 </a:t>
            </a:r>
            <a:r>
              <a:rPr lang="en-US" sz="2200" dirty="0"/>
              <a:t>– </a:t>
            </a:r>
            <a:r>
              <a:rPr lang="en-GB" sz="2200" dirty="0"/>
              <a:t>Introduction to XAI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A034AD-06DF-4F28-8B6C-EA740A78C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65" y="3506031"/>
            <a:ext cx="8868870" cy="2720947"/>
          </a:xfrm>
        </p:spPr>
        <p:txBody>
          <a:bodyPr>
            <a:noAutofit/>
          </a:bodyPr>
          <a:lstStyle/>
          <a:p>
            <a:pPr algn="just"/>
            <a:r>
              <a:rPr lang="en-GB" sz="1200" i="1" dirty="0">
                <a:solidFill>
                  <a:srgbClr val="7598B3"/>
                </a:solidFill>
              </a:rPr>
              <a:t>A Survey of Methods for Explaining Black Box Models. </a:t>
            </a:r>
          </a:p>
          <a:p>
            <a:pPr marL="0" indent="0" algn="just">
              <a:buNone/>
            </a:pPr>
            <a:r>
              <a:rPr lang="en-GB" sz="1200" i="1" dirty="0">
                <a:solidFill>
                  <a:srgbClr val="7598B3"/>
                </a:solidFill>
              </a:rPr>
              <a:t>              </a:t>
            </a:r>
            <a:r>
              <a:rPr lang="en-GB" sz="1200" dirty="0" err="1">
                <a:solidFill>
                  <a:srgbClr val="7598B3"/>
                </a:solidFill>
              </a:rPr>
              <a:t>Guidotti</a:t>
            </a:r>
            <a:r>
              <a:rPr lang="en-GB" sz="1200" dirty="0">
                <a:solidFill>
                  <a:srgbClr val="7598B3"/>
                </a:solidFill>
              </a:rPr>
              <a:t>, </a:t>
            </a:r>
            <a:r>
              <a:rPr lang="en-GB" sz="1200" dirty="0" err="1">
                <a:solidFill>
                  <a:srgbClr val="7598B3"/>
                </a:solidFill>
              </a:rPr>
              <a:t>Monreale</a:t>
            </a:r>
            <a:r>
              <a:rPr lang="en-GB" sz="1200" dirty="0">
                <a:solidFill>
                  <a:srgbClr val="7598B3"/>
                </a:solidFill>
              </a:rPr>
              <a:t>, Ruggieri, </a:t>
            </a:r>
            <a:r>
              <a:rPr lang="en-GB" sz="1200" dirty="0" err="1">
                <a:solidFill>
                  <a:srgbClr val="7598B3"/>
                </a:solidFill>
              </a:rPr>
              <a:t>Turini</a:t>
            </a:r>
            <a:r>
              <a:rPr lang="en-GB" sz="1200" dirty="0">
                <a:solidFill>
                  <a:srgbClr val="7598B3"/>
                </a:solidFill>
              </a:rPr>
              <a:t>, Giannotti, </a:t>
            </a:r>
            <a:r>
              <a:rPr lang="en-GB" sz="1200" dirty="0" err="1">
                <a:solidFill>
                  <a:srgbClr val="7598B3"/>
                </a:solidFill>
              </a:rPr>
              <a:t>Pedreschi</a:t>
            </a:r>
            <a:r>
              <a:rPr lang="en-GB" sz="1200" dirty="0">
                <a:solidFill>
                  <a:srgbClr val="7598B3"/>
                </a:solidFill>
              </a:rPr>
              <a:t>; ACM </a:t>
            </a:r>
            <a:r>
              <a:rPr lang="en-GB" sz="1200" dirty="0" err="1">
                <a:solidFill>
                  <a:srgbClr val="7598B3"/>
                </a:solidFill>
              </a:rPr>
              <a:t>Comput</a:t>
            </a:r>
            <a:r>
              <a:rPr lang="en-GB" sz="1200" dirty="0">
                <a:solidFill>
                  <a:srgbClr val="7598B3"/>
                </a:solidFill>
              </a:rPr>
              <a:t>. </a:t>
            </a:r>
            <a:r>
              <a:rPr lang="en-GB" sz="1200" dirty="0" err="1">
                <a:solidFill>
                  <a:srgbClr val="7598B3"/>
                </a:solidFill>
              </a:rPr>
              <a:t>Surv</a:t>
            </a:r>
            <a:r>
              <a:rPr lang="en-GB" sz="1200" dirty="0">
                <a:solidFill>
                  <a:srgbClr val="7598B3"/>
                </a:solidFill>
              </a:rPr>
              <a:t>.  2019 </a:t>
            </a:r>
          </a:p>
          <a:p>
            <a:pPr algn="just"/>
            <a:r>
              <a:rPr lang="en-GB" sz="1200" i="1" dirty="0">
                <a:solidFill>
                  <a:srgbClr val="7598B3"/>
                </a:solidFill>
              </a:rPr>
              <a:t>Explanation in artificial intelligence: Insights from the social sciences.</a:t>
            </a:r>
          </a:p>
          <a:p>
            <a:pPr marL="0" indent="0" algn="just">
              <a:buNone/>
            </a:pPr>
            <a:r>
              <a:rPr lang="en-GB" sz="1200" dirty="0">
                <a:solidFill>
                  <a:srgbClr val="7598B3"/>
                </a:solidFill>
              </a:rPr>
              <a:t>	  Miller; AIJ 2019 </a:t>
            </a:r>
          </a:p>
        </p:txBody>
      </p:sp>
    </p:spTree>
    <p:extLst>
      <p:ext uri="{BB962C8B-B14F-4D97-AF65-F5344CB8AC3E}">
        <p14:creationId xmlns:p14="http://schemas.microsoft.com/office/powerpoint/2010/main" val="99534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1FBD-2749-44FE-AAFC-FFB0D9AF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1: Review Aggregation</a:t>
            </a:r>
          </a:p>
        </p:txBody>
      </p:sp>
      <p:sp>
        <p:nvSpPr>
          <p:cNvPr id="24" name="Slide Number Placeholder 49">
            <a:extLst>
              <a:ext uri="{FF2B5EF4-FFF2-40B4-BE49-F238E27FC236}">
                <a16:creationId xmlns:a16="http://schemas.microsoft.com/office/drawing/2014/main" id="{92092B68-DCBE-F84C-A240-8CE030740D9B}"/>
              </a:ext>
            </a:extLst>
          </p:cNvPr>
          <p:cNvSpPr txBox="1">
            <a:spLocks/>
          </p:cNvSpPr>
          <p:nvPr/>
        </p:nvSpPr>
        <p:spPr>
          <a:xfrm>
            <a:off x="244997" y="6457546"/>
            <a:ext cx="21336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7598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F065C-72B8-4987-BC36-CD496D3EA7F6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F2E964-060E-DE45-A1F5-09AF1368C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346"/>
            <a:ext cx="9144000" cy="4099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EA105A-7BF9-4004-88DB-8ECCE3750514}"/>
              </a:ext>
            </a:extLst>
          </p:cNvPr>
          <p:cNvSpPr txBox="1"/>
          <p:nvPr/>
        </p:nvSpPr>
        <p:spPr>
          <a:xfrm>
            <a:off x="2867025" y="782115"/>
            <a:ext cx="333374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Extracting Dialogical Explanations for Review Aggregations with Argumentative Dialogical Agents. </a:t>
            </a:r>
            <a:r>
              <a:rPr lang="en-GB" sz="900" dirty="0" err="1">
                <a:solidFill>
                  <a:srgbClr val="7598B3"/>
                </a:solidFill>
              </a:rPr>
              <a:t>Cocarascu</a:t>
            </a:r>
            <a:r>
              <a:rPr lang="en-GB" sz="900" dirty="0">
                <a:solidFill>
                  <a:srgbClr val="7598B3"/>
                </a:solidFill>
              </a:rPr>
              <a:t> et al. AAMAS2019</a:t>
            </a:r>
            <a:endParaRPr lang="en-GB" sz="825" dirty="0">
              <a:solidFill>
                <a:srgbClr val="759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25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995CEDE-8523-1947-83DE-BA4BFBFB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/>
          <a:lstStyle/>
          <a:p>
            <a:r>
              <a:rPr lang="en-GB" dirty="0"/>
              <a:t>NLP-driven review aggregation –feature-based characterisation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535AD16-D56F-A845-AD01-8052472AA0DF}"/>
              </a:ext>
            </a:extLst>
          </p:cNvPr>
          <p:cNvSpPr txBox="1">
            <a:spLocks/>
          </p:cNvSpPr>
          <p:nvPr/>
        </p:nvSpPr>
        <p:spPr>
          <a:xfrm>
            <a:off x="211848" y="2060232"/>
            <a:ext cx="1197953" cy="403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144B7A"/>
                </a:solidFill>
              </a:rPr>
              <a:t>a movie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506FAD7-1FC8-4942-A5A4-3BC29DE6B436}"/>
              </a:ext>
            </a:extLst>
          </p:cNvPr>
          <p:cNvSpPr txBox="1">
            <a:spLocks/>
          </p:cNvSpPr>
          <p:nvPr/>
        </p:nvSpPr>
        <p:spPr>
          <a:xfrm>
            <a:off x="211847" y="3136565"/>
            <a:ext cx="1197953" cy="403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144B7A"/>
                </a:solidFill>
              </a:rPr>
              <a:t>features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C3FE6C7-A99E-374B-9CA5-0A880FE4DA7E}"/>
              </a:ext>
            </a:extLst>
          </p:cNvPr>
          <p:cNvSpPr txBox="1">
            <a:spLocks/>
          </p:cNvSpPr>
          <p:nvPr/>
        </p:nvSpPr>
        <p:spPr>
          <a:xfrm>
            <a:off x="-10855" y="4414786"/>
            <a:ext cx="1643355" cy="403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144B7A"/>
                </a:solidFill>
              </a:rPr>
              <a:t>sub-features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63D2551-5ED2-4B40-9B3A-3B03E7665CA1}"/>
              </a:ext>
            </a:extLst>
          </p:cNvPr>
          <p:cNvSpPr/>
          <p:nvPr/>
        </p:nvSpPr>
        <p:spPr>
          <a:xfrm>
            <a:off x="1491100" y="4438292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5B141D1-C0F9-4440-9AE3-56FA591B3F83}"/>
              </a:ext>
            </a:extLst>
          </p:cNvPr>
          <p:cNvSpPr/>
          <p:nvPr/>
        </p:nvSpPr>
        <p:spPr>
          <a:xfrm>
            <a:off x="2893189" y="1969756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2" name="Picture 81" descr="A close up of a logo&#10;&#10;Description automatically generated">
            <a:extLst>
              <a:ext uri="{FF2B5EF4-FFF2-40B4-BE49-F238E27FC236}">
                <a16:creationId xmlns:a16="http://schemas.microsoft.com/office/drawing/2014/main" id="{CF1F4AEE-373F-7042-8EBC-42383E086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615" y="2060232"/>
            <a:ext cx="269591" cy="257288"/>
          </a:xfrm>
          <a:prstGeom prst="rect">
            <a:avLst/>
          </a:prstGeom>
        </p:spPr>
      </p:pic>
      <p:pic>
        <p:nvPicPr>
          <p:cNvPr id="83" name="Picture 82" descr="A close up of a logo&#10;&#10;Description automatically generated">
            <a:extLst>
              <a:ext uri="{FF2B5EF4-FFF2-40B4-BE49-F238E27FC236}">
                <a16:creationId xmlns:a16="http://schemas.microsoft.com/office/drawing/2014/main" id="{B5525D9F-D34E-AF43-AC67-F4F8952F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169" y="4516977"/>
            <a:ext cx="308604" cy="310468"/>
          </a:xfrm>
          <a:prstGeom prst="rect">
            <a:avLst/>
          </a:prstGeom>
        </p:spPr>
      </p:pic>
      <p:pic>
        <p:nvPicPr>
          <p:cNvPr id="84" name="Picture 83" descr="A close up of a logo&#10;&#10;Description automatically generated">
            <a:extLst>
              <a:ext uri="{FF2B5EF4-FFF2-40B4-BE49-F238E27FC236}">
                <a16:creationId xmlns:a16="http://schemas.microsoft.com/office/drawing/2014/main" id="{C693EBA3-F65A-E240-B5AD-94E1EBA71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669" y="3077940"/>
            <a:ext cx="269591" cy="257288"/>
          </a:xfrm>
          <a:prstGeom prst="rect">
            <a:avLst/>
          </a:prstGeom>
        </p:spPr>
      </p:pic>
      <p:pic>
        <p:nvPicPr>
          <p:cNvPr id="85" name="Picture 84" descr="A close up of a logo&#10;&#10;Description automatically generated">
            <a:extLst>
              <a:ext uri="{FF2B5EF4-FFF2-40B4-BE49-F238E27FC236}">
                <a16:creationId xmlns:a16="http://schemas.microsoft.com/office/drawing/2014/main" id="{CCCDA4F0-4B74-614A-B0A3-E40F87FF42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38" y="3504568"/>
            <a:ext cx="288925" cy="257288"/>
          </a:xfrm>
          <a:prstGeom prst="rect">
            <a:avLst/>
          </a:prstGeom>
        </p:spPr>
      </p:pic>
      <p:pic>
        <p:nvPicPr>
          <p:cNvPr id="86" name="Picture 85" descr="A close up of a logo&#10;&#10;Description automatically generated">
            <a:extLst>
              <a:ext uri="{FF2B5EF4-FFF2-40B4-BE49-F238E27FC236}">
                <a16:creationId xmlns:a16="http://schemas.microsoft.com/office/drawing/2014/main" id="{98885BF7-E25A-BB44-97E3-AC4D1D503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921" y="3503917"/>
            <a:ext cx="327025" cy="257288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extLst>
              <a:ext uri="{FF2B5EF4-FFF2-40B4-BE49-F238E27FC236}">
                <a16:creationId xmlns:a16="http://schemas.microsoft.com/office/drawing/2014/main" id="{C7D126F4-EF4E-4440-86CB-9C07FCD450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764" y="3067337"/>
            <a:ext cx="295276" cy="257288"/>
          </a:xfrm>
          <a:prstGeom prst="rect">
            <a:avLst/>
          </a:prstGeom>
        </p:spPr>
      </p:pic>
      <p:pic>
        <p:nvPicPr>
          <p:cNvPr id="88" name="Picture 87" descr="A close up of a logo&#10;&#10;Description automatically generated">
            <a:extLst>
              <a:ext uri="{FF2B5EF4-FFF2-40B4-BE49-F238E27FC236}">
                <a16:creationId xmlns:a16="http://schemas.microsoft.com/office/drawing/2014/main" id="{596EC8D1-B365-4542-A58A-E125D2E8BB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485" y="4519999"/>
            <a:ext cx="396591" cy="310468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6BFB76F1-77CE-FE43-B68C-6A4EC893A3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321" y="4515180"/>
            <a:ext cx="309767" cy="31046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11AEF221-1EE0-F046-9C65-273C00C7772A}"/>
              </a:ext>
            </a:extLst>
          </p:cNvPr>
          <p:cNvGrpSpPr/>
          <p:nvPr/>
        </p:nvGrpSpPr>
        <p:grpSpPr>
          <a:xfrm rot="18900000">
            <a:off x="2112694" y="2322421"/>
            <a:ext cx="1395778" cy="1375336"/>
            <a:chOff x="1661377" y="2469097"/>
            <a:chExt cx="1395778" cy="1375336"/>
          </a:xfrm>
        </p:grpSpPr>
        <p:sp>
          <p:nvSpPr>
            <p:cNvPr id="91" name="Block Arc 90">
              <a:extLst>
                <a:ext uri="{FF2B5EF4-FFF2-40B4-BE49-F238E27FC236}">
                  <a16:creationId xmlns:a16="http://schemas.microsoft.com/office/drawing/2014/main" id="{3C26E7A6-4000-2F41-8F68-CE65F0498626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B633C6EB-3E1A-D94D-A758-92776F598184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76BB3A-CC85-FB42-BEFD-CA61D4BD4DF0}"/>
              </a:ext>
            </a:extLst>
          </p:cNvPr>
          <p:cNvGrpSpPr/>
          <p:nvPr/>
        </p:nvGrpSpPr>
        <p:grpSpPr>
          <a:xfrm rot="17100000">
            <a:off x="2613947" y="2422144"/>
            <a:ext cx="1395778" cy="1375336"/>
            <a:chOff x="1661377" y="2469097"/>
            <a:chExt cx="1395778" cy="1375336"/>
          </a:xfrm>
        </p:grpSpPr>
        <p:sp>
          <p:nvSpPr>
            <p:cNvPr id="94" name="Block Arc 93">
              <a:extLst>
                <a:ext uri="{FF2B5EF4-FFF2-40B4-BE49-F238E27FC236}">
                  <a16:creationId xmlns:a16="http://schemas.microsoft.com/office/drawing/2014/main" id="{9D85CC29-740B-834D-AAFE-2B3DD6DF2506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D5BEDBC4-E98B-0A41-8CD0-FE06AC6B62E9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4FEAF5B-B211-CE43-8532-DF87E175CDFE}"/>
              </a:ext>
            </a:extLst>
          </p:cNvPr>
          <p:cNvGrpSpPr/>
          <p:nvPr/>
        </p:nvGrpSpPr>
        <p:grpSpPr>
          <a:xfrm rot="2700000" flipH="1">
            <a:off x="2749320" y="2324463"/>
            <a:ext cx="1395778" cy="1375336"/>
            <a:chOff x="1661377" y="2469097"/>
            <a:chExt cx="1395778" cy="1375336"/>
          </a:xfrm>
        </p:grpSpPr>
        <p:sp>
          <p:nvSpPr>
            <p:cNvPr id="97" name="Block Arc 96">
              <a:extLst>
                <a:ext uri="{FF2B5EF4-FFF2-40B4-BE49-F238E27FC236}">
                  <a16:creationId xmlns:a16="http://schemas.microsoft.com/office/drawing/2014/main" id="{6103E7D3-1481-F748-B275-368E509A382B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9B11D955-8503-0A46-AF7C-5987FFE6DE95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2259417-7DF6-7543-9325-ADA3D08C68B4}"/>
              </a:ext>
            </a:extLst>
          </p:cNvPr>
          <p:cNvGrpSpPr/>
          <p:nvPr/>
        </p:nvGrpSpPr>
        <p:grpSpPr>
          <a:xfrm rot="4500000" flipH="1">
            <a:off x="2264179" y="2407343"/>
            <a:ext cx="1395778" cy="1375336"/>
            <a:chOff x="1661377" y="2469097"/>
            <a:chExt cx="1395778" cy="1375336"/>
          </a:xfrm>
        </p:grpSpPr>
        <p:sp>
          <p:nvSpPr>
            <p:cNvPr id="100" name="Block Arc 99">
              <a:extLst>
                <a:ext uri="{FF2B5EF4-FFF2-40B4-BE49-F238E27FC236}">
                  <a16:creationId xmlns:a16="http://schemas.microsoft.com/office/drawing/2014/main" id="{6EE42D7C-BEEA-A54E-948F-D229DB57B960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66E22F2A-C6BF-8048-84F0-182FAFDC6382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4E03B741-2022-2547-86C4-0371489D1CC1}"/>
              </a:ext>
            </a:extLst>
          </p:cNvPr>
          <p:cNvSpPr/>
          <p:nvPr/>
        </p:nvSpPr>
        <p:spPr>
          <a:xfrm>
            <a:off x="1797181" y="2987155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09F2613-E257-4B46-AE6D-4DF0F16CA599}"/>
              </a:ext>
            </a:extLst>
          </p:cNvPr>
          <p:cNvSpPr/>
          <p:nvPr/>
        </p:nvSpPr>
        <p:spPr>
          <a:xfrm>
            <a:off x="2575327" y="3419069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090221B-E304-114D-BA18-B24158A3CA72}"/>
              </a:ext>
            </a:extLst>
          </p:cNvPr>
          <p:cNvSpPr/>
          <p:nvPr/>
        </p:nvSpPr>
        <p:spPr>
          <a:xfrm>
            <a:off x="3254497" y="3419069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CE836E1-74A8-F74C-AC2B-F750AF7F81D9}"/>
              </a:ext>
            </a:extLst>
          </p:cNvPr>
          <p:cNvSpPr/>
          <p:nvPr/>
        </p:nvSpPr>
        <p:spPr>
          <a:xfrm>
            <a:off x="3980339" y="2983246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0911763-0984-6049-B4FE-EF8C7E64F7EA}"/>
              </a:ext>
            </a:extLst>
          </p:cNvPr>
          <p:cNvGrpSpPr/>
          <p:nvPr/>
        </p:nvGrpSpPr>
        <p:grpSpPr>
          <a:xfrm rot="4500000" flipH="1">
            <a:off x="1128864" y="3446110"/>
            <a:ext cx="1395778" cy="1375336"/>
            <a:chOff x="1661377" y="2469097"/>
            <a:chExt cx="1395778" cy="1375336"/>
          </a:xfrm>
        </p:grpSpPr>
        <p:sp>
          <p:nvSpPr>
            <p:cNvPr id="107" name="Block Arc 106">
              <a:extLst>
                <a:ext uri="{FF2B5EF4-FFF2-40B4-BE49-F238E27FC236}">
                  <a16:creationId xmlns:a16="http://schemas.microsoft.com/office/drawing/2014/main" id="{F8E6440F-9DBC-294B-9DE3-9A4C990AC380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108" name="Isosceles Triangle 24">
              <a:extLst>
                <a:ext uri="{FF2B5EF4-FFF2-40B4-BE49-F238E27FC236}">
                  <a16:creationId xmlns:a16="http://schemas.microsoft.com/office/drawing/2014/main" id="{1E16CA9A-F954-EE48-81B3-51117306669D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109" name="Oval 108">
            <a:extLst>
              <a:ext uri="{FF2B5EF4-FFF2-40B4-BE49-F238E27FC236}">
                <a16:creationId xmlns:a16="http://schemas.microsoft.com/office/drawing/2014/main" id="{EB3B9EAF-E687-724C-9D71-3E1AC0E7189A}"/>
              </a:ext>
            </a:extLst>
          </p:cNvPr>
          <p:cNvSpPr/>
          <p:nvPr/>
        </p:nvSpPr>
        <p:spPr>
          <a:xfrm>
            <a:off x="2112832" y="4454661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595743-6668-5D4D-B24B-FB21D1BDC666}"/>
              </a:ext>
            </a:extLst>
          </p:cNvPr>
          <p:cNvGrpSpPr/>
          <p:nvPr/>
        </p:nvGrpSpPr>
        <p:grpSpPr>
          <a:xfrm rot="17100000">
            <a:off x="1526545" y="3438192"/>
            <a:ext cx="1395778" cy="1375336"/>
            <a:chOff x="1661377" y="2469097"/>
            <a:chExt cx="1395778" cy="1375336"/>
          </a:xfrm>
        </p:grpSpPr>
        <p:sp>
          <p:nvSpPr>
            <p:cNvPr id="111" name="Block Arc 110">
              <a:extLst>
                <a:ext uri="{FF2B5EF4-FFF2-40B4-BE49-F238E27FC236}">
                  <a16:creationId xmlns:a16="http://schemas.microsoft.com/office/drawing/2014/main" id="{43DEFB56-4270-5942-873F-75F7A57F202D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112" name="Isosceles Triangle 24">
              <a:extLst>
                <a:ext uri="{FF2B5EF4-FFF2-40B4-BE49-F238E27FC236}">
                  <a16:creationId xmlns:a16="http://schemas.microsoft.com/office/drawing/2014/main" id="{2175FB57-4C86-344D-A6D6-E4BB07A47AA3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2CA9C6DB-2C3C-7847-9298-FC3E9A3D95CC}"/>
              </a:ext>
            </a:extLst>
          </p:cNvPr>
          <p:cNvSpPr/>
          <p:nvPr/>
        </p:nvSpPr>
        <p:spPr>
          <a:xfrm>
            <a:off x="3701230" y="4445873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E26075D-8568-8F4B-A0A3-3D2959ECC3D3}"/>
              </a:ext>
            </a:extLst>
          </p:cNvPr>
          <p:cNvGrpSpPr/>
          <p:nvPr/>
        </p:nvGrpSpPr>
        <p:grpSpPr>
          <a:xfrm rot="17100000">
            <a:off x="3762458" y="3424637"/>
            <a:ext cx="1395778" cy="1375336"/>
            <a:chOff x="1661377" y="2469097"/>
            <a:chExt cx="1395778" cy="1375336"/>
          </a:xfrm>
        </p:grpSpPr>
        <p:sp>
          <p:nvSpPr>
            <p:cNvPr id="117" name="Block Arc 116">
              <a:extLst>
                <a:ext uri="{FF2B5EF4-FFF2-40B4-BE49-F238E27FC236}">
                  <a16:creationId xmlns:a16="http://schemas.microsoft.com/office/drawing/2014/main" id="{6C8E0658-DBC0-C248-90A6-26A713751739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118" name="Isosceles Triangle 24">
              <a:extLst>
                <a:ext uri="{FF2B5EF4-FFF2-40B4-BE49-F238E27FC236}">
                  <a16:creationId xmlns:a16="http://schemas.microsoft.com/office/drawing/2014/main" id="{A3FFFD9D-58DE-2041-9586-3B0817BC950E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0520AEFB-14D2-7346-B2BE-FE7E9659CD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504" y="1027822"/>
            <a:ext cx="614166" cy="909876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C19C002-F7C1-E84F-BB1B-23786C58D5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72" y="4987754"/>
            <a:ext cx="606584" cy="90987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023E13D-7B8B-104F-ADD6-C76FAD1B025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43" y="4987998"/>
            <a:ext cx="606258" cy="90938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76D670B-A433-674B-88CA-ADEF058EB6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258" y="4988192"/>
            <a:ext cx="680870" cy="908997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2D0DF1F-C048-443C-9E7D-3413E37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03" y="2819451"/>
            <a:ext cx="4454139" cy="1557185"/>
          </a:xfrm>
        </p:spPr>
        <p:txBody>
          <a:bodyPr>
            <a:normAutofit fontScale="92500"/>
          </a:bodyPr>
          <a:lstStyle/>
          <a:p>
            <a:pPr marL="57150" indent="0" algn="just">
              <a:buNone/>
            </a:pPr>
            <a:r>
              <a:rPr lang="en-US" dirty="0"/>
              <a:t>Types of features:</a:t>
            </a:r>
          </a:p>
          <a:p>
            <a:pPr algn="just"/>
            <a:r>
              <a:rPr lang="en-US" i="1" dirty="0"/>
              <a:t>Single</a:t>
            </a:r>
            <a:r>
              <a:rPr lang="en-US" dirty="0"/>
              <a:t> (with one sub-feature), or </a:t>
            </a:r>
          </a:p>
          <a:p>
            <a:pPr marL="57150" indent="0" algn="just">
              <a:buNone/>
            </a:pPr>
            <a:r>
              <a:rPr lang="en-US" i="1" dirty="0"/>
              <a:t>       Multiple</a:t>
            </a:r>
            <a:r>
              <a:rPr lang="en-US" dirty="0"/>
              <a:t> (with &gt; one sub-feature)</a:t>
            </a:r>
          </a:p>
          <a:p>
            <a:pPr algn="just"/>
            <a:r>
              <a:rPr lang="en-US" i="1" dirty="0"/>
              <a:t>Predetermined</a:t>
            </a:r>
            <a:r>
              <a:rPr lang="en-US" dirty="0"/>
              <a:t> (using metadata/ontology), or</a:t>
            </a:r>
          </a:p>
          <a:p>
            <a:pPr marL="0" indent="0" algn="just">
              <a:buNone/>
            </a:pPr>
            <a:r>
              <a:rPr lang="en-US" dirty="0"/>
              <a:t>        </a:t>
            </a:r>
            <a:r>
              <a:rPr lang="en-US" i="1" dirty="0"/>
              <a:t>Mined</a:t>
            </a:r>
            <a:r>
              <a:rPr lang="en-US" dirty="0"/>
              <a:t> (using NLP methods from textual reviews)</a:t>
            </a:r>
          </a:p>
          <a:p>
            <a:pPr marL="57150" indent="0" algn="just">
              <a:buNone/>
            </a:pPr>
            <a:endParaRPr lang="en-US" dirty="0"/>
          </a:p>
          <a:p>
            <a:pPr indent="-285750" algn="just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9F1AC-E3BD-49F4-8412-17B323CA8B63}"/>
              </a:ext>
            </a:extLst>
          </p:cNvPr>
          <p:cNvSpPr txBox="1"/>
          <p:nvPr/>
        </p:nvSpPr>
        <p:spPr>
          <a:xfrm>
            <a:off x="7687680" y="124904"/>
            <a:ext cx="1393330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Thanks to O. </a:t>
            </a:r>
            <a:r>
              <a:rPr lang="en-GB" sz="1000" dirty="0" err="1"/>
              <a:t>Cocarascu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317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80" grpId="0" animBg="1"/>
      <p:bldP spid="8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995CEDE-8523-1947-83DE-BA4BFBFB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 fontScale="90000"/>
          </a:bodyPr>
          <a:lstStyle/>
          <a:p>
            <a:r>
              <a:rPr lang="en-GB" dirty="0"/>
              <a:t>NLP-driven review aggregation –</a:t>
            </a:r>
            <a:r>
              <a:rPr lang="en-US" dirty="0"/>
              <a:t> Extracting phrases representing potential arguments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1B3C84-0081-6A4A-BAAE-00D47AAB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>
            <a:normAutofit/>
          </a:bodyPr>
          <a:lstStyle/>
          <a:p>
            <a:pPr indent="-285750" algn="just"/>
            <a:r>
              <a:rPr lang="en-US" dirty="0"/>
              <a:t>We </a:t>
            </a:r>
            <a:r>
              <a:rPr lang="en-US" dirty="0" err="1"/>
              <a:t>analyse</a:t>
            </a:r>
            <a:r>
              <a:rPr lang="en-US" dirty="0"/>
              <a:t> each critic's review independently</a:t>
            </a:r>
          </a:p>
          <a:p>
            <a:pPr lvl="1" algn="just"/>
            <a:r>
              <a:rPr lang="en-US" dirty="0"/>
              <a:t>We </a:t>
            </a:r>
            <a:r>
              <a:rPr lang="en-US" dirty="0" err="1"/>
              <a:t>tokenise</a:t>
            </a:r>
            <a:r>
              <a:rPr lang="en-US" dirty="0"/>
              <a:t> each review into sentences</a:t>
            </a:r>
          </a:p>
          <a:p>
            <a:pPr lvl="1" algn="just"/>
            <a:r>
              <a:rPr lang="en-US" dirty="0"/>
              <a:t>We split sentences into phrases when specific keywords (</a:t>
            </a:r>
            <a:r>
              <a:rPr lang="en-US" i="1" dirty="0">
                <a:latin typeface="Avenir Roman" panose="02000503020000020003" pitchFamily="2" charset="0"/>
              </a:rPr>
              <a:t>but, although, though, otherwise, however, unless, whereas, despite</a:t>
            </a:r>
            <a:r>
              <a:rPr lang="en-US" dirty="0"/>
              <a:t>) occur</a:t>
            </a:r>
          </a:p>
          <a:p>
            <a:pPr indent="-285750" algn="just"/>
            <a:endParaRPr lang="en-US" dirty="0"/>
          </a:p>
          <a:p>
            <a:pPr indent="-285750" algn="just"/>
            <a:r>
              <a:rPr lang="en-US" dirty="0"/>
              <a:t>Each phrase may then constitute a potential argument from its critic (contributing a vote in the review aggregation at Step 3)</a:t>
            </a:r>
          </a:p>
          <a:p>
            <a:pPr indent="-285750" algn="just"/>
            <a:endParaRPr lang="en-US" dirty="0"/>
          </a:p>
          <a:p>
            <a:pPr indent="-285750" algn="just"/>
            <a:r>
              <a:rPr lang="en-US" dirty="0"/>
              <a:t>For example, from the following review for </a:t>
            </a:r>
            <a:r>
              <a:rPr lang="en-US" i="1" dirty="0"/>
              <a:t>m = Wonder Wheel</a:t>
            </a:r>
            <a:r>
              <a:rPr lang="en-US" dirty="0"/>
              <a:t> (from a single critic)</a:t>
            </a:r>
          </a:p>
          <a:p>
            <a:pPr lvl="1" algn="just"/>
            <a:r>
              <a:rPr lang="en-US" sz="1400" i="1" dirty="0">
                <a:latin typeface="Avenir Roman" panose="02000503020000020003" pitchFamily="2" charset="0"/>
              </a:rPr>
              <a:t>c1: Despite a stunning performance by Winslet and some beautiful cinematography by </a:t>
            </a:r>
            <a:r>
              <a:rPr lang="en-US" sz="1400" i="1" dirty="0" err="1">
                <a:latin typeface="Avenir Roman" panose="02000503020000020003" pitchFamily="2" charset="0"/>
              </a:rPr>
              <a:t>Storaro</a:t>
            </a:r>
            <a:r>
              <a:rPr lang="en-US" sz="1400" i="1" dirty="0">
                <a:latin typeface="Avenir Roman" panose="02000503020000020003" pitchFamily="2" charset="0"/>
              </a:rPr>
              <a:t>, Wonder Wheel loses its charms quickly and you’ll soon beg to get off this particular ride.</a:t>
            </a:r>
          </a:p>
          <a:p>
            <a:pPr marL="457200" lvl="1" indent="0" algn="just">
              <a:buNone/>
            </a:pPr>
            <a:r>
              <a:rPr lang="en-US" sz="1400" i="1" dirty="0">
                <a:latin typeface="Avenir Roman" panose="02000503020000020003" pitchFamily="2" charset="0"/>
              </a:rPr>
              <a:t>w</a:t>
            </a:r>
            <a:r>
              <a:rPr lang="en-US" dirty="0"/>
              <a:t>e extract two phrases:</a:t>
            </a:r>
          </a:p>
          <a:p>
            <a:pPr lvl="2" algn="just"/>
            <a:r>
              <a:rPr lang="en-US" i="1" dirty="0">
                <a:latin typeface="Avenir Roman" panose="02000503020000020003" pitchFamily="2" charset="0"/>
              </a:rPr>
              <a:t>p1: Despite a stunning performance by Winslet and some beautiful cinematography by  </a:t>
            </a:r>
            <a:r>
              <a:rPr lang="en-US" i="1" dirty="0" err="1">
                <a:latin typeface="Avenir Roman" panose="02000503020000020003" pitchFamily="2" charset="0"/>
              </a:rPr>
              <a:t>Storaro</a:t>
            </a:r>
            <a:endParaRPr lang="en-US" i="1" dirty="0">
              <a:latin typeface="Avenir Roman" panose="02000503020000020003" pitchFamily="2" charset="0"/>
            </a:endParaRPr>
          </a:p>
          <a:p>
            <a:pPr lvl="2" algn="just"/>
            <a:r>
              <a:rPr lang="en-US" i="1" dirty="0">
                <a:latin typeface="Avenir Roman" panose="02000503020000020003" pitchFamily="2" charset="0"/>
              </a:rPr>
              <a:t>p2: Wonder Wheel loses its charms quickly and you’ll soon beg to get off this particular ride</a:t>
            </a:r>
          </a:p>
          <a:p>
            <a:pPr lvl="1" algn="just"/>
            <a:endParaRPr lang="en-US" i="1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995CEDE-8523-1947-83DE-BA4BFBFB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21" y="74740"/>
            <a:ext cx="8229600" cy="572029"/>
          </a:xfrm>
        </p:spPr>
        <p:txBody>
          <a:bodyPr/>
          <a:lstStyle/>
          <a:p>
            <a:r>
              <a:rPr lang="en-US" dirty="0"/>
              <a:t>Extracting Review Aggregations via NLP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1B3C84-0081-6A4A-BAAE-00D47AAB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2940"/>
            <a:ext cx="8229600" cy="5473223"/>
          </a:xfrm>
        </p:spPr>
        <p:txBody>
          <a:bodyPr>
            <a:normAutofit/>
          </a:bodyPr>
          <a:lstStyle/>
          <a:p>
            <a:pPr indent="-285750" algn="just"/>
            <a:r>
              <a:rPr lang="en-US" dirty="0"/>
              <a:t>Votes (positive/negative) are extracted from reviews on movies and (sub-)features</a:t>
            </a:r>
          </a:p>
          <a:p>
            <a:pPr indent="-285750" algn="just"/>
            <a:r>
              <a:rPr lang="en-US" dirty="0"/>
              <a:t>Votes are augmented using  the parent relation (a vote for/against an argument is a vote for/against the argument's parent)</a:t>
            </a:r>
          </a:p>
          <a:p>
            <a:pPr indent="-285750" algn="just"/>
            <a:endParaRPr lang="en-US" dirty="0"/>
          </a:p>
          <a:p>
            <a:pPr indent="-285750" algn="just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A2B643-4C63-7741-9946-4506417EC917}"/>
              </a:ext>
            </a:extLst>
          </p:cNvPr>
          <p:cNvSpPr/>
          <p:nvPr/>
        </p:nvSpPr>
        <p:spPr>
          <a:xfrm>
            <a:off x="775986" y="4890386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2E448E-E14A-6140-BC0E-0BF5E76306FF}"/>
              </a:ext>
            </a:extLst>
          </p:cNvPr>
          <p:cNvSpPr/>
          <p:nvPr/>
        </p:nvSpPr>
        <p:spPr>
          <a:xfrm>
            <a:off x="2178075" y="2421850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4BFA0BD-E3C0-144A-9881-982865E715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501" y="2512326"/>
            <a:ext cx="269591" cy="25728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1C96DED-B379-9345-AC65-B871DD5C5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055" y="4969071"/>
            <a:ext cx="308604" cy="31046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E1EC83C-3250-9A4B-ACAF-8C04D5A592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555" y="3530034"/>
            <a:ext cx="269591" cy="25728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F778D3-6E16-D546-B60D-514CEE8FE1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324" y="3956662"/>
            <a:ext cx="288925" cy="25728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9AFA07F-4026-564B-AB9B-830A26E43B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0807" y="3956011"/>
            <a:ext cx="327025" cy="257288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7787755-68F6-DE49-B2AE-A422A6FD46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650" y="3519431"/>
            <a:ext cx="295276" cy="25728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EE0907D-3736-254E-BE40-1056BDE23C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371" y="4972093"/>
            <a:ext cx="396591" cy="310468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ACA79A3-71CA-4742-AA17-76AE3C7B8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207" y="4967274"/>
            <a:ext cx="309767" cy="310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57467F-EB71-9944-B4DC-0D8F91F7C8E6}"/>
              </a:ext>
            </a:extLst>
          </p:cNvPr>
          <p:cNvGrpSpPr/>
          <p:nvPr/>
        </p:nvGrpSpPr>
        <p:grpSpPr>
          <a:xfrm rot="18900000">
            <a:off x="1397580" y="2774515"/>
            <a:ext cx="1395778" cy="1375336"/>
            <a:chOff x="1661377" y="2469097"/>
            <a:chExt cx="1395778" cy="1375336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DF984242-8DDD-3B4A-B4A9-C3740792E2C6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17" name="Isosceles Triangle 24">
              <a:extLst>
                <a:ext uri="{FF2B5EF4-FFF2-40B4-BE49-F238E27FC236}">
                  <a16:creationId xmlns:a16="http://schemas.microsoft.com/office/drawing/2014/main" id="{88D58E9F-E114-354F-A988-F2D05C96AA70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76779C-E79B-EC44-8DA2-11DF4D6EEBDF}"/>
              </a:ext>
            </a:extLst>
          </p:cNvPr>
          <p:cNvGrpSpPr/>
          <p:nvPr/>
        </p:nvGrpSpPr>
        <p:grpSpPr>
          <a:xfrm rot="17100000">
            <a:off x="1898833" y="2874238"/>
            <a:ext cx="1395778" cy="1375336"/>
            <a:chOff x="1661377" y="2469097"/>
            <a:chExt cx="1395778" cy="1375336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758A1E93-1DFA-794C-A70A-0B5E0C802CC0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21" name="Isosceles Triangle 24">
              <a:extLst>
                <a:ext uri="{FF2B5EF4-FFF2-40B4-BE49-F238E27FC236}">
                  <a16:creationId xmlns:a16="http://schemas.microsoft.com/office/drawing/2014/main" id="{3A1C4BDD-DABE-4A45-B10A-C89F0B23C3BE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82DD41-A151-3A45-9797-B7D570E410E9}"/>
              </a:ext>
            </a:extLst>
          </p:cNvPr>
          <p:cNvGrpSpPr/>
          <p:nvPr/>
        </p:nvGrpSpPr>
        <p:grpSpPr>
          <a:xfrm rot="2700000" flipH="1">
            <a:off x="2034206" y="2776557"/>
            <a:ext cx="1395778" cy="1375336"/>
            <a:chOff x="1661377" y="2469097"/>
            <a:chExt cx="1395778" cy="1375336"/>
          </a:xfrm>
        </p:grpSpPr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FCFF7578-EE23-F64F-B79B-E873C0E1B4BE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24" name="Isosceles Triangle 24">
              <a:extLst>
                <a:ext uri="{FF2B5EF4-FFF2-40B4-BE49-F238E27FC236}">
                  <a16:creationId xmlns:a16="http://schemas.microsoft.com/office/drawing/2014/main" id="{D0D10F0B-FD08-FA48-87AB-DFB2ACE91135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72EB2B-A6EC-E842-836A-9B688C95ACEC}"/>
              </a:ext>
            </a:extLst>
          </p:cNvPr>
          <p:cNvGrpSpPr/>
          <p:nvPr/>
        </p:nvGrpSpPr>
        <p:grpSpPr>
          <a:xfrm rot="4500000" flipH="1">
            <a:off x="1549065" y="2859437"/>
            <a:ext cx="1395778" cy="1375336"/>
            <a:chOff x="1661377" y="2469097"/>
            <a:chExt cx="1395778" cy="1375336"/>
          </a:xfrm>
        </p:grpSpPr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46808006-66B4-024D-8B29-F0CE67818229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28" name="Isosceles Triangle 24">
              <a:extLst>
                <a:ext uri="{FF2B5EF4-FFF2-40B4-BE49-F238E27FC236}">
                  <a16:creationId xmlns:a16="http://schemas.microsoft.com/office/drawing/2014/main" id="{F28B5143-E82F-DA46-ACC4-C97FE845B222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1F72213-0871-2E47-9DA4-A5491DE0D29E}"/>
              </a:ext>
            </a:extLst>
          </p:cNvPr>
          <p:cNvSpPr/>
          <p:nvPr/>
        </p:nvSpPr>
        <p:spPr>
          <a:xfrm>
            <a:off x="1082067" y="3439249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5AC015-C782-AA46-A4C7-02830693ED81}"/>
              </a:ext>
            </a:extLst>
          </p:cNvPr>
          <p:cNvSpPr/>
          <p:nvPr/>
        </p:nvSpPr>
        <p:spPr>
          <a:xfrm>
            <a:off x="1860213" y="3871163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472064-D7DF-5844-8E9D-A24765C6D97C}"/>
              </a:ext>
            </a:extLst>
          </p:cNvPr>
          <p:cNvSpPr/>
          <p:nvPr/>
        </p:nvSpPr>
        <p:spPr>
          <a:xfrm>
            <a:off x="2539383" y="3871163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01C5B52-13B7-5A46-A85A-0D9FB1DC463E}"/>
              </a:ext>
            </a:extLst>
          </p:cNvPr>
          <p:cNvSpPr/>
          <p:nvPr/>
        </p:nvSpPr>
        <p:spPr>
          <a:xfrm>
            <a:off x="3265225" y="3435340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FBF70F-6516-3F4F-9787-B11C1EFEF6B6}"/>
              </a:ext>
            </a:extLst>
          </p:cNvPr>
          <p:cNvGrpSpPr/>
          <p:nvPr/>
        </p:nvGrpSpPr>
        <p:grpSpPr>
          <a:xfrm rot="4500000" flipH="1">
            <a:off x="413750" y="3898204"/>
            <a:ext cx="1395778" cy="1375336"/>
            <a:chOff x="1661377" y="2469097"/>
            <a:chExt cx="1395778" cy="1375336"/>
          </a:xfrm>
        </p:grpSpPr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AF378D1E-D14A-5748-A53A-A5A996AD3ED8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D437AB13-7640-E14F-9EEF-5BDE53043122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3426EA7D-2400-A24B-900D-6BC527857B0D}"/>
              </a:ext>
            </a:extLst>
          </p:cNvPr>
          <p:cNvSpPr/>
          <p:nvPr/>
        </p:nvSpPr>
        <p:spPr>
          <a:xfrm>
            <a:off x="1397718" y="4906755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75D3A7-4013-0041-86A2-FFFEAC05B56B}"/>
              </a:ext>
            </a:extLst>
          </p:cNvPr>
          <p:cNvGrpSpPr/>
          <p:nvPr/>
        </p:nvGrpSpPr>
        <p:grpSpPr>
          <a:xfrm rot="17100000">
            <a:off x="811431" y="3890286"/>
            <a:ext cx="1395778" cy="1375336"/>
            <a:chOff x="1661377" y="2469097"/>
            <a:chExt cx="1395778" cy="1375336"/>
          </a:xfrm>
        </p:grpSpPr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C215D383-1A31-424B-BF1C-8D2A0D74D227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0F664A2D-9500-7F45-B880-3420E478617B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5F9CCC38-4C26-2B4B-9887-F7674D3B934E}"/>
              </a:ext>
            </a:extLst>
          </p:cNvPr>
          <p:cNvSpPr/>
          <p:nvPr/>
        </p:nvSpPr>
        <p:spPr>
          <a:xfrm>
            <a:off x="2986116" y="4897967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FF63E4-8EA9-BB4B-B375-B5E2CA0EE424}"/>
              </a:ext>
            </a:extLst>
          </p:cNvPr>
          <p:cNvSpPr/>
          <p:nvPr/>
        </p:nvSpPr>
        <p:spPr>
          <a:xfrm>
            <a:off x="2171655" y="2418527"/>
            <a:ext cx="468000" cy="468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A32745-282C-764C-92FA-A5894A519314}"/>
              </a:ext>
            </a:extLst>
          </p:cNvPr>
          <p:cNvSpPr/>
          <p:nvPr/>
        </p:nvSpPr>
        <p:spPr>
          <a:xfrm>
            <a:off x="2978482" y="4906755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DD83309-747A-C145-AC66-FA711B2553A6}"/>
              </a:ext>
            </a:extLst>
          </p:cNvPr>
          <p:cNvGrpSpPr/>
          <p:nvPr/>
        </p:nvGrpSpPr>
        <p:grpSpPr>
          <a:xfrm rot="17100000">
            <a:off x="3030451" y="3908652"/>
            <a:ext cx="1395778" cy="1375336"/>
            <a:chOff x="1661377" y="2469097"/>
            <a:chExt cx="1395778" cy="1375336"/>
          </a:xfrm>
        </p:grpSpPr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11A2BBB5-39E2-3742-B6EC-710385CE4B63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45" name="Isosceles Triangle 24">
              <a:extLst>
                <a:ext uri="{FF2B5EF4-FFF2-40B4-BE49-F238E27FC236}">
                  <a16:creationId xmlns:a16="http://schemas.microsoft.com/office/drawing/2014/main" id="{B7642D75-FB4D-D848-A9B1-E45674D74495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78F56408-FDE3-DE40-8B09-FF702BB320A4}"/>
              </a:ext>
            </a:extLst>
          </p:cNvPr>
          <p:cNvSpPr>
            <a:spLocks noChangeAspect="1"/>
          </p:cNvSpPr>
          <p:nvPr/>
        </p:nvSpPr>
        <p:spPr>
          <a:xfrm>
            <a:off x="4328306" y="1522475"/>
            <a:ext cx="194615" cy="194615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1119B3-155A-914F-B7D1-DE45B527DFC9}"/>
              </a:ext>
            </a:extLst>
          </p:cNvPr>
          <p:cNvSpPr>
            <a:spLocks noChangeAspect="1"/>
          </p:cNvSpPr>
          <p:nvPr/>
        </p:nvSpPr>
        <p:spPr>
          <a:xfrm>
            <a:off x="4328306" y="1789029"/>
            <a:ext cx="194615" cy="194615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56614B9-5FF1-D842-96A0-7B2A75FA301D}"/>
              </a:ext>
            </a:extLst>
          </p:cNvPr>
          <p:cNvSpPr txBox="1">
            <a:spLocks/>
          </p:cNvSpPr>
          <p:nvPr/>
        </p:nvSpPr>
        <p:spPr>
          <a:xfrm>
            <a:off x="4565470" y="1442095"/>
            <a:ext cx="2548911" cy="62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7598B3"/>
                </a:solidFill>
              </a:rPr>
              <a:t>= votes generally positive</a:t>
            </a:r>
            <a:endParaRPr lang="en-US" sz="1600" i="1" dirty="0">
              <a:solidFill>
                <a:srgbClr val="7598B3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7598B3"/>
                </a:solidFill>
              </a:rPr>
              <a:t>= votes generally negative</a:t>
            </a:r>
            <a:endParaRPr lang="en-US" sz="1600" i="1" dirty="0">
              <a:solidFill>
                <a:srgbClr val="7598B3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9C9C3F2-CFB0-D640-8D34-8D2835938488}"/>
              </a:ext>
            </a:extLst>
          </p:cNvPr>
          <p:cNvSpPr/>
          <p:nvPr/>
        </p:nvSpPr>
        <p:spPr>
          <a:xfrm>
            <a:off x="769358" y="4885254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F6E3C3-888B-E548-A4A4-495A534C2776}"/>
              </a:ext>
            </a:extLst>
          </p:cNvPr>
          <p:cNvSpPr txBox="1"/>
          <p:nvPr/>
        </p:nvSpPr>
        <p:spPr>
          <a:xfrm>
            <a:off x="4000486" y="2358991"/>
            <a:ext cx="4960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Helvetica Light" panose="020B0403020202020204" pitchFamily="34" charset="0"/>
              </a:rPr>
              <a:t>“Despite a stunning performance by Winslet and some beautiful cinematography by Vittorio </a:t>
            </a:r>
            <a:r>
              <a:rPr lang="en-GB" sz="1600" i="1" dirty="0" err="1">
                <a:latin typeface="Helvetica Light" panose="020B0403020202020204" pitchFamily="34" charset="0"/>
              </a:rPr>
              <a:t>Storaro</a:t>
            </a:r>
            <a:r>
              <a:rPr lang="en-GB" sz="1600" i="1" dirty="0">
                <a:latin typeface="Helvetica Light" panose="020B0403020202020204" pitchFamily="34" charset="0"/>
              </a:rPr>
              <a:t>, Wonder Wheel loses its charms quickly and you’ll soon be begging to get off this particular ride."</a:t>
            </a:r>
            <a:endParaRPr lang="en-US" sz="1600" i="1" dirty="0">
              <a:latin typeface="Helvetica Light" panose="020B0403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70AE96-3294-5F45-AD6D-9C4EDF62C853}"/>
              </a:ext>
            </a:extLst>
          </p:cNvPr>
          <p:cNvSpPr/>
          <p:nvPr/>
        </p:nvSpPr>
        <p:spPr>
          <a:xfrm>
            <a:off x="5112287" y="2380183"/>
            <a:ext cx="3036631" cy="27189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61562C-3930-A147-87F0-C84353E997C2}"/>
              </a:ext>
            </a:extLst>
          </p:cNvPr>
          <p:cNvSpPr/>
          <p:nvPr/>
        </p:nvSpPr>
        <p:spPr>
          <a:xfrm>
            <a:off x="4075697" y="2879857"/>
            <a:ext cx="4611103" cy="24495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1AB1EC-AB29-A445-85AB-77A358733CB4}"/>
              </a:ext>
            </a:extLst>
          </p:cNvPr>
          <p:cNvSpPr/>
          <p:nvPr/>
        </p:nvSpPr>
        <p:spPr>
          <a:xfrm>
            <a:off x="4075697" y="3126484"/>
            <a:ext cx="4301821" cy="25875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720170-E591-4742-A343-0367DB5353F4}"/>
              </a:ext>
            </a:extLst>
          </p:cNvPr>
          <p:cNvSpPr txBox="1"/>
          <p:nvPr/>
        </p:nvSpPr>
        <p:spPr>
          <a:xfrm>
            <a:off x="4000486" y="3619616"/>
            <a:ext cx="475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Helvetica Light" panose="020B0403020202020204" pitchFamily="34" charset="0"/>
              </a:rPr>
              <a:t>“…like the fairground ride for which it’s named, Wonder Wheel is entertaining.”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251A20-B077-F941-AAB9-0BE4F351FDBB}"/>
              </a:ext>
            </a:extLst>
          </p:cNvPr>
          <p:cNvSpPr/>
          <p:nvPr/>
        </p:nvSpPr>
        <p:spPr>
          <a:xfrm>
            <a:off x="5063924" y="3643702"/>
            <a:ext cx="3313594" cy="2614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3215D0-EF62-FE42-86A5-5C6ACBDAC7BB}"/>
              </a:ext>
            </a:extLst>
          </p:cNvPr>
          <p:cNvSpPr/>
          <p:nvPr/>
        </p:nvSpPr>
        <p:spPr>
          <a:xfrm>
            <a:off x="4094615" y="3905296"/>
            <a:ext cx="2884408" cy="2664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BBDAF71-8D6A-4248-B51F-21FFD9D0278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78" y="5449506"/>
            <a:ext cx="502964" cy="7544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716B6-3E40-D641-B4C7-1B6FAA9BA0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146" y="5449506"/>
            <a:ext cx="502801" cy="7542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DA4B47F-A433-5744-8B80-F753DC4BCE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079" y="5445463"/>
            <a:ext cx="568964" cy="7595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C3CD8FD-0EA5-4E4B-ABC7-C7FBBE7FB69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065" y="1580948"/>
            <a:ext cx="554020" cy="8207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0581633-5023-284F-834B-BBFF0C839FC5}"/>
              </a:ext>
            </a:extLst>
          </p:cNvPr>
          <p:cNvSpPr txBox="1"/>
          <p:nvPr/>
        </p:nvSpPr>
        <p:spPr>
          <a:xfrm>
            <a:off x="4075697" y="4384622"/>
            <a:ext cx="4960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Helvetica Light" panose="020B0403020202020204" pitchFamily="34" charset="0"/>
              </a:rPr>
              <a:t>“As we watch Allen worry and </a:t>
            </a:r>
            <a:r>
              <a:rPr lang="en-GB" sz="1600" i="1" dirty="0" err="1">
                <a:latin typeface="Helvetica Light" panose="020B0403020202020204" pitchFamily="34" charset="0"/>
              </a:rPr>
              <a:t>nitpick</a:t>
            </a:r>
            <a:r>
              <a:rPr lang="en-GB" sz="1600" i="1" dirty="0">
                <a:latin typeface="Helvetica Light" panose="020B0403020202020204" pitchFamily="34" charset="0"/>
              </a:rPr>
              <a:t> over the way women fret over aging, painting Ginny as pathetic, jealous, insecure, and clownish, it's dull, unoriginal, and offensive. Frankly, we've had enough Woody Allen takes on this subject.”</a:t>
            </a:r>
            <a:endParaRPr lang="en-US" sz="1600" i="1" dirty="0">
              <a:latin typeface="Helvetica Light" panose="020B0403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97F7251-9D18-9642-A4DC-40DEE9310CD0}"/>
              </a:ext>
            </a:extLst>
          </p:cNvPr>
          <p:cNvSpPr/>
          <p:nvPr/>
        </p:nvSpPr>
        <p:spPr>
          <a:xfrm>
            <a:off x="4501778" y="4457444"/>
            <a:ext cx="4291032" cy="22164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0E6618C-1B32-BC45-8647-298595F00397}"/>
              </a:ext>
            </a:extLst>
          </p:cNvPr>
          <p:cNvSpPr/>
          <p:nvPr/>
        </p:nvSpPr>
        <p:spPr>
          <a:xfrm>
            <a:off x="4131121" y="4679092"/>
            <a:ext cx="4661689" cy="22690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0C8B3A6-A7CC-534D-AC73-44DCFB8FCC9C}"/>
              </a:ext>
            </a:extLst>
          </p:cNvPr>
          <p:cNvSpPr/>
          <p:nvPr/>
        </p:nvSpPr>
        <p:spPr>
          <a:xfrm>
            <a:off x="4127747" y="4906378"/>
            <a:ext cx="4665064" cy="22690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E0792C-2EA4-2C4B-BED2-0837B07B604A}"/>
              </a:ext>
            </a:extLst>
          </p:cNvPr>
          <p:cNvSpPr/>
          <p:nvPr/>
        </p:nvSpPr>
        <p:spPr>
          <a:xfrm>
            <a:off x="4127746" y="5131662"/>
            <a:ext cx="4665063" cy="22690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63C8A4C-6C73-1E40-842C-847258079ECE}"/>
              </a:ext>
            </a:extLst>
          </p:cNvPr>
          <p:cNvSpPr/>
          <p:nvPr/>
        </p:nvSpPr>
        <p:spPr>
          <a:xfrm>
            <a:off x="4131107" y="5352715"/>
            <a:ext cx="2634751" cy="32049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CDE7F19-AE1B-6C4C-9B56-F28FCEF915E2}"/>
              </a:ext>
            </a:extLst>
          </p:cNvPr>
          <p:cNvSpPr/>
          <p:nvPr/>
        </p:nvSpPr>
        <p:spPr>
          <a:xfrm>
            <a:off x="1860618" y="3869576"/>
            <a:ext cx="468000" cy="468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AA839D9-B562-4A59-BF6B-CD9EA1D1C8CE}"/>
              </a:ext>
            </a:extLst>
          </p:cNvPr>
          <p:cNvSpPr/>
          <p:nvPr/>
        </p:nvSpPr>
        <p:spPr>
          <a:xfrm>
            <a:off x="1075901" y="3438851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4343D34-C913-436A-9402-219A083B7BCC}"/>
              </a:ext>
            </a:extLst>
          </p:cNvPr>
          <p:cNvSpPr/>
          <p:nvPr/>
        </p:nvSpPr>
        <p:spPr>
          <a:xfrm>
            <a:off x="3271025" y="3429298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 animBg="1"/>
      <p:bldP spid="54" grpId="0"/>
      <p:bldP spid="55" grpId="0" animBg="1"/>
      <p:bldP spid="56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pPr marL="400050" algn="just"/>
            <a:r>
              <a:rPr lang="en-GB" dirty="0"/>
              <a:t>Extracting QBAFs from review aggregation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>
            <a:normAutofit/>
          </a:bodyPr>
          <a:lstStyle/>
          <a:p>
            <a:r>
              <a:rPr lang="en-US" dirty="0"/>
              <a:t>The arguments are the item and the (sub-)features</a:t>
            </a:r>
          </a:p>
          <a:p>
            <a:r>
              <a:rPr lang="en-US" dirty="0"/>
              <a:t>Each argument is assigned a base score, an aggregation of reviewers’ extracted votes on it</a:t>
            </a:r>
          </a:p>
          <a:p>
            <a:r>
              <a:rPr lang="en-US" i="1" dirty="0"/>
              <a:t>attacks</a:t>
            </a:r>
            <a:r>
              <a:rPr lang="en-US" dirty="0"/>
              <a:t> are assigned along the parent relations where the votes have opposing polarities: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supports</a:t>
            </a:r>
            <a:r>
              <a:rPr lang="en-US" dirty="0"/>
              <a:t> are assigned along the parent relations where the votes have the same polarity: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0D611D-25CE-7F4C-9EED-692F89CCF355}"/>
              </a:ext>
            </a:extLst>
          </p:cNvPr>
          <p:cNvGrpSpPr/>
          <p:nvPr/>
        </p:nvGrpSpPr>
        <p:grpSpPr>
          <a:xfrm>
            <a:off x="2109790" y="1762518"/>
            <a:ext cx="1395778" cy="1767868"/>
            <a:chOff x="1661377" y="2076565"/>
            <a:chExt cx="1395778" cy="1767868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E7FAE109-6D13-2A4A-8B47-A188CF463DEF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B537F4-766E-7244-A783-2376CCA68A59}"/>
                </a:ext>
              </a:extLst>
            </p:cNvPr>
            <p:cNvSpPr txBox="1"/>
            <p:nvPr/>
          </p:nvSpPr>
          <p:spPr>
            <a:xfrm>
              <a:off x="2222874" y="2076565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−</a:t>
              </a:r>
            </a:p>
          </p:txBody>
        </p:sp>
        <p:sp>
          <p:nvSpPr>
            <p:cNvPr id="11" name="Isosceles Triangle 24">
              <a:extLst>
                <a:ext uri="{FF2B5EF4-FFF2-40B4-BE49-F238E27FC236}">
                  <a16:creationId xmlns:a16="http://schemas.microsoft.com/office/drawing/2014/main" id="{C3A75DFD-70EB-D14F-84FB-3C1BC6833816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725096-DD31-1A45-B345-3E9041A750F8}"/>
              </a:ext>
            </a:extLst>
          </p:cNvPr>
          <p:cNvSpPr txBox="1">
            <a:spLocks/>
          </p:cNvSpPr>
          <p:nvPr/>
        </p:nvSpPr>
        <p:spPr>
          <a:xfrm>
            <a:off x="1581684" y="2768211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–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7ECFB-B740-A14F-9DB2-6F97490C9297}"/>
              </a:ext>
            </a:extLst>
          </p:cNvPr>
          <p:cNvSpPr txBox="1">
            <a:spLocks/>
          </p:cNvSpPr>
          <p:nvPr/>
        </p:nvSpPr>
        <p:spPr>
          <a:xfrm>
            <a:off x="2968508" y="2768211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+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B55867-7947-2C48-A940-A7F2369FF2EC}"/>
              </a:ext>
            </a:extLst>
          </p:cNvPr>
          <p:cNvGrpSpPr/>
          <p:nvPr/>
        </p:nvGrpSpPr>
        <p:grpSpPr>
          <a:xfrm>
            <a:off x="5763325" y="1772663"/>
            <a:ext cx="1395778" cy="1767868"/>
            <a:chOff x="1661377" y="2076565"/>
            <a:chExt cx="1395778" cy="1767868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0F2390E-FA61-304D-AF7B-AD3A8A756DDF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5CD6A8-7F0E-8546-880E-3D0EBD241EFF}"/>
                </a:ext>
              </a:extLst>
            </p:cNvPr>
            <p:cNvSpPr txBox="1"/>
            <p:nvPr/>
          </p:nvSpPr>
          <p:spPr>
            <a:xfrm>
              <a:off x="2222874" y="2076565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−</a:t>
              </a:r>
            </a:p>
          </p:txBody>
        </p:sp>
        <p:sp>
          <p:nvSpPr>
            <p:cNvPr id="17" name="Isosceles Triangle 24">
              <a:extLst>
                <a:ext uri="{FF2B5EF4-FFF2-40B4-BE49-F238E27FC236}">
                  <a16:creationId xmlns:a16="http://schemas.microsoft.com/office/drawing/2014/main" id="{F27BABF3-DC18-9F4E-9FFA-0FD6FB8E8550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03973A-6444-AA4A-BB0F-BC0A4BC5FA33}"/>
              </a:ext>
            </a:extLst>
          </p:cNvPr>
          <p:cNvSpPr txBox="1">
            <a:spLocks/>
          </p:cNvSpPr>
          <p:nvPr/>
        </p:nvSpPr>
        <p:spPr>
          <a:xfrm>
            <a:off x="5235219" y="2781531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+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FAC44F6-248E-B345-83B2-171F44243561}"/>
              </a:ext>
            </a:extLst>
          </p:cNvPr>
          <p:cNvSpPr txBox="1">
            <a:spLocks/>
          </p:cNvSpPr>
          <p:nvPr/>
        </p:nvSpPr>
        <p:spPr>
          <a:xfrm>
            <a:off x="6622043" y="2781531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–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B251C-6F86-9945-AD90-36CE777A77E5}"/>
              </a:ext>
            </a:extLst>
          </p:cNvPr>
          <p:cNvGrpSpPr/>
          <p:nvPr/>
        </p:nvGrpSpPr>
        <p:grpSpPr>
          <a:xfrm>
            <a:off x="3346745" y="2285834"/>
            <a:ext cx="471128" cy="468000"/>
            <a:chOff x="3288097" y="2669685"/>
            <a:chExt cx="471128" cy="468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A1D5BC8-0919-9142-B1C5-8C1FF8A899EC}"/>
                </a:ext>
              </a:extLst>
            </p:cNvPr>
            <p:cNvSpPr/>
            <p:nvPr/>
          </p:nvSpPr>
          <p:spPr>
            <a:xfrm>
              <a:off x="3288097" y="2669685"/>
              <a:ext cx="468000" cy="468000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D7E730-E8BB-DB44-869A-FAA19D8D7DCE}"/>
                </a:ext>
              </a:extLst>
            </p:cNvPr>
            <p:cNvSpPr/>
            <p:nvPr/>
          </p:nvSpPr>
          <p:spPr>
            <a:xfrm>
              <a:off x="3291225" y="266968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7F970A-6C6D-1F45-8686-E130A794B117}"/>
              </a:ext>
            </a:extLst>
          </p:cNvPr>
          <p:cNvGrpSpPr/>
          <p:nvPr/>
        </p:nvGrpSpPr>
        <p:grpSpPr>
          <a:xfrm>
            <a:off x="1952034" y="2299154"/>
            <a:ext cx="468398" cy="468328"/>
            <a:chOff x="1893386" y="2683005"/>
            <a:chExt cx="468398" cy="4683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5FDA37B-2E9F-F542-832C-A9EB78AF49A7}"/>
                </a:ext>
              </a:extLst>
            </p:cNvPr>
            <p:cNvSpPr/>
            <p:nvPr/>
          </p:nvSpPr>
          <p:spPr>
            <a:xfrm>
              <a:off x="1893784" y="2683005"/>
              <a:ext cx="468000" cy="4680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531BFA5-B6BE-2747-8356-53E432D0D78F}"/>
                </a:ext>
              </a:extLst>
            </p:cNvPr>
            <p:cNvSpPr/>
            <p:nvPr/>
          </p:nvSpPr>
          <p:spPr>
            <a:xfrm>
              <a:off x="1893386" y="268333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60CCAA-E391-1348-9B58-ACBA10E1BD5C}"/>
              </a:ext>
            </a:extLst>
          </p:cNvPr>
          <p:cNvGrpSpPr/>
          <p:nvPr/>
        </p:nvGrpSpPr>
        <p:grpSpPr>
          <a:xfrm>
            <a:off x="5604428" y="2312474"/>
            <a:ext cx="469141" cy="468328"/>
            <a:chOff x="5205561" y="2683005"/>
            <a:chExt cx="469141" cy="4683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E409C9C-70EB-AD44-BAA7-2FCD562DCAF7}"/>
                </a:ext>
              </a:extLst>
            </p:cNvPr>
            <p:cNvSpPr/>
            <p:nvPr/>
          </p:nvSpPr>
          <p:spPr>
            <a:xfrm>
              <a:off x="5205561" y="2683005"/>
              <a:ext cx="468000" cy="468000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7E87AA-B4A0-6746-9905-85FF781B6342}"/>
                </a:ext>
              </a:extLst>
            </p:cNvPr>
            <p:cNvSpPr/>
            <p:nvPr/>
          </p:nvSpPr>
          <p:spPr>
            <a:xfrm>
              <a:off x="5206702" y="268333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8B160B-0C0B-2248-80E8-5EF6CC84C5BD}"/>
              </a:ext>
            </a:extLst>
          </p:cNvPr>
          <p:cNvGrpSpPr/>
          <p:nvPr/>
        </p:nvGrpSpPr>
        <p:grpSpPr>
          <a:xfrm>
            <a:off x="7002433" y="2299154"/>
            <a:ext cx="468975" cy="468000"/>
            <a:chOff x="6603566" y="2669685"/>
            <a:chExt cx="468975" cy="468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715F0BB-3346-BF4B-9CDC-844E7F3CF25F}"/>
                </a:ext>
              </a:extLst>
            </p:cNvPr>
            <p:cNvSpPr/>
            <p:nvPr/>
          </p:nvSpPr>
          <p:spPr>
            <a:xfrm>
              <a:off x="6603566" y="2669685"/>
              <a:ext cx="468000" cy="4680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F701C2-C557-4640-A778-E690D92AEB81}"/>
                </a:ext>
              </a:extLst>
            </p:cNvPr>
            <p:cNvSpPr/>
            <p:nvPr/>
          </p:nvSpPr>
          <p:spPr>
            <a:xfrm>
              <a:off x="6604541" y="266968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9CC614-E20D-A743-AB0D-53223B3AE5EE}"/>
              </a:ext>
            </a:extLst>
          </p:cNvPr>
          <p:cNvGrpSpPr/>
          <p:nvPr/>
        </p:nvGrpSpPr>
        <p:grpSpPr>
          <a:xfrm>
            <a:off x="2107013" y="3593214"/>
            <a:ext cx="1395778" cy="1767868"/>
            <a:chOff x="1661377" y="2076565"/>
            <a:chExt cx="1395778" cy="1767868"/>
          </a:xfrm>
        </p:grpSpPr>
        <p:sp>
          <p:nvSpPr>
            <p:cNvPr id="33" name="Block Arc 32">
              <a:extLst>
                <a:ext uri="{FF2B5EF4-FFF2-40B4-BE49-F238E27FC236}">
                  <a16:creationId xmlns:a16="http://schemas.microsoft.com/office/drawing/2014/main" id="{57774E1A-FD19-0C42-A755-EB5219E878CE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579DB2-7D68-FF41-B63D-4F2357AED1AA}"/>
                </a:ext>
              </a:extLst>
            </p:cNvPr>
            <p:cNvSpPr txBox="1"/>
            <p:nvPr/>
          </p:nvSpPr>
          <p:spPr>
            <a:xfrm>
              <a:off x="2222874" y="2076565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A7DBD89F-E125-1043-8798-D23CB38FC6A9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28224F9-E081-C24E-A5C8-8CC2F01F2F83}"/>
              </a:ext>
            </a:extLst>
          </p:cNvPr>
          <p:cNvSpPr txBox="1">
            <a:spLocks/>
          </p:cNvSpPr>
          <p:nvPr/>
        </p:nvSpPr>
        <p:spPr>
          <a:xfrm>
            <a:off x="1581684" y="4601353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+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48DF08F-943D-CA47-B755-37503D91CA32}"/>
              </a:ext>
            </a:extLst>
          </p:cNvPr>
          <p:cNvSpPr txBox="1">
            <a:spLocks/>
          </p:cNvSpPr>
          <p:nvPr/>
        </p:nvSpPr>
        <p:spPr>
          <a:xfrm>
            <a:off x="2968508" y="4601353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+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FFCE2D-DA1D-8649-9DAF-B325BD8898E7}"/>
              </a:ext>
            </a:extLst>
          </p:cNvPr>
          <p:cNvGrpSpPr/>
          <p:nvPr/>
        </p:nvGrpSpPr>
        <p:grpSpPr>
          <a:xfrm>
            <a:off x="5760548" y="3609709"/>
            <a:ext cx="1395778" cy="1767868"/>
            <a:chOff x="1661377" y="2076565"/>
            <a:chExt cx="1395778" cy="1767868"/>
          </a:xfrm>
        </p:grpSpPr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A0CD4CEF-658C-CC42-8C95-35D1A14784C6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F730DA-365E-A843-83FD-200A3B621BC5}"/>
                </a:ext>
              </a:extLst>
            </p:cNvPr>
            <p:cNvSpPr txBox="1"/>
            <p:nvPr/>
          </p:nvSpPr>
          <p:spPr>
            <a:xfrm>
              <a:off x="2222874" y="2076565"/>
              <a:ext cx="336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8AAB322C-2220-D742-A92A-494299D1018F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887EE5F-2C53-AF4F-AACA-D747B2EAD3AB}"/>
              </a:ext>
            </a:extLst>
          </p:cNvPr>
          <p:cNvSpPr txBox="1">
            <a:spLocks/>
          </p:cNvSpPr>
          <p:nvPr/>
        </p:nvSpPr>
        <p:spPr>
          <a:xfrm>
            <a:off x="5235219" y="4614673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–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D085CE0C-E303-C343-AA21-E8571641FA15}"/>
              </a:ext>
            </a:extLst>
          </p:cNvPr>
          <p:cNvSpPr txBox="1">
            <a:spLocks/>
          </p:cNvSpPr>
          <p:nvPr/>
        </p:nvSpPr>
        <p:spPr>
          <a:xfrm>
            <a:off x="6622043" y="4614673"/>
            <a:ext cx="1197953" cy="92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generally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598B3"/>
                </a:solidFill>
              </a:rPr>
              <a:t>– votes </a:t>
            </a:r>
            <a:endParaRPr lang="en-US" sz="1600" i="1" dirty="0">
              <a:solidFill>
                <a:srgbClr val="7598B3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7F633F-BE7B-1C43-B2A1-AD0E8DF54FB7}"/>
              </a:ext>
            </a:extLst>
          </p:cNvPr>
          <p:cNvGrpSpPr/>
          <p:nvPr/>
        </p:nvGrpSpPr>
        <p:grpSpPr>
          <a:xfrm>
            <a:off x="3348118" y="4116875"/>
            <a:ext cx="470153" cy="470830"/>
            <a:chOff x="3288097" y="4707105"/>
            <a:chExt cx="470153" cy="47083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85898F-C6CE-004B-A4CA-C738E3E3F77D}"/>
                </a:ext>
              </a:extLst>
            </p:cNvPr>
            <p:cNvSpPr/>
            <p:nvPr/>
          </p:nvSpPr>
          <p:spPr>
            <a:xfrm>
              <a:off x="3288097" y="4707105"/>
              <a:ext cx="468000" cy="468000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A1AB52E-A145-DE4F-883B-826FB3784AE2}"/>
                </a:ext>
              </a:extLst>
            </p:cNvPr>
            <p:cNvSpPr/>
            <p:nvPr/>
          </p:nvSpPr>
          <p:spPr>
            <a:xfrm>
              <a:off x="3290250" y="470993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3331F9-68D3-8D4A-8FD5-A2513B957A0B}"/>
              </a:ext>
            </a:extLst>
          </p:cNvPr>
          <p:cNvGrpSpPr/>
          <p:nvPr/>
        </p:nvGrpSpPr>
        <p:grpSpPr>
          <a:xfrm>
            <a:off x="1952432" y="4133025"/>
            <a:ext cx="468975" cy="468328"/>
            <a:chOff x="1892411" y="4723255"/>
            <a:chExt cx="468975" cy="4683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5CC6407-8E75-DB41-A3FB-DD3675314443}"/>
                </a:ext>
              </a:extLst>
            </p:cNvPr>
            <p:cNvSpPr/>
            <p:nvPr/>
          </p:nvSpPr>
          <p:spPr>
            <a:xfrm>
              <a:off x="1893386" y="4723255"/>
              <a:ext cx="468000" cy="468000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F755EC7-5996-9F46-AD6A-271319A17114}"/>
                </a:ext>
              </a:extLst>
            </p:cNvPr>
            <p:cNvSpPr/>
            <p:nvPr/>
          </p:nvSpPr>
          <p:spPr>
            <a:xfrm>
              <a:off x="1892411" y="472358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5B2C36-CB44-DA40-87A2-A0AB332B9F22}"/>
              </a:ext>
            </a:extLst>
          </p:cNvPr>
          <p:cNvGrpSpPr/>
          <p:nvPr/>
        </p:nvGrpSpPr>
        <p:grpSpPr>
          <a:xfrm>
            <a:off x="5605801" y="4146345"/>
            <a:ext cx="468166" cy="468328"/>
            <a:chOff x="5205561" y="4723255"/>
            <a:chExt cx="468166" cy="46832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71EAAE-8230-3C41-BBEC-69EFC93D0D66}"/>
                </a:ext>
              </a:extLst>
            </p:cNvPr>
            <p:cNvSpPr/>
            <p:nvPr/>
          </p:nvSpPr>
          <p:spPr>
            <a:xfrm>
              <a:off x="5205561" y="4723255"/>
              <a:ext cx="468000" cy="4680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8E0CCD-8B5D-6F4D-83E2-4C1416F6F044}"/>
                </a:ext>
              </a:extLst>
            </p:cNvPr>
            <p:cNvSpPr/>
            <p:nvPr/>
          </p:nvSpPr>
          <p:spPr>
            <a:xfrm>
              <a:off x="5205727" y="472358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6EBA94-316D-814F-AA0A-5426AB707B03}"/>
              </a:ext>
            </a:extLst>
          </p:cNvPr>
          <p:cNvGrpSpPr/>
          <p:nvPr/>
        </p:nvGrpSpPr>
        <p:grpSpPr>
          <a:xfrm>
            <a:off x="7003806" y="4130195"/>
            <a:ext cx="468166" cy="470830"/>
            <a:chOff x="6603566" y="4707105"/>
            <a:chExt cx="468166" cy="47083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D67CE05-9CE0-1A4D-85F3-94EE044D9FE2}"/>
                </a:ext>
              </a:extLst>
            </p:cNvPr>
            <p:cNvSpPr/>
            <p:nvPr/>
          </p:nvSpPr>
          <p:spPr>
            <a:xfrm>
              <a:off x="6603732" y="4707105"/>
              <a:ext cx="468000" cy="4680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63C3BC8-6E1D-EB4F-B2FD-7F34043F7726}"/>
                </a:ext>
              </a:extLst>
            </p:cNvPr>
            <p:cNvSpPr/>
            <p:nvPr/>
          </p:nvSpPr>
          <p:spPr>
            <a:xfrm>
              <a:off x="6603566" y="470993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5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36" grpId="0"/>
      <p:bldP spid="37" grpId="0"/>
      <p:bldP spid="42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58BA62-1BB6-2E4B-9086-680569B5DA24}"/>
              </a:ext>
            </a:extLst>
          </p:cNvPr>
          <p:cNvSpPr/>
          <p:nvPr/>
        </p:nvSpPr>
        <p:spPr>
          <a:xfrm>
            <a:off x="550028" y="4488134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310579-DC32-BA48-B9BC-49F57FE4FAC8}"/>
              </a:ext>
            </a:extLst>
          </p:cNvPr>
          <p:cNvSpPr/>
          <p:nvPr/>
        </p:nvSpPr>
        <p:spPr>
          <a:xfrm>
            <a:off x="1952117" y="2019598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6944F64-F4A0-3A47-B3E3-3DE2D46C4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9543" y="2110074"/>
            <a:ext cx="269591" cy="25728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D1FF374-59AF-214E-B8C3-83B69677C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97" y="4566819"/>
            <a:ext cx="308604" cy="310468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AB22573-3E20-AA4D-80E9-424D5FFA46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597" y="3127782"/>
            <a:ext cx="269591" cy="25728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552A0DF-0179-8D47-8B6A-0D6E9795CB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366" y="3554410"/>
            <a:ext cx="288925" cy="257288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A920CE6B-8C7B-A94C-BEA6-A630E3F7F8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849" y="3553759"/>
            <a:ext cx="327025" cy="25728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EEB904E-5992-D54A-B75A-0AF98E6B3E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692" y="3117179"/>
            <a:ext cx="295276" cy="257288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807E125-6447-0A42-9673-B43CC394AA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413" y="4569841"/>
            <a:ext cx="396591" cy="31046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1D9199A3-4D11-0646-BC70-A8EB3BEF10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6249" y="4565022"/>
            <a:ext cx="309767" cy="3104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EAFB3B-0A6E-1C40-BAD1-5CC309ABA309}"/>
              </a:ext>
            </a:extLst>
          </p:cNvPr>
          <p:cNvGrpSpPr/>
          <p:nvPr/>
        </p:nvGrpSpPr>
        <p:grpSpPr>
          <a:xfrm rot="18900000">
            <a:off x="1171622" y="2372263"/>
            <a:ext cx="1395778" cy="1375336"/>
            <a:chOff x="1661377" y="2469097"/>
            <a:chExt cx="1395778" cy="1375336"/>
          </a:xfrm>
        </p:grpSpPr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7225CDB4-4C36-844F-A79E-C7FA97A7F3C0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24">
              <a:extLst>
                <a:ext uri="{FF2B5EF4-FFF2-40B4-BE49-F238E27FC236}">
                  <a16:creationId xmlns:a16="http://schemas.microsoft.com/office/drawing/2014/main" id="{F93877C1-BA0C-DB40-9AB2-21C064728E62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CE22D-BC6B-BE41-B9D9-482AD7CD871E}"/>
              </a:ext>
            </a:extLst>
          </p:cNvPr>
          <p:cNvGrpSpPr/>
          <p:nvPr/>
        </p:nvGrpSpPr>
        <p:grpSpPr>
          <a:xfrm rot="17100000">
            <a:off x="1672875" y="2471986"/>
            <a:ext cx="1395778" cy="1375336"/>
            <a:chOff x="1661377" y="2469097"/>
            <a:chExt cx="1395778" cy="1375336"/>
          </a:xfrm>
        </p:grpSpPr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6A107E0A-BE20-FA4F-9848-ABCDAEFA9D18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4">
              <a:extLst>
                <a:ext uri="{FF2B5EF4-FFF2-40B4-BE49-F238E27FC236}">
                  <a16:creationId xmlns:a16="http://schemas.microsoft.com/office/drawing/2014/main" id="{44F14CD1-C9E7-F642-9C02-02143ECC7059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28E325-8194-AC4E-A2D4-E2D582183C15}"/>
              </a:ext>
            </a:extLst>
          </p:cNvPr>
          <p:cNvGrpSpPr/>
          <p:nvPr/>
        </p:nvGrpSpPr>
        <p:grpSpPr>
          <a:xfrm rot="2700000" flipH="1">
            <a:off x="1808248" y="2374305"/>
            <a:ext cx="1395778" cy="1375336"/>
            <a:chOff x="1661377" y="2469097"/>
            <a:chExt cx="1395778" cy="1375336"/>
          </a:xfrm>
        </p:grpSpPr>
        <p:sp>
          <p:nvSpPr>
            <p:cNvPr id="25" name="Block Arc 24">
              <a:extLst>
                <a:ext uri="{FF2B5EF4-FFF2-40B4-BE49-F238E27FC236}">
                  <a16:creationId xmlns:a16="http://schemas.microsoft.com/office/drawing/2014/main" id="{7F59E228-5AF7-3544-9112-F2589036C337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4">
              <a:extLst>
                <a:ext uri="{FF2B5EF4-FFF2-40B4-BE49-F238E27FC236}">
                  <a16:creationId xmlns:a16="http://schemas.microsoft.com/office/drawing/2014/main" id="{CFB83E6A-AE64-2C41-A05A-8D6AF32462CF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7C396E-ABDE-304D-B520-CDA857978E99}"/>
              </a:ext>
            </a:extLst>
          </p:cNvPr>
          <p:cNvGrpSpPr/>
          <p:nvPr/>
        </p:nvGrpSpPr>
        <p:grpSpPr>
          <a:xfrm rot="4500000" flipH="1">
            <a:off x="1323107" y="2457185"/>
            <a:ext cx="1395778" cy="1375336"/>
            <a:chOff x="1661377" y="2469097"/>
            <a:chExt cx="1395778" cy="1375336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33058078-FE76-7A47-B9B4-4002399D9B3C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4">
              <a:extLst>
                <a:ext uri="{FF2B5EF4-FFF2-40B4-BE49-F238E27FC236}">
                  <a16:creationId xmlns:a16="http://schemas.microsoft.com/office/drawing/2014/main" id="{2F40087F-CF91-5241-BA8E-5294A3E45F12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5203799-F767-2C4C-9EFB-F47B121AAC4E}"/>
              </a:ext>
            </a:extLst>
          </p:cNvPr>
          <p:cNvSpPr/>
          <p:nvPr/>
        </p:nvSpPr>
        <p:spPr>
          <a:xfrm>
            <a:off x="856109" y="3036997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ACB43B-1585-5B46-837A-F7686811C32C}"/>
              </a:ext>
            </a:extLst>
          </p:cNvPr>
          <p:cNvSpPr/>
          <p:nvPr/>
        </p:nvSpPr>
        <p:spPr>
          <a:xfrm>
            <a:off x="1634255" y="3468911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35012A6-5C94-A44E-A824-70EC4A00F989}"/>
              </a:ext>
            </a:extLst>
          </p:cNvPr>
          <p:cNvSpPr/>
          <p:nvPr/>
        </p:nvSpPr>
        <p:spPr>
          <a:xfrm>
            <a:off x="2313425" y="3468911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4BCB0E-4A5B-8A4F-8986-ECD54C890347}"/>
              </a:ext>
            </a:extLst>
          </p:cNvPr>
          <p:cNvSpPr/>
          <p:nvPr/>
        </p:nvSpPr>
        <p:spPr>
          <a:xfrm>
            <a:off x="3039267" y="3033088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8CD0A1-7A4E-D245-9540-8FCB0634C53D}"/>
              </a:ext>
            </a:extLst>
          </p:cNvPr>
          <p:cNvGrpSpPr/>
          <p:nvPr/>
        </p:nvGrpSpPr>
        <p:grpSpPr>
          <a:xfrm rot="4500000" flipH="1">
            <a:off x="187792" y="3495952"/>
            <a:ext cx="1395778" cy="1375336"/>
            <a:chOff x="1661377" y="2469097"/>
            <a:chExt cx="1395778" cy="1375336"/>
          </a:xfrm>
        </p:grpSpPr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F164CCCD-6DA0-A143-8ED4-9375510E848B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9BAEB3B7-5292-1545-AF7C-F6BEF5282636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D84EB013-ECB2-2742-AFAB-F29C79E80069}"/>
              </a:ext>
            </a:extLst>
          </p:cNvPr>
          <p:cNvSpPr/>
          <p:nvPr/>
        </p:nvSpPr>
        <p:spPr>
          <a:xfrm>
            <a:off x="1171760" y="4504503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051585-FC38-A34A-A6D7-21BB978F32B0}"/>
              </a:ext>
            </a:extLst>
          </p:cNvPr>
          <p:cNvGrpSpPr/>
          <p:nvPr/>
        </p:nvGrpSpPr>
        <p:grpSpPr>
          <a:xfrm rot="17100000">
            <a:off x="585473" y="3488034"/>
            <a:ext cx="1395778" cy="1375336"/>
            <a:chOff x="1661377" y="2469097"/>
            <a:chExt cx="1395778" cy="1375336"/>
          </a:xfrm>
        </p:grpSpPr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EEDB447A-3EAE-114B-A7F0-90796A681131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F5CC0AE5-E040-574C-AAC1-61E8DD445CDE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215AF613-000A-E546-80F6-EDE46118FD54}"/>
              </a:ext>
            </a:extLst>
          </p:cNvPr>
          <p:cNvSpPr/>
          <p:nvPr/>
        </p:nvSpPr>
        <p:spPr>
          <a:xfrm>
            <a:off x="2760158" y="4495715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651870E-F57B-6E4B-8B6A-B6A072705312}"/>
              </a:ext>
            </a:extLst>
          </p:cNvPr>
          <p:cNvSpPr/>
          <p:nvPr/>
        </p:nvSpPr>
        <p:spPr>
          <a:xfrm>
            <a:off x="2760158" y="4496424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E595777-AA04-4948-8E20-43CBF17A612F}"/>
              </a:ext>
            </a:extLst>
          </p:cNvPr>
          <p:cNvSpPr/>
          <p:nvPr/>
        </p:nvSpPr>
        <p:spPr>
          <a:xfrm>
            <a:off x="1950102" y="2017260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F7A8CF7-AF3A-1B43-9153-5BBB845CBC08}"/>
              </a:ext>
            </a:extLst>
          </p:cNvPr>
          <p:cNvSpPr/>
          <p:nvPr/>
        </p:nvSpPr>
        <p:spPr>
          <a:xfrm>
            <a:off x="552459" y="4486264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BF61ECA-CC37-0742-A1C5-05CB15309E8F}"/>
              </a:ext>
            </a:extLst>
          </p:cNvPr>
          <p:cNvGrpSpPr/>
          <p:nvPr/>
        </p:nvGrpSpPr>
        <p:grpSpPr>
          <a:xfrm rot="17100000">
            <a:off x="2804493" y="3506400"/>
            <a:ext cx="1395778" cy="1375336"/>
            <a:chOff x="1661377" y="2469097"/>
            <a:chExt cx="1395778" cy="1375336"/>
          </a:xfrm>
        </p:grpSpPr>
        <p:sp>
          <p:nvSpPr>
            <p:cNvPr id="46" name="Block Arc 45">
              <a:extLst>
                <a:ext uri="{FF2B5EF4-FFF2-40B4-BE49-F238E27FC236}">
                  <a16:creationId xmlns:a16="http://schemas.microsoft.com/office/drawing/2014/main" id="{5CE96D2A-A3D8-D74E-BB6B-9F5BBCB8FC30}"/>
                </a:ext>
              </a:extLst>
            </p:cNvPr>
            <p:cNvSpPr/>
            <p:nvPr/>
          </p:nvSpPr>
          <p:spPr>
            <a:xfrm rot="19089411">
              <a:off x="1661377" y="246909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Isosceles Triangle 24">
              <a:extLst>
                <a:ext uri="{FF2B5EF4-FFF2-40B4-BE49-F238E27FC236}">
                  <a16:creationId xmlns:a16="http://schemas.microsoft.com/office/drawing/2014/main" id="{914F2F3E-3119-E242-B244-9AEAB9770FA8}"/>
                </a:ext>
              </a:extLst>
            </p:cNvPr>
            <p:cNvSpPr/>
            <p:nvPr/>
          </p:nvSpPr>
          <p:spPr>
            <a:xfrm rot="7200000">
              <a:off x="2803599" y="2552768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C24456BB-9A20-F445-A11B-CD7193E408E2}"/>
              </a:ext>
            </a:extLst>
          </p:cNvPr>
          <p:cNvSpPr/>
          <p:nvPr/>
        </p:nvSpPr>
        <p:spPr>
          <a:xfrm>
            <a:off x="1633085" y="3465744"/>
            <a:ext cx="468000" cy="46800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3000C96-46A8-344B-A6B2-24833CD11D21}"/>
              </a:ext>
            </a:extLst>
          </p:cNvPr>
          <p:cNvSpPr/>
          <p:nvPr/>
        </p:nvSpPr>
        <p:spPr>
          <a:xfrm>
            <a:off x="3038387" y="3032293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AF0A25-DCCC-FE44-83EA-4AB7EFFBE4DE}"/>
              </a:ext>
            </a:extLst>
          </p:cNvPr>
          <p:cNvSpPr/>
          <p:nvPr/>
        </p:nvSpPr>
        <p:spPr>
          <a:xfrm>
            <a:off x="855835" y="3035468"/>
            <a:ext cx="468000" cy="46800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B52303-CB9E-1141-B37D-B5A8D467F869}"/>
              </a:ext>
            </a:extLst>
          </p:cNvPr>
          <p:cNvSpPr txBox="1"/>
          <p:nvPr/>
        </p:nvSpPr>
        <p:spPr>
          <a:xfrm>
            <a:off x="1739628" y="2797572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8D03DF-6E70-2441-9816-C067EE31B5AB}"/>
              </a:ext>
            </a:extLst>
          </p:cNvPr>
          <p:cNvSpPr txBox="1"/>
          <p:nvPr/>
        </p:nvSpPr>
        <p:spPr>
          <a:xfrm>
            <a:off x="679549" y="3825568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3179AB-5E8D-4E44-ACBE-F34D4CA91092}"/>
              </a:ext>
            </a:extLst>
          </p:cNvPr>
          <p:cNvSpPr txBox="1"/>
          <p:nvPr/>
        </p:nvSpPr>
        <p:spPr>
          <a:xfrm>
            <a:off x="1290954" y="2499213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A6DCD8-D735-9144-BFCA-D2C569EE8A6E}"/>
              </a:ext>
            </a:extLst>
          </p:cNvPr>
          <p:cNvSpPr txBox="1"/>
          <p:nvPr/>
        </p:nvSpPr>
        <p:spPr>
          <a:xfrm>
            <a:off x="2882787" y="3832622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C66175-ADBE-1041-AE5D-3A5212239637}"/>
              </a:ext>
            </a:extLst>
          </p:cNvPr>
          <p:cNvSpPr txBox="1"/>
          <p:nvPr/>
        </p:nvSpPr>
        <p:spPr>
          <a:xfrm flipH="1">
            <a:off x="2735522" y="2467037"/>
            <a:ext cx="32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BCC246A-916D-164F-90A3-CD44A9D54E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429" y="1030223"/>
            <a:ext cx="614166" cy="9098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2D85975-B8FE-C24E-AE44-B3186EBDBC2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4" y="5021478"/>
            <a:ext cx="606584" cy="90987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A1B3C50-BD04-DE4E-B748-9E8DDB9B989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0" y="5010125"/>
            <a:ext cx="606258" cy="90938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9E7040-9956-D046-AA7D-200B69FB442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615" y="5010125"/>
            <a:ext cx="680870" cy="908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90829A-6263-194D-A9FC-182DEC92EFC6}"/>
              </a:ext>
            </a:extLst>
          </p:cNvPr>
          <p:cNvSpPr txBox="1"/>
          <p:nvPr/>
        </p:nvSpPr>
        <p:spPr>
          <a:xfrm>
            <a:off x="3592812" y="1943306"/>
            <a:ext cx="495539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Positive </a:t>
            </a:r>
            <a:r>
              <a:rPr lang="en-GB" sz="1600" dirty="0" err="1"/>
              <a:t>arg</a:t>
            </a:r>
            <a:r>
              <a:rPr lang="en-GB" sz="1600" dirty="0"/>
              <a:t> f’</a:t>
            </a:r>
            <a:r>
              <a:rPr lang="en-GB" sz="1600" baseline="-25000" dirty="0"/>
              <a:t>A1</a:t>
            </a:r>
            <a:r>
              <a:rPr lang="en-GB" sz="1600" dirty="0"/>
              <a:t> </a:t>
            </a:r>
            <a:r>
              <a:rPr lang="en-GB" sz="1600" i="1" dirty="0"/>
              <a:t>supports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A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/>
              <a:t>Neutral </a:t>
            </a:r>
            <a:r>
              <a:rPr lang="en-GB" sz="1600" dirty="0" err="1"/>
              <a:t>arg</a:t>
            </a:r>
            <a:r>
              <a:rPr lang="en-GB" sz="1600" dirty="0"/>
              <a:t> f’</a:t>
            </a:r>
            <a:r>
              <a:rPr lang="en-GB" sz="1600" baseline="-25000" dirty="0"/>
              <a:t>A2</a:t>
            </a:r>
            <a:r>
              <a:rPr lang="en-GB" sz="1600" dirty="0"/>
              <a:t> </a:t>
            </a:r>
            <a:r>
              <a:rPr lang="en-GB" sz="1600" i="1" dirty="0"/>
              <a:t>neither attacks not supports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A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/>
              <a:t>Positive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A</a:t>
            </a:r>
            <a:r>
              <a:rPr lang="en-GB" sz="1600" dirty="0"/>
              <a:t> </a:t>
            </a:r>
            <a:r>
              <a:rPr lang="en-GB" sz="1600" i="1" dirty="0"/>
              <a:t>supports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m</a:t>
            </a:r>
          </a:p>
          <a:p>
            <a:endParaRPr lang="en-GB" sz="1600" dirty="0"/>
          </a:p>
          <a:p>
            <a:r>
              <a:rPr lang="en-GB" sz="1600" dirty="0"/>
              <a:t>Negative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D</a:t>
            </a:r>
            <a:r>
              <a:rPr lang="en-GB" sz="1600" dirty="0"/>
              <a:t> </a:t>
            </a:r>
            <a:r>
              <a:rPr lang="en-GB" sz="1600" i="1" dirty="0"/>
              <a:t>attacks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m</a:t>
            </a:r>
          </a:p>
          <a:p>
            <a:endParaRPr lang="en-GB" sz="1600" dirty="0"/>
          </a:p>
          <a:p>
            <a:r>
              <a:rPr lang="en-GB" sz="1600" dirty="0"/>
              <a:t>Neutral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W</a:t>
            </a:r>
            <a:r>
              <a:rPr lang="en-GB" sz="1600" dirty="0"/>
              <a:t> </a:t>
            </a:r>
            <a:r>
              <a:rPr lang="en-GB" sz="1600" i="1" dirty="0"/>
              <a:t>neither attacks nor supports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m</a:t>
            </a:r>
          </a:p>
          <a:p>
            <a:endParaRPr lang="en-GB" sz="1600" dirty="0"/>
          </a:p>
          <a:p>
            <a:r>
              <a:rPr lang="en-GB" sz="1600" dirty="0"/>
              <a:t>Positive </a:t>
            </a:r>
            <a:r>
              <a:rPr lang="en-GB" sz="1600" dirty="0" err="1"/>
              <a:t>arg</a:t>
            </a:r>
            <a:r>
              <a:rPr lang="en-GB" sz="1600" dirty="0"/>
              <a:t> f’</a:t>
            </a:r>
            <a:r>
              <a:rPr lang="en-GB" sz="1600" baseline="-25000" dirty="0"/>
              <a:t>T1</a:t>
            </a:r>
            <a:r>
              <a:rPr lang="en-GB" sz="1600" dirty="0"/>
              <a:t> </a:t>
            </a:r>
            <a:r>
              <a:rPr lang="en-GB" sz="1600" i="1" dirty="0"/>
              <a:t>supports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T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Positive </a:t>
            </a:r>
            <a:r>
              <a:rPr lang="en-GB" sz="1600" dirty="0" err="1"/>
              <a:t>arg</a:t>
            </a:r>
            <a:r>
              <a:rPr lang="en-GB" sz="1600" dirty="0"/>
              <a:t> </a:t>
            </a:r>
            <a:r>
              <a:rPr lang="en-GB" sz="1600" dirty="0" err="1"/>
              <a:t>f</a:t>
            </a:r>
            <a:r>
              <a:rPr lang="en-GB" sz="1600" baseline="-25000" dirty="0" err="1"/>
              <a:t>T</a:t>
            </a:r>
            <a:r>
              <a:rPr lang="en-GB" sz="1600" dirty="0"/>
              <a:t> </a:t>
            </a:r>
            <a:r>
              <a:rPr lang="en-GB" sz="1600" i="1" dirty="0"/>
              <a:t>supports</a:t>
            </a:r>
            <a:r>
              <a:rPr lang="en-GB" sz="1600" dirty="0"/>
              <a:t> positive </a:t>
            </a:r>
            <a:r>
              <a:rPr lang="en-GB" sz="1600" dirty="0" err="1"/>
              <a:t>arg</a:t>
            </a:r>
            <a:r>
              <a:rPr lang="en-GB" sz="1600" dirty="0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9356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sz="2000" b="0" dirty="0"/>
              <a:t>rgumentation semantics for “matching” TS scores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9A1EA1-DC5F-4760-9F2A-04C0C822577E}"/>
              </a:ext>
            </a:extLst>
          </p:cNvPr>
          <p:cNvGrpSpPr/>
          <p:nvPr/>
        </p:nvGrpSpPr>
        <p:grpSpPr>
          <a:xfrm>
            <a:off x="4052433" y="1538828"/>
            <a:ext cx="3738602" cy="4599223"/>
            <a:chOff x="2224332" y="1645174"/>
            <a:chExt cx="3738602" cy="45992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C33288-4F35-DA45-BB51-296A5BB8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4332" y="1838640"/>
              <a:ext cx="3738602" cy="36532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FC29C3-1EEE-854A-AB81-A534AC7A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5847" y="1645174"/>
              <a:ext cx="731512" cy="108372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1FABE2E-4763-454D-8056-0980AE62C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5123" y="5419183"/>
              <a:ext cx="550143" cy="82521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967CC2-7C86-5D46-9DDF-70F70B700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4426" y="5419183"/>
              <a:ext cx="640427" cy="82521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F53CD7-23B1-4BE3-9F65-082F8327EA82}"/>
              </a:ext>
            </a:extLst>
          </p:cNvPr>
          <p:cNvSpPr txBox="1"/>
          <p:nvPr/>
        </p:nvSpPr>
        <p:spPr>
          <a:xfrm>
            <a:off x="-43034" y="719949"/>
            <a:ext cx="7294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allows to obtain dialectical strength of arguments,</a:t>
            </a:r>
          </a:p>
          <a:p>
            <a:r>
              <a:rPr lang="en-US" dirty="0"/>
              <a:t>      e.g. using DF-</a:t>
            </a:r>
            <a:r>
              <a:rPr lang="en-US" dirty="0" err="1"/>
              <a:t>QuAD</a:t>
            </a:r>
            <a:r>
              <a:rPr lang="en-US" dirty="0"/>
              <a:t> (with intrinsic strengths given by critics’ mined votes)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an example</a:t>
            </a:r>
          </a:p>
          <a:p>
            <a:r>
              <a:rPr lang="en-US" dirty="0"/>
              <a:t>     (dialectical strengths are the numerical labels):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6EA8E-D1C7-4136-927D-01A407F15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" y="2919586"/>
            <a:ext cx="3358630" cy="2314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C2D2EC-99B8-4EB9-9403-73658FC08DB5}"/>
              </a:ext>
            </a:extLst>
          </p:cNvPr>
          <p:cNvSpPr txBox="1"/>
          <p:nvPr/>
        </p:nvSpPr>
        <p:spPr>
          <a:xfrm>
            <a:off x="491086" y="5494632"/>
            <a:ext cx="2461315" cy="5232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err="1"/>
              <a:t>QuAD</a:t>
            </a:r>
            <a:r>
              <a:rPr lang="en-GB" sz="1400" dirty="0"/>
              <a:t>: Baroni et al 2015</a:t>
            </a:r>
          </a:p>
          <a:p>
            <a:r>
              <a:rPr lang="en-GB" sz="1400" dirty="0"/>
              <a:t>REB: </a:t>
            </a:r>
            <a:r>
              <a:rPr lang="en-GB" sz="1400" dirty="0" err="1"/>
              <a:t>Amgoud</a:t>
            </a:r>
            <a:r>
              <a:rPr lang="en-GB" sz="1400" dirty="0"/>
              <a:t> &amp;Ben-</a:t>
            </a:r>
            <a:r>
              <a:rPr lang="en-GB" sz="1400" dirty="0" err="1"/>
              <a:t>Naim</a:t>
            </a:r>
            <a:r>
              <a:rPr lang="en-GB" sz="14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3759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1FBD-2749-44FE-AAFC-FFB0D9AF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154"/>
            <a:ext cx="8229600" cy="572029"/>
          </a:xfrm>
        </p:spPr>
        <p:txBody>
          <a:bodyPr/>
          <a:lstStyle/>
          <a:p>
            <a:r>
              <a:rPr lang="en-GB" dirty="0"/>
              <a:t>Case Study 2: Recommender Systems</a:t>
            </a:r>
          </a:p>
        </p:txBody>
      </p:sp>
      <p:sp>
        <p:nvSpPr>
          <p:cNvPr id="24" name="Slide Number Placeholder 49">
            <a:extLst>
              <a:ext uri="{FF2B5EF4-FFF2-40B4-BE49-F238E27FC236}">
                <a16:creationId xmlns:a16="http://schemas.microsoft.com/office/drawing/2014/main" id="{92092B68-DCBE-F84C-A240-8CE030740D9B}"/>
              </a:ext>
            </a:extLst>
          </p:cNvPr>
          <p:cNvSpPr txBox="1">
            <a:spLocks/>
          </p:cNvSpPr>
          <p:nvPr/>
        </p:nvSpPr>
        <p:spPr>
          <a:xfrm>
            <a:off x="244997" y="6457546"/>
            <a:ext cx="21336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7598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F065C-72B8-4987-BC36-CD496D3EA7F6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1D9C5-0F9A-E144-A26D-E5D8C07B8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82" t="4584" r="9661" b="17073"/>
          <a:stretch/>
        </p:blipFill>
        <p:spPr>
          <a:xfrm>
            <a:off x="239779" y="1248618"/>
            <a:ext cx="8588240" cy="4886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3F8D9-AE27-4859-9267-965930A74EA8}"/>
              </a:ext>
            </a:extLst>
          </p:cNvPr>
          <p:cNvSpPr txBox="1"/>
          <p:nvPr/>
        </p:nvSpPr>
        <p:spPr>
          <a:xfrm>
            <a:off x="2905125" y="723295"/>
            <a:ext cx="333374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Argumentation-Based Recommendations: Fantastic Explanations and How to Find Them</a:t>
            </a:r>
            <a:r>
              <a:rPr lang="en-GB" sz="900" i="1" dirty="0"/>
              <a:t>.</a:t>
            </a:r>
            <a:r>
              <a:rPr lang="en-GB" sz="900" i="1" dirty="0">
                <a:solidFill>
                  <a:srgbClr val="7598B3"/>
                </a:solidFill>
              </a:rPr>
              <a:t>  </a:t>
            </a:r>
            <a:r>
              <a:rPr lang="en-GB" sz="900" dirty="0">
                <a:solidFill>
                  <a:srgbClr val="7598B3"/>
                </a:solidFill>
              </a:rPr>
              <a:t>Rago et al. IJCAI2018</a:t>
            </a:r>
            <a:endParaRPr lang="en-GB" sz="825" dirty="0">
              <a:solidFill>
                <a:srgbClr val="759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17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7F62-724B-7240-BC69-07B625A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Aspect-Item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1B61-283F-D346-A590-412CDE8FC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654045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i="1" dirty="0"/>
              <a:t>Aspect-Item framework </a:t>
            </a:r>
            <a:r>
              <a:rPr lang="en-US" dirty="0"/>
              <a:t>(A-I) for supporting recommendations comprises: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51450-6FE1-5048-8690-642D9703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78" y="1401105"/>
            <a:ext cx="4265226" cy="332227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1B694C-1B6A-3743-94BB-2E9308338BC9}"/>
              </a:ext>
            </a:extLst>
          </p:cNvPr>
          <p:cNvSpPr txBox="1">
            <a:spLocks/>
          </p:cNvSpPr>
          <p:nvPr/>
        </p:nvSpPr>
        <p:spPr>
          <a:xfrm>
            <a:off x="468921" y="4991244"/>
            <a:ext cx="8229600" cy="1141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a given user, </a:t>
            </a:r>
            <a:r>
              <a:rPr lang="en-US" i="1" dirty="0"/>
              <a:t>predicted ratings </a:t>
            </a:r>
            <a:r>
              <a:rPr lang="en-US" dirty="0"/>
              <a:t>are calculated for each item-aspect based on:</a:t>
            </a:r>
          </a:p>
          <a:p>
            <a:pPr lvl="1"/>
            <a:r>
              <a:rPr lang="en-US" dirty="0"/>
              <a:t>the user’s ratings;</a:t>
            </a:r>
          </a:p>
          <a:p>
            <a:pPr lvl="1"/>
            <a:r>
              <a:rPr lang="en-US" dirty="0"/>
              <a:t>user-specific constants;</a:t>
            </a:r>
          </a:p>
          <a:p>
            <a:pPr lvl="1"/>
            <a:r>
              <a:rPr lang="en-US" dirty="0"/>
              <a:t>similar users’ ratings.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4A7B41-AFFE-3F42-8882-F12B472AF792}"/>
              </a:ext>
            </a:extLst>
          </p:cNvPr>
          <p:cNvSpPr txBox="1">
            <a:spLocks/>
          </p:cNvSpPr>
          <p:nvPr/>
        </p:nvSpPr>
        <p:spPr>
          <a:xfrm>
            <a:off x="787388" y="1664567"/>
            <a:ext cx="4393282" cy="3152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i="1" dirty="0"/>
              <a:t>items </a:t>
            </a:r>
            <a:r>
              <a:rPr lang="en-US" dirty="0"/>
              <a:t>representing the entities to be recommended;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aspects </a:t>
            </a:r>
            <a:r>
              <a:rPr lang="en-US" dirty="0"/>
              <a:t>representing the features of the items,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each with a specific </a:t>
            </a:r>
            <a:r>
              <a:rPr lang="en-US" i="1" dirty="0"/>
              <a:t>type</a:t>
            </a:r>
            <a:r>
              <a:rPr lang="en-US" dirty="0"/>
              <a:t>;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links </a:t>
            </a:r>
            <a:r>
              <a:rPr lang="en-US" dirty="0"/>
              <a:t>showing which items hold which aspects;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users </a:t>
            </a:r>
            <a:r>
              <a:rPr lang="en-US" dirty="0"/>
              <a:t>which give 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ratings </a:t>
            </a:r>
            <a:r>
              <a:rPr lang="en-US" dirty="0"/>
              <a:t>on </a:t>
            </a:r>
            <a:r>
              <a:rPr lang="en-US" i="1" dirty="0"/>
              <a:t>item-aspects</a:t>
            </a:r>
            <a:r>
              <a:rPr lang="en-US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723D61-8038-DF40-9150-6A1060AEA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47" y="4489789"/>
            <a:ext cx="260350" cy="364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58EE8C-13D6-7F49-8C22-625C742C3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85"/>
          <a:stretch/>
        </p:blipFill>
        <p:spPr>
          <a:xfrm>
            <a:off x="958850" y="1613628"/>
            <a:ext cx="187326" cy="364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54696C-5D4D-D44B-8865-9C359542CB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2308647"/>
            <a:ext cx="254643" cy="353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C28F71-1F75-994B-AA1D-FFA2DE68FC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94" y="2936910"/>
            <a:ext cx="282856" cy="3172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97F52-A4EB-A241-8C4F-8A6EFCD094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388" y="3381714"/>
            <a:ext cx="222250" cy="364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61E7CC-3991-5849-85F4-C26C607A53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388" y="4017677"/>
            <a:ext cx="222251" cy="3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7F62-724B-7240-BC69-07B625A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Aspect-Item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1B61-283F-D346-A590-412CDE8FC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1"/>
            <a:ext cx="8229600" cy="561788"/>
          </a:xfrm>
        </p:spPr>
        <p:txBody>
          <a:bodyPr/>
          <a:lstStyle/>
          <a:p>
            <a:r>
              <a:rPr lang="en-US" dirty="0"/>
              <a:t>Predicted ratings on a scale of </a:t>
            </a:r>
            <a:r>
              <a:rPr lang="en-US" i="1" dirty="0"/>
              <a:t>[-1,1]</a:t>
            </a:r>
            <a:r>
              <a:rPr lang="en-US" dirty="0"/>
              <a:t> propagate through the graph.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58F87-F5E2-6A4D-87AE-1571EF69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95" y="1722276"/>
            <a:ext cx="3615391" cy="32700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817DBE-08C3-DB45-BED1-CE1920FBC812}"/>
              </a:ext>
            </a:extLst>
          </p:cNvPr>
          <p:cNvSpPr txBox="1">
            <a:spLocks/>
          </p:cNvSpPr>
          <p:nvPr/>
        </p:nvSpPr>
        <p:spPr>
          <a:xfrm>
            <a:off x="457200" y="2832245"/>
            <a:ext cx="4724295" cy="70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Unrated items with the highest predicted ratings are then recommended.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02BDB3-3222-B741-BDAF-6AF30AB565E0}"/>
              </a:ext>
            </a:extLst>
          </p:cNvPr>
          <p:cNvSpPr txBox="1">
            <a:spLocks/>
          </p:cNvSpPr>
          <p:nvPr/>
        </p:nvSpPr>
        <p:spPr>
          <a:xfrm>
            <a:off x="457200" y="1490147"/>
            <a:ext cx="4955628" cy="127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Averaging techniques for each item-aspect’s effect.</a:t>
            </a:r>
          </a:p>
          <a:p>
            <a:pPr lvl="1"/>
            <a:r>
              <a:rPr lang="en-US" dirty="0"/>
              <a:t>Unique weighting parameters for user similarities and preferences.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E24D8B-2FF1-1144-A653-3071EA4A2576}"/>
              </a:ext>
            </a:extLst>
          </p:cNvPr>
          <p:cNvSpPr txBox="1">
            <a:spLocks/>
          </p:cNvSpPr>
          <p:nvPr/>
        </p:nvSpPr>
        <p:spPr>
          <a:xfrm>
            <a:off x="457200" y="3674515"/>
            <a:ext cx="4724295" cy="1125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Accuracy</a:t>
            </a:r>
            <a:r>
              <a:rPr lang="en-US" b="1" dirty="0"/>
              <a:t> </a:t>
            </a:r>
            <a:r>
              <a:rPr lang="en-US" dirty="0"/>
              <a:t>is competitive with ML techniques: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0C9265-9A6E-5E4C-A6DC-F1AC1E1C4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06" y="4138105"/>
            <a:ext cx="4043082" cy="19458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62157C-76C8-B74C-943D-5DFF2D8723A5}"/>
              </a:ext>
            </a:extLst>
          </p:cNvPr>
          <p:cNvSpPr txBox="1">
            <a:spLocks/>
          </p:cNvSpPr>
          <p:nvPr/>
        </p:nvSpPr>
        <p:spPr>
          <a:xfrm>
            <a:off x="5311588" y="4991747"/>
            <a:ext cx="4724295" cy="70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/>
              <a:t>Key: id, user rating, average similar user rating, predicted rating</a:t>
            </a:r>
          </a:p>
        </p:txBody>
      </p:sp>
    </p:spTree>
    <p:extLst>
      <p:ext uri="{BB962C8B-B14F-4D97-AF65-F5344CB8AC3E}">
        <p14:creationId xmlns:p14="http://schemas.microsoft.com/office/powerpoint/2010/main" val="18890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1606-DB17-4154-B1B4-9E270C3B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XAI?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474773-D2AD-42B6-A9F5-A47F79EBA057}"/>
              </a:ext>
            </a:extLst>
          </p:cNvPr>
          <p:cNvSpPr txBox="1">
            <a:spLocks/>
          </p:cNvSpPr>
          <p:nvPr/>
        </p:nvSpPr>
        <p:spPr>
          <a:xfrm>
            <a:off x="318796" y="686443"/>
            <a:ext cx="8318242" cy="438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rgbClr val="144B7A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CBA4F2F-2159-417D-9ADD-978335673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92" y="2345947"/>
            <a:ext cx="1180938" cy="898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BF817-8259-489D-93F2-EF246DD2D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776" y="2384674"/>
            <a:ext cx="2261760" cy="1101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4B05B1-AFD5-45F4-B370-C66AB2E2C2FC}"/>
              </a:ext>
            </a:extLst>
          </p:cNvPr>
          <p:cNvSpPr txBox="1"/>
          <p:nvPr/>
        </p:nvSpPr>
        <p:spPr>
          <a:xfrm>
            <a:off x="4371702" y="1891221"/>
            <a:ext cx="4398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AI systems and their decisions should be </a:t>
            </a:r>
            <a:r>
              <a:rPr lang="en-GB" sz="1600" b="1" i="1" dirty="0"/>
              <a:t>explained</a:t>
            </a:r>
            <a:r>
              <a:rPr lang="en-GB" sz="1600" i="1" dirty="0"/>
              <a:t> in a manner adapted to the stakeholder concerned.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C27C1-06A7-4365-9D4F-A265DD43F3D1}"/>
              </a:ext>
            </a:extLst>
          </p:cNvPr>
          <p:cNvSpPr txBox="1"/>
          <p:nvPr/>
        </p:nvSpPr>
        <p:spPr>
          <a:xfrm>
            <a:off x="236964" y="1899440"/>
            <a:ext cx="399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Transparent information, communication…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0E840-48CF-4B7D-A2A8-EFC04DB23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45" y="4273849"/>
            <a:ext cx="3855854" cy="1897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8D3B8-9826-4C64-A5DB-2C435C2B3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1" y="3747356"/>
            <a:ext cx="2089351" cy="464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D8CAC-34EB-45F1-B1ED-F9145FE0C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513" y="3960760"/>
            <a:ext cx="2456974" cy="670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4E5AE5-39C0-412D-A97D-A45EB455CB27}"/>
              </a:ext>
            </a:extLst>
          </p:cNvPr>
          <p:cNvSpPr txBox="1"/>
          <p:nvPr/>
        </p:nvSpPr>
        <p:spPr>
          <a:xfrm>
            <a:off x="5221776" y="5804951"/>
            <a:ext cx="3287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Transparency and </a:t>
            </a:r>
            <a:r>
              <a:rPr lang="en-GB" sz="1600" i="1" dirty="0" err="1"/>
              <a:t>explainability</a:t>
            </a:r>
            <a:endParaRPr lang="en-GB" sz="1600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B6F30A-729A-4B42-943D-F684C013F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513" y="4683204"/>
            <a:ext cx="2456974" cy="1130800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EBFAD476-4DA5-4C20-8FF9-226678F5F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9" y="1075995"/>
            <a:ext cx="65240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/>
              <a:t>“AI can do a lot. But it works best when humans are there to hold its hand.”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F9E557-9D8E-46B7-B4BA-DCB4E3BBF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754" y="996033"/>
            <a:ext cx="620046" cy="3100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501C8-0757-41E6-AEEF-ADFAEED9EF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781" y="981571"/>
            <a:ext cx="1558518" cy="3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1E2E73C-9E42-F142-8ACD-F9A3CEDCC4E1}"/>
              </a:ext>
            </a:extLst>
          </p:cNvPr>
          <p:cNvSpPr txBox="1">
            <a:spLocks/>
          </p:cNvSpPr>
          <p:nvPr/>
        </p:nvSpPr>
        <p:spPr>
          <a:xfrm>
            <a:off x="4235868" y="2235150"/>
            <a:ext cx="470632" cy="430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800" b="1" dirty="0"/>
              <a:t>?</a:t>
            </a:r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BBEBADD-CD66-A048-B237-8624BD3ECE68}"/>
              </a:ext>
            </a:extLst>
          </p:cNvPr>
          <p:cNvSpPr txBox="1">
            <a:spLocks/>
          </p:cNvSpPr>
          <p:nvPr/>
        </p:nvSpPr>
        <p:spPr>
          <a:xfrm>
            <a:off x="5583613" y="2230839"/>
            <a:ext cx="470632" cy="430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800" b="1" dirty="0"/>
              <a:t>?</a:t>
            </a:r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US" dirty="0"/>
              <a:t>Extracting Argumentation Frameworks </a:t>
            </a:r>
            <a:endParaRPr lang="en-US" sz="2000" b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16001"/>
            <a:ext cx="8229600" cy="794142"/>
          </a:xfrm>
        </p:spPr>
        <p:txBody>
          <a:bodyPr>
            <a:normAutofit/>
          </a:bodyPr>
          <a:lstStyle/>
          <a:p>
            <a:pPr indent="-285750" algn="just"/>
            <a:r>
              <a:rPr lang="en-US" dirty="0"/>
              <a:t>We show how entities/relationships in an AI system can be viewed as arguments/relations: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ECED83-820E-1E4A-B899-1542DD119487}"/>
              </a:ext>
            </a:extLst>
          </p:cNvPr>
          <p:cNvSpPr/>
          <p:nvPr/>
        </p:nvSpPr>
        <p:spPr>
          <a:xfrm>
            <a:off x="5548368" y="1599988"/>
            <a:ext cx="468000" cy="46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i</a:t>
            </a:r>
            <a:r>
              <a:rPr lang="en-US" baseline="-25000" dirty="0">
                <a:solidFill>
                  <a:schemeClr val="tx1"/>
                </a:solidFill>
                <a:latin typeface="Times" pitchFamily="2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18DEA6-C6CC-934E-B6FE-5996F2D14323}"/>
              </a:ext>
            </a:extLst>
          </p:cNvPr>
          <p:cNvSpPr/>
          <p:nvPr/>
        </p:nvSpPr>
        <p:spPr>
          <a:xfrm>
            <a:off x="2886730" y="1588216"/>
            <a:ext cx="468000" cy="46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i</a:t>
            </a:r>
            <a:r>
              <a:rPr lang="en-US" baseline="-25000" dirty="0">
                <a:solidFill>
                  <a:schemeClr val="tx1"/>
                </a:solidFill>
                <a:latin typeface="Times" pitchFamily="2" charset="0"/>
              </a:rPr>
              <a:t>1</a:t>
            </a:r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4E029864-B877-5444-92E8-D985840F5C82}"/>
              </a:ext>
            </a:extLst>
          </p:cNvPr>
          <p:cNvSpPr/>
          <p:nvPr/>
        </p:nvSpPr>
        <p:spPr>
          <a:xfrm rot="19089411">
            <a:off x="4396548" y="1511567"/>
            <a:ext cx="1395778" cy="1375336"/>
          </a:xfrm>
          <a:prstGeom prst="blockArc">
            <a:avLst>
              <a:gd name="adj1" fmla="val 16086102"/>
              <a:gd name="adj2" fmla="val 21377102"/>
              <a:gd name="adj3" fmla="val 0"/>
            </a:avLst>
          </a:prstGeom>
          <a:solidFill>
            <a:schemeClr val="tx1"/>
          </a:solidFill>
          <a:ln>
            <a:prstDash val="dashDot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Times" pitchFamily="2" charset="0"/>
            </a:endParaRP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EDAC7E5B-3526-B14D-A4E4-A55E41FCECFD}"/>
              </a:ext>
            </a:extLst>
          </p:cNvPr>
          <p:cNvSpPr/>
          <p:nvPr/>
        </p:nvSpPr>
        <p:spPr>
          <a:xfrm rot="19089411">
            <a:off x="3100055" y="1489650"/>
            <a:ext cx="1395778" cy="1375336"/>
          </a:xfrm>
          <a:prstGeom prst="blockArc">
            <a:avLst>
              <a:gd name="adj1" fmla="val 16086102"/>
              <a:gd name="adj2" fmla="val 21377102"/>
              <a:gd name="adj3" fmla="val 0"/>
            </a:avLst>
          </a:prstGeom>
          <a:solidFill>
            <a:schemeClr val="tx1"/>
          </a:solidFill>
          <a:ln>
            <a:prstDash val="dashDot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Times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372762-D50E-984F-9D43-B7273B869E0E}"/>
              </a:ext>
            </a:extLst>
          </p:cNvPr>
          <p:cNvGrpSpPr/>
          <p:nvPr/>
        </p:nvGrpSpPr>
        <p:grpSpPr>
          <a:xfrm>
            <a:off x="4205975" y="1625541"/>
            <a:ext cx="468000" cy="468000"/>
            <a:chOff x="4873795" y="1621886"/>
            <a:chExt cx="468000" cy="46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A041836-3D21-4D4C-BFEE-CB3573C999F5}"/>
                </a:ext>
              </a:extLst>
            </p:cNvPr>
            <p:cNvSpPr/>
            <p:nvPr/>
          </p:nvSpPr>
          <p:spPr>
            <a:xfrm>
              <a:off x="4873795" y="1621886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E5AE10-B5F8-1247-B3A8-C005B0040424}"/>
                </a:ext>
              </a:extLst>
            </p:cNvPr>
            <p:cNvSpPr txBox="1"/>
            <p:nvPr/>
          </p:nvSpPr>
          <p:spPr>
            <a:xfrm>
              <a:off x="4945396" y="1663112"/>
              <a:ext cx="387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f</a:t>
              </a:r>
              <a:r>
                <a:rPr lang="en-US" baseline="-25000" dirty="0">
                  <a:latin typeface="Times" pitchFamily="2" charset="0"/>
                </a:rPr>
                <a:t>1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ABC5771-8B82-9840-8FE3-6853C412B28B}"/>
              </a:ext>
            </a:extLst>
          </p:cNvPr>
          <p:cNvSpPr txBox="1">
            <a:spLocks/>
          </p:cNvSpPr>
          <p:nvPr/>
        </p:nvSpPr>
        <p:spPr>
          <a:xfrm>
            <a:off x="699533" y="1519008"/>
            <a:ext cx="1957297" cy="94222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i="1" dirty="0">
                <a:cs typeface="Times New Roman" panose="02020603050405020304" pitchFamily="18" charset="0"/>
              </a:rPr>
              <a:t>Items/features may be seen as arguments that a user (dis)likes those items/features.</a:t>
            </a:r>
            <a:endParaRPr 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8961511-2ED2-DD4F-B477-A3D0CF657525}"/>
              </a:ext>
            </a:extLst>
          </p:cNvPr>
          <p:cNvSpPr txBox="1">
            <a:spLocks/>
          </p:cNvSpPr>
          <p:nvPr/>
        </p:nvSpPr>
        <p:spPr>
          <a:xfrm>
            <a:off x="6472903" y="1506848"/>
            <a:ext cx="1957297" cy="94222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i="1" dirty="0">
                <a:cs typeface="Times New Roman" panose="02020603050405020304" pitchFamily="18" charset="0"/>
              </a:rPr>
              <a:t>Relations may be extracted from the links between features and items.</a:t>
            </a:r>
            <a:endParaRPr 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A4531AD-5069-3A47-AC64-B10C4B6D6CEC}"/>
              </a:ext>
            </a:extLst>
          </p:cNvPr>
          <p:cNvSpPr txBox="1">
            <a:spLocks/>
          </p:cNvSpPr>
          <p:nvPr/>
        </p:nvSpPr>
        <p:spPr>
          <a:xfrm>
            <a:off x="513793" y="2613137"/>
            <a:ext cx="8430182" cy="3714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algn="just">
              <a:lnSpc>
                <a:spcPct val="150000"/>
              </a:lnSpc>
            </a:pPr>
            <a:r>
              <a:rPr lang="en-US" dirty="0"/>
              <a:t>If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dirty="0"/>
              <a:t>hold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, and we have a positive rating from the user on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dirty="0"/>
              <a:t>, how does this affect our arguments of whether the user likes the items/features?</a:t>
            </a:r>
            <a:endParaRPr lang="en-US" sz="500" dirty="0"/>
          </a:p>
          <a:p>
            <a:pPr lvl="1" algn="just">
              <a:lnSpc>
                <a:spcPct val="150000"/>
              </a:lnSpc>
            </a:pPr>
            <a:r>
              <a:rPr lang="en-US" dirty="0"/>
              <a:t>Positive rating on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dirty="0"/>
              <a:t> → argument becomes “the user likes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dirty="0"/>
              <a:t>”.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No rating on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dirty="0"/>
              <a:t> → predicted ratings using their links to other items/features.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Since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(without rating) is held by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(with rating) →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affects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The rating of </a:t>
            </a:r>
            <a:r>
              <a:rPr lang="en-US" i="1" dirty="0"/>
              <a:t>i</a:t>
            </a:r>
            <a:r>
              <a:rPr lang="en-US" i="1" baseline="-25000" dirty="0"/>
              <a:t>1  </a:t>
            </a:r>
            <a:r>
              <a:rPr lang="en-US" dirty="0"/>
              <a:t>is positive → </a:t>
            </a:r>
            <a:r>
              <a:rPr lang="en-US" i="1" dirty="0"/>
              <a:t>i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affects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positively (supports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).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No other effects from other entities → argument becomes “the user likes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”.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Since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(with predicted rating) is held by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dirty="0"/>
              <a:t> (without rating) →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affects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dirty="0"/>
              <a:t>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The rating of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 is positive →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affects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dirty="0"/>
              <a:t>positively (supports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dirty="0"/>
              <a:t>).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No other effects from other entities → argument becomes “the user likes </a:t>
            </a:r>
            <a:r>
              <a:rPr lang="en-US" i="1" dirty="0"/>
              <a:t>i</a:t>
            </a:r>
            <a:r>
              <a:rPr lang="en-US" i="1" baseline="-25000" dirty="0"/>
              <a:t>2</a:t>
            </a:r>
            <a:r>
              <a:rPr lang="en-US" dirty="0"/>
              <a:t>”.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792662-E803-9746-AD5E-AE5EDEA6D869}"/>
              </a:ext>
            </a:extLst>
          </p:cNvPr>
          <p:cNvGrpSpPr/>
          <p:nvPr/>
        </p:nvGrpSpPr>
        <p:grpSpPr>
          <a:xfrm>
            <a:off x="4394212" y="1506581"/>
            <a:ext cx="1395778" cy="1375336"/>
            <a:chOff x="4394212" y="1389014"/>
            <a:chExt cx="1395778" cy="1375336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6FB18077-B853-8147-BF33-9B7D108D3546}"/>
                </a:ext>
              </a:extLst>
            </p:cNvPr>
            <p:cNvSpPr/>
            <p:nvPr/>
          </p:nvSpPr>
          <p:spPr>
            <a:xfrm rot="19089411">
              <a:off x="4394212" y="1389014"/>
              <a:ext cx="1395778" cy="1375336"/>
            </a:xfrm>
            <a:prstGeom prst="blockArc">
              <a:avLst>
                <a:gd name="adj1" fmla="val 16086102"/>
                <a:gd name="adj2" fmla="val 20781253"/>
                <a:gd name="adj3" fmla="val 0"/>
              </a:avLst>
            </a:prstGeom>
            <a:solidFill>
              <a:schemeClr val="tx1"/>
            </a:solidFill>
            <a:ln>
              <a:prstDash val="solid"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Times" pitchFamily="2" charset="0"/>
              </a:endParaRPr>
            </a:p>
          </p:txBody>
        </p:sp>
        <p:sp>
          <p:nvSpPr>
            <p:cNvPr id="29" name="Isosceles Triangle 24">
              <a:extLst>
                <a:ext uri="{FF2B5EF4-FFF2-40B4-BE49-F238E27FC236}">
                  <a16:creationId xmlns:a16="http://schemas.microsoft.com/office/drawing/2014/main" id="{CA70DE81-9ADB-F147-AAB7-A1FFDC75D472}"/>
                </a:ext>
              </a:extLst>
            </p:cNvPr>
            <p:cNvSpPr/>
            <p:nvPr/>
          </p:nvSpPr>
          <p:spPr>
            <a:xfrm rot="18000000" flipV="1">
              <a:off x="5451976" y="1437440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77F5B93-E843-9643-B8DA-2D38915F7CF0}"/>
              </a:ext>
            </a:extLst>
          </p:cNvPr>
          <p:cNvSpPr txBox="1"/>
          <p:nvPr/>
        </p:nvSpPr>
        <p:spPr>
          <a:xfrm flipH="1">
            <a:off x="4869499" y="1446271"/>
            <a:ext cx="336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+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F431B6-2666-0349-A752-D53B02317490}"/>
              </a:ext>
            </a:extLst>
          </p:cNvPr>
          <p:cNvGrpSpPr/>
          <p:nvPr/>
        </p:nvGrpSpPr>
        <p:grpSpPr>
          <a:xfrm>
            <a:off x="3099414" y="1492222"/>
            <a:ext cx="1395778" cy="1375336"/>
            <a:chOff x="3099414" y="1374655"/>
            <a:chExt cx="1395778" cy="1375336"/>
          </a:xfrm>
        </p:grpSpPr>
        <p:sp>
          <p:nvSpPr>
            <p:cNvPr id="32" name="Block Arc 31">
              <a:extLst>
                <a:ext uri="{FF2B5EF4-FFF2-40B4-BE49-F238E27FC236}">
                  <a16:creationId xmlns:a16="http://schemas.microsoft.com/office/drawing/2014/main" id="{62E6C4AE-10CB-A848-A343-232AB5E9277B}"/>
                </a:ext>
              </a:extLst>
            </p:cNvPr>
            <p:cNvSpPr/>
            <p:nvPr/>
          </p:nvSpPr>
          <p:spPr>
            <a:xfrm rot="19089411">
              <a:off x="3099414" y="1374655"/>
              <a:ext cx="1395778" cy="1375336"/>
            </a:xfrm>
            <a:prstGeom prst="blockArc">
              <a:avLst>
                <a:gd name="adj1" fmla="val 16086102"/>
                <a:gd name="adj2" fmla="val 20781253"/>
                <a:gd name="adj3" fmla="val 0"/>
              </a:avLst>
            </a:prstGeom>
            <a:solidFill>
              <a:schemeClr val="tx1"/>
            </a:solidFill>
            <a:ln>
              <a:prstDash val="solid"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Times" pitchFamily="2" charset="0"/>
              </a:endParaRPr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EE201EAD-9EBE-4948-B893-6ABEF0A8C833}"/>
                </a:ext>
              </a:extLst>
            </p:cNvPr>
            <p:cNvSpPr/>
            <p:nvPr/>
          </p:nvSpPr>
          <p:spPr>
            <a:xfrm rot="18000000" flipV="1">
              <a:off x="4144478" y="1429431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10A2AC3-73E4-234F-8766-0485A3663462}"/>
              </a:ext>
            </a:extLst>
          </p:cNvPr>
          <p:cNvSpPr txBox="1"/>
          <p:nvPr/>
        </p:nvSpPr>
        <p:spPr>
          <a:xfrm flipH="1">
            <a:off x="3574701" y="1431912"/>
            <a:ext cx="336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+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3C50663-279E-244F-B878-9B1CA3169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296" y="2149587"/>
            <a:ext cx="503066" cy="463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B82C29-F710-274B-A3E5-668152930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598" y="2153898"/>
            <a:ext cx="503066" cy="4635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13942BE-6544-B348-A3F6-74B62F0DD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674" y="2149587"/>
            <a:ext cx="503066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build="p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30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7F62-724B-7240-BC69-07B625A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(Tripolar) Argumentation Frameworks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808123-F9C9-FF44-A3FA-6BF7B443E68D}"/>
              </a:ext>
            </a:extLst>
          </p:cNvPr>
          <p:cNvSpPr txBox="1">
            <a:spLocks/>
          </p:cNvSpPr>
          <p:nvPr/>
        </p:nvSpPr>
        <p:spPr>
          <a:xfrm>
            <a:off x="457200" y="4874868"/>
            <a:ext cx="8229600" cy="561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Attacks/supports/</a:t>
            </a:r>
            <a:r>
              <a:rPr lang="en-US" dirty="0" err="1"/>
              <a:t>neutralisers</a:t>
            </a:r>
            <a:r>
              <a:rPr lang="en-US" dirty="0"/>
              <a:t> reduce/increase/</a:t>
            </a:r>
            <a:r>
              <a:rPr lang="en-US" dirty="0" err="1"/>
              <a:t>neutralise</a:t>
            </a:r>
            <a:r>
              <a:rPr lang="en-US" dirty="0"/>
              <a:t> an item-aspect’s predicted rating.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7568C8-2910-C840-B368-D5B14159695A}"/>
              </a:ext>
            </a:extLst>
          </p:cNvPr>
          <p:cNvSpPr txBox="1">
            <a:spLocks/>
          </p:cNvSpPr>
          <p:nvPr/>
        </p:nvSpPr>
        <p:spPr>
          <a:xfrm>
            <a:off x="457200" y="975282"/>
            <a:ext cx="8229600" cy="9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Arguments are items and aspects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0970438-CEB8-1F49-A26F-65943D5A1F1D}"/>
              </a:ext>
            </a:extLst>
          </p:cNvPr>
          <p:cNvSpPr txBox="1">
            <a:spLocks/>
          </p:cNvSpPr>
          <p:nvPr/>
        </p:nvSpPr>
        <p:spPr>
          <a:xfrm>
            <a:off x="457199" y="5513987"/>
            <a:ext cx="8229600" cy="561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argumentation framework is thus shown to satisfy a form of </a:t>
            </a:r>
            <a:r>
              <a:rPr lang="en-US" i="1" dirty="0"/>
              <a:t>weak balance</a:t>
            </a:r>
            <a:r>
              <a:rPr lang="en-US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905BF4-44F6-094F-9F39-E7C8BB586B73}"/>
              </a:ext>
            </a:extLst>
          </p:cNvPr>
          <p:cNvSpPr txBox="1">
            <a:spLocks/>
          </p:cNvSpPr>
          <p:nvPr/>
        </p:nvSpPr>
        <p:spPr>
          <a:xfrm>
            <a:off x="457199" y="1751347"/>
            <a:ext cx="8229600" cy="289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item affects an aspect it holds </a:t>
            </a:r>
            <a:r>
              <a:rPr lang="en-US" dirty="0" err="1"/>
              <a:t>iff</a:t>
            </a:r>
            <a:r>
              <a:rPr lang="en-US" dirty="0"/>
              <a:t> the item has a rating from a user but the aspect does not.</a:t>
            </a:r>
          </a:p>
          <a:p>
            <a:endParaRPr lang="en-US" dirty="0"/>
          </a:p>
          <a:p>
            <a:r>
              <a:rPr lang="en-US" dirty="0"/>
              <a:t>An aspect affects an item </a:t>
            </a:r>
            <a:r>
              <a:rPr lang="en-US" dirty="0" err="1"/>
              <a:t>iff</a:t>
            </a:r>
            <a:r>
              <a:rPr lang="en-US" dirty="0"/>
              <a:t> the item does not have a rating from the user.</a:t>
            </a:r>
          </a:p>
          <a:p>
            <a:endParaRPr lang="en-US" dirty="0"/>
          </a:p>
          <a:p>
            <a:r>
              <a:rPr lang="en-US" dirty="0"/>
              <a:t>These effects are </a:t>
            </a:r>
            <a:r>
              <a:rPr lang="en-US" dirty="0" err="1"/>
              <a:t>characterised</a:t>
            </a:r>
            <a:r>
              <a:rPr lang="en-US" dirty="0"/>
              <a:t> as follows:</a:t>
            </a:r>
          </a:p>
          <a:p>
            <a:pPr lvl="1"/>
            <a:r>
              <a:rPr lang="en-US" b="1" dirty="0"/>
              <a:t>attacks </a:t>
            </a:r>
            <a:r>
              <a:rPr lang="en-US" dirty="0" err="1"/>
              <a:t>iff</a:t>
            </a:r>
            <a:r>
              <a:rPr lang="en-US" dirty="0"/>
              <a:t> the affecting item-aspect has a negative predicted rating;</a:t>
            </a:r>
          </a:p>
          <a:p>
            <a:pPr lvl="1"/>
            <a:r>
              <a:rPr lang="en-US" b="1" dirty="0"/>
              <a:t>supports </a:t>
            </a:r>
            <a:r>
              <a:rPr lang="en-US" dirty="0" err="1"/>
              <a:t>iff</a:t>
            </a:r>
            <a:r>
              <a:rPr lang="en-US" dirty="0"/>
              <a:t> the affecting item-aspect has a positive predicted rating; </a:t>
            </a:r>
          </a:p>
          <a:p>
            <a:pPr lvl="1"/>
            <a:r>
              <a:rPr lang="en-US" b="1" dirty="0" err="1"/>
              <a:t>neutralisers</a:t>
            </a:r>
            <a:r>
              <a:rPr lang="en-US" b="1" dirty="0"/>
              <a:t> </a:t>
            </a:r>
            <a:r>
              <a:rPr lang="en-US" dirty="0" err="1"/>
              <a:t>iff</a:t>
            </a:r>
            <a:r>
              <a:rPr lang="en-US" dirty="0"/>
              <a:t> the affecting item-aspect has a predicted rating of zero.</a:t>
            </a:r>
          </a:p>
        </p:txBody>
      </p:sp>
    </p:spTree>
    <p:extLst>
      <p:ext uri="{BB962C8B-B14F-4D97-AF65-F5344CB8AC3E}">
        <p14:creationId xmlns:p14="http://schemas.microsoft.com/office/powerpoint/2010/main" val="31404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7F62-724B-7240-BC69-07B625A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(Tripolar) Argumentation Frameworks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3D979-89A1-3C4F-BA8C-827F7B18E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73" y="1932832"/>
            <a:ext cx="2920283" cy="2899236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FE4FD55-B0A5-F240-ACB7-7D649FD06A4D}"/>
              </a:ext>
            </a:extLst>
          </p:cNvPr>
          <p:cNvSpPr txBox="1">
            <a:spLocks/>
          </p:cNvSpPr>
          <p:nvPr/>
        </p:nvSpPr>
        <p:spPr>
          <a:xfrm>
            <a:off x="457200" y="881036"/>
            <a:ext cx="8229600" cy="53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extracted argumentation graph contains attacks, supports and </a:t>
            </a:r>
            <a:r>
              <a:rPr lang="en-US" i="1" dirty="0" err="1"/>
              <a:t>neutralisers</a:t>
            </a:r>
            <a:r>
              <a:rPr lang="en-US" dirty="0"/>
              <a:t>: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66FE2C7-7929-0445-B765-822EA3EBD2D7}"/>
              </a:ext>
            </a:extLst>
          </p:cNvPr>
          <p:cNvSpPr txBox="1">
            <a:spLocks/>
          </p:cNvSpPr>
          <p:nvPr/>
        </p:nvSpPr>
        <p:spPr>
          <a:xfrm>
            <a:off x="299771" y="5233020"/>
            <a:ext cx="4724295" cy="70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/>
              <a:t>Key: id, user rating, average similar user rating, predicted rating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57AAC4-641E-D444-AFE4-E54FACF0EF0D}"/>
              </a:ext>
            </a:extLst>
          </p:cNvPr>
          <p:cNvGrpSpPr/>
          <p:nvPr/>
        </p:nvGrpSpPr>
        <p:grpSpPr>
          <a:xfrm>
            <a:off x="6713092" y="3066511"/>
            <a:ext cx="1375336" cy="1395778"/>
            <a:chOff x="6713092" y="2470762"/>
            <a:chExt cx="1375336" cy="1395778"/>
          </a:xfrm>
        </p:grpSpPr>
        <p:sp>
          <p:nvSpPr>
            <p:cNvPr id="97" name="Block Arc 96">
              <a:extLst>
                <a:ext uri="{FF2B5EF4-FFF2-40B4-BE49-F238E27FC236}">
                  <a16:creationId xmlns:a16="http://schemas.microsoft.com/office/drawing/2014/main" id="{30FC3F64-AB27-7841-9170-B4B0C0EF0CDE}"/>
                </a:ext>
              </a:extLst>
            </p:cNvPr>
            <p:cNvSpPr/>
            <p:nvPr/>
          </p:nvSpPr>
          <p:spPr>
            <a:xfrm rot="15489411">
              <a:off x="6702871" y="2480983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960BABA1-A3CD-154D-AB12-7B430C6C5112}"/>
                </a:ext>
              </a:extLst>
            </p:cNvPr>
            <p:cNvSpPr/>
            <p:nvPr/>
          </p:nvSpPr>
          <p:spPr>
            <a:xfrm rot="14400000" flipV="1">
              <a:off x="7057685" y="2451871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9BB3069-6153-6447-8A52-2F0333A8DE25}"/>
              </a:ext>
            </a:extLst>
          </p:cNvPr>
          <p:cNvSpPr txBox="1"/>
          <p:nvPr/>
        </p:nvSpPr>
        <p:spPr>
          <a:xfrm>
            <a:off x="6754512" y="3336126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ECC338D-A039-D64F-8514-D9925D70AF52}"/>
              </a:ext>
            </a:extLst>
          </p:cNvPr>
          <p:cNvGrpSpPr/>
          <p:nvPr/>
        </p:nvGrpSpPr>
        <p:grpSpPr>
          <a:xfrm>
            <a:off x="6679032" y="3057515"/>
            <a:ext cx="1375336" cy="1395778"/>
            <a:chOff x="6679032" y="2461766"/>
            <a:chExt cx="1375336" cy="1395778"/>
          </a:xfrm>
        </p:grpSpPr>
        <p:sp>
          <p:nvSpPr>
            <p:cNvPr id="101" name="Block Arc 100">
              <a:extLst>
                <a:ext uri="{FF2B5EF4-FFF2-40B4-BE49-F238E27FC236}">
                  <a16:creationId xmlns:a16="http://schemas.microsoft.com/office/drawing/2014/main" id="{E421ADA3-B027-D848-9375-A76EF525CF6E}"/>
                </a:ext>
              </a:extLst>
            </p:cNvPr>
            <p:cNvSpPr/>
            <p:nvPr/>
          </p:nvSpPr>
          <p:spPr>
            <a:xfrm rot="6110589" flipH="1">
              <a:off x="6668811" y="247198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93EAB2C0-C307-D446-9FD6-37AA552AB21F}"/>
                </a:ext>
              </a:extLst>
            </p:cNvPr>
            <p:cNvSpPr/>
            <p:nvPr/>
          </p:nvSpPr>
          <p:spPr>
            <a:xfrm rot="7200000" flipH="1" flipV="1">
              <a:off x="7577770" y="2442875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A613B69A-3FB5-E441-B2AA-1D89696C6194}"/>
              </a:ext>
            </a:extLst>
          </p:cNvPr>
          <p:cNvSpPr txBox="1"/>
          <p:nvPr/>
        </p:nvSpPr>
        <p:spPr>
          <a:xfrm flipH="1">
            <a:off x="7680610" y="3331157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0B7547B-A8D3-5A40-B379-7F5C3428D7AF}"/>
              </a:ext>
            </a:extLst>
          </p:cNvPr>
          <p:cNvSpPr txBox="1"/>
          <p:nvPr/>
        </p:nvSpPr>
        <p:spPr>
          <a:xfrm>
            <a:off x="5832899" y="3419428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0D9196D-73C0-F344-B1F5-4043B4B6867E}"/>
              </a:ext>
            </a:extLst>
          </p:cNvPr>
          <p:cNvGrpSpPr/>
          <p:nvPr/>
        </p:nvGrpSpPr>
        <p:grpSpPr>
          <a:xfrm>
            <a:off x="5271402" y="3811960"/>
            <a:ext cx="1395778" cy="1375336"/>
            <a:chOff x="5271402" y="3216211"/>
            <a:chExt cx="1395778" cy="1375336"/>
          </a:xfrm>
        </p:grpSpPr>
        <p:sp>
          <p:nvSpPr>
            <p:cNvPr id="105" name="Block Arc 104">
              <a:extLst>
                <a:ext uri="{FF2B5EF4-FFF2-40B4-BE49-F238E27FC236}">
                  <a16:creationId xmlns:a16="http://schemas.microsoft.com/office/drawing/2014/main" id="{B51B3E1D-294F-8B44-9D76-E310BE46863F}"/>
                </a:ext>
              </a:extLst>
            </p:cNvPr>
            <p:cNvSpPr/>
            <p:nvPr/>
          </p:nvSpPr>
          <p:spPr>
            <a:xfrm rot="19089411">
              <a:off x="5271402" y="3216211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7" name="Isosceles Triangle 24">
              <a:extLst>
                <a:ext uri="{FF2B5EF4-FFF2-40B4-BE49-F238E27FC236}">
                  <a16:creationId xmlns:a16="http://schemas.microsoft.com/office/drawing/2014/main" id="{0D19FF5C-36C1-7E41-8525-BAEBCE5CB5DF}"/>
                </a:ext>
              </a:extLst>
            </p:cNvPr>
            <p:cNvSpPr/>
            <p:nvPr/>
          </p:nvSpPr>
          <p:spPr>
            <a:xfrm rot="7200000">
              <a:off x="6404099" y="3296707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EEEF6166-574A-F74B-AC2F-797FB4587E6D}"/>
              </a:ext>
            </a:extLst>
          </p:cNvPr>
          <p:cNvSpPr txBox="1"/>
          <p:nvPr/>
        </p:nvSpPr>
        <p:spPr>
          <a:xfrm flipH="1">
            <a:off x="8004656" y="3017347"/>
            <a:ext cx="3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D6A68A5-AC8F-234D-9D20-1945E8041ACF}"/>
              </a:ext>
            </a:extLst>
          </p:cNvPr>
          <p:cNvGrpSpPr/>
          <p:nvPr/>
        </p:nvGrpSpPr>
        <p:grpSpPr>
          <a:xfrm>
            <a:off x="7100665" y="2895449"/>
            <a:ext cx="1375336" cy="1444666"/>
            <a:chOff x="7100665" y="2299700"/>
            <a:chExt cx="1375336" cy="1444666"/>
          </a:xfrm>
        </p:grpSpPr>
        <p:sp>
          <p:nvSpPr>
            <p:cNvPr id="109" name="Block Arc 108">
              <a:extLst>
                <a:ext uri="{FF2B5EF4-FFF2-40B4-BE49-F238E27FC236}">
                  <a16:creationId xmlns:a16="http://schemas.microsoft.com/office/drawing/2014/main" id="{7A680047-10C6-4048-B2E6-8A69DDD37AD3}"/>
                </a:ext>
              </a:extLst>
            </p:cNvPr>
            <p:cNvSpPr/>
            <p:nvPr/>
          </p:nvSpPr>
          <p:spPr>
            <a:xfrm rot="4310589" flipH="1">
              <a:off x="7090444" y="2358809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1" name="Isosceles Triangle 24">
              <a:extLst>
                <a:ext uri="{FF2B5EF4-FFF2-40B4-BE49-F238E27FC236}">
                  <a16:creationId xmlns:a16="http://schemas.microsoft.com/office/drawing/2014/main" id="{C9FACE5D-157E-294B-AB9A-E69F79D4948E}"/>
                </a:ext>
              </a:extLst>
            </p:cNvPr>
            <p:cNvSpPr/>
            <p:nvPr/>
          </p:nvSpPr>
          <p:spPr>
            <a:xfrm rot="16200000" flipH="1">
              <a:off x="7638645" y="2274246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A7C587AF-956C-1647-889A-923FC0766DA4}"/>
              </a:ext>
            </a:extLst>
          </p:cNvPr>
          <p:cNvSpPr txBox="1"/>
          <p:nvPr/>
        </p:nvSpPr>
        <p:spPr>
          <a:xfrm flipH="1">
            <a:off x="7851548" y="2092704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E860091-899B-E946-8935-EA7AB273228D}"/>
              </a:ext>
            </a:extLst>
          </p:cNvPr>
          <p:cNvGrpSpPr/>
          <p:nvPr/>
        </p:nvGrpSpPr>
        <p:grpSpPr>
          <a:xfrm>
            <a:off x="7524419" y="2150715"/>
            <a:ext cx="1450956" cy="1375336"/>
            <a:chOff x="7524419" y="1554966"/>
            <a:chExt cx="1450956" cy="1375336"/>
          </a:xfrm>
        </p:grpSpPr>
        <p:sp>
          <p:nvSpPr>
            <p:cNvPr id="114" name="Block Arc 113">
              <a:extLst>
                <a:ext uri="{FF2B5EF4-FFF2-40B4-BE49-F238E27FC236}">
                  <a16:creationId xmlns:a16="http://schemas.microsoft.com/office/drawing/2014/main" id="{56A3DA92-C785-714B-B1D5-FC34D7112AE1}"/>
                </a:ext>
              </a:extLst>
            </p:cNvPr>
            <p:cNvSpPr/>
            <p:nvPr/>
          </p:nvSpPr>
          <p:spPr>
            <a:xfrm rot="710589" flipH="1">
              <a:off x="7579597" y="1554966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6" name="Isosceles Triangle 24">
              <a:extLst>
                <a:ext uri="{FF2B5EF4-FFF2-40B4-BE49-F238E27FC236}">
                  <a16:creationId xmlns:a16="http://schemas.microsoft.com/office/drawing/2014/main" id="{1163E82A-5EFE-9447-BE0B-46DF0B1D2A00}"/>
                </a:ext>
              </a:extLst>
            </p:cNvPr>
            <p:cNvSpPr/>
            <p:nvPr/>
          </p:nvSpPr>
          <p:spPr>
            <a:xfrm rot="12600000" flipH="1">
              <a:off x="7524419" y="1979095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B0F00172-FFC3-3F42-A456-D4A23BE44710}"/>
              </a:ext>
            </a:extLst>
          </p:cNvPr>
          <p:cNvSpPr txBox="1"/>
          <p:nvPr/>
        </p:nvSpPr>
        <p:spPr>
          <a:xfrm>
            <a:off x="6735298" y="1774490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76A6094-284D-2B40-BB65-AAF7E98F0C98}"/>
              </a:ext>
            </a:extLst>
          </p:cNvPr>
          <p:cNvGrpSpPr/>
          <p:nvPr/>
        </p:nvGrpSpPr>
        <p:grpSpPr>
          <a:xfrm>
            <a:off x="5887619" y="2097616"/>
            <a:ext cx="1439759" cy="1375336"/>
            <a:chOff x="5887619" y="1501867"/>
            <a:chExt cx="1439759" cy="1375336"/>
          </a:xfrm>
        </p:grpSpPr>
        <p:sp>
          <p:nvSpPr>
            <p:cNvPr id="119" name="Block Arc 118">
              <a:extLst>
                <a:ext uri="{FF2B5EF4-FFF2-40B4-BE49-F238E27FC236}">
                  <a16:creationId xmlns:a16="http://schemas.microsoft.com/office/drawing/2014/main" id="{B535CF46-BBA0-D241-95EF-1BB9D8D5B40A}"/>
                </a:ext>
              </a:extLst>
            </p:cNvPr>
            <p:cNvSpPr/>
            <p:nvPr/>
          </p:nvSpPr>
          <p:spPr>
            <a:xfrm rot="20889411">
              <a:off x="5887619" y="150186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1" name="Isosceles Triangle 24">
              <a:extLst>
                <a:ext uri="{FF2B5EF4-FFF2-40B4-BE49-F238E27FC236}">
                  <a16:creationId xmlns:a16="http://schemas.microsoft.com/office/drawing/2014/main" id="{056611D4-D9C6-5A44-9721-2B12CB0CFA2F}"/>
                </a:ext>
              </a:extLst>
            </p:cNvPr>
            <p:cNvSpPr/>
            <p:nvPr/>
          </p:nvSpPr>
          <p:spPr>
            <a:xfrm rot="9000000">
              <a:off x="7195373" y="1925399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1EAD7-2D51-FF46-B062-B8714BBB4A5B}"/>
              </a:ext>
            </a:extLst>
          </p:cNvPr>
          <p:cNvGrpSpPr/>
          <p:nvPr/>
        </p:nvGrpSpPr>
        <p:grpSpPr>
          <a:xfrm>
            <a:off x="7141996" y="2687683"/>
            <a:ext cx="643104" cy="468000"/>
            <a:chOff x="7141996" y="2091934"/>
            <a:chExt cx="643104" cy="4680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CC61EE6-08BC-8546-B145-E6CCF644E8FF}"/>
                </a:ext>
              </a:extLst>
            </p:cNvPr>
            <p:cNvSpPr/>
            <p:nvPr/>
          </p:nvSpPr>
          <p:spPr>
            <a:xfrm>
              <a:off x="7141996" y="2091934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aseline="-250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1FDAEE-BA3F-5540-8627-389ABCDB45C9}"/>
                </a:ext>
              </a:extLst>
            </p:cNvPr>
            <p:cNvSpPr txBox="1"/>
            <p:nvPr/>
          </p:nvSpPr>
          <p:spPr>
            <a:xfrm>
              <a:off x="7217879" y="2133951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f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5EF324C-47D4-0F4D-84CA-217579AB8AFA}"/>
              </a:ext>
            </a:extLst>
          </p:cNvPr>
          <p:cNvGrpSpPr/>
          <p:nvPr/>
        </p:nvGrpSpPr>
        <p:grpSpPr>
          <a:xfrm>
            <a:off x="5094596" y="3946867"/>
            <a:ext cx="631431" cy="468000"/>
            <a:chOff x="4086291" y="3009040"/>
            <a:chExt cx="631431" cy="468000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ABB3838-7650-5A42-ABED-8521DA942316}"/>
                </a:ext>
              </a:extLst>
            </p:cNvPr>
            <p:cNvSpPr/>
            <p:nvPr/>
          </p:nvSpPr>
          <p:spPr>
            <a:xfrm>
              <a:off x="4086291" y="300904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147A6F8-A8FB-5A40-87CD-AFB735D86359}"/>
                </a:ext>
              </a:extLst>
            </p:cNvPr>
            <p:cNvSpPr txBox="1"/>
            <p:nvPr/>
          </p:nvSpPr>
          <p:spPr>
            <a:xfrm>
              <a:off x="4150501" y="3046085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f</a:t>
              </a:r>
              <a:r>
                <a:rPr lang="en-GB" baseline="-25000" dirty="0">
                  <a:latin typeface="Times" pitchFamily="2" charset="0"/>
                </a:rPr>
                <a:t>2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19939A-2967-704E-A0AA-6024461411AE}"/>
              </a:ext>
            </a:extLst>
          </p:cNvPr>
          <p:cNvGrpSpPr/>
          <p:nvPr/>
        </p:nvGrpSpPr>
        <p:grpSpPr>
          <a:xfrm>
            <a:off x="6503592" y="3930704"/>
            <a:ext cx="618802" cy="468000"/>
            <a:chOff x="6503592" y="3334955"/>
            <a:chExt cx="618802" cy="46800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E0788E1-BCB0-D84E-AFE0-5BC307FB740E}"/>
                </a:ext>
              </a:extLst>
            </p:cNvPr>
            <p:cNvSpPr/>
            <p:nvPr/>
          </p:nvSpPr>
          <p:spPr>
            <a:xfrm>
              <a:off x="6503592" y="333495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EFF02E6-A035-754E-96A7-E520D311CFA5}"/>
                </a:ext>
              </a:extLst>
            </p:cNvPr>
            <p:cNvSpPr txBox="1"/>
            <p:nvPr/>
          </p:nvSpPr>
          <p:spPr>
            <a:xfrm>
              <a:off x="6555173" y="3362111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g</a:t>
              </a:r>
              <a:r>
                <a:rPr lang="en-GB" baseline="-25000" dirty="0">
                  <a:latin typeface="Times" pitchFamily="2" charset="0"/>
                </a:rPr>
                <a:t>3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41F95C0-DDD5-9047-BA9C-35A9C717907E}"/>
              </a:ext>
            </a:extLst>
          </p:cNvPr>
          <p:cNvGrpSpPr/>
          <p:nvPr/>
        </p:nvGrpSpPr>
        <p:grpSpPr>
          <a:xfrm>
            <a:off x="8373833" y="3382450"/>
            <a:ext cx="621401" cy="468000"/>
            <a:chOff x="7365528" y="2444623"/>
            <a:chExt cx="621401" cy="46800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65EA242-ECF6-1E4D-B30A-6347A3373F48}"/>
                </a:ext>
              </a:extLst>
            </p:cNvPr>
            <p:cNvSpPr/>
            <p:nvPr/>
          </p:nvSpPr>
          <p:spPr>
            <a:xfrm>
              <a:off x="7365528" y="244462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0EC92F8-A9B7-CB48-9685-462556ADFD81}"/>
                </a:ext>
              </a:extLst>
            </p:cNvPr>
            <p:cNvSpPr txBox="1"/>
            <p:nvPr/>
          </p:nvSpPr>
          <p:spPr>
            <a:xfrm>
              <a:off x="7419708" y="2484155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d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6FD184-9B1F-124B-979E-D4367166D3EE}"/>
              </a:ext>
            </a:extLst>
          </p:cNvPr>
          <p:cNvGrpSpPr/>
          <p:nvPr/>
        </p:nvGrpSpPr>
        <p:grpSpPr>
          <a:xfrm>
            <a:off x="5949994" y="1921697"/>
            <a:ext cx="618026" cy="468000"/>
            <a:chOff x="5949994" y="1325948"/>
            <a:chExt cx="618026" cy="46800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81622C5-8045-6541-ABA5-871606EC0E85}"/>
                </a:ext>
              </a:extLst>
            </p:cNvPr>
            <p:cNvSpPr/>
            <p:nvPr/>
          </p:nvSpPr>
          <p:spPr>
            <a:xfrm>
              <a:off x="5949994" y="1325948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268A0D9-4626-C24D-A085-08E7C938BF82}"/>
                </a:ext>
              </a:extLst>
            </p:cNvPr>
            <p:cNvSpPr txBox="1"/>
            <p:nvPr/>
          </p:nvSpPr>
          <p:spPr>
            <a:xfrm>
              <a:off x="6000799" y="1345017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a</a:t>
              </a:r>
              <a:r>
                <a:rPr lang="en-GB" baseline="-25000" dirty="0">
                  <a:latin typeface="Times" pitchFamily="2" charset="0"/>
                </a:rPr>
                <a:t>3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747A06-CB60-6E40-A7BB-6DBCE63FF5B7}"/>
              </a:ext>
            </a:extLst>
          </p:cNvPr>
          <p:cNvGrpSpPr/>
          <p:nvPr/>
        </p:nvGrpSpPr>
        <p:grpSpPr>
          <a:xfrm>
            <a:off x="8418893" y="2035710"/>
            <a:ext cx="624368" cy="468000"/>
            <a:chOff x="8418893" y="1439961"/>
            <a:chExt cx="624368" cy="46800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615875AE-49B8-7047-A20A-AEFD5A780A94}"/>
                </a:ext>
              </a:extLst>
            </p:cNvPr>
            <p:cNvSpPr/>
            <p:nvPr/>
          </p:nvSpPr>
          <p:spPr>
            <a:xfrm>
              <a:off x="8418893" y="1439961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89E4826-B60E-3242-BBA1-A74802B0FF21}"/>
                </a:ext>
              </a:extLst>
            </p:cNvPr>
            <p:cNvSpPr txBox="1"/>
            <p:nvPr/>
          </p:nvSpPr>
          <p:spPr>
            <a:xfrm>
              <a:off x="8476040" y="1475066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a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EDF578-3B0A-D24F-8874-2B5D27E75E6E}"/>
              </a:ext>
            </a:extLst>
          </p:cNvPr>
          <p:cNvGrpSpPr/>
          <p:nvPr/>
        </p:nvGrpSpPr>
        <p:grpSpPr>
          <a:xfrm>
            <a:off x="7779016" y="3922959"/>
            <a:ext cx="644750" cy="468000"/>
            <a:chOff x="7779016" y="3327210"/>
            <a:chExt cx="644750" cy="4680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4E711D6-1D50-2545-9229-36AFAC2B7269}"/>
                </a:ext>
              </a:extLst>
            </p:cNvPr>
            <p:cNvSpPr/>
            <p:nvPr/>
          </p:nvSpPr>
          <p:spPr>
            <a:xfrm>
              <a:off x="7779016" y="332721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46753C5-0FF6-F244-9A98-F0DD9A8EADC9}"/>
                </a:ext>
              </a:extLst>
            </p:cNvPr>
            <p:cNvSpPr txBox="1"/>
            <p:nvPr/>
          </p:nvSpPr>
          <p:spPr>
            <a:xfrm>
              <a:off x="7856545" y="3359901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g</a:t>
              </a:r>
              <a:r>
                <a:rPr lang="en-GB" baseline="-25000" dirty="0">
                  <a:latin typeface="Times" pitchFamily="2" charset="0"/>
                </a:rPr>
                <a:t>2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4A177239-113D-BB47-B1F6-78037638EC61}"/>
              </a:ext>
            </a:extLst>
          </p:cNvPr>
          <p:cNvSpPr txBox="1"/>
          <p:nvPr/>
        </p:nvSpPr>
        <p:spPr>
          <a:xfrm rot="10800000">
            <a:off x="4312927" y="3871562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DAF320-8D3C-6247-AF28-E260A0BD4217}"/>
              </a:ext>
            </a:extLst>
          </p:cNvPr>
          <p:cNvGrpSpPr/>
          <p:nvPr/>
        </p:nvGrpSpPr>
        <p:grpSpPr>
          <a:xfrm>
            <a:off x="4231254" y="2745755"/>
            <a:ext cx="1472067" cy="1375336"/>
            <a:chOff x="4231254" y="2150006"/>
            <a:chExt cx="1472067" cy="1375336"/>
          </a:xfrm>
        </p:grpSpPr>
        <p:sp>
          <p:nvSpPr>
            <p:cNvPr id="134" name="Block Arc 133">
              <a:extLst>
                <a:ext uri="{FF2B5EF4-FFF2-40B4-BE49-F238E27FC236}">
                  <a16:creationId xmlns:a16="http://schemas.microsoft.com/office/drawing/2014/main" id="{67F283E7-9877-C345-9F94-7209825C7CDB}"/>
                </a:ext>
              </a:extLst>
            </p:cNvPr>
            <p:cNvSpPr/>
            <p:nvPr/>
          </p:nvSpPr>
          <p:spPr>
            <a:xfrm rot="10446100">
              <a:off x="4307543" y="2150006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6" name="Isosceles Triangle 24">
              <a:extLst>
                <a:ext uri="{FF2B5EF4-FFF2-40B4-BE49-F238E27FC236}">
                  <a16:creationId xmlns:a16="http://schemas.microsoft.com/office/drawing/2014/main" id="{2A9B5614-4CBF-484F-B5B5-5E5DE9120E7E}"/>
                </a:ext>
              </a:extLst>
            </p:cNvPr>
            <p:cNvSpPr/>
            <p:nvPr/>
          </p:nvSpPr>
          <p:spPr>
            <a:xfrm rot="20156689">
              <a:off x="4231254" y="2869754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4754E77-7E6C-EB4D-88E2-E569189758F1}"/>
              </a:ext>
            </a:extLst>
          </p:cNvPr>
          <p:cNvGrpSpPr/>
          <p:nvPr/>
        </p:nvGrpSpPr>
        <p:grpSpPr>
          <a:xfrm>
            <a:off x="3934201" y="3021568"/>
            <a:ext cx="631431" cy="468000"/>
            <a:chOff x="4086291" y="3009040"/>
            <a:chExt cx="631431" cy="468000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A658B7-3490-DF48-BF35-38C7D89AEB66}"/>
                </a:ext>
              </a:extLst>
            </p:cNvPr>
            <p:cNvSpPr/>
            <p:nvPr/>
          </p:nvSpPr>
          <p:spPr>
            <a:xfrm>
              <a:off x="4086291" y="300904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4736572-A36A-C941-9C8C-F43F9A2E4E94}"/>
                </a:ext>
              </a:extLst>
            </p:cNvPr>
            <p:cNvSpPr txBox="1"/>
            <p:nvPr/>
          </p:nvSpPr>
          <p:spPr>
            <a:xfrm>
              <a:off x="4150501" y="3046085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g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37DEAED-5768-1A49-8187-D66803B7D5A8}"/>
              </a:ext>
            </a:extLst>
          </p:cNvPr>
          <p:cNvSpPr txBox="1"/>
          <p:nvPr/>
        </p:nvSpPr>
        <p:spPr>
          <a:xfrm rot="10800000">
            <a:off x="4620085" y="4614567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D541D66-5771-CC47-85CE-7B788CE5F1FF}"/>
              </a:ext>
            </a:extLst>
          </p:cNvPr>
          <p:cNvGrpSpPr/>
          <p:nvPr/>
        </p:nvGrpSpPr>
        <p:grpSpPr>
          <a:xfrm>
            <a:off x="3858905" y="3332636"/>
            <a:ext cx="1375336" cy="1412755"/>
            <a:chOff x="3858905" y="2736887"/>
            <a:chExt cx="1375336" cy="1412755"/>
          </a:xfrm>
        </p:grpSpPr>
        <p:sp>
          <p:nvSpPr>
            <p:cNvPr id="141" name="Block Arc 140">
              <a:extLst>
                <a:ext uri="{FF2B5EF4-FFF2-40B4-BE49-F238E27FC236}">
                  <a16:creationId xmlns:a16="http://schemas.microsoft.com/office/drawing/2014/main" id="{957338BF-636F-4546-9704-9ABAF1E31169}"/>
                </a:ext>
              </a:extLst>
            </p:cNvPr>
            <p:cNvSpPr/>
            <p:nvPr/>
          </p:nvSpPr>
          <p:spPr>
            <a:xfrm rot="7169567">
              <a:off x="3848684" y="2747108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" name="Isosceles Triangle 24">
              <a:extLst>
                <a:ext uri="{FF2B5EF4-FFF2-40B4-BE49-F238E27FC236}">
                  <a16:creationId xmlns:a16="http://schemas.microsoft.com/office/drawing/2014/main" id="{991C1E89-137E-AB4B-BB5F-1CDBAFDB0992}"/>
                </a:ext>
              </a:extLst>
            </p:cNvPr>
            <p:cNvSpPr/>
            <p:nvPr/>
          </p:nvSpPr>
          <p:spPr>
            <a:xfrm rot="16880156">
              <a:off x="4171136" y="399218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059F6D5-8125-A140-8B35-0EC81B631D0D}"/>
              </a:ext>
            </a:extLst>
          </p:cNvPr>
          <p:cNvGrpSpPr/>
          <p:nvPr/>
        </p:nvGrpSpPr>
        <p:grpSpPr>
          <a:xfrm>
            <a:off x="3675555" y="4391382"/>
            <a:ext cx="631431" cy="468000"/>
            <a:chOff x="3675555" y="3795633"/>
            <a:chExt cx="631431" cy="468000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1E66A51-F220-4D4B-8787-6FCAF583CFBA}"/>
                </a:ext>
              </a:extLst>
            </p:cNvPr>
            <p:cNvSpPr txBox="1"/>
            <p:nvPr/>
          </p:nvSpPr>
          <p:spPr>
            <a:xfrm>
              <a:off x="3739765" y="3832678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a</a:t>
              </a:r>
              <a:r>
                <a:rPr lang="en-GB" baseline="-25000" dirty="0">
                  <a:latin typeface="Times" pitchFamily="2" charset="0"/>
                </a:rPr>
                <a:t>2</a:t>
              </a:r>
              <a:endParaRPr lang="en-US" baseline="-25000" dirty="0">
                <a:latin typeface="Times" pitchFamily="2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3CA1B7B-2BEA-D54D-BC9B-08BE6D8B3674}"/>
                </a:ext>
              </a:extLst>
            </p:cNvPr>
            <p:cNvSpPr/>
            <p:nvPr/>
          </p:nvSpPr>
          <p:spPr>
            <a:xfrm>
              <a:off x="3675555" y="379563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B0969C77-B794-A043-AECA-8E488635FA6F}"/>
              </a:ext>
            </a:extLst>
          </p:cNvPr>
          <p:cNvSpPr txBox="1"/>
          <p:nvPr/>
        </p:nvSpPr>
        <p:spPr>
          <a:xfrm rot="10800000">
            <a:off x="5745582" y="4580614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8316226-CAB8-E844-BCE5-DBEF52F35CD9}"/>
              </a:ext>
            </a:extLst>
          </p:cNvPr>
          <p:cNvGrpSpPr/>
          <p:nvPr/>
        </p:nvGrpSpPr>
        <p:grpSpPr>
          <a:xfrm>
            <a:off x="4368242" y="4186644"/>
            <a:ext cx="1395778" cy="1375336"/>
            <a:chOff x="4368242" y="3590895"/>
            <a:chExt cx="1395778" cy="1375336"/>
          </a:xfrm>
        </p:grpSpPr>
        <p:sp>
          <p:nvSpPr>
            <p:cNvPr id="148" name="Block Arc 147">
              <a:extLst>
                <a:ext uri="{FF2B5EF4-FFF2-40B4-BE49-F238E27FC236}">
                  <a16:creationId xmlns:a16="http://schemas.microsoft.com/office/drawing/2014/main" id="{EB0987CA-8B8B-5E42-B2AE-6876DA76BA7F}"/>
                </a:ext>
              </a:extLst>
            </p:cNvPr>
            <p:cNvSpPr/>
            <p:nvPr/>
          </p:nvSpPr>
          <p:spPr>
            <a:xfrm rot="2506302">
              <a:off x="4368242" y="3590895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" name="Isosceles Triangle 24">
              <a:extLst>
                <a:ext uri="{FF2B5EF4-FFF2-40B4-BE49-F238E27FC236}">
                  <a16:creationId xmlns:a16="http://schemas.microsoft.com/office/drawing/2014/main" id="{DFE79D34-D350-434E-904A-1D1DD821E6AC}"/>
                </a:ext>
              </a:extLst>
            </p:cNvPr>
            <p:cNvSpPr/>
            <p:nvPr/>
          </p:nvSpPr>
          <p:spPr>
            <a:xfrm rot="12216891">
              <a:off x="5568341" y="4627457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01E5124-BEEB-CE4B-9D71-943760A39A28}"/>
              </a:ext>
            </a:extLst>
          </p:cNvPr>
          <p:cNvGrpSpPr/>
          <p:nvPr/>
        </p:nvGrpSpPr>
        <p:grpSpPr>
          <a:xfrm>
            <a:off x="5273213" y="5390573"/>
            <a:ext cx="631431" cy="468000"/>
            <a:chOff x="4086291" y="3009040"/>
            <a:chExt cx="631431" cy="4680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5646F426-E922-744F-AA6C-3E430E360EC2}"/>
                </a:ext>
              </a:extLst>
            </p:cNvPr>
            <p:cNvSpPr/>
            <p:nvPr/>
          </p:nvSpPr>
          <p:spPr>
            <a:xfrm>
              <a:off x="4086291" y="300904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38A42F5-19E4-5B4D-A576-D9CA8ED7E531}"/>
                </a:ext>
              </a:extLst>
            </p:cNvPr>
            <p:cNvSpPr txBox="1"/>
            <p:nvPr/>
          </p:nvSpPr>
          <p:spPr>
            <a:xfrm>
              <a:off x="4150501" y="3046085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d</a:t>
              </a:r>
              <a:r>
                <a:rPr lang="en-GB" baseline="-25000" dirty="0">
                  <a:latin typeface="Times" pitchFamily="2" charset="0"/>
                </a:rPr>
                <a:t>2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925DC21F-99C9-844B-84C4-061538EA41BB}"/>
              </a:ext>
            </a:extLst>
          </p:cNvPr>
          <p:cNvSpPr txBox="1"/>
          <p:nvPr/>
        </p:nvSpPr>
        <p:spPr>
          <a:xfrm rot="10800000" flipH="1">
            <a:off x="7872389" y="2500799"/>
            <a:ext cx="287352" cy="43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C7771D58-DE07-7849-AF74-CA5B92BD17CF}"/>
              </a:ext>
            </a:extLst>
          </p:cNvPr>
          <p:cNvGrpSpPr/>
          <p:nvPr/>
        </p:nvGrpSpPr>
        <p:grpSpPr>
          <a:xfrm>
            <a:off x="7216380" y="1586246"/>
            <a:ext cx="1222472" cy="1292924"/>
            <a:chOff x="7216380" y="990497"/>
            <a:chExt cx="1222472" cy="1292924"/>
          </a:xfrm>
        </p:grpSpPr>
        <p:sp>
          <p:nvSpPr>
            <p:cNvPr id="155" name="Block Arc 154">
              <a:extLst>
                <a:ext uri="{FF2B5EF4-FFF2-40B4-BE49-F238E27FC236}">
                  <a16:creationId xmlns:a16="http://schemas.microsoft.com/office/drawing/2014/main" id="{26022392-CAD1-0A49-B2FB-453260598A7D}"/>
                </a:ext>
              </a:extLst>
            </p:cNvPr>
            <p:cNvSpPr/>
            <p:nvPr/>
          </p:nvSpPr>
          <p:spPr>
            <a:xfrm rot="11822277" flipH="1">
              <a:off x="7216380" y="990497"/>
              <a:ext cx="1192392" cy="1292924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" name="Isosceles Triangle 24">
              <a:extLst>
                <a:ext uri="{FF2B5EF4-FFF2-40B4-BE49-F238E27FC236}">
                  <a16:creationId xmlns:a16="http://schemas.microsoft.com/office/drawing/2014/main" id="{4AF653DC-C821-2947-AD1E-30989A8A2A3A}"/>
                </a:ext>
              </a:extLst>
            </p:cNvPr>
            <p:cNvSpPr/>
            <p:nvPr/>
          </p:nvSpPr>
          <p:spPr>
            <a:xfrm rot="2111688" flipH="1">
              <a:off x="8326082" y="1765233"/>
              <a:ext cx="112770" cy="17195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1262F30A-E6C8-264D-B081-5A4D11ABFEDC}"/>
              </a:ext>
            </a:extLst>
          </p:cNvPr>
          <p:cNvSpPr txBox="1"/>
          <p:nvPr/>
        </p:nvSpPr>
        <p:spPr>
          <a:xfrm flipH="1">
            <a:off x="7065716" y="3350220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2C1AC00-4612-594A-B8CE-07877D3A16FD}"/>
              </a:ext>
            </a:extLst>
          </p:cNvPr>
          <p:cNvGrpSpPr/>
          <p:nvPr/>
        </p:nvGrpSpPr>
        <p:grpSpPr>
          <a:xfrm>
            <a:off x="5984383" y="2797658"/>
            <a:ext cx="1395778" cy="1375336"/>
            <a:chOff x="5984383" y="2201909"/>
            <a:chExt cx="1395778" cy="1375336"/>
          </a:xfrm>
        </p:grpSpPr>
        <p:sp>
          <p:nvSpPr>
            <p:cNvPr id="159" name="Isosceles Triangle 24">
              <a:extLst>
                <a:ext uri="{FF2B5EF4-FFF2-40B4-BE49-F238E27FC236}">
                  <a16:creationId xmlns:a16="http://schemas.microsoft.com/office/drawing/2014/main" id="{BA70C53B-F70D-4745-BA72-4A07A5EC719D}"/>
                </a:ext>
              </a:extLst>
            </p:cNvPr>
            <p:cNvSpPr/>
            <p:nvPr/>
          </p:nvSpPr>
          <p:spPr>
            <a:xfrm rot="3600000" flipH="1" flipV="1">
              <a:off x="6990147" y="3377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" name="Block Arc 160">
              <a:extLst>
                <a:ext uri="{FF2B5EF4-FFF2-40B4-BE49-F238E27FC236}">
                  <a16:creationId xmlns:a16="http://schemas.microsoft.com/office/drawing/2014/main" id="{3BEDA72B-07D7-4F48-91D1-8266BD60DFCC}"/>
                </a:ext>
              </a:extLst>
            </p:cNvPr>
            <p:cNvSpPr/>
            <p:nvPr/>
          </p:nvSpPr>
          <p:spPr>
            <a:xfrm rot="8810589" flipH="1">
              <a:off x="5984383" y="2201909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247AA-ECEE-7544-A5DA-8724558F9CD8}"/>
              </a:ext>
            </a:extLst>
          </p:cNvPr>
          <p:cNvCxnSpPr>
            <a:cxnSpLocks/>
          </p:cNvCxnSpPr>
          <p:nvPr/>
        </p:nvCxnSpPr>
        <p:spPr>
          <a:xfrm flipV="1">
            <a:off x="2974567" y="3787976"/>
            <a:ext cx="595120" cy="1"/>
          </a:xfrm>
          <a:prstGeom prst="line">
            <a:avLst/>
          </a:prstGeom>
          <a:ln w="95250">
            <a:solidFill>
              <a:srgbClr val="144B7A"/>
            </a:solidFill>
            <a:headEnd type="none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Oval 172">
            <a:extLst>
              <a:ext uri="{FF2B5EF4-FFF2-40B4-BE49-F238E27FC236}">
                <a16:creationId xmlns:a16="http://schemas.microsoft.com/office/drawing/2014/main" id="{9CA123F5-C763-6046-A40D-46AF7945C40C}"/>
              </a:ext>
            </a:extLst>
          </p:cNvPr>
          <p:cNvSpPr/>
          <p:nvPr/>
        </p:nvSpPr>
        <p:spPr>
          <a:xfrm>
            <a:off x="1393621" y="1917239"/>
            <a:ext cx="314430" cy="29524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23364E62-7D3D-7346-8A59-9B403035F928}"/>
              </a:ext>
            </a:extLst>
          </p:cNvPr>
          <p:cNvSpPr/>
          <p:nvPr/>
        </p:nvSpPr>
        <p:spPr>
          <a:xfrm>
            <a:off x="1269757" y="3856412"/>
            <a:ext cx="306674" cy="29437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5E309186-3831-5948-83E9-CD16EF924B6A}"/>
              </a:ext>
            </a:extLst>
          </p:cNvPr>
          <p:cNvSpPr/>
          <p:nvPr/>
        </p:nvSpPr>
        <p:spPr>
          <a:xfrm>
            <a:off x="2415810" y="3162784"/>
            <a:ext cx="306674" cy="29437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2F887B1-E39B-6240-8AA9-74DA0DFBBC8A}"/>
              </a:ext>
            </a:extLst>
          </p:cNvPr>
          <p:cNvSpPr/>
          <p:nvPr/>
        </p:nvSpPr>
        <p:spPr>
          <a:xfrm>
            <a:off x="2744898" y="2734837"/>
            <a:ext cx="314430" cy="295244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6E890497-16ED-0E48-8400-8FD2A1F99BAE}"/>
              </a:ext>
            </a:extLst>
          </p:cNvPr>
          <p:cNvSpPr/>
          <p:nvPr/>
        </p:nvSpPr>
        <p:spPr>
          <a:xfrm>
            <a:off x="1957800" y="2438633"/>
            <a:ext cx="314430" cy="295244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05F7D0E8-664F-F844-A658-BD01145B80E3}"/>
              </a:ext>
            </a:extLst>
          </p:cNvPr>
          <p:cNvSpPr/>
          <p:nvPr/>
        </p:nvSpPr>
        <p:spPr>
          <a:xfrm>
            <a:off x="2067473" y="2421240"/>
            <a:ext cx="314430" cy="29524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99" grpId="0"/>
      <p:bldP spid="103" grpId="0"/>
      <p:bldP spid="106" grpId="0"/>
      <p:bldP spid="110" grpId="0"/>
      <p:bldP spid="115" grpId="0"/>
      <p:bldP spid="120" grpId="0"/>
      <p:bldP spid="135" grpId="0"/>
      <p:bldP spid="142" grpId="0"/>
      <p:bldP spid="149" grpId="0"/>
      <p:bldP spid="156" grpId="0"/>
      <p:bldP spid="160" grpId="0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8" grpId="0" animBg="1"/>
      <p:bldP spid="178" grpId="1" animBg="1"/>
      <p:bldP spid="179" grpId="0" animBg="1"/>
      <p:bldP spid="17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44" y="264629"/>
            <a:ext cx="8827312" cy="396317"/>
          </a:xfrm>
        </p:spPr>
        <p:txBody>
          <a:bodyPr>
            <a:noAutofit/>
          </a:bodyPr>
          <a:lstStyle/>
          <a:p>
            <a:r>
              <a:rPr lang="en-US" dirty="0"/>
              <a:t>Case study 3: </a:t>
            </a:r>
            <a:r>
              <a:rPr lang="en-GB" dirty="0"/>
              <a:t>Prediction from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885AB-CA17-4401-B5F3-0E32565C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43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EAC564-3D33-3F43-889C-311687125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7352"/>
            <a:ext cx="9144000" cy="46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6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0097" y="205980"/>
            <a:ext cx="8827312" cy="800454"/>
          </a:xfrm>
        </p:spPr>
        <p:txBody>
          <a:bodyPr>
            <a:noAutofit/>
          </a:bodyPr>
          <a:lstStyle/>
          <a:p>
            <a:r>
              <a:rPr lang="en-GB" dirty="0"/>
              <a:t>AA-CBR: from labelled data (with binary features)</a:t>
            </a:r>
            <a:br>
              <a:rPr lang="en-GB" dirty="0"/>
            </a:br>
            <a:r>
              <a:rPr lang="en-GB" dirty="0"/>
              <a:t>to abstract argumentation frameworks</a:t>
            </a:r>
            <a:br>
              <a:rPr lang="en-GB" dirty="0"/>
            </a:br>
            <a:r>
              <a:rPr lang="en-GB" dirty="0"/>
              <a:t>to case-based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885AB-CA17-4401-B5F3-0E32565C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7A680-7FC3-43C3-8CA0-E0D4CEB24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381" y="1362383"/>
            <a:ext cx="3741110" cy="1135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455EF2-BE48-4BFF-9C75-E9046FCED81E}"/>
              </a:ext>
            </a:extLst>
          </p:cNvPr>
          <p:cNvGrpSpPr/>
          <p:nvPr/>
        </p:nvGrpSpPr>
        <p:grpSpPr>
          <a:xfrm>
            <a:off x="1818993" y="3617305"/>
            <a:ext cx="3830905" cy="895893"/>
            <a:chOff x="6962207" y="3102422"/>
            <a:chExt cx="5107873" cy="119452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261439-3078-4EB4-82BE-55FA56A4F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2207" y="3102422"/>
              <a:ext cx="5107873" cy="11945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9ED3C2-34FB-42F5-8365-5DE33AE4D4AC}"/>
                </a:ext>
              </a:extLst>
            </p:cNvPr>
            <p:cNvSpPr/>
            <p:nvPr/>
          </p:nvSpPr>
          <p:spPr>
            <a:xfrm>
              <a:off x="10576560" y="3935948"/>
              <a:ext cx="883920" cy="360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779C3E68-3C2E-4941-B851-55B1398180B4}"/>
              </a:ext>
            </a:extLst>
          </p:cNvPr>
          <p:cNvSpPr/>
          <p:nvPr/>
        </p:nvSpPr>
        <p:spPr>
          <a:xfrm rot="1775482">
            <a:off x="4063803" y="2717796"/>
            <a:ext cx="310124" cy="577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17850-2A33-423A-8260-E95F9CD29A05}"/>
              </a:ext>
            </a:extLst>
          </p:cNvPr>
          <p:cNvSpPr txBox="1"/>
          <p:nvPr/>
        </p:nvSpPr>
        <p:spPr>
          <a:xfrm>
            <a:off x="5634891" y="3677408"/>
            <a:ext cx="3433608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b="1" dirty="0"/>
              <a:t>Arguments</a:t>
            </a:r>
            <a:r>
              <a:rPr lang="en-GB" sz="1400" dirty="0"/>
              <a:t> are (past or new) </a:t>
            </a:r>
            <a:r>
              <a:rPr lang="en-GB" sz="1400" i="1" dirty="0"/>
              <a:t>cases </a:t>
            </a:r>
            <a:r>
              <a:rPr lang="en-GB" sz="1400" dirty="0"/>
              <a:t>or a </a:t>
            </a:r>
            <a:r>
              <a:rPr lang="en-GB" sz="1400" i="1" dirty="0"/>
              <a:t>default argument, e.g., ({}, </a:t>
            </a:r>
            <a:r>
              <a:rPr lang="en-GB" sz="1400" i="1" dirty="0" err="1"/>
              <a:t>UK_Plat</a:t>
            </a:r>
            <a:r>
              <a:rPr lang="en-GB" sz="1400" i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b="1" dirty="0"/>
              <a:t>Attacks</a:t>
            </a:r>
            <a:r>
              <a:rPr lang="en-GB" sz="1400" dirty="0"/>
              <a:t> due to </a:t>
            </a:r>
            <a:r>
              <a:rPr lang="en-GB" sz="1400" i="1" dirty="0"/>
              <a:t>disagreement </a:t>
            </a:r>
            <a:r>
              <a:rPr lang="en-GB" sz="1400" dirty="0"/>
              <a:t>on label and</a:t>
            </a:r>
            <a:r>
              <a:rPr lang="en-GB" sz="1400" i="1" dirty="0"/>
              <a:t> “informativeness” (</a:t>
            </a:r>
            <a:r>
              <a:rPr lang="en-GB" sz="1400" i="1" dirty="0">
                <a:ea typeface="MS PGothic" panose="020B0600070205080204" pitchFamily="34" charset="-128"/>
              </a:rPr>
              <a:t>⊆) </a:t>
            </a:r>
            <a:r>
              <a:rPr lang="en-GB" sz="1400" dirty="0"/>
              <a:t>or</a:t>
            </a:r>
            <a:r>
              <a:rPr lang="en-GB" sz="1400" i="1" dirty="0"/>
              <a:t> </a:t>
            </a:r>
          </a:p>
          <a:p>
            <a:r>
              <a:rPr lang="en-GB" sz="1400" i="1" dirty="0"/>
              <a:t>      “irrelevance” (</a:t>
            </a:r>
            <a:r>
              <a:rPr lang="en-GB" sz="1400" i="1" dirty="0">
                <a:ea typeface="Cambria Math" panose="02040503050406030204" pitchFamily="18" charset="0"/>
              </a:rPr>
              <a:t>⊈)</a:t>
            </a:r>
            <a:endParaRPr lang="en-GB" sz="1400" i="1" dirty="0"/>
          </a:p>
          <a:p>
            <a:endParaRPr lang="en-GB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4C1998-F400-4F90-BFAA-801436C3786E}"/>
              </a:ext>
            </a:extLst>
          </p:cNvPr>
          <p:cNvSpPr txBox="1"/>
          <p:nvPr/>
        </p:nvSpPr>
        <p:spPr>
          <a:xfrm>
            <a:off x="1640999" y="5135985"/>
            <a:ext cx="353697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?= not </a:t>
            </a:r>
            <a:r>
              <a:rPr lang="en-GB" sz="1500" dirty="0" err="1"/>
              <a:t>UK_Plat</a:t>
            </a:r>
            <a:r>
              <a:rPr lang="en-GB" sz="1500" dirty="0"/>
              <a:t> because the </a:t>
            </a:r>
            <a:r>
              <a:rPr lang="en-GB" sz="1500" i="1" dirty="0"/>
              <a:t>default argument ({}, </a:t>
            </a:r>
            <a:r>
              <a:rPr lang="en-GB" sz="1500" i="1" dirty="0" err="1"/>
              <a:t>UK_Plat</a:t>
            </a:r>
            <a:r>
              <a:rPr lang="en-GB" sz="1500" i="1" dirty="0"/>
              <a:t>) does not belong to the grounded extension</a:t>
            </a:r>
          </a:p>
          <a:p>
            <a:endParaRPr lang="en-GB" sz="1350" dirty="0"/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50AF1B73-DD95-410C-8BFE-0BF82B3E6245}"/>
              </a:ext>
            </a:extLst>
          </p:cNvPr>
          <p:cNvSpPr/>
          <p:nvPr/>
        </p:nvSpPr>
        <p:spPr>
          <a:xfrm>
            <a:off x="5213993" y="4269809"/>
            <a:ext cx="343821" cy="54540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887EAE28-52CE-4731-B3D2-BD42BFD563BB}"/>
              </a:ext>
            </a:extLst>
          </p:cNvPr>
          <p:cNvSpPr/>
          <p:nvPr/>
        </p:nvSpPr>
        <p:spPr>
          <a:xfrm>
            <a:off x="1864985" y="4251074"/>
            <a:ext cx="343821" cy="54540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Minus Sign 42">
            <a:extLst>
              <a:ext uri="{FF2B5EF4-FFF2-40B4-BE49-F238E27FC236}">
                <a16:creationId xmlns:a16="http://schemas.microsoft.com/office/drawing/2014/main" id="{66402E56-01D8-4C54-B380-6D61A44E974A}"/>
              </a:ext>
            </a:extLst>
          </p:cNvPr>
          <p:cNvSpPr/>
          <p:nvPr/>
        </p:nvSpPr>
        <p:spPr>
          <a:xfrm>
            <a:off x="4150683" y="4281969"/>
            <a:ext cx="343821" cy="54540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Minus Sign 44">
            <a:extLst>
              <a:ext uri="{FF2B5EF4-FFF2-40B4-BE49-F238E27FC236}">
                <a16:creationId xmlns:a16="http://schemas.microsoft.com/office/drawing/2014/main" id="{01CA2671-7927-46F4-B35C-3DAE75EEC32B}"/>
              </a:ext>
            </a:extLst>
          </p:cNvPr>
          <p:cNvSpPr/>
          <p:nvPr/>
        </p:nvSpPr>
        <p:spPr>
          <a:xfrm>
            <a:off x="1984592" y="5708402"/>
            <a:ext cx="1494851" cy="54540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8E527-A401-44EE-BEC3-C91847B2E8B8}"/>
              </a:ext>
            </a:extLst>
          </p:cNvPr>
          <p:cNvSpPr txBox="1"/>
          <p:nvPr/>
        </p:nvSpPr>
        <p:spPr>
          <a:xfrm>
            <a:off x="6626256" y="448870"/>
            <a:ext cx="244224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Abstract Argumentation for Case-Based Reasoning. </a:t>
            </a:r>
            <a:r>
              <a:rPr lang="en-GB" sz="900" dirty="0" err="1">
                <a:solidFill>
                  <a:srgbClr val="7598B3"/>
                </a:solidFill>
              </a:rPr>
              <a:t>Cyras</a:t>
            </a:r>
            <a:r>
              <a:rPr lang="en-GB" sz="900" dirty="0">
                <a:solidFill>
                  <a:srgbClr val="7598B3"/>
                </a:solidFill>
              </a:rPr>
              <a:t> et al. KR2016</a:t>
            </a:r>
            <a:endParaRPr lang="en-GB" sz="825" dirty="0">
              <a:solidFill>
                <a:srgbClr val="7598B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52DFF-7A9B-4179-BBBC-481756346065}"/>
              </a:ext>
            </a:extLst>
          </p:cNvPr>
          <p:cNvSpPr txBox="1"/>
          <p:nvPr/>
        </p:nvSpPr>
        <p:spPr>
          <a:xfrm>
            <a:off x="149745" y="1494947"/>
            <a:ext cx="2017791" cy="584775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Past (labelled) cases</a:t>
            </a:r>
          </a:p>
          <a:p>
            <a:pPr algn="ctr"/>
            <a:r>
              <a:rPr lang="en-GB" sz="1600" dirty="0"/>
              <a:t>(with binary features)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FC3EB1-4967-44BE-977E-E8FDDB5A458D}"/>
              </a:ext>
            </a:extLst>
          </p:cNvPr>
          <p:cNvCxnSpPr>
            <a:cxnSpLocks/>
          </p:cNvCxnSpPr>
          <p:nvPr/>
        </p:nvCxnSpPr>
        <p:spPr>
          <a:xfrm>
            <a:off x="2167536" y="1787334"/>
            <a:ext cx="348194" cy="0"/>
          </a:xfrm>
          <a:prstGeom prst="straightConnector1">
            <a:avLst/>
          </a:prstGeom>
          <a:ln w="38100">
            <a:solidFill>
              <a:srgbClr val="759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9D90C85-383F-4547-A30E-1401252B7959}"/>
              </a:ext>
            </a:extLst>
          </p:cNvPr>
          <p:cNvSpPr txBox="1"/>
          <p:nvPr/>
        </p:nvSpPr>
        <p:spPr>
          <a:xfrm>
            <a:off x="125747" y="3903896"/>
            <a:ext cx="1459631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AA framework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671B0B-B1F4-4A7E-B3C7-FD35750A5A7A}"/>
              </a:ext>
            </a:extLst>
          </p:cNvPr>
          <p:cNvCxnSpPr>
            <a:cxnSpLocks/>
          </p:cNvCxnSpPr>
          <p:nvPr/>
        </p:nvCxnSpPr>
        <p:spPr>
          <a:xfrm flipH="1">
            <a:off x="6445491" y="2402702"/>
            <a:ext cx="435927" cy="0"/>
          </a:xfrm>
          <a:prstGeom prst="straightConnector1">
            <a:avLst/>
          </a:prstGeom>
          <a:ln w="38100">
            <a:solidFill>
              <a:srgbClr val="759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7D7022-8BBF-4C5B-9F99-26DBF9B15E66}"/>
              </a:ext>
            </a:extLst>
          </p:cNvPr>
          <p:cNvSpPr txBox="1"/>
          <p:nvPr/>
        </p:nvSpPr>
        <p:spPr>
          <a:xfrm>
            <a:off x="6982336" y="2260036"/>
            <a:ext cx="2086163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New case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CFEEB5-83F0-4378-9DAE-360D1B0D06F8}"/>
              </a:ext>
            </a:extLst>
          </p:cNvPr>
          <p:cNvSpPr txBox="1"/>
          <p:nvPr/>
        </p:nvSpPr>
        <p:spPr>
          <a:xfrm>
            <a:off x="5607028" y="5539125"/>
            <a:ext cx="2804992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Semantics: grounded extension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76995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39" grpId="0" animBg="1"/>
      <p:bldP spid="41" grpId="0" animBg="1"/>
      <p:bldP spid="43" grpId="0" animBg="1"/>
      <p:bldP spid="45" grpId="0" animBg="1"/>
      <p:bldP spid="29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0097" y="205980"/>
            <a:ext cx="8827312" cy="800454"/>
          </a:xfrm>
        </p:spPr>
        <p:txBody>
          <a:bodyPr>
            <a:noAutofit/>
          </a:bodyPr>
          <a:lstStyle/>
          <a:p>
            <a:r>
              <a:rPr lang="en-GB" dirty="0"/>
              <a:t>Data-Empowered Argumentation (</a:t>
            </a:r>
            <a:r>
              <a:rPr lang="en-GB" dirty="0" err="1"/>
              <a:t>DEAr</a:t>
            </a:r>
            <a:r>
              <a:rPr lang="en-GB" dirty="0"/>
              <a:t>): from (any?) labelled data </a:t>
            </a:r>
            <a:br>
              <a:rPr lang="en-GB" dirty="0"/>
            </a:br>
            <a:r>
              <a:rPr lang="en-GB" dirty="0"/>
              <a:t>to abstract argumentation frameworks</a:t>
            </a:r>
            <a:br>
              <a:rPr lang="en-GB" dirty="0"/>
            </a:br>
            <a:r>
              <a:rPr lang="en-GB" dirty="0"/>
              <a:t>to prediction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116E5B-A9ED-40FB-B9E1-724836ABF81E}"/>
              </a:ext>
            </a:extLst>
          </p:cNvPr>
          <p:cNvGrpSpPr/>
          <p:nvPr/>
        </p:nvGrpSpPr>
        <p:grpSpPr>
          <a:xfrm>
            <a:off x="5005829" y="3826348"/>
            <a:ext cx="4138171" cy="1777410"/>
            <a:chOff x="5005829" y="3826348"/>
            <a:chExt cx="4138171" cy="17774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8CEED7-5D6E-4917-AB83-76600D45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6045" y="4834104"/>
              <a:ext cx="381390" cy="3234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D17850-2A33-423A-8260-E95F9CD29A05}"/>
                </a:ext>
              </a:extLst>
            </p:cNvPr>
            <p:cNvSpPr txBox="1"/>
            <p:nvPr/>
          </p:nvSpPr>
          <p:spPr>
            <a:xfrm>
              <a:off x="5005829" y="3826348"/>
              <a:ext cx="4138171" cy="177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600" b="1" dirty="0"/>
                <a:t>Arguments</a:t>
              </a:r>
              <a:r>
                <a:rPr lang="en-GB" sz="1600" dirty="0"/>
                <a:t> are (labelled or unlabelled) </a:t>
              </a:r>
              <a:r>
                <a:rPr lang="en-GB" sz="1600" i="1" dirty="0"/>
                <a:t>data points </a:t>
              </a:r>
              <a:r>
                <a:rPr lang="en-GB" sz="1600" dirty="0"/>
                <a:t>or a </a:t>
              </a:r>
              <a:r>
                <a:rPr lang="en-GB" sz="1600" i="1" dirty="0"/>
                <a:t>default argument, </a:t>
              </a:r>
            </a:p>
            <a:p>
              <a:r>
                <a:rPr lang="en-GB" sz="1600" i="1" dirty="0"/>
                <a:t>                                        e.g.,  ({}, -)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600" b="1" dirty="0"/>
                <a:t>Attacks</a:t>
              </a:r>
              <a:r>
                <a:rPr lang="en-GB" sz="1600" dirty="0"/>
                <a:t> due to </a:t>
              </a:r>
              <a:r>
                <a:rPr lang="en-GB" sz="1600" i="1" dirty="0"/>
                <a:t>disagreement </a:t>
              </a:r>
              <a:r>
                <a:rPr lang="en-GB" sz="1600" dirty="0"/>
                <a:t>on label and</a:t>
              </a:r>
              <a:r>
                <a:rPr lang="en-GB" sz="1600" i="1" dirty="0"/>
                <a:t> “informativeness”            </a:t>
              </a:r>
              <a:r>
                <a:rPr lang="en-GB" sz="1600" dirty="0"/>
                <a:t>or</a:t>
              </a:r>
              <a:r>
                <a:rPr lang="en-GB" sz="1600" i="1" dirty="0"/>
                <a:t> </a:t>
              </a:r>
            </a:p>
            <a:p>
              <a:r>
                <a:rPr lang="en-GB" sz="1600" i="1" dirty="0"/>
                <a:t>      “irrelevance”   </a:t>
              </a:r>
            </a:p>
            <a:p>
              <a:endParaRPr lang="en-GB" sz="135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155C7D-C235-4ADB-96CB-1CFDDCD1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755" y="5145346"/>
              <a:ext cx="387529" cy="219075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885AB-CA17-4401-B5F3-0E32565C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45</a:t>
            </a:fld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79C3E68-3C2E-4941-B851-55B1398180B4}"/>
              </a:ext>
            </a:extLst>
          </p:cNvPr>
          <p:cNvSpPr/>
          <p:nvPr/>
        </p:nvSpPr>
        <p:spPr>
          <a:xfrm rot="1775482">
            <a:off x="3678496" y="2637512"/>
            <a:ext cx="310124" cy="577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4C1998-F400-4F90-BFAA-801436C3786E}"/>
              </a:ext>
            </a:extLst>
          </p:cNvPr>
          <p:cNvSpPr txBox="1"/>
          <p:nvPr/>
        </p:nvSpPr>
        <p:spPr>
          <a:xfrm>
            <a:off x="1640999" y="5135985"/>
            <a:ext cx="353697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Label for unlabelled datapoint determined by membership of default argument in  </a:t>
            </a:r>
            <a:r>
              <a:rPr lang="en-GB" sz="1500" i="1" dirty="0"/>
              <a:t>grounded extension</a:t>
            </a:r>
          </a:p>
          <a:p>
            <a:endParaRPr lang="en-GB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52DFF-7A9B-4179-BBBC-481756346065}"/>
              </a:ext>
            </a:extLst>
          </p:cNvPr>
          <p:cNvSpPr txBox="1"/>
          <p:nvPr/>
        </p:nvSpPr>
        <p:spPr>
          <a:xfrm>
            <a:off x="149745" y="1494947"/>
            <a:ext cx="2017791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Labelled data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FC3EB1-4967-44BE-977E-E8FDDB5A458D}"/>
              </a:ext>
            </a:extLst>
          </p:cNvPr>
          <p:cNvCxnSpPr>
            <a:cxnSpLocks/>
          </p:cNvCxnSpPr>
          <p:nvPr/>
        </p:nvCxnSpPr>
        <p:spPr>
          <a:xfrm>
            <a:off x="2167536" y="1787334"/>
            <a:ext cx="348194" cy="0"/>
          </a:xfrm>
          <a:prstGeom prst="straightConnector1">
            <a:avLst/>
          </a:prstGeom>
          <a:ln w="38100">
            <a:solidFill>
              <a:srgbClr val="759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9D90C85-383F-4547-A30E-1401252B7959}"/>
              </a:ext>
            </a:extLst>
          </p:cNvPr>
          <p:cNvSpPr txBox="1"/>
          <p:nvPr/>
        </p:nvSpPr>
        <p:spPr>
          <a:xfrm>
            <a:off x="1949854" y="4521605"/>
            <a:ext cx="1459631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AA framework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671B0B-B1F4-4A7E-B3C7-FD35750A5A7A}"/>
              </a:ext>
            </a:extLst>
          </p:cNvPr>
          <p:cNvCxnSpPr>
            <a:cxnSpLocks/>
          </p:cNvCxnSpPr>
          <p:nvPr/>
        </p:nvCxnSpPr>
        <p:spPr>
          <a:xfrm flipH="1">
            <a:off x="6445491" y="2402702"/>
            <a:ext cx="435927" cy="0"/>
          </a:xfrm>
          <a:prstGeom prst="straightConnector1">
            <a:avLst/>
          </a:prstGeom>
          <a:ln w="38100">
            <a:solidFill>
              <a:srgbClr val="759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7D7022-8BBF-4C5B-9F99-26DBF9B15E66}"/>
              </a:ext>
            </a:extLst>
          </p:cNvPr>
          <p:cNvSpPr txBox="1"/>
          <p:nvPr/>
        </p:nvSpPr>
        <p:spPr>
          <a:xfrm>
            <a:off x="6982336" y="2260036"/>
            <a:ext cx="2086163" cy="584775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Unlabelled datapoint (labelled ?)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CFEEB5-83F0-4378-9DAE-360D1B0D06F8}"/>
              </a:ext>
            </a:extLst>
          </p:cNvPr>
          <p:cNvSpPr txBox="1"/>
          <p:nvPr/>
        </p:nvSpPr>
        <p:spPr>
          <a:xfrm>
            <a:off x="5607028" y="5539125"/>
            <a:ext cx="2804992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Semantics: grounded extension</a:t>
            </a:r>
            <a:endParaRPr lang="en-GB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41B0A-7065-4E85-B2FD-5D395ABCC4F6}"/>
              </a:ext>
            </a:extLst>
          </p:cNvPr>
          <p:cNvSpPr txBox="1"/>
          <p:nvPr/>
        </p:nvSpPr>
        <p:spPr>
          <a:xfrm>
            <a:off x="6543413" y="600014"/>
            <a:ext cx="2442243" cy="3462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825" i="1" dirty="0">
                <a:solidFill>
                  <a:srgbClr val="7598B3"/>
                </a:solidFill>
              </a:rPr>
              <a:t>Data-empowered argumentation for dialectically explainable predictions</a:t>
            </a:r>
            <a:r>
              <a:rPr lang="en-GB" sz="825" dirty="0">
                <a:solidFill>
                  <a:srgbClr val="7598B3"/>
                </a:solidFill>
              </a:rPr>
              <a:t>. </a:t>
            </a:r>
            <a:r>
              <a:rPr lang="en-GB" sz="825" dirty="0" err="1">
                <a:solidFill>
                  <a:srgbClr val="7598B3"/>
                </a:solidFill>
              </a:rPr>
              <a:t>Cocarascu</a:t>
            </a:r>
            <a:r>
              <a:rPr lang="en-GB" sz="825" dirty="0">
                <a:solidFill>
                  <a:srgbClr val="7598B3"/>
                </a:solidFill>
              </a:rPr>
              <a:t> et al. ECAI 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024F65-4235-4C67-958F-C2550AB4A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917" y="1358039"/>
            <a:ext cx="4494621" cy="774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064813-4386-4562-A7D6-3CDCE8FB8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295" y="2299169"/>
            <a:ext cx="3671196" cy="2338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3974071-656E-4460-A63B-51D6B7DFCE47}"/>
              </a:ext>
            </a:extLst>
          </p:cNvPr>
          <p:cNvSpPr txBox="1"/>
          <p:nvPr/>
        </p:nvSpPr>
        <p:spPr>
          <a:xfrm>
            <a:off x="1489641" y="3257865"/>
            <a:ext cx="437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characterisation extraction</a:t>
            </a:r>
          </a:p>
          <a:p>
            <a:r>
              <a:rPr lang="en-GB" sz="1600" dirty="0"/>
              <a:t>(e.g. word clustering by similarity  + vectorisation) 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A961834E-6BEF-43D7-941C-BAC02B422339}"/>
              </a:ext>
            </a:extLst>
          </p:cNvPr>
          <p:cNvSpPr/>
          <p:nvPr/>
        </p:nvSpPr>
        <p:spPr>
          <a:xfrm rot="1380693">
            <a:off x="3145557" y="3880287"/>
            <a:ext cx="310124" cy="577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852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0" grpId="0" animBg="1"/>
      <p:bldP spid="29" grpId="0" animBg="1"/>
      <p:bldP spid="32" grpId="0" animBg="1"/>
      <p:bldP spid="40" grpId="0" animBg="1"/>
      <p:bldP spid="27" grpId="0"/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A8D1-9ED6-43EE-BCD7-7E1974CC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DEAr</a:t>
            </a:r>
            <a:r>
              <a:rPr lang="en-GB" dirty="0"/>
              <a:t> instances (Competitive predictions </a:t>
            </a:r>
            <a:r>
              <a:rPr lang="en-GB" dirty="0" err="1"/>
              <a:t>wrt</a:t>
            </a:r>
            <a:r>
              <a:rPr lang="en-GB" dirty="0"/>
              <a:t> Decision Trees, KNN)</a:t>
            </a:r>
          </a:p>
        </p:txBody>
      </p:sp>
      <p:pic>
        <p:nvPicPr>
          <p:cNvPr id="7" name="Graphic 6" descr="Mushroom">
            <a:extLst>
              <a:ext uri="{FF2B5EF4-FFF2-40B4-BE49-F238E27FC236}">
                <a16:creationId xmlns:a16="http://schemas.microsoft.com/office/drawing/2014/main" id="{6A0BFB39-1959-4058-8B88-4FF9279C2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829" y="1020857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ED75D-C9A0-4A7F-99FC-F925350BB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820" y="2058957"/>
            <a:ext cx="3421609" cy="652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B38B00-166D-4DE2-AC76-FA0B43851EB2}"/>
              </a:ext>
            </a:extLst>
          </p:cNvPr>
          <p:cNvSpPr txBox="1"/>
          <p:nvPr/>
        </p:nvSpPr>
        <p:spPr>
          <a:xfrm>
            <a:off x="1585820" y="1167012"/>
            <a:ext cx="275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characterisation extraction:</a:t>
            </a:r>
          </a:p>
          <a:p>
            <a:r>
              <a:rPr lang="en-GB" dirty="0"/>
              <a:t>Autoencoder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82008-E5D8-4636-A246-5076280268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527" y="905162"/>
            <a:ext cx="1149163" cy="1261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337F66-D42D-4B6D-B158-AD12F35E2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911" y="1072158"/>
            <a:ext cx="2973260" cy="13103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CBAAA1-1AB6-4C42-9F97-754BBC182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95" y="2773030"/>
            <a:ext cx="1985963" cy="1400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C51054-0661-4E2A-A062-673852E44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076" y="3181964"/>
            <a:ext cx="2220686" cy="11154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803DED-CA3A-4A65-B135-3F8CA0FC66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40" y="3756445"/>
            <a:ext cx="4648200" cy="7408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FB1456-4F54-4705-8A7B-2DD926FB1EBC}"/>
              </a:ext>
            </a:extLst>
          </p:cNvPr>
          <p:cNvSpPr txBox="1"/>
          <p:nvPr/>
        </p:nvSpPr>
        <p:spPr>
          <a:xfrm>
            <a:off x="3381603" y="3011248"/>
            <a:ext cx="275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characterisation extraction:</a:t>
            </a:r>
          </a:p>
          <a:p>
            <a:r>
              <a:rPr lang="en-GB" dirty="0"/>
              <a:t>manual annotations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D8790A-51D9-4CD0-B5ED-EBFB8E5AAE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4251" y="2616804"/>
            <a:ext cx="3067857" cy="13103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463E2B5-1603-4F22-B31B-C26FA485B28E}"/>
              </a:ext>
            </a:extLst>
          </p:cNvPr>
          <p:cNvSpPr txBox="1"/>
          <p:nvPr/>
        </p:nvSpPr>
        <p:spPr>
          <a:xfrm>
            <a:off x="80531" y="4913813"/>
            <a:ext cx="342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Sentiment analysis on (some of):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Amazon reviews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IMDb reviews dataset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BD9190-50B5-46D1-A81F-3CCDD44D9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913" y="4997840"/>
            <a:ext cx="5075802" cy="7552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7C26DC-C368-4767-A493-AA9D1A31BE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70" y="5831339"/>
            <a:ext cx="2855117" cy="2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FC7A-EFDF-4357-9CA9-4591F081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AA-CBR/</a:t>
            </a:r>
            <a:r>
              <a:rPr lang="en-GB" dirty="0" err="1"/>
              <a:t>DEAr</a:t>
            </a:r>
            <a:r>
              <a:rPr lang="en-GB" dirty="0"/>
              <a:t>: a simple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C6F23-AEA6-4498-81D0-9D3725BB9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538487"/>
            <a:ext cx="7479506" cy="2511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4FC43-2A5C-4C00-9218-47F80D68C16A}"/>
              </a:ext>
            </a:extLst>
          </p:cNvPr>
          <p:cNvSpPr txBox="1"/>
          <p:nvPr/>
        </p:nvSpPr>
        <p:spPr>
          <a:xfrm>
            <a:off x="1477939" y="4741338"/>
            <a:ext cx="3694136" cy="338554"/>
          </a:xfrm>
          <a:prstGeom prst="rect">
            <a:avLst/>
          </a:prstGeom>
          <a:solidFill>
            <a:srgbClr val="7598B3"/>
          </a:solidFill>
          <a:ln>
            <a:solidFill>
              <a:srgbClr val="144B7A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 grounded extension (in blue in the graph)</a:t>
            </a:r>
            <a:endParaRPr lang="en-GB" sz="1600" i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FA35B2-8BAF-4B46-8720-861FF7D80A71}"/>
              </a:ext>
            </a:extLst>
          </p:cNvPr>
          <p:cNvCxnSpPr>
            <a:cxnSpLocks/>
          </p:cNvCxnSpPr>
          <p:nvPr/>
        </p:nvCxnSpPr>
        <p:spPr>
          <a:xfrm flipV="1">
            <a:off x="2675889" y="3843338"/>
            <a:ext cx="0" cy="898000"/>
          </a:xfrm>
          <a:prstGeom prst="straightConnector1">
            <a:avLst/>
          </a:prstGeom>
          <a:ln w="38100">
            <a:solidFill>
              <a:srgbClr val="759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75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44" y="264629"/>
            <a:ext cx="8827312" cy="396317"/>
          </a:xfrm>
        </p:spPr>
        <p:txBody>
          <a:bodyPr>
            <a:noAutofit/>
          </a:bodyPr>
          <a:lstStyle/>
          <a:p>
            <a:r>
              <a:rPr lang="en-US" dirty="0"/>
              <a:t>Case study 4: </a:t>
            </a:r>
            <a:r>
              <a:rPr lang="en-GB" dirty="0"/>
              <a:t>Scheduling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885AB-CA17-4401-B5F3-0E32565C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48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5A3120-04AA-C444-BE15-25791AE47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846"/>
            <a:ext cx="9144000" cy="4176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FB8BE-B371-4AE7-9883-A4491F69C9C7}"/>
              </a:ext>
            </a:extLst>
          </p:cNvPr>
          <p:cNvSpPr txBox="1"/>
          <p:nvPr/>
        </p:nvSpPr>
        <p:spPr>
          <a:xfrm>
            <a:off x="2867025" y="782115"/>
            <a:ext cx="3333749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Argumentation for Explainable Scheduling. </a:t>
            </a:r>
            <a:r>
              <a:rPr lang="en-GB" sz="900" dirty="0" err="1">
                <a:solidFill>
                  <a:srgbClr val="7598B3"/>
                </a:solidFill>
              </a:rPr>
              <a:t>Cyras</a:t>
            </a:r>
            <a:r>
              <a:rPr lang="en-GB" sz="900" dirty="0">
                <a:solidFill>
                  <a:srgbClr val="7598B3"/>
                </a:solidFill>
              </a:rPr>
              <a:t> et al. AAAI 2019</a:t>
            </a:r>
          </a:p>
        </p:txBody>
      </p:sp>
    </p:spTree>
    <p:extLst>
      <p:ext uri="{BB962C8B-B14F-4D97-AF65-F5344CB8AC3E}">
        <p14:creationId xmlns:p14="http://schemas.microsoft.com/office/powerpoint/2010/main" val="414683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B65C-0125-4715-9309-DB6E698F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Makespan</a:t>
            </a:r>
            <a:r>
              <a:rPr lang="en-GB" dirty="0"/>
              <a:t> scheduling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84643-C92C-4A93-8574-F5C070F6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51042"/>
            <a:ext cx="7353300" cy="5065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C317D-D832-4CA1-B1D7-F11C42581E3F}"/>
              </a:ext>
            </a:extLst>
          </p:cNvPr>
          <p:cNvSpPr txBox="1"/>
          <p:nvPr/>
        </p:nvSpPr>
        <p:spPr>
          <a:xfrm>
            <a:off x="7532935" y="248014"/>
            <a:ext cx="1128835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Thanks to K. </a:t>
            </a:r>
            <a:r>
              <a:rPr lang="en-GB" sz="1000" dirty="0" err="1"/>
              <a:t>Cyras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59491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5F4B-C90B-4692-881E-E46EE08D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(Currently) Dominant XAI Vision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6F85B8-16EC-49AE-BA4F-38D36B6D0653}"/>
              </a:ext>
            </a:extLst>
          </p:cNvPr>
          <p:cNvSpPr txBox="1">
            <a:spLocks/>
          </p:cNvSpPr>
          <p:nvPr/>
        </p:nvSpPr>
        <p:spPr>
          <a:xfrm>
            <a:off x="1252395" y="544539"/>
            <a:ext cx="6243223" cy="384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rgbClr val="144B7A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0FEEA-57D5-423D-85FC-B09F37E67229}"/>
              </a:ext>
            </a:extLst>
          </p:cNvPr>
          <p:cNvSpPr txBox="1"/>
          <p:nvPr/>
        </p:nvSpPr>
        <p:spPr>
          <a:xfrm>
            <a:off x="1311797" y="4085105"/>
            <a:ext cx="347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Explanation</a:t>
            </a:r>
            <a:r>
              <a:rPr lang="en-GB" dirty="0"/>
              <a:t> </a:t>
            </a:r>
            <a:r>
              <a:rPr lang="en-GB" b="1" dirty="0"/>
              <a:t>as feature attribution: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2EF98-09F2-4B7B-96FC-E72F71AB2AF4}"/>
              </a:ext>
            </a:extLst>
          </p:cNvPr>
          <p:cNvSpPr txBox="1"/>
          <p:nvPr/>
        </p:nvSpPr>
        <p:spPr>
          <a:xfrm>
            <a:off x="5725204" y="3997172"/>
            <a:ext cx="28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Counterfactual explanation</a:t>
            </a:r>
            <a:r>
              <a:rPr lang="en-GB" dirty="0"/>
              <a:t>:</a:t>
            </a: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59C249CB-7CFC-4AF6-82BE-AAB577596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9822" y="1501308"/>
            <a:ext cx="1562700" cy="1562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6C9A85-081F-4D9C-9DF7-2E66A278C53F}"/>
              </a:ext>
            </a:extLst>
          </p:cNvPr>
          <p:cNvGrpSpPr/>
          <p:nvPr/>
        </p:nvGrpSpPr>
        <p:grpSpPr>
          <a:xfrm>
            <a:off x="-127724" y="1275011"/>
            <a:ext cx="2686911" cy="2686911"/>
            <a:chOff x="435991" y="458477"/>
            <a:chExt cx="2686911" cy="2686911"/>
          </a:xfrm>
        </p:grpSpPr>
        <p:pic>
          <p:nvPicPr>
            <p:cNvPr id="10" name="Graphic 9" descr="Monitor">
              <a:extLst>
                <a:ext uri="{FF2B5EF4-FFF2-40B4-BE49-F238E27FC236}">
                  <a16:creationId xmlns:a16="http://schemas.microsoft.com/office/drawing/2014/main" id="{3D739B31-B65A-41C7-B6F5-333E78A7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991" y="458477"/>
              <a:ext cx="2686911" cy="26869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11750-EEC5-4A6D-BA80-BB01F04C1E0C}"/>
                </a:ext>
              </a:extLst>
            </p:cNvPr>
            <p:cNvSpPr txBox="1"/>
            <p:nvPr/>
          </p:nvSpPr>
          <p:spPr>
            <a:xfrm>
              <a:off x="865325" y="1229997"/>
              <a:ext cx="18617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AI </a:t>
              </a:r>
            </a:p>
            <a:p>
              <a:pPr algn="ctr"/>
              <a:r>
                <a:rPr lang="en-GB" sz="1400" dirty="0"/>
                <a:t>(e.g. machine learning)</a:t>
              </a:r>
            </a:p>
            <a:p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FBBAA9-5BBC-4A94-AF09-5272067BC72A}"/>
              </a:ext>
            </a:extLst>
          </p:cNvPr>
          <p:cNvSpPr txBox="1"/>
          <p:nvPr/>
        </p:nvSpPr>
        <p:spPr>
          <a:xfrm>
            <a:off x="6882723" y="2803804"/>
            <a:ext cx="21064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Audience/Beneficiaries</a:t>
            </a:r>
          </a:p>
          <a:p>
            <a:pPr algn="ctr"/>
            <a:r>
              <a:rPr lang="en-GB" sz="1600" dirty="0"/>
              <a:t> </a:t>
            </a:r>
            <a:r>
              <a:rPr lang="en-GB" sz="1400" dirty="0"/>
              <a:t>(e.g. expert developer, </a:t>
            </a:r>
          </a:p>
          <a:p>
            <a:pPr algn="ctr"/>
            <a:r>
              <a:rPr lang="en-GB" sz="1400" dirty="0"/>
              <a:t>customer, regulator)</a:t>
            </a:r>
            <a:endParaRPr lang="en-GB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C03D95A-4195-43A2-9B09-213804BDCE87}"/>
              </a:ext>
            </a:extLst>
          </p:cNvPr>
          <p:cNvSpPr/>
          <p:nvPr/>
        </p:nvSpPr>
        <p:spPr>
          <a:xfrm>
            <a:off x="2418552" y="2696892"/>
            <a:ext cx="4426536" cy="931966"/>
          </a:xfrm>
          <a:prstGeom prst="wedgeEllipseCallout">
            <a:avLst>
              <a:gd name="adj1" fmla="val -51324"/>
              <a:gd name="adj2" fmla="val -33226"/>
            </a:avLst>
          </a:prstGeom>
          <a:solidFill>
            <a:schemeClr val="bg1"/>
          </a:solidFill>
          <a:ln>
            <a:solidFill>
              <a:srgbClr val="4A0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Explanation  (for output)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(e.g. feature attribution, counterfactual) 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3E438-8D57-4379-9CD9-9C46B521BD79}"/>
              </a:ext>
            </a:extLst>
          </p:cNvPr>
          <p:cNvSpPr txBox="1"/>
          <p:nvPr/>
        </p:nvSpPr>
        <p:spPr>
          <a:xfrm>
            <a:off x="2376447" y="1801643"/>
            <a:ext cx="89406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output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E07522-B2E3-41E9-A64B-CF8681D29308}"/>
              </a:ext>
            </a:extLst>
          </p:cNvPr>
          <p:cNvGrpSpPr/>
          <p:nvPr/>
        </p:nvGrpSpPr>
        <p:grpSpPr>
          <a:xfrm>
            <a:off x="3144509" y="1493794"/>
            <a:ext cx="1284332" cy="914400"/>
            <a:chOff x="2505814" y="899869"/>
            <a:chExt cx="1284332" cy="914400"/>
          </a:xfrm>
        </p:grpSpPr>
        <p:pic>
          <p:nvPicPr>
            <p:cNvPr id="24" name="Graphic 23" descr="Credit card">
              <a:extLst>
                <a:ext uri="{FF2B5EF4-FFF2-40B4-BE49-F238E27FC236}">
                  <a16:creationId xmlns:a16="http://schemas.microsoft.com/office/drawing/2014/main" id="{710D0407-CA87-4A98-B7F9-C4A6D25EB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05814" y="899869"/>
              <a:ext cx="914400" cy="914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D785E7-0AF9-4D99-8626-C254AB7D713A}"/>
                </a:ext>
              </a:extLst>
            </p:cNvPr>
            <p:cNvSpPr txBox="1"/>
            <p:nvPr/>
          </p:nvSpPr>
          <p:spPr>
            <a:xfrm rot="20011526">
              <a:off x="2918866" y="1451120"/>
              <a:ext cx="871280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DENIED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1A70BE8-99FE-49A7-B0A1-EBA69F1336EF}"/>
              </a:ext>
            </a:extLst>
          </p:cNvPr>
          <p:cNvSpPr txBox="1"/>
          <p:nvPr/>
        </p:nvSpPr>
        <p:spPr>
          <a:xfrm>
            <a:off x="1427473" y="4534678"/>
            <a:ext cx="29955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Card denied because client is </a:t>
            </a:r>
            <a:r>
              <a:rPr lang="en-GB" b="1" dirty="0">
                <a:solidFill>
                  <a:srgbClr val="00B050"/>
                </a:solidFill>
              </a:rPr>
              <a:t>credit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00B050"/>
                </a:solidFill>
              </a:rPr>
              <a:t>unworthy</a:t>
            </a:r>
            <a:r>
              <a:rPr lang="en-GB" dirty="0"/>
              <a:t>,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despite </a:t>
            </a:r>
            <a:r>
              <a:rPr lang="en-GB" b="1" dirty="0">
                <a:solidFill>
                  <a:srgbClr val="FF0000"/>
                </a:solidFill>
              </a:rPr>
              <a:t>good salary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90FE96-9536-414F-8150-DEB49C8D8AF5}"/>
              </a:ext>
            </a:extLst>
          </p:cNvPr>
          <p:cNvSpPr txBox="1"/>
          <p:nvPr/>
        </p:nvSpPr>
        <p:spPr>
          <a:xfrm>
            <a:off x="5824301" y="4440954"/>
            <a:ext cx="286249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Had the client had </a:t>
            </a:r>
            <a:r>
              <a:rPr lang="en-GB" b="1" dirty="0">
                <a:solidFill>
                  <a:srgbClr val="7030A0"/>
                </a:solidFill>
              </a:rPr>
              <a:t>a good credit score </a:t>
            </a:r>
            <a:r>
              <a:rPr lang="en-GB" dirty="0"/>
              <a:t>the card would have been granted</a:t>
            </a:r>
          </a:p>
        </p:txBody>
      </p:sp>
    </p:spTree>
    <p:extLst>
      <p:ext uri="{BB962C8B-B14F-4D97-AF65-F5344CB8AC3E}">
        <p14:creationId xmlns:p14="http://schemas.microsoft.com/office/powerpoint/2010/main" val="14753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26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0B68-D873-4829-A388-529CBB77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explanations?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05E60-000E-48D9-B804-9FA9B16EA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optimization solver recommends an optimal schedule S∗ </a:t>
            </a:r>
          </a:p>
          <a:p>
            <a:r>
              <a:rPr lang="en-GB" dirty="0"/>
              <a:t>The user inquires whether another schedule S could be used (‘what-if’ scenario) </a:t>
            </a:r>
          </a:p>
          <a:p>
            <a:pPr lvl="1"/>
            <a:r>
              <a:rPr lang="en-GB" dirty="0"/>
              <a:t>Possibly fixing  some decisions, i.e. (non-)assignments of jobs to machines, e.g., if execution of the schedule has already started </a:t>
            </a:r>
          </a:p>
          <a:p>
            <a:r>
              <a:rPr lang="en-GB" dirty="0"/>
              <a:t>If S is not optimal,  the user needs to know why (explanation)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E6B2F-EC8A-4E49-B3CB-ECCFA51F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3" y="4267200"/>
            <a:ext cx="3546924" cy="122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F5F041-BBD8-445A-941A-720B3A9DE9A2}"/>
              </a:ext>
            </a:extLst>
          </p:cNvPr>
          <p:cNvSpPr txBox="1"/>
          <p:nvPr/>
        </p:nvSpPr>
        <p:spPr>
          <a:xfrm>
            <a:off x="852170" y="3613441"/>
            <a:ext cx="1421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User: </a:t>
            </a:r>
          </a:p>
          <a:p>
            <a:r>
              <a:rPr lang="en-GB" dirty="0"/>
              <a:t>can I do this?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22BC1-24BB-4BDE-B3CD-0088D6FA4193}"/>
              </a:ext>
            </a:extLst>
          </p:cNvPr>
          <p:cNvSpPr txBox="1"/>
          <p:nvPr/>
        </p:nvSpPr>
        <p:spPr>
          <a:xfrm>
            <a:off x="5512731" y="3507041"/>
            <a:ext cx="228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Explainable scheduler:</a:t>
            </a:r>
          </a:p>
          <a:p>
            <a:r>
              <a:rPr lang="en-GB" dirty="0"/>
              <a:t>No! But you can do: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34334-4D73-409A-9325-F6A6F88F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437" y="4174201"/>
            <a:ext cx="2995612" cy="1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F79F-D9C0-40E0-B502-D7502DE4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explanation: approximate (efficient) solutions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8B967F-6A72-4265-B032-5D45C3EDCF0A}"/>
              </a:ext>
            </a:extLst>
          </p:cNvPr>
          <p:cNvGrpSpPr/>
          <p:nvPr/>
        </p:nvGrpSpPr>
        <p:grpSpPr>
          <a:xfrm>
            <a:off x="371475" y="726157"/>
            <a:ext cx="8315325" cy="5405686"/>
            <a:chOff x="390525" y="1071314"/>
            <a:chExt cx="8229600" cy="53047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79FC03-A10C-4EEF-86E0-429B63B1D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" y="1071314"/>
              <a:ext cx="8229600" cy="53047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854F4-DDDF-4A7D-AC77-D3BDB7312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9412" y="2028823"/>
              <a:ext cx="340379" cy="257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95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6EB0-6D9B-4098-ABB8-903630C4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‘good’ (e.g. efficient) schedules to abstract argumentation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C633D-A897-497E-8DB4-2755378B7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46" y="1143000"/>
            <a:ext cx="8269179" cy="472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93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9036-D599-440C-99A9-161012F5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(non-)attacks in </a:t>
            </a:r>
            <a:r>
              <a:rPr lang="en-GB" b="1" dirty="0"/>
              <a:t>non-stable</a:t>
            </a:r>
            <a:r>
              <a:rPr lang="en-GB" dirty="0"/>
              <a:t> extensions to explanations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6C5DE-3224-4BD4-ADB4-FC8842DCD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74" y="946375"/>
            <a:ext cx="3152775" cy="220241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A6CCAA-0E61-4A14-8B18-EF2363A07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103709"/>
            <a:ext cx="4035215" cy="1393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F0BD2-721C-45DB-9797-B1E58C546EE8}"/>
              </a:ext>
            </a:extLst>
          </p:cNvPr>
          <p:cNvSpPr txBox="1"/>
          <p:nvPr/>
        </p:nvSpPr>
        <p:spPr>
          <a:xfrm>
            <a:off x="776287" y="3163726"/>
            <a:ext cx="81438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attack from a</a:t>
            </a:r>
            <a:r>
              <a:rPr lang="en-GB" baseline="-25000" dirty="0">
                <a:solidFill>
                  <a:srgbClr val="FF0000"/>
                </a:solidFill>
              </a:rPr>
              <a:t>2,3</a:t>
            </a:r>
            <a:r>
              <a:rPr lang="en-GB" dirty="0">
                <a:solidFill>
                  <a:srgbClr val="FF0000"/>
                </a:solidFill>
              </a:rPr>
              <a:t> to a</a:t>
            </a:r>
            <a:r>
              <a:rPr lang="en-GB" baseline="-25000" dirty="0">
                <a:solidFill>
                  <a:srgbClr val="FF0000"/>
                </a:solidFill>
              </a:rPr>
              <a:t>1,2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(on the right) explains why S (on the left)   is not efficient</a:t>
            </a:r>
          </a:p>
          <a:p>
            <a:endParaRPr lang="en-GB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F96FC9-DBCB-491C-B333-193A652DD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" y="4046066"/>
            <a:ext cx="1828800" cy="1885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DC6CC1-6059-4681-991C-5E1A14B67B8A}"/>
              </a:ext>
            </a:extLst>
          </p:cNvPr>
          <p:cNvSpPr txBox="1"/>
          <p:nvPr/>
        </p:nvSpPr>
        <p:spPr>
          <a:xfrm>
            <a:off x="3328988" y="4396667"/>
            <a:ext cx="420528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non-attack from a</a:t>
            </a:r>
            <a:r>
              <a:rPr lang="en-GB" baseline="-25000" dirty="0">
                <a:solidFill>
                  <a:srgbClr val="FF0000"/>
                </a:solidFill>
              </a:rPr>
              <a:t>1,2</a:t>
            </a:r>
            <a:r>
              <a:rPr lang="en-GB" dirty="0">
                <a:solidFill>
                  <a:srgbClr val="FF0000"/>
                </a:solidFill>
              </a:rPr>
              <a:t> to a</a:t>
            </a:r>
            <a:r>
              <a:rPr lang="en-GB" baseline="-25000" dirty="0">
                <a:solidFill>
                  <a:srgbClr val="FF0000"/>
                </a:solidFill>
              </a:rPr>
              <a:t>1,1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explains why the schedule corresponding to the dotted extension (job 2 on machine 1, job 1 on machine 2) violates the fixed decision (that job 2 cannot be on machine 2)</a:t>
            </a:r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94145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9F467-15F4-46E5-AEF0-3B62C1AD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54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2AEE56-D027-4C91-9A3E-223B414B6DE2}"/>
              </a:ext>
            </a:extLst>
          </p:cNvPr>
          <p:cNvGrpSpPr/>
          <p:nvPr/>
        </p:nvGrpSpPr>
        <p:grpSpPr>
          <a:xfrm>
            <a:off x="458366" y="1443869"/>
            <a:ext cx="8411993" cy="4826861"/>
            <a:chOff x="686179" y="771679"/>
            <a:chExt cx="7723224" cy="3983154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AB44190-4E1E-49CF-9E98-20D4B5B1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179" y="771679"/>
              <a:ext cx="7723224" cy="37550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848990-17AB-4644-9C62-BAD8B27BAC51}"/>
                </a:ext>
              </a:extLst>
            </p:cNvPr>
            <p:cNvSpPr txBox="1"/>
            <p:nvPr/>
          </p:nvSpPr>
          <p:spPr>
            <a:xfrm>
              <a:off x="4417214" y="4564349"/>
              <a:ext cx="169605" cy="190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spcBef>
                  <a:spcPct val="20000"/>
                </a:spcBef>
              </a:pPr>
              <a:endParaRPr lang="en-GB" sz="900" dirty="0">
                <a:solidFill>
                  <a:srgbClr val="7598B3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D370C6-4068-4173-B7DD-194A2C08AEEF}"/>
              </a:ext>
            </a:extLst>
          </p:cNvPr>
          <p:cNvSpPr txBox="1"/>
          <p:nvPr/>
        </p:nvSpPr>
        <p:spPr>
          <a:xfrm>
            <a:off x="3276601" y="751611"/>
            <a:ext cx="3333749" cy="3970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AI-assisted Schedule Explainer for Nurse Rostering. </a:t>
            </a:r>
            <a:r>
              <a:rPr lang="en-GB" sz="900" dirty="0" err="1">
                <a:solidFill>
                  <a:srgbClr val="7598B3"/>
                </a:solidFill>
              </a:rPr>
              <a:t>Cyras</a:t>
            </a:r>
            <a:r>
              <a:rPr lang="en-GB" sz="900" dirty="0">
                <a:solidFill>
                  <a:srgbClr val="7598B3"/>
                </a:solidFill>
              </a:rPr>
              <a:t> et al.  </a:t>
            </a:r>
          </a:p>
          <a:p>
            <a:pPr algn="just">
              <a:spcBef>
                <a:spcPct val="20000"/>
              </a:spcBef>
            </a:pPr>
            <a:r>
              <a:rPr lang="en-GB" sz="900" dirty="0">
                <a:solidFill>
                  <a:srgbClr val="7598B3"/>
                </a:solidFill>
              </a:rPr>
              <a:t>Best (innovative) demo at AAMAS 2020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DA3D74-4074-47C7-8FE0-A361E150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44" y="245997"/>
            <a:ext cx="8827312" cy="396317"/>
          </a:xfrm>
        </p:spPr>
        <p:txBody>
          <a:bodyPr>
            <a:noAutofit/>
          </a:bodyPr>
          <a:lstStyle/>
          <a:p>
            <a:r>
              <a:rPr lang="en-GB" dirty="0"/>
              <a:t>An Explainable, Interactive Scheduling System</a:t>
            </a:r>
          </a:p>
        </p:txBody>
      </p:sp>
    </p:spTree>
    <p:extLst>
      <p:ext uri="{BB962C8B-B14F-4D97-AF65-F5344CB8AC3E}">
        <p14:creationId xmlns:p14="http://schemas.microsoft.com/office/powerpoint/2010/main" val="26172680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44" y="264629"/>
            <a:ext cx="8827312" cy="396317"/>
          </a:xfrm>
        </p:spPr>
        <p:txBody>
          <a:bodyPr>
            <a:noAutofit/>
          </a:bodyPr>
          <a:lstStyle/>
          <a:p>
            <a:r>
              <a:rPr lang="en-US" dirty="0"/>
              <a:t>Case study 5: </a:t>
            </a:r>
            <a:r>
              <a:rPr lang="en-GB" dirty="0"/>
              <a:t>PageRank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885AB-CA17-4401-B5F3-0E32565C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55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472FC-FAB5-C847-A988-0E31F523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9887"/>
            <a:ext cx="9144000" cy="4598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BCF3C1-5721-4A39-8D50-BBCAB165C88D}"/>
              </a:ext>
            </a:extLst>
          </p:cNvPr>
          <p:cNvSpPr txBox="1"/>
          <p:nvPr/>
        </p:nvSpPr>
        <p:spPr>
          <a:xfrm>
            <a:off x="2686051" y="724626"/>
            <a:ext cx="3924300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PageRank as an Argumentation Semantics. </a:t>
            </a:r>
            <a:r>
              <a:rPr lang="en-GB" sz="900" dirty="0" err="1">
                <a:solidFill>
                  <a:srgbClr val="7598B3"/>
                </a:solidFill>
              </a:rPr>
              <a:t>Albini</a:t>
            </a:r>
            <a:r>
              <a:rPr lang="en-GB" sz="900" dirty="0">
                <a:solidFill>
                  <a:srgbClr val="7598B3"/>
                </a:solidFill>
              </a:rPr>
              <a:t> et al. COMMA 2020  </a:t>
            </a:r>
          </a:p>
        </p:txBody>
      </p:sp>
    </p:spTree>
    <p:extLst>
      <p:ext uri="{BB962C8B-B14F-4D97-AF65-F5344CB8AC3E}">
        <p14:creationId xmlns:p14="http://schemas.microsoft.com/office/powerpoint/2010/main" val="327020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5F16-EB40-4BA9-8A5B-4232B1AE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PageRank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045A64-1A68-7546-8B28-D7E463B513D4}"/>
                  </a:ext>
                </a:extLst>
              </p:cNvPr>
              <p:cNvSpPr txBox="1"/>
              <p:nvPr/>
            </p:nvSpPr>
            <p:spPr>
              <a:xfrm>
                <a:off x="135930" y="4516923"/>
                <a:ext cx="3969938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>
                    <a:cs typeface="Cordia New" panose="020B0304020202020204" pitchFamily="34" charset="-34"/>
                  </a:rPr>
                  <a:t>Web </a:t>
                </a:r>
                <a:r>
                  <a:rPr lang="it-IT" sz="1600" b="1" dirty="0" err="1">
                    <a:cs typeface="Cordia New" panose="020B0304020202020204" pitchFamily="34" charset="-34"/>
                  </a:rPr>
                  <a:t>Graph</a:t>
                </a:r>
                <a:r>
                  <a:rPr lang="it-IT" sz="1600" b="1" dirty="0">
                    <a:cs typeface="Cordia New" panose="020B0304020202020204" pitchFamily="34" charset="-34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Cordia New" panose="020B0304020202020204" pitchFamily="34" charset="-34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Cordia New" panose="020B0304020202020204" pitchFamily="34" charset="-34"/>
                          </a:rPr>
                          <m:t>𝑷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Cordia New" panose="020B0304020202020204" pitchFamily="34" charset="-34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Cordia New" panose="020B0304020202020204" pitchFamily="34" charset="-34"/>
                          </a:rPr>
                          <m:t>𝑳</m:t>
                        </m:r>
                      </m:e>
                    </m:d>
                    <m:r>
                      <a:rPr lang="en-US" sz="1600" b="1" i="0" smtClean="0">
                        <a:latin typeface="Cambria Math" panose="02040503050406030204" pitchFamily="18" charset="0"/>
                        <a:cs typeface="Cordia New" panose="020B0304020202020204" pitchFamily="34" charset="-34"/>
                      </a:rPr>
                      <m:t> </m:t>
                    </m:r>
                  </m:oMath>
                </a14:m>
                <a:br>
                  <a:rPr lang="en-US" sz="1600" dirty="0">
                    <a:cs typeface="Cordia New" panose="020B0304020202020204" pitchFamily="34" charset="-34"/>
                  </a:rPr>
                </a:br>
                <a:r>
                  <a:rPr lang="en-US" sz="1600" dirty="0">
                    <a:cs typeface="Cordia New" panose="020B0304020202020204" pitchFamily="34" charset="-34"/>
                  </a:rPr>
                  <a:t>where the nodes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ordia New" panose="020B0304020202020204" pitchFamily="34" charset="-34"/>
                      </a:rPr>
                      <m:t>𝑃</m:t>
                    </m:r>
                  </m:oMath>
                </a14:m>
                <a:r>
                  <a:rPr lang="en-US" sz="1600" dirty="0">
                    <a:cs typeface="Cordia New" panose="020B0304020202020204" pitchFamily="34" charset="-34"/>
                  </a:rPr>
                  <a:t> are the pages and the directed edges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Cordia New" panose="020B0304020202020204" pitchFamily="34" charset="-34"/>
                      </a:rPr>
                      <m:t>𝐿</m:t>
                    </m:r>
                  </m:oMath>
                </a14:m>
                <a:r>
                  <a:rPr lang="en-US" sz="1600" dirty="0">
                    <a:cs typeface="Cordia New" panose="020B0304020202020204" pitchFamily="34" charset="-34"/>
                  </a:rPr>
                  <a:t> are the links between pages</a:t>
                </a:r>
              </a:p>
              <a:p>
                <a:pPr algn="ctr"/>
                <a:endParaRPr lang="it-IT" sz="1600" b="1" baseline="-25000" dirty="0">
                  <a:cs typeface="Cordia New" panose="020B0304020202020204" pitchFamily="34" charset="-3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045A64-1A68-7546-8B28-D7E463B51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30" y="4516923"/>
                <a:ext cx="3969938" cy="995144"/>
              </a:xfrm>
              <a:prstGeom prst="rect">
                <a:avLst/>
              </a:prstGeom>
              <a:blipFill>
                <a:blip r:embed="rId2"/>
                <a:stretch>
                  <a:fillRect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>
            <a:extLst>
              <a:ext uri="{FF2B5EF4-FFF2-40B4-BE49-F238E27FC236}">
                <a16:creationId xmlns:a16="http://schemas.microsoft.com/office/drawing/2014/main" id="{DAAD6912-EF7C-9640-BE79-69535266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13" y="1065682"/>
            <a:ext cx="3969938" cy="32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75E422B-4867-624F-BC5A-305835CC4EF7}"/>
              </a:ext>
            </a:extLst>
          </p:cNvPr>
          <p:cNvGrpSpPr/>
          <p:nvPr/>
        </p:nvGrpSpPr>
        <p:grpSpPr>
          <a:xfrm>
            <a:off x="3946164" y="2379512"/>
            <a:ext cx="4500969" cy="1671984"/>
            <a:chOff x="3946164" y="2379512"/>
            <a:chExt cx="4500969" cy="16719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73ACED-1293-4441-9FFA-759C213E1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9862" y="2379512"/>
              <a:ext cx="1182454" cy="10494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99039E-D485-E44E-9592-95C4E9ACB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5279" y="3079433"/>
              <a:ext cx="1501854" cy="9720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46BCE5-BD15-804C-BC32-6A0E8569E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3169" y="3045480"/>
              <a:ext cx="252947" cy="9720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4BE8BA-6F4F-274F-B0AD-448B5B7FD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2969" y="3068930"/>
              <a:ext cx="1244499" cy="9720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7B6FDE3-8410-6549-B201-314AA205F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6164" y="3045481"/>
              <a:ext cx="1058407" cy="97206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6D5B9F-D44A-D741-889A-7FA131E6CA2E}"/>
              </a:ext>
            </a:extLst>
          </p:cNvPr>
          <p:cNvGrpSpPr/>
          <p:nvPr/>
        </p:nvGrpSpPr>
        <p:grpSpPr>
          <a:xfrm>
            <a:off x="5540440" y="4051496"/>
            <a:ext cx="3467629" cy="2100016"/>
            <a:chOff x="5540440" y="4051496"/>
            <a:chExt cx="3467629" cy="21000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056004-558A-FF4A-83BF-86C1A9219197}"/>
                </a:ext>
              </a:extLst>
            </p:cNvPr>
            <p:cNvSpPr/>
            <p:nvPr/>
          </p:nvSpPr>
          <p:spPr>
            <a:xfrm>
              <a:off x="5540440" y="5320515"/>
              <a:ext cx="34676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cs typeface="Cordia New" panose="020B0304020202020204" pitchFamily="34" charset="-34"/>
                </a:rPr>
                <a:t>The score from a page linked to </a:t>
              </a:r>
              <a:r>
                <a:rPr lang="en-US" sz="1600" i="1" dirty="0">
                  <a:cs typeface="Cordia New" panose="020B0304020202020204" pitchFamily="34" charset="-34"/>
                </a:rPr>
                <a:t>u</a:t>
              </a:r>
              <a:r>
                <a:rPr lang="en-US" sz="1600" dirty="0">
                  <a:cs typeface="Cordia New" panose="020B0304020202020204" pitchFamily="34" charset="-34"/>
                </a:rPr>
                <a:t>, where the more links in a page the less its score is transferred to other pages</a:t>
              </a:r>
              <a:endParaRPr lang="it-IT" sz="16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B43930D-23F2-E64D-AECB-52F48667D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3563" y="4051496"/>
              <a:ext cx="629166" cy="1182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24F918-1A42-FC4E-A4EC-3FFDBFD5D2BC}"/>
              </a:ext>
            </a:extLst>
          </p:cNvPr>
          <p:cNvGrpSpPr/>
          <p:nvPr/>
        </p:nvGrpSpPr>
        <p:grpSpPr>
          <a:xfrm>
            <a:off x="3672239" y="3854401"/>
            <a:ext cx="2551441" cy="1477590"/>
            <a:chOff x="3672239" y="3854401"/>
            <a:chExt cx="2551441" cy="14775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4C37B0-EB5D-EB43-9A09-9AF089795AE2}"/>
                </a:ext>
              </a:extLst>
            </p:cNvPr>
            <p:cNvSpPr txBox="1"/>
            <p:nvPr/>
          </p:nvSpPr>
          <p:spPr>
            <a:xfrm>
              <a:off x="3672239" y="4254773"/>
              <a:ext cx="25514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Random landing contribution with damping factor </a:t>
              </a:r>
              <a:r>
                <a:rPr lang="en-US" sz="1600" i="1" dirty="0"/>
                <a:t>d</a:t>
              </a:r>
              <a:r>
                <a:rPr lang="en-US" sz="1600" dirty="0"/>
                <a:t> and number of pages </a:t>
              </a:r>
              <a:r>
                <a:rPr lang="en-US" sz="1600" i="1" dirty="0"/>
                <a:t>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C5091AC-409C-7846-A869-FE07110D20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6755" y="3854401"/>
              <a:ext cx="348641" cy="3834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861FAB71-C11C-0745-99ED-7D2CDDC8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554" y="1016000"/>
            <a:ext cx="4250246" cy="1474889"/>
          </a:xfrm>
        </p:spPr>
        <p:txBody>
          <a:bodyPr/>
          <a:lstStyle/>
          <a:p>
            <a:r>
              <a:rPr lang="en-US" dirty="0"/>
              <a:t>PageRank is an algorithm to rank webpages in order to estimate their popularity/importance.</a:t>
            </a:r>
          </a:p>
          <a:p>
            <a:endParaRPr lang="en-US" dirty="0"/>
          </a:p>
          <a:p>
            <a:r>
              <a:rPr lang="en-US" dirty="0"/>
              <a:t>The formula for a ranking is as follows: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69D41F-9C86-E24D-8653-2F1CFDA4B6DE}"/>
              </a:ext>
            </a:extLst>
          </p:cNvPr>
          <p:cNvGrpSpPr/>
          <p:nvPr/>
        </p:nvGrpSpPr>
        <p:grpSpPr>
          <a:xfrm>
            <a:off x="5560395" y="4026104"/>
            <a:ext cx="2551441" cy="1001615"/>
            <a:chOff x="5560395" y="4026104"/>
            <a:chExt cx="2551441" cy="10016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5E4C35-502E-E546-A933-3BD658237E16}"/>
                </a:ext>
              </a:extLst>
            </p:cNvPr>
            <p:cNvSpPr txBox="1"/>
            <p:nvPr/>
          </p:nvSpPr>
          <p:spPr>
            <a:xfrm>
              <a:off x="5560395" y="4442944"/>
              <a:ext cx="2551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For each </a:t>
              </a:r>
            </a:p>
            <a:p>
              <a:pPr algn="ctr"/>
              <a:r>
                <a:rPr lang="en-US" sz="1600" dirty="0"/>
                <a:t>incoming link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73F6ACC-4972-A143-B445-7154F28A4F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5718" y="4026104"/>
              <a:ext cx="348641" cy="3834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4BA60F-89EA-4D18-A5F4-5ED410FAE04B}"/>
              </a:ext>
            </a:extLst>
          </p:cNvPr>
          <p:cNvSpPr txBox="1"/>
          <p:nvPr/>
        </p:nvSpPr>
        <p:spPr>
          <a:xfrm>
            <a:off x="7687680" y="124904"/>
            <a:ext cx="1136850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Thanks to E. </a:t>
            </a:r>
            <a:r>
              <a:rPr lang="en-GB" sz="1000" dirty="0" err="1"/>
              <a:t>Albini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310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5F16-EB40-4BA9-8A5B-4232B1AE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PageRank: Argumentative Abstraction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D83CD-3C68-FE42-89CE-A8BF5508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16000"/>
            <a:ext cx="8686801" cy="5110163"/>
          </a:xfrm>
        </p:spPr>
        <p:txBody>
          <a:bodyPr>
            <a:normAutofit/>
          </a:bodyPr>
          <a:lstStyle/>
          <a:p>
            <a:r>
              <a:rPr lang="en-US" dirty="0"/>
              <a:t>The obvious method would be a support argumentation framework:</a:t>
            </a:r>
          </a:p>
          <a:p>
            <a:pPr lvl="1"/>
            <a:r>
              <a:rPr lang="en-US" dirty="0"/>
              <a:t>Webpages as arguments;</a:t>
            </a:r>
          </a:p>
          <a:p>
            <a:pPr lvl="1"/>
            <a:r>
              <a:rPr lang="en-US" dirty="0"/>
              <a:t>Links as supports.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this violates dialectical monotonicity, as linking to more pages reduces supports’ effects.</a:t>
            </a:r>
          </a:p>
          <a:p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59285B5-721C-C140-9F71-02731C16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62" y="2213164"/>
            <a:ext cx="3969938" cy="32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17E02C2-0FE5-5E49-BC93-E20CB220A337}"/>
              </a:ext>
            </a:extLst>
          </p:cNvPr>
          <p:cNvGrpSpPr/>
          <p:nvPr/>
        </p:nvGrpSpPr>
        <p:grpSpPr>
          <a:xfrm>
            <a:off x="5784331" y="1650087"/>
            <a:ext cx="3047331" cy="3846028"/>
            <a:chOff x="822994" y="1410573"/>
            <a:chExt cx="3047331" cy="38460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F3E93EB-5537-ED4E-9529-B0CBDF89CF4F}"/>
                    </a:ext>
                  </a:extLst>
                </p:cNvPr>
                <p:cNvSpPr/>
                <p:nvPr/>
              </p:nvSpPr>
              <p:spPr>
                <a:xfrm>
                  <a:off x="822994" y="1410573"/>
                  <a:ext cx="536330" cy="527539"/>
                </a:xfrm>
                <a:prstGeom prst="ellipse">
                  <a:avLst/>
                </a:prstGeom>
                <a:solidFill>
                  <a:schemeClr val="accent1">
                    <a:alpha val="10196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800" b="0" dirty="0"/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F3E93EB-5537-ED4E-9529-B0CBDF89CF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94" y="1410573"/>
                  <a:ext cx="536330" cy="527539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B96ED76D-B73E-384A-976F-5A44939D6AD5}"/>
                    </a:ext>
                  </a:extLst>
                </p:cNvPr>
                <p:cNvSpPr/>
                <p:nvPr/>
              </p:nvSpPr>
              <p:spPr>
                <a:xfrm>
                  <a:off x="2296323" y="3392999"/>
                  <a:ext cx="536330" cy="527539"/>
                </a:xfrm>
                <a:prstGeom prst="ellipse">
                  <a:avLst/>
                </a:prstGeom>
                <a:solidFill>
                  <a:schemeClr val="accent3">
                    <a:alpha val="10196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B96ED76D-B73E-384A-976F-5A44939D6A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6323" y="3392999"/>
                  <a:ext cx="536330" cy="527539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1F63B64-B706-9F4B-895A-4108F4BD692D}"/>
                    </a:ext>
                  </a:extLst>
                </p:cNvPr>
                <p:cNvSpPr/>
                <p:nvPr/>
              </p:nvSpPr>
              <p:spPr>
                <a:xfrm>
                  <a:off x="3170135" y="1712400"/>
                  <a:ext cx="536330" cy="527539"/>
                </a:xfrm>
                <a:prstGeom prst="ellipse">
                  <a:avLst/>
                </a:prstGeom>
                <a:solidFill>
                  <a:schemeClr val="accent5">
                    <a:alpha val="10196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800" b="0" dirty="0"/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1F63B64-B706-9F4B-895A-4108F4BD6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135" y="1712400"/>
                  <a:ext cx="536330" cy="52753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420E0C19-E64F-5747-A372-035EEC5DCF61}"/>
                    </a:ext>
                  </a:extLst>
                </p:cNvPr>
                <p:cNvSpPr/>
                <p:nvPr/>
              </p:nvSpPr>
              <p:spPr>
                <a:xfrm>
                  <a:off x="838749" y="2405534"/>
                  <a:ext cx="536330" cy="527539"/>
                </a:xfrm>
                <a:prstGeom prst="ellipse">
                  <a:avLst/>
                </a:prstGeom>
                <a:solidFill>
                  <a:schemeClr val="accent6">
                    <a:alpha val="10196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sz="1800" b="0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420E0C19-E64F-5747-A372-035EEC5DCF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49" y="2405534"/>
                  <a:ext cx="536330" cy="527539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3FCB58E-C773-B449-9888-B205918BC365}"/>
                    </a:ext>
                  </a:extLst>
                </p:cNvPr>
                <p:cNvSpPr/>
                <p:nvPr/>
              </p:nvSpPr>
              <p:spPr>
                <a:xfrm>
                  <a:off x="3158476" y="2891422"/>
                  <a:ext cx="536330" cy="527539"/>
                </a:xfrm>
                <a:prstGeom prst="ellipse">
                  <a:avLst/>
                </a:prstGeom>
                <a:solidFill>
                  <a:schemeClr val="accent6">
                    <a:alpha val="10196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3FCB58E-C773-B449-9888-B205918BC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476" y="2891422"/>
                  <a:ext cx="536330" cy="527539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411D366-494B-B649-A70F-F899F6F426FD}"/>
                    </a:ext>
                  </a:extLst>
                </p:cNvPr>
                <p:cNvSpPr/>
                <p:nvPr/>
              </p:nvSpPr>
              <p:spPr>
                <a:xfrm>
                  <a:off x="2085634" y="2112672"/>
                  <a:ext cx="536330" cy="527539"/>
                </a:xfrm>
                <a:prstGeom prst="ellipse">
                  <a:avLst/>
                </a:prstGeom>
                <a:solidFill>
                  <a:srgbClr val="FFFF00">
                    <a:alpha val="9804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411D366-494B-B649-A70F-F899F6F426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634" y="2112672"/>
                  <a:ext cx="536330" cy="527539"/>
                </a:xfrm>
                <a:prstGeom prst="ellipse">
                  <a:avLst/>
                </a:prstGeom>
                <a:blipFill>
                  <a:blip r:embed="rId8"/>
                  <a:stretch>
                    <a:fillRect l="-4545"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FD58635-0E9D-B44C-893C-A61FFD11A78D}"/>
                    </a:ext>
                  </a:extLst>
                </p:cNvPr>
                <p:cNvSpPr/>
                <p:nvPr/>
              </p:nvSpPr>
              <p:spPr>
                <a:xfrm>
                  <a:off x="3296926" y="4362097"/>
                  <a:ext cx="536330" cy="527539"/>
                </a:xfrm>
                <a:prstGeom prst="ellipse">
                  <a:avLst/>
                </a:prstGeom>
                <a:solidFill>
                  <a:srgbClr val="00FFCC">
                    <a:alpha val="10196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FD58635-0E9D-B44C-893C-A61FFD11A7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926" y="4362097"/>
                  <a:ext cx="536330" cy="527539"/>
                </a:xfrm>
                <a:prstGeom prst="ellipse">
                  <a:avLst/>
                </a:prstGeom>
                <a:blipFill>
                  <a:blip r:embed="rId9"/>
                  <a:stretch>
                    <a:fillRect l="-13636" r="-4545"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CB669F6-5870-4E48-BE93-2748639A8FDD}"/>
                    </a:ext>
                  </a:extLst>
                </p:cNvPr>
                <p:cNvSpPr/>
                <p:nvPr/>
              </p:nvSpPr>
              <p:spPr>
                <a:xfrm>
                  <a:off x="3333995" y="3700575"/>
                  <a:ext cx="536330" cy="527539"/>
                </a:xfrm>
                <a:prstGeom prst="ellipse">
                  <a:avLst/>
                </a:prstGeom>
                <a:solidFill>
                  <a:srgbClr val="00FFCC">
                    <a:alpha val="10196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CB669F6-5870-4E48-BE93-2748639A8F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3995" y="3700575"/>
                  <a:ext cx="536330" cy="527539"/>
                </a:xfrm>
                <a:prstGeom prst="ellipse">
                  <a:avLst/>
                </a:prstGeom>
                <a:blipFill>
                  <a:blip r:embed="rId10"/>
                  <a:stretch>
                    <a:fillRect l="-13636" r="-4545"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887EAA5-0685-E544-AD2A-6B694F89B5D6}"/>
                    </a:ext>
                  </a:extLst>
                </p:cNvPr>
                <p:cNvSpPr/>
                <p:nvPr/>
              </p:nvSpPr>
              <p:spPr>
                <a:xfrm>
                  <a:off x="1797085" y="4729062"/>
                  <a:ext cx="536330" cy="527539"/>
                </a:xfrm>
                <a:prstGeom prst="ellipse">
                  <a:avLst/>
                </a:prstGeom>
                <a:solidFill>
                  <a:srgbClr val="00FFCC">
                    <a:alpha val="10196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887EAA5-0685-E544-AD2A-6B694F89B5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7085" y="4729062"/>
                  <a:ext cx="536330" cy="527539"/>
                </a:xfrm>
                <a:prstGeom prst="ellipse">
                  <a:avLst/>
                </a:prstGeom>
                <a:blipFill>
                  <a:blip r:embed="rId11"/>
                  <a:stretch>
                    <a:fillRect l="-13636" r="-4545"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8649763-A47E-3D44-BD6C-783ADB1939ED}"/>
                    </a:ext>
                  </a:extLst>
                </p:cNvPr>
                <p:cNvSpPr/>
                <p:nvPr/>
              </p:nvSpPr>
              <p:spPr>
                <a:xfrm>
                  <a:off x="1203334" y="4568934"/>
                  <a:ext cx="536330" cy="527539"/>
                </a:xfrm>
                <a:prstGeom prst="ellipse">
                  <a:avLst/>
                </a:prstGeom>
                <a:solidFill>
                  <a:srgbClr val="00FFCC">
                    <a:alpha val="10196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8649763-A47E-3D44-BD6C-783ADB1939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334" y="4568934"/>
                  <a:ext cx="536330" cy="527539"/>
                </a:xfrm>
                <a:prstGeom prst="ellipse">
                  <a:avLst/>
                </a:prstGeom>
                <a:blipFill>
                  <a:blip r:embed="rId12"/>
                  <a:stretch>
                    <a:fillRect l="-13333" r="-2222"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F994864-8B9D-0640-81B9-C067C2ED3807}"/>
                    </a:ext>
                  </a:extLst>
                </p:cNvPr>
                <p:cNvSpPr/>
                <p:nvPr/>
              </p:nvSpPr>
              <p:spPr>
                <a:xfrm>
                  <a:off x="842522" y="4106189"/>
                  <a:ext cx="536330" cy="527539"/>
                </a:xfrm>
                <a:prstGeom prst="ellipse">
                  <a:avLst/>
                </a:prstGeom>
                <a:solidFill>
                  <a:srgbClr val="00FFCC">
                    <a:alpha val="10196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F994864-8B9D-0640-81B9-C067C2ED3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522" y="4106189"/>
                  <a:ext cx="536330" cy="527539"/>
                </a:xfrm>
                <a:prstGeom prst="ellipse">
                  <a:avLst/>
                </a:prstGeom>
                <a:blipFill>
                  <a:blip r:embed="rId13"/>
                  <a:stretch>
                    <a:fillRect l="-13636" r="-4545"/>
                  </a:stretch>
                </a:blipFill>
                <a:ln w="127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D008D50-8B04-5E41-9D6B-BDDBD1B8EA12}"/>
                </a:ext>
              </a:extLst>
            </p:cNvPr>
            <p:cNvCxnSpPr>
              <a:cxnSpLocks/>
              <a:stCxn id="9" idx="0"/>
              <a:endCxn id="13" idx="4"/>
            </p:cNvCxnSpPr>
            <p:nvPr/>
          </p:nvCxnSpPr>
          <p:spPr>
            <a:xfrm flipH="1" flipV="1">
              <a:off x="2353799" y="2640211"/>
              <a:ext cx="210689" cy="752788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209EA2-75C8-934E-898F-0C2620D1F078}"/>
                </a:ext>
              </a:extLst>
            </p:cNvPr>
            <p:cNvCxnSpPr>
              <a:cxnSpLocks/>
              <a:stCxn id="14" idx="1"/>
              <a:endCxn id="9" idx="5"/>
            </p:cNvCxnSpPr>
            <p:nvPr/>
          </p:nvCxnSpPr>
          <p:spPr>
            <a:xfrm flipH="1" flipV="1">
              <a:off x="2754109" y="3843282"/>
              <a:ext cx="621361" cy="596071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8A4D279-472A-A543-BADC-6EB8B6304DF1}"/>
                </a:ext>
              </a:extLst>
            </p:cNvPr>
            <p:cNvCxnSpPr>
              <a:cxnSpLocks/>
              <a:stCxn id="16" idx="0"/>
              <a:endCxn id="9" idx="3"/>
            </p:cNvCxnSpPr>
            <p:nvPr/>
          </p:nvCxnSpPr>
          <p:spPr>
            <a:xfrm flipV="1">
              <a:off x="2065250" y="3843282"/>
              <a:ext cx="309617" cy="885780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236D76E-19B3-F646-BCC9-949A9E72DA94}"/>
                </a:ext>
              </a:extLst>
            </p:cNvPr>
            <p:cNvCxnSpPr>
              <a:cxnSpLocks/>
              <a:stCxn id="16" idx="0"/>
              <a:endCxn id="13" idx="3"/>
            </p:cNvCxnSpPr>
            <p:nvPr/>
          </p:nvCxnSpPr>
          <p:spPr>
            <a:xfrm flipV="1">
              <a:off x="2065250" y="2562955"/>
              <a:ext cx="98928" cy="2166107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0BED480-6AA8-1749-A239-3516173B0033}"/>
                </a:ext>
              </a:extLst>
            </p:cNvPr>
            <p:cNvCxnSpPr>
              <a:cxnSpLocks/>
              <a:stCxn id="17" idx="0"/>
              <a:endCxn id="13" idx="3"/>
            </p:cNvCxnSpPr>
            <p:nvPr/>
          </p:nvCxnSpPr>
          <p:spPr>
            <a:xfrm flipV="1">
              <a:off x="1471499" y="2562955"/>
              <a:ext cx="692679" cy="2005979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321F58-36C6-D642-9462-62FE33D72A6D}"/>
                </a:ext>
              </a:extLst>
            </p:cNvPr>
            <p:cNvCxnSpPr>
              <a:cxnSpLocks/>
              <a:stCxn id="17" idx="7"/>
              <a:endCxn id="9" idx="3"/>
            </p:cNvCxnSpPr>
            <p:nvPr/>
          </p:nvCxnSpPr>
          <p:spPr>
            <a:xfrm flipV="1">
              <a:off x="1661120" y="3843282"/>
              <a:ext cx="713747" cy="802908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A19E632-CC22-F349-999A-4DFC5CF277B9}"/>
                </a:ext>
              </a:extLst>
            </p:cNvPr>
            <p:cNvCxnSpPr>
              <a:cxnSpLocks/>
              <a:stCxn id="18" idx="7"/>
              <a:endCxn id="9" idx="3"/>
            </p:cNvCxnSpPr>
            <p:nvPr/>
          </p:nvCxnSpPr>
          <p:spPr>
            <a:xfrm flipV="1">
              <a:off x="1300308" y="3843282"/>
              <a:ext cx="1074559" cy="340163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A41B1D-BF1E-5142-A130-B91CBE52661B}"/>
                </a:ext>
              </a:extLst>
            </p:cNvPr>
            <p:cNvCxnSpPr>
              <a:cxnSpLocks/>
              <a:stCxn id="11" idx="6"/>
              <a:endCxn id="13" idx="2"/>
            </p:cNvCxnSpPr>
            <p:nvPr/>
          </p:nvCxnSpPr>
          <p:spPr>
            <a:xfrm flipV="1">
              <a:off x="1375079" y="2376442"/>
              <a:ext cx="710555" cy="292862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61360ED-8F9A-634E-B36D-FBD9C39B5B3A}"/>
                </a:ext>
              </a:extLst>
            </p:cNvPr>
            <p:cNvCxnSpPr>
              <a:cxnSpLocks/>
              <a:stCxn id="11" idx="0"/>
              <a:endCxn id="8" idx="4"/>
            </p:cNvCxnSpPr>
            <p:nvPr/>
          </p:nvCxnSpPr>
          <p:spPr>
            <a:xfrm flipH="1" flipV="1">
              <a:off x="1091159" y="1938112"/>
              <a:ext cx="15755" cy="467422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3A3918-7F40-414C-BE5E-EDAC3BB3F258}"/>
                </a:ext>
              </a:extLst>
            </p:cNvPr>
            <p:cNvCxnSpPr>
              <a:cxnSpLocks/>
              <a:stCxn id="9" idx="1"/>
              <a:endCxn id="11" idx="5"/>
            </p:cNvCxnSpPr>
            <p:nvPr/>
          </p:nvCxnSpPr>
          <p:spPr>
            <a:xfrm flipH="1" flipV="1">
              <a:off x="1296535" y="2855817"/>
              <a:ext cx="1078332" cy="614438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or: Curved 16">
              <a:extLst>
                <a:ext uri="{FF2B5EF4-FFF2-40B4-BE49-F238E27FC236}">
                  <a16:creationId xmlns:a16="http://schemas.microsoft.com/office/drawing/2014/main" id="{6B88BFE8-5AE5-0445-835F-C634202CF0F1}"/>
                </a:ext>
              </a:extLst>
            </p:cNvPr>
            <p:cNvCxnSpPr>
              <a:cxnSpLocks/>
              <a:stCxn id="13" idx="7"/>
              <a:endCxn id="10" idx="2"/>
            </p:cNvCxnSpPr>
            <p:nvPr/>
          </p:nvCxnSpPr>
          <p:spPr>
            <a:xfrm rot="5400000" flipH="1" flipV="1">
              <a:off x="2749898" y="1769692"/>
              <a:ext cx="213758" cy="626715"/>
            </a:xfrm>
            <a:prstGeom prst="curvedConnector2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or: Curved 66">
              <a:extLst>
                <a:ext uri="{FF2B5EF4-FFF2-40B4-BE49-F238E27FC236}">
                  <a16:creationId xmlns:a16="http://schemas.microsoft.com/office/drawing/2014/main" id="{DD1416F9-6B3B-094B-8FAA-63B8A19DF2B3}"/>
                </a:ext>
              </a:extLst>
            </p:cNvPr>
            <p:cNvCxnSpPr>
              <a:cxnSpLocks/>
              <a:stCxn id="10" idx="3"/>
              <a:endCxn id="13" idx="6"/>
            </p:cNvCxnSpPr>
            <p:nvPr/>
          </p:nvCxnSpPr>
          <p:spPr>
            <a:xfrm rot="5400000">
              <a:off x="2828443" y="1956205"/>
              <a:ext cx="213759" cy="626715"/>
            </a:xfrm>
            <a:prstGeom prst="curvedConnector2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or: Curved 75">
              <a:extLst>
                <a:ext uri="{FF2B5EF4-FFF2-40B4-BE49-F238E27FC236}">
                  <a16:creationId xmlns:a16="http://schemas.microsoft.com/office/drawing/2014/main" id="{A9A1553E-D592-C141-A93B-886BA4D445E7}"/>
                </a:ext>
              </a:extLst>
            </p:cNvPr>
            <p:cNvCxnSpPr>
              <a:cxnSpLocks/>
              <a:stCxn id="9" idx="7"/>
              <a:endCxn id="12" idx="2"/>
            </p:cNvCxnSpPr>
            <p:nvPr/>
          </p:nvCxnSpPr>
          <p:spPr>
            <a:xfrm rot="5400000" flipH="1" flipV="1">
              <a:off x="2798761" y="3110541"/>
              <a:ext cx="315063" cy="404367"/>
            </a:xfrm>
            <a:prstGeom prst="curvedConnector2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8D269FC-5103-3F4D-BB56-B9CDDED8175E}"/>
                </a:ext>
              </a:extLst>
            </p:cNvPr>
            <p:cNvCxnSpPr>
              <a:cxnSpLocks/>
              <a:stCxn id="12" idx="1"/>
              <a:endCxn id="13" idx="5"/>
            </p:cNvCxnSpPr>
            <p:nvPr/>
          </p:nvCxnSpPr>
          <p:spPr>
            <a:xfrm flipH="1" flipV="1">
              <a:off x="2543420" y="2562955"/>
              <a:ext cx="693600" cy="405723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or: Curved 114">
              <a:extLst>
                <a:ext uri="{FF2B5EF4-FFF2-40B4-BE49-F238E27FC236}">
                  <a16:creationId xmlns:a16="http://schemas.microsoft.com/office/drawing/2014/main" id="{EFC32FB6-B077-AA47-9547-3FA047E6F543}"/>
                </a:ext>
              </a:extLst>
            </p:cNvPr>
            <p:cNvCxnSpPr>
              <a:cxnSpLocks/>
              <a:stCxn id="12" idx="3"/>
              <a:endCxn id="9" idx="6"/>
            </p:cNvCxnSpPr>
            <p:nvPr/>
          </p:nvCxnSpPr>
          <p:spPr>
            <a:xfrm rot="5400000">
              <a:off x="2877305" y="3297054"/>
              <a:ext cx="315064" cy="404367"/>
            </a:xfrm>
            <a:prstGeom prst="curvedConnector2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2602522-0AC5-0543-9FB1-033DCAE445F2}"/>
                </a:ext>
              </a:extLst>
            </p:cNvPr>
            <p:cNvCxnSpPr>
              <a:cxnSpLocks/>
              <a:stCxn id="15" idx="2"/>
              <a:endCxn id="9" idx="5"/>
            </p:cNvCxnSpPr>
            <p:nvPr/>
          </p:nvCxnSpPr>
          <p:spPr>
            <a:xfrm flipH="1" flipV="1">
              <a:off x="2754109" y="3843282"/>
              <a:ext cx="579886" cy="121063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2AFFE21-2F7F-A049-A16C-91CE27D1BE28}"/>
                </a:ext>
              </a:extLst>
            </p:cNvPr>
            <p:cNvCxnSpPr>
              <a:cxnSpLocks/>
              <a:stCxn id="18" idx="7"/>
              <a:endCxn id="13" idx="3"/>
            </p:cNvCxnSpPr>
            <p:nvPr/>
          </p:nvCxnSpPr>
          <p:spPr>
            <a:xfrm flipV="1">
              <a:off x="1300308" y="2562955"/>
              <a:ext cx="863870" cy="1620490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Arrow: Right 50">
            <a:extLst>
              <a:ext uri="{FF2B5EF4-FFF2-40B4-BE49-F238E27FC236}">
                <a16:creationId xmlns:a16="http://schemas.microsoft.com/office/drawing/2014/main" id="{EC34E78C-C0F6-8F45-952A-BE143A99C71C}"/>
              </a:ext>
            </a:extLst>
          </p:cNvPr>
          <p:cNvSpPr/>
          <p:nvPr/>
        </p:nvSpPr>
        <p:spPr>
          <a:xfrm>
            <a:off x="4804973" y="3658475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272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5F16-EB40-4BA9-8A5B-4232B1AE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PageRank: Argumentative Abstraction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D83CD-3C68-FE42-89CE-A8BF5508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973453"/>
          </a:xfrm>
        </p:spPr>
        <p:txBody>
          <a:bodyPr/>
          <a:lstStyle/>
          <a:p>
            <a:r>
              <a:rPr lang="en-US" dirty="0"/>
              <a:t>Instead, a </a:t>
            </a:r>
            <a:r>
              <a:rPr lang="en-US" i="1" dirty="0"/>
              <a:t>meta-argumentation framework </a:t>
            </a:r>
            <a:r>
              <a:rPr lang="en-US" dirty="0"/>
              <a:t>can be introduced:</a:t>
            </a:r>
          </a:p>
          <a:p>
            <a:pPr lvl="1"/>
            <a:r>
              <a:rPr lang="en-US" u="sng" dirty="0"/>
              <a:t>Arguments</a:t>
            </a:r>
            <a:r>
              <a:rPr lang="en-US" i="1" dirty="0"/>
              <a:t> </a:t>
            </a:r>
            <a:r>
              <a:rPr lang="en-US" dirty="0"/>
              <a:t>are the webpages.</a:t>
            </a:r>
          </a:p>
          <a:p>
            <a:pPr lvl="1"/>
            <a:r>
              <a:rPr lang="en-US" i="1" u="sng" dirty="0"/>
              <a:t>Meta-arguments</a:t>
            </a:r>
            <a:r>
              <a:rPr lang="en-US" dirty="0"/>
              <a:t> introduced between linked arguments representing the contribution.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898FC-A2C8-6744-ABE8-FB48CC7E6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76005"/>
            <a:ext cx="2817609" cy="298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B96BE-D0CD-454F-9553-9E4C08D0D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753" y="2193938"/>
            <a:ext cx="2756060" cy="2982489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127778-4E32-5C46-8A3A-8E05572223A4}"/>
              </a:ext>
            </a:extLst>
          </p:cNvPr>
          <p:cNvSpPr txBox="1">
            <a:spLocks/>
          </p:cNvSpPr>
          <p:nvPr/>
        </p:nvSpPr>
        <p:spPr>
          <a:xfrm>
            <a:off x="2796461" y="2985837"/>
            <a:ext cx="2756060" cy="786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dirty="0"/>
              <a:t>Extracted </a:t>
            </a:r>
            <a:r>
              <a:rPr lang="en-US" u="sng" dirty="0"/>
              <a:t>relations</a:t>
            </a:r>
            <a:r>
              <a:rPr lang="en-US" dirty="0"/>
              <a:t> also include attacks.</a:t>
            </a:r>
          </a:p>
        </p:txBody>
      </p:sp>
      <p:sp>
        <p:nvSpPr>
          <p:cNvPr id="9" name="Arrow: Right 50">
            <a:extLst>
              <a:ext uri="{FF2B5EF4-FFF2-40B4-BE49-F238E27FC236}">
                <a16:creationId xmlns:a16="http://schemas.microsoft.com/office/drawing/2014/main" id="{ECA0E8EE-F051-F043-9EAA-6C1568BDEC26}"/>
              </a:ext>
            </a:extLst>
          </p:cNvPr>
          <p:cNvSpPr/>
          <p:nvPr/>
        </p:nvSpPr>
        <p:spPr>
          <a:xfrm>
            <a:off x="4070318" y="3920721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CA0E9EA-2CD3-2840-90D0-CC8FAA2E3C37}"/>
              </a:ext>
            </a:extLst>
          </p:cNvPr>
          <p:cNvSpPr txBox="1">
            <a:spLocks/>
          </p:cNvSpPr>
          <p:nvPr/>
        </p:nvSpPr>
        <p:spPr>
          <a:xfrm>
            <a:off x="457200" y="5554597"/>
            <a:ext cx="8490030" cy="973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new QBAF allows a reformulation of PageRank, with an appropriate base score, such that:</a:t>
            </a:r>
          </a:p>
          <a:p>
            <a:pPr lvl="1"/>
            <a:r>
              <a:rPr lang="en-US" dirty="0"/>
              <a:t>This new </a:t>
            </a:r>
            <a:r>
              <a:rPr lang="en-US" u="sng" dirty="0"/>
              <a:t>semantics</a:t>
            </a:r>
            <a:r>
              <a:rPr lang="en-US" dirty="0"/>
              <a:t> satisfies the </a:t>
            </a:r>
            <a:r>
              <a:rPr lang="en-US" u="sng" dirty="0"/>
              <a:t>property</a:t>
            </a:r>
            <a:r>
              <a:rPr lang="en-US" dirty="0"/>
              <a:t> of </a:t>
            </a:r>
            <a:r>
              <a:rPr lang="en-US" i="1" dirty="0"/>
              <a:t>dialectical monotonicity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2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3D7BE926-28B2-904B-947A-27E992BF1F9D}"/>
              </a:ext>
            </a:extLst>
          </p:cNvPr>
          <p:cNvGrpSpPr/>
          <p:nvPr/>
        </p:nvGrpSpPr>
        <p:grpSpPr>
          <a:xfrm>
            <a:off x="3730947" y="2422208"/>
            <a:ext cx="5237760" cy="3308495"/>
            <a:chOff x="3730947" y="2422208"/>
            <a:chExt cx="5237760" cy="3308495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6CB447D-8CBF-1D42-8727-471330E4B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0947" y="2519451"/>
              <a:ext cx="5237760" cy="3211252"/>
            </a:xfrm>
            <a:prstGeom prst="rect">
              <a:avLst/>
            </a:prstGeom>
          </p:spPr>
        </p:pic>
        <p:sp>
          <p:nvSpPr>
            <p:cNvPr id="56" name="Content Placeholder 51">
              <a:extLst>
                <a:ext uri="{FF2B5EF4-FFF2-40B4-BE49-F238E27FC236}">
                  <a16:creationId xmlns:a16="http://schemas.microsoft.com/office/drawing/2014/main" id="{7CD5DABE-A7BC-404E-97FD-93C68260EE21}"/>
                </a:ext>
              </a:extLst>
            </p:cNvPr>
            <p:cNvSpPr txBox="1">
              <a:spLocks/>
            </p:cNvSpPr>
            <p:nvPr/>
          </p:nvSpPr>
          <p:spPr>
            <a:xfrm>
              <a:off x="3730947" y="2422208"/>
              <a:ext cx="712911" cy="56828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175F16-EB40-4BA9-8A5B-4232B1AE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PageRank: Why monotonicity matters</a:t>
            </a:r>
          </a:p>
        </p:txBody>
      </p:sp>
      <p:sp>
        <p:nvSpPr>
          <p:cNvPr id="54" name="Content Placeholder 51">
            <a:extLst>
              <a:ext uri="{FF2B5EF4-FFF2-40B4-BE49-F238E27FC236}">
                <a16:creationId xmlns:a16="http://schemas.microsoft.com/office/drawing/2014/main" id="{A288218B-F57A-514F-AB1B-E8857DED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16001"/>
            <a:ext cx="8229600" cy="847523"/>
          </a:xfrm>
        </p:spPr>
        <p:txBody>
          <a:bodyPr>
            <a:normAutofit/>
          </a:bodyPr>
          <a:lstStyle/>
          <a:p>
            <a:r>
              <a:rPr lang="en-US" dirty="0"/>
              <a:t>This new semantics was tested the frameworks based on the web graph of Wikipedia articles (</a:t>
            </a:r>
            <a:r>
              <a:rPr lang="en-GB" dirty="0"/>
              <a:t>965,748 pages and 7,388,700 links).</a:t>
            </a:r>
            <a:endParaRPr lang="en-US" dirty="0"/>
          </a:p>
        </p:txBody>
      </p:sp>
      <p:sp>
        <p:nvSpPr>
          <p:cNvPr id="55" name="Content Placeholder 51">
            <a:extLst>
              <a:ext uri="{FF2B5EF4-FFF2-40B4-BE49-F238E27FC236}">
                <a16:creationId xmlns:a16="http://schemas.microsoft.com/office/drawing/2014/main" id="{182D58F7-2900-204C-A7FF-46911A8A9EAD}"/>
              </a:ext>
            </a:extLst>
          </p:cNvPr>
          <p:cNvSpPr txBox="1">
            <a:spLocks/>
          </p:cNvSpPr>
          <p:nvPr/>
        </p:nvSpPr>
        <p:spPr>
          <a:xfrm>
            <a:off x="489009" y="1716803"/>
            <a:ext cx="8197790" cy="135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we consider only the PageRank scores and supports, a graph explaining the link could be as follows, where node size indicates PageRank score.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8" name="Content Placeholder 51">
            <a:extLst>
              <a:ext uri="{FF2B5EF4-FFF2-40B4-BE49-F238E27FC236}">
                <a16:creationId xmlns:a16="http://schemas.microsoft.com/office/drawing/2014/main" id="{72EE98CC-64DA-DA40-BDD5-CA723D9AC323}"/>
              </a:ext>
            </a:extLst>
          </p:cNvPr>
          <p:cNvSpPr txBox="1">
            <a:spLocks/>
          </p:cNvSpPr>
          <p:nvPr/>
        </p:nvSpPr>
        <p:spPr>
          <a:xfrm>
            <a:off x="489010" y="2607985"/>
            <a:ext cx="3241938" cy="286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Someone could think that Scottish People is the article contributing the most to the PageRank score of Celtic People.</a:t>
            </a:r>
          </a:p>
          <a:p>
            <a:endParaRPr lang="en-US" dirty="0"/>
          </a:p>
          <a:p>
            <a:r>
              <a:rPr lang="en-US" dirty="0"/>
              <a:t>In reality, </a:t>
            </a:r>
            <a:r>
              <a:rPr lang="en-US" i="1" dirty="0"/>
              <a:t>Celtic Music </a:t>
            </a:r>
            <a:r>
              <a:rPr lang="en-US" dirty="0"/>
              <a:t>is the article that gives the biggest contribution to the PageRank score of </a:t>
            </a:r>
            <a:r>
              <a:rPr lang="en-US" i="1" dirty="0"/>
              <a:t>Celtic People.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uild="p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2F3B-3D14-42BD-AA16-BFD822BF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XAI: (model agnostic) feature attribution methods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2744F-776D-4D65-A356-FB86CC207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25507"/>
            <a:ext cx="8229600" cy="23831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46F631-29B5-4CEF-BF00-DDC7CC997B10}"/>
              </a:ext>
            </a:extLst>
          </p:cNvPr>
          <p:cNvSpPr txBox="1"/>
          <p:nvPr/>
        </p:nvSpPr>
        <p:spPr>
          <a:xfrm>
            <a:off x="206271" y="811452"/>
            <a:ext cx="548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Local Interpretable Model-Agnostic Explanations (LIME)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44E89-BC55-4361-9B03-803ADF9CE94F}"/>
              </a:ext>
            </a:extLst>
          </p:cNvPr>
          <p:cNvSpPr txBox="1"/>
          <p:nvPr/>
        </p:nvSpPr>
        <p:spPr>
          <a:xfrm>
            <a:off x="5874315" y="867237"/>
            <a:ext cx="306341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Why Should I Trust You?": Explaining the Predictions of Any Classifier.  </a:t>
            </a:r>
            <a:r>
              <a:rPr lang="en-GB" sz="1100" dirty="0">
                <a:solidFill>
                  <a:srgbClr val="7598B3"/>
                </a:solidFill>
              </a:rPr>
              <a:t>Ribeiro et al, KDD16</a:t>
            </a: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7A297B-28EE-4A6A-95D4-FF0859DF4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533"/>
            <a:ext cx="9144000" cy="1679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1E56B2-4F8F-4C1D-AC8B-A23FF1F68584}"/>
              </a:ext>
            </a:extLst>
          </p:cNvPr>
          <p:cNvSpPr txBox="1"/>
          <p:nvPr/>
        </p:nvSpPr>
        <p:spPr>
          <a:xfrm>
            <a:off x="206271" y="3786031"/>
            <a:ext cx="374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SHapley</a:t>
            </a:r>
            <a:r>
              <a:rPr lang="en-GB" b="1" dirty="0"/>
              <a:t> Additive </a:t>
            </a:r>
            <a:r>
              <a:rPr lang="en-GB" b="1" dirty="0" err="1"/>
              <a:t>exPlanations</a:t>
            </a:r>
            <a:r>
              <a:rPr lang="en-GB" b="1" dirty="0"/>
              <a:t>(SHAP)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FF5EC2-211F-4B18-B57B-1528DF9512FC}"/>
              </a:ext>
            </a:extLst>
          </p:cNvPr>
          <p:cNvSpPr txBox="1"/>
          <p:nvPr/>
        </p:nvSpPr>
        <p:spPr>
          <a:xfrm>
            <a:off x="5674661" y="3841816"/>
            <a:ext cx="306341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A Unified Approach to Interpreting Model Predictions. </a:t>
            </a:r>
            <a:r>
              <a:rPr lang="en-GB" sz="1100" dirty="0" err="1">
                <a:solidFill>
                  <a:srgbClr val="7598B3"/>
                </a:solidFill>
              </a:rPr>
              <a:t>Lundberg&amp;Lee</a:t>
            </a:r>
            <a:r>
              <a:rPr lang="en-GB" sz="1100" dirty="0">
                <a:solidFill>
                  <a:srgbClr val="7598B3"/>
                </a:solidFill>
              </a:rPr>
              <a:t>, </a:t>
            </a:r>
            <a:r>
              <a:rPr lang="en-GB" sz="1100" dirty="0" err="1">
                <a:solidFill>
                  <a:srgbClr val="7598B3"/>
                </a:solidFill>
              </a:rPr>
              <a:t>NeurIPS</a:t>
            </a:r>
            <a:r>
              <a:rPr lang="en-GB" sz="1100" dirty="0">
                <a:solidFill>
                  <a:srgbClr val="7598B3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81918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49867221-5D11-7540-B863-52B7E694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16001"/>
            <a:ext cx="8392033" cy="1098454"/>
          </a:xfrm>
        </p:spPr>
        <p:txBody>
          <a:bodyPr>
            <a:normAutofit/>
          </a:bodyPr>
          <a:lstStyle/>
          <a:p>
            <a:r>
              <a:rPr lang="en-US" dirty="0"/>
              <a:t>With the extracted QBAF, a more accurate picture is drawn:</a:t>
            </a:r>
          </a:p>
          <a:p>
            <a:pPr lvl="1"/>
            <a:r>
              <a:rPr lang="en-US" dirty="0"/>
              <a:t>The minimal contribution of </a:t>
            </a:r>
            <a:r>
              <a:rPr lang="en-US" i="1" dirty="0"/>
              <a:t>Scottish People</a:t>
            </a:r>
            <a:r>
              <a:rPr lang="en-US" dirty="0"/>
              <a:t>, due to its many outgoing links, is indicated.</a:t>
            </a:r>
          </a:p>
          <a:p>
            <a:pPr lvl="1"/>
            <a:r>
              <a:rPr lang="en-US" dirty="0"/>
              <a:t>Meanwhile the higher contribution of Celtic Music is indicated.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75F16-EB40-4BA9-8A5B-4232B1AE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PageRank: Why monotonicity matters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E0866-733C-1D49-9DF7-92C81FBFB489}"/>
              </a:ext>
            </a:extLst>
          </p:cNvPr>
          <p:cNvGrpSpPr/>
          <p:nvPr/>
        </p:nvGrpSpPr>
        <p:grpSpPr>
          <a:xfrm>
            <a:off x="3763949" y="2393808"/>
            <a:ext cx="5184053" cy="3664827"/>
            <a:chOff x="629083" y="1136469"/>
            <a:chExt cx="5184053" cy="36648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62DAA2-5143-3D4B-97D6-84EFA0384DCF}"/>
                </a:ext>
              </a:extLst>
            </p:cNvPr>
            <p:cNvSpPr/>
            <p:nvPr/>
          </p:nvSpPr>
          <p:spPr>
            <a:xfrm>
              <a:off x="1097280" y="2902389"/>
              <a:ext cx="1006943" cy="1009650"/>
            </a:xfrm>
            <a:prstGeom prst="ellipse">
              <a:avLst/>
            </a:prstGeom>
            <a:solidFill>
              <a:srgbClr val="6495ED"/>
            </a:solidFill>
            <a:ln w="889000">
              <a:solidFill>
                <a:srgbClr val="D7E4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4DCA6A-023C-E346-B3A1-DAFCD15E59D4}"/>
                </a:ext>
              </a:extLst>
            </p:cNvPr>
            <p:cNvSpPr/>
            <p:nvPr/>
          </p:nvSpPr>
          <p:spPr>
            <a:xfrm>
              <a:off x="2712622" y="1537208"/>
              <a:ext cx="378282" cy="370197"/>
            </a:xfrm>
            <a:prstGeom prst="ellipse">
              <a:avLst/>
            </a:prstGeom>
            <a:solidFill>
              <a:srgbClr val="6495ED"/>
            </a:solidFill>
            <a:ln w="76200">
              <a:solidFill>
                <a:srgbClr val="D7E4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4D6DB6F-6172-1A40-A612-25B3DBBD6BD6}"/>
                </a:ext>
              </a:extLst>
            </p:cNvPr>
            <p:cNvSpPr/>
            <p:nvPr/>
          </p:nvSpPr>
          <p:spPr>
            <a:xfrm>
              <a:off x="4742712" y="2304404"/>
              <a:ext cx="285554" cy="268027"/>
            </a:xfrm>
            <a:prstGeom prst="ellipse">
              <a:avLst/>
            </a:prstGeom>
            <a:solidFill>
              <a:srgbClr val="6495ED"/>
            </a:solidFill>
            <a:ln w="190500">
              <a:solidFill>
                <a:srgbClr val="D7E4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8E5B87D-9D7A-7E4F-90D0-2059DED18616}"/>
                </a:ext>
              </a:extLst>
            </p:cNvPr>
            <p:cNvSpPr/>
            <p:nvPr/>
          </p:nvSpPr>
          <p:spPr>
            <a:xfrm>
              <a:off x="4796165" y="3705282"/>
              <a:ext cx="445152" cy="385123"/>
            </a:xfrm>
            <a:prstGeom prst="ellipse">
              <a:avLst/>
            </a:prstGeom>
            <a:solidFill>
              <a:srgbClr val="6495E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07CA370-F433-F448-B30D-6BA1220E73C2}"/>
                </a:ext>
              </a:extLst>
            </p:cNvPr>
            <p:cNvSpPr/>
            <p:nvPr/>
          </p:nvSpPr>
          <p:spPr>
            <a:xfrm>
              <a:off x="3497640" y="2379529"/>
              <a:ext cx="308291" cy="265478"/>
            </a:xfrm>
            <a:prstGeom prst="ellipse">
              <a:avLst/>
            </a:prstGeom>
            <a:solidFill>
              <a:srgbClr val="FF7F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8AF52F-874F-F548-9594-3A3F072F5C0F}"/>
                </a:ext>
              </a:extLst>
            </p:cNvPr>
            <p:cNvSpPr/>
            <p:nvPr/>
          </p:nvSpPr>
          <p:spPr>
            <a:xfrm>
              <a:off x="4861356" y="3054305"/>
              <a:ext cx="176104" cy="169102"/>
            </a:xfrm>
            <a:prstGeom prst="ellipse">
              <a:avLst/>
            </a:prstGeom>
            <a:solidFill>
              <a:srgbClr val="FF7F50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55CE858-6107-5C4A-A4D0-2C5BE2719BAF}"/>
                </a:ext>
              </a:extLst>
            </p:cNvPr>
            <p:cNvSpPr/>
            <p:nvPr/>
          </p:nvSpPr>
          <p:spPr>
            <a:xfrm>
              <a:off x="3368076" y="3604114"/>
              <a:ext cx="154146" cy="165536"/>
            </a:xfrm>
            <a:prstGeom prst="ellipse">
              <a:avLst/>
            </a:prstGeom>
            <a:solidFill>
              <a:srgbClr val="FF7F5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896777-C32C-724F-AD33-37DCCE5CD2B8}"/>
                </a:ext>
              </a:extLst>
            </p:cNvPr>
            <p:cNvSpPr/>
            <p:nvPr/>
          </p:nvSpPr>
          <p:spPr>
            <a:xfrm>
              <a:off x="3127105" y="4385253"/>
              <a:ext cx="154146" cy="165536"/>
            </a:xfrm>
            <a:prstGeom prst="ellipse">
              <a:avLst/>
            </a:prstGeom>
            <a:solidFill>
              <a:srgbClr val="FF7F5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0F60AC2-4EC0-FB48-87EA-C7B3E6CC7576}"/>
                </a:ext>
              </a:extLst>
            </p:cNvPr>
            <p:cNvSpPr/>
            <p:nvPr/>
          </p:nvSpPr>
          <p:spPr>
            <a:xfrm>
              <a:off x="2913699" y="3941837"/>
              <a:ext cx="154146" cy="165536"/>
            </a:xfrm>
            <a:prstGeom prst="ellipse">
              <a:avLst/>
            </a:prstGeom>
            <a:solidFill>
              <a:srgbClr val="FF7F5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C3D438C-E862-E34F-9AD4-E66EBD29D93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2591772" y="3547221"/>
              <a:ext cx="776304" cy="1396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63B966F-2209-3248-8595-C011F4A192A1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3522222" y="3708165"/>
              <a:ext cx="1273943" cy="18967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8A8B7CC-BAF3-3441-B622-1E6A1F99DF35}"/>
                </a:ext>
              </a:extLst>
            </p:cNvPr>
            <p:cNvCxnSpPr>
              <a:cxnSpLocks/>
              <a:stCxn id="18" idx="5"/>
            </p:cNvCxnSpPr>
            <p:nvPr/>
          </p:nvCxnSpPr>
          <p:spPr>
            <a:xfrm>
              <a:off x="3045271" y="4083131"/>
              <a:ext cx="133279" cy="294814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88C797-F490-7E4C-8AFB-E37A468410EE}"/>
                </a:ext>
              </a:extLst>
            </p:cNvPr>
            <p:cNvCxnSpPr>
              <a:cxnSpLocks/>
            </p:cNvCxnSpPr>
            <p:nvPr/>
          </p:nvCxnSpPr>
          <p:spPr>
            <a:xfrm>
              <a:off x="2497099" y="3812907"/>
              <a:ext cx="401366" cy="1833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F93493-D9CB-5746-89EF-ADC1BEBA5872}"/>
                </a:ext>
              </a:extLst>
            </p:cNvPr>
            <p:cNvCxnSpPr>
              <a:cxnSpLocks/>
            </p:cNvCxnSpPr>
            <p:nvPr/>
          </p:nvCxnSpPr>
          <p:spPr>
            <a:xfrm>
              <a:off x="2375509" y="4072113"/>
              <a:ext cx="726459" cy="39590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E3943D6-0565-3246-A63B-95B2DD0A9D1E}"/>
                </a:ext>
              </a:extLst>
            </p:cNvPr>
            <p:cNvCxnSpPr>
              <a:cxnSpLocks/>
              <a:stCxn id="16" idx="3"/>
              <a:endCxn id="18" idx="6"/>
            </p:cNvCxnSpPr>
            <p:nvPr/>
          </p:nvCxnSpPr>
          <p:spPr>
            <a:xfrm flipH="1">
              <a:off x="3067845" y="3745408"/>
              <a:ext cx="322805" cy="279197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58518F-A58A-564B-9173-33018093EC38}"/>
                </a:ext>
              </a:extLst>
            </p:cNvPr>
            <p:cNvCxnSpPr>
              <a:cxnSpLocks/>
              <a:stCxn id="16" idx="4"/>
              <a:endCxn id="17" idx="7"/>
            </p:cNvCxnSpPr>
            <p:nvPr/>
          </p:nvCxnSpPr>
          <p:spPr>
            <a:xfrm flipH="1">
              <a:off x="3258677" y="3769650"/>
              <a:ext cx="186472" cy="639845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6D04CEC-7FC9-B841-BD85-E671CCCF38BA}"/>
                </a:ext>
              </a:extLst>
            </p:cNvPr>
            <p:cNvCxnSpPr>
              <a:cxnSpLocks/>
            </p:cNvCxnSpPr>
            <p:nvPr/>
          </p:nvCxnSpPr>
          <p:spPr>
            <a:xfrm>
              <a:off x="3306388" y="4542060"/>
              <a:ext cx="560692" cy="259236"/>
            </a:xfrm>
            <a:prstGeom prst="straightConnector1">
              <a:avLst/>
            </a:prstGeom>
            <a:ln w="1905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3978766-6B7D-D640-A62A-E4EDE3F69FF5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>
              <a:off x="3143621" y="4065679"/>
              <a:ext cx="864785" cy="309273"/>
            </a:xfrm>
            <a:prstGeom prst="straightConnector1">
              <a:avLst/>
            </a:prstGeom>
            <a:ln w="1905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1499243-AEDD-AE41-BB21-D8812C93BD3A}"/>
                </a:ext>
              </a:extLst>
            </p:cNvPr>
            <p:cNvCxnSpPr>
              <a:cxnSpLocks/>
              <a:stCxn id="14" idx="5"/>
              <a:endCxn id="13" idx="1"/>
            </p:cNvCxnSpPr>
            <p:nvPr/>
          </p:nvCxnSpPr>
          <p:spPr>
            <a:xfrm>
              <a:off x="3760783" y="2606129"/>
              <a:ext cx="1100573" cy="1155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ABE9AB6-736B-7A4B-A138-325EBBF7BF15}"/>
                </a:ext>
              </a:extLst>
            </p:cNvPr>
            <p:cNvCxnSpPr>
              <a:cxnSpLocks/>
            </p:cNvCxnSpPr>
            <p:nvPr/>
          </p:nvCxnSpPr>
          <p:spPr>
            <a:xfrm>
              <a:off x="3101968" y="1924857"/>
              <a:ext cx="451951" cy="4708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8F65FC0-E70A-7146-86D0-4530CA7AA985}"/>
                </a:ext>
              </a:extLst>
            </p:cNvPr>
            <p:cNvCxnSpPr>
              <a:cxnSpLocks/>
              <a:stCxn id="15" idx="4"/>
            </p:cNvCxnSpPr>
            <p:nvPr/>
          </p:nvCxnSpPr>
          <p:spPr>
            <a:xfrm>
              <a:off x="4949408" y="3223407"/>
              <a:ext cx="29904" cy="44817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D44087F-17BD-B842-B32E-50DF28D68F29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4906504" y="2645007"/>
              <a:ext cx="42904" cy="4092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281813C-0977-E640-8913-26C835E8FA63}"/>
                </a:ext>
              </a:extLst>
            </p:cNvPr>
            <p:cNvCxnSpPr>
              <a:cxnSpLocks/>
            </p:cNvCxnSpPr>
            <p:nvPr/>
          </p:nvCxnSpPr>
          <p:spPr>
            <a:xfrm>
              <a:off x="5092651" y="2576639"/>
              <a:ext cx="260399" cy="32575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2EF8C61-D16A-A54A-A644-616E211FE005}"/>
                </a:ext>
              </a:extLst>
            </p:cNvPr>
            <p:cNvSpPr/>
            <p:nvPr/>
          </p:nvSpPr>
          <p:spPr>
            <a:xfrm>
              <a:off x="5353050" y="2885203"/>
              <a:ext cx="176104" cy="169102"/>
            </a:xfrm>
            <a:prstGeom prst="ellipse">
              <a:avLst/>
            </a:prstGeom>
            <a:solidFill>
              <a:srgbClr val="FF7F50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FD7473E-EEAE-644B-8350-A039EF5516BC}"/>
                </a:ext>
              </a:extLst>
            </p:cNvPr>
            <p:cNvCxnSpPr>
              <a:cxnSpLocks/>
              <a:endCxn id="15" idx="6"/>
            </p:cNvCxnSpPr>
            <p:nvPr/>
          </p:nvCxnSpPr>
          <p:spPr>
            <a:xfrm flipH="1">
              <a:off x="5037460" y="3009021"/>
              <a:ext cx="315590" cy="129835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CCDB5C7-CA34-B943-B264-B12305D973DB}"/>
                </a:ext>
              </a:extLst>
            </p:cNvPr>
            <p:cNvCxnSpPr>
              <a:cxnSpLocks/>
            </p:cNvCxnSpPr>
            <p:nvPr/>
          </p:nvCxnSpPr>
          <p:spPr>
            <a:xfrm>
              <a:off x="5482701" y="3027766"/>
              <a:ext cx="306852" cy="419729"/>
            </a:xfrm>
            <a:prstGeom prst="straightConnector1">
              <a:avLst/>
            </a:prstGeom>
            <a:ln w="1905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62A51E-1C49-0643-BF90-1359FFEE6BCA}"/>
                </a:ext>
              </a:extLst>
            </p:cNvPr>
            <p:cNvSpPr txBox="1"/>
            <p:nvPr/>
          </p:nvSpPr>
          <p:spPr>
            <a:xfrm>
              <a:off x="2537309" y="3573278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D01A91-62DF-9E47-8985-620FA43DCD57}"/>
                </a:ext>
              </a:extLst>
            </p:cNvPr>
            <p:cNvSpPr txBox="1"/>
            <p:nvPr/>
          </p:nvSpPr>
          <p:spPr>
            <a:xfrm>
              <a:off x="4002975" y="3497159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D8F4BA-88C9-CF48-97D5-F992A530EF1E}"/>
                </a:ext>
              </a:extLst>
            </p:cNvPr>
            <p:cNvSpPr txBox="1"/>
            <p:nvPr/>
          </p:nvSpPr>
          <p:spPr>
            <a:xfrm>
              <a:off x="4212034" y="2876400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F207AC-3A22-614F-9426-CF6EC3A28776}"/>
                </a:ext>
              </a:extLst>
            </p:cNvPr>
            <p:cNvSpPr txBox="1"/>
            <p:nvPr/>
          </p:nvSpPr>
          <p:spPr>
            <a:xfrm>
              <a:off x="3231082" y="1888561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3AB6A8-9949-3144-819B-E895E7E4AA36}"/>
                </a:ext>
              </a:extLst>
            </p:cNvPr>
            <p:cNvSpPr txBox="1"/>
            <p:nvPr/>
          </p:nvSpPr>
          <p:spPr>
            <a:xfrm>
              <a:off x="4676142" y="2660004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A9E287-F166-8644-8385-C74BC4F58380}"/>
                </a:ext>
              </a:extLst>
            </p:cNvPr>
            <p:cNvSpPr txBox="1"/>
            <p:nvPr/>
          </p:nvSpPr>
          <p:spPr>
            <a:xfrm>
              <a:off x="4725537" y="3230168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2254C98-1E20-A243-9D87-D0537A006D1D}"/>
                </a:ext>
              </a:extLst>
            </p:cNvPr>
            <p:cNvSpPr txBox="1"/>
            <p:nvPr/>
          </p:nvSpPr>
          <p:spPr>
            <a:xfrm>
              <a:off x="3356517" y="3617051"/>
              <a:ext cx="10382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7466AC-D0F6-2E4D-9E63-EC1DFABA9001}"/>
                </a:ext>
              </a:extLst>
            </p:cNvPr>
            <p:cNvSpPr txBox="1"/>
            <p:nvPr/>
          </p:nvSpPr>
          <p:spPr>
            <a:xfrm>
              <a:off x="2965245" y="3489550"/>
              <a:ext cx="10382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79BC3D-90EA-4646-8CC2-CBAC75235AF7}"/>
                </a:ext>
              </a:extLst>
            </p:cNvPr>
            <p:cNvSpPr txBox="1"/>
            <p:nvPr/>
          </p:nvSpPr>
          <p:spPr>
            <a:xfrm>
              <a:off x="2820346" y="3926981"/>
              <a:ext cx="10382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8FA088-7908-974A-9E35-593F1F6D4931}"/>
                </a:ext>
              </a:extLst>
            </p:cNvPr>
            <p:cNvSpPr txBox="1"/>
            <p:nvPr/>
          </p:nvSpPr>
          <p:spPr>
            <a:xfrm>
              <a:off x="2270546" y="4098689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40B67C-1E70-804B-B23D-C00C8605CEEA}"/>
                </a:ext>
              </a:extLst>
            </p:cNvPr>
            <p:cNvSpPr txBox="1"/>
            <p:nvPr/>
          </p:nvSpPr>
          <p:spPr>
            <a:xfrm>
              <a:off x="2707998" y="3249884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C136C9-A0D7-C04E-97F8-FA6297AA51D6}"/>
                </a:ext>
              </a:extLst>
            </p:cNvPr>
            <p:cNvSpPr txBox="1"/>
            <p:nvPr/>
          </p:nvSpPr>
          <p:spPr>
            <a:xfrm>
              <a:off x="3489293" y="4374952"/>
              <a:ext cx="103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22BE5B7-57DA-6A4C-B365-3AC53BF39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084" y="1136469"/>
              <a:ext cx="1562322" cy="29850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6B3A0BE-22AA-6E4B-A96E-CF499416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083" y="2081922"/>
              <a:ext cx="1931776" cy="34810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B622252-2C58-944D-83F8-8B2EC69B6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000" y="1883616"/>
              <a:ext cx="1168880" cy="2752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95F0015-6B16-3344-802B-EC026368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000" y="4177198"/>
              <a:ext cx="1485136" cy="290823"/>
            </a:xfrm>
            <a:prstGeom prst="rect">
              <a:avLst/>
            </a:prstGeom>
          </p:spPr>
        </p:pic>
      </p:grpSp>
      <p:sp>
        <p:nvSpPr>
          <p:cNvPr id="53" name="Content Placeholder 51">
            <a:extLst>
              <a:ext uri="{FF2B5EF4-FFF2-40B4-BE49-F238E27FC236}">
                <a16:creationId xmlns:a16="http://schemas.microsoft.com/office/drawing/2014/main" id="{C95006C2-74C9-A342-9A61-49F0EB62434D}"/>
              </a:ext>
            </a:extLst>
          </p:cNvPr>
          <p:cNvSpPr txBox="1">
            <a:spLocks/>
          </p:cNvSpPr>
          <p:nvPr/>
        </p:nvSpPr>
        <p:spPr>
          <a:xfrm>
            <a:off x="479395" y="2424664"/>
            <a:ext cx="4451193" cy="949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Further, the relations are </a:t>
            </a:r>
            <a:r>
              <a:rPr lang="en-US" i="1" dirty="0"/>
              <a:t>monotonic</a:t>
            </a:r>
            <a:r>
              <a:rPr lang="en-US" dirty="0"/>
              <a:t>, and so the explanation is intuitive for users.</a:t>
            </a:r>
          </a:p>
        </p:txBody>
      </p:sp>
      <p:sp>
        <p:nvSpPr>
          <p:cNvPr id="54" name="Content Placeholder 51">
            <a:extLst>
              <a:ext uri="{FF2B5EF4-FFF2-40B4-BE49-F238E27FC236}">
                <a16:creationId xmlns:a16="http://schemas.microsoft.com/office/drawing/2014/main" id="{C54137AE-DE35-6847-974D-AF4D2164D86A}"/>
              </a:ext>
            </a:extLst>
          </p:cNvPr>
          <p:cNvSpPr txBox="1">
            <a:spLocks/>
          </p:cNvSpPr>
          <p:nvPr/>
        </p:nvSpPr>
        <p:spPr>
          <a:xfrm>
            <a:off x="444485" y="3627324"/>
            <a:ext cx="3169629" cy="2431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applications of PageRank, in addition to the web, may be targeted in a similar manner, e.g.:</a:t>
            </a:r>
          </a:p>
          <a:p>
            <a:pPr lvl="1"/>
            <a:r>
              <a:rPr lang="en-US" dirty="0"/>
              <a:t>NFL rankings;</a:t>
            </a:r>
          </a:p>
          <a:p>
            <a:pPr lvl="1"/>
            <a:r>
              <a:rPr lang="en-US" dirty="0"/>
              <a:t>Traffic in smart cities.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A8AE0B-56FA-9147-8385-3C7E1FFC292C}"/>
              </a:ext>
            </a:extLst>
          </p:cNvPr>
          <p:cNvSpPr txBox="1"/>
          <p:nvPr/>
        </p:nvSpPr>
        <p:spPr>
          <a:xfrm>
            <a:off x="1845503" y="5663079"/>
            <a:ext cx="2551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Actual contribution towards Celtic People</a:t>
            </a:r>
            <a:endParaRPr lang="en-US" sz="1600" i="1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17B96E9-5408-6F46-95E1-6E29C9BCBA42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3121224" y="4754499"/>
            <a:ext cx="1531991" cy="908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A3FB745-BD90-FD4D-A9CF-83BE08A00DF0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3121224" y="5002749"/>
            <a:ext cx="3302727" cy="660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66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1FBD-2749-44FE-AAFC-FFB0D9AF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6: Bayesian Classifiers</a:t>
            </a:r>
          </a:p>
        </p:txBody>
      </p:sp>
      <p:sp>
        <p:nvSpPr>
          <p:cNvPr id="24" name="Slide Number Placeholder 49">
            <a:extLst>
              <a:ext uri="{FF2B5EF4-FFF2-40B4-BE49-F238E27FC236}">
                <a16:creationId xmlns:a16="http://schemas.microsoft.com/office/drawing/2014/main" id="{92092B68-DCBE-F84C-A240-8CE030740D9B}"/>
              </a:ext>
            </a:extLst>
          </p:cNvPr>
          <p:cNvSpPr txBox="1">
            <a:spLocks/>
          </p:cNvSpPr>
          <p:nvPr/>
        </p:nvSpPr>
        <p:spPr>
          <a:xfrm>
            <a:off x="244997" y="6457546"/>
            <a:ext cx="21336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7598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F065C-72B8-4987-BC36-CD496D3EA7F6}" type="slidenum">
              <a:rPr lang="it-IT" smtClean="0"/>
              <a:pPr/>
              <a:t>61</a:t>
            </a:fld>
            <a:endParaRPr lang="it-IT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761D39-5FE7-5A4C-9CCA-B04107A0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898"/>
            <a:ext cx="9144000" cy="4246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815C21-844C-4E04-B588-B5BF89D880D9}"/>
              </a:ext>
            </a:extLst>
          </p:cNvPr>
          <p:cNvSpPr txBox="1"/>
          <p:nvPr/>
        </p:nvSpPr>
        <p:spPr>
          <a:xfrm>
            <a:off x="2686051" y="724626"/>
            <a:ext cx="39243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Relation-Based Counterfactual Explanations for Bayesian Network Classifiers</a:t>
            </a:r>
            <a:r>
              <a:rPr lang="en-GB" sz="800" i="1" dirty="0"/>
              <a:t>.</a:t>
            </a:r>
            <a:r>
              <a:rPr lang="en-GB" sz="800" dirty="0"/>
              <a:t> </a:t>
            </a:r>
            <a:r>
              <a:rPr lang="en-GB" sz="900" dirty="0" err="1">
                <a:solidFill>
                  <a:srgbClr val="7598B3"/>
                </a:solidFill>
              </a:rPr>
              <a:t>Albini</a:t>
            </a:r>
            <a:r>
              <a:rPr lang="en-GB" sz="900" dirty="0">
                <a:solidFill>
                  <a:srgbClr val="7598B3"/>
                </a:solidFill>
              </a:rPr>
              <a:t> et al. IJCAI 2020  </a:t>
            </a:r>
          </a:p>
        </p:txBody>
      </p:sp>
    </p:spTree>
    <p:extLst>
      <p:ext uri="{BB962C8B-B14F-4D97-AF65-F5344CB8AC3E}">
        <p14:creationId xmlns:p14="http://schemas.microsoft.com/office/powerpoint/2010/main" val="699271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1FBD-2749-44FE-AAFC-FFB0D9AF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Bayesian Classifiers to Decision Functions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B8A308-49B9-1C4A-9F0D-1CCAE2CB8514}"/>
              </a:ext>
            </a:extLst>
          </p:cNvPr>
          <p:cNvSpPr txBox="1">
            <a:spLocks/>
          </p:cNvSpPr>
          <p:nvPr/>
        </p:nvSpPr>
        <p:spPr>
          <a:xfrm>
            <a:off x="457200" y="1016001"/>
            <a:ext cx="6429737" cy="63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Bayesian Classifiers (BCs) make predictions on </a:t>
            </a:r>
            <a:r>
              <a:rPr lang="en-US" i="1" dirty="0"/>
              <a:t>classification</a:t>
            </a:r>
            <a:r>
              <a:rPr lang="en-US" dirty="0"/>
              <a:t> variables based on </a:t>
            </a:r>
            <a:r>
              <a:rPr lang="en-US" i="1" dirty="0"/>
              <a:t>observations</a:t>
            </a:r>
            <a:r>
              <a:rPr lang="en-US" dirty="0"/>
              <a:t>.</a:t>
            </a:r>
          </a:p>
        </p:txBody>
      </p:sp>
      <p:sp>
        <p:nvSpPr>
          <p:cNvPr id="24" name="Slide Number Placeholder 49">
            <a:extLst>
              <a:ext uri="{FF2B5EF4-FFF2-40B4-BE49-F238E27FC236}">
                <a16:creationId xmlns:a16="http://schemas.microsoft.com/office/drawing/2014/main" id="{92092B68-DCBE-F84C-A240-8CE030740D9B}"/>
              </a:ext>
            </a:extLst>
          </p:cNvPr>
          <p:cNvSpPr txBox="1">
            <a:spLocks/>
          </p:cNvSpPr>
          <p:nvPr/>
        </p:nvSpPr>
        <p:spPr>
          <a:xfrm>
            <a:off x="244997" y="6457546"/>
            <a:ext cx="21336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7598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F065C-72B8-4987-BC36-CD496D3EA7F6}" type="slidenum">
              <a:rPr lang="it-IT" smtClean="0"/>
              <a:pPr/>
              <a:t>62</a:t>
            </a:fld>
            <a:endParaRPr lang="it-I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A250C-23BE-F942-A07C-306AEEFAB667}"/>
              </a:ext>
            </a:extLst>
          </p:cNvPr>
          <p:cNvGrpSpPr/>
          <p:nvPr/>
        </p:nvGrpSpPr>
        <p:grpSpPr>
          <a:xfrm>
            <a:off x="222413" y="2234568"/>
            <a:ext cx="4061252" cy="3771709"/>
            <a:chOff x="222413" y="2234568"/>
            <a:chExt cx="4061252" cy="37717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0291D5-82F6-4348-8F38-050DE49B2968}"/>
                </a:ext>
              </a:extLst>
            </p:cNvPr>
            <p:cNvGrpSpPr/>
            <p:nvPr/>
          </p:nvGrpSpPr>
          <p:grpSpPr>
            <a:xfrm>
              <a:off x="866905" y="2281126"/>
              <a:ext cx="2772269" cy="2152425"/>
              <a:chOff x="926834" y="1422297"/>
              <a:chExt cx="3696359" cy="2869900"/>
            </a:xfrm>
          </p:grpSpPr>
          <p:pic>
            <p:nvPicPr>
              <p:cNvPr id="7" name="Picture 6" descr="A picture containing necklace, clock, hanging, different&#10;&#10;Description automatically generated">
                <a:extLst>
                  <a:ext uri="{FF2B5EF4-FFF2-40B4-BE49-F238E27FC236}">
                    <a16:creationId xmlns:a16="http://schemas.microsoft.com/office/drawing/2014/main" id="{670593DA-6569-F34D-B652-2E63716790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6834" y="1422297"/>
                <a:ext cx="3696359" cy="28699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FA19692-A729-F64F-ACA1-3D4F02A6E65F}"/>
                  </a:ext>
                </a:extLst>
              </p:cNvPr>
              <p:cNvSpPr/>
              <p:nvPr/>
            </p:nvSpPr>
            <p:spPr>
              <a:xfrm>
                <a:off x="926835" y="1422297"/>
                <a:ext cx="602166" cy="535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2BB436-29AC-4D47-85DC-73523F3FC016}"/>
                    </a:ext>
                  </a:extLst>
                </p:cNvPr>
                <p:cNvSpPr txBox="1"/>
                <p:nvPr/>
              </p:nvSpPr>
              <p:spPr>
                <a:xfrm>
                  <a:off x="222413" y="3966211"/>
                  <a:ext cx="1288982" cy="3097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𝑖𝑛𝑑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2BB436-29AC-4D47-85DC-73523F3FC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413" y="3966211"/>
                  <a:ext cx="1288982" cy="3097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E0999E-9E15-2547-8BE6-48DE58E3CD70}"/>
                    </a:ext>
                  </a:extLst>
                </p:cNvPr>
                <p:cNvSpPr txBox="1"/>
                <p:nvPr/>
              </p:nvSpPr>
              <p:spPr>
                <a:xfrm>
                  <a:off x="281856" y="2234568"/>
                  <a:ext cx="1288982" cy="5175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𝑝𝑙𝑎𝑦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𝒐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𝑢𝑡𝑠𝑖𝑑𝑒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E0999E-9E15-2547-8BE6-48DE58E3C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56" y="2234568"/>
                  <a:ext cx="1288982" cy="5175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08BE59-C955-6647-9BEE-07FB4AEAF3DA}"/>
                    </a:ext>
                  </a:extLst>
                </p:cNvPr>
                <p:cNvSpPr txBox="1"/>
                <p:nvPr/>
              </p:nvSpPr>
              <p:spPr>
                <a:xfrm>
                  <a:off x="2468258" y="2682570"/>
                  <a:ext cx="1288982" cy="308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𝑎𝑖𝑛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08BE59-C955-6647-9BEE-07FB4AEAF3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258" y="2682570"/>
                  <a:ext cx="1288982" cy="30841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F077819-9AA2-D840-BBDB-F7042FA80301}"/>
                    </a:ext>
                  </a:extLst>
                </p:cNvPr>
                <p:cNvSpPr txBox="1"/>
                <p:nvPr/>
              </p:nvSpPr>
              <p:spPr>
                <a:xfrm>
                  <a:off x="2994683" y="4030588"/>
                  <a:ext cx="1288982" cy="344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𝑟𝑒𝑠𝑠𝑢𝑟𝑒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F077819-9AA2-D840-BBDB-F7042FA803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683" y="4030588"/>
                  <a:ext cx="1288982" cy="344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6D2477-B650-6844-BEA5-92E2E39A2BC8}"/>
                    </a:ext>
                  </a:extLst>
                </p:cNvPr>
                <p:cNvSpPr txBox="1"/>
                <p:nvPr/>
              </p:nvSpPr>
              <p:spPr>
                <a:xfrm>
                  <a:off x="2032451" y="4361587"/>
                  <a:ext cx="1288982" cy="309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𝑢𝑚𝑖𝑑𝑖𝑡𝑦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6D2477-B650-6844-BEA5-92E2E39A2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2451" y="4361587"/>
                  <a:ext cx="1288982" cy="309765"/>
                </a:xfrm>
                <a:prstGeom prst="rect">
                  <a:avLst/>
                </a:prstGeom>
                <a:blipFill>
                  <a:blip r:embed="rId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0AEAB7-1C92-F942-B19F-DAD0CD6CA0A3}"/>
                    </a:ext>
                  </a:extLst>
                </p:cNvPr>
                <p:cNvSpPr txBox="1"/>
                <p:nvPr/>
              </p:nvSpPr>
              <p:spPr>
                <a:xfrm>
                  <a:off x="866904" y="4359298"/>
                  <a:ext cx="1288982" cy="309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𝑒𝑚𝑝𝑒𝑟𝑎𝑡𝑢𝑟𝑒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0AEAB7-1C92-F942-B19F-DAD0CD6CA0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904" y="4359298"/>
                  <a:ext cx="1288982" cy="3097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C069B9F-B5FA-1341-9E3F-3CDDC649661D}"/>
                </a:ext>
              </a:extLst>
            </p:cNvPr>
            <p:cNvCxnSpPr>
              <a:cxnSpLocks/>
            </p:cNvCxnSpPr>
            <p:nvPr/>
          </p:nvCxnSpPr>
          <p:spPr>
            <a:xfrm>
              <a:off x="1230995" y="5610719"/>
              <a:ext cx="1082223" cy="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AEE9C0-FE62-514D-A23B-BAA6AECA7B58}"/>
                </a:ext>
              </a:extLst>
            </p:cNvPr>
            <p:cNvSpPr txBox="1"/>
            <p:nvPr/>
          </p:nvSpPr>
          <p:spPr>
            <a:xfrm>
              <a:off x="699035" y="5706195"/>
              <a:ext cx="21461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dirty="0" err="1"/>
                <a:t>conditional</a:t>
              </a:r>
              <a:r>
                <a:rPr lang="it-IT" sz="1350" dirty="0"/>
                <a:t> </a:t>
              </a:r>
              <a:r>
                <a:rPr lang="it-IT" sz="1350" dirty="0" err="1"/>
                <a:t>dependencies</a:t>
              </a:r>
              <a:endParaRPr lang="it-IT" sz="1350" dirty="0"/>
            </a:p>
          </p:txBody>
        </p:sp>
      </p:grpSp>
      <p:pic>
        <p:nvPicPr>
          <p:cNvPr id="20" name="Picture 19" descr="A picture containing object, clock, tower, bird&#10;&#10;Description automatically generated">
            <a:extLst>
              <a:ext uri="{FF2B5EF4-FFF2-40B4-BE49-F238E27FC236}">
                <a16:creationId xmlns:a16="http://schemas.microsoft.com/office/drawing/2014/main" id="{9A13D089-A91C-A940-8169-77F4C115C0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065" y="1155477"/>
            <a:ext cx="1482768" cy="4898429"/>
          </a:xfrm>
          <a:prstGeom prst="rect">
            <a:avLst/>
          </a:prstGeom>
        </p:spPr>
      </p:pic>
      <p:sp>
        <p:nvSpPr>
          <p:cNvPr id="22" name="Rectangle: Rounded Corners 96">
            <a:extLst>
              <a:ext uri="{FF2B5EF4-FFF2-40B4-BE49-F238E27FC236}">
                <a16:creationId xmlns:a16="http://schemas.microsoft.com/office/drawing/2014/main" id="{ECFE361B-B155-2842-AC78-C2247A279B90}"/>
              </a:ext>
            </a:extLst>
          </p:cNvPr>
          <p:cNvSpPr>
            <a:spLocks noChangeAspect="1"/>
          </p:cNvSpPr>
          <p:nvPr/>
        </p:nvSpPr>
        <p:spPr>
          <a:xfrm>
            <a:off x="7263065" y="2533523"/>
            <a:ext cx="1482768" cy="21855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8D67D8-B721-8749-8015-26E3BAA869A6}"/>
              </a:ext>
            </a:extLst>
          </p:cNvPr>
          <p:cNvSpPr txBox="1"/>
          <p:nvPr/>
        </p:nvSpPr>
        <p:spPr>
          <a:xfrm>
            <a:off x="1230995" y="4756644"/>
            <a:ext cx="206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72C4"/>
                </a:solidFill>
              </a:rPr>
              <a:t>observations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880E26-D7C6-9149-ADB4-44900FDB6907}"/>
              </a:ext>
            </a:extLst>
          </p:cNvPr>
          <p:cNvSpPr txBox="1"/>
          <p:nvPr/>
        </p:nvSpPr>
        <p:spPr>
          <a:xfrm>
            <a:off x="1153963" y="1765497"/>
            <a:ext cx="206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D7D31"/>
                </a:solidFill>
              </a:rPr>
              <a:t>classifications</a:t>
            </a:r>
          </a:p>
        </p:txBody>
      </p:sp>
      <p:sp>
        <p:nvSpPr>
          <p:cNvPr id="26" name="Rectangle: Rounded Corners 45">
            <a:extLst>
              <a:ext uri="{FF2B5EF4-FFF2-40B4-BE49-F238E27FC236}">
                <a16:creationId xmlns:a16="http://schemas.microsoft.com/office/drawing/2014/main" id="{5824DD8F-921E-1646-813D-4ADCC11F795C}"/>
              </a:ext>
            </a:extLst>
          </p:cNvPr>
          <p:cNvSpPr/>
          <p:nvPr/>
        </p:nvSpPr>
        <p:spPr>
          <a:xfrm>
            <a:off x="471512" y="3530488"/>
            <a:ext cx="3652743" cy="1208306"/>
          </a:xfrm>
          <a:prstGeom prst="roundRect">
            <a:avLst/>
          </a:prstGeom>
          <a:noFill/>
          <a:ln w="38100">
            <a:solidFill>
              <a:srgbClr val="4472C4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ctangle: Rounded Corners 46">
            <a:extLst>
              <a:ext uri="{FF2B5EF4-FFF2-40B4-BE49-F238E27FC236}">
                <a16:creationId xmlns:a16="http://schemas.microsoft.com/office/drawing/2014/main" id="{5CBC99CB-D5F4-3846-9629-BF9F756919DC}"/>
              </a:ext>
            </a:extLst>
          </p:cNvPr>
          <p:cNvSpPr/>
          <p:nvPr/>
        </p:nvSpPr>
        <p:spPr>
          <a:xfrm>
            <a:off x="778635" y="2146559"/>
            <a:ext cx="2814985" cy="1352785"/>
          </a:xfrm>
          <a:prstGeom prst="roundRect">
            <a:avLst/>
          </a:prstGeom>
          <a:noFill/>
          <a:ln w="38100">
            <a:solidFill>
              <a:srgbClr val="ED7D3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5E5284-73B8-384A-B5BE-F717B891A913}"/>
              </a:ext>
            </a:extLst>
          </p:cNvPr>
          <p:cNvSpPr txBox="1">
            <a:spLocks/>
          </p:cNvSpPr>
          <p:nvPr/>
        </p:nvSpPr>
        <p:spPr>
          <a:xfrm>
            <a:off x="3757240" y="1861418"/>
            <a:ext cx="3451132" cy="135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Decision functions may be extracted for these BCs.</a:t>
            </a:r>
          </a:p>
        </p:txBody>
      </p:sp>
      <p:sp>
        <p:nvSpPr>
          <p:cNvPr id="31" name="Arrow: Right 50">
            <a:extLst>
              <a:ext uri="{FF2B5EF4-FFF2-40B4-BE49-F238E27FC236}">
                <a16:creationId xmlns:a16="http://schemas.microsoft.com/office/drawing/2014/main" id="{0E1A4CA6-85B6-3441-8478-888873035048}"/>
              </a:ext>
            </a:extLst>
          </p:cNvPr>
          <p:cNvSpPr/>
          <p:nvPr/>
        </p:nvSpPr>
        <p:spPr>
          <a:xfrm>
            <a:off x="5329487" y="3357338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B55B75A-47A8-5A44-83D6-3F3DA187CE5E}"/>
              </a:ext>
            </a:extLst>
          </p:cNvPr>
          <p:cNvSpPr txBox="1">
            <a:spLocks/>
          </p:cNvSpPr>
          <p:nvPr/>
        </p:nvSpPr>
        <p:spPr>
          <a:xfrm>
            <a:off x="2899870" y="5002351"/>
            <a:ext cx="4260630" cy="123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example: given the observations low (-) wind and temperature and high (+) humidity and pressure, rain is classified as negative and play outside as positive.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AF917-7F65-49CF-9EFF-4E661BA005AE}"/>
              </a:ext>
            </a:extLst>
          </p:cNvPr>
          <p:cNvSpPr txBox="1"/>
          <p:nvPr/>
        </p:nvSpPr>
        <p:spPr>
          <a:xfrm>
            <a:off x="7687680" y="124904"/>
            <a:ext cx="1136850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Thanks to E. </a:t>
            </a:r>
            <a:r>
              <a:rPr lang="en-GB" sz="1000" dirty="0" err="1"/>
              <a:t>Albini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7259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/>
      <p:bldP spid="25" grpId="0"/>
      <p:bldP spid="26" grpId="0" animBg="1"/>
      <p:bldP spid="27" grpId="0" animBg="1"/>
      <p:bldP spid="28" grpId="0"/>
      <p:bldP spid="31" grpId="0" animBg="1"/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1FBD-2749-44FE-AAFC-FFB0D9AF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Bayesian Classifiers to (Counterfactual) Argumentative Abstractions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B8A308-49B9-1C4A-9F0D-1CCAE2CB8514}"/>
              </a:ext>
            </a:extLst>
          </p:cNvPr>
          <p:cNvSpPr txBox="1">
            <a:spLocks/>
          </p:cNvSpPr>
          <p:nvPr/>
        </p:nvSpPr>
        <p:spPr>
          <a:xfrm>
            <a:off x="457200" y="1016001"/>
            <a:ext cx="8229600" cy="73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Influences may be extracted for a BC, such that any influence from a variable to a classification is indicated.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63D966-7DBA-C04D-9ECA-69D433ACC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240" y="1949592"/>
            <a:ext cx="2859575" cy="2351506"/>
          </a:xfrm>
          <a:prstGeom prst="rect">
            <a:avLst/>
          </a:prstGeom>
        </p:spPr>
      </p:pic>
      <p:sp>
        <p:nvSpPr>
          <p:cNvPr id="24" name="Slide Number Placeholder 49">
            <a:extLst>
              <a:ext uri="{FF2B5EF4-FFF2-40B4-BE49-F238E27FC236}">
                <a16:creationId xmlns:a16="http://schemas.microsoft.com/office/drawing/2014/main" id="{92092B68-DCBE-F84C-A240-8CE030740D9B}"/>
              </a:ext>
            </a:extLst>
          </p:cNvPr>
          <p:cNvSpPr txBox="1">
            <a:spLocks/>
          </p:cNvSpPr>
          <p:nvPr/>
        </p:nvSpPr>
        <p:spPr>
          <a:xfrm>
            <a:off x="244997" y="6457546"/>
            <a:ext cx="21336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7598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F065C-72B8-4987-BC36-CD496D3EA7F6}" type="slidenum">
              <a:rPr lang="it-IT" smtClean="0"/>
              <a:pPr/>
              <a:t>63</a:t>
            </a:fld>
            <a:endParaRPr lang="it-IT"/>
          </a:p>
        </p:txBody>
      </p:sp>
      <p:sp>
        <p:nvSpPr>
          <p:cNvPr id="25" name="Arrow: Right 50">
            <a:extLst>
              <a:ext uri="{FF2B5EF4-FFF2-40B4-BE49-F238E27FC236}">
                <a16:creationId xmlns:a16="http://schemas.microsoft.com/office/drawing/2014/main" id="{49288E32-2A67-824B-89ED-EF199A0BE3E8}"/>
              </a:ext>
            </a:extLst>
          </p:cNvPr>
          <p:cNvSpPr/>
          <p:nvPr/>
        </p:nvSpPr>
        <p:spPr>
          <a:xfrm>
            <a:off x="4265273" y="2775693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52409D8-A71F-B64D-AFE4-EF0B581A0976}"/>
              </a:ext>
            </a:extLst>
          </p:cNvPr>
          <p:cNvCxnSpPr>
            <a:cxnSpLocks/>
          </p:cNvCxnSpPr>
          <p:nvPr/>
        </p:nvCxnSpPr>
        <p:spPr>
          <a:xfrm>
            <a:off x="6549996" y="4568277"/>
            <a:ext cx="1082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8C137AC-7E33-834D-9E6E-543DBC9E38C1}"/>
              </a:ext>
            </a:extLst>
          </p:cNvPr>
          <p:cNvSpPr txBox="1"/>
          <p:nvPr/>
        </p:nvSpPr>
        <p:spPr>
          <a:xfrm>
            <a:off x="6468665" y="4630068"/>
            <a:ext cx="12098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/>
              <a:t>influences</a:t>
            </a:r>
            <a:endParaRPr lang="it-IT" sz="135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A250C-23BE-F942-A07C-306AEEFAB667}"/>
              </a:ext>
            </a:extLst>
          </p:cNvPr>
          <p:cNvGrpSpPr/>
          <p:nvPr/>
        </p:nvGrpSpPr>
        <p:grpSpPr>
          <a:xfrm>
            <a:off x="222413" y="1852601"/>
            <a:ext cx="4061252" cy="3047104"/>
            <a:chOff x="222413" y="2234568"/>
            <a:chExt cx="4061252" cy="30471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0291D5-82F6-4348-8F38-050DE49B2968}"/>
                </a:ext>
              </a:extLst>
            </p:cNvPr>
            <p:cNvGrpSpPr/>
            <p:nvPr/>
          </p:nvGrpSpPr>
          <p:grpSpPr>
            <a:xfrm>
              <a:off x="866905" y="2281126"/>
              <a:ext cx="2772269" cy="2152425"/>
              <a:chOff x="926834" y="1422297"/>
              <a:chExt cx="3696359" cy="2869900"/>
            </a:xfrm>
          </p:grpSpPr>
          <p:pic>
            <p:nvPicPr>
              <p:cNvPr id="7" name="Picture 6" descr="A picture containing necklace, clock, hanging, different&#10;&#10;Description automatically generated">
                <a:extLst>
                  <a:ext uri="{FF2B5EF4-FFF2-40B4-BE49-F238E27FC236}">
                    <a16:creationId xmlns:a16="http://schemas.microsoft.com/office/drawing/2014/main" id="{670593DA-6569-F34D-B652-2E63716790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6834" y="1422297"/>
                <a:ext cx="3696359" cy="28699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FA19692-A729-F64F-ACA1-3D4F02A6E65F}"/>
                  </a:ext>
                </a:extLst>
              </p:cNvPr>
              <p:cNvSpPr/>
              <p:nvPr/>
            </p:nvSpPr>
            <p:spPr>
              <a:xfrm>
                <a:off x="926835" y="1422297"/>
                <a:ext cx="602166" cy="535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2BB436-29AC-4D47-85DC-73523F3FC016}"/>
                    </a:ext>
                  </a:extLst>
                </p:cNvPr>
                <p:cNvSpPr txBox="1"/>
                <p:nvPr/>
              </p:nvSpPr>
              <p:spPr>
                <a:xfrm>
                  <a:off x="222413" y="3966211"/>
                  <a:ext cx="1288982" cy="3097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𝑖𝑛𝑑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2BB436-29AC-4D47-85DC-73523F3FC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413" y="3966211"/>
                  <a:ext cx="1288982" cy="3097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E0999E-9E15-2547-8BE6-48DE58E3CD70}"/>
                    </a:ext>
                  </a:extLst>
                </p:cNvPr>
                <p:cNvSpPr txBox="1"/>
                <p:nvPr/>
              </p:nvSpPr>
              <p:spPr>
                <a:xfrm>
                  <a:off x="281856" y="2234568"/>
                  <a:ext cx="1288982" cy="5175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𝑝𝑙𝑎𝑦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𝒐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𝑢𝑡𝑠𝑖𝑑𝑒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E0999E-9E15-2547-8BE6-48DE58E3C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56" y="2234568"/>
                  <a:ext cx="1288982" cy="5175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08BE59-C955-6647-9BEE-07FB4AEAF3DA}"/>
                    </a:ext>
                  </a:extLst>
                </p:cNvPr>
                <p:cNvSpPr txBox="1"/>
                <p:nvPr/>
              </p:nvSpPr>
              <p:spPr>
                <a:xfrm>
                  <a:off x="2468258" y="2682570"/>
                  <a:ext cx="1288982" cy="308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𝑎𝑖𝑛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08BE59-C955-6647-9BEE-07FB4AEAF3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258" y="2682570"/>
                  <a:ext cx="1288982" cy="30841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F077819-9AA2-D840-BBDB-F7042FA80301}"/>
                    </a:ext>
                  </a:extLst>
                </p:cNvPr>
                <p:cNvSpPr txBox="1"/>
                <p:nvPr/>
              </p:nvSpPr>
              <p:spPr>
                <a:xfrm>
                  <a:off x="2994683" y="4030588"/>
                  <a:ext cx="1288982" cy="344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𝑟𝑒𝑠𝑠𝑢𝑟𝑒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F077819-9AA2-D840-BBDB-F7042FA803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683" y="4030588"/>
                  <a:ext cx="1288982" cy="344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6D2477-B650-6844-BEA5-92E2E39A2BC8}"/>
                    </a:ext>
                  </a:extLst>
                </p:cNvPr>
                <p:cNvSpPr txBox="1"/>
                <p:nvPr/>
              </p:nvSpPr>
              <p:spPr>
                <a:xfrm>
                  <a:off x="2032451" y="4361587"/>
                  <a:ext cx="1288982" cy="309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𝑢𝑚𝑖𝑑𝑖𝑡𝑦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6D2477-B650-6844-BEA5-92E2E39A2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2451" y="4361587"/>
                  <a:ext cx="1288982" cy="309765"/>
                </a:xfrm>
                <a:prstGeom prst="rect">
                  <a:avLst/>
                </a:prstGeom>
                <a:blipFill>
                  <a:blip r:embed="rId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0AEAB7-1C92-F942-B19F-DAD0CD6CA0A3}"/>
                    </a:ext>
                  </a:extLst>
                </p:cNvPr>
                <p:cNvSpPr txBox="1"/>
                <p:nvPr/>
              </p:nvSpPr>
              <p:spPr>
                <a:xfrm>
                  <a:off x="866904" y="4359298"/>
                  <a:ext cx="1288982" cy="309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en-US" sz="135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35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ba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𝑒𝑚𝑝𝑒𝑟𝑎𝑡𝑢𝑟𝑒</m:t>
                        </m:r>
                      </m:oMath>
                    </m:oMathPara>
                  </a14:m>
                  <a:endParaRPr lang="en-US" sz="135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0AEAB7-1C92-F942-B19F-DAD0CD6CA0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904" y="4359298"/>
                  <a:ext cx="1288982" cy="3097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C069B9F-B5FA-1341-9E3F-3CDDC649661D}"/>
                </a:ext>
              </a:extLst>
            </p:cNvPr>
            <p:cNvCxnSpPr>
              <a:cxnSpLocks/>
            </p:cNvCxnSpPr>
            <p:nvPr/>
          </p:nvCxnSpPr>
          <p:spPr>
            <a:xfrm>
              <a:off x="1394170" y="4927719"/>
              <a:ext cx="1082223" cy="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AEE9C0-FE62-514D-A23B-BAA6AECA7B58}"/>
                </a:ext>
              </a:extLst>
            </p:cNvPr>
            <p:cNvSpPr txBox="1"/>
            <p:nvPr/>
          </p:nvSpPr>
          <p:spPr>
            <a:xfrm>
              <a:off x="862211" y="4981590"/>
              <a:ext cx="21461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dirty="0" err="1"/>
                <a:t>conditional</a:t>
              </a:r>
              <a:r>
                <a:rPr lang="it-IT" sz="1350" dirty="0"/>
                <a:t> </a:t>
              </a:r>
              <a:r>
                <a:rPr lang="it-IT" sz="1350" dirty="0" err="1"/>
                <a:t>dependencies</a:t>
              </a:r>
              <a:endParaRPr lang="it-IT" sz="1350" dirty="0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E32B802-0532-5142-9AE5-D0A807A4A7B5}"/>
              </a:ext>
            </a:extLst>
          </p:cNvPr>
          <p:cNvSpPr txBox="1">
            <a:spLocks/>
          </p:cNvSpPr>
          <p:nvPr/>
        </p:nvSpPr>
        <p:spPr>
          <a:xfrm>
            <a:off x="471889" y="5025022"/>
            <a:ext cx="8229600" cy="661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</a:t>
            </a:r>
            <a:r>
              <a:rPr lang="en-US" i="1" dirty="0"/>
              <a:t>counterfactual explanations (</a:t>
            </a:r>
            <a:r>
              <a:rPr lang="en-US" dirty="0"/>
              <a:t>CFXs),</a:t>
            </a:r>
            <a:r>
              <a:rPr lang="en-US" i="1" dirty="0"/>
              <a:t> variables</a:t>
            </a:r>
            <a:r>
              <a:rPr lang="en-US" dirty="0"/>
              <a:t> may be treated as </a:t>
            </a:r>
            <a:r>
              <a:rPr lang="en-US" u="sng" dirty="0"/>
              <a:t>arguments</a:t>
            </a:r>
            <a:r>
              <a:rPr lang="en-US" dirty="0"/>
              <a:t> and relations constructed based on influences.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0E30484-0993-424F-88EC-4C151C74C6D8}"/>
              </a:ext>
            </a:extLst>
          </p:cNvPr>
          <p:cNvSpPr txBox="1">
            <a:spLocks/>
          </p:cNvSpPr>
          <p:nvPr/>
        </p:nvSpPr>
        <p:spPr>
          <a:xfrm>
            <a:off x="471889" y="5630963"/>
            <a:ext cx="8229600" cy="661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Relations</a:t>
            </a:r>
            <a:r>
              <a:rPr lang="en-US" dirty="0"/>
              <a:t> are extracted when an influence satisfies the relation’s specified </a:t>
            </a:r>
            <a:r>
              <a:rPr lang="en-US" u="sng" dirty="0"/>
              <a:t>property</a:t>
            </a:r>
            <a:r>
              <a:rPr lang="en-US" dirty="0"/>
              <a:t> </a:t>
            </a:r>
            <a:r>
              <a:rPr lang="en-US" dirty="0" err="1"/>
              <a:t>wrt</a:t>
            </a:r>
            <a:r>
              <a:rPr lang="en-US" dirty="0"/>
              <a:t> the decision function (i.e. the </a:t>
            </a:r>
            <a:r>
              <a:rPr lang="en-US" u="sng" dirty="0"/>
              <a:t>semantics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51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8" grpId="0"/>
      <p:bldP spid="31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5DB40F-89EB-F941-B7EF-87E4543B5895}"/>
              </a:ext>
            </a:extLst>
          </p:cNvPr>
          <p:cNvGrpSpPr/>
          <p:nvPr/>
        </p:nvGrpSpPr>
        <p:grpSpPr>
          <a:xfrm>
            <a:off x="4609647" y="3135106"/>
            <a:ext cx="3355427" cy="2570522"/>
            <a:chOff x="4609647" y="3135106"/>
            <a:chExt cx="3355427" cy="2570522"/>
          </a:xfrm>
        </p:grpSpPr>
        <p:pic>
          <p:nvPicPr>
            <p:cNvPr id="5" name="Picture 4" descr="A picture containing necklace, clock, hanging, different&#10;&#10;Description automatically generated">
              <a:extLst>
                <a:ext uri="{FF2B5EF4-FFF2-40B4-BE49-F238E27FC236}">
                  <a16:creationId xmlns:a16="http://schemas.microsoft.com/office/drawing/2014/main" id="{7636FE46-58A5-4A48-8B76-31E706181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4"/>
            <a:stretch/>
          </p:blipFill>
          <p:spPr>
            <a:xfrm>
              <a:off x="5188420" y="3135106"/>
              <a:ext cx="2776654" cy="257052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DE006C-75B8-8D4D-B0EB-A207137E2E7A}"/>
                </a:ext>
              </a:extLst>
            </p:cNvPr>
            <p:cNvSpPr/>
            <p:nvPr/>
          </p:nvSpPr>
          <p:spPr>
            <a:xfrm>
              <a:off x="4609647" y="4487516"/>
              <a:ext cx="529923" cy="5090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glow rad="254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A54EE1-EA17-B941-A62A-B5132DD97152}"/>
                </a:ext>
              </a:extLst>
            </p:cNvPr>
            <p:cNvSpPr/>
            <p:nvPr/>
          </p:nvSpPr>
          <p:spPr>
            <a:xfrm>
              <a:off x="4675325" y="4552375"/>
              <a:ext cx="42832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0714BC-0596-6D40-AFB0-685FB55B20E8}"/>
              </a:ext>
            </a:extLst>
          </p:cNvPr>
          <p:cNvSpPr txBox="1">
            <a:spLocks/>
          </p:cNvSpPr>
          <p:nvPr/>
        </p:nvSpPr>
        <p:spPr>
          <a:xfrm>
            <a:off x="457200" y="1016001"/>
            <a:ext cx="8229600" cy="481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Influences may then be </a:t>
            </a:r>
            <a:r>
              <a:rPr lang="en-US" dirty="0" err="1"/>
              <a:t>categorised</a:t>
            </a:r>
            <a:r>
              <a:rPr lang="en-US" dirty="0"/>
              <a:t> as specified relations in the CFX by these properties: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26485D0-6917-47A2-A358-8EEAA4D0A9D0}"/>
              </a:ext>
            </a:extLst>
          </p:cNvPr>
          <p:cNvSpPr/>
          <p:nvPr/>
        </p:nvSpPr>
        <p:spPr>
          <a:xfrm rot="18895578">
            <a:off x="6667549" y="3338189"/>
            <a:ext cx="857473" cy="2152785"/>
          </a:xfrm>
          <a:prstGeom prst="ellipse">
            <a:avLst/>
          </a:prstGeom>
          <a:solidFill>
            <a:srgbClr val="C00000">
              <a:alpha val="1961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5FADE20-C5CA-4FDD-ACFD-6495F510A0CA}"/>
                  </a:ext>
                </a:extLst>
              </p:cNvPr>
              <p:cNvSpPr txBox="1"/>
              <p:nvPr/>
            </p:nvSpPr>
            <p:spPr>
              <a:xfrm>
                <a:off x="7255858" y="3498434"/>
                <a:ext cx="29490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C00000"/>
                    </a:solidFill>
                  </a:rPr>
                  <a:t>A change of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1200" dirty="0">
                    <a:solidFill>
                      <a:srgbClr val="C0000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sz="1200" dirty="0">
                    <a:solidFill>
                      <a:srgbClr val="C0000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it-IT" sz="1200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it-IT" sz="1200" dirty="0" err="1">
                    <a:solidFill>
                      <a:srgbClr val="C00000"/>
                    </a:solidFill>
                  </a:rPr>
                  <a:t>changes</a:t>
                </a:r>
                <a:r>
                  <a:rPr lang="it-IT" sz="1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1200" dirty="0">
                    <a:solidFill>
                      <a:srgbClr val="C0000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it-IT" sz="1200" dirty="0">
                    <a:solidFill>
                      <a:srgbClr val="C0000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it-IT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5FADE20-C5CA-4FDD-ACFD-6495F510A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858" y="3498434"/>
                <a:ext cx="2949002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953B17F2-B3F0-784D-858B-FBA23859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GB" dirty="0"/>
              <a:t>Support Relations: Critical and Potential Influences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AAA0A4-C2AA-7840-A087-942583E5D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69" y="3091335"/>
            <a:ext cx="3429813" cy="2820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D36EE3-D04A-B94E-B9B9-653BB30FD9D5}"/>
                  </a:ext>
                </a:extLst>
              </p:cNvPr>
              <p:cNvSpPr txBox="1"/>
              <p:nvPr/>
            </p:nvSpPr>
            <p:spPr>
              <a:xfrm>
                <a:off x="5974535" y="5705628"/>
                <a:ext cx="29490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</a:rPr>
                  <a:t>A change of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it-IT" sz="1200" dirty="0">
                    <a:solidFill>
                      <a:srgbClr val="0070C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it-IT" sz="1200" dirty="0">
                    <a:solidFill>
                      <a:srgbClr val="0070C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sz="1200" dirty="0">
                    <a:solidFill>
                      <a:srgbClr val="0070C0"/>
                    </a:solidFill>
                  </a:rPr>
                  <a:t> </a:t>
                </a:r>
              </a:p>
              <a:p>
                <a:r>
                  <a:rPr lang="it-IT" sz="1200" dirty="0" err="1">
                    <a:solidFill>
                      <a:srgbClr val="0070C0"/>
                    </a:solidFill>
                  </a:rPr>
                  <a:t>brings</a:t>
                </a:r>
                <a:r>
                  <a:rPr lang="it-IT" sz="1200" dirty="0">
                    <a:solidFill>
                      <a:srgbClr val="0070C0"/>
                    </a:solidFill>
                  </a:rPr>
                  <a:t> </a:t>
                </a:r>
                <a:r>
                  <a:rPr lang="it-IT" sz="1200" dirty="0" err="1">
                    <a:solidFill>
                      <a:srgbClr val="0070C0"/>
                    </a:solidFill>
                  </a:rPr>
                  <a:t>closer</a:t>
                </a:r>
                <a:r>
                  <a:rPr lang="it-IT" sz="1200" dirty="0">
                    <a:solidFill>
                      <a:srgbClr val="0070C0"/>
                    </a:solidFill>
                  </a:rPr>
                  <a:t> a </a:t>
                </a:r>
                <a:r>
                  <a:rPr lang="it-IT" sz="1200" dirty="0" err="1">
                    <a:solidFill>
                      <a:srgbClr val="0070C0"/>
                    </a:solidFill>
                  </a:rPr>
                  <a:t>change</a:t>
                </a:r>
                <a:r>
                  <a:rPr lang="it-IT" sz="1200" dirty="0">
                    <a:solidFill>
                      <a:srgbClr val="0070C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1200" dirty="0">
                    <a:solidFill>
                      <a:srgbClr val="0070C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it-IT" sz="1200" dirty="0">
                    <a:solidFill>
                      <a:srgbClr val="0070C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D36EE3-D04A-B94E-B9B9-653BB30F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535" y="5705628"/>
                <a:ext cx="2949002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2FF05A03-7677-344D-8827-106ABDA7075C}"/>
              </a:ext>
            </a:extLst>
          </p:cNvPr>
          <p:cNvSpPr/>
          <p:nvPr/>
        </p:nvSpPr>
        <p:spPr>
          <a:xfrm rot="20860886">
            <a:off x="6287703" y="3548196"/>
            <a:ext cx="885816" cy="2152785"/>
          </a:xfrm>
          <a:prstGeom prst="ellipse">
            <a:avLst/>
          </a:prstGeom>
          <a:solidFill>
            <a:srgbClr val="00B0F0">
              <a:alpha val="1961"/>
            </a:srgbClr>
          </a:solidFill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Arrow: Right 50">
            <a:extLst>
              <a:ext uri="{FF2B5EF4-FFF2-40B4-BE49-F238E27FC236}">
                <a16:creationId xmlns:a16="http://schemas.microsoft.com/office/drawing/2014/main" id="{34D3ADB3-1584-754B-B068-BBDBCD74E050}"/>
              </a:ext>
            </a:extLst>
          </p:cNvPr>
          <p:cNvSpPr/>
          <p:nvPr/>
        </p:nvSpPr>
        <p:spPr>
          <a:xfrm>
            <a:off x="3921945" y="3960099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CD4AC5F-517E-1248-A336-3BCF5A8B7051}"/>
              </a:ext>
            </a:extLst>
          </p:cNvPr>
          <p:cNvSpPr txBox="1">
            <a:spLocks/>
          </p:cNvSpPr>
          <p:nvPr/>
        </p:nvSpPr>
        <p:spPr>
          <a:xfrm>
            <a:off x="413858" y="1451466"/>
            <a:ext cx="8229600" cy="65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 variable 𝛼 </a:t>
            </a:r>
            <a:r>
              <a:rPr lang="en-US" dirty="0">
                <a:solidFill>
                  <a:srgbClr val="C00000"/>
                </a:solidFill>
              </a:rPr>
              <a:t>critically influences </a:t>
            </a:r>
            <a:r>
              <a:rPr lang="en-US" dirty="0"/>
              <a:t>𝛽 </a:t>
            </a:r>
            <a:r>
              <a:rPr lang="en-US" dirty="0" err="1"/>
              <a:t>iff</a:t>
            </a:r>
            <a:r>
              <a:rPr lang="en-US" dirty="0"/>
              <a:t> any change to variable 𝛼 directly brings a change in variable 𝛽.</a:t>
            </a:r>
          </a:p>
          <a:p>
            <a:pPr lvl="1"/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A406E5C-C36B-B546-89A2-E5B973BE7279}"/>
              </a:ext>
            </a:extLst>
          </p:cNvPr>
          <p:cNvSpPr txBox="1">
            <a:spLocks/>
          </p:cNvSpPr>
          <p:nvPr/>
        </p:nvSpPr>
        <p:spPr>
          <a:xfrm>
            <a:off x="402283" y="2110349"/>
            <a:ext cx="8229600" cy="626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 variable 𝛼 </a:t>
            </a:r>
            <a:r>
              <a:rPr lang="en-US" dirty="0">
                <a:solidFill>
                  <a:srgbClr val="0070C0"/>
                </a:solidFill>
              </a:rPr>
              <a:t>potentially influences </a:t>
            </a:r>
            <a:r>
              <a:rPr lang="en-US" dirty="0"/>
              <a:t>𝛽 </a:t>
            </a:r>
            <a:r>
              <a:rPr lang="en-US" dirty="0" err="1"/>
              <a:t>iff</a:t>
            </a:r>
            <a:r>
              <a:rPr lang="en-US" dirty="0"/>
              <a:t> a change to variable 𝛼 does not directly bring about a change in variable 𝛽 but it brings you closer to it.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1" grpId="0" animBg="1"/>
      <p:bldP spid="42" grpId="0"/>
      <p:bldP spid="26" grpId="0"/>
      <p:bldP spid="27" grpId="0" animBg="1"/>
      <p:bldP spid="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CBF9CC-3E0C-492B-B18F-68FAEA4B5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235" y="1547447"/>
            <a:ext cx="4946765" cy="1713221"/>
          </a:xfrm>
          <a:prstGeom prst="rect">
            <a:avLst/>
          </a:prstGeom>
        </p:spPr>
      </p:pic>
      <p:pic>
        <p:nvPicPr>
          <p:cNvPr id="29" name="Picture 2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A869BB5-F1D6-41AF-ADE6-EEE1F4092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79" y="1612853"/>
            <a:ext cx="3850686" cy="15958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D86748-14B8-4174-9D59-43757F541B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57354" y="7174238"/>
            <a:ext cx="2133600" cy="365125"/>
          </a:xfrm>
          <a:prstGeom prst="rect">
            <a:avLst/>
          </a:prstGeom>
        </p:spPr>
        <p:txBody>
          <a:bodyPr/>
          <a:lstStyle/>
          <a:p>
            <a:fld id="{B38F065C-72B8-4987-BC36-CD496D3EA7F6}" type="slidenum">
              <a:rPr lang="it-IT" smtClean="0"/>
              <a:t>65</a:t>
            </a:fld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AD0D28-C39E-4802-AEB6-6229F3EB61C9}"/>
              </a:ext>
            </a:extLst>
          </p:cNvPr>
          <p:cNvSpPr/>
          <p:nvPr/>
        </p:nvSpPr>
        <p:spPr>
          <a:xfrm>
            <a:off x="7292030" y="2175807"/>
            <a:ext cx="1543050" cy="469900"/>
          </a:xfrm>
          <a:prstGeom prst="ellipse">
            <a:avLst/>
          </a:prstGeom>
          <a:solidFill>
            <a:srgbClr val="3399FF">
              <a:alpha val="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AC6422-1BA9-A24A-993B-9A0152E6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/>
          </a:bodyPr>
          <a:lstStyle/>
          <a:p>
            <a:r>
              <a:rPr lang="en-GB" dirty="0"/>
              <a:t>Examples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464ABD-D012-A043-9EC8-7198449F0408}"/>
              </a:ext>
            </a:extLst>
          </p:cNvPr>
          <p:cNvSpPr txBox="1">
            <a:spLocks/>
          </p:cNvSpPr>
          <p:nvPr/>
        </p:nvSpPr>
        <p:spPr>
          <a:xfrm>
            <a:off x="457199" y="1016000"/>
            <a:ext cx="8377881" cy="459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 naïve BC which predicts the class of a congressman given votes, indicating counterfactuals.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76FA6E-A76A-1442-BE0D-387687FF6639}"/>
              </a:ext>
            </a:extLst>
          </p:cNvPr>
          <p:cNvSpPr txBox="1">
            <a:spLocks/>
          </p:cNvSpPr>
          <p:nvPr/>
        </p:nvSpPr>
        <p:spPr>
          <a:xfrm>
            <a:off x="481913" y="3430001"/>
            <a:ext cx="8377881" cy="459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 naïve BC that predicts the parole violation, identifying discriminatory bias.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6" name="Arrow: Right 50">
            <a:extLst>
              <a:ext uri="{FF2B5EF4-FFF2-40B4-BE49-F238E27FC236}">
                <a16:creationId xmlns:a16="http://schemas.microsoft.com/office/drawing/2014/main" id="{C3ADC52B-2C1E-E445-AD76-0DD35E698907}"/>
              </a:ext>
            </a:extLst>
          </p:cNvPr>
          <p:cNvSpPr/>
          <p:nvPr/>
        </p:nvSpPr>
        <p:spPr>
          <a:xfrm>
            <a:off x="3590522" y="1822380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4" name="Picture 2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BF893E6-595B-2C4F-BEFF-9055E5EF09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644" y="4328722"/>
            <a:ext cx="3621303" cy="13315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3530973-1EB7-0F48-B379-4B4A5C4B757B}"/>
              </a:ext>
            </a:extLst>
          </p:cNvPr>
          <p:cNvGrpSpPr/>
          <p:nvPr/>
        </p:nvGrpSpPr>
        <p:grpSpPr>
          <a:xfrm>
            <a:off x="5680618" y="4328722"/>
            <a:ext cx="428308" cy="1164443"/>
            <a:chOff x="3673547" y="4041422"/>
            <a:chExt cx="571077" cy="155259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8C20E3-67DE-CC4E-9366-9996D717F167}"/>
                </a:ext>
              </a:extLst>
            </p:cNvPr>
            <p:cNvSpPr/>
            <p:nvPr/>
          </p:nvSpPr>
          <p:spPr>
            <a:xfrm>
              <a:off x="3883380" y="4041422"/>
              <a:ext cx="361244" cy="32737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C6097F-5ECF-B246-B55A-DAC73FAC2D8F}"/>
                </a:ext>
              </a:extLst>
            </p:cNvPr>
            <p:cNvSpPr/>
            <p:nvPr/>
          </p:nvSpPr>
          <p:spPr>
            <a:xfrm>
              <a:off x="3673547" y="5266635"/>
              <a:ext cx="361244" cy="32737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</p:grpSp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E9D7FB-D328-F74E-929E-11BC68125F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35" y="4157088"/>
            <a:ext cx="3048372" cy="1627149"/>
          </a:xfrm>
          <a:prstGeom prst="rect">
            <a:avLst/>
          </a:prstGeom>
        </p:spPr>
      </p:pic>
      <p:cxnSp>
        <p:nvCxnSpPr>
          <p:cNvPr id="30" name="Connector: Curved 4">
            <a:extLst>
              <a:ext uri="{FF2B5EF4-FFF2-40B4-BE49-F238E27FC236}">
                <a16:creationId xmlns:a16="http://schemas.microsoft.com/office/drawing/2014/main" id="{568A5E61-1F57-0840-B04E-394C77E88F86}"/>
              </a:ext>
            </a:extLst>
          </p:cNvPr>
          <p:cNvCxnSpPr>
            <a:cxnSpLocks/>
            <a:stCxn id="26" idx="6"/>
            <a:endCxn id="31" idx="0"/>
          </p:cNvCxnSpPr>
          <p:nvPr/>
        </p:nvCxnSpPr>
        <p:spPr>
          <a:xfrm>
            <a:off x="6108926" y="4451489"/>
            <a:ext cx="314422" cy="133631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04B969A-EFC6-2348-8F0F-C00E19833B9D}"/>
              </a:ext>
            </a:extLst>
          </p:cNvPr>
          <p:cNvSpPr txBox="1"/>
          <p:nvPr/>
        </p:nvSpPr>
        <p:spPr>
          <a:xfrm>
            <a:off x="5542789" y="5787804"/>
            <a:ext cx="1761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>
                <a:solidFill>
                  <a:srgbClr val="7030A0"/>
                </a:solidFill>
              </a:rPr>
              <a:t>Discrimination</a:t>
            </a:r>
            <a:endParaRPr lang="it-IT" sz="1350" dirty="0">
              <a:solidFill>
                <a:srgbClr val="7030A0"/>
              </a:solidFill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88C9EF2F-5488-834E-BE93-C9DBE098DC1F}"/>
              </a:ext>
            </a:extLst>
          </p:cNvPr>
          <p:cNvCxnSpPr>
            <a:cxnSpLocks/>
            <a:stCxn id="27" idx="4"/>
            <a:endCxn id="31" idx="0"/>
          </p:cNvCxnSpPr>
          <p:nvPr/>
        </p:nvCxnSpPr>
        <p:spPr>
          <a:xfrm rot="16200000" flipH="1">
            <a:off x="5972397" y="5336852"/>
            <a:ext cx="294639" cy="6072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Arrow: Right 50">
            <a:extLst>
              <a:ext uri="{FF2B5EF4-FFF2-40B4-BE49-F238E27FC236}">
                <a16:creationId xmlns:a16="http://schemas.microsoft.com/office/drawing/2014/main" id="{1B347BA9-61E5-CE4D-A715-D74687B32742}"/>
              </a:ext>
            </a:extLst>
          </p:cNvPr>
          <p:cNvSpPr/>
          <p:nvPr/>
        </p:nvSpPr>
        <p:spPr>
          <a:xfrm>
            <a:off x="3893878" y="4837312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5068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31" grpId="0"/>
      <p:bldP spid="3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BEAA-32BF-4FBB-8893-C7B59E34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Classifiers: Other Argumentative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8079E-C10E-41D4-BF2C-86E43626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1"/>
            <a:ext cx="8347166" cy="734422"/>
          </a:xfrm>
        </p:spPr>
        <p:txBody>
          <a:bodyPr>
            <a:normAutofit/>
          </a:bodyPr>
          <a:lstStyle/>
          <a:p>
            <a:r>
              <a:rPr lang="en-GB" dirty="0"/>
              <a:t>In other work, support argumentation frameworks are extracted from Bayesian networks.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063376-B0C1-FE47-8011-61E477E13443}"/>
              </a:ext>
            </a:extLst>
          </p:cNvPr>
          <p:cNvSpPr txBox="1">
            <a:spLocks/>
          </p:cNvSpPr>
          <p:nvPr/>
        </p:nvSpPr>
        <p:spPr>
          <a:xfrm>
            <a:off x="457200" y="5660020"/>
            <a:ext cx="8229600" cy="601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200" dirty="0">
              <a:solidFill>
                <a:srgbClr val="7598B3"/>
              </a:solidFill>
            </a:endParaRPr>
          </a:p>
          <a:p>
            <a:pPr algn="just"/>
            <a:endParaRPr lang="en-US" sz="1200" dirty="0">
              <a:solidFill>
                <a:srgbClr val="7598B3"/>
              </a:solidFill>
            </a:endParaRPr>
          </a:p>
        </p:txBody>
      </p:sp>
      <p:pic>
        <p:nvPicPr>
          <p:cNvPr id="7" name="Picture 6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6C61ED5E-008F-9240-9184-25ECC6F07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7649"/>
            <a:ext cx="4862058" cy="17847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7BAC53-30A2-2348-85E8-5D665DFCC5CE}"/>
              </a:ext>
            </a:extLst>
          </p:cNvPr>
          <p:cNvSpPr txBox="1">
            <a:spLocks/>
          </p:cNvSpPr>
          <p:nvPr/>
        </p:nvSpPr>
        <p:spPr>
          <a:xfrm>
            <a:off x="457200" y="1847700"/>
            <a:ext cx="8347166" cy="156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Distinctive characteristics of this alternative method:</a:t>
            </a:r>
          </a:p>
          <a:p>
            <a:pPr lvl="1"/>
            <a:r>
              <a:rPr lang="en-GB" dirty="0"/>
              <a:t>Relations are extracted from the full Markov blanket of a variable;</a:t>
            </a:r>
          </a:p>
          <a:p>
            <a:pPr lvl="1"/>
            <a:r>
              <a:rPr lang="en-GB" dirty="0"/>
              <a:t>Only one relation of support used, which is not counterfactual;</a:t>
            </a:r>
          </a:p>
          <a:p>
            <a:pPr lvl="1"/>
            <a:r>
              <a:rPr lang="en-GB" dirty="0"/>
              <a:t>A variable may result in more than one argument.</a:t>
            </a:r>
          </a:p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2C4E88-A23A-5849-A184-70AA34FED028}"/>
              </a:ext>
            </a:extLst>
          </p:cNvPr>
          <p:cNvGrpSpPr/>
          <p:nvPr/>
        </p:nvGrpSpPr>
        <p:grpSpPr>
          <a:xfrm>
            <a:off x="5303520" y="3721478"/>
            <a:ext cx="3840480" cy="1784713"/>
            <a:chOff x="5303520" y="3721478"/>
            <a:chExt cx="3840480" cy="1784713"/>
          </a:xfrm>
        </p:grpSpPr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4CACD04-1C39-9946-94D5-2BAE9963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205" y="3721478"/>
              <a:ext cx="3743795" cy="1784713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DA543BB-3337-454E-8758-54450D1967EF}"/>
                </a:ext>
              </a:extLst>
            </p:cNvPr>
            <p:cNvSpPr txBox="1">
              <a:spLocks/>
            </p:cNvSpPr>
            <p:nvPr/>
          </p:nvSpPr>
          <p:spPr>
            <a:xfrm>
              <a:off x="5303520" y="3826391"/>
              <a:ext cx="1380308" cy="44948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13" name="Arrow: Right 50">
            <a:extLst>
              <a:ext uri="{FF2B5EF4-FFF2-40B4-BE49-F238E27FC236}">
                <a16:creationId xmlns:a16="http://schemas.microsoft.com/office/drawing/2014/main" id="{4DE4A825-CCB0-4E43-892B-469A930EB1A3}"/>
              </a:ext>
            </a:extLst>
          </p:cNvPr>
          <p:cNvSpPr/>
          <p:nvPr/>
        </p:nvSpPr>
        <p:spPr>
          <a:xfrm>
            <a:off x="4862058" y="4338055"/>
            <a:ext cx="606713" cy="26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FF2C0-0DC5-4605-895B-80A709B1A823}"/>
              </a:ext>
            </a:extLst>
          </p:cNvPr>
          <p:cNvSpPr txBox="1"/>
          <p:nvPr/>
        </p:nvSpPr>
        <p:spPr>
          <a:xfrm>
            <a:off x="3365245" y="5627712"/>
            <a:ext cx="2628429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900" i="1" dirty="0">
                <a:solidFill>
                  <a:srgbClr val="7598B3"/>
                </a:solidFill>
              </a:rPr>
              <a:t>Explaining Bayesian Networks Using Argumentation. </a:t>
            </a:r>
            <a:r>
              <a:rPr lang="en-US" sz="900" dirty="0">
                <a:solidFill>
                  <a:srgbClr val="7598B3"/>
                </a:solidFill>
              </a:rPr>
              <a:t>S Timmer, JJ Meyer, H </a:t>
            </a:r>
            <a:r>
              <a:rPr lang="en-US" sz="900" dirty="0" err="1">
                <a:solidFill>
                  <a:srgbClr val="7598B3"/>
                </a:solidFill>
              </a:rPr>
              <a:t>Prakken</a:t>
            </a:r>
            <a:r>
              <a:rPr lang="en-US" sz="900" dirty="0">
                <a:solidFill>
                  <a:srgbClr val="7598B3"/>
                </a:solidFill>
              </a:rPr>
              <a:t>, S. </a:t>
            </a:r>
            <a:r>
              <a:rPr lang="en-US" sz="900" dirty="0" err="1">
                <a:solidFill>
                  <a:srgbClr val="7598B3"/>
                </a:solidFill>
              </a:rPr>
              <a:t>Renooij</a:t>
            </a:r>
            <a:r>
              <a:rPr lang="en-US" sz="900" dirty="0">
                <a:solidFill>
                  <a:srgbClr val="7598B3"/>
                </a:solidFill>
              </a:rPr>
              <a:t> &amp; B </a:t>
            </a:r>
            <a:r>
              <a:rPr lang="en-US" sz="900" dirty="0" err="1">
                <a:solidFill>
                  <a:srgbClr val="7598B3"/>
                </a:solidFill>
              </a:rPr>
              <a:t>Verheij</a:t>
            </a:r>
            <a:r>
              <a:rPr lang="en-US" sz="900" dirty="0">
                <a:solidFill>
                  <a:srgbClr val="7598B3"/>
                </a:solidFill>
              </a:rPr>
              <a:t>; ECSQARU 2015</a:t>
            </a:r>
          </a:p>
        </p:txBody>
      </p:sp>
    </p:spTree>
    <p:extLst>
      <p:ext uri="{BB962C8B-B14F-4D97-AF65-F5344CB8AC3E}">
        <p14:creationId xmlns:p14="http://schemas.microsoft.com/office/powerpoint/2010/main" val="3564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D245-5098-2045-AF39-B1A4764B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3b: From Argumentation Frameworks to Argumentative Explanations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A3C4E-A649-A84D-BA7A-85CA0C2B5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332" y="1415870"/>
            <a:ext cx="6106545" cy="42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1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CDB-B8F6-9C40-87DA-3922D9DD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Explanations -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6FAB-8A6F-3641-B294-2022327A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7002"/>
            <a:ext cx="8229600" cy="51101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content </a:t>
            </a:r>
            <a:r>
              <a:rPr lang="en-US" dirty="0"/>
              <a:t>of an explanation is the information taken from the argumentation framework.</a:t>
            </a:r>
          </a:p>
          <a:p>
            <a:endParaRPr lang="en-US" sz="500" dirty="0"/>
          </a:p>
          <a:p>
            <a:r>
              <a:rPr lang="en-US" dirty="0"/>
              <a:t>Requirements for this content may be selected based on the user and the application of the explanation.</a:t>
            </a:r>
          </a:p>
          <a:p>
            <a:endParaRPr lang="en-US" sz="300" dirty="0"/>
          </a:p>
          <a:p>
            <a:r>
              <a:rPr lang="en-US" dirty="0"/>
              <a:t>Some simple ways to vary this content are by relation types or whether depth or width in the argumentation framework is </a:t>
            </a:r>
            <a:r>
              <a:rPr lang="en-US" dirty="0" err="1"/>
              <a:t>utilised</a:t>
            </a:r>
            <a:r>
              <a:rPr lang="en-US" dirty="0"/>
              <a:t>.</a:t>
            </a:r>
          </a:p>
        </p:txBody>
      </p:sp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A1AC20FA-7AB5-964C-9CD3-B16A98E8E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983" y="3865418"/>
            <a:ext cx="3775016" cy="235019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A5E41E-0098-B54F-9CF5-A9D54622A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30" y="3205448"/>
            <a:ext cx="5520641" cy="207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BAEB2-8E84-4C50-A19D-D41F95CE1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894" y="2545479"/>
            <a:ext cx="1694576" cy="13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7785C-BD26-4C60-B35A-670577BEC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79" y="1662979"/>
            <a:ext cx="7886700" cy="4087680"/>
          </a:xfrm>
        </p:spPr>
        <p:txBody>
          <a:bodyPr>
            <a:normAutofit/>
          </a:bodyPr>
          <a:lstStyle/>
          <a:p>
            <a:r>
              <a:rPr lang="en-GB" dirty="0"/>
              <a:t>Disputes between a </a:t>
            </a:r>
            <a:r>
              <a:rPr lang="en-GB" b="1" dirty="0">
                <a:solidFill>
                  <a:srgbClr val="00B050"/>
                </a:solidFill>
              </a:rPr>
              <a:t>proponent</a:t>
            </a:r>
            <a:r>
              <a:rPr lang="en-GB" dirty="0"/>
              <a:t> and an </a:t>
            </a:r>
            <a:r>
              <a:rPr lang="en-GB" b="1" dirty="0">
                <a:solidFill>
                  <a:srgbClr val="FF0000"/>
                </a:solidFill>
              </a:rPr>
              <a:t>opponent</a:t>
            </a:r>
            <a:endParaRPr lang="en-GB" dirty="0"/>
          </a:p>
          <a:p>
            <a:r>
              <a:rPr lang="en-GB" dirty="0"/>
              <a:t>E.g. given abstract argumentation framework</a:t>
            </a:r>
            <a:r>
              <a:rPr lang="en-GB" b="1" dirty="0"/>
              <a:t>:</a:t>
            </a:r>
          </a:p>
          <a:p>
            <a:endParaRPr lang="en-GB" b="1" dirty="0"/>
          </a:p>
          <a:p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   </a:t>
            </a:r>
          </a:p>
          <a:p>
            <a:pPr marL="0" indent="0">
              <a:buNone/>
            </a:pPr>
            <a:r>
              <a:rPr lang="en-GB" dirty="0"/>
              <a:t>the following are (example) </a:t>
            </a:r>
            <a:r>
              <a:rPr lang="en-GB" i="1" dirty="0"/>
              <a:t>admissible</a:t>
            </a:r>
            <a:r>
              <a:rPr lang="en-GB" dirty="0"/>
              <a:t> dispute trees </a:t>
            </a:r>
          </a:p>
          <a:p>
            <a:pPr marL="0" indent="0">
              <a:buNone/>
            </a:pPr>
            <a:r>
              <a:rPr lang="en-GB" dirty="0"/>
              <a:t>   explaining why argument </a:t>
            </a:r>
            <a:r>
              <a:rPr lang="en-GB" i="1" dirty="0"/>
              <a:t>a</a:t>
            </a:r>
            <a:r>
              <a:rPr lang="en-GB" b="1" dirty="0"/>
              <a:t> </a:t>
            </a:r>
            <a:r>
              <a:rPr lang="en-GB" dirty="0"/>
              <a:t>is </a:t>
            </a:r>
            <a:r>
              <a:rPr lang="en-GB" i="1" dirty="0"/>
              <a:t>dialectically acceptable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sz="1500" dirty="0"/>
              <a:t> 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118697-8120-4021-9C5F-E884630F9C5B}"/>
              </a:ext>
            </a:extLst>
          </p:cNvPr>
          <p:cNvGrpSpPr/>
          <p:nvPr/>
        </p:nvGrpSpPr>
        <p:grpSpPr>
          <a:xfrm>
            <a:off x="2146142" y="2269848"/>
            <a:ext cx="4505567" cy="1300531"/>
            <a:chOff x="2777089" y="1652458"/>
            <a:chExt cx="6007423" cy="173404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95EFB14-94D8-4B49-A90F-CE17152C907A}"/>
                </a:ext>
              </a:extLst>
            </p:cNvPr>
            <p:cNvGrpSpPr/>
            <p:nvPr/>
          </p:nvGrpSpPr>
          <p:grpSpPr>
            <a:xfrm>
              <a:off x="4565461" y="1970259"/>
              <a:ext cx="4219051" cy="588430"/>
              <a:chOff x="3041460" y="1970259"/>
              <a:chExt cx="4219051" cy="58843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B4E32D8-957D-482E-BB42-A91998882701}"/>
                  </a:ext>
                </a:extLst>
              </p:cNvPr>
              <p:cNvSpPr/>
              <p:nvPr/>
            </p:nvSpPr>
            <p:spPr>
              <a:xfrm>
                <a:off x="4078171" y="1970259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Times" pitchFamily="2" charset="0"/>
                  </a:rPr>
                  <a:t>a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0CB5324-FE56-4377-98DD-B78E90965851}"/>
                  </a:ext>
                </a:extLst>
              </p:cNvPr>
              <p:cNvSpPr/>
              <p:nvPr/>
            </p:nvSpPr>
            <p:spPr>
              <a:xfrm>
                <a:off x="6792511" y="2011405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Times" pitchFamily="2" charset="0"/>
                  </a:rPr>
                  <a:t>f</a:t>
                </a:r>
              </a:p>
            </p:txBody>
          </p:sp>
          <p:sp>
            <p:nvSpPr>
              <p:cNvPr id="44" name="Isosceles Triangle 24">
                <a:extLst>
                  <a:ext uri="{FF2B5EF4-FFF2-40B4-BE49-F238E27FC236}">
                    <a16:creationId xmlns:a16="http://schemas.microsoft.com/office/drawing/2014/main" id="{0EAA45A2-809B-4B4E-AE74-C821AA329F55}"/>
                  </a:ext>
                </a:extLst>
              </p:cNvPr>
              <p:cNvSpPr/>
              <p:nvPr/>
            </p:nvSpPr>
            <p:spPr>
              <a:xfrm rot="19944598" flipH="1">
                <a:off x="3041460" y="2375776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1097E2C-4A91-4C64-966D-0D7106B1DEE5}"/>
                </a:ext>
              </a:extLst>
            </p:cNvPr>
            <p:cNvGrpSpPr/>
            <p:nvPr/>
          </p:nvGrpSpPr>
          <p:grpSpPr>
            <a:xfrm>
              <a:off x="2777089" y="1652458"/>
              <a:ext cx="5869462" cy="1734041"/>
              <a:chOff x="1253089" y="1652457"/>
              <a:chExt cx="5869462" cy="173404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6374707-3541-417F-A4F0-AD1FE5ED158F}"/>
                  </a:ext>
                </a:extLst>
              </p:cNvPr>
              <p:cNvGrpSpPr/>
              <p:nvPr/>
            </p:nvGrpSpPr>
            <p:grpSpPr>
              <a:xfrm>
                <a:off x="4372993" y="1772312"/>
                <a:ext cx="1395778" cy="1438875"/>
                <a:chOff x="4500447" y="3413437"/>
                <a:chExt cx="1395778" cy="1438875"/>
              </a:xfrm>
            </p:grpSpPr>
            <p:sp>
              <p:nvSpPr>
                <p:cNvPr id="6" name="Block Arc 5">
                  <a:extLst>
                    <a:ext uri="{FF2B5EF4-FFF2-40B4-BE49-F238E27FC236}">
                      <a16:creationId xmlns:a16="http://schemas.microsoft.com/office/drawing/2014/main" id="{A563448E-8DBA-4AE2-BED8-58E3A249F445}"/>
                    </a:ext>
                  </a:extLst>
                </p:cNvPr>
                <p:cNvSpPr/>
                <p:nvPr/>
              </p:nvSpPr>
              <p:spPr>
                <a:xfrm rot="19089411">
                  <a:off x="4500447" y="3476976"/>
                  <a:ext cx="1395778" cy="1375336"/>
                </a:xfrm>
                <a:prstGeom prst="blockArc">
                  <a:avLst>
                    <a:gd name="adj1" fmla="val 16086102"/>
                    <a:gd name="adj2" fmla="val 21377102"/>
                    <a:gd name="adj3" fmla="val 0"/>
                  </a:avLst>
                </a:prstGeom>
                <a:solidFill>
                  <a:schemeClr val="tx1"/>
                </a:solidFill>
                <a:ln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1DA2658-6E28-4CA2-BE61-ACA2F5CBBDA8}"/>
                    </a:ext>
                  </a:extLst>
                </p:cNvPr>
                <p:cNvSpPr txBox="1"/>
                <p:nvPr/>
              </p:nvSpPr>
              <p:spPr>
                <a:xfrm flipH="1">
                  <a:off x="5048049" y="3413437"/>
                  <a:ext cx="336365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−</a:t>
                  </a:r>
                </a:p>
              </p:txBody>
            </p:sp>
            <p:sp>
              <p:nvSpPr>
                <p:cNvPr id="8" name="Isosceles Triangle 24">
                  <a:extLst>
                    <a:ext uri="{FF2B5EF4-FFF2-40B4-BE49-F238E27FC236}">
                      <a16:creationId xmlns:a16="http://schemas.microsoft.com/office/drawing/2014/main" id="{C5EB5515-C9D8-4946-8D42-8C35B917C012}"/>
                    </a:ext>
                  </a:extLst>
                </p:cNvPr>
                <p:cNvSpPr/>
                <p:nvPr/>
              </p:nvSpPr>
              <p:spPr>
                <a:xfrm rot="14400000" flipH="1">
                  <a:off x="4641021" y="3549224"/>
                  <a:ext cx="132005" cy="182913"/>
                </a:xfrm>
                <a:prstGeom prst="triangle">
                  <a:avLst/>
                </a:prstGeom>
                <a:solidFill>
                  <a:srgbClr val="000000"/>
                </a:solidFill>
                <a:ln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6061A95-EAB7-4FCA-A55B-070328D62A09}"/>
                  </a:ext>
                </a:extLst>
              </p:cNvPr>
              <p:cNvGrpSpPr/>
              <p:nvPr/>
            </p:nvGrpSpPr>
            <p:grpSpPr>
              <a:xfrm>
                <a:off x="1253089" y="1652457"/>
                <a:ext cx="5869462" cy="1734041"/>
                <a:chOff x="1253089" y="1652457"/>
                <a:chExt cx="5869462" cy="1734041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46601D3B-9540-4C84-87F8-C24F68BF90B5}"/>
                    </a:ext>
                  </a:extLst>
                </p:cNvPr>
                <p:cNvGrpSpPr/>
                <p:nvPr/>
              </p:nvGrpSpPr>
              <p:grpSpPr>
                <a:xfrm>
                  <a:off x="2857138" y="1798420"/>
                  <a:ext cx="1395778" cy="1412268"/>
                  <a:chOff x="1661377" y="2432165"/>
                  <a:chExt cx="1395778" cy="1412268"/>
                </a:xfrm>
              </p:grpSpPr>
              <p:sp>
                <p:nvSpPr>
                  <p:cNvPr id="10" name="Block Arc 9">
                    <a:extLst>
                      <a:ext uri="{FF2B5EF4-FFF2-40B4-BE49-F238E27FC236}">
                        <a16:creationId xmlns:a16="http://schemas.microsoft.com/office/drawing/2014/main" id="{674F4C2D-411E-4290-A303-E695E0BE5369}"/>
                      </a:ext>
                    </a:extLst>
                  </p:cNvPr>
                  <p:cNvSpPr/>
                  <p:nvPr/>
                </p:nvSpPr>
                <p:spPr>
                  <a:xfrm rot="19089411">
                    <a:off x="1661377" y="2469097"/>
                    <a:ext cx="1395778" cy="1375336"/>
                  </a:xfrm>
                  <a:prstGeom prst="blockArc">
                    <a:avLst>
                      <a:gd name="adj1" fmla="val 16086102"/>
                      <a:gd name="adj2" fmla="val 21377102"/>
                      <a:gd name="adj3" fmla="val 0"/>
                    </a:avLst>
                  </a:prstGeom>
                  <a:solidFill>
                    <a:schemeClr val="tx1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76A92AA-E47C-4018-8A14-D9FF9A2441C0}"/>
                      </a:ext>
                    </a:extLst>
                  </p:cNvPr>
                  <p:cNvSpPr txBox="1"/>
                  <p:nvPr/>
                </p:nvSpPr>
                <p:spPr>
                  <a:xfrm>
                    <a:off x="2222875" y="2432165"/>
                    <a:ext cx="336365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−</a:t>
                    </a:r>
                  </a:p>
                </p:txBody>
              </p:sp>
              <p:sp>
                <p:nvSpPr>
                  <p:cNvPr id="12" name="Isosceles Triangle 24">
                    <a:extLst>
                      <a:ext uri="{FF2B5EF4-FFF2-40B4-BE49-F238E27FC236}">
                        <a16:creationId xmlns:a16="http://schemas.microsoft.com/office/drawing/2014/main" id="{30B1495A-0089-497E-80F4-7ABB31C87456}"/>
                      </a:ext>
                    </a:extLst>
                  </p:cNvPr>
                  <p:cNvSpPr/>
                  <p:nvPr/>
                </p:nvSpPr>
                <p:spPr>
                  <a:xfrm rot="7200000">
                    <a:off x="2803599" y="2552768"/>
                    <a:ext cx="132005" cy="182913"/>
                  </a:xfrm>
                  <a:prstGeom prst="triangle">
                    <a:avLst/>
                  </a:prstGeom>
                  <a:solidFill>
                    <a:srgbClr val="000000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7FB07AC-48B9-4410-8BEC-7AC7CA5B7D72}"/>
                    </a:ext>
                  </a:extLst>
                </p:cNvPr>
                <p:cNvSpPr/>
                <p:nvPr/>
              </p:nvSpPr>
              <p:spPr>
                <a:xfrm>
                  <a:off x="5461712" y="1976488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 dirty="0">
                      <a:solidFill>
                        <a:schemeClr val="tx1"/>
                      </a:solidFill>
                      <a:latin typeface="Times" pitchFamily="2" charset="0"/>
                    </a:rPr>
                    <a:t>c</a:t>
                  </a: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CCE3428-0DA1-44D7-B2B0-187C8384EC96}"/>
                    </a:ext>
                  </a:extLst>
                </p:cNvPr>
                <p:cNvSpPr/>
                <p:nvPr/>
              </p:nvSpPr>
              <p:spPr>
                <a:xfrm>
                  <a:off x="2680332" y="1970259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 dirty="0">
                      <a:solidFill>
                        <a:schemeClr val="tx1"/>
                      </a:solidFill>
                      <a:latin typeface="Times" pitchFamily="2" charset="0"/>
                    </a:rPr>
                    <a:t>b</a:t>
                  </a: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E19655DD-4CE9-4156-B851-04E2756AB6C7}"/>
                    </a:ext>
                  </a:extLst>
                </p:cNvPr>
                <p:cNvGrpSpPr/>
                <p:nvPr/>
              </p:nvGrpSpPr>
              <p:grpSpPr>
                <a:xfrm>
                  <a:off x="1398944" y="1900031"/>
                  <a:ext cx="1395778" cy="1486467"/>
                  <a:chOff x="1692905" y="2326438"/>
                  <a:chExt cx="1395778" cy="1486467"/>
                </a:xfrm>
              </p:grpSpPr>
              <p:sp>
                <p:nvSpPr>
                  <p:cNvPr id="27" name="Block Arc 26">
                    <a:extLst>
                      <a:ext uri="{FF2B5EF4-FFF2-40B4-BE49-F238E27FC236}">
                        <a16:creationId xmlns:a16="http://schemas.microsoft.com/office/drawing/2014/main" id="{C51F4D47-D104-4DFD-9252-41F94F4954B6}"/>
                      </a:ext>
                    </a:extLst>
                  </p:cNvPr>
                  <p:cNvSpPr/>
                  <p:nvPr/>
                </p:nvSpPr>
                <p:spPr>
                  <a:xfrm rot="19089411">
                    <a:off x="1692905" y="2437569"/>
                    <a:ext cx="1395778" cy="1375336"/>
                  </a:xfrm>
                  <a:prstGeom prst="blockArc">
                    <a:avLst>
                      <a:gd name="adj1" fmla="val 16086102"/>
                      <a:gd name="adj2" fmla="val 21377102"/>
                      <a:gd name="adj3" fmla="val 0"/>
                    </a:avLst>
                  </a:prstGeom>
                  <a:solidFill>
                    <a:schemeClr val="tx1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1DAD2BD-0C38-400D-A83B-580999ED4A3F}"/>
                      </a:ext>
                    </a:extLst>
                  </p:cNvPr>
                  <p:cNvSpPr txBox="1"/>
                  <p:nvPr/>
                </p:nvSpPr>
                <p:spPr>
                  <a:xfrm>
                    <a:off x="2177451" y="2326438"/>
                    <a:ext cx="336365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−</a:t>
                    </a:r>
                  </a:p>
                </p:txBody>
              </p:sp>
              <p:sp>
                <p:nvSpPr>
                  <p:cNvPr id="29" name="Isosceles Triangle 24">
                    <a:extLst>
                      <a:ext uri="{FF2B5EF4-FFF2-40B4-BE49-F238E27FC236}">
                        <a16:creationId xmlns:a16="http://schemas.microsoft.com/office/drawing/2014/main" id="{D8595025-F5BA-4F99-875D-9848613EC904}"/>
                      </a:ext>
                    </a:extLst>
                  </p:cNvPr>
                  <p:cNvSpPr/>
                  <p:nvPr/>
                </p:nvSpPr>
                <p:spPr>
                  <a:xfrm rot="7200000">
                    <a:off x="2835127" y="2521240"/>
                    <a:ext cx="132005" cy="182913"/>
                  </a:xfrm>
                  <a:prstGeom prst="triangle">
                    <a:avLst/>
                  </a:prstGeom>
                  <a:solidFill>
                    <a:srgbClr val="000000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F13E8AA-593B-479D-8631-CD4267438AC5}"/>
                    </a:ext>
                  </a:extLst>
                </p:cNvPr>
                <p:cNvSpPr/>
                <p:nvPr/>
              </p:nvSpPr>
              <p:spPr>
                <a:xfrm>
                  <a:off x="1253089" y="2165859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 dirty="0">
                      <a:solidFill>
                        <a:schemeClr val="tx1"/>
                      </a:solidFill>
                      <a:latin typeface="Times" pitchFamily="2" charset="0"/>
                    </a:rPr>
                    <a:t>d</a:t>
                  </a: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DD3892BD-DFF2-4F88-B87B-B0D90A2A970C}"/>
                    </a:ext>
                  </a:extLst>
                </p:cNvPr>
                <p:cNvGrpSpPr/>
                <p:nvPr/>
              </p:nvGrpSpPr>
              <p:grpSpPr>
                <a:xfrm rot="12796476">
                  <a:off x="3096597" y="1652457"/>
                  <a:ext cx="1395778" cy="1440105"/>
                  <a:chOff x="4453489" y="3602566"/>
                  <a:chExt cx="1395778" cy="1440105"/>
                </a:xfrm>
              </p:grpSpPr>
              <p:sp>
                <p:nvSpPr>
                  <p:cNvPr id="32" name="Block Arc 31">
                    <a:extLst>
                      <a:ext uri="{FF2B5EF4-FFF2-40B4-BE49-F238E27FC236}">
                        <a16:creationId xmlns:a16="http://schemas.microsoft.com/office/drawing/2014/main" id="{D788B509-18DC-49C5-8BF9-0F0E5730A25D}"/>
                      </a:ext>
                    </a:extLst>
                  </p:cNvPr>
                  <p:cNvSpPr/>
                  <p:nvPr/>
                </p:nvSpPr>
                <p:spPr>
                  <a:xfrm rot="19089411">
                    <a:off x="4453489" y="3667335"/>
                    <a:ext cx="1395778" cy="1375336"/>
                  </a:xfrm>
                  <a:prstGeom prst="blockArc">
                    <a:avLst>
                      <a:gd name="adj1" fmla="val 15351574"/>
                      <a:gd name="adj2" fmla="val 21377102"/>
                      <a:gd name="adj3" fmla="val 0"/>
                    </a:avLst>
                  </a:prstGeom>
                  <a:solidFill>
                    <a:schemeClr val="tx1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F977E03-CD9C-451B-9AD9-1C8130D8775E}"/>
                      </a:ext>
                    </a:extLst>
                  </p:cNvPr>
                  <p:cNvSpPr txBox="1"/>
                  <p:nvPr/>
                </p:nvSpPr>
                <p:spPr>
                  <a:xfrm rot="8803524" flipH="1">
                    <a:off x="4965624" y="3602566"/>
                    <a:ext cx="336365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−</a:t>
                    </a:r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8B1A870-5F74-4858-AEFC-BABD7D434960}"/>
                    </a:ext>
                  </a:extLst>
                </p:cNvPr>
                <p:cNvSpPr/>
                <p:nvPr/>
              </p:nvSpPr>
              <p:spPr>
                <a:xfrm>
                  <a:off x="4086373" y="2733426"/>
                  <a:ext cx="468000" cy="46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 dirty="0">
                      <a:solidFill>
                        <a:schemeClr val="tx1"/>
                      </a:solidFill>
                      <a:latin typeface="Times" pitchFamily="2" charset="0"/>
                    </a:rPr>
                    <a:t>e</a:t>
                  </a: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20FF5027-618E-4A96-9859-1675817E3337}"/>
                    </a:ext>
                  </a:extLst>
                </p:cNvPr>
                <p:cNvGrpSpPr/>
                <p:nvPr/>
              </p:nvGrpSpPr>
              <p:grpSpPr>
                <a:xfrm>
                  <a:off x="5726773" y="1739426"/>
                  <a:ext cx="1395778" cy="1480318"/>
                  <a:chOff x="4373088" y="3251954"/>
                  <a:chExt cx="1395778" cy="1480318"/>
                </a:xfrm>
              </p:grpSpPr>
              <p:sp>
                <p:nvSpPr>
                  <p:cNvPr id="39" name="Block Arc 38">
                    <a:extLst>
                      <a:ext uri="{FF2B5EF4-FFF2-40B4-BE49-F238E27FC236}">
                        <a16:creationId xmlns:a16="http://schemas.microsoft.com/office/drawing/2014/main" id="{84ADD8AE-C4A6-446F-81E6-EFD9C8F02ACF}"/>
                      </a:ext>
                    </a:extLst>
                  </p:cNvPr>
                  <p:cNvSpPr/>
                  <p:nvPr/>
                </p:nvSpPr>
                <p:spPr>
                  <a:xfrm rot="19089411">
                    <a:off x="4373088" y="3356936"/>
                    <a:ext cx="1395778" cy="1375336"/>
                  </a:xfrm>
                  <a:prstGeom prst="blockArc">
                    <a:avLst>
                      <a:gd name="adj1" fmla="val 16086102"/>
                      <a:gd name="adj2" fmla="val 21377102"/>
                      <a:gd name="adj3" fmla="val 0"/>
                    </a:avLst>
                  </a:prstGeom>
                  <a:solidFill>
                    <a:schemeClr val="tx1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7D7432E3-E27C-428E-8F68-6C0EE28D98F2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928060" y="3251954"/>
                    <a:ext cx="336365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−</a:t>
                    </a:r>
                  </a:p>
                </p:txBody>
              </p:sp>
              <p:sp>
                <p:nvSpPr>
                  <p:cNvPr id="41" name="Isosceles Triangle 24">
                    <a:extLst>
                      <a:ext uri="{FF2B5EF4-FFF2-40B4-BE49-F238E27FC236}">
                        <a16:creationId xmlns:a16="http://schemas.microsoft.com/office/drawing/2014/main" id="{F3413CA7-FED1-4707-95E0-E14DFC015268}"/>
                      </a:ext>
                    </a:extLst>
                  </p:cNvPr>
                  <p:cNvSpPr/>
                  <p:nvPr/>
                </p:nvSpPr>
                <p:spPr>
                  <a:xfrm rot="14400000" flipH="1">
                    <a:off x="4535922" y="3431818"/>
                    <a:ext cx="132005" cy="182913"/>
                  </a:xfrm>
                  <a:prstGeom prst="triangle">
                    <a:avLst/>
                  </a:prstGeom>
                  <a:solidFill>
                    <a:srgbClr val="000000"/>
                  </a:solidFill>
                  <a:ln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6" name="Block Arc 45">
                  <a:extLst>
                    <a:ext uri="{FF2B5EF4-FFF2-40B4-BE49-F238E27FC236}">
                      <a16:creationId xmlns:a16="http://schemas.microsoft.com/office/drawing/2014/main" id="{CF79BD78-9962-4108-9AEF-2D052D2D6FA0}"/>
                    </a:ext>
                  </a:extLst>
                </p:cNvPr>
                <p:cNvSpPr/>
                <p:nvPr/>
              </p:nvSpPr>
              <p:spPr>
                <a:xfrm rot="6336286">
                  <a:off x="4121015" y="1723290"/>
                  <a:ext cx="1395778" cy="1375336"/>
                </a:xfrm>
                <a:prstGeom prst="blockArc">
                  <a:avLst>
                    <a:gd name="adj1" fmla="val 16086102"/>
                    <a:gd name="adj2" fmla="val 446021"/>
                    <a:gd name="adj3" fmla="val 0"/>
                  </a:avLst>
                </a:prstGeom>
                <a:solidFill>
                  <a:schemeClr val="tx1"/>
                </a:solidFill>
                <a:ln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0DD4AA6-189D-4F0E-9F8C-6812F315E29F}"/>
                    </a:ext>
                  </a:extLst>
                </p:cNvPr>
                <p:cNvSpPr txBox="1"/>
                <p:nvPr/>
              </p:nvSpPr>
              <p:spPr>
                <a:xfrm flipH="1">
                  <a:off x="4866545" y="2686727"/>
                  <a:ext cx="336365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−</a:t>
                  </a:r>
                </a:p>
              </p:txBody>
            </p:sp>
          </p:grpSp>
          <p:sp>
            <p:nvSpPr>
              <p:cNvPr id="48" name="Isosceles Triangle 24">
                <a:extLst>
                  <a:ext uri="{FF2B5EF4-FFF2-40B4-BE49-F238E27FC236}">
                    <a16:creationId xmlns:a16="http://schemas.microsoft.com/office/drawing/2014/main" id="{65E4769E-96CD-4E8B-A65E-D6BDD1FA91A9}"/>
                  </a:ext>
                </a:extLst>
              </p:cNvPr>
              <p:cNvSpPr/>
              <p:nvPr/>
            </p:nvSpPr>
            <p:spPr>
              <a:xfrm rot="1619415" flipH="1">
                <a:off x="5459758" y="240262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 dirty="0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4C516C-C5CC-44AC-B122-A06276A99DDE}"/>
              </a:ext>
            </a:extLst>
          </p:cNvPr>
          <p:cNvSpPr txBox="1"/>
          <p:nvPr/>
        </p:nvSpPr>
        <p:spPr>
          <a:xfrm>
            <a:off x="1174501" y="4228968"/>
            <a:ext cx="228678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solidFill>
                  <a:srgbClr val="00B050"/>
                </a:solidFill>
              </a:rPr>
              <a:t>Proponent</a:t>
            </a:r>
            <a:r>
              <a:rPr lang="en-GB" sz="1350" dirty="0"/>
              <a:t>: a</a:t>
            </a:r>
          </a:p>
          <a:p>
            <a:pPr algn="ctr"/>
            <a:r>
              <a:rPr lang="en-GB" sz="1350" dirty="0"/>
              <a:t>/              \</a:t>
            </a:r>
          </a:p>
          <a:p>
            <a:pPr algn="ctr"/>
            <a:r>
              <a:rPr lang="en-GB" sz="1350" b="1" dirty="0">
                <a:solidFill>
                  <a:srgbClr val="FF0000"/>
                </a:solidFill>
              </a:rPr>
              <a:t>Opponent</a:t>
            </a:r>
            <a:r>
              <a:rPr lang="en-GB" sz="1350" dirty="0"/>
              <a:t>: b        </a:t>
            </a:r>
            <a:r>
              <a:rPr lang="en-GB" sz="1350" b="1" dirty="0">
                <a:solidFill>
                  <a:srgbClr val="FF0000"/>
                </a:solidFill>
              </a:rPr>
              <a:t>Opponent</a:t>
            </a:r>
            <a:r>
              <a:rPr lang="en-GB" sz="1350" dirty="0"/>
              <a:t>: c</a:t>
            </a:r>
          </a:p>
          <a:p>
            <a:pPr algn="ctr"/>
            <a:r>
              <a:rPr lang="en-GB" sz="1350" dirty="0"/>
              <a:t>|                          |</a:t>
            </a:r>
          </a:p>
          <a:p>
            <a:pPr algn="ctr"/>
            <a:r>
              <a:rPr lang="en-GB" sz="1350" b="1" dirty="0">
                <a:solidFill>
                  <a:srgbClr val="00B050"/>
                </a:solidFill>
              </a:rPr>
              <a:t>Proponent</a:t>
            </a:r>
            <a:r>
              <a:rPr lang="en-GB" sz="1350" dirty="0"/>
              <a:t>: d       </a:t>
            </a:r>
            <a:r>
              <a:rPr lang="en-GB" sz="1350" b="1" dirty="0">
                <a:solidFill>
                  <a:srgbClr val="00B050"/>
                </a:solidFill>
              </a:rPr>
              <a:t>Proponent</a:t>
            </a:r>
            <a:r>
              <a:rPr lang="en-GB" sz="1350" dirty="0"/>
              <a:t>: 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C75F37-9440-431A-BADF-1A1C96C10173}"/>
              </a:ext>
            </a:extLst>
          </p:cNvPr>
          <p:cNvSpPr txBox="1"/>
          <p:nvPr/>
        </p:nvSpPr>
        <p:spPr>
          <a:xfrm>
            <a:off x="4820503" y="4189728"/>
            <a:ext cx="231563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solidFill>
                  <a:srgbClr val="00B050"/>
                </a:solidFill>
              </a:rPr>
              <a:t>Proponent</a:t>
            </a:r>
            <a:r>
              <a:rPr lang="en-GB" sz="1350" dirty="0"/>
              <a:t>: a</a:t>
            </a:r>
          </a:p>
          <a:p>
            <a:pPr algn="ctr"/>
            <a:r>
              <a:rPr lang="en-GB" sz="1350" dirty="0"/>
              <a:t>/              \</a:t>
            </a:r>
          </a:p>
          <a:p>
            <a:pPr algn="ctr"/>
            <a:r>
              <a:rPr lang="en-GB" sz="1350" b="1" dirty="0">
                <a:solidFill>
                  <a:srgbClr val="FF0000"/>
                </a:solidFill>
              </a:rPr>
              <a:t>Opponent</a:t>
            </a:r>
            <a:r>
              <a:rPr lang="en-GB" sz="1350" dirty="0"/>
              <a:t>: b        </a:t>
            </a:r>
            <a:r>
              <a:rPr lang="en-GB" sz="1350" b="1" dirty="0">
                <a:solidFill>
                  <a:srgbClr val="FF0000"/>
                </a:solidFill>
              </a:rPr>
              <a:t>Opponent</a:t>
            </a:r>
            <a:r>
              <a:rPr lang="en-GB" sz="1350" dirty="0"/>
              <a:t>: c</a:t>
            </a:r>
          </a:p>
          <a:p>
            <a:pPr algn="ctr"/>
            <a:r>
              <a:rPr lang="en-GB" sz="1350" dirty="0"/>
              <a:t>|                          |</a:t>
            </a:r>
          </a:p>
          <a:p>
            <a:pPr algn="ctr"/>
            <a:r>
              <a:rPr lang="en-GB" sz="1350" b="1" dirty="0">
                <a:solidFill>
                  <a:srgbClr val="00B050"/>
                </a:solidFill>
              </a:rPr>
              <a:t>Proponent</a:t>
            </a:r>
            <a:r>
              <a:rPr lang="en-GB" sz="1350" dirty="0"/>
              <a:t>: e       </a:t>
            </a:r>
            <a:r>
              <a:rPr lang="en-GB" sz="1350" b="1" dirty="0">
                <a:solidFill>
                  <a:srgbClr val="00B050"/>
                </a:solidFill>
              </a:rPr>
              <a:t>Proponent</a:t>
            </a:r>
            <a:r>
              <a:rPr lang="en-GB" sz="1350" dirty="0"/>
              <a:t>: 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04509-95AC-4035-8618-BAF3227B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79" y="531856"/>
            <a:ext cx="5950912" cy="587717"/>
          </a:xfrm>
        </p:spPr>
        <p:txBody>
          <a:bodyPr>
            <a:normAutofit fontScale="90000"/>
          </a:bodyPr>
          <a:lstStyle/>
          <a:p>
            <a:r>
              <a:rPr lang="en-GB" dirty="0"/>
              <a:t>Format of Explanations: dispute (trees) from AA frameworks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AF624ED1-F81A-4F42-A9D2-F149F8BF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69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F03AD6-BBE5-49B7-8C14-8A6FB4589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209" y="632882"/>
            <a:ext cx="2254828" cy="684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3666C6-DA75-451A-8D1B-31838D73192F}"/>
              </a:ext>
            </a:extLst>
          </p:cNvPr>
          <p:cNvSpPr txBox="1"/>
          <p:nvPr/>
        </p:nvSpPr>
        <p:spPr>
          <a:xfrm>
            <a:off x="6651709" y="5632139"/>
            <a:ext cx="2453763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On Computing Explanations in Argumentation</a:t>
            </a:r>
            <a:r>
              <a:rPr lang="en-GB" sz="1100" dirty="0">
                <a:solidFill>
                  <a:srgbClr val="7598B3"/>
                </a:solidFill>
              </a:rPr>
              <a:t>. Fan &amp;  Toni; AAAI 2015 </a:t>
            </a:r>
          </a:p>
        </p:txBody>
      </p:sp>
    </p:spTree>
    <p:extLst>
      <p:ext uri="{BB962C8B-B14F-4D97-AF65-F5344CB8AC3E}">
        <p14:creationId xmlns:p14="http://schemas.microsoft.com/office/powerpoint/2010/main" val="38895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5A0C32-696B-42B0-B325-E2A54365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XAI: (model specific) feature attribution methods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682FF-D43C-4EA1-B163-740E5D5DC447}"/>
              </a:ext>
            </a:extLst>
          </p:cNvPr>
          <p:cNvSpPr txBox="1"/>
          <p:nvPr/>
        </p:nvSpPr>
        <p:spPr>
          <a:xfrm>
            <a:off x="736110" y="984241"/>
            <a:ext cx="398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Layer-wise Relevance Propagation (LRP)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7E5CF-82C3-4069-BF22-03D2575D92A9}"/>
              </a:ext>
            </a:extLst>
          </p:cNvPr>
          <p:cNvSpPr txBox="1"/>
          <p:nvPr/>
        </p:nvSpPr>
        <p:spPr>
          <a:xfrm>
            <a:off x="5874315" y="1030743"/>
            <a:ext cx="3063414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On pixel-wise explanations for non-linear classifier decisions by layer-wise relevance propagation. </a:t>
            </a:r>
            <a:r>
              <a:rPr lang="en-GB" sz="1100" dirty="0">
                <a:solidFill>
                  <a:srgbClr val="7598B3"/>
                </a:solidFill>
              </a:rPr>
              <a:t>Bach et al. </a:t>
            </a:r>
            <a:r>
              <a:rPr lang="en-GB" sz="1100" dirty="0" err="1">
                <a:solidFill>
                  <a:srgbClr val="7598B3"/>
                </a:solidFill>
              </a:rPr>
              <a:t>PLoS</a:t>
            </a:r>
            <a:r>
              <a:rPr lang="en-GB" sz="1100" dirty="0">
                <a:solidFill>
                  <a:srgbClr val="7598B3"/>
                </a:solidFill>
              </a:rPr>
              <a:t> ONE 10(7) 2015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8F011-7FA7-40E7-B96D-831B66891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10" y="2079106"/>
            <a:ext cx="7428788" cy="30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259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7754092-5F59-434E-B747-2D4F14599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47" y="1212901"/>
            <a:ext cx="3118737" cy="4149866"/>
          </a:xfrm>
        </p:spPr>
      </p:pic>
      <p:pic>
        <p:nvPicPr>
          <p:cNvPr id="7" name="Picture 6" descr="A picture containing standing, luggage, group, station&#10;&#10;Description automatically generated">
            <a:extLst>
              <a:ext uri="{FF2B5EF4-FFF2-40B4-BE49-F238E27FC236}">
                <a16:creationId xmlns:a16="http://schemas.microsoft.com/office/drawing/2014/main" id="{F3C6E5FD-2A12-4C36-BE24-AACE85593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92" y="2870613"/>
            <a:ext cx="5550471" cy="28924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19D5B80-DC2D-4A36-A520-73F980C9794B}"/>
              </a:ext>
            </a:extLst>
          </p:cNvPr>
          <p:cNvSpPr txBox="1">
            <a:spLocks/>
          </p:cNvSpPr>
          <p:nvPr/>
        </p:nvSpPr>
        <p:spPr>
          <a:xfrm>
            <a:off x="169747" y="364077"/>
            <a:ext cx="5950912" cy="587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rgbClr val="144B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Format of Explanations: visualised dispute trees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46430-B2FF-457C-BF7E-6F241365347A}"/>
              </a:ext>
            </a:extLst>
          </p:cNvPr>
          <p:cNvSpPr txBox="1"/>
          <p:nvPr/>
        </p:nvSpPr>
        <p:spPr>
          <a:xfrm>
            <a:off x="7113864" y="121290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>
                <a:solidFill>
                  <a:srgbClr val="7598B3"/>
                </a:solidFill>
              </a:rPr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7E86A-452D-46A6-9BAB-A4E166BE6226}"/>
              </a:ext>
            </a:extLst>
          </p:cNvPr>
          <p:cNvSpPr txBox="1"/>
          <p:nvPr/>
        </p:nvSpPr>
        <p:spPr>
          <a:xfrm>
            <a:off x="6215909" y="582462"/>
            <a:ext cx="244224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Explanations by arbitrated argumentative dispute. </a:t>
            </a:r>
            <a:r>
              <a:rPr lang="en-GB" sz="900" dirty="0" err="1">
                <a:solidFill>
                  <a:srgbClr val="7598B3"/>
                </a:solidFill>
              </a:rPr>
              <a:t>Cyras</a:t>
            </a:r>
            <a:r>
              <a:rPr lang="en-GB" sz="900" dirty="0">
                <a:solidFill>
                  <a:srgbClr val="7598B3"/>
                </a:solidFill>
              </a:rPr>
              <a:t> et al.  ESWA 2019</a:t>
            </a:r>
            <a:endParaRPr lang="en-GB" sz="825" dirty="0">
              <a:solidFill>
                <a:srgbClr val="759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109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AE83-4478-4D56-8C6C-2FB77EF9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7324725" cy="656167"/>
          </a:xfrm>
        </p:spPr>
        <p:txBody>
          <a:bodyPr/>
          <a:lstStyle/>
          <a:p>
            <a:r>
              <a:rPr lang="en-GB" dirty="0"/>
              <a:t>From dispute trees to disputes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AE29D-738A-44F7-BCD5-77E353DD4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09416"/>
            <a:ext cx="7696200" cy="2583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CCFB0-37D7-45A4-82A6-6EBBDD237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3713569"/>
            <a:ext cx="6896100" cy="2524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37D5B2-4C2C-41BC-A541-3273B29AF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11" y="190500"/>
            <a:ext cx="2254828" cy="6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30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D83F-15A0-4A89-9CC4-6EC83CF9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16961"/>
            <a:ext cx="7038879" cy="568032"/>
          </a:xfrm>
        </p:spPr>
        <p:txBody>
          <a:bodyPr>
            <a:normAutofit fontScale="90000"/>
          </a:bodyPr>
          <a:lstStyle/>
          <a:p>
            <a:r>
              <a:rPr lang="en-GB" dirty="0"/>
              <a:t>Format of Explanations: conversations in controlled natural language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2DFA8-A886-40E4-8411-7D2A9ED8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41326"/>
            <a:ext cx="8229600" cy="1887538"/>
          </a:xfrm>
        </p:spPr>
        <p:txBody>
          <a:bodyPr/>
          <a:lstStyle/>
          <a:p>
            <a:r>
              <a:rPr lang="en-GB" dirty="0"/>
              <a:t>Guided by templates: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7D601-8DCE-45D2-ACD3-761B8821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72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65437-5869-4FD4-A1C5-09CAFF7D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168" y="4442378"/>
            <a:ext cx="4939763" cy="1480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E4171-44FB-43C3-A490-F2EBEA3E5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11" y="731837"/>
            <a:ext cx="5770714" cy="3439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53744A-CC59-4881-907E-37AD4362C644}"/>
              </a:ext>
            </a:extLst>
          </p:cNvPr>
          <p:cNvSpPr txBox="1"/>
          <p:nvPr/>
        </p:nvSpPr>
        <p:spPr>
          <a:xfrm>
            <a:off x="7834094" y="229035"/>
            <a:ext cx="1128835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Thanks to K. </a:t>
            </a:r>
            <a:r>
              <a:rPr lang="en-GB" sz="1000" dirty="0" err="1"/>
              <a:t>Cyras</a:t>
            </a:r>
            <a:endParaRPr lang="en-GB" sz="1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41BBD4-33F9-4F70-BBFC-27FF9E97ED3A}"/>
              </a:ext>
            </a:extLst>
          </p:cNvPr>
          <p:cNvCxnSpPr/>
          <p:nvPr/>
        </p:nvCxnSpPr>
        <p:spPr>
          <a:xfrm>
            <a:off x="5362575" y="4724400"/>
            <a:ext cx="1209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6096FF-353A-4E77-8AAC-AE9594DF6FCE}"/>
              </a:ext>
            </a:extLst>
          </p:cNvPr>
          <p:cNvCxnSpPr>
            <a:cxnSpLocks/>
          </p:cNvCxnSpPr>
          <p:nvPr/>
        </p:nvCxnSpPr>
        <p:spPr>
          <a:xfrm>
            <a:off x="3264168" y="5388565"/>
            <a:ext cx="3609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3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5">
            <a:extLst>
              <a:ext uri="{FF2B5EF4-FFF2-40B4-BE49-F238E27FC236}">
                <a16:creationId xmlns:a16="http://schemas.microsoft.com/office/drawing/2014/main" id="{7545C3EB-7D09-7446-84D5-D5B93E788D4F}"/>
              </a:ext>
            </a:extLst>
          </p:cNvPr>
          <p:cNvSpPr txBox="1">
            <a:spLocks/>
          </p:cNvSpPr>
          <p:nvPr/>
        </p:nvSpPr>
        <p:spPr>
          <a:xfrm>
            <a:off x="3235512" y="1725573"/>
            <a:ext cx="4003335" cy="2728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sz="1800" dirty="0"/>
              <a:t>user: </a:t>
            </a:r>
            <a:r>
              <a:rPr lang="en-US" sz="1800" i="1" dirty="0">
                <a:solidFill>
                  <a:srgbClr val="7598B3"/>
                </a:solidFill>
              </a:rPr>
              <a:t>Why was The Post highly rated?</a:t>
            </a:r>
            <a:endParaRPr lang="en-GB" sz="1800" i="1" dirty="0">
              <a:solidFill>
                <a:srgbClr val="144B7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2" y="433572"/>
            <a:ext cx="6926563" cy="537075"/>
          </a:xfrm>
        </p:spPr>
        <p:txBody>
          <a:bodyPr>
            <a:normAutofit fontScale="90000"/>
          </a:bodyPr>
          <a:lstStyle/>
          <a:p>
            <a:r>
              <a:rPr lang="en-GB" dirty="0"/>
              <a:t>Format of Explanations: conversations in controlled natural language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FD4E76-A98F-3E44-B224-C4CCA35AE984}"/>
              </a:ext>
            </a:extLst>
          </p:cNvPr>
          <p:cNvGrpSpPr/>
          <p:nvPr/>
        </p:nvGrpSpPr>
        <p:grpSpPr>
          <a:xfrm>
            <a:off x="1060437" y="2441051"/>
            <a:ext cx="2145314" cy="2653467"/>
            <a:chOff x="-110086" y="2111734"/>
            <a:chExt cx="2860419" cy="353795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99A2F12-9FA6-DA48-837F-23F52BF77175}"/>
                </a:ext>
              </a:extLst>
            </p:cNvPr>
            <p:cNvSpPr/>
            <p:nvPr/>
          </p:nvSpPr>
          <p:spPr>
            <a:xfrm>
              <a:off x="241929" y="4867818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F61462D-E991-1740-940E-EB8995683EC5}"/>
                </a:ext>
              </a:extLst>
            </p:cNvPr>
            <p:cNvSpPr/>
            <p:nvPr/>
          </p:nvSpPr>
          <p:spPr>
            <a:xfrm>
              <a:off x="1644018" y="2399282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pic>
          <p:nvPicPr>
            <p:cNvPr id="58" name="Picture 57" descr="A close up of a logo&#10;&#10;Description automatically generated">
              <a:extLst>
                <a:ext uri="{FF2B5EF4-FFF2-40B4-BE49-F238E27FC236}">
                  <a16:creationId xmlns:a16="http://schemas.microsoft.com/office/drawing/2014/main" id="{FDD985F2-0AFE-E343-AA0F-231CDC95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1444" y="2489758"/>
              <a:ext cx="269591" cy="257288"/>
            </a:xfrm>
            <a:prstGeom prst="rect">
              <a:avLst/>
            </a:prstGeom>
          </p:spPr>
        </p:pic>
        <p:pic>
          <p:nvPicPr>
            <p:cNvPr id="59" name="Picture 58" descr="A close up of a logo&#10;&#10;Description automatically generated">
              <a:extLst>
                <a:ext uri="{FF2B5EF4-FFF2-40B4-BE49-F238E27FC236}">
                  <a16:creationId xmlns:a16="http://schemas.microsoft.com/office/drawing/2014/main" id="{79FCE0F6-64C0-AE4A-A02C-DFC84C967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998" y="4946503"/>
              <a:ext cx="308604" cy="310468"/>
            </a:xfrm>
            <a:prstGeom prst="rect">
              <a:avLst/>
            </a:prstGeom>
          </p:spPr>
        </p:pic>
        <p:pic>
          <p:nvPicPr>
            <p:cNvPr id="60" name="Picture 59" descr="A close up of a logo&#10;&#10;Description automatically generated">
              <a:extLst>
                <a:ext uri="{FF2B5EF4-FFF2-40B4-BE49-F238E27FC236}">
                  <a16:creationId xmlns:a16="http://schemas.microsoft.com/office/drawing/2014/main" id="{870A2495-814C-6E45-9CFB-8DB560C10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498" y="3507466"/>
              <a:ext cx="269591" cy="257288"/>
            </a:xfrm>
            <a:prstGeom prst="rect">
              <a:avLst/>
            </a:prstGeom>
          </p:spPr>
        </p:pic>
        <p:pic>
          <p:nvPicPr>
            <p:cNvPr id="61" name="Picture 60" descr="A close up of a logo&#10;&#10;Description automatically generated">
              <a:extLst>
                <a:ext uri="{FF2B5EF4-FFF2-40B4-BE49-F238E27FC236}">
                  <a16:creationId xmlns:a16="http://schemas.microsoft.com/office/drawing/2014/main" id="{33A0AF8E-0A15-964A-86C6-BEA194B3E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7267" y="3934094"/>
              <a:ext cx="288925" cy="257288"/>
            </a:xfrm>
            <a:prstGeom prst="rect">
              <a:avLst/>
            </a:prstGeom>
          </p:spPr>
        </p:pic>
        <p:pic>
          <p:nvPicPr>
            <p:cNvPr id="62" name="Picture 61" descr="A close up of a logo&#10;&#10;Description automatically generated">
              <a:extLst>
                <a:ext uri="{FF2B5EF4-FFF2-40B4-BE49-F238E27FC236}">
                  <a16:creationId xmlns:a16="http://schemas.microsoft.com/office/drawing/2014/main" id="{978D3272-21B1-B545-9A19-3181D6D5F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6750" y="3933443"/>
              <a:ext cx="327025" cy="257288"/>
            </a:xfrm>
            <a:prstGeom prst="rect">
              <a:avLst/>
            </a:prstGeom>
          </p:spPr>
        </p:pic>
        <p:pic>
          <p:nvPicPr>
            <p:cNvPr id="64" name="Picture 63" descr="A close up of a logo&#10;&#10;Description automatically generated">
              <a:extLst>
                <a:ext uri="{FF2B5EF4-FFF2-40B4-BE49-F238E27FC236}">
                  <a16:creationId xmlns:a16="http://schemas.microsoft.com/office/drawing/2014/main" id="{1830810C-0408-6643-8672-CF4CD892C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314" y="4949525"/>
              <a:ext cx="396591" cy="310468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621CDE6-F81B-9E42-9328-1C5A0563140A}"/>
                </a:ext>
              </a:extLst>
            </p:cNvPr>
            <p:cNvGrpSpPr/>
            <p:nvPr/>
          </p:nvGrpSpPr>
          <p:grpSpPr>
            <a:xfrm rot="18900000">
              <a:off x="863523" y="2751947"/>
              <a:ext cx="1395778" cy="1375336"/>
              <a:chOff x="1661377" y="2469097"/>
              <a:chExt cx="1395778" cy="1375336"/>
            </a:xfrm>
          </p:grpSpPr>
          <p:sp>
            <p:nvSpPr>
              <p:cNvPr id="67" name="Block Arc 66">
                <a:extLst>
                  <a:ext uri="{FF2B5EF4-FFF2-40B4-BE49-F238E27FC236}">
                    <a16:creationId xmlns:a16="http://schemas.microsoft.com/office/drawing/2014/main" id="{326FB734-F52E-AA46-966F-981433C3B304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8" name="Isosceles Triangle 24">
                <a:extLst>
                  <a:ext uri="{FF2B5EF4-FFF2-40B4-BE49-F238E27FC236}">
                    <a16:creationId xmlns:a16="http://schemas.microsoft.com/office/drawing/2014/main" id="{CDAE9A5A-48C7-C944-866C-48E0EEB5E98C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A04D049-A607-F141-9A95-0AA4A3B394B7}"/>
                </a:ext>
              </a:extLst>
            </p:cNvPr>
            <p:cNvGrpSpPr/>
            <p:nvPr/>
          </p:nvGrpSpPr>
          <p:grpSpPr>
            <a:xfrm rot="17100000">
              <a:off x="1364776" y="2851670"/>
              <a:ext cx="1395778" cy="1375336"/>
              <a:chOff x="1661377" y="2469097"/>
              <a:chExt cx="1395778" cy="1375336"/>
            </a:xfrm>
          </p:grpSpPr>
          <p:sp>
            <p:nvSpPr>
              <p:cNvPr id="70" name="Block Arc 69">
                <a:extLst>
                  <a:ext uri="{FF2B5EF4-FFF2-40B4-BE49-F238E27FC236}">
                    <a16:creationId xmlns:a16="http://schemas.microsoft.com/office/drawing/2014/main" id="{2DE82B74-F220-C744-85EB-5A78FCFB467F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71" name="Isosceles Triangle 24">
                <a:extLst>
                  <a:ext uri="{FF2B5EF4-FFF2-40B4-BE49-F238E27FC236}">
                    <a16:creationId xmlns:a16="http://schemas.microsoft.com/office/drawing/2014/main" id="{E94C2A25-4353-8F40-B4AF-EA155A090F2D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CDEBAD0-E678-E74F-AF6E-774B777416A8}"/>
                </a:ext>
              </a:extLst>
            </p:cNvPr>
            <p:cNvGrpSpPr/>
            <p:nvPr/>
          </p:nvGrpSpPr>
          <p:grpSpPr>
            <a:xfrm rot="4500000" flipH="1">
              <a:off x="1015008" y="2836869"/>
              <a:ext cx="1395778" cy="1375336"/>
              <a:chOff x="1661377" y="2469097"/>
              <a:chExt cx="1395778" cy="1375336"/>
            </a:xfrm>
          </p:grpSpPr>
          <p:sp>
            <p:nvSpPr>
              <p:cNvPr id="76" name="Block Arc 75">
                <a:extLst>
                  <a:ext uri="{FF2B5EF4-FFF2-40B4-BE49-F238E27FC236}">
                    <a16:creationId xmlns:a16="http://schemas.microsoft.com/office/drawing/2014/main" id="{066EDCCA-0D05-0941-B0F0-478C2169075A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77" name="Isosceles Triangle 24">
                <a:extLst>
                  <a:ext uri="{FF2B5EF4-FFF2-40B4-BE49-F238E27FC236}">
                    <a16:creationId xmlns:a16="http://schemas.microsoft.com/office/drawing/2014/main" id="{EAA253F3-ABCA-E14A-A58C-A51E333BF57B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60F62ED-39FA-4845-B72B-4C8DC834A09C}"/>
                </a:ext>
              </a:extLst>
            </p:cNvPr>
            <p:cNvSpPr/>
            <p:nvPr/>
          </p:nvSpPr>
          <p:spPr>
            <a:xfrm>
              <a:off x="548010" y="3416681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16A0B11-8685-7041-846C-91F0B72AEB94}"/>
                </a:ext>
              </a:extLst>
            </p:cNvPr>
            <p:cNvSpPr/>
            <p:nvPr/>
          </p:nvSpPr>
          <p:spPr>
            <a:xfrm>
              <a:off x="1326156" y="384859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FFC5D39-1167-5B4F-95B2-5FE360D71E11}"/>
                </a:ext>
              </a:extLst>
            </p:cNvPr>
            <p:cNvSpPr/>
            <p:nvPr/>
          </p:nvSpPr>
          <p:spPr>
            <a:xfrm>
              <a:off x="2005326" y="3848595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241CF99-ABCE-DC40-8A5D-DB1DC2746493}"/>
                </a:ext>
              </a:extLst>
            </p:cNvPr>
            <p:cNvGrpSpPr/>
            <p:nvPr/>
          </p:nvGrpSpPr>
          <p:grpSpPr>
            <a:xfrm rot="4500000" flipH="1">
              <a:off x="-120307" y="3875636"/>
              <a:ext cx="1395778" cy="1375336"/>
              <a:chOff x="1661377" y="2469097"/>
              <a:chExt cx="1395778" cy="1375336"/>
            </a:xfrm>
          </p:grpSpPr>
          <p:sp>
            <p:nvSpPr>
              <p:cNvPr id="83" name="Block Arc 82">
                <a:extLst>
                  <a:ext uri="{FF2B5EF4-FFF2-40B4-BE49-F238E27FC236}">
                    <a16:creationId xmlns:a16="http://schemas.microsoft.com/office/drawing/2014/main" id="{C0CEA67C-8AD9-CC44-8120-987B49453FD7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84" name="Isosceles Triangle 24">
                <a:extLst>
                  <a:ext uri="{FF2B5EF4-FFF2-40B4-BE49-F238E27FC236}">
                    <a16:creationId xmlns:a16="http://schemas.microsoft.com/office/drawing/2014/main" id="{39CC7992-A955-BD4A-AAD4-46756F1BB663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A996CA6-353D-A046-A899-0192605DF100}"/>
                </a:ext>
              </a:extLst>
            </p:cNvPr>
            <p:cNvSpPr/>
            <p:nvPr/>
          </p:nvSpPr>
          <p:spPr>
            <a:xfrm>
              <a:off x="863661" y="4884187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81BE054-6AD8-844D-A939-86FA3D24E4E1}"/>
                </a:ext>
              </a:extLst>
            </p:cNvPr>
            <p:cNvGrpSpPr/>
            <p:nvPr/>
          </p:nvGrpSpPr>
          <p:grpSpPr>
            <a:xfrm rot="17100000">
              <a:off x="277374" y="3867718"/>
              <a:ext cx="1395778" cy="1375336"/>
              <a:chOff x="1661377" y="2469097"/>
              <a:chExt cx="1395778" cy="1375336"/>
            </a:xfrm>
          </p:grpSpPr>
          <p:sp>
            <p:nvSpPr>
              <p:cNvPr id="87" name="Block Arc 86">
                <a:extLst>
                  <a:ext uri="{FF2B5EF4-FFF2-40B4-BE49-F238E27FC236}">
                    <a16:creationId xmlns:a16="http://schemas.microsoft.com/office/drawing/2014/main" id="{FF37B1ED-3FAB-594B-BB78-E460C34BE813}"/>
                  </a:ext>
                </a:extLst>
              </p:cNvPr>
              <p:cNvSpPr/>
              <p:nvPr/>
            </p:nvSpPr>
            <p:spPr>
              <a:xfrm rot="19089411">
                <a:off x="1661377" y="2469097"/>
                <a:ext cx="1395778" cy="1375336"/>
              </a:xfrm>
              <a:prstGeom prst="blockArc">
                <a:avLst>
                  <a:gd name="adj1" fmla="val 16086102"/>
                  <a:gd name="adj2" fmla="val 21377102"/>
                  <a:gd name="adj3" fmla="val 0"/>
                </a:avLst>
              </a:prstGeom>
              <a:solidFill>
                <a:schemeClr val="tx1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88" name="Isosceles Triangle 24">
                <a:extLst>
                  <a:ext uri="{FF2B5EF4-FFF2-40B4-BE49-F238E27FC236}">
                    <a16:creationId xmlns:a16="http://schemas.microsoft.com/office/drawing/2014/main" id="{5FF7EBF6-D3BA-BB46-9A67-3F6D21ABBEF1}"/>
                  </a:ext>
                </a:extLst>
              </p:cNvPr>
              <p:cNvSpPr/>
              <p:nvPr/>
            </p:nvSpPr>
            <p:spPr>
              <a:xfrm rot="7200000">
                <a:off x="2803599" y="2552768"/>
                <a:ext cx="132005" cy="182913"/>
              </a:xfrm>
              <a:prstGeom prst="triangl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0995C88-4727-5647-8C45-8C7789E0C1E5}"/>
                </a:ext>
              </a:extLst>
            </p:cNvPr>
            <p:cNvSpPr txBox="1"/>
            <p:nvPr/>
          </p:nvSpPr>
          <p:spPr>
            <a:xfrm>
              <a:off x="2019941" y="3198603"/>
              <a:ext cx="336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−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887D57-EA61-E74E-807B-AC05F1012DE2}"/>
                </a:ext>
              </a:extLst>
            </p:cNvPr>
            <p:cNvSpPr txBox="1"/>
            <p:nvPr/>
          </p:nvSpPr>
          <p:spPr>
            <a:xfrm>
              <a:off x="1406490" y="3189589"/>
              <a:ext cx="336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84CBE3-9662-2F47-B9C8-BBEB9852B14F}"/>
                </a:ext>
              </a:extLst>
            </p:cNvPr>
            <p:cNvSpPr txBox="1"/>
            <p:nvPr/>
          </p:nvSpPr>
          <p:spPr>
            <a:xfrm>
              <a:off x="996847" y="2834618"/>
              <a:ext cx="336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D2AC1E-F4A1-E74D-8114-1CB8BF4CC8F7}"/>
                </a:ext>
              </a:extLst>
            </p:cNvPr>
            <p:cNvSpPr txBox="1"/>
            <p:nvPr/>
          </p:nvSpPr>
          <p:spPr>
            <a:xfrm>
              <a:off x="292511" y="4246625"/>
              <a:ext cx="336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A1F96F-44BA-FA45-A9C0-1E86F50B08FD}"/>
                </a:ext>
              </a:extLst>
            </p:cNvPr>
            <p:cNvSpPr txBox="1"/>
            <p:nvPr/>
          </p:nvSpPr>
          <p:spPr>
            <a:xfrm>
              <a:off x="919089" y="4238174"/>
              <a:ext cx="336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C0CEFE-2FDD-2C4C-A1F6-E6F0EC40FD3E}"/>
                </a:ext>
              </a:extLst>
            </p:cNvPr>
            <p:cNvSpPr txBox="1"/>
            <p:nvPr/>
          </p:nvSpPr>
          <p:spPr>
            <a:xfrm>
              <a:off x="2003078" y="4289680"/>
              <a:ext cx="67417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dirty="0"/>
                <a:t>0.02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24405E-974A-5341-8DAA-1BD09E32116A}"/>
                </a:ext>
              </a:extLst>
            </p:cNvPr>
            <p:cNvSpPr txBox="1"/>
            <p:nvPr/>
          </p:nvSpPr>
          <p:spPr>
            <a:xfrm>
              <a:off x="1325412" y="4288862"/>
              <a:ext cx="7132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dirty="0"/>
                <a:t>0.05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B1E44B-A0BA-BA4F-9056-5ABF425849DE}"/>
                </a:ext>
              </a:extLst>
            </p:cNvPr>
            <p:cNvSpPr txBox="1"/>
            <p:nvPr/>
          </p:nvSpPr>
          <p:spPr>
            <a:xfrm>
              <a:off x="856333" y="5326525"/>
              <a:ext cx="72843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dirty="0"/>
                <a:t>0.07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1FDCA68-73CB-244D-BFEA-FC0D00C55F9E}"/>
                </a:ext>
              </a:extLst>
            </p:cNvPr>
            <p:cNvSpPr txBox="1"/>
            <p:nvPr/>
          </p:nvSpPr>
          <p:spPr>
            <a:xfrm>
              <a:off x="227094" y="5326089"/>
              <a:ext cx="6919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dirty="0"/>
                <a:t>0.05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C53082C-D111-044B-898F-5BA96898F678}"/>
                </a:ext>
              </a:extLst>
            </p:cNvPr>
            <p:cNvSpPr txBox="1"/>
            <p:nvPr/>
          </p:nvSpPr>
          <p:spPr>
            <a:xfrm>
              <a:off x="386902" y="3135561"/>
              <a:ext cx="7098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dirty="0"/>
                <a:t>0.26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55E964-350E-2D49-92CD-F0A2FBC44C86}"/>
                </a:ext>
              </a:extLst>
            </p:cNvPr>
            <p:cNvSpPr txBox="1"/>
            <p:nvPr/>
          </p:nvSpPr>
          <p:spPr>
            <a:xfrm>
              <a:off x="1626245" y="2111734"/>
              <a:ext cx="72931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dirty="0"/>
                <a:t>0.85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CC32421-5E54-8741-8301-B902CD7D1537}"/>
              </a:ext>
            </a:extLst>
          </p:cNvPr>
          <p:cNvSpPr/>
          <p:nvPr/>
        </p:nvSpPr>
        <p:spPr>
          <a:xfrm>
            <a:off x="2314471" y="2393348"/>
            <a:ext cx="463556" cy="714615"/>
          </a:xfrm>
          <a:prstGeom prst="ellipse">
            <a:avLst/>
          </a:prstGeom>
          <a:noFill/>
          <a:ln w="25400">
            <a:solidFill>
              <a:srgbClr val="7598B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01C73E6-7B6C-5544-A51C-4857B649A3FB}"/>
              </a:ext>
            </a:extLst>
          </p:cNvPr>
          <p:cNvSpPr/>
          <p:nvPr/>
        </p:nvSpPr>
        <p:spPr>
          <a:xfrm>
            <a:off x="2598919" y="3649583"/>
            <a:ext cx="463556" cy="714615"/>
          </a:xfrm>
          <a:prstGeom prst="ellipse">
            <a:avLst/>
          </a:prstGeom>
          <a:noFill/>
          <a:ln w="25400">
            <a:solidFill>
              <a:srgbClr val="7598B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D7C9A86-521E-F049-B541-48975C8CD10C}"/>
              </a:ext>
            </a:extLst>
          </p:cNvPr>
          <p:cNvSpPr/>
          <p:nvPr/>
        </p:nvSpPr>
        <p:spPr>
          <a:xfrm>
            <a:off x="1440562" y="3169412"/>
            <a:ext cx="463556" cy="714615"/>
          </a:xfrm>
          <a:prstGeom prst="ellipse">
            <a:avLst/>
          </a:prstGeom>
          <a:noFill/>
          <a:ln w="25400">
            <a:solidFill>
              <a:srgbClr val="7598B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20E713-5A85-F24F-AD9B-E609622CDAD6}"/>
              </a:ext>
            </a:extLst>
          </p:cNvPr>
          <p:cNvSpPr/>
          <p:nvPr/>
        </p:nvSpPr>
        <p:spPr>
          <a:xfrm>
            <a:off x="1734312" y="4444980"/>
            <a:ext cx="463556" cy="714615"/>
          </a:xfrm>
          <a:prstGeom prst="ellipse">
            <a:avLst/>
          </a:prstGeom>
          <a:noFill/>
          <a:ln w="25400">
            <a:solidFill>
              <a:srgbClr val="7598B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F1BE695B-3593-2A47-8459-B0BA59F90713}"/>
              </a:ext>
            </a:extLst>
          </p:cNvPr>
          <p:cNvSpPr txBox="1">
            <a:spLocks/>
          </p:cNvSpPr>
          <p:nvPr/>
        </p:nvSpPr>
        <p:spPr>
          <a:xfrm>
            <a:off x="3255845" y="2151455"/>
            <a:ext cx="5150298" cy="8677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sz="1800" dirty="0"/>
              <a:t>system: </a:t>
            </a:r>
            <a:r>
              <a:rPr lang="en-US" sz="1800" i="1" dirty="0">
                <a:solidFill>
                  <a:srgbClr val="144B7A"/>
                </a:solidFill>
              </a:rPr>
              <a:t>This movie was highly rated because the acting was great, although the writing was poor.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8B0EDDE8-1747-0347-9541-C13B34474D0B}"/>
              </a:ext>
            </a:extLst>
          </p:cNvPr>
          <p:cNvSpPr txBox="1">
            <a:spLocks/>
          </p:cNvSpPr>
          <p:nvPr/>
        </p:nvSpPr>
        <p:spPr>
          <a:xfrm>
            <a:off x="3257087" y="2902535"/>
            <a:ext cx="5149056" cy="4382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GB" sz="1800" dirty="0"/>
              <a:t>user: </a:t>
            </a:r>
            <a:r>
              <a:rPr lang="en-GB" sz="1800" i="1" dirty="0">
                <a:solidFill>
                  <a:srgbClr val="7598B3"/>
                </a:solidFill>
              </a:rPr>
              <a:t>Why was the acting considered to be great?</a:t>
            </a:r>
          </a:p>
        </p:txBody>
      </p:sp>
      <p:sp>
        <p:nvSpPr>
          <p:cNvPr id="54" name="Content Placeholder 5">
            <a:extLst>
              <a:ext uri="{FF2B5EF4-FFF2-40B4-BE49-F238E27FC236}">
                <a16:creationId xmlns:a16="http://schemas.microsoft.com/office/drawing/2014/main" id="{D44F3369-70A3-6F42-B6EB-2BA8705F6859}"/>
              </a:ext>
            </a:extLst>
          </p:cNvPr>
          <p:cNvSpPr txBox="1">
            <a:spLocks/>
          </p:cNvSpPr>
          <p:nvPr/>
        </p:nvSpPr>
        <p:spPr>
          <a:xfrm>
            <a:off x="3268343" y="3493305"/>
            <a:ext cx="4930777" cy="580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GB" sz="1800" dirty="0"/>
              <a:t>system: </a:t>
            </a:r>
            <a:r>
              <a:rPr lang="en-GB" sz="1800" i="1" dirty="0">
                <a:solidFill>
                  <a:srgbClr val="144B7A"/>
                </a:solidFill>
              </a:rPr>
              <a:t>The acting was considered to be great because Meryl Streep was great.</a:t>
            </a:r>
          </a:p>
        </p:txBody>
      </p:sp>
      <p:sp>
        <p:nvSpPr>
          <p:cNvPr id="55" name="Content Placeholder 5">
            <a:extLst>
              <a:ext uri="{FF2B5EF4-FFF2-40B4-BE49-F238E27FC236}">
                <a16:creationId xmlns:a16="http://schemas.microsoft.com/office/drawing/2014/main" id="{6B37DFEC-6A34-CF45-AF15-9462127E63C3}"/>
              </a:ext>
            </a:extLst>
          </p:cNvPr>
          <p:cNvSpPr txBox="1">
            <a:spLocks/>
          </p:cNvSpPr>
          <p:nvPr/>
        </p:nvSpPr>
        <p:spPr>
          <a:xfrm>
            <a:off x="3255845" y="4329443"/>
            <a:ext cx="5008493" cy="6442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GB" sz="1800" dirty="0"/>
              <a:t>user: </a:t>
            </a:r>
            <a:r>
              <a:rPr lang="en-GB" sz="1800" i="1" dirty="0">
                <a:solidFill>
                  <a:srgbClr val="7598B3"/>
                </a:solidFill>
              </a:rPr>
              <a:t>What did critics say about Meryl Streep being great?</a:t>
            </a:r>
            <a:endParaRPr lang="en-GB" sz="1800" dirty="0">
              <a:solidFill>
                <a:srgbClr val="7598B3"/>
              </a:solidFill>
            </a:endParaRPr>
          </a:p>
        </p:txBody>
      </p:sp>
      <p:sp>
        <p:nvSpPr>
          <p:cNvPr id="63" name="Content Placeholder 5">
            <a:extLst>
              <a:ext uri="{FF2B5EF4-FFF2-40B4-BE49-F238E27FC236}">
                <a16:creationId xmlns:a16="http://schemas.microsoft.com/office/drawing/2014/main" id="{BAAD1B3B-4283-6E48-A9F4-C0DB6348C048}"/>
              </a:ext>
            </a:extLst>
          </p:cNvPr>
          <p:cNvSpPr txBox="1">
            <a:spLocks/>
          </p:cNvSpPr>
          <p:nvPr/>
        </p:nvSpPr>
        <p:spPr>
          <a:xfrm>
            <a:off x="3255845" y="5031965"/>
            <a:ext cx="5072815" cy="714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GB" sz="1800" dirty="0"/>
              <a:t>system:</a:t>
            </a:r>
            <a:r>
              <a:rPr lang="en-GB" sz="1800" dirty="0">
                <a:solidFill>
                  <a:srgbClr val="144B7A"/>
                </a:solidFill>
              </a:rPr>
              <a:t> </a:t>
            </a:r>
            <a:r>
              <a:rPr lang="en-GB" sz="1800" i="1" dirty="0">
                <a:solidFill>
                  <a:srgbClr val="144B7A"/>
                </a:solidFill>
              </a:rPr>
              <a:t>“...Streep’s hesitations, rue, and ultimate </a:t>
            </a:r>
            <a:r>
              <a:rPr lang="en-GB" sz="1800" i="1" dirty="0" err="1">
                <a:solidFill>
                  <a:srgbClr val="144B7A"/>
                </a:solidFill>
              </a:rPr>
              <a:t>valor</a:t>
            </a:r>
            <a:r>
              <a:rPr lang="en-GB" sz="1800" i="1" dirty="0">
                <a:solidFill>
                  <a:srgbClr val="144B7A"/>
                </a:solidFill>
              </a:rPr>
              <a:t> are soul-deep...”</a:t>
            </a:r>
          </a:p>
        </p:txBody>
      </p:sp>
      <p:pic>
        <p:nvPicPr>
          <p:cNvPr id="65" name="Picture 6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ABB501-C591-4DA2-BDC9-DDB5FCCB20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438" y="629581"/>
            <a:ext cx="1600200" cy="92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595A1-4308-446D-BD14-5A5BE8303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3814" y="146382"/>
            <a:ext cx="1465847" cy="4561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8EEEB-82EF-47B6-BB9C-E1288242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833E6-1E6C-435C-BF5F-C03D9A63ADBE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9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CDB-B8F6-9C40-87DA-3922D9D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24818" cy="572029"/>
          </a:xfrm>
        </p:spPr>
        <p:txBody>
          <a:bodyPr/>
          <a:lstStyle/>
          <a:p>
            <a:r>
              <a:rPr lang="en-US" dirty="0"/>
              <a:t>Explanations in a variety of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6FAB-8A6F-3641-B294-2022327A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/>
          <a:lstStyle/>
          <a:p>
            <a:r>
              <a:rPr lang="en-US" dirty="0"/>
              <a:t>The same explanatory content can also be delivered in a range of formats, e.g. </a:t>
            </a:r>
          </a:p>
          <a:p>
            <a:pPr marL="0" indent="0">
              <a:buNone/>
            </a:pPr>
            <a:r>
              <a:rPr lang="en-US" dirty="0"/>
              <a:t>         chart-based (</a:t>
            </a:r>
            <a:r>
              <a:rPr lang="en-US" dirty="0" err="1"/>
              <a:t>i</a:t>
            </a:r>
            <a:r>
              <a:rPr lang="en-US" dirty="0"/>
              <a:t>), linguistic narrative (ii), tabular (iii) and linguistic conversational (iv):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D3F841-2B7A-B74E-9EE7-41E212D41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16" y="1709528"/>
            <a:ext cx="4106426" cy="224345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54322C-B136-384A-A018-4FC761141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452" y="1702904"/>
            <a:ext cx="3697358" cy="219978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BE064B-AA4E-3144-B835-111D9529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79" y="3942522"/>
            <a:ext cx="4311836" cy="2243456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7486-4D47-AC4C-9EA3-09F2165C8B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833" y="3975652"/>
            <a:ext cx="3697358" cy="2243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7194AC-5CF0-4F8E-BC21-E36172AEFB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424" y="39513"/>
            <a:ext cx="1694576" cy="13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CDB-B8F6-9C40-87DA-3922D9DD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6FAB-8A6F-3641-B294-2022327A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user study was completed with the following interactive explanation (IE) styles:</a:t>
            </a:r>
          </a:p>
          <a:p>
            <a:pPr lvl="1"/>
            <a:r>
              <a:rPr lang="en-US" dirty="0"/>
              <a:t>IE1: </a:t>
            </a:r>
            <a:r>
              <a:rPr lang="en-US" i="1" dirty="0"/>
              <a:t>Tabular</a:t>
            </a:r>
            <a:r>
              <a:rPr lang="en-US" dirty="0"/>
              <a:t> format, </a:t>
            </a:r>
            <a:r>
              <a:rPr lang="en-US" dirty="0" err="1"/>
              <a:t>utilising</a:t>
            </a:r>
            <a:r>
              <a:rPr lang="en-US" dirty="0"/>
              <a:t> </a:t>
            </a:r>
            <a:r>
              <a:rPr lang="en-US" u="sng" dirty="0"/>
              <a:t>width</a:t>
            </a:r>
            <a:r>
              <a:rPr lang="en-US" dirty="0"/>
              <a:t>, delivered </a:t>
            </a:r>
            <a:r>
              <a:rPr lang="en-US" u="sng" dirty="0"/>
              <a:t>statically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IE2: </a:t>
            </a:r>
            <a:r>
              <a:rPr lang="en-US" i="1" dirty="0"/>
              <a:t>Textual</a:t>
            </a:r>
            <a:r>
              <a:rPr lang="en-US" dirty="0"/>
              <a:t> format, </a:t>
            </a:r>
            <a:r>
              <a:rPr lang="en-US" dirty="0" err="1"/>
              <a:t>utilising</a:t>
            </a:r>
            <a:r>
              <a:rPr lang="en-US" dirty="0"/>
              <a:t> </a:t>
            </a:r>
            <a:r>
              <a:rPr lang="en-US" u="sng" dirty="0"/>
              <a:t>depth</a:t>
            </a:r>
            <a:r>
              <a:rPr lang="en-US" dirty="0"/>
              <a:t>, delivered </a:t>
            </a:r>
            <a:r>
              <a:rPr lang="en-US" u="sng" dirty="0"/>
              <a:t>statically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IE3: </a:t>
            </a:r>
            <a:r>
              <a:rPr lang="en-US" i="1" dirty="0"/>
              <a:t>Conversational</a:t>
            </a:r>
            <a:r>
              <a:rPr lang="en-US" dirty="0"/>
              <a:t> format, </a:t>
            </a:r>
            <a:r>
              <a:rPr lang="en-US" dirty="0" err="1"/>
              <a:t>utilising</a:t>
            </a:r>
            <a:r>
              <a:rPr lang="en-US" dirty="0"/>
              <a:t> </a:t>
            </a:r>
            <a:r>
              <a:rPr lang="en-US" u="sng" dirty="0"/>
              <a:t>depth</a:t>
            </a:r>
            <a:r>
              <a:rPr lang="en-US" dirty="0"/>
              <a:t>, delivered </a:t>
            </a:r>
            <a:r>
              <a:rPr lang="en-US" u="sng" dirty="0"/>
              <a:t>dynamically</a:t>
            </a:r>
            <a:r>
              <a:rPr lang="en-US" dirty="0"/>
              <a:t>.</a:t>
            </a:r>
          </a:p>
          <a:p>
            <a:endParaRPr lang="en-US" sz="400" dirty="0"/>
          </a:p>
          <a:p>
            <a:r>
              <a:rPr lang="en-US" dirty="0"/>
              <a:t>All explanation styles showed improvements in transparency:</a:t>
            </a:r>
          </a:p>
          <a:p>
            <a:pPr lvl="1"/>
            <a:r>
              <a:rPr lang="en-US" dirty="0"/>
              <a:t>Users were asked how the system works and the % correct increased after all types of IE.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DAC8AB-8629-4342-B01F-CF1E03DFDF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01" y="2879941"/>
            <a:ext cx="3935393" cy="2912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CEE50-FA9B-41D5-8B1B-F8735A3D172E}"/>
              </a:ext>
            </a:extLst>
          </p:cNvPr>
          <p:cNvSpPr txBox="1"/>
          <p:nvPr/>
        </p:nvSpPr>
        <p:spPr>
          <a:xfrm>
            <a:off x="6244557" y="416873"/>
            <a:ext cx="2442243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900" i="1" dirty="0">
                <a:solidFill>
                  <a:srgbClr val="7598B3"/>
                </a:solidFill>
              </a:rPr>
              <a:t>Argumentation as a Framework for Interactive Explanations for Recommendations.</a:t>
            </a:r>
            <a:r>
              <a:rPr lang="en-GB" sz="900" i="1" dirty="0">
                <a:solidFill>
                  <a:srgbClr val="7598B3"/>
                </a:solidFill>
              </a:rPr>
              <a:t> </a:t>
            </a:r>
            <a:r>
              <a:rPr lang="en-GB" sz="900" dirty="0">
                <a:solidFill>
                  <a:srgbClr val="7598B3"/>
                </a:solidFill>
              </a:rPr>
              <a:t>Rago et al.  </a:t>
            </a:r>
            <a:r>
              <a:rPr lang="en-GB" sz="900" b="1" dirty="0">
                <a:solidFill>
                  <a:srgbClr val="7598B3"/>
                </a:solidFill>
              </a:rPr>
              <a:t>KR2020</a:t>
            </a:r>
            <a:endParaRPr lang="en-GB" sz="825" b="1" dirty="0">
              <a:solidFill>
                <a:srgbClr val="759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2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CDB-B8F6-9C40-87DA-3922D9DD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6FAB-8A6F-3641-B294-2022327A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were also asked which they preferred of the IEs in pairwise comparisons:</a:t>
            </a:r>
          </a:p>
          <a:p>
            <a:pPr lvl="1"/>
            <a:r>
              <a:rPr lang="en-US" dirty="0"/>
              <a:t>IE1 (Tabular) vs. IE2 (Textual), giving a comparison of depth vs. width;</a:t>
            </a:r>
          </a:p>
          <a:p>
            <a:pPr lvl="1"/>
            <a:r>
              <a:rPr lang="en-US" dirty="0"/>
              <a:t>IE2 (Textual) vs. IE3 (Conversational), giving a comparison of static vs. dynamic.</a:t>
            </a:r>
          </a:p>
          <a:p>
            <a:pPr lvl="1"/>
            <a:endParaRPr lang="en-US" dirty="0"/>
          </a:p>
          <a:p>
            <a:r>
              <a:rPr lang="en-US" dirty="0"/>
              <a:t>There was no clear </a:t>
            </a:r>
            <a:r>
              <a:rPr lang="en-US" dirty="0" err="1"/>
              <a:t>favourite</a:t>
            </a:r>
            <a:r>
              <a:rPr lang="en-US" dirty="0"/>
              <a:t>, showing user preferences are diverse.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003D49-4418-8F4C-AB7A-2602E20C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92" y="2546818"/>
            <a:ext cx="6230215" cy="36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3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7F62-724B-7240-BC69-07B625A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Argumentative Explanations to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1B61-283F-D346-A590-412CDE8FC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686800" cy="5146261"/>
          </a:xfrm>
        </p:spPr>
        <p:txBody>
          <a:bodyPr>
            <a:normAutofit/>
          </a:bodyPr>
          <a:lstStyle/>
          <a:p>
            <a:r>
              <a:rPr lang="en-US" dirty="0"/>
              <a:t>Argumentation frameworks support various styles of interactive explanation, e.g. conversational:</a:t>
            </a:r>
          </a:p>
          <a:p>
            <a:pPr lvl="1"/>
            <a:r>
              <a:rPr lang="en-US" dirty="0">
                <a:solidFill>
                  <a:srgbClr val="144B7A"/>
                </a:solidFill>
              </a:rPr>
              <a:t>User: </a:t>
            </a:r>
            <a:r>
              <a:rPr lang="en-US" i="1" dirty="0">
                <a:solidFill>
                  <a:srgbClr val="144B7A"/>
                </a:solidFill>
              </a:rPr>
              <a:t>Why didn’t you recommend Catch Me If You Can (</a:t>
            </a:r>
            <a:r>
              <a:rPr lang="en-US" dirty="0">
                <a:solidFill>
                  <a:srgbClr val="144B7A"/>
                </a:solidFill>
              </a:rPr>
              <a:t>f</a:t>
            </a:r>
            <a:r>
              <a:rPr lang="en-US" baseline="-25000" dirty="0">
                <a:solidFill>
                  <a:srgbClr val="144B7A"/>
                </a:solidFill>
              </a:rPr>
              <a:t>1</a:t>
            </a:r>
            <a:r>
              <a:rPr lang="en-US" i="1" dirty="0">
                <a:solidFill>
                  <a:srgbClr val="144B7A"/>
                </a:solidFill>
              </a:rPr>
              <a:t>) to me?</a:t>
            </a: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System: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was mainly due to the genres of the film, particularly Drama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pPr lvl="1"/>
            <a:r>
              <a:rPr lang="en-US" dirty="0">
                <a:solidFill>
                  <a:srgbClr val="144B7A"/>
                </a:solidFill>
              </a:rPr>
              <a:t>User: </a:t>
            </a:r>
            <a:r>
              <a:rPr lang="en-US" i="1" dirty="0">
                <a:solidFill>
                  <a:srgbClr val="144B7A"/>
                </a:solidFill>
              </a:rPr>
              <a:t>I don’t care about the genres of a film, reduce their importance.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967E65-A431-A441-A0E5-844B40D2B5AE}"/>
              </a:ext>
            </a:extLst>
          </p:cNvPr>
          <p:cNvSpPr txBox="1">
            <a:spLocks/>
          </p:cNvSpPr>
          <p:nvPr/>
        </p:nvSpPr>
        <p:spPr>
          <a:xfrm>
            <a:off x="667250" y="2354694"/>
            <a:ext cx="1864659" cy="1171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The </a:t>
            </a:r>
            <a:r>
              <a:rPr lang="en-US" i="1" dirty="0"/>
              <a:t>argumentation explanation </a:t>
            </a:r>
            <a:r>
              <a:rPr lang="en-US" dirty="0"/>
              <a:t>for an argument is the subgraph of all nodes with a path to it</a:t>
            </a:r>
            <a:endParaRPr lang="en-US" baseline="-25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AB244D3-A4C4-5C41-B5A4-254E7547811C}"/>
              </a:ext>
            </a:extLst>
          </p:cNvPr>
          <p:cNvSpPr txBox="1">
            <a:spLocks/>
          </p:cNvSpPr>
          <p:nvPr/>
        </p:nvSpPr>
        <p:spPr>
          <a:xfrm>
            <a:off x="500505" y="5422501"/>
            <a:ext cx="8229600" cy="1281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RS may then reduce the user’s unique constant for genres of a film. </a:t>
            </a:r>
          </a:p>
          <a:p>
            <a:r>
              <a:rPr lang="en-US" dirty="0"/>
              <a:t>This reduces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’s predicted rating, therefore improves the RS’s accuracy.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F042A-C7F3-884D-ACED-8D5692A91284}"/>
              </a:ext>
            </a:extLst>
          </p:cNvPr>
          <p:cNvGrpSpPr/>
          <p:nvPr/>
        </p:nvGrpSpPr>
        <p:grpSpPr>
          <a:xfrm>
            <a:off x="4068712" y="3261494"/>
            <a:ext cx="1375336" cy="1395778"/>
            <a:chOff x="6713092" y="2470762"/>
            <a:chExt cx="1375336" cy="1395778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4C2B56D8-68E2-3B4D-A31B-EDAD6587625C}"/>
                </a:ext>
              </a:extLst>
            </p:cNvPr>
            <p:cNvSpPr/>
            <p:nvPr/>
          </p:nvSpPr>
          <p:spPr>
            <a:xfrm rot="15489411">
              <a:off x="6702871" y="2480983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4">
              <a:extLst>
                <a:ext uri="{FF2B5EF4-FFF2-40B4-BE49-F238E27FC236}">
                  <a16:creationId xmlns:a16="http://schemas.microsoft.com/office/drawing/2014/main" id="{DE65C296-2D13-F747-8F60-92CBBDE880EC}"/>
                </a:ext>
              </a:extLst>
            </p:cNvPr>
            <p:cNvSpPr/>
            <p:nvPr/>
          </p:nvSpPr>
          <p:spPr>
            <a:xfrm rot="14400000" flipV="1">
              <a:off x="7057685" y="2451871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A49F041-D369-3B43-B6C1-B5140CD9777C}"/>
              </a:ext>
            </a:extLst>
          </p:cNvPr>
          <p:cNvSpPr txBox="1"/>
          <p:nvPr/>
        </p:nvSpPr>
        <p:spPr>
          <a:xfrm>
            <a:off x="4110132" y="3531109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4BC9F2-8A78-F94A-9703-679A67103B1D}"/>
              </a:ext>
            </a:extLst>
          </p:cNvPr>
          <p:cNvGrpSpPr/>
          <p:nvPr/>
        </p:nvGrpSpPr>
        <p:grpSpPr>
          <a:xfrm>
            <a:off x="4034652" y="3252498"/>
            <a:ext cx="1375336" cy="1395778"/>
            <a:chOff x="6679032" y="2461766"/>
            <a:chExt cx="1375336" cy="1395778"/>
          </a:xfrm>
        </p:grpSpPr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89FEBF8B-3001-C94F-BEA1-8A88F7AD48AA}"/>
                </a:ext>
              </a:extLst>
            </p:cNvPr>
            <p:cNvSpPr/>
            <p:nvPr/>
          </p:nvSpPr>
          <p:spPr>
            <a:xfrm rot="6110589" flipH="1">
              <a:off x="6668811" y="247198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194A967-1650-794F-A1CB-979808C1E6A3}"/>
                </a:ext>
              </a:extLst>
            </p:cNvPr>
            <p:cNvSpPr/>
            <p:nvPr/>
          </p:nvSpPr>
          <p:spPr>
            <a:xfrm rot="7200000" flipH="1" flipV="1">
              <a:off x="7577770" y="2442875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00CF6D-CA22-924B-8527-86D64F7E59F4}"/>
              </a:ext>
            </a:extLst>
          </p:cNvPr>
          <p:cNvSpPr txBox="1"/>
          <p:nvPr/>
        </p:nvSpPr>
        <p:spPr>
          <a:xfrm flipH="1">
            <a:off x="5036230" y="3526140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078347-64F8-0442-959B-1FCED528955B}"/>
              </a:ext>
            </a:extLst>
          </p:cNvPr>
          <p:cNvSpPr txBox="1"/>
          <p:nvPr/>
        </p:nvSpPr>
        <p:spPr>
          <a:xfrm>
            <a:off x="3188519" y="3614411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9FB1BA-81BA-F947-B22C-1BC0403F918D}"/>
              </a:ext>
            </a:extLst>
          </p:cNvPr>
          <p:cNvSpPr txBox="1"/>
          <p:nvPr/>
        </p:nvSpPr>
        <p:spPr>
          <a:xfrm flipH="1">
            <a:off x="5360276" y="3212330"/>
            <a:ext cx="3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3EB3D3-0C59-4A45-9EC3-E7A88D6A9ADF}"/>
              </a:ext>
            </a:extLst>
          </p:cNvPr>
          <p:cNvGrpSpPr/>
          <p:nvPr/>
        </p:nvGrpSpPr>
        <p:grpSpPr>
          <a:xfrm>
            <a:off x="4456285" y="3090432"/>
            <a:ext cx="1375336" cy="1444666"/>
            <a:chOff x="7100665" y="2299700"/>
            <a:chExt cx="1375336" cy="1444666"/>
          </a:xfrm>
        </p:grpSpPr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E3468353-A1FE-4C43-8549-20B3D11D5C6D}"/>
                </a:ext>
              </a:extLst>
            </p:cNvPr>
            <p:cNvSpPr/>
            <p:nvPr/>
          </p:nvSpPr>
          <p:spPr>
            <a:xfrm rot="4310589" flipH="1">
              <a:off x="7090444" y="2358809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C90BD774-7B94-764E-BD48-A2BE8251B075}"/>
                </a:ext>
              </a:extLst>
            </p:cNvPr>
            <p:cNvSpPr/>
            <p:nvPr/>
          </p:nvSpPr>
          <p:spPr>
            <a:xfrm rot="16200000" flipH="1">
              <a:off x="7638645" y="2274246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038F726-CF39-F04D-BF5E-C1DEF1F8CA58}"/>
              </a:ext>
            </a:extLst>
          </p:cNvPr>
          <p:cNvSpPr txBox="1"/>
          <p:nvPr/>
        </p:nvSpPr>
        <p:spPr>
          <a:xfrm flipH="1">
            <a:off x="5207168" y="2287687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CB322E-45E0-8D43-86EB-45EE07879FAD}"/>
              </a:ext>
            </a:extLst>
          </p:cNvPr>
          <p:cNvGrpSpPr/>
          <p:nvPr/>
        </p:nvGrpSpPr>
        <p:grpSpPr>
          <a:xfrm>
            <a:off x="4880039" y="2345698"/>
            <a:ext cx="1450956" cy="1375336"/>
            <a:chOff x="7524419" y="1554966"/>
            <a:chExt cx="1450956" cy="1375336"/>
          </a:xfrm>
        </p:grpSpPr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4D6AD3AD-0FAD-5B47-921C-FA9B9EE72597}"/>
                </a:ext>
              </a:extLst>
            </p:cNvPr>
            <p:cNvSpPr/>
            <p:nvPr/>
          </p:nvSpPr>
          <p:spPr>
            <a:xfrm rot="710589" flipH="1">
              <a:off x="7579597" y="1554966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868D86D-37D2-004C-BE02-21F8C36229EC}"/>
                </a:ext>
              </a:extLst>
            </p:cNvPr>
            <p:cNvSpPr/>
            <p:nvPr/>
          </p:nvSpPr>
          <p:spPr>
            <a:xfrm rot="12600000" flipH="1">
              <a:off x="7524419" y="1979095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B262120-CB02-6344-B22F-DC52085451A9}"/>
              </a:ext>
            </a:extLst>
          </p:cNvPr>
          <p:cNvSpPr txBox="1"/>
          <p:nvPr/>
        </p:nvSpPr>
        <p:spPr>
          <a:xfrm>
            <a:off x="4090918" y="1969473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318F58-3D69-0849-A8FF-004F5C9EE11C}"/>
              </a:ext>
            </a:extLst>
          </p:cNvPr>
          <p:cNvGrpSpPr/>
          <p:nvPr/>
        </p:nvGrpSpPr>
        <p:grpSpPr>
          <a:xfrm>
            <a:off x="3243239" y="2292599"/>
            <a:ext cx="1439759" cy="1375336"/>
            <a:chOff x="5887619" y="1501867"/>
            <a:chExt cx="1439759" cy="1375336"/>
          </a:xfrm>
        </p:grpSpPr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645FE200-1D05-194D-BB00-D708C36531EE}"/>
                </a:ext>
              </a:extLst>
            </p:cNvPr>
            <p:cNvSpPr/>
            <p:nvPr/>
          </p:nvSpPr>
          <p:spPr>
            <a:xfrm rot="20889411">
              <a:off x="5887619" y="1501867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9D2F7E93-9EB4-E048-A8EC-A19F3EF5E23E}"/>
                </a:ext>
              </a:extLst>
            </p:cNvPr>
            <p:cNvSpPr/>
            <p:nvPr/>
          </p:nvSpPr>
          <p:spPr>
            <a:xfrm rot="9000000">
              <a:off x="7195373" y="1925399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6C6D54-4895-9144-84EC-24B042476E59}"/>
              </a:ext>
            </a:extLst>
          </p:cNvPr>
          <p:cNvGrpSpPr/>
          <p:nvPr/>
        </p:nvGrpSpPr>
        <p:grpSpPr>
          <a:xfrm>
            <a:off x="4497616" y="2882666"/>
            <a:ext cx="643104" cy="468000"/>
            <a:chOff x="7141996" y="2091934"/>
            <a:chExt cx="643104" cy="4680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E314C7-AC75-EE48-B572-91F57A2228D1}"/>
                </a:ext>
              </a:extLst>
            </p:cNvPr>
            <p:cNvSpPr/>
            <p:nvPr/>
          </p:nvSpPr>
          <p:spPr>
            <a:xfrm>
              <a:off x="7141996" y="2091934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aseline="-250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E55221-FB5B-2D49-8B60-96AA1F232EB7}"/>
                </a:ext>
              </a:extLst>
            </p:cNvPr>
            <p:cNvSpPr txBox="1"/>
            <p:nvPr/>
          </p:nvSpPr>
          <p:spPr>
            <a:xfrm>
              <a:off x="7217879" y="2133951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f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B967277-BBA1-D147-B1F3-BA920D90F7E5}"/>
              </a:ext>
            </a:extLst>
          </p:cNvPr>
          <p:cNvGrpSpPr/>
          <p:nvPr/>
        </p:nvGrpSpPr>
        <p:grpSpPr>
          <a:xfrm>
            <a:off x="2450216" y="4141850"/>
            <a:ext cx="631431" cy="468000"/>
            <a:chOff x="4086291" y="3009040"/>
            <a:chExt cx="631431" cy="468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A02772F-C554-984F-A238-8B8D6E234B4D}"/>
                </a:ext>
              </a:extLst>
            </p:cNvPr>
            <p:cNvSpPr/>
            <p:nvPr/>
          </p:nvSpPr>
          <p:spPr>
            <a:xfrm>
              <a:off x="4086291" y="300904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6EC0CA-E603-9B48-B235-66F75DDA9505}"/>
                </a:ext>
              </a:extLst>
            </p:cNvPr>
            <p:cNvSpPr txBox="1"/>
            <p:nvPr/>
          </p:nvSpPr>
          <p:spPr>
            <a:xfrm>
              <a:off x="4150501" y="3046085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f</a:t>
              </a:r>
              <a:r>
                <a:rPr lang="en-GB" baseline="-25000" dirty="0">
                  <a:latin typeface="Times" pitchFamily="2" charset="0"/>
                </a:rPr>
                <a:t>2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40B67D67-9D6C-6A4E-82D1-8BB9067706AA}"/>
              </a:ext>
            </a:extLst>
          </p:cNvPr>
          <p:cNvSpPr/>
          <p:nvPr/>
        </p:nvSpPr>
        <p:spPr>
          <a:xfrm>
            <a:off x="3859212" y="4125687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E63E014-8B41-D84B-BD92-8E6EEC72E356}"/>
              </a:ext>
            </a:extLst>
          </p:cNvPr>
          <p:cNvSpPr txBox="1"/>
          <p:nvPr/>
        </p:nvSpPr>
        <p:spPr>
          <a:xfrm>
            <a:off x="3910793" y="4152843"/>
            <a:ext cx="56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" pitchFamily="2" charset="0"/>
              </a:rPr>
              <a:t>g</a:t>
            </a:r>
            <a:r>
              <a:rPr lang="en-GB" baseline="-25000" dirty="0">
                <a:latin typeface="Times" pitchFamily="2" charset="0"/>
              </a:rPr>
              <a:t>3</a:t>
            </a:r>
            <a:endParaRPr lang="en-US" baseline="-25000" dirty="0">
              <a:latin typeface="Times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C1E0D4-72DF-B743-9711-EE01051DEA3C}"/>
              </a:ext>
            </a:extLst>
          </p:cNvPr>
          <p:cNvGrpSpPr/>
          <p:nvPr/>
        </p:nvGrpSpPr>
        <p:grpSpPr>
          <a:xfrm>
            <a:off x="5729453" y="3577433"/>
            <a:ext cx="621401" cy="468000"/>
            <a:chOff x="7365528" y="2444623"/>
            <a:chExt cx="621401" cy="4680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6FD31DD-D46F-EB4F-9A35-C47E89B033F2}"/>
                </a:ext>
              </a:extLst>
            </p:cNvPr>
            <p:cNvSpPr/>
            <p:nvPr/>
          </p:nvSpPr>
          <p:spPr>
            <a:xfrm>
              <a:off x="7365528" y="244462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5426323-1F4E-264A-A2A9-C1C2553FFB9F}"/>
                </a:ext>
              </a:extLst>
            </p:cNvPr>
            <p:cNvSpPr txBox="1"/>
            <p:nvPr/>
          </p:nvSpPr>
          <p:spPr>
            <a:xfrm>
              <a:off x="7419708" y="2484155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d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C2D7E2-C4B8-004D-A462-D8CE55AEAAD0}"/>
              </a:ext>
            </a:extLst>
          </p:cNvPr>
          <p:cNvGrpSpPr/>
          <p:nvPr/>
        </p:nvGrpSpPr>
        <p:grpSpPr>
          <a:xfrm>
            <a:off x="3305614" y="2116680"/>
            <a:ext cx="618026" cy="468000"/>
            <a:chOff x="5949994" y="1325948"/>
            <a:chExt cx="618026" cy="468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E77154-7793-F644-954C-73C6D7527309}"/>
                </a:ext>
              </a:extLst>
            </p:cNvPr>
            <p:cNvSpPr/>
            <p:nvPr/>
          </p:nvSpPr>
          <p:spPr>
            <a:xfrm>
              <a:off x="5949994" y="1325948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5EE311-8795-A543-879B-01D4FA1058C5}"/>
                </a:ext>
              </a:extLst>
            </p:cNvPr>
            <p:cNvSpPr txBox="1"/>
            <p:nvPr/>
          </p:nvSpPr>
          <p:spPr>
            <a:xfrm>
              <a:off x="6000799" y="1345017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a</a:t>
              </a:r>
              <a:r>
                <a:rPr lang="en-GB" baseline="-25000" dirty="0">
                  <a:latin typeface="Times" pitchFamily="2" charset="0"/>
                </a:rPr>
                <a:t>3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08BF08-27EF-8347-AB70-02618310C3E2}"/>
              </a:ext>
            </a:extLst>
          </p:cNvPr>
          <p:cNvGrpSpPr/>
          <p:nvPr/>
        </p:nvGrpSpPr>
        <p:grpSpPr>
          <a:xfrm>
            <a:off x="5774513" y="2230693"/>
            <a:ext cx="624368" cy="468000"/>
            <a:chOff x="8418893" y="1439961"/>
            <a:chExt cx="624368" cy="4680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5DC5F8-A34D-CD46-99B2-49BEDBE56721}"/>
                </a:ext>
              </a:extLst>
            </p:cNvPr>
            <p:cNvSpPr/>
            <p:nvPr/>
          </p:nvSpPr>
          <p:spPr>
            <a:xfrm>
              <a:off x="8418893" y="1439961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8916C21-77EE-3D4F-AD10-8FB2C4EC61B8}"/>
                </a:ext>
              </a:extLst>
            </p:cNvPr>
            <p:cNvSpPr txBox="1"/>
            <p:nvPr/>
          </p:nvSpPr>
          <p:spPr>
            <a:xfrm>
              <a:off x="8476040" y="1475066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a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D66DC3C-EB1B-B848-B1EF-5E77757357E7}"/>
              </a:ext>
            </a:extLst>
          </p:cNvPr>
          <p:cNvGrpSpPr/>
          <p:nvPr/>
        </p:nvGrpSpPr>
        <p:grpSpPr>
          <a:xfrm>
            <a:off x="5134636" y="4117942"/>
            <a:ext cx="644750" cy="468000"/>
            <a:chOff x="7779016" y="3327210"/>
            <a:chExt cx="644750" cy="4680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72C1A10-6B21-BC4B-98BF-3B48E0210DA8}"/>
                </a:ext>
              </a:extLst>
            </p:cNvPr>
            <p:cNvSpPr/>
            <p:nvPr/>
          </p:nvSpPr>
          <p:spPr>
            <a:xfrm>
              <a:off x="7779016" y="332721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15807D-C5A5-E844-A1D7-D212FC737890}"/>
                </a:ext>
              </a:extLst>
            </p:cNvPr>
            <p:cNvSpPr txBox="1"/>
            <p:nvPr/>
          </p:nvSpPr>
          <p:spPr>
            <a:xfrm>
              <a:off x="7856545" y="3359901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g</a:t>
              </a:r>
              <a:r>
                <a:rPr lang="en-GB" baseline="-25000" dirty="0">
                  <a:latin typeface="Times" pitchFamily="2" charset="0"/>
                </a:rPr>
                <a:t>2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9B1C200-119D-9747-AB1B-67DB9EEBC0C2}"/>
              </a:ext>
            </a:extLst>
          </p:cNvPr>
          <p:cNvSpPr txBox="1"/>
          <p:nvPr/>
        </p:nvSpPr>
        <p:spPr>
          <a:xfrm rot="10800000" flipH="1">
            <a:off x="5228009" y="2695782"/>
            <a:ext cx="287352" cy="43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24C04E-F186-2045-9CB8-AC10289DADFB}"/>
              </a:ext>
            </a:extLst>
          </p:cNvPr>
          <p:cNvGrpSpPr/>
          <p:nvPr/>
        </p:nvGrpSpPr>
        <p:grpSpPr>
          <a:xfrm>
            <a:off x="4572000" y="1781229"/>
            <a:ext cx="1222472" cy="1292924"/>
            <a:chOff x="7216380" y="990497"/>
            <a:chExt cx="1222472" cy="1292924"/>
          </a:xfrm>
        </p:grpSpPr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4B2BD2D2-8227-2B4F-94A2-51D02E560E01}"/>
                </a:ext>
              </a:extLst>
            </p:cNvPr>
            <p:cNvSpPr/>
            <p:nvPr/>
          </p:nvSpPr>
          <p:spPr>
            <a:xfrm rot="11822277" flipH="1">
              <a:off x="7216380" y="990497"/>
              <a:ext cx="1192392" cy="1292924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Isosceles Triangle 24">
              <a:extLst>
                <a:ext uri="{FF2B5EF4-FFF2-40B4-BE49-F238E27FC236}">
                  <a16:creationId xmlns:a16="http://schemas.microsoft.com/office/drawing/2014/main" id="{F4F2D0E1-92F2-B147-AFE1-B6FC503FA278}"/>
                </a:ext>
              </a:extLst>
            </p:cNvPr>
            <p:cNvSpPr/>
            <p:nvPr/>
          </p:nvSpPr>
          <p:spPr>
            <a:xfrm rot="2111688" flipH="1">
              <a:off x="8326082" y="1765233"/>
              <a:ext cx="112770" cy="17195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B38231E-B453-0E48-9431-B2FD7BB92CFD}"/>
              </a:ext>
            </a:extLst>
          </p:cNvPr>
          <p:cNvSpPr txBox="1"/>
          <p:nvPr/>
        </p:nvSpPr>
        <p:spPr>
          <a:xfrm flipH="1">
            <a:off x="4421336" y="3545203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E30FF36-8936-B846-B4FB-B2E7C4389CA9}"/>
              </a:ext>
            </a:extLst>
          </p:cNvPr>
          <p:cNvGrpSpPr/>
          <p:nvPr/>
        </p:nvGrpSpPr>
        <p:grpSpPr>
          <a:xfrm>
            <a:off x="3340003" y="2992641"/>
            <a:ext cx="1395778" cy="1375336"/>
            <a:chOff x="5984383" y="2201909"/>
            <a:chExt cx="1395778" cy="1375336"/>
          </a:xfrm>
        </p:grpSpPr>
        <p:sp>
          <p:nvSpPr>
            <p:cNvPr id="67" name="Isosceles Triangle 24">
              <a:extLst>
                <a:ext uri="{FF2B5EF4-FFF2-40B4-BE49-F238E27FC236}">
                  <a16:creationId xmlns:a16="http://schemas.microsoft.com/office/drawing/2014/main" id="{C5AC9B16-E693-CD45-BDF4-B24168E7A013}"/>
                </a:ext>
              </a:extLst>
            </p:cNvPr>
            <p:cNvSpPr/>
            <p:nvPr/>
          </p:nvSpPr>
          <p:spPr>
            <a:xfrm rot="3600000" flipH="1" flipV="1">
              <a:off x="6990147" y="3377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4C16758B-A9CC-FB43-ADB7-10425E972D39}"/>
                </a:ext>
              </a:extLst>
            </p:cNvPr>
            <p:cNvSpPr/>
            <p:nvPr/>
          </p:nvSpPr>
          <p:spPr>
            <a:xfrm rot="8810589" flipH="1">
              <a:off x="5984383" y="2201909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B56CCBC-96CF-1E4C-B8A6-CE2A372AD5F5}"/>
              </a:ext>
            </a:extLst>
          </p:cNvPr>
          <p:cNvGrpSpPr/>
          <p:nvPr/>
        </p:nvGrpSpPr>
        <p:grpSpPr>
          <a:xfrm>
            <a:off x="2622059" y="4013611"/>
            <a:ext cx="1395778" cy="1375336"/>
            <a:chOff x="5271402" y="3216211"/>
            <a:chExt cx="1395778" cy="1375336"/>
          </a:xfrm>
        </p:grpSpPr>
        <p:sp>
          <p:nvSpPr>
            <p:cNvPr id="72" name="Block Arc 71">
              <a:extLst>
                <a:ext uri="{FF2B5EF4-FFF2-40B4-BE49-F238E27FC236}">
                  <a16:creationId xmlns:a16="http://schemas.microsoft.com/office/drawing/2014/main" id="{34EAA96B-169F-C946-9AF8-EDEC15EC52F7}"/>
                </a:ext>
              </a:extLst>
            </p:cNvPr>
            <p:cNvSpPr/>
            <p:nvPr/>
          </p:nvSpPr>
          <p:spPr>
            <a:xfrm rot="19089411">
              <a:off x="5271402" y="3216211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Isosceles Triangle 24">
              <a:extLst>
                <a:ext uri="{FF2B5EF4-FFF2-40B4-BE49-F238E27FC236}">
                  <a16:creationId xmlns:a16="http://schemas.microsoft.com/office/drawing/2014/main" id="{A9AE3E64-98D2-0540-B62C-F08F07B74148}"/>
                </a:ext>
              </a:extLst>
            </p:cNvPr>
            <p:cNvSpPr/>
            <p:nvPr/>
          </p:nvSpPr>
          <p:spPr>
            <a:xfrm rot="7200000">
              <a:off x="6404099" y="3296707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E346EAA4-5940-E04A-A6B0-1BB0D741D067}"/>
              </a:ext>
            </a:extLst>
          </p:cNvPr>
          <p:cNvSpPr txBox="1">
            <a:spLocks/>
          </p:cNvSpPr>
          <p:nvPr/>
        </p:nvSpPr>
        <p:spPr>
          <a:xfrm>
            <a:off x="6565549" y="2834876"/>
            <a:ext cx="1864659" cy="1171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Aspects with biggest </a:t>
            </a:r>
            <a:r>
              <a:rPr lang="en-US" dirty="0">
                <a:solidFill>
                  <a:srgbClr val="FF0000"/>
                </a:solidFill>
              </a:rPr>
              <a:t>negative</a:t>
            </a:r>
            <a:r>
              <a:rPr lang="en-US" dirty="0"/>
              <a:t> effects on 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’s predicted rating determined</a:t>
            </a:r>
            <a:endParaRPr lang="en-US" baseline="-250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35F55974-8810-44F6-8A04-99DA508A3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424" y="143435"/>
            <a:ext cx="1694576" cy="13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6" grpId="0"/>
      <p:bldP spid="27" grpId="0"/>
      <p:bldP spid="28" grpId="0"/>
      <p:bldP spid="32" grpId="0"/>
      <p:bldP spid="36" grpId="0"/>
      <p:bldP spid="47" grpId="0" animBg="1"/>
      <p:bldP spid="48" grpId="0"/>
      <p:bldP spid="61" grpId="0"/>
      <p:bldP spid="65" grpId="0"/>
      <p:bldP spid="7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94E708-3390-F843-B257-20F29334C0BA}"/>
              </a:ext>
            </a:extLst>
          </p:cNvPr>
          <p:cNvSpPr txBox="1">
            <a:spLocks/>
          </p:cNvSpPr>
          <p:nvPr/>
        </p:nvSpPr>
        <p:spPr>
          <a:xfrm>
            <a:off x="457200" y="1042504"/>
            <a:ext cx="8229600" cy="5146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Further, since the user hasn’t given a rating to </a:t>
            </a:r>
            <a:r>
              <a:rPr lang="en-US" i="1" dirty="0"/>
              <a:t>g</a:t>
            </a:r>
            <a:r>
              <a:rPr lang="en-US" i="1" baseline="-25000" dirty="0"/>
              <a:t>3</a:t>
            </a:r>
            <a:r>
              <a:rPr lang="en-US" dirty="0"/>
              <a:t>, they could ask for reasoning on it:</a:t>
            </a:r>
          </a:p>
          <a:p>
            <a:pPr lvl="1"/>
            <a:r>
              <a:rPr lang="en-US" dirty="0">
                <a:solidFill>
                  <a:srgbClr val="144B7A"/>
                </a:solidFill>
              </a:rPr>
              <a:t>User: </a:t>
            </a:r>
            <a:r>
              <a:rPr lang="en-US" i="1" dirty="0">
                <a:solidFill>
                  <a:srgbClr val="144B7A"/>
                </a:solidFill>
              </a:rPr>
              <a:t>Why do you think I don’t like Dramas (</a:t>
            </a:r>
            <a:r>
              <a:rPr lang="en-US" dirty="0">
                <a:solidFill>
                  <a:srgbClr val="144B7A"/>
                </a:solidFill>
              </a:rPr>
              <a:t>g</a:t>
            </a:r>
            <a:r>
              <a:rPr lang="en-US" baseline="-25000" dirty="0">
                <a:solidFill>
                  <a:srgbClr val="144B7A"/>
                </a:solidFill>
              </a:rPr>
              <a:t>3</a:t>
            </a:r>
            <a:r>
              <a:rPr lang="en-US" i="1" dirty="0">
                <a:solidFill>
                  <a:srgbClr val="144B7A"/>
                </a:solidFill>
              </a:rPr>
              <a:t>)?</a:t>
            </a: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endParaRPr lang="en-US" i="1" dirty="0">
              <a:solidFill>
                <a:srgbClr val="144B7A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System: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was mainly due to the fact that you didn’t like Moulin Rouge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pPr lvl="1"/>
            <a:r>
              <a:rPr lang="en-US" dirty="0">
                <a:solidFill>
                  <a:srgbClr val="144B7A"/>
                </a:solidFill>
              </a:rPr>
              <a:t>User: </a:t>
            </a:r>
            <a:r>
              <a:rPr lang="en-US" i="1" dirty="0">
                <a:solidFill>
                  <a:srgbClr val="144B7A"/>
                </a:solidFill>
              </a:rPr>
              <a:t>I made a mistake, I like this film.</a:t>
            </a:r>
          </a:p>
          <a:p>
            <a:pPr lvl="1"/>
            <a:endParaRPr lang="en-US" i="1" dirty="0">
              <a:solidFill>
                <a:srgbClr val="144B7A"/>
              </a:solidFill>
            </a:endParaRPr>
          </a:p>
          <a:p>
            <a:r>
              <a:rPr lang="en-US" dirty="0"/>
              <a:t>This actual rating could then be corrected.</a:t>
            </a:r>
          </a:p>
          <a:p>
            <a:r>
              <a:rPr lang="en-US" dirty="0"/>
              <a:t>This would allow mistakes or changes in rating over time to be allowed for.</a:t>
            </a:r>
          </a:p>
          <a:p>
            <a:endParaRPr lang="en-US" i="1" dirty="0">
              <a:solidFill>
                <a:srgbClr val="144B7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97F62-724B-7240-BC69-07B625A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Argumentative Explanations to Feedback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967E65-A431-A441-A0E5-844B40D2B5AE}"/>
              </a:ext>
            </a:extLst>
          </p:cNvPr>
          <p:cNvSpPr txBox="1">
            <a:spLocks/>
          </p:cNvSpPr>
          <p:nvPr/>
        </p:nvSpPr>
        <p:spPr>
          <a:xfrm>
            <a:off x="7066773" y="2849225"/>
            <a:ext cx="1864659" cy="1171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Items with biggest </a:t>
            </a:r>
            <a:r>
              <a:rPr lang="en-US" dirty="0">
                <a:solidFill>
                  <a:srgbClr val="FF0000"/>
                </a:solidFill>
              </a:rPr>
              <a:t>negative</a:t>
            </a:r>
            <a:r>
              <a:rPr lang="en-US" dirty="0"/>
              <a:t> effects on </a:t>
            </a:r>
            <a:r>
              <a:rPr lang="en-US" i="1" dirty="0"/>
              <a:t>g</a:t>
            </a:r>
            <a:r>
              <a:rPr lang="en-US" i="1" baseline="-25000" dirty="0"/>
              <a:t>3</a:t>
            </a:r>
            <a:r>
              <a:rPr lang="en-US" dirty="0"/>
              <a:t>’s predicted rating highlighted</a:t>
            </a:r>
            <a:endParaRPr lang="en-US" baseline="-25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ACD111-D214-BA46-B486-45E685224682}"/>
              </a:ext>
            </a:extLst>
          </p:cNvPr>
          <p:cNvGrpSpPr/>
          <p:nvPr/>
        </p:nvGrpSpPr>
        <p:grpSpPr>
          <a:xfrm>
            <a:off x="4572000" y="2506121"/>
            <a:ext cx="1375336" cy="1395778"/>
            <a:chOff x="6713092" y="2470762"/>
            <a:chExt cx="1375336" cy="1395778"/>
          </a:xfrm>
        </p:grpSpPr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0BE1A58B-EBAD-6047-9079-8C0C1F9908DC}"/>
                </a:ext>
              </a:extLst>
            </p:cNvPr>
            <p:cNvSpPr/>
            <p:nvPr/>
          </p:nvSpPr>
          <p:spPr>
            <a:xfrm rot="15489411">
              <a:off x="6702871" y="2480983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4">
              <a:extLst>
                <a:ext uri="{FF2B5EF4-FFF2-40B4-BE49-F238E27FC236}">
                  <a16:creationId xmlns:a16="http://schemas.microsoft.com/office/drawing/2014/main" id="{1B30FA70-9E65-D543-8AC7-032B8AC0EA42}"/>
                </a:ext>
              </a:extLst>
            </p:cNvPr>
            <p:cNvSpPr/>
            <p:nvPr/>
          </p:nvSpPr>
          <p:spPr>
            <a:xfrm rot="14400000" flipV="1">
              <a:off x="7057685" y="2451871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26050A-0CFB-4A46-9C33-8F787F7B4D03}"/>
              </a:ext>
            </a:extLst>
          </p:cNvPr>
          <p:cNvSpPr txBox="1"/>
          <p:nvPr/>
        </p:nvSpPr>
        <p:spPr>
          <a:xfrm>
            <a:off x="4613420" y="2775736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9B5C40-28C8-C24A-89EB-253713DEC1DD}"/>
              </a:ext>
            </a:extLst>
          </p:cNvPr>
          <p:cNvSpPr txBox="1"/>
          <p:nvPr/>
        </p:nvSpPr>
        <p:spPr>
          <a:xfrm>
            <a:off x="3691807" y="2859038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−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22BFF4-C99F-C840-990F-9E37CF0A2F5C}"/>
              </a:ext>
            </a:extLst>
          </p:cNvPr>
          <p:cNvSpPr/>
          <p:nvPr/>
        </p:nvSpPr>
        <p:spPr>
          <a:xfrm>
            <a:off x="2953504" y="3386477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33A427-F4F9-3349-8AB8-1A9141578953}"/>
              </a:ext>
            </a:extLst>
          </p:cNvPr>
          <p:cNvSpPr txBox="1"/>
          <p:nvPr/>
        </p:nvSpPr>
        <p:spPr>
          <a:xfrm>
            <a:off x="3017714" y="3423522"/>
            <a:ext cx="56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" pitchFamily="2" charset="0"/>
              </a:rPr>
              <a:t>f</a:t>
            </a:r>
            <a:r>
              <a:rPr lang="en-GB" baseline="-25000" dirty="0">
                <a:latin typeface="Times" pitchFamily="2" charset="0"/>
              </a:rPr>
              <a:t>2</a:t>
            </a:r>
            <a:endParaRPr lang="en-US" baseline="-25000" dirty="0">
              <a:latin typeface="Times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BEBE7-391A-EE41-BB93-6202ADB59A05}"/>
              </a:ext>
            </a:extLst>
          </p:cNvPr>
          <p:cNvSpPr/>
          <p:nvPr/>
        </p:nvSpPr>
        <p:spPr>
          <a:xfrm>
            <a:off x="4362500" y="3370314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A943A-7129-E64B-AE69-EFFB4B0F169E}"/>
              </a:ext>
            </a:extLst>
          </p:cNvPr>
          <p:cNvSpPr txBox="1"/>
          <p:nvPr/>
        </p:nvSpPr>
        <p:spPr>
          <a:xfrm>
            <a:off x="4414081" y="3397470"/>
            <a:ext cx="56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" pitchFamily="2" charset="0"/>
              </a:rPr>
              <a:t>g</a:t>
            </a:r>
            <a:r>
              <a:rPr lang="en-GB" baseline="-25000" dirty="0">
                <a:latin typeface="Times" pitchFamily="2" charset="0"/>
              </a:rPr>
              <a:t>3</a:t>
            </a:r>
            <a:endParaRPr lang="en-US" baseline="-25000" dirty="0">
              <a:latin typeface="Times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195C85-5ADD-B848-BC98-DE35AD900B41}"/>
              </a:ext>
            </a:extLst>
          </p:cNvPr>
          <p:cNvSpPr txBox="1"/>
          <p:nvPr/>
        </p:nvSpPr>
        <p:spPr>
          <a:xfrm flipH="1">
            <a:off x="4924624" y="2789830"/>
            <a:ext cx="33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BF23C7-AFB0-1C41-9C2E-91B447FF3945}"/>
              </a:ext>
            </a:extLst>
          </p:cNvPr>
          <p:cNvGrpSpPr/>
          <p:nvPr/>
        </p:nvGrpSpPr>
        <p:grpSpPr>
          <a:xfrm>
            <a:off x="3843291" y="2237268"/>
            <a:ext cx="1395778" cy="1375336"/>
            <a:chOff x="5984383" y="2201909"/>
            <a:chExt cx="1395778" cy="1375336"/>
          </a:xfrm>
        </p:grpSpPr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3019C528-3C0E-C54C-BCE6-2401D50B45AA}"/>
                </a:ext>
              </a:extLst>
            </p:cNvPr>
            <p:cNvSpPr/>
            <p:nvPr/>
          </p:nvSpPr>
          <p:spPr>
            <a:xfrm rot="3600000" flipH="1" flipV="1">
              <a:off x="6990147" y="3377593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2D264CB6-9DA5-C145-BEB2-C80CC3DE0BF9}"/>
                </a:ext>
              </a:extLst>
            </p:cNvPr>
            <p:cNvSpPr/>
            <p:nvPr/>
          </p:nvSpPr>
          <p:spPr>
            <a:xfrm rot="8810589" flipH="1">
              <a:off x="5984383" y="2201909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4F347B-0BFF-6D4C-B3EB-F076698CC6F1}"/>
              </a:ext>
            </a:extLst>
          </p:cNvPr>
          <p:cNvGrpSpPr/>
          <p:nvPr/>
        </p:nvGrpSpPr>
        <p:grpSpPr>
          <a:xfrm>
            <a:off x="3125347" y="3258238"/>
            <a:ext cx="1395778" cy="1375336"/>
            <a:chOff x="5271402" y="3216211"/>
            <a:chExt cx="1395778" cy="1375336"/>
          </a:xfrm>
        </p:grpSpPr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8293B237-2AE2-B24B-9149-A2F241B73DB6}"/>
                </a:ext>
              </a:extLst>
            </p:cNvPr>
            <p:cNvSpPr/>
            <p:nvPr/>
          </p:nvSpPr>
          <p:spPr>
            <a:xfrm rot="19089411">
              <a:off x="5271402" y="3216211"/>
              <a:ext cx="1395778" cy="1375336"/>
            </a:xfrm>
            <a:prstGeom prst="blockArc">
              <a:avLst>
                <a:gd name="adj1" fmla="val 16086102"/>
                <a:gd name="adj2" fmla="val 21377102"/>
                <a:gd name="adj3" fmla="val 0"/>
              </a:avLst>
            </a:prstGeom>
            <a:solidFill>
              <a:schemeClr val="tx1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359B341A-FFEC-F04A-8B74-65D68F5AF8DB}"/>
                </a:ext>
              </a:extLst>
            </p:cNvPr>
            <p:cNvSpPr/>
            <p:nvPr/>
          </p:nvSpPr>
          <p:spPr>
            <a:xfrm rot="7200000">
              <a:off x="6404099" y="3296707"/>
              <a:ext cx="132005" cy="182913"/>
            </a:xfrm>
            <a:prstGeom prst="triangle">
              <a:avLst/>
            </a:prstGeom>
            <a:solidFill>
              <a:srgbClr val="000000"/>
            </a:solidFill>
            <a:ln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8F7EE8-0D42-D64E-B655-F6FB66B48FB2}"/>
              </a:ext>
            </a:extLst>
          </p:cNvPr>
          <p:cNvGrpSpPr/>
          <p:nvPr/>
        </p:nvGrpSpPr>
        <p:grpSpPr>
          <a:xfrm>
            <a:off x="5004377" y="2128929"/>
            <a:ext cx="643104" cy="468000"/>
            <a:chOff x="7141996" y="2091934"/>
            <a:chExt cx="643104" cy="468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5C0584-304E-384F-BD60-D1380BB41AF6}"/>
                </a:ext>
              </a:extLst>
            </p:cNvPr>
            <p:cNvSpPr/>
            <p:nvPr/>
          </p:nvSpPr>
          <p:spPr>
            <a:xfrm>
              <a:off x="7141996" y="2091934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aseline="-25000" dirty="0">
                <a:solidFill>
                  <a:schemeClr val="tx1"/>
                </a:solidFill>
                <a:latin typeface="Times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4F1582-9116-1442-A07A-6990E6E0FA60}"/>
                </a:ext>
              </a:extLst>
            </p:cNvPr>
            <p:cNvSpPr txBox="1"/>
            <p:nvPr/>
          </p:nvSpPr>
          <p:spPr>
            <a:xfrm>
              <a:off x="7217879" y="2133951"/>
              <a:ext cx="56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f</a:t>
              </a:r>
              <a:r>
                <a:rPr lang="en-GB" baseline="-25000" dirty="0">
                  <a:latin typeface="Times" pitchFamily="2" charset="0"/>
                </a:rPr>
                <a:t>1</a:t>
              </a:r>
              <a:endParaRPr lang="en-US" baseline="-25000" dirty="0">
                <a:latin typeface="Times" pitchFamily="2" charset="0"/>
              </a:endParaRP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4A9FD7E-16E2-8D41-8B8D-D58CA6D7DA20}"/>
              </a:ext>
            </a:extLst>
          </p:cNvPr>
          <p:cNvSpPr txBox="1">
            <a:spLocks/>
          </p:cNvSpPr>
          <p:nvPr/>
        </p:nvSpPr>
        <p:spPr>
          <a:xfrm>
            <a:off x="667250" y="2354694"/>
            <a:ext cx="1864659" cy="1171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The argumentation explanation for g</a:t>
            </a:r>
            <a:r>
              <a:rPr lang="en-US" baseline="-25000" dirty="0"/>
              <a:t>3</a:t>
            </a:r>
            <a:r>
              <a:rPr lang="en-US" dirty="0"/>
              <a:t>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3E42A2-DF8F-49E8-8CF5-55A2482C4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459" y="1455797"/>
            <a:ext cx="1694576" cy="13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7" grpId="0" animBg="1"/>
      <p:bldP spid="28" grpId="0"/>
      <p:bldP spid="29" grpId="0" animBg="1"/>
      <p:bldP spid="30" grpId="0"/>
      <p:bldP spid="31" grpId="0"/>
      <p:bldP spid="4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1BAE-6242-424B-83F4-1F68846B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Applications – Netflix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9D50A3-3364-6B43-B16B-0CF235CDFC17}"/>
              </a:ext>
            </a:extLst>
          </p:cNvPr>
          <p:cNvGrpSpPr/>
          <p:nvPr/>
        </p:nvGrpSpPr>
        <p:grpSpPr>
          <a:xfrm>
            <a:off x="585305" y="1406236"/>
            <a:ext cx="7948632" cy="4398881"/>
            <a:chOff x="2100211" y="1406236"/>
            <a:chExt cx="7948632" cy="43988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BFBAB4-5E82-394A-8F64-B8D25CFA47C4}"/>
                </a:ext>
              </a:extLst>
            </p:cNvPr>
            <p:cNvGrpSpPr/>
            <p:nvPr/>
          </p:nvGrpSpPr>
          <p:grpSpPr>
            <a:xfrm>
              <a:off x="2100211" y="1406236"/>
              <a:ext cx="7948632" cy="4398881"/>
              <a:chOff x="2100211" y="1406236"/>
              <a:chExt cx="7948632" cy="439888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F7DE5A2-8845-7548-9774-43BBF2603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0211" y="1406236"/>
                <a:ext cx="7948632" cy="439888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31B9DF-7957-8142-AE0E-79B0FFEE682F}"/>
                  </a:ext>
                </a:extLst>
              </p:cNvPr>
              <p:cNvSpPr txBox="1"/>
              <p:nvPr/>
            </p:nvSpPr>
            <p:spPr>
              <a:xfrm>
                <a:off x="7560411" y="2837110"/>
                <a:ext cx="126885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u="sng" dirty="0">
                    <a:solidFill>
                      <a:schemeClr val="bg1">
                        <a:lumMod val="65000"/>
                      </a:schemeClr>
                    </a:solidFill>
                  </a:rPr>
                  <a:t>Why do we recommend this?</a:t>
                </a:r>
                <a:r>
                  <a:rPr lang="en-US" sz="6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41CD86-BF8F-FC40-A4F6-D5F15FCFA8B0}"/>
                  </a:ext>
                </a:extLst>
              </p:cNvPr>
              <p:cNvSpPr txBox="1"/>
              <p:nvPr/>
            </p:nvSpPr>
            <p:spPr>
              <a:xfrm>
                <a:off x="7560411" y="2221706"/>
                <a:ext cx="126885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u="sng" dirty="0">
                    <a:solidFill>
                      <a:schemeClr val="bg1">
                        <a:lumMod val="65000"/>
                      </a:schemeClr>
                    </a:solidFill>
                  </a:rPr>
                  <a:t>Why do we recommend this?</a:t>
                </a:r>
                <a:r>
                  <a:rPr lang="en-US" sz="6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28537B-D316-0740-9486-97E138DD2891}"/>
                  </a:ext>
                </a:extLst>
              </p:cNvPr>
              <p:cNvSpPr txBox="1"/>
              <p:nvPr/>
            </p:nvSpPr>
            <p:spPr>
              <a:xfrm>
                <a:off x="7570685" y="3452514"/>
                <a:ext cx="126885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u="sng" dirty="0">
                    <a:solidFill>
                      <a:schemeClr val="bg1">
                        <a:lumMod val="65000"/>
                      </a:schemeClr>
                    </a:solidFill>
                  </a:rPr>
                  <a:t>Why do we recommend this?</a:t>
                </a:r>
                <a:r>
                  <a:rPr lang="en-US" sz="6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133FE4-A2CB-FC40-9E54-495928B5EDF3}"/>
                  </a:ext>
                </a:extLst>
              </p:cNvPr>
              <p:cNvSpPr txBox="1"/>
              <p:nvPr/>
            </p:nvSpPr>
            <p:spPr>
              <a:xfrm>
                <a:off x="7570685" y="4067918"/>
                <a:ext cx="126885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u="sng" dirty="0">
                    <a:solidFill>
                      <a:schemeClr val="bg1">
                        <a:lumMod val="65000"/>
                      </a:schemeClr>
                    </a:solidFill>
                  </a:rPr>
                  <a:t>Why do we recommend this?</a:t>
                </a:r>
                <a:r>
                  <a:rPr lang="en-US" sz="6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2BF1FE-AD6C-A949-9918-E2D50C951F3F}"/>
                  </a:ext>
                </a:extLst>
              </p:cNvPr>
              <p:cNvSpPr txBox="1"/>
              <p:nvPr/>
            </p:nvSpPr>
            <p:spPr>
              <a:xfrm>
                <a:off x="2711375" y="3397103"/>
                <a:ext cx="662597" cy="21544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u="sng" dirty="0">
                    <a:solidFill>
                      <a:srgbClr val="00B050"/>
                    </a:solidFill>
                  </a:rPr>
                  <a:t>Why?</a:t>
                </a:r>
                <a:endParaRPr lang="en-US" sz="75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:a16="http://schemas.microsoft.com/office/drawing/2014/main" id="{4B9639D4-91A0-6A49-AE74-72858F61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3973" y="3418771"/>
              <a:ext cx="944325" cy="16575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B7568A-BCFF-D640-AA4D-F1C9249588EB}"/>
              </a:ext>
            </a:extLst>
          </p:cNvPr>
          <p:cNvGrpSpPr/>
          <p:nvPr/>
        </p:nvGrpSpPr>
        <p:grpSpPr>
          <a:xfrm>
            <a:off x="244997" y="3634215"/>
            <a:ext cx="2726885" cy="2400406"/>
            <a:chOff x="146943" y="3178844"/>
            <a:chExt cx="2726885" cy="24004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39A09-AC78-2A40-9BCE-DDE8046DE6E3}"/>
                </a:ext>
              </a:extLst>
            </p:cNvPr>
            <p:cNvSpPr txBox="1"/>
            <p:nvPr/>
          </p:nvSpPr>
          <p:spPr>
            <a:xfrm>
              <a:off x="146943" y="4748253"/>
              <a:ext cx="2726885" cy="830997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 % match score for a user is also explainable, interactive and adjustable.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A89BD3B-2038-1F4E-BFCE-D430970B5FAA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1213743" y="3178844"/>
              <a:ext cx="296643" cy="1569409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E30691-6815-2E44-823B-EDEECF470576}"/>
              </a:ext>
            </a:extLst>
          </p:cNvPr>
          <p:cNvGrpSpPr/>
          <p:nvPr/>
        </p:nvGrpSpPr>
        <p:grpSpPr>
          <a:xfrm>
            <a:off x="6594590" y="4196749"/>
            <a:ext cx="2304413" cy="1828691"/>
            <a:chOff x="9792951" y="1333693"/>
            <a:chExt cx="2304413" cy="182869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26556E-36D7-9B4E-90F6-2155D09D6427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H="1" flipV="1">
              <a:off x="10308845" y="1333693"/>
              <a:ext cx="636313" cy="751473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13544E-3BDD-E24F-97D8-CC0A9A5C6F3A}"/>
                </a:ext>
              </a:extLst>
            </p:cNvPr>
            <p:cNvSpPr txBox="1"/>
            <p:nvPr/>
          </p:nvSpPr>
          <p:spPr>
            <a:xfrm>
              <a:off x="9792951" y="2085166"/>
              <a:ext cx="2304413" cy="1077218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Recommendations equipped with explanations and potential interactions.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8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5A3C171-9962-400D-8F67-D8BC0C5F37D7}"/>
              </a:ext>
            </a:extLst>
          </p:cNvPr>
          <p:cNvSpPr txBox="1"/>
          <p:nvPr/>
        </p:nvSpPr>
        <p:spPr>
          <a:xfrm>
            <a:off x="447430" y="2986787"/>
            <a:ext cx="8490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Counterfactual explanation for </a:t>
            </a:r>
            <a:r>
              <a:rPr lang="en-GB" sz="2000" i="1" dirty="0" err="1">
                <a:latin typeface="+mj-lt"/>
                <a:ea typeface="+mj-ea"/>
                <a:cs typeface="+mj-cs"/>
              </a:rPr>
              <a:t>f</a:t>
            </a:r>
            <a:r>
              <a:rPr lang="en-GB" sz="2000" i="1" baseline="-25000" dirty="0" err="1">
                <a:latin typeface="+mj-lt"/>
                <a:ea typeface="+mj-ea"/>
                <a:cs typeface="+mj-cs"/>
              </a:rPr>
              <a:t>w</a:t>
            </a:r>
            <a:r>
              <a:rPr lang="en-GB" sz="2000" i="1" dirty="0">
                <a:latin typeface="+mj-lt"/>
                <a:ea typeface="+mj-ea"/>
                <a:cs typeface="+mj-cs"/>
              </a:rPr>
              <a:t>(x</a:t>
            </a:r>
            <a:r>
              <a:rPr lang="en-GB" sz="2000" i="1" baseline="-25000" dirty="0">
                <a:latin typeface="+mj-lt"/>
                <a:ea typeface="+mj-ea"/>
                <a:cs typeface="+mj-cs"/>
              </a:rPr>
              <a:t>i</a:t>
            </a:r>
            <a:r>
              <a:rPr lang="en-GB" sz="2000" i="1" dirty="0">
                <a:latin typeface="+mj-lt"/>
                <a:ea typeface="+mj-ea"/>
                <a:cs typeface="+mj-cs"/>
              </a:rPr>
              <a:t>)=</a:t>
            </a:r>
            <a:r>
              <a:rPr lang="en-GB" sz="2000" i="1" dirty="0" err="1">
                <a:latin typeface="+mj-lt"/>
                <a:ea typeface="+mj-ea"/>
                <a:cs typeface="+mj-cs"/>
              </a:rPr>
              <a:t>y</a:t>
            </a:r>
            <a:r>
              <a:rPr lang="en-GB" sz="2000" i="1" baseline="-25000" dirty="0" err="1">
                <a:latin typeface="+mj-lt"/>
                <a:ea typeface="+mj-ea"/>
                <a:cs typeface="+mj-cs"/>
              </a:rPr>
              <a:t>i</a:t>
            </a:r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GB" sz="2000" i="1" dirty="0">
                <a:latin typeface="+mj-lt"/>
                <a:ea typeface="+mj-ea"/>
                <a:cs typeface="+mj-cs"/>
              </a:rPr>
              <a:t>(</a:t>
            </a:r>
            <a:r>
              <a:rPr lang="en-GB" sz="2000" i="1" dirty="0" err="1">
                <a:latin typeface="+mj-lt"/>
                <a:ea typeface="+mj-ea"/>
                <a:cs typeface="+mj-cs"/>
              </a:rPr>
              <a:t>x'y</a:t>
            </a:r>
            <a:r>
              <a:rPr lang="en-GB" sz="2000" i="1" dirty="0">
                <a:latin typeface="+mj-lt"/>
                <a:ea typeface="+mj-ea"/>
                <a:cs typeface="+mj-cs"/>
              </a:rPr>
              <a:t>')  </a:t>
            </a:r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such that </a:t>
            </a:r>
          </a:p>
          <a:p>
            <a:endParaRPr lang="en-GB" sz="2000" dirty="0">
              <a:solidFill>
                <a:srgbClr val="144B7A"/>
              </a:solidFill>
              <a:latin typeface="+mj-lt"/>
              <a:ea typeface="+mj-ea"/>
              <a:cs typeface="+mj-cs"/>
            </a:endParaRPr>
          </a:p>
          <a:p>
            <a:endParaRPr lang="en-GB" sz="2000" dirty="0">
              <a:solidFill>
                <a:srgbClr val="144B7A"/>
              </a:solidFill>
              <a:latin typeface="+mj-lt"/>
              <a:ea typeface="+mj-ea"/>
              <a:cs typeface="+mj-cs"/>
            </a:endParaRPr>
          </a:p>
          <a:p>
            <a:endParaRPr lang="en-GB" sz="2000" dirty="0">
              <a:solidFill>
                <a:srgbClr val="144B7A"/>
              </a:solidFill>
              <a:latin typeface="+mj-lt"/>
              <a:ea typeface="+mj-ea"/>
              <a:cs typeface="+mj-cs"/>
            </a:endParaRPr>
          </a:p>
          <a:p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(here </a:t>
            </a:r>
            <a:r>
              <a:rPr lang="en-GB" sz="2000" i="1" dirty="0">
                <a:latin typeface="+mj-lt"/>
                <a:ea typeface="+mj-ea"/>
                <a:cs typeface="+mj-cs"/>
              </a:rPr>
              <a:t>d(.,.) </a:t>
            </a:r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is a distance measure):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E2F3B-3D14-42BD-AA16-BFD822BF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XAI: 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D823F-1FF0-4F8F-A653-389EDCEFE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30" y="4907524"/>
            <a:ext cx="8160631" cy="908775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300" dirty="0"/>
              <a:t>Several other recent proposals, for example: </a:t>
            </a:r>
          </a:p>
          <a:p>
            <a:r>
              <a:rPr lang="en-GB" sz="1900" b="1" dirty="0"/>
              <a:t>FACE</a:t>
            </a:r>
            <a:r>
              <a:rPr lang="en-GB" sz="1900" i="1" dirty="0">
                <a:solidFill>
                  <a:srgbClr val="7598B3"/>
                </a:solidFill>
              </a:rPr>
              <a:t> (Feasible and Actionable Counterfactual Explanations) </a:t>
            </a:r>
            <a:r>
              <a:rPr lang="en-GB" sz="1900" dirty="0" err="1">
                <a:solidFill>
                  <a:srgbClr val="7598B3"/>
                </a:solidFill>
              </a:rPr>
              <a:t>Poyiadzi</a:t>
            </a:r>
            <a:r>
              <a:rPr lang="en-GB" sz="1900" dirty="0">
                <a:solidFill>
                  <a:srgbClr val="7598B3"/>
                </a:solidFill>
              </a:rPr>
              <a:t> et al, AIES20</a:t>
            </a:r>
          </a:p>
          <a:p>
            <a:r>
              <a:rPr lang="en-GB" sz="1900" b="1" dirty="0"/>
              <a:t>DICE </a:t>
            </a:r>
            <a:r>
              <a:rPr lang="en-GB" sz="1900" i="1" dirty="0">
                <a:solidFill>
                  <a:srgbClr val="7598B3"/>
                </a:solidFill>
              </a:rPr>
              <a:t>(Explaining Machine Learning Classifiers through Diverse Counterfactual Explanations) </a:t>
            </a:r>
            <a:r>
              <a:rPr lang="en-GB" sz="1900" dirty="0" err="1">
                <a:solidFill>
                  <a:srgbClr val="7598B3"/>
                </a:solidFill>
              </a:rPr>
              <a:t>Mothilal</a:t>
            </a:r>
            <a:r>
              <a:rPr lang="en-GB" sz="1900" dirty="0">
                <a:solidFill>
                  <a:srgbClr val="7598B3"/>
                </a:solidFill>
              </a:rPr>
              <a:t> et al, FAT*20</a:t>
            </a:r>
          </a:p>
          <a:p>
            <a:r>
              <a:rPr lang="en-GB" sz="1900" b="1" dirty="0"/>
              <a:t>CLEAR</a:t>
            </a:r>
            <a:r>
              <a:rPr lang="en-GB" sz="1900" i="1" dirty="0">
                <a:solidFill>
                  <a:srgbClr val="7598B3"/>
                </a:solidFill>
              </a:rPr>
              <a:t> (Measurable Counterfactual Local Explanations for Any Classifier) </a:t>
            </a:r>
            <a:r>
              <a:rPr lang="en-GB" sz="1900" dirty="0" err="1">
                <a:solidFill>
                  <a:srgbClr val="7598B3"/>
                </a:solidFill>
              </a:rPr>
              <a:t>White&amp;Garcez</a:t>
            </a:r>
            <a:r>
              <a:rPr lang="en-GB" sz="1900" dirty="0">
                <a:solidFill>
                  <a:srgbClr val="7598B3"/>
                </a:solidFill>
              </a:rPr>
              <a:t>. ECAI2020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9B5A3-D50D-4244-868D-A61386BC3521}"/>
              </a:ext>
            </a:extLst>
          </p:cNvPr>
          <p:cNvSpPr txBox="1"/>
          <p:nvPr/>
        </p:nvSpPr>
        <p:spPr>
          <a:xfrm>
            <a:off x="5874315" y="1019050"/>
            <a:ext cx="306341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Counterfactual Explanations without Opening the Black Box: Automated Decisions and the GDPR. </a:t>
            </a:r>
            <a:r>
              <a:rPr lang="en-GB" sz="1100" dirty="0">
                <a:solidFill>
                  <a:srgbClr val="7598B3"/>
                </a:solidFill>
              </a:rPr>
              <a:t>Wachter et al. Harvard Journal of Law &amp; Technology  31(2)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71E07-ACCF-4E42-A2BC-4F310597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04" y="999080"/>
            <a:ext cx="5330291" cy="1215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B15180-C474-481B-88EE-F3BE7C8EE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631" y="3467034"/>
            <a:ext cx="5943600" cy="760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5CF07D-337B-4DAF-B69B-850BACB46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645" y="2135782"/>
            <a:ext cx="4711097" cy="9198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3B6AD4-FA07-46E2-B742-6665487C60F6}"/>
              </a:ext>
            </a:extLst>
          </p:cNvPr>
          <p:cNvSpPr txBox="1"/>
          <p:nvPr/>
        </p:nvSpPr>
        <p:spPr>
          <a:xfrm>
            <a:off x="457200" y="2367294"/>
            <a:ext cx="31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Machine Learning Classifier:</a:t>
            </a:r>
          </a:p>
        </p:txBody>
      </p:sp>
    </p:spTree>
    <p:extLst>
      <p:ext uri="{BB962C8B-B14F-4D97-AF65-F5344CB8AC3E}">
        <p14:creationId xmlns:p14="http://schemas.microsoft.com/office/powerpoint/2010/main" val="29441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uiExpand="1" build="p" animBg="1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6D64E-0FF6-1B49-834F-12755B10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16" y="274638"/>
            <a:ext cx="8229600" cy="572029"/>
          </a:xfrm>
        </p:spPr>
        <p:txBody>
          <a:bodyPr/>
          <a:lstStyle/>
          <a:p>
            <a:r>
              <a:rPr lang="en-US" dirty="0"/>
              <a:t>Potential Applications – Netflix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2C3AEB-F064-F44C-B2B0-61CB2BFE3919}"/>
              </a:ext>
            </a:extLst>
          </p:cNvPr>
          <p:cNvGrpSpPr/>
          <p:nvPr/>
        </p:nvGrpSpPr>
        <p:grpSpPr>
          <a:xfrm>
            <a:off x="540193" y="1427062"/>
            <a:ext cx="8091377" cy="4452743"/>
            <a:chOff x="2041451" y="1427062"/>
            <a:chExt cx="8091377" cy="44527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394EB0-BA66-6F45-AB7A-DC5EE04119F3}"/>
                </a:ext>
              </a:extLst>
            </p:cNvPr>
            <p:cNvGrpSpPr/>
            <p:nvPr/>
          </p:nvGrpSpPr>
          <p:grpSpPr>
            <a:xfrm>
              <a:off x="2041451" y="1427062"/>
              <a:ext cx="8091377" cy="4452743"/>
              <a:chOff x="2041451" y="1427062"/>
              <a:chExt cx="8091377" cy="445274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7EBC73A-5526-124D-BD3F-6D53A21A890E}"/>
                  </a:ext>
                </a:extLst>
              </p:cNvPr>
              <p:cNvSpPr/>
              <p:nvPr/>
            </p:nvSpPr>
            <p:spPr>
              <a:xfrm>
                <a:off x="2041451" y="1427062"/>
                <a:ext cx="8091377" cy="445274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CE23BD-8A9C-C643-BBED-0D140C884970}"/>
                  </a:ext>
                </a:extLst>
              </p:cNvPr>
              <p:cNvSpPr txBox="1"/>
              <p:nvPr/>
            </p:nvSpPr>
            <p:spPr>
              <a:xfrm>
                <a:off x="3585556" y="2379778"/>
                <a:ext cx="5026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bg1"/>
                    </a:solidFill>
                  </a:rPr>
                  <a:t>The Ballad Of Buster Scruggs </a:t>
                </a:r>
                <a:r>
                  <a:rPr lang="en-US" sz="1400" dirty="0">
                    <a:solidFill>
                      <a:schemeClr val="bg1"/>
                    </a:solidFill>
                  </a:rPr>
                  <a:t>has a high match percentage </a:t>
                </a:r>
                <a:r>
                  <a:rPr lang="en-GB" sz="1400" dirty="0">
                    <a:solidFill>
                      <a:schemeClr val="bg1"/>
                    </a:solidFill>
                  </a:rPr>
                  <a:t>because we thought you’d like the acting, mainly that of </a:t>
                </a:r>
                <a:r>
                  <a:rPr lang="en-GB" sz="1400" i="1" dirty="0">
                    <a:solidFill>
                      <a:schemeClr val="bg1"/>
                    </a:solidFill>
                  </a:rPr>
                  <a:t>James Franco</a:t>
                </a:r>
                <a:r>
                  <a:rPr lang="en-GB" sz="1400" dirty="0">
                    <a:solidFill>
                      <a:schemeClr val="bg1"/>
                    </a:solidFill>
                  </a:rPr>
                  <a:t>.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283362-E269-B14E-9F26-65D5151A4F65}"/>
                  </a:ext>
                </a:extLst>
              </p:cNvPr>
              <p:cNvSpPr txBox="1"/>
              <p:nvPr/>
            </p:nvSpPr>
            <p:spPr>
              <a:xfrm>
                <a:off x="4906246" y="3075282"/>
                <a:ext cx="831130" cy="338554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</a:rPr>
                  <a:t>Indeed, I like him!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71469-7B08-0F45-B15D-A5EB4292B001}"/>
                  </a:ext>
                </a:extLst>
              </p:cNvPr>
              <p:cNvSpPr txBox="1"/>
              <p:nvPr/>
            </p:nvSpPr>
            <p:spPr>
              <a:xfrm>
                <a:off x="5810931" y="3075282"/>
                <a:ext cx="838665" cy="338554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</a:rPr>
                  <a:t>Actually, I don’t like him.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2EF352-1827-C641-9C7B-4D07A1F7248B}"/>
                  </a:ext>
                </a:extLst>
              </p:cNvPr>
              <p:cNvSpPr txBox="1"/>
              <p:nvPr/>
            </p:nvSpPr>
            <p:spPr>
              <a:xfrm>
                <a:off x="6723151" y="3075282"/>
                <a:ext cx="838665" cy="338554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</a:rPr>
                  <a:t>Why did you think I like him?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EBAE8D-58A9-2E48-9DF3-C423B0AFB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6489" y="1942107"/>
              <a:ext cx="5321300" cy="381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C61703-065B-F44E-8FC0-66491478A24E}"/>
              </a:ext>
            </a:extLst>
          </p:cNvPr>
          <p:cNvSpPr txBox="1"/>
          <p:nvPr/>
        </p:nvSpPr>
        <p:spPr>
          <a:xfrm>
            <a:off x="2084298" y="3700156"/>
            <a:ext cx="490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We thought you’d like him because similar users liked </a:t>
            </a:r>
            <a:r>
              <a:rPr lang="en-GB" sz="1400" i="1" dirty="0">
                <a:solidFill>
                  <a:schemeClr val="bg1"/>
                </a:solidFill>
              </a:rPr>
              <a:t>127 Hours</a:t>
            </a:r>
            <a:r>
              <a:rPr lang="en-GB" sz="1400" dirty="0">
                <a:solidFill>
                  <a:schemeClr val="bg1"/>
                </a:solidFill>
              </a:rPr>
              <a:t>, in which he acted.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340D28-8FC8-9B47-9C6F-F5A9389AAF84}"/>
              </a:ext>
            </a:extLst>
          </p:cNvPr>
          <p:cNvSpPr txBox="1"/>
          <p:nvPr/>
        </p:nvSpPr>
        <p:spPr>
          <a:xfrm>
            <a:off x="3404988" y="4468717"/>
            <a:ext cx="831130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dirty="0">
              <a:solidFill>
                <a:schemeClr val="bg1"/>
              </a:solidFill>
            </a:endParaRP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Okay thanks!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12195-90C5-2247-A323-9743E1FCB8EF}"/>
              </a:ext>
            </a:extLst>
          </p:cNvPr>
          <p:cNvSpPr txBox="1"/>
          <p:nvPr/>
        </p:nvSpPr>
        <p:spPr>
          <a:xfrm>
            <a:off x="4309673" y="4470460"/>
            <a:ext cx="83866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I don’t care about similar users.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DB1D0-6EC0-FC44-8FFA-3354A06D3294}"/>
              </a:ext>
            </a:extLst>
          </p:cNvPr>
          <p:cNvSpPr txBox="1"/>
          <p:nvPr/>
        </p:nvSpPr>
        <p:spPr>
          <a:xfrm>
            <a:off x="5221893" y="4468717"/>
            <a:ext cx="83866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These users are not similar to me.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79E99A-7C16-6D40-8C60-9236990C5594}"/>
              </a:ext>
            </a:extLst>
          </p:cNvPr>
          <p:cNvSpPr txBox="1"/>
          <p:nvPr/>
        </p:nvSpPr>
        <p:spPr>
          <a:xfrm>
            <a:off x="2090032" y="5143728"/>
            <a:ext cx="490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Got it, updating your recommendations!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4F1ABD-729B-0A40-9AC3-8330CA8D3646}"/>
              </a:ext>
            </a:extLst>
          </p:cNvPr>
          <p:cNvSpPr txBox="1"/>
          <p:nvPr/>
        </p:nvSpPr>
        <p:spPr>
          <a:xfrm>
            <a:off x="5226374" y="3075282"/>
            <a:ext cx="838665" cy="3385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Why did you think I like him?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AF99E-F33D-4140-B629-71D233C6F4C1}"/>
              </a:ext>
            </a:extLst>
          </p:cNvPr>
          <p:cNvSpPr txBox="1"/>
          <p:nvPr/>
        </p:nvSpPr>
        <p:spPr>
          <a:xfrm>
            <a:off x="4312929" y="4467892"/>
            <a:ext cx="838665" cy="4616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I don’t care about similar users.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3B2110-67B7-CD41-9B39-3DCB245B017B}"/>
              </a:ext>
            </a:extLst>
          </p:cNvPr>
          <p:cNvGrpSpPr/>
          <p:nvPr/>
        </p:nvGrpSpPr>
        <p:grpSpPr>
          <a:xfrm>
            <a:off x="6142684" y="2717102"/>
            <a:ext cx="2971874" cy="1323439"/>
            <a:chOff x="-48595" y="2281353"/>
            <a:chExt cx="2971874" cy="13234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10FA21-5A85-F44C-BBC6-9C7B0A8C26F6}"/>
                </a:ext>
              </a:extLst>
            </p:cNvPr>
            <p:cNvSpPr txBox="1"/>
            <p:nvPr/>
          </p:nvSpPr>
          <p:spPr>
            <a:xfrm>
              <a:off x="778010" y="2281353"/>
              <a:ext cx="2145269" cy="1323439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Users may interact with the system to provide feedback, including requesting deeper explanations.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376814C-2200-B44C-85D5-5785995A60F0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-48595" y="2859154"/>
              <a:ext cx="826605" cy="83919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741037-A475-3048-BA9E-6BD3755CA2BF}"/>
              </a:ext>
            </a:extLst>
          </p:cNvPr>
          <p:cNvGrpSpPr/>
          <p:nvPr/>
        </p:nvGrpSpPr>
        <p:grpSpPr>
          <a:xfrm>
            <a:off x="5148338" y="5087065"/>
            <a:ext cx="3896225" cy="1077218"/>
            <a:chOff x="-58065" y="2254587"/>
            <a:chExt cx="3896225" cy="107721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369A8C-A382-C542-8924-7923A1A230A8}"/>
                </a:ext>
              </a:extLst>
            </p:cNvPr>
            <p:cNvSpPr txBox="1"/>
            <p:nvPr/>
          </p:nvSpPr>
          <p:spPr>
            <a:xfrm>
              <a:off x="420072" y="2254587"/>
              <a:ext cx="3418088" cy="1077218"/>
            </a:xfrm>
            <a:prstGeom prst="rect">
              <a:avLst/>
            </a:prstGeom>
            <a:solidFill>
              <a:srgbClr val="7598B3"/>
            </a:solidFill>
            <a:ln>
              <a:solidFill>
                <a:srgbClr val="144B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Feedback can be guaranteed to affect recommendations intuitively, e.g. here, similar users would be used less and the match score reduced.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4B03486-242E-3A40-AB21-3AE1CB8B27D5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 flipV="1">
              <a:off x="-58065" y="2551727"/>
              <a:ext cx="478137" cy="241469"/>
            </a:xfrm>
            <a:prstGeom prst="straightConnector1">
              <a:avLst/>
            </a:prstGeom>
            <a:ln w="38100">
              <a:solidFill>
                <a:srgbClr val="7598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83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/>
      <p:bldP spid="18" grpId="0" animBg="1"/>
      <p:bldP spid="1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123316"/>
            <a:ext cx="8229600" cy="1779211"/>
          </a:xfrm>
        </p:spPr>
        <p:txBody>
          <a:bodyPr>
            <a:normAutofit/>
          </a:bodyPr>
          <a:lstStyle/>
          <a:p>
            <a:r>
              <a:rPr lang="en-US" sz="2000" b="0" dirty="0"/>
              <a:t>Part 4 – Conclusions</a:t>
            </a:r>
          </a:p>
        </p:txBody>
      </p:sp>
    </p:spTree>
    <p:extLst>
      <p:ext uri="{BB962C8B-B14F-4D97-AF65-F5344CB8AC3E}">
        <p14:creationId xmlns:p14="http://schemas.microsoft.com/office/powerpoint/2010/main" val="20333639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28B2-4D3D-43FA-BE3D-8344D73B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7841-EB06-4397-A18A-1E5AE87D2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Computational argumentation can empower (interactive) explanations </a:t>
            </a:r>
          </a:p>
          <a:p>
            <a:pPr lvl="1"/>
            <a:r>
              <a:rPr lang="en-GB" dirty="0"/>
              <a:t>of a review aggregation system, scheduling systems, (argumentation-based) predictions from data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of a hybrid (collaborative filtering/content-based) recommender system, PageRank, Bayesian network classifiers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The explained systems may be</a:t>
            </a:r>
          </a:p>
          <a:p>
            <a:pPr lvl="1"/>
            <a:r>
              <a:rPr lang="en-GB" dirty="0"/>
              <a:t>bespoke, argumentative by design (review aggregation system, </a:t>
            </a:r>
            <a:r>
              <a:rPr lang="en-GB" dirty="0" err="1"/>
              <a:t>DEAr</a:t>
            </a:r>
            <a:r>
              <a:rPr lang="en-GB" dirty="0"/>
              <a:t>, Aspect-Item recommender system)</a:t>
            </a:r>
          </a:p>
          <a:p>
            <a:pPr lvl="1"/>
            <a:r>
              <a:rPr lang="en-GB" dirty="0"/>
              <a:t>existing, with post-hoc argumentative explanations (scheduling, PageRank, Bayesian network classifiers)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01D98-7579-4DC2-A4E7-33A3D1F1F71A}"/>
              </a:ext>
            </a:extLst>
          </p:cNvPr>
          <p:cNvGrpSpPr/>
          <p:nvPr/>
        </p:nvGrpSpPr>
        <p:grpSpPr>
          <a:xfrm>
            <a:off x="2363636" y="3336900"/>
            <a:ext cx="4571819" cy="646331"/>
            <a:chOff x="2625620" y="2857052"/>
            <a:chExt cx="4571819" cy="646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49FF9-FBC0-4EEC-86A0-BBC89777F9D7}"/>
                </a:ext>
              </a:extLst>
            </p:cNvPr>
            <p:cNvSpPr/>
            <p:nvPr/>
          </p:nvSpPr>
          <p:spPr>
            <a:xfrm>
              <a:off x="3726780" y="2857052"/>
              <a:ext cx="1690439" cy="6463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Argumentation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Semantics</a:t>
              </a:r>
            </a:p>
          </p:txBody>
        </p:sp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73F1A869-E621-4BEB-9026-261EFC6AF7F8}"/>
                </a:ext>
              </a:extLst>
            </p:cNvPr>
            <p:cNvSpPr/>
            <p:nvPr/>
          </p:nvSpPr>
          <p:spPr>
            <a:xfrm>
              <a:off x="3370646" y="2973865"/>
              <a:ext cx="278689" cy="368194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79167E-88DB-4CBD-A188-713FDD55E42A}"/>
                </a:ext>
              </a:extLst>
            </p:cNvPr>
            <p:cNvSpPr/>
            <p:nvPr/>
          </p:nvSpPr>
          <p:spPr>
            <a:xfrm>
              <a:off x="2625620" y="2903145"/>
              <a:ext cx="548437" cy="509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Equals 9">
              <a:extLst>
                <a:ext uri="{FF2B5EF4-FFF2-40B4-BE49-F238E27FC236}">
                  <a16:creationId xmlns:a16="http://schemas.microsoft.com/office/drawing/2014/main" id="{BB36B84A-6643-4751-9E35-E8141727F758}"/>
                </a:ext>
              </a:extLst>
            </p:cNvPr>
            <p:cNvSpPr/>
            <p:nvPr/>
          </p:nvSpPr>
          <p:spPr>
            <a:xfrm flipH="1">
              <a:off x="5445115" y="2993748"/>
              <a:ext cx="323719" cy="509635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1A4DD4-02A3-432E-BFCF-0DBC37D05139}"/>
                </a:ext>
              </a:extLst>
            </p:cNvPr>
            <p:cNvSpPr/>
            <p:nvPr/>
          </p:nvSpPr>
          <p:spPr>
            <a:xfrm>
              <a:off x="5898436" y="2903145"/>
              <a:ext cx="1299003" cy="5982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Properties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8D3712-E4A9-43FE-B2B5-D396DF2254F4}"/>
              </a:ext>
            </a:extLst>
          </p:cNvPr>
          <p:cNvGrpSpPr/>
          <p:nvPr/>
        </p:nvGrpSpPr>
        <p:grpSpPr>
          <a:xfrm>
            <a:off x="2275224" y="1678976"/>
            <a:ext cx="4660231" cy="668585"/>
            <a:chOff x="6962207" y="140151"/>
            <a:chExt cx="4660231" cy="6685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1FC56B-AD49-4E3D-8B8B-C5913B5D1B5B}"/>
                </a:ext>
              </a:extLst>
            </p:cNvPr>
            <p:cNvSpPr/>
            <p:nvPr/>
          </p:nvSpPr>
          <p:spPr>
            <a:xfrm>
              <a:off x="6962207" y="140151"/>
              <a:ext cx="1809208" cy="6463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Argumentation Framework</a:t>
              </a:r>
            </a:p>
          </p:txBody>
        </p:sp>
        <p:sp>
          <p:nvSpPr>
            <p:cNvPr id="13" name="Plus Sign 12">
              <a:extLst>
                <a:ext uri="{FF2B5EF4-FFF2-40B4-BE49-F238E27FC236}">
                  <a16:creationId xmlns:a16="http://schemas.microsoft.com/office/drawing/2014/main" id="{8B1591D3-FA46-41C3-A9C1-008B7C94E279}"/>
                </a:ext>
              </a:extLst>
            </p:cNvPr>
            <p:cNvSpPr/>
            <p:nvPr/>
          </p:nvSpPr>
          <p:spPr>
            <a:xfrm>
              <a:off x="8816446" y="301473"/>
              <a:ext cx="278689" cy="368194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C37A51-5723-4B60-A937-9DA8BF6497EC}"/>
                </a:ext>
              </a:extLst>
            </p:cNvPr>
            <p:cNvSpPr/>
            <p:nvPr/>
          </p:nvSpPr>
          <p:spPr>
            <a:xfrm>
              <a:off x="9188950" y="227607"/>
              <a:ext cx="548437" cy="509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Equals 14">
              <a:extLst>
                <a:ext uri="{FF2B5EF4-FFF2-40B4-BE49-F238E27FC236}">
                  <a16:creationId xmlns:a16="http://schemas.microsoft.com/office/drawing/2014/main" id="{340ECEAC-0ECE-4CB8-B070-689E278E8CA9}"/>
                </a:ext>
              </a:extLst>
            </p:cNvPr>
            <p:cNvSpPr/>
            <p:nvPr/>
          </p:nvSpPr>
          <p:spPr>
            <a:xfrm flipH="1">
              <a:off x="9831203" y="299101"/>
              <a:ext cx="323719" cy="509635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2F8738-C217-48F6-B75B-80FCDD25F7FA}"/>
                </a:ext>
              </a:extLst>
            </p:cNvPr>
            <p:cNvSpPr/>
            <p:nvPr/>
          </p:nvSpPr>
          <p:spPr>
            <a:xfrm>
              <a:off x="10323435" y="164190"/>
              <a:ext cx="1299003" cy="5982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Properties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03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06A6-8D79-4121-A7E3-2C3B8AB7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Formal Properties of explanations?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2EF35-0735-4BFB-A098-CF4BF66FF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b="1" dirty="0"/>
              <a:t>Cognitive Tractability</a:t>
            </a:r>
          </a:p>
          <a:p>
            <a:pPr lvl="1"/>
            <a:r>
              <a:rPr lang="en-GB" sz="2000" dirty="0"/>
              <a:t>Explanations (e.g. pertaining to schedule S)  are concise - polynomial in size</a:t>
            </a:r>
          </a:p>
          <a:p>
            <a:r>
              <a:rPr lang="en-GB" sz="2000" b="1" dirty="0"/>
              <a:t>Computational Tractability</a:t>
            </a:r>
          </a:p>
          <a:p>
            <a:pPr lvl="1"/>
            <a:r>
              <a:rPr lang="en-GB" sz="2000" dirty="0"/>
              <a:t>Explaining whether and why an output (e.g. a schedule S) is (not) good can be performed efficiently - in polynomial time</a:t>
            </a:r>
          </a:p>
          <a:p>
            <a:r>
              <a:rPr lang="en-GB" sz="2000" dirty="0"/>
              <a:t> </a:t>
            </a:r>
            <a:r>
              <a:rPr lang="en-GB" sz="2000" b="1" dirty="0"/>
              <a:t>Soundness and Completeness (fidelity):</a:t>
            </a:r>
          </a:p>
          <a:p>
            <a:pPr lvl="1"/>
            <a:r>
              <a:rPr lang="en-GB" sz="2000" dirty="0"/>
              <a:t>There exists an explanation why an output (e.g., a schedule) S is (not) good </a:t>
            </a:r>
            <a:r>
              <a:rPr lang="en-GB" sz="2000" dirty="0" err="1"/>
              <a:t>iff</a:t>
            </a:r>
            <a:r>
              <a:rPr lang="en-GB" sz="2000" dirty="0"/>
              <a:t> S is (not) good 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r>
              <a:rPr lang="en-GB" sz="2000" b="1" dirty="0"/>
              <a:t>Existence and Uniqueness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There always exists and explanation and it is unique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2B4AC-54A6-41EA-9EFF-E976F64A3416}"/>
              </a:ext>
            </a:extLst>
          </p:cNvPr>
          <p:cNvSpPr txBox="1"/>
          <p:nvPr/>
        </p:nvSpPr>
        <p:spPr>
          <a:xfrm>
            <a:off x="6503189" y="4128208"/>
            <a:ext cx="2183611" cy="397032"/>
          </a:xfrm>
          <a:prstGeom prst="rect">
            <a:avLst/>
          </a:prstGeom>
          <a:noFill/>
          <a:ln>
            <a:solidFill>
              <a:srgbClr val="7598B3"/>
            </a:solidFill>
          </a:ln>
        </p:spPr>
        <p:txBody>
          <a:bodyPr wrap="non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Argumentation for Explainable Scheduling.</a:t>
            </a:r>
          </a:p>
          <a:p>
            <a:pPr algn="just">
              <a:spcBef>
                <a:spcPct val="20000"/>
              </a:spcBef>
            </a:pPr>
            <a:r>
              <a:rPr lang="en-GB" sz="900" dirty="0" err="1">
                <a:solidFill>
                  <a:srgbClr val="7598B3"/>
                </a:solidFill>
              </a:rPr>
              <a:t>Cyras</a:t>
            </a:r>
            <a:r>
              <a:rPr lang="en-GB" sz="900" dirty="0">
                <a:solidFill>
                  <a:srgbClr val="7598B3"/>
                </a:solidFill>
              </a:rPr>
              <a:t> et al. AAAI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7F779-D962-4EEA-A397-45AEAA833FF0}"/>
              </a:ext>
            </a:extLst>
          </p:cNvPr>
          <p:cNvSpPr txBox="1"/>
          <p:nvPr/>
        </p:nvSpPr>
        <p:spPr>
          <a:xfrm>
            <a:off x="5712906" y="5643484"/>
            <a:ext cx="2566699" cy="369332"/>
          </a:xfrm>
          <a:prstGeom prst="rect">
            <a:avLst/>
          </a:prstGeom>
          <a:noFill/>
          <a:ln>
            <a:solidFill>
              <a:srgbClr val="7598B3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900" i="1" dirty="0">
                <a:solidFill>
                  <a:srgbClr val="7598B3"/>
                </a:solidFill>
              </a:rPr>
              <a:t>Relation-Based Counterfactual Explanations for Bayesian Network Classifiers</a:t>
            </a:r>
            <a:r>
              <a:rPr lang="en-GB" sz="900" dirty="0">
                <a:solidFill>
                  <a:srgbClr val="7598B3"/>
                </a:solidFill>
              </a:rPr>
              <a:t>. </a:t>
            </a:r>
            <a:r>
              <a:rPr lang="en-GB" sz="900" dirty="0" err="1">
                <a:solidFill>
                  <a:srgbClr val="7598B3"/>
                </a:solidFill>
              </a:rPr>
              <a:t>Albini</a:t>
            </a:r>
            <a:r>
              <a:rPr lang="en-GB" sz="900" dirty="0">
                <a:solidFill>
                  <a:srgbClr val="7598B3"/>
                </a:solidFill>
              </a:rPr>
              <a:t> et al. IJCAI2020</a:t>
            </a:r>
          </a:p>
        </p:txBody>
      </p:sp>
    </p:spTree>
    <p:extLst>
      <p:ext uri="{BB962C8B-B14F-4D97-AF65-F5344CB8AC3E}">
        <p14:creationId xmlns:p14="http://schemas.microsoft.com/office/powerpoint/2010/main" val="19087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87E2-57FE-49D9-9798-B94D97338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6CB8C-A7C6-4CD6-A1C3-D21FF6BE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95" y="2387857"/>
            <a:ext cx="8229600" cy="388777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rgbClr val="144B7A"/>
                </a:solidFill>
                <a:latin typeface="+mj-lt"/>
                <a:ea typeface="+mj-ea"/>
                <a:cs typeface="+mj-cs"/>
              </a:rPr>
              <a:t>Open questions</a:t>
            </a:r>
          </a:p>
          <a:p>
            <a:r>
              <a:rPr lang="en-GB" dirty="0"/>
              <a:t>Can machine arguing be applied to </a:t>
            </a:r>
            <a:r>
              <a:rPr lang="en-GB" b="1" dirty="0"/>
              <a:t>black-box </a:t>
            </a:r>
            <a:r>
              <a:rPr lang="en-GB" dirty="0"/>
              <a:t>models?</a:t>
            </a:r>
          </a:p>
          <a:p>
            <a:r>
              <a:rPr lang="en-GB" dirty="0"/>
              <a:t>Is there a role for </a:t>
            </a:r>
            <a:r>
              <a:rPr lang="en-GB" b="1" dirty="0"/>
              <a:t>structured argumentation, preferences, probabilities </a:t>
            </a:r>
            <a:r>
              <a:rPr lang="en-GB" dirty="0"/>
              <a:t>in explanation?</a:t>
            </a:r>
          </a:p>
          <a:p>
            <a:r>
              <a:rPr lang="en-GB" dirty="0"/>
              <a:t>Can argumentation-based explanations pave the way to </a:t>
            </a:r>
            <a:r>
              <a:rPr lang="en-GB" b="1" dirty="0"/>
              <a:t>human feedback</a:t>
            </a:r>
            <a:r>
              <a:rPr lang="en-GB" dirty="0"/>
              <a:t> </a:t>
            </a:r>
            <a:r>
              <a:rPr lang="en-GB" b="1" dirty="0"/>
              <a:t>to debug  </a:t>
            </a:r>
            <a:r>
              <a:rPr lang="en-GB" dirty="0"/>
              <a:t>machines? What is their potential impact on </a:t>
            </a:r>
            <a:r>
              <a:rPr lang="en-GB" b="1" dirty="0"/>
              <a:t>manipulability</a:t>
            </a:r>
            <a:r>
              <a:rPr lang="en-GB" dirty="0"/>
              <a:t>?</a:t>
            </a:r>
          </a:p>
          <a:p>
            <a:r>
              <a:rPr lang="en-GB" dirty="0"/>
              <a:t>Can we develop a </a:t>
            </a:r>
            <a:r>
              <a:rPr lang="en-GB" b="1" dirty="0"/>
              <a:t>scientific theory </a:t>
            </a:r>
            <a:r>
              <a:rPr lang="en-GB" dirty="0"/>
              <a:t>of argumentation-based explanation?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3200" dirty="0"/>
              <a:t>Thanks for your attention </a:t>
            </a:r>
          </a:p>
          <a:p>
            <a:pPr marL="0" indent="0" algn="ctr">
              <a:buNone/>
            </a:pPr>
            <a:r>
              <a:rPr lang="en-GB" sz="3200" dirty="0"/>
              <a:t>Questions?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D606E5-162F-4BB6-85D3-FB47F6CE5EEA}"/>
              </a:ext>
            </a:extLst>
          </p:cNvPr>
          <p:cNvSpPr txBox="1">
            <a:spLocks/>
          </p:cNvSpPr>
          <p:nvPr/>
        </p:nvSpPr>
        <p:spPr>
          <a:xfrm>
            <a:off x="457200" y="727642"/>
            <a:ext cx="8229600" cy="166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Computational argumentation can support explanations of various forms (</a:t>
            </a:r>
            <a:r>
              <a:rPr lang="en-GB" b="1" dirty="0"/>
              <a:t>trees, conversations, etc</a:t>
            </a:r>
            <a:r>
              <a:rPr lang="en-GB" dirty="0"/>
              <a:t>) for a variety of systems </a:t>
            </a:r>
          </a:p>
          <a:p>
            <a:r>
              <a:rPr lang="en-GB" dirty="0"/>
              <a:t>Argumentation frameworks are </a:t>
            </a:r>
            <a:r>
              <a:rPr lang="en-GB" b="1" dirty="0"/>
              <a:t>mined</a:t>
            </a:r>
            <a:r>
              <a:rPr lang="en-GB" dirty="0"/>
              <a:t> from the systems (and underpinning data), guided by </a:t>
            </a:r>
            <a:r>
              <a:rPr lang="en-GB" b="1" dirty="0"/>
              <a:t>dialectical properties</a:t>
            </a:r>
          </a:p>
          <a:p>
            <a:r>
              <a:rPr lang="en-GB" dirty="0"/>
              <a:t>Argumentation semantics  as “</a:t>
            </a:r>
            <a:r>
              <a:rPr lang="en-GB" b="1" dirty="0"/>
              <a:t>matching</a:t>
            </a:r>
            <a:r>
              <a:rPr lang="en-GB" dirty="0"/>
              <a:t>” counterparts of decision processes in the systems</a:t>
            </a:r>
          </a:p>
          <a:p>
            <a:endParaRPr lang="en-GB" dirty="0"/>
          </a:p>
          <a:p>
            <a:pPr marL="0" indent="0"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1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4260-C680-46D4-B950-E6E7FFC4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93" y="124458"/>
            <a:ext cx="8229600" cy="572029"/>
          </a:xfrm>
        </p:spPr>
        <p:txBody>
          <a:bodyPr/>
          <a:lstStyle/>
          <a:p>
            <a:r>
              <a:rPr lang="en-GB" dirty="0"/>
              <a:t>XAI: other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F1F8C-5172-4E50-86C3-FA6CAD0C8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93" y="696487"/>
            <a:ext cx="8430728" cy="5233453"/>
          </a:xfrm>
        </p:spPr>
        <p:txBody>
          <a:bodyPr>
            <a:normAutofit/>
          </a:bodyPr>
          <a:lstStyle/>
          <a:p>
            <a:r>
              <a:rPr lang="en-GB" sz="1800" dirty="0"/>
              <a:t>Use surrogate/twin (interpretable) models</a:t>
            </a:r>
          </a:p>
          <a:p>
            <a:pPr lvl="1"/>
            <a:r>
              <a:rPr lang="en-GB" sz="1800" dirty="0"/>
              <a:t>decision trees</a:t>
            </a:r>
          </a:p>
          <a:p>
            <a:pPr lvl="1"/>
            <a:r>
              <a:rPr lang="en-GB" sz="1800" dirty="0"/>
              <a:t>KNN</a:t>
            </a:r>
          </a:p>
          <a:p>
            <a:pPr lvl="1"/>
            <a:r>
              <a:rPr lang="en-GB" sz="1800" dirty="0"/>
              <a:t>logic</a:t>
            </a:r>
          </a:p>
          <a:p>
            <a:pPr lvl="1"/>
            <a:r>
              <a:rPr lang="en-GB" sz="1800" dirty="0"/>
              <a:t>decision graphs</a:t>
            </a:r>
          </a:p>
          <a:p>
            <a:pPr lvl="1"/>
            <a:r>
              <a:rPr lang="en-GB" sz="1800" dirty="0"/>
              <a:t>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sz="1800" dirty="0"/>
          </a:p>
          <a:p>
            <a:r>
              <a:rPr lang="en-GB" sz="1800" dirty="0"/>
              <a:t>“Use explainable models instead of explaining black-box models especially when high-stake decisions are involved, as in healthcare and criminal justice”</a:t>
            </a:r>
            <a:endParaRPr lang="en-GB" sz="1800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F36ED7-701F-4146-9840-198E0DB72F50}"/>
              </a:ext>
            </a:extLst>
          </p:cNvPr>
          <p:cNvGrpSpPr/>
          <p:nvPr/>
        </p:nvGrpSpPr>
        <p:grpSpPr>
          <a:xfrm>
            <a:off x="4316727" y="1006474"/>
            <a:ext cx="4560291" cy="2314901"/>
            <a:chOff x="3677500" y="972691"/>
            <a:chExt cx="4560291" cy="23149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8E6144-A8D1-41F8-867D-5DE3BD243154}"/>
                </a:ext>
              </a:extLst>
            </p:cNvPr>
            <p:cNvSpPr/>
            <p:nvPr/>
          </p:nvSpPr>
          <p:spPr>
            <a:xfrm>
              <a:off x="3677500" y="1003539"/>
              <a:ext cx="4516597" cy="2284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Arrow: Right 5">
              <a:extLst>
                <a:ext uri="{FF2B5EF4-FFF2-40B4-BE49-F238E27FC236}">
                  <a16:creationId xmlns:a16="http://schemas.microsoft.com/office/drawing/2014/main" id="{9C22DA30-7429-4E43-AE83-30F94B9E05D1}"/>
                </a:ext>
              </a:extLst>
            </p:cNvPr>
            <p:cNvSpPr/>
            <p:nvPr/>
          </p:nvSpPr>
          <p:spPr>
            <a:xfrm rot="1875041">
              <a:off x="4427351" y="2373403"/>
              <a:ext cx="1078798" cy="27328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62BE8F-97F0-4C03-98B6-89AF566D04E1}"/>
                </a:ext>
              </a:extLst>
            </p:cNvPr>
            <p:cNvSpPr txBox="1"/>
            <p:nvPr/>
          </p:nvSpPr>
          <p:spPr>
            <a:xfrm>
              <a:off x="3777170" y="972691"/>
              <a:ext cx="1486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Interpretable</a:t>
              </a:r>
              <a:r>
                <a:rPr lang="en-GB" sz="1400" dirty="0">
                  <a:cs typeface="Times New Roman" panose="02020603050405020304" pitchFamily="18" charset="0"/>
                </a:rPr>
                <a:t> model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217E8C-F4B8-4270-BA87-70F21C30B636}"/>
                </a:ext>
              </a:extLst>
            </p:cNvPr>
            <p:cNvSpPr txBox="1"/>
            <p:nvPr/>
          </p:nvSpPr>
          <p:spPr>
            <a:xfrm>
              <a:off x="5473719" y="2322708"/>
              <a:ext cx="8026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Times New Roman" panose="02020603050405020304" pitchFamily="18" charset="0"/>
                </a:rPr>
                <a:t>Output</a:t>
              </a:r>
            </a:p>
          </p:txBody>
        </p:sp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AC18AA42-FB83-4682-A6FD-5EBDC5C98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2212" y="1322583"/>
              <a:ext cx="883764" cy="8837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DC35E6-87FA-4A01-91AE-5602DD016D07}"/>
                </a:ext>
              </a:extLst>
            </p:cNvPr>
            <p:cNvSpPr txBox="1"/>
            <p:nvPr/>
          </p:nvSpPr>
          <p:spPr>
            <a:xfrm>
              <a:off x="5474040" y="1118093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cs typeface="Times New Roman" panose="02020603050405020304" pitchFamily="18" charset="0"/>
                </a:rPr>
                <a:t>Data</a:t>
              </a:r>
            </a:p>
          </p:txBody>
        </p:sp>
        <p:sp>
          <p:nvSpPr>
            <p:cNvPr id="17" name="Arrow: Right 5">
              <a:extLst>
                <a:ext uri="{FF2B5EF4-FFF2-40B4-BE49-F238E27FC236}">
                  <a16:creationId xmlns:a16="http://schemas.microsoft.com/office/drawing/2014/main" id="{DE7E9419-CCA2-429D-AC41-E6BA91CDDC75}"/>
                </a:ext>
              </a:extLst>
            </p:cNvPr>
            <p:cNvSpPr/>
            <p:nvPr/>
          </p:nvSpPr>
          <p:spPr>
            <a:xfrm>
              <a:off x="6247289" y="1714840"/>
              <a:ext cx="382079" cy="22624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B61073-846F-46B0-A5B1-FB286AF359F0}"/>
                </a:ext>
              </a:extLst>
            </p:cNvPr>
            <p:cNvSpPr txBox="1"/>
            <p:nvPr/>
          </p:nvSpPr>
          <p:spPr>
            <a:xfrm>
              <a:off x="6783093" y="1195532"/>
              <a:ext cx="1454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Times New Roman" panose="02020603050405020304" pitchFamily="18" charset="0"/>
                </a:rPr>
                <a:t>Black-box model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A18EA1-4D16-47E8-A516-C69436129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0604" y="1447808"/>
              <a:ext cx="849689" cy="849689"/>
            </a:xfrm>
            <a:prstGeom prst="rect">
              <a:avLst/>
            </a:prstGeom>
          </p:spPr>
        </p:pic>
        <p:pic>
          <p:nvPicPr>
            <p:cNvPr id="20" name="Graphic 19" descr="Share">
              <a:extLst>
                <a:ext uri="{FF2B5EF4-FFF2-40B4-BE49-F238E27FC236}">
                  <a16:creationId xmlns:a16="http://schemas.microsoft.com/office/drawing/2014/main" id="{B59EE0A3-89C7-432F-A15D-D4EF7AE58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7505" y="2623735"/>
              <a:ext cx="570948" cy="570948"/>
            </a:xfrm>
            <a:prstGeom prst="rect">
              <a:avLst/>
            </a:prstGeom>
          </p:spPr>
        </p:pic>
        <p:sp>
          <p:nvSpPr>
            <p:cNvPr id="21" name="Arrow: Right 5">
              <a:extLst>
                <a:ext uri="{FF2B5EF4-FFF2-40B4-BE49-F238E27FC236}">
                  <a16:creationId xmlns:a16="http://schemas.microsoft.com/office/drawing/2014/main" id="{7FC4497C-4C50-4134-9A00-D543AABD42E3}"/>
                </a:ext>
              </a:extLst>
            </p:cNvPr>
            <p:cNvSpPr/>
            <p:nvPr/>
          </p:nvSpPr>
          <p:spPr>
            <a:xfrm rot="8540896">
              <a:off x="6214718" y="2326733"/>
              <a:ext cx="919418" cy="25509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2" name="Arrow: Right 5">
              <a:extLst>
                <a:ext uri="{FF2B5EF4-FFF2-40B4-BE49-F238E27FC236}">
                  <a16:creationId xmlns:a16="http://schemas.microsoft.com/office/drawing/2014/main" id="{7824B1BC-0801-4C4B-92A5-011ADFDD014E}"/>
                </a:ext>
              </a:extLst>
            </p:cNvPr>
            <p:cNvSpPr/>
            <p:nvPr/>
          </p:nvSpPr>
          <p:spPr>
            <a:xfrm rot="10800000">
              <a:off x="4943142" y="1731408"/>
              <a:ext cx="382079" cy="22624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24" name="Graphic 8">
              <a:extLst>
                <a:ext uri="{FF2B5EF4-FFF2-40B4-BE49-F238E27FC236}">
                  <a16:creationId xmlns:a16="http://schemas.microsoft.com/office/drawing/2014/main" id="{48D9B8D4-B5EC-4D72-9634-AD78086AD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973072" y="1322316"/>
              <a:ext cx="1007297" cy="1007297"/>
            </a:xfrm>
            <a:prstGeom prst="rect">
              <a:avLst/>
            </a:prstGeom>
          </p:spPr>
        </p:pic>
        <p:sp>
          <p:nvSpPr>
            <p:cNvPr id="25" name="Arrow: Curved Right 24">
              <a:extLst>
                <a:ext uri="{FF2B5EF4-FFF2-40B4-BE49-F238E27FC236}">
                  <a16:creationId xmlns:a16="http://schemas.microsoft.com/office/drawing/2014/main" id="{4C7C739E-616B-49F9-91D3-E3068149BD45}"/>
                </a:ext>
              </a:extLst>
            </p:cNvPr>
            <p:cNvSpPr/>
            <p:nvPr/>
          </p:nvSpPr>
          <p:spPr>
            <a:xfrm rot="5400000">
              <a:off x="5547702" y="242598"/>
              <a:ext cx="500621" cy="2261563"/>
            </a:xfrm>
            <a:prstGeom prst="curved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8849A8F-0435-4043-8E14-1D42D3AC2FA8}"/>
              </a:ext>
            </a:extLst>
          </p:cNvPr>
          <p:cNvSpPr txBox="1"/>
          <p:nvPr/>
        </p:nvSpPr>
        <p:spPr>
          <a:xfrm>
            <a:off x="5831427" y="5630803"/>
            <a:ext cx="3275160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GB" sz="1100" i="1" dirty="0">
                <a:solidFill>
                  <a:srgbClr val="7598B3"/>
                </a:solidFill>
              </a:rPr>
              <a:t>Stop explaining black box machine learning models for high stakes decisions and use interpretable models instead. </a:t>
            </a:r>
            <a:r>
              <a:rPr lang="en-GB" sz="1100" dirty="0">
                <a:solidFill>
                  <a:srgbClr val="7598B3"/>
                </a:solidFill>
              </a:rPr>
              <a:t>Rudin. Nature Machine Intelligence  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F583BD-C1ED-41D5-856C-F98968710B05}"/>
              </a:ext>
            </a:extLst>
          </p:cNvPr>
          <p:cNvSpPr txBox="1"/>
          <p:nvPr/>
        </p:nvSpPr>
        <p:spPr>
          <a:xfrm>
            <a:off x="602606" y="2694988"/>
            <a:ext cx="3275160" cy="20898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>
              <a:spcBef>
                <a:spcPct val="20000"/>
              </a:spcBef>
              <a:buFont typeface="Calibri" panose="020F0502020204030204" pitchFamily="34" charset="0"/>
              <a:buChar char="₋"/>
            </a:pPr>
            <a:r>
              <a:rPr lang="en-GB" sz="1100" i="1" dirty="0">
                <a:solidFill>
                  <a:srgbClr val="7598B3"/>
                </a:solidFill>
              </a:rPr>
              <a:t>Distilling a Neural Network Into a Soft Decision Tree</a:t>
            </a:r>
            <a:r>
              <a:rPr lang="en-GB" sz="1100" dirty="0">
                <a:solidFill>
                  <a:srgbClr val="7598B3"/>
                </a:solidFill>
              </a:rPr>
              <a:t>. </a:t>
            </a:r>
            <a:r>
              <a:rPr lang="en-GB" sz="1100" dirty="0" err="1">
                <a:solidFill>
                  <a:srgbClr val="7598B3"/>
                </a:solidFill>
              </a:rPr>
              <a:t>Frosst&amp;Hinton</a:t>
            </a:r>
            <a:r>
              <a:rPr lang="en-GB" sz="1100" dirty="0">
                <a:solidFill>
                  <a:srgbClr val="7598B3"/>
                </a:solidFill>
              </a:rPr>
              <a:t>. CEx@AI*IA 2017</a:t>
            </a:r>
          </a:p>
          <a:p>
            <a:pPr marL="171450" indent="-171450" algn="just">
              <a:spcBef>
                <a:spcPct val="20000"/>
              </a:spcBef>
              <a:buFont typeface="Calibri" panose="020F0502020204030204" pitchFamily="34" charset="0"/>
              <a:buChar char="₋"/>
            </a:pPr>
            <a:r>
              <a:rPr lang="en-GB" sz="1100" i="1" dirty="0">
                <a:solidFill>
                  <a:srgbClr val="7598B3"/>
                </a:solidFill>
              </a:rPr>
              <a:t>Twin-Systems to Explain Artificial Neural Networks using Case-Based Reasoning: Comparative Tests of Feature-Weighting Methods in ANN-CBR Twins for XAI. </a:t>
            </a:r>
            <a:r>
              <a:rPr lang="en-GB" sz="1100" dirty="0" err="1">
                <a:solidFill>
                  <a:srgbClr val="7598B3"/>
                </a:solidFill>
              </a:rPr>
              <a:t>Kenny&amp;Keane</a:t>
            </a:r>
            <a:r>
              <a:rPr lang="en-GB" sz="1100" dirty="0">
                <a:solidFill>
                  <a:srgbClr val="7598B3"/>
                </a:solidFill>
              </a:rPr>
              <a:t>. IJCAI2019</a:t>
            </a:r>
          </a:p>
          <a:p>
            <a:pPr marL="171450" indent="-171450" algn="just">
              <a:spcBef>
                <a:spcPct val="20000"/>
              </a:spcBef>
              <a:buFont typeface="Calibri" panose="020F0502020204030204" pitchFamily="34" charset="0"/>
              <a:buChar char="₋"/>
            </a:pPr>
            <a:r>
              <a:rPr lang="en-GB" sz="1100" i="1" dirty="0">
                <a:solidFill>
                  <a:srgbClr val="7598B3"/>
                </a:solidFill>
              </a:rPr>
              <a:t>Towards Trustable Explainable AI. </a:t>
            </a:r>
            <a:r>
              <a:rPr lang="en-GB" sz="1100" dirty="0" err="1">
                <a:solidFill>
                  <a:srgbClr val="7598B3"/>
                </a:solidFill>
              </a:rPr>
              <a:t>Ignatiev</a:t>
            </a:r>
            <a:r>
              <a:rPr lang="en-GB" sz="1100" dirty="0">
                <a:solidFill>
                  <a:srgbClr val="7598B3"/>
                </a:solidFill>
              </a:rPr>
              <a:t>. IJCAI2020</a:t>
            </a:r>
          </a:p>
          <a:p>
            <a:pPr marL="171450" indent="-171450" algn="just">
              <a:spcBef>
                <a:spcPct val="20000"/>
              </a:spcBef>
              <a:buFont typeface="Calibri" panose="020F0502020204030204" pitchFamily="34" charset="0"/>
              <a:buChar char="₋"/>
            </a:pPr>
            <a:r>
              <a:rPr lang="en-GB" sz="1100" i="1" dirty="0">
                <a:solidFill>
                  <a:srgbClr val="7598B3"/>
                </a:solidFill>
              </a:rPr>
              <a:t>Compiling Bayesian Network Classifiers into Decision Graphs. </a:t>
            </a:r>
            <a:r>
              <a:rPr lang="en-GB" sz="1100" dirty="0">
                <a:solidFill>
                  <a:srgbClr val="7598B3"/>
                </a:solidFill>
              </a:rPr>
              <a:t>Shi et al. AAAI  2019</a:t>
            </a:r>
          </a:p>
          <a:p>
            <a:pPr marL="171450" indent="-171450" algn="just">
              <a:spcBef>
                <a:spcPct val="20000"/>
              </a:spcBef>
              <a:buFont typeface="Calibri" panose="020F0502020204030204" pitchFamily="34" charset="0"/>
              <a:buChar char="₋"/>
            </a:pPr>
            <a:r>
              <a:rPr lang="en-GB" sz="1100" dirty="0">
                <a:solidFill>
                  <a:srgbClr val="7598B3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988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33687</TotalTime>
  <Words>6905</Words>
  <Application>Microsoft Macintosh PowerPoint</Application>
  <PresentationFormat>On-screen Show (4:3)</PresentationFormat>
  <Paragraphs>1086</Paragraphs>
  <Slides>84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MS PGothic</vt:lpstr>
      <vt:lpstr>Arial</vt:lpstr>
      <vt:lpstr>Avenir Roman</vt:lpstr>
      <vt:lpstr>Calibri</vt:lpstr>
      <vt:lpstr>Cambria Math</vt:lpstr>
      <vt:lpstr>Helvetica Light</vt:lpstr>
      <vt:lpstr>Lucida Calligraphy</vt:lpstr>
      <vt:lpstr>Times</vt:lpstr>
      <vt:lpstr>Times New Roman</vt:lpstr>
      <vt:lpstr>Office Theme</vt:lpstr>
      <vt:lpstr>PowerPoint Presentation</vt:lpstr>
      <vt:lpstr>Tutorial Overview </vt:lpstr>
      <vt:lpstr>                Part 1 – Introduction to XAI</vt:lpstr>
      <vt:lpstr>Why XAI?</vt:lpstr>
      <vt:lpstr>(Currently) Dominant XAI Vision </vt:lpstr>
      <vt:lpstr>Examples of XAI: (model agnostic) feature attribution methods</vt:lpstr>
      <vt:lpstr>Examples of XAI: (model specific) feature attribution methods</vt:lpstr>
      <vt:lpstr>Examples of XAI: counterfactual explanations</vt:lpstr>
      <vt:lpstr>XAI: other approaches</vt:lpstr>
      <vt:lpstr>Explanations for recommender systems</vt:lpstr>
      <vt:lpstr>Explanations for review aggregation systems</vt:lpstr>
      <vt:lpstr>Evaluating explanations (for machine learning models)</vt:lpstr>
      <vt:lpstr>Evaluating explanations (for recommender systems)</vt:lpstr>
      <vt:lpstr>Most XAI  solutions today</vt:lpstr>
      <vt:lpstr>“Shallow” vs “deep” explanations: intuition</vt:lpstr>
      <vt:lpstr>“One-way” vs “two-ways/interactive” explanations: intuition</vt:lpstr>
      <vt:lpstr>Two-way, conversational explanations for recommender systems</vt:lpstr>
      <vt:lpstr>Machine- vs human-oriented</vt:lpstr>
      <vt:lpstr>Argumentation-based explanations for recommender systems</vt:lpstr>
      <vt:lpstr>                Part 2 –   Background on (Abstract, Bipolar, Gradual) Argumentation</vt:lpstr>
      <vt:lpstr>PowerPoint Presentation</vt:lpstr>
      <vt:lpstr>Example extension-based semantics</vt:lpstr>
      <vt:lpstr>Example gradual semantics – DF-QuAD</vt:lpstr>
      <vt:lpstr>Example gradual semantics – DF-QuAD</vt:lpstr>
      <vt:lpstr>Properties of Gradual Semantics</vt:lpstr>
      <vt:lpstr>Properties of Gradual Semantics</vt:lpstr>
      <vt:lpstr>Computational Argumentation for XAI</vt:lpstr>
      <vt:lpstr>Part 3: Argumentative Explanations</vt:lpstr>
      <vt:lpstr>Part 3a: From Systems to Argumentation Frameworks</vt:lpstr>
      <vt:lpstr>Case Study 1: Review Aggregation</vt:lpstr>
      <vt:lpstr>NLP-driven review aggregation –feature-based characterisation</vt:lpstr>
      <vt:lpstr>NLP-driven review aggregation – Extracting phrases representing potential arguments</vt:lpstr>
      <vt:lpstr>Extracting Review Aggregations via NLP</vt:lpstr>
      <vt:lpstr>Extracting QBAFs from review aggregation</vt:lpstr>
      <vt:lpstr>Example</vt:lpstr>
      <vt:lpstr>Argumentation semantics for “matching” TS scores</vt:lpstr>
      <vt:lpstr>Case Study 2: Recommender Systems</vt:lpstr>
      <vt:lpstr>Aspect-Item Frameworks</vt:lpstr>
      <vt:lpstr>Aspect-Item Frameworks</vt:lpstr>
      <vt:lpstr>Extracting Argumentation Frameworks </vt:lpstr>
      <vt:lpstr>Extracting (Tripolar) Argumentation Frameworks</vt:lpstr>
      <vt:lpstr>Extracting (Tripolar) Argumentation Frameworks</vt:lpstr>
      <vt:lpstr>Case study 3: Prediction from data</vt:lpstr>
      <vt:lpstr>AA-CBR: from labelled data (with binary features) to abstract argumentation frameworks to case-based reasoning</vt:lpstr>
      <vt:lpstr>Data-Empowered Argumentation (DEAr): from (any?) labelled data  to abstract argumentation frameworks to prediction </vt:lpstr>
      <vt:lpstr>DEAr instances (Competitive predictions wrt Decision Trees, KNN)</vt:lpstr>
      <vt:lpstr>AA-CBR/DEAr: a simple example</vt:lpstr>
      <vt:lpstr>Case study 4: Scheduling</vt:lpstr>
      <vt:lpstr>Makespan scheduling </vt:lpstr>
      <vt:lpstr>Why explanations?</vt:lpstr>
      <vt:lpstr>Towards explanation: approximate (efficient) solutions </vt:lpstr>
      <vt:lpstr>From ‘good’ (e.g. efficient) schedules to abstract argumentation </vt:lpstr>
      <vt:lpstr>From (non-)attacks in non-stable extensions to explanations</vt:lpstr>
      <vt:lpstr>An Explainable, Interactive Scheduling System</vt:lpstr>
      <vt:lpstr>Case study 5: PageRank</vt:lpstr>
      <vt:lpstr>PageRank</vt:lpstr>
      <vt:lpstr>PageRank: Argumentative Abstraction</vt:lpstr>
      <vt:lpstr>PageRank: Argumentative Abstraction</vt:lpstr>
      <vt:lpstr>PageRank: Why monotonicity matters</vt:lpstr>
      <vt:lpstr>PageRank: Why monotonicity matters</vt:lpstr>
      <vt:lpstr>Case Study 6: Bayesian Classifiers</vt:lpstr>
      <vt:lpstr>From Bayesian Classifiers to Decision Functions</vt:lpstr>
      <vt:lpstr>From Bayesian Classifiers to (Counterfactual) Argumentative Abstractions</vt:lpstr>
      <vt:lpstr>Support Relations: Critical and Potential Influences</vt:lpstr>
      <vt:lpstr>Examples</vt:lpstr>
      <vt:lpstr>Bayesian Classifiers: Other Argumentative Methods</vt:lpstr>
      <vt:lpstr>Part 3b: From Argumentation Frameworks to Argumentative Explanations</vt:lpstr>
      <vt:lpstr>Types of Explanations - Content</vt:lpstr>
      <vt:lpstr>Format of Explanations: dispute (trees) from AA frameworks</vt:lpstr>
      <vt:lpstr>PowerPoint Presentation</vt:lpstr>
      <vt:lpstr>From dispute trees to disputes</vt:lpstr>
      <vt:lpstr>Format of Explanations: conversations in controlled natural language </vt:lpstr>
      <vt:lpstr>Format of Explanations: conversations in controlled natural language</vt:lpstr>
      <vt:lpstr>Explanations in a variety of formats</vt:lpstr>
      <vt:lpstr>User Studies</vt:lpstr>
      <vt:lpstr>User Studies</vt:lpstr>
      <vt:lpstr>From Argumentative Explanations to Feedback</vt:lpstr>
      <vt:lpstr>From Argumentative Explanations to Feedback</vt:lpstr>
      <vt:lpstr>Potential Applications – Netflix</vt:lpstr>
      <vt:lpstr>Potential Applications – Netflix</vt:lpstr>
      <vt:lpstr>Part 4 – Conclusions</vt:lpstr>
      <vt:lpstr>Summary</vt:lpstr>
      <vt:lpstr>Formal Properties of explanations?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A.I. Logic &amp; Argumentation to Design Engineering</dc:title>
  <dc:creator>Antonio Rago</dc:creator>
  <cp:lastModifiedBy>Rago, Antonio F</cp:lastModifiedBy>
  <cp:revision>1587</cp:revision>
  <dcterms:created xsi:type="dcterms:W3CDTF">2014-10-09T08:47:45Z</dcterms:created>
  <dcterms:modified xsi:type="dcterms:W3CDTF">2020-10-10T11:42:50Z</dcterms:modified>
</cp:coreProperties>
</file>