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70" r:id="rId3"/>
    <p:sldId id="282" r:id="rId4"/>
    <p:sldId id="260" r:id="rId5"/>
    <p:sldId id="261" r:id="rId6"/>
    <p:sldId id="277" r:id="rId7"/>
    <p:sldId id="278" r:id="rId8"/>
    <p:sldId id="262" r:id="rId9"/>
    <p:sldId id="264" r:id="rId10"/>
    <p:sldId id="271" r:id="rId11"/>
    <p:sldId id="265" r:id="rId12"/>
    <p:sldId id="275" r:id="rId13"/>
    <p:sldId id="276" r:id="rId14"/>
    <p:sldId id="273" r:id="rId15"/>
    <p:sldId id="269" r:id="rId16"/>
    <p:sldId id="267" r:id="rId17"/>
    <p:sldId id="281" r:id="rId18"/>
    <p:sldId id="272" r:id="rId19"/>
    <p:sldId id="279" r:id="rId20"/>
    <p:sldId id="280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ja González" initials="BG" lastIdx="1" clrIdx="0">
    <p:extLst>
      <p:ext uri="{19B8F6BF-5375-455C-9EA6-DF929625EA0E}">
        <p15:presenceInfo xmlns:p15="http://schemas.microsoft.com/office/powerpoint/2012/main" userId="03115f2b279227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AE797C"/>
    <a:srgbClr val="FFFFFF"/>
    <a:srgbClr val="585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E64FB6-8A0B-479C-B30C-45FD11E98C2F}" v="48" dt="2019-06-23T13:53:00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rja González" userId="03115f2b279227d9" providerId="LiveId" clId="{FCE64FB6-8A0B-479C-B30C-45FD11E98C2F}"/>
    <pc:docChg chg="undo custSel mod addSld modSld sldOrd">
      <pc:chgData name="Borja González" userId="03115f2b279227d9" providerId="LiveId" clId="{FCE64FB6-8A0B-479C-B30C-45FD11E98C2F}" dt="2019-06-23T13:53:00.024" v="567"/>
      <pc:docMkLst>
        <pc:docMk/>
      </pc:docMkLst>
      <pc:sldChg chg="ord">
        <pc:chgData name="Borja González" userId="03115f2b279227d9" providerId="LiveId" clId="{FCE64FB6-8A0B-479C-B30C-45FD11E98C2F}" dt="2019-06-23T10:49:21.018" v="517"/>
        <pc:sldMkLst>
          <pc:docMk/>
          <pc:sldMk cId="1683306276" sldId="269"/>
        </pc:sldMkLst>
      </pc:sldChg>
      <pc:sldChg chg="ord">
        <pc:chgData name="Borja González" userId="03115f2b279227d9" providerId="LiveId" clId="{FCE64FB6-8A0B-479C-B30C-45FD11E98C2F}" dt="2019-06-19T14:40:15.963" v="10"/>
        <pc:sldMkLst>
          <pc:docMk/>
          <pc:sldMk cId="512813988" sldId="272"/>
        </pc:sldMkLst>
      </pc:sldChg>
      <pc:sldChg chg="addSp">
        <pc:chgData name="Borja González" userId="03115f2b279227d9" providerId="LiveId" clId="{FCE64FB6-8A0B-479C-B30C-45FD11E98C2F}" dt="2019-06-23T13:53:00.024" v="567"/>
        <pc:sldMkLst>
          <pc:docMk/>
          <pc:sldMk cId="2852725563" sldId="279"/>
        </pc:sldMkLst>
        <pc:grpChg chg="add">
          <ac:chgData name="Borja González" userId="03115f2b279227d9" providerId="LiveId" clId="{FCE64FB6-8A0B-479C-B30C-45FD11E98C2F}" dt="2019-06-23T13:53:00.024" v="567"/>
          <ac:grpSpMkLst>
            <pc:docMk/>
            <pc:sldMk cId="2852725563" sldId="279"/>
            <ac:grpSpMk id="8" creationId="{44808069-972F-4B2E-84E6-66E853B34C2B}"/>
          </ac:grpSpMkLst>
        </pc:grpChg>
      </pc:sldChg>
      <pc:sldChg chg="addSp modSp">
        <pc:chgData name="Borja González" userId="03115f2b279227d9" providerId="LiveId" clId="{FCE64FB6-8A0B-479C-B30C-45FD11E98C2F}" dt="2019-06-23T13:52:55.948" v="566" actId="164"/>
        <pc:sldMkLst>
          <pc:docMk/>
          <pc:sldMk cId="376137581" sldId="280"/>
        </pc:sldMkLst>
        <pc:spChg chg="add mod">
          <ac:chgData name="Borja González" userId="03115f2b279227d9" providerId="LiveId" clId="{FCE64FB6-8A0B-479C-B30C-45FD11E98C2F}" dt="2019-06-23T13:52:55.948" v="566" actId="164"/>
          <ac:spMkLst>
            <pc:docMk/>
            <pc:sldMk cId="376137581" sldId="280"/>
            <ac:spMk id="5" creationId="{9355CB41-119A-41FA-B465-05B896C478DE}"/>
          </ac:spMkLst>
        </pc:spChg>
        <pc:grpChg chg="add mod">
          <ac:chgData name="Borja González" userId="03115f2b279227d9" providerId="LiveId" clId="{FCE64FB6-8A0B-479C-B30C-45FD11E98C2F}" dt="2019-06-23T13:52:55.948" v="566" actId="164"/>
          <ac:grpSpMkLst>
            <pc:docMk/>
            <pc:sldMk cId="376137581" sldId="280"/>
            <ac:grpSpMk id="6" creationId="{B52C23E7-D437-4F4B-8F52-F18B2BC48CA5}"/>
          </ac:grpSpMkLst>
        </pc:grpChg>
        <pc:picChg chg="add mod">
          <ac:chgData name="Borja González" userId="03115f2b279227d9" providerId="LiveId" clId="{FCE64FB6-8A0B-479C-B30C-45FD11E98C2F}" dt="2019-06-23T13:52:55.948" v="566" actId="164"/>
          <ac:picMkLst>
            <pc:docMk/>
            <pc:sldMk cId="376137581" sldId="280"/>
            <ac:picMk id="9" creationId="{D44B1855-4C38-40C5-AFCB-C8AE9BD4A69A}"/>
          </ac:picMkLst>
        </pc:picChg>
      </pc:sldChg>
      <pc:sldChg chg="modSp ord">
        <pc:chgData name="Borja González" userId="03115f2b279227d9" providerId="LiveId" clId="{FCE64FB6-8A0B-479C-B30C-45FD11E98C2F}" dt="2019-06-23T10:50:40.579" v="559" actId="5793"/>
        <pc:sldMkLst>
          <pc:docMk/>
          <pc:sldMk cId="2792220231" sldId="281"/>
        </pc:sldMkLst>
        <pc:spChg chg="mod">
          <ac:chgData name="Borja González" userId="03115f2b279227d9" providerId="LiveId" clId="{FCE64FB6-8A0B-479C-B30C-45FD11E98C2F}" dt="2019-06-23T10:50:40.579" v="559" actId="5793"/>
          <ac:spMkLst>
            <pc:docMk/>
            <pc:sldMk cId="2792220231" sldId="281"/>
            <ac:spMk id="2" creationId="{BEDD4068-4BC8-41FD-B480-41C8BF03D4E2}"/>
          </ac:spMkLst>
        </pc:spChg>
      </pc:sldChg>
      <pc:sldChg chg="addSp delSp modSp add mod ord setBg setClrOvrMap">
        <pc:chgData name="Borja González" userId="03115f2b279227d9" providerId="LiveId" clId="{FCE64FB6-8A0B-479C-B30C-45FD11E98C2F}" dt="2019-06-22T14:33:52.652" v="516" actId="20577"/>
        <pc:sldMkLst>
          <pc:docMk/>
          <pc:sldMk cId="485642882" sldId="283"/>
        </pc:sldMkLst>
        <pc:spChg chg="mod">
          <ac:chgData name="Borja González" userId="03115f2b279227d9" providerId="LiveId" clId="{FCE64FB6-8A0B-479C-B30C-45FD11E98C2F}" dt="2019-06-19T14:48:27.765" v="397" actId="26606"/>
          <ac:spMkLst>
            <pc:docMk/>
            <pc:sldMk cId="485642882" sldId="283"/>
            <ac:spMk id="2" creationId="{13313284-C1AF-4B9A-B916-10BCE3150B2A}"/>
          </ac:spMkLst>
        </pc:spChg>
        <pc:spChg chg="mod">
          <ac:chgData name="Borja González" userId="03115f2b279227d9" providerId="LiveId" clId="{FCE64FB6-8A0B-479C-B30C-45FD11E98C2F}" dt="2019-06-22T14:33:52.652" v="516" actId="20577"/>
          <ac:spMkLst>
            <pc:docMk/>
            <pc:sldMk cId="485642882" sldId="283"/>
            <ac:spMk id="3" creationId="{EA9EC0B7-AF14-4054-B34F-E118D0852972}"/>
          </ac:spMkLst>
        </pc:spChg>
        <pc:spChg chg="add mod">
          <ac:chgData name="Borja González" userId="03115f2b279227d9" providerId="LiveId" clId="{FCE64FB6-8A0B-479C-B30C-45FD11E98C2F}" dt="2019-06-22T12:15:09.208" v="502" actId="1076"/>
          <ac:spMkLst>
            <pc:docMk/>
            <pc:sldMk cId="485642882" sldId="283"/>
            <ac:spMk id="4" creationId="{C0C89786-E2E3-4EB8-8072-00A4D62E8F82}"/>
          </ac:spMkLst>
        </pc:spChg>
        <pc:spChg chg="mod">
          <ac:chgData name="Borja González" userId="03115f2b279227d9" providerId="LiveId" clId="{FCE64FB6-8A0B-479C-B30C-45FD11E98C2F}" dt="2019-06-19T14:48:27.765" v="397" actId="26606"/>
          <ac:spMkLst>
            <pc:docMk/>
            <pc:sldMk cId="485642882" sldId="283"/>
            <ac:spMk id="5" creationId="{41348352-FB45-4E77-8DF1-666658333EED}"/>
          </ac:spMkLst>
        </pc:spChg>
        <pc:spChg chg="add mod">
          <ac:chgData name="Borja González" userId="03115f2b279227d9" providerId="LiveId" clId="{FCE64FB6-8A0B-479C-B30C-45FD11E98C2F}" dt="2019-06-22T12:15:02.948" v="501" actId="1076"/>
          <ac:spMkLst>
            <pc:docMk/>
            <pc:sldMk cId="485642882" sldId="283"/>
            <ac:spMk id="6" creationId="{E46203AA-D4B0-4A51-9036-4AED4D26A49D}"/>
          </ac:spMkLst>
        </pc:spChg>
        <pc:spChg chg="add">
          <ac:chgData name="Borja González" userId="03115f2b279227d9" providerId="LiveId" clId="{FCE64FB6-8A0B-479C-B30C-45FD11E98C2F}" dt="2019-06-19T14:48:27.765" v="397" actId="26606"/>
          <ac:spMkLst>
            <pc:docMk/>
            <pc:sldMk cId="485642882" sldId="283"/>
            <ac:spMk id="10" creationId="{3A4F209C-C20E-4FA7-B241-1EF4F8D193B2}"/>
          </ac:spMkLst>
        </pc:spChg>
        <pc:spChg chg="add">
          <ac:chgData name="Borja González" userId="03115f2b279227d9" providerId="LiveId" clId="{FCE64FB6-8A0B-479C-B30C-45FD11E98C2F}" dt="2019-06-19T14:48:27.765" v="397" actId="26606"/>
          <ac:spMkLst>
            <pc:docMk/>
            <pc:sldMk cId="485642882" sldId="283"/>
            <ac:spMk id="12" creationId="{E4564234-45B0-4ED8-A9E2-199C00173276}"/>
          </ac:spMkLst>
        </pc:spChg>
        <pc:picChg chg="add del mod">
          <ac:chgData name="Borja González" userId="03115f2b279227d9" providerId="LiveId" clId="{FCE64FB6-8A0B-479C-B30C-45FD11E98C2F}" dt="2019-06-19T14:44:06.184" v="359" actId="478"/>
          <ac:picMkLst>
            <pc:docMk/>
            <pc:sldMk cId="485642882" sldId="283"/>
            <ac:picMk id="4" creationId="{D746BC05-02D8-4D44-8CDC-33660478BFF5}"/>
          </ac:picMkLst>
        </pc:picChg>
        <pc:picChg chg="add mod">
          <ac:chgData name="Borja González" userId="03115f2b279227d9" providerId="LiveId" clId="{FCE64FB6-8A0B-479C-B30C-45FD11E98C2F}" dt="2019-06-22T12:11:18.714" v="468" actId="1076"/>
          <ac:picMkLst>
            <pc:docMk/>
            <pc:sldMk cId="485642882" sldId="283"/>
            <ac:picMk id="1026" creationId="{A462B10B-56CD-4E85-9504-348C8F4A26FE}"/>
          </ac:picMkLst>
        </pc:picChg>
        <pc:picChg chg="add del">
          <ac:chgData name="Borja González" userId="03115f2b279227d9" providerId="LiveId" clId="{FCE64FB6-8A0B-479C-B30C-45FD11E98C2F}" dt="2019-06-22T12:13:09.038" v="478"/>
          <ac:picMkLst>
            <pc:docMk/>
            <pc:sldMk cId="485642882" sldId="283"/>
            <ac:picMk id="1028" creationId="{6883DE58-8DC4-405F-917D-5BDDE22E0194}"/>
          </ac:picMkLst>
        </pc:picChg>
        <pc:picChg chg="add mod">
          <ac:chgData name="Borja González" userId="03115f2b279227d9" providerId="LiveId" clId="{FCE64FB6-8A0B-479C-B30C-45FD11E98C2F}" dt="2019-06-22T12:14:19.179" v="495" actId="1076"/>
          <ac:picMkLst>
            <pc:docMk/>
            <pc:sldMk cId="485642882" sldId="283"/>
            <ac:picMk id="1030" creationId="{C59FC4B2-6AF0-4CF8-B721-2610656EBFF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E0DE0-423C-491E-A3B7-9E05B69765CB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95A03-A93B-4011-BC8E-4862A682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IRL algorithm we will look at is meant for finite, small state spaces, where we know the expert's policy 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95A03-A93B-4011-BC8E-4862A6820B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4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9DD2-815A-4121-9B03-FC4CED875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7087F-3311-4E58-9282-9E1E027F5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EA2C8-DB96-4460-9213-C6D2086CA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C2862-43C0-4FE9-A998-CB8D4240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709F-DC46-4E44-BA5A-C48BDAFC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85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1440-9777-47FA-8488-15A2CD379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F457E-72E6-43DA-B833-880E40010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B7F4-F616-4CE4-8626-7454101A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90847-D89B-4946-A59A-83359376D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F0A58-ECCD-4F3F-9902-D3A503BC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4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D57B3D-A564-4AC2-8BC0-456EF13AA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B41927-F414-4F3A-82CD-8A0586D48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A76A2-F991-4B19-A4ED-D7FC9E46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99B99-ACA5-4091-8432-C83745C6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02979-6D51-4C39-A570-3DFCFF34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6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87C13-873E-4641-912C-7B8AEFF6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E05A3-0DD2-4CF9-96F8-87E93EF56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7C419-A868-48CF-99EA-370021219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0576B-0245-46A0-86F7-E436A96C8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BA011-F8BB-42AF-9D3D-D919A258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3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3363-DCE4-4AAD-8CDD-BDA1B71C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7EA84-A36A-4A72-AAE8-7AF5F9C97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6BE4A-912F-4414-AA38-D784AA87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825CF-A316-42CE-AB11-841077782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8385D-6DA8-4E2A-8007-67D7FD6D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9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C7A3-6E68-4621-8970-856FB6C03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CC26F-388E-492A-9FC1-8A6B4CB43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F7979-FA06-40C2-AB59-0F60B5D4E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0C5F4-5C85-49A5-86CF-A36F3CBC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D89B9-BAF3-4403-ABAC-F0FCF855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8C2A9-592C-4FEF-B03E-E95AE5753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6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89D1-1701-47B9-9798-835BFEE0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97529-AFF2-4649-B9AA-8ADE8532B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99AD2-C5FF-4D67-A275-C1776C4FB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1BF9B-9DF2-4D4B-AFB7-84D4DA891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DE935-CB03-46AE-ABA5-61141A67AD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05A010-7F37-4D79-AC14-66E1AD96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8D050-4763-4E8A-BC6A-64D94C11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25D41-D184-4A72-B2C9-7A616B5F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8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0491-7203-4B2A-9706-6CF489DF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229200-68ED-45A4-ADDF-B7C07E682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F613B-6B23-4D8C-BC34-D4022586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84BD6-D299-492D-8624-37A02C63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3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543F90-5321-4008-A79A-7FC89029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F1E40-B4FD-4A3E-A325-3D3B12FBC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AE472-6321-4DED-9EA3-A4094068E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82757-491A-4E01-A486-D33E5443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8422-CC18-49FD-8B75-934A0C0A7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A696E-CF05-4445-AE4F-15A93CEB4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31860-748F-4FFB-A683-605710902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CB286-E7C9-4B23-A360-A091069E4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757FD-B696-45FE-ABB9-4F0AD1BE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6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1F69-45F6-4A43-B3C0-3F148E8F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88D87C-5AE4-469B-9EB8-08188314D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0D7E5D-1AB2-4642-93D3-B886D3B12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A6FE5-BED9-411C-AD80-3CBB2BDC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98694-1AFB-4B6C-87A2-51DBAD5FF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DE135-7345-4CC4-87CD-3EDF4195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21AAC-A961-40AF-A080-90636A0F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CD0A7-C7DC-47E3-A321-3C5E4300D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F3D85-66EE-4B9F-9411-3FB886FB5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AFA3E-5876-4E7D-B067-68775C398A68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0B25F-A8A0-4B5F-8066-1A623AA9B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D9C86-451B-4DC6-8C03-101C322F6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AA0E6-6FF9-4B64-830E-B729F4BC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0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llis.e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llis.e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oc.ic.ac.uk/~bg1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1646-4E69-4A86-BB10-D4FD9BE8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200"/>
              <a:t>Aprendizaje por Refuerzo Inverso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74169-A039-4C51-AE1C-DEA69859B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9107" y="5091763"/>
            <a:ext cx="2974207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/>
              <a:t>Adivina adivinanza ¿qué me motiva?</a:t>
            </a:r>
            <a:endParaRPr lang="en-US" sz="2000" dirty="0"/>
          </a:p>
        </p:txBody>
      </p:sp>
      <p:pic>
        <p:nvPicPr>
          <p:cNvPr id="6" name="Picture 6" descr="Binaria, CÃ³digo, PolÃ­tica De Privacidad, Mujer, Hombre">
            <a:extLst>
              <a:ext uri="{FF2B5EF4-FFF2-40B4-BE49-F238E27FC236}">
                <a16:creationId xmlns:a16="http://schemas.microsoft.com/office/drawing/2014/main" id="{59FC8BA3-DA37-450C-A44C-125D89FD7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 bwMode="auto">
          <a:xfrm>
            <a:off x="-3983" y="10"/>
            <a:ext cx="12192000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083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6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B414A-8F20-424E-8D8B-E9C9CFF8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Aprendizaje</a:t>
            </a:r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por </a:t>
            </a:r>
            <a:r>
              <a:rPr lang="en-US" sz="6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Imitación</a:t>
            </a: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EF5A1-884E-43E7-B9DE-EE65AC4E9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626" y="4750893"/>
            <a:ext cx="5025991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conocido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es el </a:t>
            </a: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Behavioral Cloning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clonación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comportamiento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27" name="Freeform: Shape 1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0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04351FF6-9172-4B6D-B947-9921C5788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81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80214-6017-45E3-B4E7-466E9069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/>
              <a:t>Aprendizaje</a:t>
            </a:r>
            <a:r>
              <a:rPr lang="en-US" sz="6000" dirty="0"/>
              <a:t> por </a:t>
            </a:r>
            <a:r>
              <a:rPr lang="en-US" sz="6000" dirty="0" err="1"/>
              <a:t>Refuerzo</a:t>
            </a:r>
            <a:r>
              <a:rPr lang="en-US" sz="6000" dirty="0"/>
              <a:t> </a:t>
            </a:r>
            <a:r>
              <a:rPr lang="en-US" sz="6000" dirty="0" err="1"/>
              <a:t>Inverso</a:t>
            </a:r>
            <a:endParaRPr lang="en-US" sz="6000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1" name="Picture 2" descr="Danbo, Danboard, Bola De Cristal, Adivino, Figura">
            <a:extLst>
              <a:ext uri="{FF2B5EF4-FFF2-40B4-BE49-F238E27FC236}">
                <a16:creationId xmlns:a16="http://schemas.microsoft.com/office/drawing/2014/main" id="{36E37EA5-9298-4F56-9FE3-3E641E3F91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5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87F64-0445-4B69-B360-1077866A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 RL </a:t>
            </a:r>
            <a:r>
              <a:rPr lang="en-US" sz="5400" dirty="0">
                <a:solidFill>
                  <a:srgbClr val="FFFFFF"/>
                </a:solidFill>
              </a:rPr>
              <a:t>al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IRL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object, sky&#10;&#10;Description automatically generated">
            <a:extLst>
              <a:ext uri="{FF2B5EF4-FFF2-40B4-BE49-F238E27FC236}">
                <a16:creationId xmlns:a16="http://schemas.microsoft.com/office/drawing/2014/main" id="{757260A2-0FAB-4DB0-82F4-F7D89612E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605214"/>
            <a:ext cx="11496821" cy="380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59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6F4F7-ADEF-4D7E-9B37-43D8014EC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 el escenario más simple posible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8623CEE-3F79-49D9-B35B-4EAA011F8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73" y="2310834"/>
            <a:ext cx="4893096" cy="444048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737DA50-CC48-45AC-9FA9-C2C7F5626A75}"/>
              </a:ext>
            </a:extLst>
          </p:cNvPr>
          <p:cNvSpPr/>
          <p:nvPr/>
        </p:nvSpPr>
        <p:spPr>
          <a:xfrm>
            <a:off x="5897880" y="3857624"/>
            <a:ext cx="1272540" cy="8743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FA72FE-A10D-4305-AAFE-2140D6170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131" y="3857624"/>
            <a:ext cx="3963584" cy="7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01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8899-D946-4C7D-83BD-F2481484C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968" y="540280"/>
            <a:ext cx="5314536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8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Donde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está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 el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truco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Light Bulb and Gear">
            <a:extLst>
              <a:ext uri="{FF2B5EF4-FFF2-40B4-BE49-F238E27FC236}">
                <a16:creationId xmlns:a16="http://schemas.microsoft.com/office/drawing/2014/main" id="{373033F8-D611-4F27-8A8F-801759665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68569-10F8-45C2-8D09-D1767074A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600" kern="1200" dirty="0">
                <a:latin typeface="+mn-lt"/>
                <a:ea typeface="+mn-ea"/>
                <a:cs typeface="+mn-cs"/>
              </a:rPr>
              <a:t>Hay </a:t>
            </a:r>
            <a:r>
              <a:rPr lang="en-US" sz="2600" kern="1200" dirty="0" err="1">
                <a:latin typeface="+mn-lt"/>
                <a:ea typeface="+mn-ea"/>
                <a:cs typeface="+mn-cs"/>
              </a:rPr>
              <a:t>muchas</a:t>
            </a:r>
            <a:r>
              <a:rPr lang="en-US" sz="2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600" kern="1200" dirty="0" err="1">
                <a:latin typeface="+mn-lt"/>
                <a:ea typeface="+mn-ea"/>
                <a:cs typeface="+mn-cs"/>
              </a:rPr>
              <a:t>funciones</a:t>
            </a:r>
            <a:r>
              <a:rPr lang="en-US" sz="2600" kern="1200" dirty="0">
                <a:latin typeface="+mn-lt"/>
                <a:ea typeface="+mn-ea"/>
                <a:cs typeface="+mn-cs"/>
              </a:rPr>
              <a:t> de </a:t>
            </a:r>
            <a:r>
              <a:rPr lang="en-US" sz="2600" kern="1200" dirty="0" err="1">
                <a:latin typeface="+mn-lt"/>
                <a:ea typeface="+mn-ea"/>
                <a:cs typeface="+mn-cs"/>
              </a:rPr>
              <a:t>recompensas</a:t>
            </a:r>
            <a:r>
              <a:rPr lang="en-US" sz="2600" kern="1200" dirty="0">
                <a:latin typeface="+mn-lt"/>
                <a:ea typeface="+mn-ea"/>
                <a:cs typeface="+mn-cs"/>
              </a:rPr>
              <a:t> que </a:t>
            </a:r>
            <a:r>
              <a:rPr lang="en-US" sz="2600" kern="1200" dirty="0" err="1">
                <a:latin typeface="+mn-lt"/>
                <a:ea typeface="+mn-ea"/>
                <a:cs typeface="+mn-cs"/>
              </a:rPr>
              <a:t>podrían</a:t>
            </a:r>
            <a:r>
              <a:rPr lang="en-US" sz="2600" kern="1200" dirty="0">
                <a:latin typeface="+mn-lt"/>
                <a:ea typeface="+mn-ea"/>
                <a:cs typeface="+mn-cs"/>
              </a:rPr>
              <a:t> “</a:t>
            </a:r>
            <a:r>
              <a:rPr lang="en-US" sz="2600" kern="1200" dirty="0" err="1">
                <a:latin typeface="+mn-lt"/>
                <a:ea typeface="+mn-ea"/>
                <a:cs typeface="+mn-cs"/>
              </a:rPr>
              <a:t>encajar</a:t>
            </a:r>
            <a:r>
              <a:rPr lang="en-US" sz="2600" kern="1200" dirty="0">
                <a:latin typeface="+mn-lt"/>
                <a:ea typeface="+mn-ea"/>
                <a:cs typeface="+mn-cs"/>
              </a:rPr>
              <a:t>” con ese </a:t>
            </a:r>
            <a:r>
              <a:rPr lang="en-US" sz="2600" kern="1200" dirty="0" err="1">
                <a:latin typeface="+mn-lt"/>
                <a:ea typeface="+mn-ea"/>
                <a:cs typeface="+mn-cs"/>
              </a:rPr>
              <a:t>comportamiento</a:t>
            </a:r>
            <a:r>
              <a:rPr lang="en-US" sz="2600" kern="1200" dirty="0"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None/>
            </a:pPr>
            <a:endParaRPr lang="en-US" sz="2600" kern="1200" dirty="0">
              <a:latin typeface="+mn-lt"/>
              <a:ea typeface="+mn-ea"/>
              <a:cs typeface="+mn-cs"/>
            </a:endParaRPr>
          </a:p>
          <a:p>
            <a:r>
              <a:rPr lang="en-US" sz="2600" dirty="0" err="1"/>
              <a:t>Acabamos</a:t>
            </a:r>
            <a:r>
              <a:rPr lang="en-US" sz="2600" dirty="0"/>
              <a:t> de </a:t>
            </a:r>
            <a:r>
              <a:rPr lang="en-US" sz="2600" dirty="0" err="1"/>
              <a:t>asumir</a:t>
            </a:r>
            <a:r>
              <a:rPr lang="en-US" sz="2600" dirty="0"/>
              <a:t> que las </a:t>
            </a:r>
            <a:r>
              <a:rPr lang="en-US" sz="2600" dirty="0" err="1"/>
              <a:t>demostraciones</a:t>
            </a:r>
            <a:r>
              <a:rPr lang="en-US" sz="2600" dirty="0"/>
              <a:t> de los </a:t>
            </a:r>
            <a:r>
              <a:rPr lang="en-US" sz="2600" dirty="0" err="1"/>
              <a:t>humanos</a:t>
            </a:r>
            <a:r>
              <a:rPr lang="en-US" sz="2600" dirty="0"/>
              <a:t> son perfectas…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kern="1200" dirty="0">
                <a:latin typeface="+mn-lt"/>
                <a:ea typeface="+mn-ea"/>
                <a:cs typeface="+mn-cs"/>
              </a:rPr>
              <a:t>Es </a:t>
            </a:r>
            <a:r>
              <a:rPr lang="en-US" sz="2600" kern="1200" dirty="0" err="1">
                <a:latin typeface="+mn-lt"/>
                <a:ea typeface="+mn-ea"/>
                <a:cs typeface="+mn-cs"/>
              </a:rPr>
              <a:t>complicado</a:t>
            </a:r>
            <a:r>
              <a:rPr lang="en-US" sz="2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600" kern="1200" dirty="0" err="1">
                <a:latin typeface="+mn-lt"/>
                <a:ea typeface="+mn-ea"/>
                <a:cs typeface="+mn-cs"/>
              </a:rPr>
              <a:t>deducir</a:t>
            </a:r>
            <a:r>
              <a:rPr lang="en-US" sz="2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600" kern="1200" dirty="0" err="1">
                <a:latin typeface="+mn-lt"/>
                <a:ea typeface="+mn-ea"/>
                <a:cs typeface="+mn-cs"/>
              </a:rPr>
              <a:t>recompensas</a:t>
            </a:r>
            <a:r>
              <a:rPr lang="en-US" sz="2600" kern="1200" dirty="0">
                <a:latin typeface="+mn-lt"/>
                <a:ea typeface="+mn-ea"/>
                <a:cs typeface="+mn-cs"/>
              </a:rPr>
              <a:t> a largo </a:t>
            </a:r>
            <a:r>
              <a:rPr lang="en-US" sz="2600" kern="1200" dirty="0" err="1">
                <a:latin typeface="+mn-lt"/>
                <a:ea typeface="+mn-ea"/>
                <a:cs typeface="+mn-cs"/>
              </a:rPr>
              <a:t>plazo</a:t>
            </a:r>
            <a:endParaRPr lang="en-US" sz="2600" kern="1200" dirty="0">
              <a:latin typeface="+mn-lt"/>
              <a:ea typeface="+mn-ea"/>
              <a:cs typeface="+mn-cs"/>
            </a:endParaRPr>
          </a:p>
          <a:p>
            <a:endParaRPr lang="en-US" sz="1800" kern="1200" dirty="0">
              <a:latin typeface="+mn-lt"/>
              <a:ea typeface="+mn-ea"/>
              <a:cs typeface="+mn-cs"/>
            </a:endParaRPr>
          </a:p>
          <a:p>
            <a:endParaRPr lang="en-US" sz="18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75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0F54-8EAC-4B24-97FB-15627C3C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¿</a:t>
            </a:r>
            <a:r>
              <a:rPr lang="en-US" dirty="0" err="1"/>
              <a:t>Dónde</a:t>
            </a:r>
            <a:r>
              <a:rPr lang="en-US" dirty="0"/>
              <a:t> </a:t>
            </a:r>
            <a:r>
              <a:rPr lang="en-US" dirty="0" err="1"/>
              <a:t>aprender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77EB4-0E76-4E18-AD72-F1443CE52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09" y="2128888"/>
            <a:ext cx="5904271" cy="4438872"/>
          </a:xfrm>
        </p:spPr>
        <p:txBody>
          <a:bodyPr anchor="t">
            <a:normAutofit fontScale="92500"/>
          </a:bodyPr>
          <a:lstStyle/>
          <a:p>
            <a:r>
              <a:rPr lang="en-US" sz="2300" dirty="0"/>
              <a:t>A. Ng, S. Russell. </a:t>
            </a:r>
            <a:r>
              <a:rPr lang="en-US" sz="2300" b="1" i="1" dirty="0"/>
              <a:t>Algorithms for inverse reinforcement learning</a:t>
            </a:r>
            <a:r>
              <a:rPr lang="en-US" sz="2300" dirty="0"/>
              <a:t>, 2000 </a:t>
            </a:r>
          </a:p>
          <a:p>
            <a:r>
              <a:rPr lang="en-US" sz="2300" dirty="0"/>
              <a:t>Ramachandran, D., &amp; Amir, E. (2007, January). </a:t>
            </a:r>
            <a:r>
              <a:rPr lang="en-US" sz="2300" b="1" i="1" dirty="0"/>
              <a:t>Bayesian Inverse Reinforcement Learning, </a:t>
            </a:r>
            <a:r>
              <a:rPr lang="en-US" sz="2300" dirty="0"/>
              <a:t>2007</a:t>
            </a:r>
          </a:p>
          <a:p>
            <a:r>
              <a:rPr lang="en-US" sz="2300" dirty="0" err="1"/>
              <a:t>Ziebart</a:t>
            </a:r>
            <a:r>
              <a:rPr lang="en-US" sz="2300" dirty="0"/>
              <a:t>, B. D., Maas, A. L., </a:t>
            </a:r>
            <a:r>
              <a:rPr lang="en-US" sz="2300" dirty="0" err="1"/>
              <a:t>Bagnell</a:t>
            </a:r>
            <a:r>
              <a:rPr lang="en-US" sz="2300" dirty="0"/>
              <a:t>, J. A., &amp; Dey, A. K. </a:t>
            </a:r>
            <a:r>
              <a:rPr lang="en-US" sz="2300" b="1" i="1" dirty="0"/>
              <a:t>Maximum entropy inverse reinforcement learning,</a:t>
            </a:r>
            <a:r>
              <a:rPr lang="en-US" sz="2300" dirty="0"/>
              <a:t> 2008</a:t>
            </a:r>
          </a:p>
          <a:p>
            <a:r>
              <a:rPr lang="en-US" sz="2300" dirty="0" err="1"/>
              <a:t>Wulfmeier</a:t>
            </a:r>
            <a:r>
              <a:rPr lang="en-US" sz="2300" dirty="0"/>
              <a:t>, M., </a:t>
            </a:r>
            <a:r>
              <a:rPr lang="en-US" sz="2300" dirty="0" err="1"/>
              <a:t>Ondruska</a:t>
            </a:r>
            <a:r>
              <a:rPr lang="en-US" sz="2300" dirty="0"/>
              <a:t>, P., &amp; Posner, I. </a:t>
            </a:r>
            <a:r>
              <a:rPr lang="en-US" sz="2300" b="1" i="1" dirty="0"/>
              <a:t>Maximum entropy deep inverse reinforcement learning</a:t>
            </a:r>
            <a:r>
              <a:rPr lang="en-US" sz="2300" dirty="0"/>
              <a:t>, 2015.</a:t>
            </a:r>
          </a:p>
          <a:p>
            <a:r>
              <a:rPr lang="en-US" sz="2300" dirty="0"/>
              <a:t>Arora, S., &amp; Doshi, P. </a:t>
            </a:r>
            <a:r>
              <a:rPr lang="en-US" sz="2300" b="1" i="1" dirty="0"/>
              <a:t>A survey of inverse reinforcement learning: Challenges, methods and progress</a:t>
            </a:r>
            <a:r>
              <a:rPr lang="en-US" sz="2300" dirty="0"/>
              <a:t>, 2018</a:t>
            </a:r>
          </a:p>
          <a:p>
            <a:endParaRPr lang="en-US" sz="14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6" descr="Books">
            <a:extLst>
              <a:ext uri="{FF2B5EF4-FFF2-40B4-BE49-F238E27FC236}">
                <a16:creationId xmlns:a16="http://schemas.microsoft.com/office/drawing/2014/main" id="{124011C2-E355-4942-AEBD-2A236C709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4057" y="643002"/>
            <a:ext cx="3796790" cy="37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06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AD99D-4CB0-40D9-BF8F-E1C4E8BE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Aplicaciones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industriales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panning photography of tax between buildings">
            <a:extLst>
              <a:ext uri="{FF2B5EF4-FFF2-40B4-BE49-F238E27FC236}">
                <a16:creationId xmlns:a16="http://schemas.microsoft.com/office/drawing/2014/main" id="{5189A7EE-B12D-4A8F-94D0-CC33B36143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163252"/>
            <a:ext cx="3425609" cy="22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lective photo of a cars character toy">
            <a:extLst>
              <a:ext uri="{FF2B5EF4-FFF2-40B4-BE49-F238E27FC236}">
                <a16:creationId xmlns:a16="http://schemas.microsoft.com/office/drawing/2014/main" id="{1B714477-C925-402E-B362-E4D96CBE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729" y="1315177"/>
            <a:ext cx="3433324" cy="19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Negocio, Bolsa, Las Finanzas, Mercado">
            <a:extLst>
              <a:ext uri="{FF2B5EF4-FFF2-40B4-BE49-F238E27FC236}">
                <a16:creationId xmlns:a16="http://schemas.microsoft.com/office/drawing/2014/main" id="{71DCAAAA-B311-4EE0-8D3F-292A29CE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9725" y="1186132"/>
            <a:ext cx="3423916" cy="228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14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Resultado de imagen de gif boston dynamics">
            <a:extLst>
              <a:ext uri="{FF2B5EF4-FFF2-40B4-BE49-F238E27FC236}">
                <a16:creationId xmlns:a16="http://schemas.microsoft.com/office/drawing/2014/main" id="{C638FB72-638F-4930-BDC4-2B9B02FE42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6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D4068-4BC8-41FD-B480-41C8BF03D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Prueba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hacerlo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con IRL…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3BF0C5-030D-4AA7-BAE0-DDB16EA21488}"/>
              </a:ext>
            </a:extLst>
          </p:cNvPr>
          <p:cNvSpPr txBox="1"/>
          <p:nvPr/>
        </p:nvSpPr>
        <p:spPr>
          <a:xfrm>
            <a:off x="9798092" y="6244482"/>
            <a:ext cx="2034294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</a:rPr>
              <a:t>@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</a:rPr>
              <a:t>BostonDynamics</a:t>
            </a:r>
            <a:endParaRPr lang="en-US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99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2220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3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9DE2F-5107-4D41-85DC-CB89D41F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ELLIS</a:t>
            </a:r>
          </a:p>
        </p:txBody>
      </p:sp>
      <p:sp>
        <p:nvSpPr>
          <p:cNvPr id="3079" name="Content Placeholder 3078">
            <a:extLst>
              <a:ext uri="{FF2B5EF4-FFF2-40B4-BE49-F238E27FC236}">
                <a16:creationId xmlns:a16="http://schemas.microsoft.com/office/drawing/2014/main" id="{E5AEDADA-EDD0-4ADF-89E0-ABF6BDC1F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FF4724"/>
                </a:solidFill>
                <a:latin typeface="+mn-lt"/>
                <a:ea typeface="+mn-ea"/>
                <a:cs typeface="+mn-cs"/>
              </a:rPr>
              <a:t>El CERN de Machine Learning, distribuido</a:t>
            </a:r>
          </a:p>
        </p:txBody>
      </p:sp>
      <p:pic>
        <p:nvPicPr>
          <p:cNvPr id="3077" name="Picture 2" descr="Resultado de imagen de ellis logo">
            <a:extLst>
              <a:ext uri="{FF2B5EF4-FFF2-40B4-BE49-F238E27FC236}">
                <a16:creationId xmlns:a16="http://schemas.microsoft.com/office/drawing/2014/main" id="{FFFB5EED-ED1F-42A6-B1CE-4B77F4EA3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941306"/>
            <a:ext cx="11496821" cy="273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4" name="Straight Connector 14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813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3F462-CAAD-4999-84C8-684C4894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Empresas que apoyan la iniciativa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3AEF5-00B6-4D04-B8B6-BA87AFB1A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993" y="1412489"/>
            <a:ext cx="2926080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Amazon</a:t>
            </a:r>
          </a:p>
          <a:p>
            <a:r>
              <a:rPr lang="en-US" sz="1600" dirty="0"/>
              <a:t>Audi</a:t>
            </a:r>
          </a:p>
          <a:p>
            <a:r>
              <a:rPr lang="en-US" sz="1600" dirty="0"/>
              <a:t>AVL</a:t>
            </a:r>
          </a:p>
          <a:p>
            <a:r>
              <a:rPr lang="en-US" sz="1600" dirty="0"/>
              <a:t>Bayer AG</a:t>
            </a:r>
          </a:p>
          <a:p>
            <a:r>
              <a:rPr lang="en-US" sz="1600" dirty="0"/>
              <a:t>Bosch Center for Artificial Intelligence</a:t>
            </a:r>
          </a:p>
          <a:p>
            <a:r>
              <a:rPr lang="en-US" sz="1600" dirty="0"/>
              <a:t>Centre for Research and Technology Hellas</a:t>
            </a:r>
          </a:p>
          <a:p>
            <a:r>
              <a:rPr lang="en-US" sz="1600"/>
              <a:t>CognitionX</a:t>
            </a:r>
            <a:endParaRPr lang="en-US" sz="1600" dirty="0"/>
          </a:p>
          <a:p>
            <a:r>
              <a:rPr lang="en-US" sz="1600" dirty="0"/>
              <a:t>DeepMind</a:t>
            </a:r>
          </a:p>
          <a:p>
            <a:r>
              <a:rPr lang="en-US" sz="1600" dirty="0"/>
              <a:t>Economic AI GmbH</a:t>
            </a:r>
          </a:p>
          <a:p>
            <a:r>
              <a:rPr lang="en-US" sz="1600" dirty="0"/>
              <a:t>Element AI</a:t>
            </a:r>
          </a:p>
          <a:p>
            <a:r>
              <a:rPr lang="en-US" sz="1600" dirty="0"/>
              <a:t>Facebook AI</a:t>
            </a:r>
          </a:p>
          <a:p>
            <a:pPr marL="0"/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898906-AFFF-4C2C-86BE-F96C8DB12775}"/>
              </a:ext>
            </a:extLst>
          </p:cNvPr>
          <p:cNvSpPr txBox="1"/>
          <p:nvPr/>
        </p:nvSpPr>
        <p:spPr>
          <a:xfrm>
            <a:off x="8451604" y="1412489"/>
            <a:ext cx="2926080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Google AI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Graphcore</a:t>
            </a: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Greiner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NNAISENSE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NVIDIA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OSRAM </a:t>
            </a:r>
            <a:r>
              <a:rPr lang="en-US" sz="1400"/>
              <a:t>Opto</a:t>
            </a:r>
            <a:r>
              <a:rPr lang="en-US" sz="1400" dirty="0"/>
              <a:t> Semiconductors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Porsche AG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Qualcomm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Robert Bosch GmbH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Robovision</a:t>
            </a:r>
            <a:r>
              <a:rPr lang="en-US" sz="1400" dirty="0"/>
              <a:t> </a:t>
            </a:r>
            <a:r>
              <a:rPr lang="en-US" sz="1400"/>
              <a:t>bvba</a:t>
            </a: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Siemens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TTI / TomTom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Veoneer</a:t>
            </a: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Vodafone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808069-972F-4B2E-84E6-66E853B34C2B}"/>
              </a:ext>
            </a:extLst>
          </p:cNvPr>
          <p:cNvGrpSpPr/>
          <p:nvPr/>
        </p:nvGrpSpPr>
        <p:grpSpPr>
          <a:xfrm>
            <a:off x="6950075" y="476249"/>
            <a:ext cx="2032927" cy="410083"/>
            <a:chOff x="6950075" y="476249"/>
            <a:chExt cx="2032927" cy="4100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42C888-3393-4BFD-A24A-A8FAA385CBCD}"/>
                </a:ext>
              </a:extLst>
            </p:cNvPr>
            <p:cNvSpPr/>
            <p:nvPr/>
          </p:nvSpPr>
          <p:spPr>
            <a:xfrm>
              <a:off x="7331075" y="496624"/>
              <a:ext cx="16519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2"/>
                </a:rPr>
                <a:t>https://ellis.eu/</a:t>
              </a:r>
              <a:endParaRPr lang="en-US" dirty="0"/>
            </a:p>
          </p:txBody>
        </p:sp>
        <p:pic>
          <p:nvPicPr>
            <p:cNvPr id="10" name="Picture 6" descr="Imagen relacionada">
              <a:extLst>
                <a:ext uri="{FF2B5EF4-FFF2-40B4-BE49-F238E27FC236}">
                  <a16:creationId xmlns:a16="http://schemas.microsoft.com/office/drawing/2014/main" id="{1C53103F-4530-4608-BA66-DF6370E005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9" t="6964" r="11276" b="6936"/>
            <a:stretch/>
          </p:blipFill>
          <p:spPr bwMode="auto">
            <a:xfrm flipH="1">
              <a:off x="6950075" y="476249"/>
              <a:ext cx="381000" cy="41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272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4E07C-A65F-4327-A1C9-7E416162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Hago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A0F4C-4943-4019-969C-BC101C798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b="1" dirty="0" err="1"/>
              <a:t>Investigo</a:t>
            </a:r>
            <a:r>
              <a:rPr lang="en-US" sz="2400" dirty="0"/>
              <a:t> </a:t>
            </a:r>
            <a:r>
              <a:rPr lang="en-US" sz="2400" dirty="0" err="1"/>
              <a:t>nuevos</a:t>
            </a:r>
            <a:r>
              <a:rPr lang="en-US" sz="2400" dirty="0"/>
              <a:t> </a:t>
            </a:r>
            <a:r>
              <a:rPr lang="en-US" sz="2400" dirty="0" err="1"/>
              <a:t>modelos</a:t>
            </a:r>
            <a:r>
              <a:rPr lang="en-US" sz="2400" dirty="0"/>
              <a:t>, </a:t>
            </a:r>
            <a:r>
              <a:rPr lang="en-US" sz="2400" dirty="0" err="1"/>
              <a:t>principalmente</a:t>
            </a:r>
            <a:r>
              <a:rPr lang="en-US" sz="2400" dirty="0"/>
              <a:t> </a:t>
            </a:r>
            <a:r>
              <a:rPr lang="en-US" sz="2400" b="1" dirty="0" err="1"/>
              <a:t>multiagente</a:t>
            </a:r>
            <a:r>
              <a:rPr lang="en-US" sz="2400" b="1" dirty="0"/>
              <a:t>, </a:t>
            </a:r>
            <a:r>
              <a:rPr lang="en-US" sz="2400" dirty="0"/>
              <a:t> de </a:t>
            </a:r>
            <a:r>
              <a:rPr lang="en-US" sz="2400" b="1" dirty="0"/>
              <a:t>Deep Reinforcement Learning </a:t>
            </a:r>
            <a:r>
              <a:rPr lang="en-US" sz="2400" dirty="0"/>
              <a:t>que </a:t>
            </a:r>
            <a:r>
              <a:rPr lang="en-US" sz="2400" dirty="0" err="1"/>
              <a:t>sean</a:t>
            </a:r>
            <a:r>
              <a:rPr lang="en-US" sz="2400" dirty="0"/>
              <a:t>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facilmente</a:t>
            </a:r>
            <a:r>
              <a:rPr lang="en-US" sz="2400" dirty="0"/>
              <a:t> </a:t>
            </a:r>
            <a:r>
              <a:rPr lang="en-US" sz="2400" b="1" dirty="0" err="1"/>
              <a:t>verificables</a:t>
            </a:r>
            <a:r>
              <a:rPr lang="en-US" sz="2400" dirty="0"/>
              <a:t> y que </a:t>
            </a:r>
            <a:r>
              <a:rPr lang="en-US" sz="2400" dirty="0" err="1"/>
              <a:t>puedan</a:t>
            </a:r>
            <a:r>
              <a:rPr lang="en-US" sz="2400" dirty="0"/>
              <a:t> </a:t>
            </a:r>
            <a:r>
              <a:rPr lang="en-US" sz="2400" b="1" dirty="0" err="1"/>
              <a:t>generalizar</a:t>
            </a:r>
            <a:r>
              <a:rPr lang="en-US" sz="2400" b="1" dirty="0"/>
              <a:t>, </a:t>
            </a:r>
            <a:r>
              <a:rPr lang="en-US" sz="2400" b="1" dirty="0" err="1"/>
              <a:t>abstraer</a:t>
            </a:r>
            <a:r>
              <a:rPr lang="en-US" sz="2400" b="1" dirty="0"/>
              <a:t> </a:t>
            </a:r>
            <a:r>
              <a:rPr lang="en-US" sz="2400" dirty="0"/>
              <a:t>y</a:t>
            </a:r>
            <a:r>
              <a:rPr lang="en-US" sz="2400" b="1" dirty="0"/>
              <a:t> </a:t>
            </a:r>
            <a:r>
              <a:rPr lang="en-US" sz="2400" b="1" dirty="0" err="1"/>
              <a:t>planificar</a:t>
            </a:r>
            <a:r>
              <a:rPr lang="en-US" sz="2400" dirty="0"/>
              <a:t> </a:t>
            </a:r>
            <a:r>
              <a:rPr lang="en-US" sz="2400" dirty="0" err="1"/>
              <a:t>mejor</a:t>
            </a:r>
            <a:r>
              <a:rPr lang="en-US" sz="2400" dirty="0"/>
              <a:t> que los </a:t>
            </a:r>
            <a:r>
              <a:rPr lang="en-US" sz="2400" dirty="0" err="1"/>
              <a:t>modelos</a:t>
            </a:r>
            <a:r>
              <a:rPr lang="en-US" sz="2400" dirty="0"/>
              <a:t> </a:t>
            </a:r>
            <a:r>
              <a:rPr lang="en-US" sz="2400" dirty="0" err="1"/>
              <a:t>actuales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 descr="Resultado de imagen de imperial college london logo">
            <a:extLst>
              <a:ext uri="{FF2B5EF4-FFF2-40B4-BE49-F238E27FC236}">
                <a16:creationId xmlns:a16="http://schemas.microsoft.com/office/drawing/2014/main" id="{EF68876E-51F9-48C7-A2D7-150852D2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59" y="510540"/>
            <a:ext cx="910489" cy="9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298E43F-A439-47F4-82F5-7AEBD33CC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5" b="8392"/>
          <a:stretch/>
        </p:blipFill>
        <p:spPr>
          <a:xfrm>
            <a:off x="5273944" y="3229388"/>
            <a:ext cx="1644111" cy="2143682"/>
          </a:xfrm>
          <a:prstGeom prst="rect">
            <a:avLst/>
          </a:prstGeom>
        </p:spPr>
      </p:pic>
      <p:pic>
        <p:nvPicPr>
          <p:cNvPr id="6" name="Picture 10" descr="Resultado de imagen de murray shanahan">
            <a:extLst>
              <a:ext uri="{FF2B5EF4-FFF2-40B4-BE49-F238E27FC236}">
                <a16:creationId xmlns:a16="http://schemas.microsoft.com/office/drawing/2014/main" id="{0B709E45-E5FF-4822-AE5E-209A7C379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8809" y="4693507"/>
            <a:ext cx="1799367" cy="17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www.doc.ic.ac.uk/~fbelard/ImagesHP/DSCN2850.JPG">
            <a:extLst>
              <a:ext uri="{FF2B5EF4-FFF2-40B4-BE49-F238E27FC236}">
                <a16:creationId xmlns:a16="http://schemas.microsoft.com/office/drawing/2014/main" id="{23F69E3C-DE9C-4B9B-9630-1937F7548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93"/>
          <a:stretch/>
        </p:blipFill>
        <p:spPr bwMode="auto">
          <a:xfrm>
            <a:off x="2571493" y="4693507"/>
            <a:ext cx="1902657" cy="17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Resultado de imagen de ibisc university evry">
            <a:extLst>
              <a:ext uri="{FF2B5EF4-FFF2-40B4-BE49-F238E27FC236}">
                <a16:creationId xmlns:a16="http://schemas.microsoft.com/office/drawing/2014/main" id="{241FA181-17CE-4D70-AF19-EC120E5D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819" y="5119358"/>
            <a:ext cx="1239009" cy="12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esultado de imagen de deepmind logo">
            <a:extLst>
              <a:ext uri="{FF2B5EF4-FFF2-40B4-BE49-F238E27FC236}">
                <a16:creationId xmlns:a16="http://schemas.microsoft.com/office/drawing/2014/main" id="{85934BE6-FDCF-488D-86A8-68948122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21240" y="5172711"/>
            <a:ext cx="2025225" cy="113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do de imagen de imperial college london logo">
            <a:extLst>
              <a:ext uri="{FF2B5EF4-FFF2-40B4-BE49-F238E27FC236}">
                <a16:creationId xmlns:a16="http://schemas.microsoft.com/office/drawing/2014/main" id="{318EB8D8-7075-45F4-952F-E9D27E832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1196" b="6422"/>
          <a:stretch/>
        </p:blipFill>
        <p:spPr bwMode="auto">
          <a:xfrm>
            <a:off x="6457834" y="465347"/>
            <a:ext cx="3870357" cy="100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50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3F462-CAAD-4999-84C8-684C4894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Personas que son miembros y/o apoyan la iniciativa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3AEF5-00B6-4D04-B8B6-BA87AFB1A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1412488"/>
            <a:ext cx="3172073" cy="512547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100" dirty="0"/>
              <a:t>Christopher Bishop, Microsoft Research, Cambridge </a:t>
            </a:r>
            <a:r>
              <a:rPr lang="en-US" sz="1100" b="1" dirty="0"/>
              <a:t>(UK)</a:t>
            </a:r>
          </a:p>
          <a:p>
            <a:r>
              <a:rPr lang="en-US" sz="1100" dirty="0"/>
              <a:t>Francis Bach, INRIA, Ecole </a:t>
            </a:r>
            <a:r>
              <a:rPr lang="en-US" sz="1100" dirty="0" err="1"/>
              <a:t>Normale</a:t>
            </a:r>
            <a:r>
              <a:rPr lang="en-US" sz="1100" dirty="0"/>
              <a:t> </a:t>
            </a:r>
            <a:r>
              <a:rPr lang="en-US" sz="1100" dirty="0" err="1"/>
              <a:t>Superieur</a:t>
            </a:r>
            <a:r>
              <a:rPr lang="en-US" sz="1100" dirty="0"/>
              <a:t>, Paris, France </a:t>
            </a:r>
            <a:r>
              <a:rPr lang="en-US" sz="1100" b="1" dirty="0"/>
              <a:t>(France)</a:t>
            </a:r>
          </a:p>
          <a:p>
            <a:r>
              <a:rPr lang="en-US" sz="1100" dirty="0"/>
              <a:t>Andreas Krause, ETH Zürich </a:t>
            </a:r>
            <a:r>
              <a:rPr lang="en-US" sz="1100" b="1" dirty="0"/>
              <a:t>(Switzerland)</a:t>
            </a:r>
          </a:p>
          <a:p>
            <a:r>
              <a:rPr lang="en-US" sz="1100" dirty="0"/>
              <a:t>Michael Black, Max Planck Institute for Intelligent Systems </a:t>
            </a:r>
            <a:r>
              <a:rPr lang="en-US" sz="1100" b="1" dirty="0"/>
              <a:t>(Germany)</a:t>
            </a:r>
          </a:p>
          <a:p>
            <a:r>
              <a:rPr lang="en-US" sz="1100" dirty="0"/>
              <a:t>Stefano </a:t>
            </a:r>
            <a:r>
              <a:rPr lang="en-US" sz="1100" dirty="0" err="1"/>
              <a:t>Panzeri</a:t>
            </a:r>
            <a:r>
              <a:rPr lang="en-US" sz="1100" dirty="0"/>
              <a:t>, Italian Institute of Technology </a:t>
            </a:r>
            <a:r>
              <a:rPr lang="en-US" sz="1100" b="1" dirty="0"/>
              <a:t>(Italy)</a:t>
            </a:r>
          </a:p>
          <a:p>
            <a:r>
              <a:rPr lang="en-US" sz="1100" dirty="0" err="1"/>
              <a:t>Patric</a:t>
            </a:r>
            <a:r>
              <a:rPr lang="en-US" sz="1100" dirty="0"/>
              <a:t> </a:t>
            </a:r>
            <a:r>
              <a:rPr lang="en-US" sz="1100" dirty="0" err="1"/>
              <a:t>Jensfelt</a:t>
            </a:r>
            <a:r>
              <a:rPr lang="en-US" sz="1100" dirty="0"/>
              <a:t>, KTH Royal Institute of Technology </a:t>
            </a:r>
            <a:r>
              <a:rPr lang="en-US" sz="1100" b="1" dirty="0"/>
              <a:t>(Sweden)</a:t>
            </a:r>
          </a:p>
          <a:p>
            <a:r>
              <a:rPr lang="fr-FR" sz="1100" dirty="0"/>
              <a:t>Gilles </a:t>
            </a:r>
            <a:r>
              <a:rPr lang="fr-FR" sz="1100" dirty="0" err="1"/>
              <a:t>Louppe</a:t>
            </a:r>
            <a:r>
              <a:rPr lang="fr-FR" sz="1100" dirty="0"/>
              <a:t>, Université de Liège </a:t>
            </a:r>
            <a:r>
              <a:rPr lang="fr-FR" sz="1100" b="1" dirty="0"/>
              <a:t>(</a:t>
            </a:r>
            <a:r>
              <a:rPr lang="fr-FR" sz="1100" b="1" dirty="0" err="1"/>
              <a:t>Belgium</a:t>
            </a:r>
            <a:r>
              <a:rPr lang="fr-FR" sz="1100" dirty="0"/>
              <a:t>)</a:t>
            </a:r>
          </a:p>
          <a:p>
            <a:r>
              <a:rPr lang="de-DE" sz="1100" dirty="0"/>
              <a:t>Sepp Hochreiter, JKU Linz </a:t>
            </a:r>
            <a:r>
              <a:rPr lang="de-DE" sz="1100" b="1" dirty="0"/>
              <a:t>(Austria)</a:t>
            </a:r>
          </a:p>
          <a:p>
            <a:r>
              <a:rPr lang="en-US" sz="1100" dirty="0" err="1"/>
              <a:t>Aapo</a:t>
            </a:r>
            <a:r>
              <a:rPr lang="en-US" sz="1100" dirty="0"/>
              <a:t> </a:t>
            </a:r>
            <a:r>
              <a:rPr lang="en-US" sz="1100" dirty="0" err="1"/>
              <a:t>Hyvärinen</a:t>
            </a:r>
            <a:r>
              <a:rPr lang="en-US" sz="1100" dirty="0"/>
              <a:t>, UCL and Univ Helsinki </a:t>
            </a:r>
            <a:r>
              <a:rPr lang="en-US" sz="1100" b="1" dirty="0"/>
              <a:t>(Finland)</a:t>
            </a:r>
          </a:p>
          <a:p>
            <a:r>
              <a:rPr lang="en-US" sz="1100" dirty="0"/>
              <a:t>Arnold </a:t>
            </a:r>
            <a:r>
              <a:rPr lang="en-US" sz="1100" dirty="0" err="1"/>
              <a:t>Smeulders</a:t>
            </a:r>
            <a:r>
              <a:rPr lang="en-US" sz="1100" dirty="0"/>
              <a:t>, University of Amsterdam </a:t>
            </a:r>
            <a:r>
              <a:rPr lang="en-US" sz="1100" b="1" dirty="0"/>
              <a:t>(Netherlands)</a:t>
            </a:r>
          </a:p>
          <a:p>
            <a:r>
              <a:rPr lang="en-US" sz="1100" dirty="0"/>
              <a:t>Razvan </a:t>
            </a:r>
            <a:r>
              <a:rPr lang="en-US" sz="1100" dirty="0" err="1"/>
              <a:t>Pascanu</a:t>
            </a:r>
            <a:r>
              <a:rPr lang="en-US" sz="1100" dirty="0"/>
              <a:t>, DeepMind </a:t>
            </a:r>
            <a:r>
              <a:rPr lang="en-US" sz="1100" b="1" dirty="0"/>
              <a:t>(Romania)</a:t>
            </a:r>
          </a:p>
          <a:p>
            <a:r>
              <a:rPr lang="en-US" sz="1100" dirty="0"/>
              <a:t>Tamir </a:t>
            </a:r>
            <a:r>
              <a:rPr lang="en-US" sz="1100" dirty="0" err="1"/>
              <a:t>Hazan</a:t>
            </a:r>
            <a:r>
              <a:rPr lang="en-US" sz="1100" dirty="0"/>
              <a:t>, Technion </a:t>
            </a:r>
            <a:r>
              <a:rPr lang="en-US" sz="1100" b="1" dirty="0"/>
              <a:t>(Israel)</a:t>
            </a:r>
          </a:p>
          <a:p>
            <a:r>
              <a:rPr lang="en-US" sz="1100" b="1" dirty="0"/>
              <a:t>Y un </a:t>
            </a:r>
            <a:r>
              <a:rPr lang="en-US" sz="1100" b="1" dirty="0" err="1"/>
              <a:t>muy</a:t>
            </a:r>
            <a:r>
              <a:rPr lang="en-US" sz="1100" b="1" dirty="0"/>
              <a:t> largo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898906-AFFF-4C2C-86BE-F96C8DB12775}"/>
              </a:ext>
            </a:extLst>
          </p:cNvPr>
          <p:cNvSpPr txBox="1"/>
          <p:nvPr/>
        </p:nvSpPr>
        <p:spPr>
          <a:xfrm>
            <a:off x="8451604" y="1412489"/>
            <a:ext cx="2926080" cy="43638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 err="1"/>
              <a:t>Españoles</a:t>
            </a:r>
            <a:endParaRPr lang="en-US" sz="16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Nuria Oliver, Vodafone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Antonio Torralba, MIT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Oriol </a:t>
            </a:r>
            <a:r>
              <a:rPr lang="en-US" sz="1400" dirty="0" err="1"/>
              <a:t>Vinyals</a:t>
            </a:r>
            <a:r>
              <a:rPr lang="en-US" sz="1400" dirty="0"/>
              <a:t>, Google DeepMind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Joan Bruna, New York University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Luis Hernandez Gomez, ETSIT Universidad </a:t>
            </a:r>
            <a:r>
              <a:rPr lang="en-US" sz="1400" dirty="0" err="1"/>
              <a:t>Politecnica</a:t>
            </a:r>
            <a:r>
              <a:rPr lang="en-US" sz="1400" dirty="0"/>
              <a:t> de Madrid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Pedro </a:t>
            </a:r>
            <a:r>
              <a:rPr lang="en-US" sz="1400" dirty="0" err="1"/>
              <a:t>Larrañaga</a:t>
            </a:r>
            <a:r>
              <a:rPr lang="en-US" sz="1400" dirty="0"/>
              <a:t>, Universidad </a:t>
            </a:r>
            <a:r>
              <a:rPr lang="en-US" sz="1400" dirty="0" err="1"/>
              <a:t>Politécnica</a:t>
            </a:r>
            <a:r>
              <a:rPr lang="en-US" sz="1400" dirty="0"/>
              <a:t> de Madrid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400" dirty="0"/>
              <a:t>Concha </a:t>
            </a:r>
            <a:r>
              <a:rPr lang="es-ES" sz="1400" dirty="0" err="1"/>
              <a:t>Bielza</a:t>
            </a:r>
            <a:r>
              <a:rPr lang="es-ES" sz="1400" dirty="0"/>
              <a:t>, Universidad Politecnica de Madrid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German </a:t>
            </a:r>
            <a:r>
              <a:rPr lang="en-US" sz="1400" dirty="0" err="1"/>
              <a:t>Rigau</a:t>
            </a:r>
            <a:r>
              <a:rPr lang="en-US" sz="1400" dirty="0"/>
              <a:t>, University of the Basque Country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400" dirty="0" err="1"/>
              <a:t>Dimosthenis</a:t>
            </a:r>
            <a:r>
              <a:rPr lang="es-ES" sz="1400" dirty="0"/>
              <a:t> </a:t>
            </a:r>
            <a:r>
              <a:rPr lang="es-ES" sz="1400" dirty="0" err="1"/>
              <a:t>Karatzas</a:t>
            </a:r>
            <a:r>
              <a:rPr lang="es-ES" sz="1400" dirty="0"/>
              <a:t>, </a:t>
            </a:r>
            <a:r>
              <a:rPr lang="es-ES" sz="1400" dirty="0" err="1"/>
              <a:t>Universitat</a:t>
            </a:r>
            <a:r>
              <a:rPr lang="es-ES" sz="1400" dirty="0"/>
              <a:t> </a:t>
            </a:r>
            <a:r>
              <a:rPr lang="es-ES" sz="1400" dirty="0" err="1"/>
              <a:t>Autonoma</a:t>
            </a:r>
            <a:r>
              <a:rPr lang="es-ES" sz="1400" dirty="0"/>
              <a:t> de Barcelona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Joan </a:t>
            </a:r>
            <a:r>
              <a:rPr lang="en-US" sz="1400" dirty="0" err="1"/>
              <a:t>Serrà</a:t>
            </a:r>
            <a:r>
              <a:rPr lang="en-US" sz="1400" dirty="0"/>
              <a:t>, Telefonica Research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Jose García-Rodriguez, University of Alicante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400" dirty="0"/>
              <a:t>Mario Munoz-Organero, </a:t>
            </a:r>
            <a:r>
              <a:rPr lang="es-ES" sz="1400" dirty="0" err="1"/>
              <a:t>University</a:t>
            </a:r>
            <a:r>
              <a:rPr lang="es-ES" sz="1400" dirty="0"/>
              <a:t> Carlos III de Madrid</a:t>
            </a: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Cecilio</a:t>
            </a:r>
            <a:r>
              <a:rPr lang="en-US" sz="1400" dirty="0"/>
              <a:t> Angulo, </a:t>
            </a:r>
            <a:r>
              <a:rPr lang="en-US" sz="1400" dirty="0" err="1"/>
              <a:t>Universitat</a:t>
            </a:r>
            <a:r>
              <a:rPr lang="en-US" sz="1400" dirty="0"/>
              <a:t> </a:t>
            </a:r>
            <a:r>
              <a:rPr lang="en-US" sz="1400" dirty="0" err="1"/>
              <a:t>Politècnica</a:t>
            </a:r>
            <a:r>
              <a:rPr lang="en-US" sz="1400" dirty="0"/>
              <a:t> de Catalunya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Y un largo etc.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2C23E7-D437-4F4B-8F52-F18B2BC48CA5}"/>
              </a:ext>
            </a:extLst>
          </p:cNvPr>
          <p:cNvGrpSpPr/>
          <p:nvPr/>
        </p:nvGrpSpPr>
        <p:grpSpPr>
          <a:xfrm>
            <a:off x="6950075" y="476249"/>
            <a:ext cx="2032927" cy="410083"/>
            <a:chOff x="6950075" y="476249"/>
            <a:chExt cx="2032927" cy="4100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55CB41-119A-41FA-B465-05B896C478DE}"/>
                </a:ext>
              </a:extLst>
            </p:cNvPr>
            <p:cNvSpPr/>
            <p:nvPr/>
          </p:nvSpPr>
          <p:spPr>
            <a:xfrm>
              <a:off x="7331075" y="496624"/>
              <a:ext cx="16519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2"/>
                </a:rPr>
                <a:t>https://ellis.eu/</a:t>
              </a:r>
              <a:endParaRPr lang="en-US" dirty="0"/>
            </a:p>
          </p:txBody>
        </p:sp>
        <p:pic>
          <p:nvPicPr>
            <p:cNvPr id="9" name="Picture 6" descr="Imagen relacionada">
              <a:extLst>
                <a:ext uri="{FF2B5EF4-FFF2-40B4-BE49-F238E27FC236}">
                  <a16:creationId xmlns:a16="http://schemas.microsoft.com/office/drawing/2014/main" id="{D44B1855-4C38-40C5-AFCB-C8AE9BD4A6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9" t="6964" r="11276" b="6936"/>
            <a:stretch/>
          </p:blipFill>
          <p:spPr bwMode="auto">
            <a:xfrm flipH="1">
              <a:off x="6950075" y="476249"/>
              <a:ext cx="381000" cy="41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137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4F209C-C20E-4FA7-B241-1EF4F8D19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564234-45B0-4ED8-A9E2-199C00173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13284-C1AF-4B9A-B916-10BCE3150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Una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cita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con la que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terminar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C0B7-AF14-4054-B34F-E118D0852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10515600" cy="406598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i="1" dirty="0"/>
              <a:t>Creo que </a:t>
            </a:r>
            <a:r>
              <a:rPr lang="en-US" sz="2000" i="1" dirty="0" err="1"/>
              <a:t>todo</a:t>
            </a:r>
            <a:r>
              <a:rPr lang="en-US" sz="2000" i="1" dirty="0"/>
              <a:t> </a:t>
            </a:r>
            <a:r>
              <a:rPr lang="en-US" sz="2000" i="1" dirty="0" err="1"/>
              <a:t>aprendizaje</a:t>
            </a:r>
            <a:r>
              <a:rPr lang="en-US" sz="2000" i="1" dirty="0"/>
              <a:t> es, </a:t>
            </a:r>
            <a:r>
              <a:rPr lang="en-US" sz="2000" i="1" dirty="0" err="1"/>
              <a:t>en</a:t>
            </a:r>
            <a:r>
              <a:rPr lang="en-US" sz="2000" i="1" dirty="0"/>
              <a:t> </a:t>
            </a:r>
            <a:r>
              <a:rPr lang="en-US" sz="2000" i="1" dirty="0" err="1"/>
              <a:t>esencia</a:t>
            </a:r>
            <a:r>
              <a:rPr lang="en-US" sz="2000" i="1" dirty="0"/>
              <a:t>, </a:t>
            </a:r>
            <a:r>
              <a:rPr lang="en-US" sz="2000" i="1" dirty="0" err="1"/>
              <a:t>aprendizaje</a:t>
            </a:r>
            <a:r>
              <a:rPr lang="en-US" sz="2000" i="1" dirty="0"/>
              <a:t> por </a:t>
            </a:r>
            <a:r>
              <a:rPr lang="en-US" sz="2000" i="1" dirty="0" err="1"/>
              <a:t>refuerzo</a:t>
            </a:r>
            <a:r>
              <a:rPr lang="en-US" sz="2000" i="1" dirty="0"/>
              <a:t>. ¿Se </a:t>
            </a:r>
            <a:r>
              <a:rPr lang="en-US" sz="2000" i="1" dirty="0" err="1"/>
              <a:t>te</a:t>
            </a:r>
            <a:r>
              <a:rPr lang="en-US" sz="2000" i="1" dirty="0"/>
              <a:t> </a:t>
            </a:r>
            <a:r>
              <a:rPr lang="en-US" sz="2000" i="1" dirty="0" err="1"/>
              <a:t>ocurre</a:t>
            </a:r>
            <a:r>
              <a:rPr lang="en-US" sz="2000" i="1" dirty="0"/>
              <a:t> </a:t>
            </a:r>
            <a:r>
              <a:rPr lang="en-US" sz="2000" i="1" dirty="0" err="1"/>
              <a:t>algun</a:t>
            </a:r>
            <a:r>
              <a:rPr lang="en-US" sz="2000" i="1" dirty="0"/>
              <a:t> </a:t>
            </a:r>
            <a:r>
              <a:rPr lang="en-US" sz="2000" i="1" dirty="0" err="1"/>
              <a:t>tipo</a:t>
            </a:r>
            <a:r>
              <a:rPr lang="en-US" sz="2000" i="1" dirty="0"/>
              <a:t> de </a:t>
            </a:r>
            <a:r>
              <a:rPr lang="en-US" sz="2000" i="1" dirty="0" err="1"/>
              <a:t>aprendizaje</a:t>
            </a:r>
            <a:r>
              <a:rPr lang="en-US" sz="2000" i="1" dirty="0"/>
              <a:t> </a:t>
            </a:r>
            <a:r>
              <a:rPr lang="en-US" sz="2000" i="1" dirty="0" err="1"/>
              <a:t>en</a:t>
            </a:r>
            <a:r>
              <a:rPr lang="en-US" sz="2000" i="1" dirty="0"/>
              <a:t> el que no </a:t>
            </a:r>
            <a:r>
              <a:rPr lang="en-US" sz="2000" i="1" dirty="0" err="1"/>
              <a:t>haya</a:t>
            </a:r>
            <a:r>
              <a:rPr lang="en-US" sz="2000" i="1" dirty="0"/>
              <a:t> una </a:t>
            </a:r>
            <a:r>
              <a:rPr lang="en-US" sz="2000" i="1" dirty="0" err="1"/>
              <a:t>motivación</a:t>
            </a:r>
            <a:r>
              <a:rPr lang="en-US" sz="2000" i="1" dirty="0"/>
              <a:t> </a:t>
            </a:r>
            <a:r>
              <a:rPr lang="en-US" sz="2000" i="1" dirty="0" err="1"/>
              <a:t>detrás</a:t>
            </a:r>
            <a:r>
              <a:rPr lang="en-US" sz="2000" i="1" dirty="0"/>
              <a:t>? </a:t>
            </a:r>
            <a:r>
              <a:rPr lang="en-US" sz="2000" i="1" dirty="0" err="1"/>
              <a:t>Puede</a:t>
            </a:r>
            <a:r>
              <a:rPr lang="en-US" sz="2000" i="1" dirty="0"/>
              <a:t> que </a:t>
            </a:r>
            <a:r>
              <a:rPr lang="en-US" sz="2000" i="1" dirty="0" err="1"/>
              <a:t>esto</a:t>
            </a:r>
            <a:r>
              <a:rPr lang="en-US" sz="2000" i="1" dirty="0"/>
              <a:t> </a:t>
            </a:r>
            <a:r>
              <a:rPr lang="en-US" sz="2000" i="1" dirty="0" err="1"/>
              <a:t>suene</a:t>
            </a:r>
            <a:r>
              <a:rPr lang="en-US" sz="2000" i="1" dirty="0"/>
              <a:t> </a:t>
            </a:r>
            <a:r>
              <a:rPr lang="en-US" sz="2000" i="1" dirty="0" err="1"/>
              <a:t>decepcionante</a:t>
            </a:r>
            <a:r>
              <a:rPr lang="en-US" sz="2000" i="1" dirty="0"/>
              <a:t>, </a:t>
            </a:r>
            <a:r>
              <a:rPr lang="en-US" sz="2000" i="1" dirty="0" err="1"/>
              <a:t>pero</a:t>
            </a:r>
            <a:r>
              <a:rPr lang="en-US" sz="2000" i="1" dirty="0"/>
              <a:t> es </a:t>
            </a:r>
            <a:r>
              <a:rPr lang="en-US" sz="2000" i="1" dirty="0" err="1"/>
              <a:t>en</a:t>
            </a:r>
            <a:r>
              <a:rPr lang="en-US" sz="2000" i="1" dirty="0"/>
              <a:t> lo que </a:t>
            </a:r>
            <a:r>
              <a:rPr lang="en-US" sz="2000" i="1" dirty="0" err="1"/>
              <a:t>todo</a:t>
            </a:r>
            <a:r>
              <a:rPr lang="en-US" sz="2000" i="1" dirty="0"/>
              <a:t> se </a:t>
            </a:r>
            <a:r>
              <a:rPr lang="en-US" sz="2000" i="1" dirty="0" err="1"/>
              <a:t>basa</a:t>
            </a:r>
            <a:r>
              <a:rPr lang="en-US" sz="2000" i="1" dirty="0"/>
              <a:t>: placer y dolor </a:t>
            </a:r>
            <a:r>
              <a:rPr lang="en-US" sz="2000" i="1" dirty="0" err="1"/>
              <a:t>en</a:t>
            </a:r>
            <a:r>
              <a:rPr lang="en-US" sz="2000" i="1" dirty="0"/>
              <a:t> </a:t>
            </a:r>
            <a:r>
              <a:rPr lang="en-US" sz="2000" i="1" dirty="0" err="1"/>
              <a:t>diferentes</a:t>
            </a:r>
            <a:r>
              <a:rPr lang="en-US" sz="2000" i="1" dirty="0"/>
              <a:t> </a:t>
            </a:r>
            <a:r>
              <a:rPr lang="en-US" sz="2000" i="1" dirty="0" err="1"/>
              <a:t>grados</a:t>
            </a:r>
            <a:r>
              <a:rPr lang="en-US" sz="2000" i="1" dirty="0"/>
              <a:t> y </a:t>
            </a:r>
            <a:r>
              <a:rPr lang="en-US" sz="2000" i="1" dirty="0" err="1"/>
              <a:t>texturas</a:t>
            </a:r>
            <a:r>
              <a:rPr lang="en-US" sz="2000" dirty="0"/>
              <a:t>”.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						Alan, </a:t>
            </a:r>
            <a:r>
              <a:rPr lang="en-US" sz="2000"/>
              <a:t>un chatbot (2006).</a:t>
            </a:r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48352-FB45-4E77-8DF1-66665833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70000"/>
                  </a:schemeClr>
                </a:solidFill>
              </a:rPr>
              <a:t>Extraido de Relational Reinforcement Learning, por Džeroski et al. (2006)</a:t>
            </a:r>
          </a:p>
        </p:txBody>
      </p:sp>
      <p:pic>
        <p:nvPicPr>
          <p:cNvPr id="1026" name="Picture 2" descr="Resultado de imagen de twitter logo">
            <a:extLst>
              <a:ext uri="{FF2B5EF4-FFF2-40B4-BE49-F238E27FC236}">
                <a16:creationId xmlns:a16="http://schemas.microsoft.com/office/drawing/2014/main" id="{A462B10B-56CD-4E85-9504-348C8F4A2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0" t="3290" r="21287" b="1"/>
          <a:stretch/>
        </p:blipFill>
        <p:spPr bwMode="auto">
          <a:xfrm>
            <a:off x="898525" y="4778376"/>
            <a:ext cx="381000" cy="37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89786-E2E3-4EB8-8072-00A4D62E8F82}"/>
              </a:ext>
            </a:extLst>
          </p:cNvPr>
          <p:cNvSpPr txBox="1"/>
          <p:nvPr/>
        </p:nvSpPr>
        <p:spPr>
          <a:xfrm>
            <a:off x="1279525" y="4815245"/>
            <a:ext cx="1225550" cy="307777"/>
          </a:xfrm>
          <a:prstGeom prst="rect">
            <a:avLst/>
          </a:prstGeom>
          <a:noFill/>
          <a:ln>
            <a:solidFill>
              <a:srgbClr val="3F3F3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@</a:t>
            </a:r>
            <a:r>
              <a:rPr lang="en-US" sz="1400" dirty="0" err="1"/>
              <a:t>borruell</a:t>
            </a:r>
            <a:endParaRPr lang="en-US" sz="1400" dirty="0"/>
          </a:p>
        </p:txBody>
      </p:sp>
      <p:pic>
        <p:nvPicPr>
          <p:cNvPr id="1030" name="Picture 6" descr="Imagen relacionada">
            <a:extLst>
              <a:ext uri="{FF2B5EF4-FFF2-40B4-BE49-F238E27FC236}">
                <a16:creationId xmlns:a16="http://schemas.microsoft.com/office/drawing/2014/main" id="{C59FC4B2-6AF0-4CF8-B721-2610656EB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6964" r="11276" b="6936"/>
          <a:stretch/>
        </p:blipFill>
        <p:spPr bwMode="auto">
          <a:xfrm flipH="1">
            <a:off x="898525" y="5290184"/>
            <a:ext cx="381000" cy="41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6203AA-D4B0-4A51-9036-4AED4D26A49D}"/>
              </a:ext>
            </a:extLst>
          </p:cNvPr>
          <p:cNvSpPr/>
          <p:nvPr/>
        </p:nvSpPr>
        <p:spPr>
          <a:xfrm>
            <a:off x="1279525" y="5341336"/>
            <a:ext cx="2541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https://www.doc.ic.ac.uk/~bg19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5642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1646-4E69-4A86-BB10-D4FD9BE8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200"/>
              <a:t>Aprendizaje por Refuerzo Inverso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74169-A039-4C51-AE1C-DEA69859B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9107" y="5091763"/>
            <a:ext cx="2974207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/>
              <a:t>Adivina adivinanza ¿qué me motiva?</a:t>
            </a:r>
            <a:endParaRPr lang="en-US" sz="2000" dirty="0"/>
          </a:p>
        </p:txBody>
      </p:sp>
      <p:pic>
        <p:nvPicPr>
          <p:cNvPr id="6" name="Picture 6" descr="Binaria, CÃ³digo, PolÃ­tica De Privacidad, Mujer, Hombre">
            <a:extLst>
              <a:ext uri="{FF2B5EF4-FFF2-40B4-BE49-F238E27FC236}">
                <a16:creationId xmlns:a16="http://schemas.microsoft.com/office/drawing/2014/main" id="{59FC8BA3-DA37-450C-A44C-125D89FD7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 bwMode="auto">
          <a:xfrm>
            <a:off x="-3983" y="10"/>
            <a:ext cx="12192000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457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1A7BE3-98D3-4247-8BDF-01146A4C1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¿Qué es el Aprendizaje por Refuerzo?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Graphic 59" descr="RobotOutline">
            <a:extLst>
              <a:ext uri="{FF2B5EF4-FFF2-40B4-BE49-F238E27FC236}">
                <a16:creationId xmlns:a16="http://schemas.microsoft.com/office/drawing/2014/main" id="{F46C428E-EAFB-46B5-8B55-C6295689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23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5" name="Picture 2" descr="Resultado de imagen de reinforcement learning">
            <a:extLst>
              <a:ext uri="{FF2B5EF4-FFF2-40B4-BE49-F238E27FC236}">
                <a16:creationId xmlns:a16="http://schemas.microsoft.com/office/drawing/2014/main" id="{839E9A0E-2979-4CB8-9B30-C5CDC85CA1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329775"/>
            <a:ext cx="10905066" cy="41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541D4-BCA5-4DAB-8AA2-028CEF4C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Sutton, Richard S., and Andrew G. Barto. Introduction to reinforcement learning. Vol. 135. Cambridge: MIT press, 1998.</a:t>
            </a:r>
          </a:p>
        </p:txBody>
      </p:sp>
    </p:spTree>
    <p:extLst>
      <p:ext uri="{BB962C8B-B14F-4D97-AF65-F5344CB8AC3E}">
        <p14:creationId xmlns:p14="http://schemas.microsoft.com/office/powerpoint/2010/main" val="2303559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3E1A-251B-43C2-83D8-9892A5BA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/>
              <a:t>Modelo de Decision de Markov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Puzzle Pieces">
            <a:extLst>
              <a:ext uri="{FF2B5EF4-FFF2-40B4-BE49-F238E27FC236}">
                <a16:creationId xmlns:a16="http://schemas.microsoft.com/office/drawing/2014/main" id="{9AB6A9A0-29FE-43B2-B4D4-D10A1D6C6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5F5399-9BE6-44CF-B7AE-C86AAC9D11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53666" y="2279017"/>
                <a:ext cx="5118237" cy="3775657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Un </a:t>
                </a:r>
                <a:r>
                  <a:rPr lang="en-US" sz="2000" dirty="0" err="1"/>
                  <a:t>Modelo</a:t>
                </a:r>
                <a:r>
                  <a:rPr lang="en-US" sz="2000" dirty="0"/>
                  <a:t> de Decision de Markov (MDP) es una </a:t>
                </a:r>
                <a:r>
                  <a:rPr lang="en-US" sz="2000" dirty="0" err="1"/>
                  <a:t>tupla</a:t>
                </a:r>
                <a:r>
                  <a:rPr lang="en-US" sz="2000" dirty="0"/>
                  <a:t> 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E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E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E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,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𝑅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&gt;</m:t>
                    </m:r>
                  </m:oMath>
                </a14:m>
                <a:r>
                  <a:rPr lang="en-US" sz="2000" dirty="0"/>
                  <a:t>  donde:</a:t>
                </a:r>
              </a:p>
              <a:p>
                <a:r>
                  <a:rPr lang="en-US" sz="2000" dirty="0"/>
                  <a:t>S es un conjunto de </a:t>
                </a:r>
                <a:r>
                  <a:rPr lang="en-US" sz="2000" dirty="0" err="1"/>
                  <a:t>estados</a:t>
                </a:r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s-ES" sz="2000" b="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2000" b="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s-ES" sz="20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sz="20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ES" sz="2000" b="0" i="1">
                            <a:latin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s-E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s-ES" sz="2000" b="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es un conjunto de </a:t>
                </a:r>
                <a:r>
                  <a:rPr lang="en-US" sz="2000" dirty="0" err="1"/>
                  <a:t>acciones</a:t>
                </a:r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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son las </a:t>
                </a:r>
                <a:r>
                  <a:rPr lang="en-US" sz="2000" dirty="0" err="1"/>
                  <a:t>probabilidades</a:t>
                </a:r>
                <a:r>
                  <a:rPr lang="en-US" sz="2000" dirty="0"/>
                  <a:t> de </a:t>
                </a:r>
                <a:r>
                  <a:rPr lang="en-US" sz="2000" dirty="0" err="1"/>
                  <a:t>transición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desde</a:t>
                </a:r>
                <a:r>
                  <a:rPr lang="en-US" sz="2000" dirty="0"/>
                  <a:t> un </a:t>
                </a:r>
                <a:r>
                  <a:rPr lang="en-US" sz="2000" dirty="0" err="1"/>
                  <a:t>estado</a:t>
                </a:r>
                <a:r>
                  <a:rPr lang="en-US" sz="2000" dirty="0"/>
                  <a:t> s </a:t>
                </a:r>
                <a:r>
                  <a:rPr lang="en-US" sz="2000" dirty="0" err="1"/>
                  <a:t>tomando</a:t>
                </a:r>
                <a:r>
                  <a:rPr lang="en-US" sz="2000" dirty="0"/>
                  <a:t> la </a:t>
                </a:r>
                <a:r>
                  <a:rPr lang="en-US" sz="2000" dirty="0" err="1"/>
                  <a:t>acción</a:t>
                </a:r>
                <a:r>
                  <a:rPr lang="en-US" sz="2000" dirty="0"/>
                  <a:t> a.</a:t>
                </a:r>
              </a:p>
              <a:p>
                <a14:m>
                  <m:oMath xmlns:m="http://schemas.openxmlformats.org/officeDocument/2006/math"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</m:t>
                    </m:r>
                  </m:oMath>
                </a14:m>
                <a:r>
                  <a:rPr lang="en-US" sz="2000" dirty="0">
                    <a:sym typeface="Symbol" panose="05050102010706020507" pitchFamily="18" charset="2"/>
                  </a:rPr>
                  <a:t>[0,1) es el factor de </a:t>
                </a:r>
                <a:r>
                  <a:rPr lang="en-US" sz="2000" dirty="0" err="1">
                    <a:sym typeface="Symbol" panose="05050102010706020507" pitchFamily="18" charset="2"/>
                  </a:rPr>
                  <a:t>descuento</a:t>
                </a:r>
                <a:r>
                  <a:rPr lang="en-US" sz="2000" dirty="0">
                    <a:sym typeface="Symbol" panose="05050102010706020507" pitchFamily="18" charset="2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s-ES" sz="2000" b="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𝑅</m:t>
                    </m:r>
                    <m:r>
                      <a:rPr lang="es-ES" sz="2000" b="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:</m:t>
                    </m:r>
                    <m:r>
                      <a:rPr lang="es-ES" sz="2000" b="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𝑆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→</m:t>
                    </m:r>
                    <m:r>
                      <a:rPr lang="es-E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ℝ</m:t>
                    </m:r>
                  </m:oMath>
                </a14:m>
                <a:r>
                  <a:rPr lang="en-US" sz="2000" dirty="0">
                    <a:sym typeface="Symbol" panose="05050102010706020507" pitchFamily="18" charset="2"/>
                  </a:rPr>
                  <a:t> es la </a:t>
                </a:r>
                <a:r>
                  <a:rPr lang="en-US" sz="2000" dirty="0" err="1">
                    <a:sym typeface="Symbol" panose="05050102010706020507" pitchFamily="18" charset="2"/>
                  </a:rPr>
                  <a:t>función</a:t>
                </a:r>
                <a:r>
                  <a:rPr lang="en-US" sz="2000" dirty="0">
                    <a:sym typeface="Symbol" panose="05050102010706020507" pitchFamily="18" charset="2"/>
                  </a:rPr>
                  <a:t> de </a:t>
                </a:r>
                <a:r>
                  <a:rPr lang="en-US" sz="2000" dirty="0" err="1">
                    <a:sym typeface="Symbol" panose="05050102010706020507" pitchFamily="18" charset="2"/>
                  </a:rPr>
                  <a:t>recompensas</a:t>
                </a:r>
                <a:endParaRPr lang="en-US" sz="2000" dirty="0">
                  <a:sym typeface="Symbol" panose="05050102010706020507" pitchFamily="18" charset="2"/>
                </a:endParaRP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5F5399-9BE6-44CF-B7AE-C86AAC9D11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53666" y="2279017"/>
                <a:ext cx="5118237" cy="3775657"/>
              </a:xfrm>
              <a:blipFill>
                <a:blip r:embed="rId4"/>
                <a:stretch>
                  <a:fillRect l="-1190" t="-1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15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8497F-9ECA-4B4F-9968-93899808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Ecuaciones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Bellman y </a:t>
            </a:r>
            <a:r>
              <a:rPr lang="en-US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Optimalidad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642B133-3524-4D4B-A238-85E09A194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4"/>
          <a:stretch/>
        </p:blipFill>
        <p:spPr>
          <a:xfrm>
            <a:off x="2382129" y="2346871"/>
            <a:ext cx="7427741" cy="2164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64A7F-4E6D-4DEE-94B2-321DB67C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4" y="5213985"/>
            <a:ext cx="3785235" cy="877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A20FFD-BFFE-4020-AD47-9D4AC19EDDB7}"/>
              </a:ext>
            </a:extLst>
          </p:cNvPr>
          <p:cNvSpPr txBox="1"/>
          <p:nvPr/>
        </p:nvSpPr>
        <p:spPr>
          <a:xfrm>
            <a:off x="4181168" y="5234230"/>
            <a:ext cx="30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10699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 descr="Imagen relacionada">
            <a:extLst>
              <a:ext uri="{FF2B5EF4-FFF2-40B4-BE49-F238E27FC236}">
                <a16:creationId xmlns:a16="http://schemas.microsoft.com/office/drawing/2014/main" id="{08BD1918-C183-4D9A-B254-2FCBD2127D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5046" y="2000251"/>
            <a:ext cx="7747671" cy="49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Resultado de imagen de gif walker deepmind">
            <a:extLst>
              <a:ext uri="{FF2B5EF4-FFF2-40B4-BE49-F238E27FC236}">
                <a16:creationId xmlns:a16="http://schemas.microsoft.com/office/drawing/2014/main" id="{68CC3AFA-86B9-46F3-B46C-F36D3A1B12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085" y="-100720"/>
            <a:ext cx="5052562" cy="392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Resultado de imagen de gif walker deepmind">
            <a:extLst>
              <a:ext uri="{FF2B5EF4-FFF2-40B4-BE49-F238E27FC236}">
                <a16:creationId xmlns:a16="http://schemas.microsoft.com/office/drawing/2014/main" id="{F6C957C2-79DC-4CE7-8936-4427588270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71" y="327387"/>
            <a:ext cx="4502139" cy="35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esultado de imagen de gif go deepmind">
            <a:extLst>
              <a:ext uri="{FF2B5EF4-FFF2-40B4-BE49-F238E27FC236}">
                <a16:creationId xmlns:a16="http://schemas.microsoft.com/office/drawing/2014/main" id="{D5B6A9D0-5727-47A2-89F0-98C8D8536F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1" y="0"/>
            <a:ext cx="3882979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E090A9D-9BD2-4EB9-A6B7-8D042B6E4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53601-722F-46A9-9644-454F603F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012" y="5059192"/>
            <a:ext cx="6425867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6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Grandes </a:t>
            </a:r>
            <a:r>
              <a:rPr lang="en-US" sz="36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hitos</a:t>
            </a:r>
            <a:r>
              <a:rPr lang="en-US" sz="36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36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Aprendizaje</a:t>
            </a:r>
            <a:r>
              <a:rPr lang="en-US" sz="36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por </a:t>
            </a:r>
            <a:r>
              <a:rPr lang="en-US" sz="36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Refuerzo</a:t>
            </a:r>
            <a:r>
              <a:rPr lang="en-US" sz="36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Profundo</a:t>
            </a:r>
          </a:p>
        </p:txBody>
      </p:sp>
    </p:spTree>
    <p:extLst>
      <p:ext uri="{BB962C8B-B14F-4D97-AF65-F5344CB8AC3E}">
        <p14:creationId xmlns:p14="http://schemas.microsoft.com/office/powerpoint/2010/main" val="4039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 descr="panning photography of tax between buildings">
            <a:extLst>
              <a:ext uri="{FF2B5EF4-FFF2-40B4-BE49-F238E27FC236}">
                <a16:creationId xmlns:a16="http://schemas.microsoft.com/office/drawing/2014/main" id="{9670D157-978E-4372-8F59-BF05A8636E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-419091"/>
            <a:ext cx="12191980" cy="727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61843-047B-44BF-9250-E4D901D1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¿Qué pasa en entornos complejos?</a:t>
            </a:r>
          </a:p>
        </p:txBody>
      </p:sp>
      <p:cxnSp>
        <p:nvCxnSpPr>
          <p:cNvPr id="8199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944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798</Words>
  <Application>Microsoft Office PowerPoint</Application>
  <PresentationFormat>Widescreen</PresentationFormat>
  <Paragraphs>107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Office Theme</vt:lpstr>
      <vt:lpstr>Aprendizaje por Refuerzo Inverso</vt:lpstr>
      <vt:lpstr>¿Qué Hago?</vt:lpstr>
      <vt:lpstr>Aprendizaje por Refuerzo Inverso</vt:lpstr>
      <vt:lpstr>¿Qué es el Aprendizaje por Refuerzo?</vt:lpstr>
      <vt:lpstr>PowerPoint Presentation</vt:lpstr>
      <vt:lpstr>Modelo de Decision de Markov</vt:lpstr>
      <vt:lpstr>Ecuaciones de Bellman y Optimalidad</vt:lpstr>
      <vt:lpstr>Grandes hitos del Aprendizaje por Refuerzo Profundo</vt:lpstr>
      <vt:lpstr>¿Qué pasa en entornos complejos?</vt:lpstr>
      <vt:lpstr>Aprendizaje por Imitación</vt:lpstr>
      <vt:lpstr>Aprendizaje por Refuerzo Inverso</vt:lpstr>
      <vt:lpstr>Del RL al IRL</vt:lpstr>
      <vt:lpstr>En el escenario más simple posible</vt:lpstr>
      <vt:lpstr>¿Donde está el truco?</vt:lpstr>
      <vt:lpstr>¿Dónde aprender?</vt:lpstr>
      <vt:lpstr>Aplicaciones industriales</vt:lpstr>
      <vt:lpstr>Prueba a hacerlo con IRL…</vt:lpstr>
      <vt:lpstr>ELLIS</vt:lpstr>
      <vt:lpstr>Empresas que apoyan la iniciativa</vt:lpstr>
      <vt:lpstr>Personas que son miembros y/o apoyan la iniciativa</vt:lpstr>
      <vt:lpstr>Una cita con la que terminar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Aprendizaje por Refuerzo Inverso</dc:title>
  <dc:creator>Borja González</dc:creator>
  <cp:lastModifiedBy>Borja González</cp:lastModifiedBy>
  <cp:revision>1</cp:revision>
  <dcterms:created xsi:type="dcterms:W3CDTF">2019-06-19T14:48:27Z</dcterms:created>
  <dcterms:modified xsi:type="dcterms:W3CDTF">2019-06-23T13:53:08Z</dcterms:modified>
</cp:coreProperties>
</file>