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 id="2147483672" r:id="rId2"/>
  </p:sldMasterIdLst>
  <p:notesMasterIdLst>
    <p:notesMasterId r:id="rId34"/>
  </p:notesMasterIdLst>
  <p:sldIdLst>
    <p:sldId id="256" r:id="rId3"/>
    <p:sldId id="258" r:id="rId4"/>
    <p:sldId id="257" r:id="rId5"/>
    <p:sldId id="260" r:id="rId6"/>
    <p:sldId id="262" r:id="rId7"/>
    <p:sldId id="263" r:id="rId8"/>
    <p:sldId id="299" r:id="rId9"/>
    <p:sldId id="265" r:id="rId10"/>
    <p:sldId id="300" r:id="rId11"/>
    <p:sldId id="301" r:id="rId12"/>
    <p:sldId id="302" r:id="rId13"/>
    <p:sldId id="311" r:id="rId14"/>
    <p:sldId id="303" r:id="rId15"/>
    <p:sldId id="304" r:id="rId16"/>
    <p:sldId id="305" r:id="rId17"/>
    <p:sldId id="306" r:id="rId18"/>
    <p:sldId id="312" r:id="rId19"/>
    <p:sldId id="308" r:id="rId20"/>
    <p:sldId id="309" r:id="rId21"/>
    <p:sldId id="289" r:id="rId22"/>
    <p:sldId id="290" r:id="rId23"/>
    <p:sldId id="291" r:id="rId24"/>
    <p:sldId id="292" r:id="rId25"/>
    <p:sldId id="293" r:id="rId26"/>
    <p:sldId id="294" r:id="rId27"/>
    <p:sldId id="295" r:id="rId28"/>
    <p:sldId id="296" r:id="rId29"/>
    <p:sldId id="298" r:id="rId30"/>
    <p:sldId id="297" r:id="rId31"/>
    <p:sldId id="284" r:id="rId32"/>
    <p:sldId id="310" r:id="rId33"/>
  </p:sldIdLst>
  <p:sldSz cx="9144000" cy="6858000" type="screen4x3"/>
  <p:notesSz cx="6858000" cy="9144000"/>
  <p:embeddedFontLst>
    <p:embeddedFont>
      <p:font typeface="Open Sans" charset="0"/>
      <p:regular r:id="rId35"/>
      <p:bold r:id="rId36"/>
      <p:italic r:id="rId37"/>
      <p:boldItalic r:id="rId38"/>
    </p:embeddedFont>
    <p:embeddedFont>
      <p:font typeface="Open Sans Semibold" charset="0"/>
      <p:bold r:id="rId39"/>
      <p:boldItalic r:id="rId40"/>
    </p:embeddedFont>
    <p:embeddedFont>
      <p:font typeface="Calibri" pitchFamily="34" charset="0"/>
      <p:regular r:id="rId41"/>
      <p:bold r:id="rId42"/>
      <p:italic r:id="rId43"/>
      <p:boldItalic r:id="rId44"/>
    </p:embeddedFont>
    <p:embeddedFont>
      <p:font typeface="Verdana" pitchFamily="34" charset="0"/>
      <p:regular r:id="rId45"/>
      <p:bold r:id="rId46"/>
      <p:italic r:id="rId47"/>
      <p:boldItalic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F40E71C-B43B-4E9B-BAB6-688EF62D909C}">
          <p14:sldIdLst>
            <p14:sldId id="256"/>
            <p14:sldId id="258"/>
            <p14:sldId id="257"/>
          </p14:sldIdLst>
        </p14:section>
        <p14:section name="Research" id="{512B7E2A-6F00-48A5-891D-22DD7768FF07}">
          <p14:sldIdLst>
            <p14:sldId id="260"/>
            <p14:sldId id="262"/>
            <p14:sldId id="263"/>
            <p14:sldId id="299"/>
            <p14:sldId id="265"/>
            <p14:sldId id="300"/>
          </p14:sldIdLst>
        </p14:section>
        <p14:section name="Hardware Design" id="{B01E406B-5257-4192-8F41-147656B1EF75}">
          <p14:sldIdLst>
            <p14:sldId id="301"/>
            <p14:sldId id="302"/>
            <p14:sldId id="311"/>
            <p14:sldId id="303"/>
            <p14:sldId id="304"/>
            <p14:sldId id="305"/>
            <p14:sldId id="306"/>
            <p14:sldId id="312"/>
            <p14:sldId id="308"/>
            <p14:sldId id="309"/>
          </p14:sldIdLst>
        </p14:section>
        <p14:section name="Interface Design" id="{EA9A7306-6B50-4A78-921A-D84EF03C2C1E}">
          <p14:sldIdLst>
            <p14:sldId id="289"/>
            <p14:sldId id="290"/>
            <p14:sldId id="291"/>
            <p14:sldId id="292"/>
            <p14:sldId id="293"/>
            <p14:sldId id="294"/>
            <p14:sldId id="295"/>
            <p14:sldId id="296"/>
          </p14:sldIdLst>
        </p14:section>
        <p14:section name="Future" id="{32C5C61F-85BD-418E-B4E0-96BF5CB0A3DA}">
          <p14:sldIdLst>
            <p14:sldId id="298"/>
            <p14:sldId id="297"/>
            <p14:sldId id="284"/>
            <p14:sldId id="31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E8"/>
    <a:srgbClr val="004F7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4" autoAdjust="0"/>
    <p:restoredTop sz="64950" autoAdjust="0"/>
  </p:normalViewPr>
  <p:slideViewPr>
    <p:cSldViewPr snapToGrid="0" snapToObjects="1">
      <p:cViewPr varScale="1">
        <p:scale>
          <a:sx n="47" d="100"/>
          <a:sy n="47" d="100"/>
        </p:scale>
        <p:origin x="-195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650F5-6533-F34B-8A0D-40A154FCD1AE}" type="datetimeFigureOut">
              <a:rPr lang="en-US" smtClean="0"/>
              <a:pPr/>
              <a:t>3/18/2013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93FA00-D31F-934F-B9DF-47194203DCE8}" type="slidenum">
              <a:rPr lang="en-US" smtClean="0"/>
              <a:pPr/>
              <a:t>‹#›</a:t>
            </a:fld>
            <a:endParaRPr lang="en-US"/>
          </a:p>
        </p:txBody>
      </p:sp>
    </p:spTree>
    <p:extLst>
      <p:ext uri="{BB962C8B-B14F-4D97-AF65-F5344CB8AC3E}">
        <p14:creationId xmlns:p14="http://schemas.microsoft.com/office/powerpoint/2010/main" val="3263713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Morning, my name is Hsuan Te and I am the project leader of Microwatt. We are here today to present to you a framework for the management of phantom load.</a:t>
            </a:r>
            <a:endParaRPr lang="en-US" dirty="0"/>
          </a:p>
        </p:txBody>
      </p:sp>
      <p:sp>
        <p:nvSpPr>
          <p:cNvPr id="4" name="Slide Number Placeholder 3"/>
          <p:cNvSpPr>
            <a:spLocks noGrp="1"/>
          </p:cNvSpPr>
          <p:nvPr>
            <p:ph type="sldNum" sz="quarter" idx="10"/>
          </p:nvPr>
        </p:nvSpPr>
        <p:spPr/>
        <p:txBody>
          <a:bodyPr/>
          <a:lstStyle/>
          <a:p>
            <a:fld id="{C393FA00-D31F-934F-B9DF-47194203DCE8}" type="slidenum">
              <a:rPr lang="en-US" smtClean="0"/>
              <a:pPr/>
              <a:t>1</a:t>
            </a:fld>
            <a:endParaRPr lang="en-US" dirty="0"/>
          </a:p>
        </p:txBody>
      </p:sp>
    </p:spTree>
    <p:extLst>
      <p:ext uri="{BB962C8B-B14F-4D97-AF65-F5344CB8AC3E}">
        <p14:creationId xmlns:p14="http://schemas.microsoft.com/office/powerpoint/2010/main" val="5762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So, lets talk hardware. The backbone </a:t>
            </a:r>
            <a:endParaRPr lang="en-US" dirty="0"/>
          </a:p>
        </p:txBody>
      </p:sp>
      <p:sp>
        <p:nvSpPr>
          <p:cNvPr id="4" name="Slide Number Placeholder 3"/>
          <p:cNvSpPr>
            <a:spLocks noGrp="1"/>
          </p:cNvSpPr>
          <p:nvPr>
            <p:ph type="sldNum" sz="quarter" idx="10"/>
          </p:nvPr>
        </p:nvSpPr>
        <p:spPr/>
        <p:txBody>
          <a:bodyPr/>
          <a:lstStyle/>
          <a:p>
            <a:fld id="{96EE1C3D-FAE2-AE49-B3F4-A2BC9437B50B}" type="slidenum">
              <a:rPr lang="en-US" smtClean="0"/>
              <a:t>10</a:t>
            </a:fld>
            <a:endParaRPr lang="en-US"/>
          </a:p>
        </p:txBody>
      </p:sp>
    </p:spTree>
    <p:extLst>
      <p:ext uri="{BB962C8B-B14F-4D97-AF65-F5344CB8AC3E}">
        <p14:creationId xmlns:p14="http://schemas.microsoft.com/office/powerpoint/2010/main" val="3619384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E1C3D-FAE2-AE49-B3F4-A2BC9437B50B}" type="slidenum">
              <a:rPr lang="en-US" smtClean="0"/>
              <a:t>11</a:t>
            </a:fld>
            <a:endParaRPr lang="en-US"/>
          </a:p>
        </p:txBody>
      </p:sp>
    </p:spTree>
    <p:extLst>
      <p:ext uri="{BB962C8B-B14F-4D97-AF65-F5344CB8AC3E}">
        <p14:creationId xmlns:p14="http://schemas.microsoft.com/office/powerpoint/2010/main" val="351684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Based</a:t>
            </a:r>
            <a:r>
              <a:rPr lang="en-GB" baseline="0" dirty="0" smtClean="0"/>
              <a:t> on this, we have designed a solution. And we’re calling it *brief pause* micro-watt *click* *2 second pause* *next slide*</a:t>
            </a:r>
            <a:endParaRPr lang="en-GB" dirty="0"/>
          </a:p>
        </p:txBody>
      </p:sp>
      <p:sp>
        <p:nvSpPr>
          <p:cNvPr id="4" name="Slide Number Placeholder 3"/>
          <p:cNvSpPr>
            <a:spLocks noGrp="1"/>
          </p:cNvSpPr>
          <p:nvPr>
            <p:ph type="sldNum" sz="quarter" idx="10"/>
          </p:nvPr>
        </p:nvSpPr>
        <p:spPr/>
        <p:txBody>
          <a:bodyPr/>
          <a:lstStyle/>
          <a:p>
            <a:fld id="{C393FA00-D31F-934F-B9DF-47194203DCE8}" type="slidenum">
              <a:rPr lang="en-US" smtClean="0"/>
              <a:pPr/>
              <a:t>12</a:t>
            </a:fld>
            <a:endParaRPr lang="en-US"/>
          </a:p>
        </p:txBody>
      </p:sp>
    </p:spTree>
    <p:extLst>
      <p:ext uri="{BB962C8B-B14F-4D97-AF65-F5344CB8AC3E}">
        <p14:creationId xmlns:p14="http://schemas.microsoft.com/office/powerpoint/2010/main" val="3951581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a:t>
            </a:r>
            <a:r>
              <a:rPr lang="en-US" baseline="0" dirty="0" smtClean="0"/>
              <a:t> wall module is powered by </a:t>
            </a:r>
            <a:r>
              <a:rPr lang="en-US" baseline="0" dirty="0" err="1" smtClean="0"/>
              <a:t>arduino</a:t>
            </a:r>
            <a:r>
              <a:rPr lang="en-US" baseline="0" dirty="0" smtClean="0"/>
              <a:t>, an open-source development platform. It has an onboard </a:t>
            </a:r>
            <a:r>
              <a:rPr lang="en-US" baseline="0" dirty="0" err="1" smtClean="0"/>
              <a:t>Zigbee</a:t>
            </a:r>
            <a:r>
              <a:rPr lang="en-US" baseline="0" dirty="0" smtClean="0"/>
              <a:t> chip to communicate wirelessly with the router as well as circuitry to measure the power consumption of the users’ device.</a:t>
            </a:r>
            <a:endParaRPr lang="en-US" dirty="0" smtClean="0"/>
          </a:p>
          <a:p>
            <a:endParaRPr lang="en-US" dirty="0" smtClean="0"/>
          </a:p>
          <a:p>
            <a:r>
              <a:rPr lang="en-US" dirty="0" smtClean="0"/>
              <a:t>The router is the</a:t>
            </a:r>
            <a:r>
              <a:rPr lang="en-US" baseline="0" dirty="0" smtClean="0"/>
              <a:t> heart of the </a:t>
            </a:r>
            <a:r>
              <a:rPr lang="en-US" baseline="0" dirty="0" err="1" smtClean="0"/>
              <a:t>uWatt</a:t>
            </a:r>
            <a:r>
              <a:rPr lang="en-US" baseline="0" dirty="0" smtClean="0"/>
              <a:t> system and like the wall socket, it too is powered by </a:t>
            </a:r>
            <a:r>
              <a:rPr lang="en-US" baseline="0" dirty="0" err="1" smtClean="0"/>
              <a:t>arduino</a:t>
            </a:r>
            <a:r>
              <a:rPr lang="en-US" baseline="0" dirty="0" smtClean="0"/>
              <a:t>. It features a </a:t>
            </a:r>
            <a:r>
              <a:rPr lang="en-US" baseline="0" dirty="0" err="1" smtClean="0"/>
              <a:t>Zigbee</a:t>
            </a:r>
            <a:r>
              <a:rPr lang="en-US" baseline="0" dirty="0" smtClean="0"/>
              <a:t> chip to communicate with the wall sockets and </a:t>
            </a:r>
            <a:r>
              <a:rPr lang="en-US" baseline="0" dirty="0" err="1" smtClean="0"/>
              <a:t>WIZnet</a:t>
            </a:r>
            <a:r>
              <a:rPr lang="en-US" baseline="0" dirty="0" smtClean="0"/>
              <a:t> chip to communicate with the cloud.</a:t>
            </a:r>
          </a:p>
          <a:p>
            <a:endParaRPr lang="en-US" baseline="0" dirty="0" smtClean="0"/>
          </a:p>
          <a:p>
            <a:r>
              <a:rPr lang="en-US" baseline="0" dirty="0" smtClean="0"/>
              <a:t>Our cloud servers uses </a:t>
            </a:r>
            <a:r>
              <a:rPr lang="en-US" baseline="0" dirty="0" err="1" smtClean="0"/>
              <a:t>ubuntu</a:t>
            </a:r>
            <a:r>
              <a:rPr lang="en-US" baseline="0" dirty="0" smtClean="0"/>
              <a:t> server 11.10 and runs the </a:t>
            </a:r>
            <a:r>
              <a:rPr lang="en-US" baseline="0" dirty="0" err="1" smtClean="0"/>
              <a:t>ThingSpeak</a:t>
            </a:r>
            <a:r>
              <a:rPr lang="en-US" baseline="0" dirty="0" smtClean="0"/>
              <a:t> API. It communicates with the router using HTTP POST and GET</a:t>
            </a:r>
            <a:endParaRPr lang="en-US" dirty="0" smtClean="0"/>
          </a:p>
        </p:txBody>
      </p:sp>
      <p:sp>
        <p:nvSpPr>
          <p:cNvPr id="4" name="Slide Number Placeholder 3"/>
          <p:cNvSpPr>
            <a:spLocks noGrp="1"/>
          </p:cNvSpPr>
          <p:nvPr>
            <p:ph type="sldNum" sz="quarter" idx="10"/>
          </p:nvPr>
        </p:nvSpPr>
        <p:spPr/>
        <p:txBody>
          <a:bodyPr/>
          <a:lstStyle/>
          <a:p>
            <a:fld id="{96EE1C3D-FAE2-AE49-B3F4-A2BC9437B50B}" type="slidenum">
              <a:rPr lang="en-US" smtClean="0"/>
              <a:t>13</a:t>
            </a:fld>
            <a:endParaRPr lang="en-US"/>
          </a:p>
        </p:txBody>
      </p:sp>
    </p:spTree>
    <p:extLst>
      <p:ext uri="{BB962C8B-B14F-4D97-AF65-F5344CB8AC3E}">
        <p14:creationId xmlns:p14="http://schemas.microsoft.com/office/powerpoint/2010/main" val="1461654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E1C3D-FAE2-AE49-B3F4-A2BC9437B50B}" type="slidenum">
              <a:rPr lang="en-US" smtClean="0"/>
              <a:t>14</a:t>
            </a:fld>
            <a:endParaRPr lang="en-US"/>
          </a:p>
        </p:txBody>
      </p:sp>
    </p:spTree>
    <p:extLst>
      <p:ext uri="{BB962C8B-B14F-4D97-AF65-F5344CB8AC3E}">
        <p14:creationId xmlns:p14="http://schemas.microsoft.com/office/powerpoint/2010/main" val="1461654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E1C3D-FAE2-AE49-B3F4-A2BC9437B50B}" type="slidenum">
              <a:rPr lang="en-US" smtClean="0"/>
              <a:t>15</a:t>
            </a:fld>
            <a:endParaRPr lang="en-US"/>
          </a:p>
        </p:txBody>
      </p:sp>
    </p:spTree>
    <p:extLst>
      <p:ext uri="{BB962C8B-B14F-4D97-AF65-F5344CB8AC3E}">
        <p14:creationId xmlns:p14="http://schemas.microsoft.com/office/powerpoint/2010/main" val="1461654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a:t>
            </a:r>
            <a:r>
              <a:rPr lang="en-US" baseline="0" dirty="0" smtClean="0"/>
              <a:t> the open source application note from Atmel, we were able to design a power measurement circuit using passive components</a:t>
            </a:r>
          </a:p>
          <a:p>
            <a:endParaRPr lang="en-US" baseline="0" dirty="0" smtClean="0"/>
          </a:p>
          <a:p>
            <a:r>
              <a:rPr lang="en-US" dirty="0" smtClean="0"/>
              <a:t>The current is measured</a:t>
            </a:r>
            <a:r>
              <a:rPr lang="en-US" baseline="0" dirty="0" smtClean="0"/>
              <a:t> here using a Current Transducer and </a:t>
            </a:r>
            <a:r>
              <a:rPr lang="en-US" baseline="0" dirty="0" err="1" smtClean="0"/>
              <a:t>opamps</a:t>
            </a:r>
            <a:r>
              <a:rPr lang="en-US" baseline="0" dirty="0" smtClean="0"/>
              <a:t> to scale the gain and change the resolution</a:t>
            </a:r>
          </a:p>
          <a:p>
            <a:endParaRPr lang="en-US" baseline="0" dirty="0" smtClean="0"/>
          </a:p>
          <a:p>
            <a:r>
              <a:rPr lang="en-US" baseline="0" dirty="0" smtClean="0"/>
              <a:t>The voltage is measured by the biased resistor divider here</a:t>
            </a:r>
          </a:p>
          <a:p>
            <a:endParaRPr lang="en-US" baseline="0" dirty="0" smtClean="0"/>
          </a:p>
          <a:p>
            <a:r>
              <a:rPr lang="en-US" baseline="0" dirty="0" smtClean="0"/>
              <a:t>The analog signal is then fed into the </a:t>
            </a:r>
            <a:r>
              <a:rPr lang="en-US" baseline="0" dirty="0" err="1" smtClean="0"/>
              <a:t>AnalogDigital</a:t>
            </a:r>
            <a:r>
              <a:rPr lang="en-US" baseline="0" dirty="0" smtClean="0"/>
              <a:t> Converter of the </a:t>
            </a:r>
            <a:r>
              <a:rPr lang="en-US" baseline="0" dirty="0" err="1" smtClean="0"/>
              <a:t>Arduino</a:t>
            </a:r>
            <a:r>
              <a:rPr lang="en-US" baseline="0" dirty="0" smtClean="0"/>
              <a:t> Core</a:t>
            </a:r>
          </a:p>
          <a:p>
            <a:endParaRPr lang="en-US" baseline="0" dirty="0" smtClean="0"/>
          </a:p>
          <a:p>
            <a:r>
              <a:rPr lang="en-US" baseline="0" dirty="0" smtClean="0"/>
              <a:t>Using the UART connections available, the </a:t>
            </a:r>
            <a:r>
              <a:rPr lang="en-US" baseline="0" dirty="0" err="1" smtClean="0"/>
              <a:t>zigbee</a:t>
            </a:r>
            <a:r>
              <a:rPr lang="en-US" baseline="0" dirty="0" smtClean="0"/>
              <a:t> wireless chip can be attached to communicate with the router</a:t>
            </a:r>
          </a:p>
        </p:txBody>
      </p:sp>
      <p:sp>
        <p:nvSpPr>
          <p:cNvPr id="4" name="Slide Number Placeholder 3"/>
          <p:cNvSpPr>
            <a:spLocks noGrp="1"/>
          </p:cNvSpPr>
          <p:nvPr>
            <p:ph type="sldNum" sz="quarter" idx="10"/>
          </p:nvPr>
        </p:nvSpPr>
        <p:spPr/>
        <p:txBody>
          <a:bodyPr/>
          <a:lstStyle/>
          <a:p>
            <a:fld id="{96EE1C3D-FAE2-AE49-B3F4-A2BC9437B50B}" type="slidenum">
              <a:rPr lang="en-US" smtClean="0"/>
              <a:t>16</a:t>
            </a:fld>
            <a:endParaRPr lang="en-US"/>
          </a:p>
        </p:txBody>
      </p:sp>
    </p:spTree>
    <p:extLst>
      <p:ext uri="{BB962C8B-B14F-4D97-AF65-F5344CB8AC3E}">
        <p14:creationId xmlns:p14="http://schemas.microsoft.com/office/powerpoint/2010/main" val="1777176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the Schematic of the </a:t>
            </a:r>
            <a:r>
              <a:rPr lang="en-US" dirty="0" err="1" smtClean="0"/>
              <a:t>Arduino</a:t>
            </a:r>
            <a:r>
              <a:rPr lang="en-US" dirty="0" smtClean="0"/>
              <a:t> Ethernet development board,</a:t>
            </a:r>
            <a:r>
              <a:rPr lang="en-US" baseline="0" dirty="0" smtClean="0"/>
              <a:t> it is possible to extract only the necessary components such as the </a:t>
            </a:r>
            <a:r>
              <a:rPr lang="en-US" baseline="0" dirty="0" err="1" smtClean="0"/>
              <a:t>WIZnet</a:t>
            </a:r>
            <a:r>
              <a:rPr lang="en-US" baseline="0" dirty="0" smtClean="0"/>
              <a:t> </a:t>
            </a:r>
            <a:r>
              <a:rPr lang="en-US" baseline="0" dirty="0" err="1" smtClean="0"/>
              <a:t>ethernet</a:t>
            </a:r>
            <a:r>
              <a:rPr lang="en-US" baseline="0" dirty="0" smtClean="0"/>
              <a:t> chip and the </a:t>
            </a:r>
            <a:r>
              <a:rPr lang="en-US" baseline="0" dirty="0" err="1" smtClean="0"/>
              <a:t>arduino</a:t>
            </a:r>
            <a:r>
              <a:rPr lang="en-US" baseline="0" dirty="0" smtClean="0"/>
              <a:t> CPU</a:t>
            </a:r>
          </a:p>
          <a:p>
            <a:endParaRPr lang="en-US" baseline="0" dirty="0" smtClean="0"/>
          </a:p>
          <a:p>
            <a:r>
              <a:rPr lang="en-US" baseline="0" dirty="0" smtClean="0"/>
              <a:t>The </a:t>
            </a:r>
            <a:r>
              <a:rPr lang="en-US" baseline="0" dirty="0" err="1" smtClean="0"/>
              <a:t>WIZnet</a:t>
            </a:r>
            <a:r>
              <a:rPr lang="en-US" baseline="0" dirty="0" smtClean="0"/>
              <a:t> 5100W have connections to connect to </a:t>
            </a:r>
            <a:r>
              <a:rPr lang="en-US" baseline="0" dirty="0" err="1" smtClean="0"/>
              <a:t>ethernet</a:t>
            </a:r>
            <a:endParaRPr lang="en-US" baseline="0" dirty="0" smtClean="0"/>
          </a:p>
          <a:p>
            <a:endParaRPr lang="en-US" baseline="0" dirty="0" smtClean="0"/>
          </a:p>
          <a:p>
            <a:r>
              <a:rPr lang="en-US" baseline="0" dirty="0" smtClean="0"/>
              <a:t>And by using one of </a:t>
            </a:r>
            <a:r>
              <a:rPr lang="en-US" baseline="0" dirty="0" err="1" smtClean="0"/>
              <a:t>arduino’s</a:t>
            </a:r>
            <a:r>
              <a:rPr lang="en-US" baseline="0" dirty="0" smtClean="0"/>
              <a:t> many GPIOs, software serial can be used to </a:t>
            </a:r>
            <a:r>
              <a:rPr lang="en-US" baseline="0" smtClean="0"/>
              <a:t>connect zigbee</a:t>
            </a:r>
            <a:endParaRPr lang="en-US" dirty="0" smtClean="0"/>
          </a:p>
        </p:txBody>
      </p:sp>
      <p:sp>
        <p:nvSpPr>
          <p:cNvPr id="4" name="Slide Number Placeholder 3"/>
          <p:cNvSpPr>
            <a:spLocks noGrp="1"/>
          </p:cNvSpPr>
          <p:nvPr>
            <p:ph type="sldNum" sz="quarter" idx="10"/>
          </p:nvPr>
        </p:nvSpPr>
        <p:spPr/>
        <p:txBody>
          <a:bodyPr/>
          <a:lstStyle/>
          <a:p>
            <a:fld id="{96EE1C3D-FAE2-AE49-B3F4-A2BC9437B50B}" type="slidenum">
              <a:rPr lang="en-US" smtClean="0"/>
              <a:t>17</a:t>
            </a:fld>
            <a:endParaRPr lang="en-US"/>
          </a:p>
        </p:txBody>
      </p:sp>
    </p:spTree>
    <p:extLst>
      <p:ext uri="{BB962C8B-B14F-4D97-AF65-F5344CB8AC3E}">
        <p14:creationId xmlns:p14="http://schemas.microsoft.com/office/powerpoint/2010/main" val="2662494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E1C3D-FAE2-AE49-B3F4-A2BC9437B50B}" type="slidenum">
              <a:rPr lang="en-US" smtClean="0"/>
              <a:t>18</a:t>
            </a:fld>
            <a:endParaRPr lang="en-US"/>
          </a:p>
        </p:txBody>
      </p:sp>
    </p:spTree>
    <p:extLst>
      <p:ext uri="{BB962C8B-B14F-4D97-AF65-F5344CB8AC3E}">
        <p14:creationId xmlns:p14="http://schemas.microsoft.com/office/powerpoint/2010/main" val="351767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a:t>
            </a:r>
            <a:r>
              <a:rPr lang="en-US" baseline="0" dirty="0" smtClean="0"/>
              <a:t> about how consumers will perceive the system as a whole, and how they will interact with it…</a:t>
            </a:r>
            <a:endParaRPr lang="en-US" dirty="0"/>
          </a:p>
        </p:txBody>
      </p:sp>
      <p:sp>
        <p:nvSpPr>
          <p:cNvPr id="4" name="Slide Number Placeholder 3"/>
          <p:cNvSpPr>
            <a:spLocks noGrp="1"/>
          </p:cNvSpPr>
          <p:nvPr>
            <p:ph type="sldNum" sz="quarter" idx="10"/>
          </p:nvPr>
        </p:nvSpPr>
        <p:spPr/>
        <p:txBody>
          <a:bodyPr/>
          <a:lstStyle/>
          <a:p>
            <a:fld id="{BF03F74A-11B9-F045-A85C-997AA4331C87}" type="slidenum">
              <a:rPr lang="en-US" smtClean="0"/>
              <a:t>20</a:t>
            </a:fld>
            <a:endParaRPr lang="en-US"/>
          </a:p>
        </p:txBody>
      </p:sp>
    </p:spTree>
    <p:extLst>
      <p:ext uri="{BB962C8B-B14F-4D97-AF65-F5344CB8AC3E}">
        <p14:creationId xmlns:p14="http://schemas.microsoft.com/office/powerpoint/2010/main" val="107944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Phantom</a:t>
            </a:r>
            <a:r>
              <a:rPr lang="en-US" baseline="0" dirty="0" smtClean="0"/>
              <a:t> load is defined as the load that a device imposes even when it is turned off. It comes in the form of internal clocks, remote sensors and the like. It persists, even when the device is not being actively used. Although the load of one device may be small, it has become common for households to possess several of these devices, which will be covered by Jane Ng.</a:t>
            </a:r>
            <a:endParaRPr lang="en-US" dirty="0"/>
          </a:p>
        </p:txBody>
      </p:sp>
      <p:sp>
        <p:nvSpPr>
          <p:cNvPr id="4" name="Slide Number Placeholder 3"/>
          <p:cNvSpPr>
            <a:spLocks noGrp="1"/>
          </p:cNvSpPr>
          <p:nvPr>
            <p:ph type="sldNum" sz="quarter" idx="10"/>
          </p:nvPr>
        </p:nvSpPr>
        <p:spPr/>
        <p:txBody>
          <a:bodyPr/>
          <a:lstStyle/>
          <a:p>
            <a:fld id="{C393FA00-D31F-934F-B9DF-47194203DCE8}" type="slidenum">
              <a:rPr lang="en-US" smtClean="0"/>
              <a:pPr/>
              <a:t>2</a:t>
            </a:fld>
            <a:endParaRPr lang="en-US"/>
          </a:p>
        </p:txBody>
      </p:sp>
    </p:spTree>
    <p:extLst>
      <p:ext uri="{BB962C8B-B14F-4D97-AF65-F5344CB8AC3E}">
        <p14:creationId xmlns:p14="http://schemas.microsoft.com/office/powerpoint/2010/main" val="2098639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things are key to an optimal user experience:</a:t>
            </a:r>
          </a:p>
          <a:p>
            <a:r>
              <a:rPr lang="en-US" baseline="0" dirty="0" smtClean="0"/>
              <a:t>Simplicity</a:t>
            </a:r>
          </a:p>
          <a:p>
            <a:r>
              <a:rPr lang="en-US" baseline="0" dirty="0" smtClean="0"/>
              <a:t>Flexibility</a:t>
            </a:r>
          </a:p>
          <a:p>
            <a:r>
              <a:rPr lang="en-US" baseline="0" dirty="0" smtClean="0"/>
              <a:t>Accessibility</a:t>
            </a:r>
          </a:p>
          <a:p>
            <a:r>
              <a:rPr lang="en-US" baseline="0" dirty="0" smtClean="0"/>
              <a:t>Now, I won’t bore with you describing each of these, but rather I’ll show you how these features would come into play on a day-to-day basis.</a:t>
            </a:r>
            <a:endParaRPr lang="en-US" dirty="0"/>
          </a:p>
        </p:txBody>
      </p:sp>
      <p:sp>
        <p:nvSpPr>
          <p:cNvPr id="4" name="Slide Number Placeholder 3"/>
          <p:cNvSpPr>
            <a:spLocks noGrp="1"/>
          </p:cNvSpPr>
          <p:nvPr>
            <p:ph type="sldNum" sz="quarter" idx="10"/>
          </p:nvPr>
        </p:nvSpPr>
        <p:spPr/>
        <p:txBody>
          <a:bodyPr/>
          <a:lstStyle/>
          <a:p>
            <a:fld id="{BF03F74A-11B9-F045-A85C-997AA4331C87}" type="slidenum">
              <a:rPr lang="en-US" smtClean="0"/>
              <a:t>21</a:t>
            </a:fld>
            <a:endParaRPr lang="en-US"/>
          </a:p>
        </p:txBody>
      </p:sp>
    </p:spTree>
    <p:extLst>
      <p:ext uri="{BB962C8B-B14F-4D97-AF65-F5344CB8AC3E}">
        <p14:creationId xmlns:p14="http://schemas.microsoft.com/office/powerpoint/2010/main" val="1832376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Suppose</a:t>
            </a:r>
            <a:r>
              <a:rPr lang="en-GB" baseline="0" dirty="0" smtClean="0"/>
              <a:t> you work 9 to 5, and you usually leave the house around 8:30 in the morning, and come back by 6. Ideally, you wouldn’t want your devices to be consuming power when you’re not around. With </a:t>
            </a:r>
            <a:r>
              <a:rPr lang="en-GB" baseline="0" dirty="0" err="1" smtClean="0"/>
              <a:t>uWatt</a:t>
            </a:r>
            <a:r>
              <a:rPr lang="en-GB" baseline="0" dirty="0" smtClean="0"/>
              <a:t>, you can schedule your devices to turn on or off automatically.</a:t>
            </a:r>
            <a:endParaRPr lang="en-GB" dirty="0"/>
          </a:p>
        </p:txBody>
      </p:sp>
      <p:sp>
        <p:nvSpPr>
          <p:cNvPr id="4" name="Slide Number Placeholder 3"/>
          <p:cNvSpPr>
            <a:spLocks noGrp="1"/>
          </p:cNvSpPr>
          <p:nvPr>
            <p:ph type="sldNum" sz="quarter" idx="10"/>
          </p:nvPr>
        </p:nvSpPr>
        <p:spPr/>
        <p:txBody>
          <a:bodyPr/>
          <a:lstStyle/>
          <a:p>
            <a:fld id="{BF03F74A-11B9-F045-A85C-997AA4331C87}" type="slidenum">
              <a:rPr lang="en-US" smtClean="0"/>
              <a:t>22</a:t>
            </a:fld>
            <a:endParaRPr lang="en-US"/>
          </a:p>
        </p:txBody>
      </p:sp>
    </p:spTree>
    <p:extLst>
      <p:ext uri="{BB962C8B-B14F-4D97-AF65-F5344CB8AC3E}">
        <p14:creationId xmlns:p14="http://schemas.microsoft.com/office/powerpoint/2010/main" val="130914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All</a:t>
            </a:r>
            <a:r>
              <a:rPr lang="en-GB" baseline="0" dirty="0" smtClean="0"/>
              <a:t> you have to do is simply pull out your smartphone and tap on the micro watt app icon to access your system. </a:t>
            </a:r>
            <a:r>
              <a:rPr lang="en-GB" dirty="0" smtClean="0"/>
              <a:t>You’ll be</a:t>
            </a:r>
            <a:r>
              <a:rPr lang="en-GB" baseline="0" dirty="0" smtClean="0"/>
              <a:t> connected to your network instantly and will arrive at the simple yet functional app home page.</a:t>
            </a:r>
            <a:endParaRPr lang="en-GB" dirty="0" smtClean="0"/>
          </a:p>
        </p:txBody>
      </p:sp>
      <p:sp>
        <p:nvSpPr>
          <p:cNvPr id="4" name="Slide Number Placeholder 3"/>
          <p:cNvSpPr>
            <a:spLocks noGrp="1"/>
          </p:cNvSpPr>
          <p:nvPr>
            <p:ph type="sldNum" sz="quarter" idx="10"/>
          </p:nvPr>
        </p:nvSpPr>
        <p:spPr/>
        <p:txBody>
          <a:bodyPr/>
          <a:lstStyle/>
          <a:p>
            <a:fld id="{BF03F74A-11B9-F045-A85C-997AA4331C87}" type="slidenum">
              <a:rPr lang="en-US" smtClean="0"/>
              <a:t>23</a:t>
            </a:fld>
            <a:endParaRPr lang="en-US"/>
          </a:p>
        </p:txBody>
      </p:sp>
    </p:spTree>
    <p:extLst>
      <p:ext uri="{BB962C8B-B14F-4D97-AF65-F5344CB8AC3E}">
        <p14:creationId xmlns:p14="http://schemas.microsoft.com/office/powerpoint/2010/main" val="2373838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a:t>
            </a:r>
            <a:r>
              <a:rPr lang="en-GB" baseline="0" dirty="0" smtClean="0"/>
              <a:t> here you can control every aspect of the system. You can have an overview, add timers, view statistics and change more advanced settings.</a:t>
            </a:r>
          </a:p>
          <a:p>
            <a:endParaRPr lang="en-GB" baseline="0" dirty="0" smtClean="0"/>
          </a:p>
          <a:p>
            <a:r>
              <a:rPr lang="en-GB" baseline="0" dirty="0" smtClean="0"/>
              <a:t>We want to add a schedule, so we just tap on the clock icon and that takes us to the schedule page. Then tap on the Add Time button to make a create a new item. The time’s set to 8:30 and the mode is set to turn off the switches. We want to turn on repeat so we just tap the slider for it.</a:t>
            </a:r>
          </a:p>
          <a:p>
            <a:endParaRPr lang="en-GB" baseline="0" dirty="0" smtClean="0"/>
          </a:p>
          <a:p>
            <a:r>
              <a:rPr lang="en-GB" baseline="0" dirty="0" smtClean="0"/>
              <a:t>So we’ve got things set up to turn off everything Monday through Friday at 8:30am. All that’s left to do is hit confirm.</a:t>
            </a:r>
          </a:p>
          <a:p>
            <a:endParaRPr lang="en-GB" baseline="0" dirty="0" smtClean="0"/>
          </a:p>
          <a:p>
            <a:r>
              <a:rPr lang="en-GB" baseline="0" dirty="0" smtClean="0"/>
              <a:t>And there we have it, </a:t>
            </a:r>
            <a:r>
              <a:rPr lang="en-GB" baseline="0" dirty="0" err="1" smtClean="0"/>
              <a:t>uWatt</a:t>
            </a:r>
            <a:r>
              <a:rPr lang="en-GB" baseline="0" dirty="0" smtClean="0"/>
              <a:t> will take care of the rest.</a:t>
            </a:r>
            <a:endParaRPr lang="en-GB" dirty="0"/>
          </a:p>
        </p:txBody>
      </p:sp>
      <p:sp>
        <p:nvSpPr>
          <p:cNvPr id="4" name="Slide Number Placeholder 3"/>
          <p:cNvSpPr>
            <a:spLocks noGrp="1"/>
          </p:cNvSpPr>
          <p:nvPr>
            <p:ph type="sldNum" sz="quarter" idx="10"/>
          </p:nvPr>
        </p:nvSpPr>
        <p:spPr/>
        <p:txBody>
          <a:bodyPr/>
          <a:lstStyle/>
          <a:p>
            <a:fld id="{BF03F74A-11B9-F045-A85C-997AA4331C87}" type="slidenum">
              <a:rPr lang="en-US" smtClean="0"/>
              <a:t>24</a:t>
            </a:fld>
            <a:endParaRPr lang="en-US"/>
          </a:p>
        </p:txBody>
      </p:sp>
    </p:spTree>
    <p:extLst>
      <p:ext uri="{BB962C8B-B14F-4D97-AF65-F5344CB8AC3E}">
        <p14:creationId xmlns:p14="http://schemas.microsoft.com/office/powerpoint/2010/main" val="2373838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r>
              <a:rPr lang="en-GB" baseline="0" dirty="0" smtClean="0"/>
              <a:t> to add the timer to turn everything back on, we can quickly do the same.</a:t>
            </a:r>
            <a:endParaRPr lang="en-GB" dirty="0"/>
          </a:p>
        </p:txBody>
      </p:sp>
      <p:sp>
        <p:nvSpPr>
          <p:cNvPr id="4" name="Slide Number Placeholder 3"/>
          <p:cNvSpPr>
            <a:spLocks noGrp="1"/>
          </p:cNvSpPr>
          <p:nvPr>
            <p:ph type="sldNum" sz="quarter" idx="10"/>
          </p:nvPr>
        </p:nvSpPr>
        <p:spPr/>
        <p:txBody>
          <a:bodyPr/>
          <a:lstStyle/>
          <a:p>
            <a:fld id="{BF03F74A-11B9-F045-A85C-997AA4331C87}" type="slidenum">
              <a:rPr lang="en-US" smtClean="0"/>
              <a:t>25</a:t>
            </a:fld>
            <a:endParaRPr lang="en-US"/>
          </a:p>
        </p:txBody>
      </p:sp>
    </p:spTree>
    <p:extLst>
      <p:ext uri="{BB962C8B-B14F-4D97-AF65-F5344CB8AC3E}">
        <p14:creationId xmlns:p14="http://schemas.microsoft.com/office/powerpoint/2010/main" val="2373838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say </a:t>
            </a:r>
            <a:r>
              <a:rPr lang="en-GB" baseline="0" dirty="0" smtClean="0"/>
              <a:t>you’re at work, and you want to start up your computer at home to access some files. Unfortunately, your smartphone is out of battery, and you can’t find your charger.</a:t>
            </a:r>
          </a:p>
          <a:p>
            <a:endParaRPr lang="en-GB" baseline="0" dirty="0" smtClean="0"/>
          </a:p>
          <a:p>
            <a:r>
              <a:rPr lang="en-GB" baseline="0" dirty="0" smtClean="0"/>
              <a:t>You can always use the universal micro watt web app.</a:t>
            </a:r>
          </a:p>
          <a:p>
            <a:endParaRPr lang="en-GB" baseline="0" dirty="0" smtClean="0"/>
          </a:p>
          <a:p>
            <a:r>
              <a:rPr lang="en-GB" baseline="0" dirty="0" smtClean="0"/>
              <a:t>Simply start up your favourite web browser and type youwatt.com forward-slash login and press enter.</a:t>
            </a:r>
          </a:p>
          <a:p>
            <a:endParaRPr lang="en-GB" baseline="0" dirty="0" smtClean="0"/>
          </a:p>
          <a:p>
            <a:r>
              <a:rPr lang="en-GB" baseline="0" dirty="0" smtClean="0"/>
              <a:t>You’ll be taken to the Overview page once you’ve logged in. Here you can see a summary of all the devices that are active or in stand-by mode, and how much you’ve saved in the week so far.</a:t>
            </a:r>
          </a:p>
          <a:p>
            <a:endParaRPr lang="en-GB" baseline="0" dirty="0" smtClean="0"/>
          </a:p>
          <a:p>
            <a:r>
              <a:rPr lang="en-GB" baseline="0" dirty="0" smtClean="0"/>
              <a:t>Anyway, you know you want to turn on the computer in your study. So in the list of rooms on the left, simply click on “Study”, and in the list of devices in “Standby”, click on Computer. And that’s all there is </a:t>
            </a:r>
            <a:r>
              <a:rPr lang="en-GB" baseline="0" smtClean="0"/>
              <a:t>to it!</a:t>
            </a:r>
          </a:p>
          <a:p>
            <a:endParaRPr lang="en-GB" baseline="0" dirty="0" smtClean="0"/>
          </a:p>
        </p:txBody>
      </p:sp>
      <p:sp>
        <p:nvSpPr>
          <p:cNvPr id="4" name="Slide Number Placeholder 3"/>
          <p:cNvSpPr>
            <a:spLocks noGrp="1"/>
          </p:cNvSpPr>
          <p:nvPr>
            <p:ph type="sldNum" sz="quarter" idx="10"/>
          </p:nvPr>
        </p:nvSpPr>
        <p:spPr/>
        <p:txBody>
          <a:bodyPr/>
          <a:lstStyle/>
          <a:p>
            <a:fld id="{BF03F74A-11B9-F045-A85C-997AA4331C87}" type="slidenum">
              <a:rPr lang="en-US" smtClean="0"/>
              <a:t>26</a:t>
            </a:fld>
            <a:endParaRPr lang="en-US"/>
          </a:p>
        </p:txBody>
      </p:sp>
    </p:spTree>
    <p:extLst>
      <p:ext uri="{BB962C8B-B14F-4D97-AF65-F5344CB8AC3E}">
        <p14:creationId xmlns:p14="http://schemas.microsoft.com/office/powerpoint/2010/main" val="1970695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to recap, micro watt is accessible: you can use a smartphone or any computer with an internet connection.</a:t>
            </a:r>
          </a:p>
          <a:p>
            <a:endParaRPr lang="en-GB" baseline="0" dirty="0" smtClean="0"/>
          </a:p>
          <a:p>
            <a:r>
              <a:rPr lang="en-GB" baseline="0" dirty="0" smtClean="0"/>
              <a:t>Micro watt is flexible: not only will it manage phantom load for you, but you can set automatic schedules</a:t>
            </a:r>
          </a:p>
          <a:p>
            <a:endParaRPr lang="en-GB" baseline="0" dirty="0" smtClean="0"/>
          </a:p>
          <a:p>
            <a:r>
              <a:rPr lang="en-GB" baseline="0" dirty="0" smtClean="0"/>
              <a:t>And finally as you saw, it very simple to use.</a:t>
            </a:r>
          </a:p>
        </p:txBody>
      </p:sp>
      <p:sp>
        <p:nvSpPr>
          <p:cNvPr id="4" name="Slide Number Placeholder 3"/>
          <p:cNvSpPr>
            <a:spLocks noGrp="1"/>
          </p:cNvSpPr>
          <p:nvPr>
            <p:ph type="sldNum" sz="quarter" idx="10"/>
          </p:nvPr>
        </p:nvSpPr>
        <p:spPr/>
        <p:txBody>
          <a:bodyPr/>
          <a:lstStyle/>
          <a:p>
            <a:fld id="{BF03F74A-11B9-F045-A85C-997AA4331C87}" type="slidenum">
              <a:rPr lang="en-US" smtClean="0"/>
              <a:t>27</a:t>
            </a:fld>
            <a:endParaRPr lang="en-US"/>
          </a:p>
        </p:txBody>
      </p:sp>
    </p:spTree>
    <p:extLst>
      <p:ext uri="{BB962C8B-B14F-4D97-AF65-F5344CB8AC3E}">
        <p14:creationId xmlns:p14="http://schemas.microsoft.com/office/powerpoint/2010/main" val="1670815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main aim of Microwatt is to eliminate phantom load but it doesn’t stop there. By connecting all the devices into the household and enabling them to communicate through the internet, Microwatt can be a step towards smart grids in terms of data collection and profiling, which will allow better load anticipation.</a:t>
            </a:r>
            <a:endParaRPr lang="en-GB" dirty="0"/>
          </a:p>
        </p:txBody>
      </p:sp>
      <p:sp>
        <p:nvSpPr>
          <p:cNvPr id="4" name="Slide Number Placeholder 3"/>
          <p:cNvSpPr>
            <a:spLocks noGrp="1"/>
          </p:cNvSpPr>
          <p:nvPr>
            <p:ph type="sldNum" sz="quarter" idx="10"/>
          </p:nvPr>
        </p:nvSpPr>
        <p:spPr/>
        <p:txBody>
          <a:bodyPr/>
          <a:lstStyle/>
          <a:p>
            <a:fld id="{C393FA00-D31F-934F-B9DF-47194203DCE8}" type="slidenum">
              <a:rPr lang="en-US" smtClean="0"/>
              <a:pPr/>
              <a:t>29</a:t>
            </a:fld>
            <a:endParaRPr lang="en-US"/>
          </a:p>
        </p:txBody>
      </p:sp>
    </p:spTree>
    <p:extLst>
      <p:ext uri="{BB962C8B-B14F-4D97-AF65-F5344CB8AC3E}">
        <p14:creationId xmlns:p14="http://schemas.microsoft.com/office/powerpoint/2010/main" val="17417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summarize,</a:t>
            </a:r>
            <a:r>
              <a:rPr lang="en-GB" baseline="0" dirty="0" smtClean="0"/>
              <a:t> we’ve determined that there is a viable market out there that needs this device, we’ve determined that it is cheap to build and most importantly easy to use. To end off, we have prepared a video of the prototype in action.</a:t>
            </a:r>
            <a:endParaRPr lang="en-GB" dirty="0"/>
          </a:p>
        </p:txBody>
      </p:sp>
      <p:sp>
        <p:nvSpPr>
          <p:cNvPr id="4" name="Slide Number Placeholder 3"/>
          <p:cNvSpPr>
            <a:spLocks noGrp="1"/>
          </p:cNvSpPr>
          <p:nvPr>
            <p:ph type="sldNum" sz="quarter" idx="10"/>
          </p:nvPr>
        </p:nvSpPr>
        <p:spPr/>
        <p:txBody>
          <a:bodyPr/>
          <a:lstStyle/>
          <a:p>
            <a:fld id="{C393FA00-D31F-934F-B9DF-47194203DCE8}" type="slidenum">
              <a:rPr lang="en-US" smtClean="0"/>
              <a:pPr/>
              <a:t>30</a:t>
            </a:fld>
            <a:endParaRPr lang="en-US"/>
          </a:p>
        </p:txBody>
      </p:sp>
    </p:spTree>
    <p:extLst>
      <p:ext uri="{BB962C8B-B14F-4D97-AF65-F5344CB8AC3E}">
        <p14:creationId xmlns:p14="http://schemas.microsoft.com/office/powerpoint/2010/main" val="2604037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Q&amp;A</a:t>
            </a:r>
            <a:r>
              <a:rPr lang="en-GB" baseline="0" dirty="0" smtClean="0"/>
              <a:t> Slide</a:t>
            </a:r>
            <a:endParaRPr lang="en-GB" dirty="0"/>
          </a:p>
        </p:txBody>
      </p:sp>
      <p:sp>
        <p:nvSpPr>
          <p:cNvPr id="4" name="Slide Number Placeholder 3"/>
          <p:cNvSpPr>
            <a:spLocks noGrp="1"/>
          </p:cNvSpPr>
          <p:nvPr>
            <p:ph type="sldNum" sz="quarter" idx="10"/>
          </p:nvPr>
        </p:nvSpPr>
        <p:spPr/>
        <p:txBody>
          <a:bodyPr/>
          <a:lstStyle/>
          <a:p>
            <a:fld id="{C393FA00-D31F-934F-B9DF-47194203DCE8}" type="slidenum">
              <a:rPr lang="en-US" smtClean="0"/>
              <a:pPr/>
              <a:t>31</a:t>
            </a:fld>
            <a:endParaRPr lang="en-US"/>
          </a:p>
        </p:txBody>
      </p:sp>
    </p:spTree>
    <p:extLst>
      <p:ext uri="{BB962C8B-B14F-4D97-AF65-F5344CB8AC3E}">
        <p14:creationId xmlns:p14="http://schemas.microsoft.com/office/powerpoint/2010/main" val="26756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1" smtClean="0"/>
              <a:t>In this presentation,</a:t>
            </a:r>
            <a:r>
              <a:rPr lang="en-US" baseline="0" noProof="1" smtClean="0"/>
              <a:t> the research team has conducted a market analysis to investigate the costs of phantom load and compared it to the current solutions available. The design team will then take you through the initial design of both the hardware and the software of the Microwatt device and I will then cover the further concepts of the device.</a:t>
            </a:r>
            <a:endParaRPr lang="en-US" noProof="1"/>
          </a:p>
        </p:txBody>
      </p:sp>
      <p:sp>
        <p:nvSpPr>
          <p:cNvPr id="4" name="Slide Number Placeholder 3"/>
          <p:cNvSpPr>
            <a:spLocks noGrp="1"/>
          </p:cNvSpPr>
          <p:nvPr>
            <p:ph type="sldNum" sz="quarter" idx="10"/>
          </p:nvPr>
        </p:nvSpPr>
        <p:spPr/>
        <p:txBody>
          <a:bodyPr/>
          <a:lstStyle/>
          <a:p>
            <a:fld id="{C393FA00-D31F-934F-B9DF-47194203DCE8}" type="slidenum">
              <a:rPr lang="en-US" smtClean="0"/>
              <a:pPr/>
              <a:t>3</a:t>
            </a:fld>
            <a:endParaRPr lang="en-US"/>
          </a:p>
        </p:txBody>
      </p:sp>
    </p:spTree>
    <p:extLst>
      <p:ext uri="{BB962C8B-B14F-4D97-AF65-F5344CB8AC3E}">
        <p14:creationId xmlns:p14="http://schemas.microsoft.com/office/powerpoint/2010/main" val="2112441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t>
            </a:r>
            <a:r>
              <a:rPr lang="en-US" dirty="0" err="1" smtClean="0"/>
              <a:t>Hsuan</a:t>
            </a:r>
            <a:r>
              <a:rPr lang="en-US" baseline="0" dirty="0" smtClean="0"/>
              <a:t> </a:t>
            </a:r>
            <a:r>
              <a:rPr lang="en-US" baseline="0" dirty="0" err="1" smtClean="0"/>
              <a:t>Te</a:t>
            </a:r>
            <a:r>
              <a:rPr lang="en-US" baseline="0" dirty="0" smtClean="0"/>
              <a:t>. In our research, we investigated on how viable it is to come up with a product that solves phantom load.</a:t>
            </a:r>
            <a:endParaRPr lang="en-US" dirty="0"/>
          </a:p>
        </p:txBody>
      </p:sp>
      <p:sp>
        <p:nvSpPr>
          <p:cNvPr id="4" name="Slide Number Placeholder 3"/>
          <p:cNvSpPr>
            <a:spLocks noGrp="1"/>
          </p:cNvSpPr>
          <p:nvPr>
            <p:ph type="sldNum" sz="quarter" idx="10"/>
          </p:nvPr>
        </p:nvSpPr>
        <p:spPr/>
        <p:txBody>
          <a:bodyPr/>
          <a:lstStyle/>
          <a:p>
            <a:fld id="{BF03F74A-11B9-F045-A85C-997AA4331C87}" type="slidenum">
              <a:rPr lang="en-US" smtClean="0"/>
              <a:pPr/>
              <a:t>4</a:t>
            </a:fld>
            <a:endParaRPr lang="en-US"/>
          </a:p>
        </p:txBody>
      </p:sp>
    </p:spTree>
    <p:extLst>
      <p:ext uri="{BB962C8B-B14F-4D97-AF65-F5344CB8AC3E}">
        <p14:creationId xmlns:p14="http://schemas.microsoft.com/office/powerpoint/2010/main" val="107944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 we will look at whether</a:t>
            </a:r>
            <a:r>
              <a:rPr lang="en-GB" baseline="0" dirty="0" smtClean="0"/>
              <a:t> there is a market to target at.</a:t>
            </a:r>
          </a:p>
          <a:p>
            <a:r>
              <a:rPr lang="en-GB" baseline="0" dirty="0" smtClean="0"/>
              <a:t>How much does phantom load costs</a:t>
            </a:r>
          </a:p>
          <a:p>
            <a:r>
              <a:rPr lang="en-GB" baseline="0" dirty="0" smtClean="0"/>
              <a:t>And finally there are products available in the market and how competent are they at solving phantom load.</a:t>
            </a:r>
            <a:endParaRPr lang="en-GB" dirty="0"/>
          </a:p>
        </p:txBody>
      </p:sp>
      <p:sp>
        <p:nvSpPr>
          <p:cNvPr id="4" name="Slide Number Placeholder 3"/>
          <p:cNvSpPr>
            <a:spLocks noGrp="1"/>
          </p:cNvSpPr>
          <p:nvPr>
            <p:ph type="sldNum" sz="quarter" idx="10"/>
          </p:nvPr>
        </p:nvSpPr>
        <p:spPr/>
        <p:txBody>
          <a:bodyPr/>
          <a:lstStyle/>
          <a:p>
            <a:fld id="{C393FA00-D31F-934F-B9DF-47194203DCE8}" type="slidenum">
              <a:rPr lang="en-US" smtClean="0"/>
              <a:pPr/>
              <a:t>5</a:t>
            </a:fld>
            <a:endParaRPr lang="en-US"/>
          </a:p>
        </p:txBody>
      </p:sp>
    </p:spTree>
    <p:extLst>
      <p:ext uri="{BB962C8B-B14F-4D97-AF65-F5344CB8AC3E}">
        <p14:creationId xmlns:p14="http://schemas.microsoft.com/office/powerpoint/2010/main" val="4153670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looked at some demographics to determine how much of the population owned a certain kind of appliance.</a:t>
            </a:r>
          </a:p>
          <a:p>
            <a:r>
              <a:rPr lang="en-GB" baseline="0" dirty="0" smtClean="0"/>
              <a:t>*pause</a:t>
            </a:r>
          </a:p>
          <a:p>
            <a:r>
              <a:rPr lang="en-GB" baseline="0" dirty="0" smtClean="0"/>
              <a:t>Singapore was picked as it is an energy-dependent nation and therefore would be significantly beneficial for them to be energy efficient. *click</a:t>
            </a:r>
          </a:p>
          <a:p>
            <a:endParaRPr lang="en-GB" baseline="0" dirty="0" smtClean="0"/>
          </a:p>
          <a:p>
            <a:r>
              <a:rPr lang="en-GB" dirty="0" smtClean="0"/>
              <a:t>about</a:t>
            </a:r>
            <a:r>
              <a:rPr lang="en-GB" baseline="0" dirty="0" smtClean="0"/>
              <a:t> 80 </a:t>
            </a:r>
            <a:r>
              <a:rPr lang="en-GB" baseline="0" dirty="0" err="1" smtClean="0"/>
              <a:t>percent</a:t>
            </a:r>
            <a:r>
              <a:rPr lang="en-GB" baseline="0" dirty="0" smtClean="0"/>
              <a:t> of the people own a computer *click</a:t>
            </a:r>
          </a:p>
          <a:p>
            <a:r>
              <a:rPr lang="en-GB" baseline="0" dirty="0" smtClean="0"/>
              <a:t>almost all of them own a television *click</a:t>
            </a:r>
          </a:p>
          <a:p>
            <a:r>
              <a:rPr lang="en-GB" baseline="0" dirty="0" smtClean="0"/>
              <a:t>the same goes for washing machines *click</a:t>
            </a:r>
          </a:p>
          <a:p>
            <a:r>
              <a:rPr lang="en-GB" baseline="0" dirty="0" smtClean="0"/>
              <a:t>and nearly three quarters of the population has an air conditioner installed *click</a:t>
            </a:r>
          </a:p>
          <a:p>
            <a:endParaRPr lang="en-GB" baseline="0" dirty="0" smtClean="0"/>
          </a:p>
          <a:p>
            <a:r>
              <a:rPr lang="en-GB" baseline="0" dirty="0" smtClean="0"/>
              <a:t>that’s a lot of people and a lot of electronics. let’s talk about how much power they can waste. *next slide</a:t>
            </a:r>
            <a:endParaRPr lang="en-GB" dirty="0"/>
          </a:p>
        </p:txBody>
      </p:sp>
      <p:sp>
        <p:nvSpPr>
          <p:cNvPr id="4" name="Slide Number Placeholder 3"/>
          <p:cNvSpPr>
            <a:spLocks noGrp="1"/>
          </p:cNvSpPr>
          <p:nvPr>
            <p:ph type="sldNum" sz="quarter" idx="10"/>
          </p:nvPr>
        </p:nvSpPr>
        <p:spPr/>
        <p:txBody>
          <a:bodyPr/>
          <a:lstStyle/>
          <a:p>
            <a:fld id="{C393FA00-D31F-934F-B9DF-47194203DCE8}" type="slidenum">
              <a:rPr lang="en-US" smtClean="0"/>
              <a:pPr/>
              <a:t>6</a:t>
            </a:fld>
            <a:endParaRPr lang="en-US"/>
          </a:p>
        </p:txBody>
      </p:sp>
    </p:spTree>
    <p:extLst>
      <p:ext uri="{BB962C8B-B14F-4D97-AF65-F5344CB8AC3E}">
        <p14:creationId xmlns:p14="http://schemas.microsoft.com/office/powerpoint/2010/main" val="3993099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*pause* </a:t>
            </a:r>
            <a:r>
              <a:rPr lang="en-GB" dirty="0" smtClean="0"/>
              <a:t>exactly how much energy</a:t>
            </a:r>
            <a:r>
              <a:rPr lang="en-GB" baseline="0" dirty="0" smtClean="0"/>
              <a:t> would average family waste in a month due to phantom load?</a:t>
            </a:r>
          </a:p>
          <a:p>
            <a:endParaRPr lang="en-GB" baseline="0" dirty="0" smtClean="0"/>
          </a:p>
          <a:p>
            <a:r>
              <a:rPr lang="en-GB" baseline="0" dirty="0" smtClean="0"/>
              <a:t>here’s what we’ve found from an IEEE research paper:</a:t>
            </a:r>
          </a:p>
          <a:p>
            <a:endParaRPr lang="en-GB" baseline="0" dirty="0" smtClean="0"/>
          </a:p>
          <a:p>
            <a:r>
              <a:rPr lang="en-GB" baseline="0" dirty="0" smtClean="0"/>
              <a:t>for your kitchen appliances combined, such as the oven, it comes to about 3 kWh *click</a:t>
            </a:r>
          </a:p>
          <a:p>
            <a:r>
              <a:rPr lang="en-GB" baseline="0" dirty="0" smtClean="0"/>
              <a:t>for items in your study, like a phone or laptop charger, it’s a total of about 7 *click</a:t>
            </a:r>
          </a:p>
          <a:p>
            <a:r>
              <a:rPr lang="en-GB" baseline="0" dirty="0" smtClean="0"/>
              <a:t>and by the far the worst: your </a:t>
            </a:r>
            <a:r>
              <a:rPr lang="en-GB" baseline="0" dirty="0" err="1" smtClean="0"/>
              <a:t>tv</a:t>
            </a:r>
            <a:r>
              <a:rPr lang="en-GB" baseline="0" dirty="0" smtClean="0"/>
              <a:t>, </a:t>
            </a:r>
            <a:r>
              <a:rPr lang="en-GB" baseline="0" dirty="0" err="1" smtClean="0"/>
              <a:t>dvd</a:t>
            </a:r>
            <a:r>
              <a:rPr lang="en-GB" baseline="0" dirty="0" smtClean="0"/>
              <a:t> player and sound system use more than twice the other two combined *click</a:t>
            </a:r>
          </a:p>
          <a:p>
            <a:endParaRPr lang="en-GB" baseline="0" dirty="0"/>
          </a:p>
          <a:p>
            <a:r>
              <a:rPr lang="en-GB" baseline="0" dirty="0" smtClean="0"/>
              <a:t>this comes to a total of 34 kilowatt hours wasted each month *click</a:t>
            </a: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*click this is the same amount of energy that could power a light bulb for 5 weeks! *click</a:t>
            </a:r>
            <a:endParaRPr lang="en-GB" dirty="0" smtClean="0"/>
          </a:p>
        </p:txBody>
      </p:sp>
      <p:sp>
        <p:nvSpPr>
          <p:cNvPr id="4" name="Slide Number Placeholder 3"/>
          <p:cNvSpPr>
            <a:spLocks noGrp="1"/>
          </p:cNvSpPr>
          <p:nvPr>
            <p:ph type="sldNum" sz="quarter" idx="10"/>
          </p:nvPr>
        </p:nvSpPr>
        <p:spPr/>
        <p:txBody>
          <a:bodyPr/>
          <a:lstStyle/>
          <a:p>
            <a:fld id="{C393FA00-D31F-934F-B9DF-47194203DCE8}" type="slidenum">
              <a:rPr lang="en-US" smtClean="0"/>
              <a:pPr/>
              <a:t>7</a:t>
            </a:fld>
            <a:endParaRPr lang="en-US"/>
          </a:p>
        </p:txBody>
      </p:sp>
    </p:spTree>
    <p:extLst>
      <p:ext uri="{BB962C8B-B14F-4D97-AF65-F5344CB8AC3E}">
        <p14:creationId xmlns:p14="http://schemas.microsoft.com/office/powerpoint/2010/main" val="3858255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a:t>
            </a:r>
            <a:r>
              <a:rPr lang="en-GB" baseline="0" dirty="0" smtClean="0"/>
              <a:t> much will those precious units of energy cost you each year?</a:t>
            </a:r>
          </a:p>
          <a:p>
            <a:endParaRPr lang="en-GB" baseline="0" dirty="0" smtClean="0"/>
          </a:p>
          <a:p>
            <a:r>
              <a:rPr lang="en-GB" baseline="0" dirty="0" smtClean="0"/>
              <a:t>standby power will cost about £33 a year on average *click*</a:t>
            </a:r>
          </a:p>
          <a:p>
            <a:endParaRPr lang="en-GB" baseline="0" dirty="0" smtClean="0"/>
          </a:p>
          <a:p>
            <a:r>
              <a:rPr lang="en-GB" baseline="0" dirty="0" smtClean="0"/>
              <a:t>a year’s power bill, excluding standby power, would be about £400 *click*</a:t>
            </a:r>
          </a:p>
          <a:p>
            <a:endParaRPr lang="en-GB" baseline="0" dirty="0" smtClean="0"/>
          </a:p>
          <a:p>
            <a:r>
              <a:rPr lang="en-GB" baseline="0" dirty="0" smtClean="0"/>
              <a:t>divide that by 12 and you get the bill for each month *click*</a:t>
            </a:r>
          </a:p>
          <a:p>
            <a:endParaRPr lang="en-GB" baseline="0" dirty="0" smtClean="0"/>
          </a:p>
          <a:p>
            <a:r>
              <a:rPr lang="en-GB" baseline="0" dirty="0" smtClean="0"/>
              <a:t>when doing this research, we noticed something *click*</a:t>
            </a:r>
          </a:p>
          <a:p>
            <a:endParaRPr lang="en-GB" baseline="0" dirty="0" smtClean="0"/>
          </a:p>
          <a:p>
            <a:r>
              <a:rPr lang="en-GB" baseline="0" dirty="0" smtClean="0"/>
              <a:t>yearly standby power almost equals monthly power usage. *next slide*</a:t>
            </a:r>
          </a:p>
        </p:txBody>
      </p:sp>
      <p:sp>
        <p:nvSpPr>
          <p:cNvPr id="4" name="Slide Number Placeholder 3"/>
          <p:cNvSpPr>
            <a:spLocks noGrp="1"/>
          </p:cNvSpPr>
          <p:nvPr>
            <p:ph type="sldNum" sz="quarter" idx="10"/>
          </p:nvPr>
        </p:nvSpPr>
        <p:spPr/>
        <p:txBody>
          <a:bodyPr/>
          <a:lstStyle/>
          <a:p>
            <a:fld id="{C393FA00-D31F-934F-B9DF-47194203DCE8}" type="slidenum">
              <a:rPr lang="en-US" smtClean="0"/>
              <a:pPr/>
              <a:t>8</a:t>
            </a:fld>
            <a:endParaRPr lang="en-US"/>
          </a:p>
        </p:txBody>
      </p:sp>
    </p:spTree>
    <p:extLst>
      <p:ext uri="{BB962C8B-B14F-4D97-AF65-F5344CB8AC3E}">
        <p14:creationId xmlns:p14="http://schemas.microsoft.com/office/powerpoint/2010/main" val="27608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SG" dirty="0" smtClean="0"/>
              <a:t>Things to change: 	Title for each image (energy</a:t>
            </a:r>
            <a:r>
              <a:rPr lang="en-SG" baseline="0" dirty="0" smtClean="0"/>
              <a:t> efficient appliances, energy monitoring devices, intelligent home systems)</a:t>
            </a:r>
            <a:r>
              <a:rPr lang="en-SG" dirty="0" smtClean="0"/>
              <a:t>.</a:t>
            </a:r>
          </a:p>
          <a:p>
            <a:pPr lvl="0"/>
            <a:r>
              <a:rPr lang="en-SG" dirty="0" smtClean="0"/>
              <a:t>			Fade images out</a:t>
            </a:r>
          </a:p>
          <a:p>
            <a:pPr lvl="0"/>
            <a:r>
              <a:rPr lang="en-US" dirty="0" smtClean="0"/>
              <a:t>After</a:t>
            </a:r>
            <a:r>
              <a:rPr lang="en-US" baseline="0" dirty="0" smtClean="0"/>
              <a:t> gathering that there is a substantial market that needs to reduce phantom load and, that phantom load plays a significant role in the electricity bills, we look how we can reduce such unnecessary power wastage.</a:t>
            </a:r>
            <a:endParaRPr lang="en-SG" dirty="0" smtClean="0"/>
          </a:p>
          <a:p>
            <a:pPr lvl="0"/>
            <a:endParaRPr lang="en-SG" dirty="0" smtClean="0"/>
          </a:p>
          <a:p>
            <a:pPr lvl="0"/>
            <a:r>
              <a:rPr lang="en-SG" dirty="0" smtClean="0"/>
              <a:t>Cheapest and easiest way to solve phantom load - manually turn the main power off</a:t>
            </a:r>
          </a:p>
          <a:p>
            <a:pPr lvl="0"/>
            <a:r>
              <a:rPr lang="en-SG" dirty="0" smtClean="0"/>
              <a:t>Switches are often out of reach</a:t>
            </a:r>
          </a:p>
          <a:p>
            <a:pPr lvl="0"/>
            <a:r>
              <a:rPr lang="en-SG" dirty="0" smtClean="0"/>
              <a:t>Variety of products on the market which directly or indirectly</a:t>
            </a:r>
            <a:r>
              <a:rPr lang="en-SG" baseline="0" dirty="0" smtClean="0"/>
              <a:t> </a:t>
            </a:r>
            <a:r>
              <a:rPr lang="en-SG" dirty="0" smtClean="0"/>
              <a:t>helps the</a:t>
            </a:r>
            <a:r>
              <a:rPr lang="en-SG" baseline="0" dirty="0" smtClean="0"/>
              <a:t> public reduce phantom load</a:t>
            </a:r>
            <a:endParaRPr lang="en-SG" dirty="0" smtClean="0"/>
          </a:p>
          <a:p>
            <a:endParaRPr lang="en-SG" dirty="0" smtClean="0"/>
          </a:p>
          <a:p>
            <a:r>
              <a:rPr lang="en-US" dirty="0" smtClean="0"/>
              <a:t>First, we have the energy efficient appliances. This requires users to change all old appliances to energy efficient product</a:t>
            </a:r>
            <a:r>
              <a:rPr lang="en-US" baseline="0" dirty="0" smtClean="0"/>
              <a:t> such as energy Star products which has a limit of 1 watt standby power. This applies mainly to heavy duty appliances such as washing machines and is a long term solution which requires high investments.</a:t>
            </a:r>
            <a:endParaRPr lang="en-SG" baseline="0" dirty="0" smtClean="0"/>
          </a:p>
          <a:p>
            <a:endParaRPr lang="en-US" baseline="0" dirty="0" smtClean="0"/>
          </a:p>
          <a:p>
            <a:r>
              <a:rPr lang="en-US" baseline="0" dirty="0" smtClean="0"/>
              <a:t>Next, the energy monitoring devices displays the power consumption and its cost. It allows users to keep track of their power consumption habits. However, does not help users to switch the appliances of. It is not a direct approach to reducing phantom load.</a:t>
            </a:r>
            <a:endParaRPr lang="en-SG" dirty="0" smtClean="0"/>
          </a:p>
          <a:p>
            <a:endParaRPr lang="en-SG" baseline="0" dirty="0" smtClean="0"/>
          </a:p>
          <a:p>
            <a:r>
              <a:rPr lang="en-US" baseline="0" dirty="0" smtClean="0"/>
              <a:t>Lastly, we have the intelligent home systems which also indirectly solves phantom load. It monitors energy usage and has scheduled on-off timing for the </a:t>
            </a:r>
            <a:r>
              <a:rPr lang="en-US" baseline="0" dirty="0" err="1" smtClean="0"/>
              <a:t>devies</a:t>
            </a:r>
            <a:r>
              <a:rPr lang="en-US" baseline="0" dirty="0" smtClean="0"/>
              <a:t>. However, it is expensive and seen as a luxurious product to own. This upsets the user’s money saving aims.</a:t>
            </a:r>
          </a:p>
          <a:p>
            <a:endParaRPr lang="en-US" baseline="0" dirty="0" smtClean="0"/>
          </a:p>
          <a:p>
            <a:r>
              <a:rPr lang="en-US" baseline="0" dirty="0" smtClean="0"/>
              <a:t>I will now pass on to Ben who will be talking about the hardware design of our product and how it can solve phantom load.</a:t>
            </a:r>
          </a:p>
          <a:p>
            <a:endParaRPr lang="en-US" baseline="0" dirty="0" smtClean="0"/>
          </a:p>
          <a:p>
            <a:endParaRPr lang="en-SG" baseline="0" dirty="0" smtClean="0"/>
          </a:p>
          <a:p>
            <a:pPr lvl="0">
              <a:buNone/>
            </a:pPr>
            <a:r>
              <a:rPr lang="en-SG" sz="1200" b="1" dirty="0" smtClean="0"/>
              <a:t>C) Intelligent Home Systems</a:t>
            </a:r>
          </a:p>
          <a:p>
            <a:pPr lvl="0"/>
            <a:r>
              <a:rPr lang="en-SG" sz="1200" dirty="0" smtClean="0"/>
              <a:t>Monitor energy usage and schedule on-off timings of devices</a:t>
            </a:r>
          </a:p>
          <a:p>
            <a:pPr lvl="0"/>
            <a:r>
              <a:rPr lang="en-SG" sz="1200" dirty="0" smtClean="0"/>
              <a:t>High-end approach, expensive</a:t>
            </a:r>
          </a:p>
          <a:p>
            <a:pPr lvl="0"/>
            <a:r>
              <a:rPr lang="en-SG" sz="1200" dirty="0" smtClean="0"/>
              <a:t>Does not target reducing phantom load</a:t>
            </a:r>
          </a:p>
          <a:p>
            <a:r>
              <a:rPr lang="en-SG" dirty="0" smtClean="0"/>
              <a:t>Jane</a:t>
            </a:r>
            <a:endParaRPr lang="en-SG" dirty="0"/>
          </a:p>
        </p:txBody>
      </p:sp>
      <p:sp>
        <p:nvSpPr>
          <p:cNvPr id="4" name="Slide Number Placeholder 3"/>
          <p:cNvSpPr>
            <a:spLocks noGrp="1"/>
          </p:cNvSpPr>
          <p:nvPr>
            <p:ph type="sldNum" sz="quarter" idx="10"/>
          </p:nvPr>
        </p:nvSpPr>
        <p:spPr/>
        <p:txBody>
          <a:bodyPr/>
          <a:lstStyle/>
          <a:p>
            <a:fld id="{BF03F74A-11B9-F045-A85C-997AA4331C8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cap="sma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096932-344A-4243-8FF2-E23CCCAF715C}"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96932-344A-4243-8FF2-E23CCCAF715C}"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96932-344A-4243-8FF2-E23CCCAF715C}"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cap="sma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096932-344A-4243-8FF2-E23CCCAF715C}"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96932-344A-4243-8FF2-E23CCCAF715C}"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096932-344A-4243-8FF2-E23CCCAF715C}"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096932-344A-4243-8FF2-E23CCCAF715C}" type="datetimeFigureOut">
              <a:rPr lang="en-US" smtClean="0"/>
              <a:pPr/>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096932-344A-4243-8FF2-E23CCCAF715C}" type="datetimeFigureOut">
              <a:rPr lang="en-US" smtClean="0"/>
              <a:pPr/>
              <a:t>3/18/2013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096932-344A-4243-8FF2-E23CCCAF715C}" type="datetimeFigureOut">
              <a:rPr lang="en-US" smtClean="0"/>
              <a:pPr/>
              <a:t>3/18/2013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96932-344A-4243-8FF2-E23CCCAF715C}" type="datetimeFigureOut">
              <a:rPr lang="en-US" smtClean="0"/>
              <a:pPr/>
              <a:t>3/18/2013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96932-344A-4243-8FF2-E23CCCAF715C}" type="datetimeFigureOut">
              <a:rPr lang="en-US" smtClean="0"/>
              <a:pPr/>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96932-344A-4243-8FF2-E23CCCAF715C}"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96932-344A-4243-8FF2-E23CCCAF715C}" type="datetimeFigureOut">
              <a:rPr lang="en-US" smtClean="0"/>
              <a:pPr/>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96932-344A-4243-8FF2-E23CCCAF715C}"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96932-344A-4243-8FF2-E23CCCAF715C}"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096932-344A-4243-8FF2-E23CCCAF715C}" type="datetimeFigureOut">
              <a:rPr lang="en-US" smtClean="0"/>
              <a:pPr/>
              <a:t>3/18/2013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096932-344A-4243-8FF2-E23CCCAF715C}" type="datetimeFigureOut">
              <a:rPr lang="en-US" smtClean="0"/>
              <a:pPr/>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096932-344A-4243-8FF2-E23CCCAF715C}" type="datetimeFigureOut">
              <a:rPr lang="en-US" smtClean="0"/>
              <a:pPr/>
              <a:t>3/18/2013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096932-344A-4243-8FF2-E23CCCAF715C}" type="datetimeFigureOut">
              <a:rPr lang="en-US" smtClean="0"/>
              <a:pPr/>
              <a:t>3/18/2013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96932-344A-4243-8FF2-E23CCCAF715C}" type="datetimeFigureOut">
              <a:rPr lang="en-US" smtClean="0"/>
              <a:pPr/>
              <a:t>3/18/2013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96932-344A-4243-8FF2-E23CCCAF715C}" type="datetimeFigureOut">
              <a:rPr lang="en-US" smtClean="0"/>
              <a:pPr/>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96932-344A-4243-8FF2-E23CCCAF715C}" type="datetimeFigureOut">
              <a:rPr lang="en-US" smtClean="0"/>
              <a:pPr/>
              <a:t>3/18/2013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830EE-4351-E443-ACA2-E1D00D8CF354}"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9CE8"/>
            </a:gs>
            <a:gs pos="100000">
              <a:srgbClr val="006B9E"/>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Open Sans"/>
                <a:cs typeface="Open Sans"/>
              </a:defRPr>
            </a:lvl1pPr>
          </a:lstStyle>
          <a:p>
            <a:fld id="{E4096932-344A-4243-8FF2-E23CCCAF715C}" type="datetimeFigureOut">
              <a:rPr lang="en-US" smtClean="0"/>
              <a:pPr/>
              <a:t>3/18/2013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Open Sans"/>
                <a:cs typeface="Open San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Open Sans"/>
                <a:cs typeface="Open Sans"/>
              </a:defRPr>
            </a:lvl1pPr>
          </a:lstStyle>
          <a:p>
            <a:fld id="{55E830EE-4351-E443-ACA2-E1D00D8CF354}"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xStyles>
    <p:titleStyle>
      <a:lvl1pPr algn="ctr" defTabSz="914400" rtl="0" eaLnBrk="1" latinLnBrk="0" hangingPunct="1">
        <a:spcBef>
          <a:spcPct val="0"/>
        </a:spcBef>
        <a:buNone/>
        <a:defRPr sz="4400" b="0" i="0" kern="1200">
          <a:solidFill>
            <a:schemeClr val="tx1"/>
          </a:solidFill>
          <a:latin typeface="Open Sans"/>
          <a:ea typeface="+mj-ea"/>
          <a:cs typeface="Open San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a:ea typeface="+mn-ea"/>
          <a:cs typeface="Open San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a:ea typeface="+mn-ea"/>
          <a:cs typeface="Open San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a:ea typeface="+mn-ea"/>
          <a:cs typeface="Open San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a:ea typeface="+mn-ea"/>
          <a:cs typeface="Open San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9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bg1">
                    <a:lumMod val="65000"/>
                    <a:lumOff val="35000"/>
                  </a:schemeClr>
                </a:solidFill>
                <a:latin typeface="Open Sans"/>
                <a:cs typeface="Open Sans"/>
              </a:defRPr>
            </a:lvl1pPr>
          </a:lstStyle>
          <a:p>
            <a:fld id="{E4096932-344A-4243-8FF2-E23CCCAF715C}" type="datetimeFigureOut">
              <a:rPr lang="en-US" smtClean="0"/>
              <a:pPr/>
              <a:t>3/18/2013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bg1">
                    <a:lumMod val="65000"/>
                    <a:lumOff val="35000"/>
                  </a:schemeClr>
                </a:solidFill>
                <a:latin typeface="Open Sans"/>
                <a:cs typeface="Open San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bg1">
                    <a:lumMod val="65000"/>
                    <a:lumOff val="35000"/>
                  </a:schemeClr>
                </a:solidFill>
                <a:latin typeface="Open Sans"/>
                <a:cs typeface="Open Sans"/>
              </a:defRPr>
            </a:lvl1pPr>
          </a:lstStyle>
          <a:p>
            <a:fld id="{55E830EE-4351-E443-ACA2-E1D00D8CF354}"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xStyles>
    <p:titleStyle>
      <a:lvl1pPr algn="ctr" defTabSz="914400" rtl="0" eaLnBrk="1" latinLnBrk="0" hangingPunct="1">
        <a:spcBef>
          <a:spcPct val="0"/>
        </a:spcBef>
        <a:buNone/>
        <a:defRPr sz="4400" b="0" i="0" kern="1200">
          <a:solidFill>
            <a:schemeClr val="bg1">
              <a:lumMod val="65000"/>
              <a:lumOff val="35000"/>
            </a:schemeClr>
          </a:solidFill>
          <a:latin typeface="Open Sans"/>
          <a:ea typeface="+mj-ea"/>
          <a:cs typeface="Open San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bg1">
              <a:lumMod val="65000"/>
              <a:lumOff val="35000"/>
            </a:schemeClr>
          </a:solidFill>
          <a:latin typeface="Open Sans"/>
          <a:ea typeface="+mn-ea"/>
          <a:cs typeface="Open Sans"/>
        </a:defRPr>
      </a:lvl1pPr>
      <a:lvl2pPr marL="742950" indent="-285750" algn="l" defTabSz="914400" rtl="0" eaLnBrk="1" latinLnBrk="0" hangingPunct="1">
        <a:spcBef>
          <a:spcPct val="20000"/>
        </a:spcBef>
        <a:buFont typeface="Arial" pitchFamily="34" charset="0"/>
        <a:buChar char="–"/>
        <a:defRPr sz="2800" b="0" i="0" kern="1200">
          <a:solidFill>
            <a:schemeClr val="bg1">
              <a:lumMod val="65000"/>
              <a:lumOff val="35000"/>
            </a:schemeClr>
          </a:solidFill>
          <a:latin typeface="Open Sans"/>
          <a:ea typeface="+mn-ea"/>
          <a:cs typeface="Open Sans"/>
        </a:defRPr>
      </a:lvl2pPr>
      <a:lvl3pPr marL="1143000" indent="-228600" algn="l" defTabSz="914400" rtl="0" eaLnBrk="1" latinLnBrk="0" hangingPunct="1">
        <a:spcBef>
          <a:spcPct val="20000"/>
        </a:spcBef>
        <a:buFont typeface="Arial" pitchFamily="34" charset="0"/>
        <a:buChar char="•"/>
        <a:defRPr sz="2400" b="0" i="0" kern="1200">
          <a:solidFill>
            <a:schemeClr val="bg1">
              <a:lumMod val="65000"/>
              <a:lumOff val="35000"/>
            </a:schemeClr>
          </a:solidFill>
          <a:latin typeface="Open Sans"/>
          <a:ea typeface="+mn-ea"/>
          <a:cs typeface="Open Sans"/>
        </a:defRPr>
      </a:lvl3pPr>
      <a:lvl4pPr marL="1600200" indent="-228600" algn="l" defTabSz="914400" rtl="0" eaLnBrk="1" latinLnBrk="0" hangingPunct="1">
        <a:spcBef>
          <a:spcPct val="20000"/>
        </a:spcBef>
        <a:buFont typeface="Arial" pitchFamily="34" charset="0"/>
        <a:buChar char="–"/>
        <a:defRPr sz="2000" b="0" i="0" kern="1200">
          <a:solidFill>
            <a:schemeClr val="bg1">
              <a:lumMod val="65000"/>
              <a:lumOff val="35000"/>
            </a:schemeClr>
          </a:solidFill>
          <a:latin typeface="Open Sans"/>
          <a:ea typeface="+mn-ea"/>
          <a:cs typeface="Open Sans"/>
        </a:defRPr>
      </a:lvl4pPr>
      <a:lvl5pPr marL="2057400" indent="-228600" algn="l" defTabSz="914400" rtl="0" eaLnBrk="1" latinLnBrk="0" hangingPunct="1">
        <a:spcBef>
          <a:spcPct val="20000"/>
        </a:spcBef>
        <a:buFont typeface="Arial" pitchFamily="34" charset="0"/>
        <a:buChar char="»"/>
        <a:defRPr sz="2000" b="0" i="0" kern="1200">
          <a:solidFill>
            <a:schemeClr val="bg1">
              <a:lumMod val="65000"/>
              <a:lumOff val="35000"/>
            </a:schemeClr>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gif"/><Relationship Id="rId7" Type="http://schemas.openxmlformats.org/officeDocument/2006/relationships/image" Target="../media/image22.png"/><Relationship Id="rId12"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gif"/><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1.png"/><Relationship Id="rId9" Type="http://schemas.openxmlformats.org/officeDocument/2006/relationships/image" Target="../media/image49.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371600" y="5967162"/>
            <a:ext cx="6400800" cy="1752600"/>
          </a:xfrm>
        </p:spPr>
        <p:txBody>
          <a:bodyPr>
            <a:normAutofit/>
          </a:bodyPr>
          <a:lstStyle/>
          <a:p>
            <a:r>
              <a:rPr lang="en-US" sz="2400" dirty="0" smtClean="0"/>
              <a:t>Project Group 50</a:t>
            </a:r>
            <a:endParaRPr lang="en-US" sz="2400" dirty="0"/>
          </a:p>
        </p:txBody>
      </p:sp>
    </p:spTree>
    <p:extLst>
      <p:ext uri="{BB962C8B-B14F-4D97-AF65-F5344CB8AC3E}">
        <p14:creationId xmlns:p14="http://schemas.microsoft.com/office/powerpoint/2010/main" val="17104764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rdware_C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0159231"/>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sign criteria"/>
          <p:cNvSpPr>
            <a:spLocks noGrp="1"/>
          </p:cNvSpPr>
          <p:nvPr>
            <p:ph type="title"/>
          </p:nvPr>
        </p:nvSpPr>
        <p:spPr/>
        <p:txBody>
          <a:bodyPr/>
          <a:lstStyle/>
          <a:p>
            <a:r>
              <a:rPr lang="en-US" dirty="0" smtClean="0"/>
              <a:t>Design Criteria</a:t>
            </a:r>
            <a:endParaRPr lang="en-US" dirty="0"/>
          </a:p>
        </p:txBody>
      </p:sp>
      <p:sp>
        <p:nvSpPr>
          <p:cNvPr id="3" name="item list"/>
          <p:cNvSpPr>
            <a:spLocks noGrp="1"/>
          </p:cNvSpPr>
          <p:nvPr>
            <p:ph idx="1"/>
          </p:nvPr>
        </p:nvSpPr>
        <p:spPr/>
        <p:txBody>
          <a:bodyPr/>
          <a:lstStyle/>
          <a:p>
            <a:pPr marL="0" indent="0" algn="ctr">
              <a:buNone/>
            </a:pPr>
            <a:endParaRPr lang="en-US" dirty="0" smtClean="0"/>
          </a:p>
          <a:p>
            <a:pPr marL="0" indent="0" algn="ctr">
              <a:buNone/>
            </a:pPr>
            <a:r>
              <a:rPr lang="en-US" dirty="0" smtClean="0"/>
              <a:t>cost less than Phantom Load</a:t>
            </a:r>
          </a:p>
          <a:p>
            <a:pPr marL="0" indent="0" algn="ctr">
              <a:buNone/>
            </a:pPr>
            <a:r>
              <a:rPr lang="en-US" dirty="0" smtClean="0"/>
              <a:t>measure power consumption</a:t>
            </a:r>
          </a:p>
          <a:p>
            <a:pPr marL="0" indent="0" algn="ctr">
              <a:buNone/>
            </a:pPr>
            <a:r>
              <a:rPr lang="en-US" dirty="0"/>
              <a:t>m</a:t>
            </a:r>
            <a:r>
              <a:rPr lang="en-US" dirty="0" smtClean="0"/>
              <a:t>anage multiple devices</a:t>
            </a:r>
            <a:endParaRPr lang="en-US" dirty="0"/>
          </a:p>
        </p:txBody>
      </p:sp>
    </p:spTree>
    <p:extLst>
      <p:ext uri="{BB962C8B-B14F-4D97-AF65-F5344CB8AC3E}">
        <p14:creationId xmlns:p14="http://schemas.microsoft.com/office/powerpoint/2010/main" val="28725503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9" presetClass="emph" presetSubtype="0" grpId="1" nodeType="withEffect">
                                  <p:stCondLst>
                                    <p:cond delay="0"/>
                                  </p:stCondLst>
                                  <p:childTnLst>
                                    <p:set>
                                      <p:cBhvr rctx="PPT">
                                        <p:cTn id="14" dur="indefinite"/>
                                        <p:tgtEl>
                                          <p:spTgt spid="3">
                                            <p:txEl>
                                              <p:pRg st="1" end="1"/>
                                            </p:txEl>
                                          </p:spTgt>
                                        </p:tgtEl>
                                        <p:attrNameLst>
                                          <p:attrName>style.opacity</p:attrName>
                                        </p:attrNameLst>
                                      </p:cBhvr>
                                      <p:to>
                                        <p:strVal val="0.5"/>
                                      </p:to>
                                    </p:set>
                                    <p:animEffect filter="image" prLst="opacity: 0.5">
                                      <p:cBhvr rctx="IE">
                                        <p:cTn id="15" dur="indefinite"/>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9" presetClass="emph" presetSubtype="0" grpId="1" nodeType="withEffect">
                                  <p:stCondLst>
                                    <p:cond delay="0"/>
                                  </p:stCondLst>
                                  <p:childTnLst>
                                    <p:set>
                                      <p:cBhvr rctx="PPT">
                                        <p:cTn id="22" dur="indefinite"/>
                                        <p:tgtEl>
                                          <p:spTgt spid="3">
                                            <p:txEl>
                                              <p:pRg st="2" end="2"/>
                                            </p:txEl>
                                          </p:spTgt>
                                        </p:tgtEl>
                                        <p:attrNameLst>
                                          <p:attrName>style.opacity</p:attrName>
                                        </p:attrNameLst>
                                      </p:cBhvr>
                                      <p:to>
                                        <p:strVal val="0.5"/>
                                      </p:to>
                                    </p:set>
                                    <p:animEffect filter="image" prLst="opacity: 0.5">
                                      <p:cBhvr rctx="IE">
                                        <p:cTn id="23"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0"/>
            <a:ext cx="8572500" cy="6857999"/>
          </a:xfrm>
          <a:prstGeom prst="rect">
            <a:avLst/>
          </a:prstGeom>
        </p:spPr>
      </p:pic>
    </p:spTree>
    <p:extLst>
      <p:ext uri="{BB962C8B-B14F-4D97-AF65-F5344CB8AC3E}">
        <p14:creationId xmlns:p14="http://schemas.microsoft.com/office/powerpoint/2010/main" val="372878063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Solution in 3 Parts</a:t>
            </a:r>
            <a:endParaRPr lang="en-US" dirty="0"/>
          </a:p>
        </p:txBody>
      </p:sp>
      <p:pic>
        <p:nvPicPr>
          <p:cNvPr id="8" name="Picture 7" descr="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5659339"/>
            <a:ext cx="1524000" cy="50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179" y="4714089"/>
            <a:ext cx="932376" cy="648000"/>
          </a:xfrm>
          <a:prstGeom prst="rect">
            <a:avLst/>
          </a:prstGeom>
        </p:spPr>
      </p:pic>
      <p:pic>
        <p:nvPicPr>
          <p:cNvPr id="14" name="Picture 13" descr="sine_circ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2858" y="5541100"/>
            <a:ext cx="720000" cy="720000"/>
          </a:xfrm>
          <a:prstGeom prst="rect">
            <a:avLst/>
          </a:prstGeom>
        </p:spPr>
      </p:pic>
      <p:pic>
        <p:nvPicPr>
          <p:cNvPr id="11" name="Picture 10" descr="zigbee_256p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4383" y="4678090"/>
            <a:ext cx="865352" cy="720000"/>
          </a:xfrm>
          <a:prstGeom prst="rect">
            <a:avLst/>
          </a:prstGeom>
        </p:spPr>
      </p:pic>
      <p:pic>
        <p:nvPicPr>
          <p:cNvPr id="16" name="Picture 15" descr="zigbee_256p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6649" y="4681216"/>
            <a:ext cx="865352" cy="720000"/>
          </a:xfrm>
          <a:prstGeom prst="rect">
            <a:avLst/>
          </a:prstGeom>
        </p:spPr>
      </p:pic>
      <p:pic>
        <p:nvPicPr>
          <p:cNvPr id="13" name="Picture 12" descr="wall_socket.png"/>
          <p:cNvPicPr>
            <a:picLocks noChangeAspect="1"/>
          </p:cNvPicPr>
          <p:nvPr/>
        </p:nvPicPr>
        <p:blipFill rotWithShape="1">
          <a:blip r:embed="rId7">
            <a:extLst>
              <a:ext uri="{28A0092B-C50C-407E-A947-70E740481C1C}">
                <a14:useLocalDpi xmlns:a14="http://schemas.microsoft.com/office/drawing/2010/main" val="0"/>
              </a:ext>
            </a:extLst>
          </a:blip>
          <a:srcRect l="52569" t="111" r="-16" b="51408"/>
          <a:stretch/>
        </p:blipFill>
        <p:spPr>
          <a:xfrm>
            <a:off x="1192367" y="2533340"/>
            <a:ext cx="1234692" cy="1800000"/>
          </a:xfrm>
          <a:prstGeom prst="rect">
            <a:avLst/>
          </a:prstGeom>
        </p:spPr>
      </p:pic>
      <p:pic>
        <p:nvPicPr>
          <p:cNvPr id="17" name="Picture 16" descr="route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72001" y="2986941"/>
            <a:ext cx="1800000" cy="884118"/>
          </a:xfrm>
          <a:prstGeom prst="rect">
            <a:avLst/>
          </a:prstGeom>
        </p:spPr>
      </p:pic>
      <p:pic>
        <p:nvPicPr>
          <p:cNvPr id="18" name="Picture 17" descr="Glob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6942" y="2533340"/>
            <a:ext cx="1800000" cy="1800000"/>
          </a:xfrm>
          <a:prstGeom prst="rect">
            <a:avLst/>
          </a:prstGeom>
        </p:spPr>
      </p:pic>
      <p:pic>
        <p:nvPicPr>
          <p:cNvPr id="23" name="Picture 22" descr="ThingSpeak_Logo-dc452a4eec5e94bb702f2030a53e5f37.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52081" y="5541100"/>
            <a:ext cx="2050632" cy="540000"/>
          </a:xfrm>
          <a:prstGeom prst="rect">
            <a:avLst/>
          </a:prstGeom>
        </p:spPr>
      </p:pic>
      <p:pic>
        <p:nvPicPr>
          <p:cNvPr id="26" name="Picture 25" descr="Ubuntu.png"/>
          <p:cNvPicPr>
            <a:picLocks noChangeAspect="1"/>
          </p:cNvPicPr>
          <p:nvPr/>
        </p:nvPicPr>
        <p:blipFill>
          <a:blip r:embed="rId11">
            <a:extLst>
              <a:ext uri="{BEBA8EAE-BF5A-486C-A8C5-ECC9F3942E4B}">
                <a14:imgProps xmlns:a14="http://schemas.microsoft.com/office/drawing/2010/main">
                  <a14:imgLayer r:embed="rId12">
                    <a14:imgEffect>
                      <a14:backgroundRemoval t="9636" b="93790" l="4000" r="96500">
                        <a14:foregroundMark x1="13350" y1="44111" x2="13350" y2="44111"/>
                        <a14:foregroundMark x1="19250" y1="40043" x2="19250" y2="40043"/>
                        <a14:foregroundMark x1="4000" y1="44540" x2="4000" y2="44540"/>
                        <a14:foregroundMark x1="23350" y1="94218" x2="23350" y2="94218"/>
                        <a14:foregroundMark x1="34850" y1="78373" x2="34850" y2="78373"/>
                        <a14:foregroundMark x1="48200" y1="76231" x2="48200" y2="76231"/>
                        <a14:foregroundMark x1="63450" y1="63169" x2="63450" y2="63169"/>
                        <a14:foregroundMark x1="74200" y1="62099" x2="74200" y2="62099"/>
                        <a14:foregroundMark x1="92300" y1="50964" x2="92300" y2="50964"/>
                        <a14:foregroundMark x1="96500" y1="45396" x2="96500" y2="45396"/>
                        <a14:foregroundMark x1="94500" y1="47323" x2="94500" y2="47323"/>
                        <a14:foregroundMark x1="89650" y1="18415" x2="94400" y2="44540"/>
                        <a14:foregroundMark x1="94300" y1="18844" x2="90150" y2="40899"/>
                      </a14:backgroundRemoval>
                    </a14:imgEffect>
                  </a14:imgLayer>
                </a14:imgProps>
              </a:ext>
              <a:ext uri="{28A0092B-C50C-407E-A947-70E740481C1C}">
                <a14:useLocalDpi xmlns:a14="http://schemas.microsoft.com/office/drawing/2010/main" val="0"/>
              </a:ext>
            </a:extLst>
          </a:blip>
          <a:stretch>
            <a:fillRect/>
          </a:stretch>
        </p:blipFill>
        <p:spPr>
          <a:xfrm>
            <a:off x="6463181" y="4681216"/>
            <a:ext cx="2312633" cy="540000"/>
          </a:xfrm>
          <a:prstGeom prst="rect">
            <a:avLst/>
          </a:prstGeom>
        </p:spPr>
      </p:pic>
      <p:sp>
        <p:nvSpPr>
          <p:cNvPr id="27" name="TextBox 26"/>
          <p:cNvSpPr txBox="1"/>
          <p:nvPr/>
        </p:nvSpPr>
        <p:spPr>
          <a:xfrm>
            <a:off x="914039" y="1991732"/>
            <a:ext cx="1800493" cy="461665"/>
          </a:xfrm>
          <a:prstGeom prst="rect">
            <a:avLst/>
          </a:prstGeom>
          <a:noFill/>
        </p:spPr>
        <p:txBody>
          <a:bodyPr wrap="none" rtlCol="0">
            <a:spAutoFit/>
          </a:bodyPr>
          <a:lstStyle/>
          <a:p>
            <a:r>
              <a:rPr lang="en-US" sz="2400" dirty="0" smtClean="0">
                <a:solidFill>
                  <a:schemeClr val="accent1">
                    <a:lumMod val="50000"/>
                  </a:schemeClr>
                </a:solidFill>
                <a:latin typeface="Open Sans" pitchFamily="34" charset="0"/>
                <a:ea typeface="Open Sans" pitchFamily="34" charset="0"/>
                <a:cs typeface="Open Sans" pitchFamily="34" charset="0"/>
              </a:rPr>
              <a:t>Wall Socket</a:t>
            </a:r>
          </a:p>
        </p:txBody>
      </p:sp>
      <p:sp>
        <p:nvSpPr>
          <p:cNvPr id="28" name="TextBox 27"/>
          <p:cNvSpPr txBox="1"/>
          <p:nvPr/>
        </p:nvSpPr>
        <p:spPr>
          <a:xfrm>
            <a:off x="4017777" y="1991732"/>
            <a:ext cx="1108446" cy="461665"/>
          </a:xfrm>
          <a:prstGeom prst="rect">
            <a:avLst/>
          </a:prstGeom>
          <a:noFill/>
        </p:spPr>
        <p:txBody>
          <a:bodyPr wrap="none" rtlCol="0">
            <a:spAutoFit/>
          </a:bodyPr>
          <a:lstStyle/>
          <a:p>
            <a:r>
              <a:rPr lang="en-US" sz="2400" dirty="0" smtClean="0">
                <a:solidFill>
                  <a:schemeClr val="accent1">
                    <a:lumMod val="50000"/>
                  </a:schemeClr>
                </a:solidFill>
                <a:latin typeface="Open Sans" pitchFamily="34" charset="0"/>
                <a:ea typeface="Open Sans" pitchFamily="34" charset="0"/>
                <a:cs typeface="Open Sans" pitchFamily="34" charset="0"/>
              </a:rPr>
              <a:t>Router</a:t>
            </a:r>
          </a:p>
        </p:txBody>
      </p:sp>
      <p:sp>
        <p:nvSpPr>
          <p:cNvPr id="29" name="TextBox 28"/>
          <p:cNvSpPr txBox="1"/>
          <p:nvPr/>
        </p:nvSpPr>
        <p:spPr>
          <a:xfrm>
            <a:off x="6552081" y="1991732"/>
            <a:ext cx="2134719" cy="461665"/>
          </a:xfrm>
          <a:prstGeom prst="rect">
            <a:avLst/>
          </a:prstGeom>
          <a:noFill/>
        </p:spPr>
        <p:txBody>
          <a:bodyPr wrap="none" rtlCol="0">
            <a:spAutoFit/>
          </a:bodyPr>
          <a:lstStyle/>
          <a:p>
            <a:r>
              <a:rPr lang="en-US" sz="2400" dirty="0" smtClean="0">
                <a:solidFill>
                  <a:schemeClr val="accent1">
                    <a:lumMod val="50000"/>
                  </a:schemeClr>
                </a:solidFill>
                <a:latin typeface="Open Sans" pitchFamily="34" charset="0"/>
                <a:ea typeface="Open Sans" pitchFamily="34" charset="0"/>
                <a:cs typeface="Open Sans" pitchFamily="34" charset="0"/>
              </a:rPr>
              <a:t>Cloud Servers</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3812" y="4714089"/>
            <a:ext cx="932376" cy="648000"/>
          </a:xfrm>
          <a:prstGeom prst="rect">
            <a:avLst/>
          </a:prstGeom>
        </p:spPr>
      </p:pic>
    </p:spTree>
    <p:extLst>
      <p:ext uri="{BB962C8B-B14F-4D97-AF65-F5344CB8AC3E}">
        <p14:creationId xmlns:p14="http://schemas.microsoft.com/office/powerpoint/2010/main" val="74404122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80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grpId="0" nodeType="withEffect">
                                  <p:stCondLst>
                                    <p:cond delay="130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the air…</a:t>
            </a:r>
            <a:endParaRPr lang="en-US" dirty="0"/>
          </a:p>
        </p:txBody>
      </p:sp>
      <p:pic>
        <p:nvPicPr>
          <p:cNvPr id="13" name="Picture 12" descr="wall_socket.png"/>
          <p:cNvPicPr>
            <a:picLocks noChangeAspect="1"/>
          </p:cNvPicPr>
          <p:nvPr/>
        </p:nvPicPr>
        <p:blipFill rotWithShape="1">
          <a:blip r:embed="rId3">
            <a:extLst>
              <a:ext uri="{28A0092B-C50C-407E-A947-70E740481C1C}">
                <a14:useLocalDpi xmlns:a14="http://schemas.microsoft.com/office/drawing/2010/main" val="0"/>
              </a:ext>
            </a:extLst>
          </a:blip>
          <a:srcRect l="52569" t="111" r="-16" b="51408"/>
          <a:stretch/>
        </p:blipFill>
        <p:spPr>
          <a:xfrm>
            <a:off x="1192367" y="2533340"/>
            <a:ext cx="1234692" cy="1800000"/>
          </a:xfrm>
          <a:prstGeom prst="rect">
            <a:avLst/>
          </a:prstGeom>
        </p:spPr>
      </p:pic>
      <p:pic>
        <p:nvPicPr>
          <p:cNvPr id="17" name="Picture 16"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2001" y="2986941"/>
            <a:ext cx="1800000" cy="884118"/>
          </a:xfrm>
          <a:prstGeom prst="rect">
            <a:avLst/>
          </a:prstGeom>
        </p:spPr>
      </p:pic>
      <p:pic>
        <p:nvPicPr>
          <p:cNvPr id="18" name="Picture 17" descr="Glob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6942" y="2533340"/>
            <a:ext cx="1800000" cy="1800000"/>
          </a:xfrm>
          <a:prstGeom prst="rect">
            <a:avLst/>
          </a:prstGeom>
        </p:spPr>
      </p:pic>
      <p:sp>
        <p:nvSpPr>
          <p:cNvPr id="7" name="top left"/>
          <p:cNvSpPr/>
          <p:nvPr/>
        </p:nvSpPr>
        <p:spPr>
          <a:xfrm flipH="1">
            <a:off x="2577946" y="2533340"/>
            <a:ext cx="1697217" cy="360000"/>
          </a:xfrm>
          <a:prstGeom prst="bentArrow">
            <a:avLst/>
          </a:prstGeom>
          <a:solidFill>
            <a:srgbClr val="00B0F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9" name="top right"/>
          <p:cNvSpPr/>
          <p:nvPr/>
        </p:nvSpPr>
        <p:spPr>
          <a:xfrm>
            <a:off x="4868837" y="2533340"/>
            <a:ext cx="1800000" cy="360000"/>
          </a:xfrm>
          <a:prstGeom prst="bentArrow">
            <a:avLst/>
          </a:prstGeom>
          <a:solidFill>
            <a:srgbClr val="00B0F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21" name="bottom left"/>
          <p:cNvSpPr/>
          <p:nvPr/>
        </p:nvSpPr>
        <p:spPr>
          <a:xfrm rot="5400000" flipH="1">
            <a:off x="3246555" y="3304731"/>
            <a:ext cx="360000" cy="1697217"/>
          </a:xfrm>
          <a:prstGeom prst="bentArrow">
            <a:avLst/>
          </a:prstGeom>
          <a:solidFill>
            <a:srgbClr val="00B0F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22" name="bottom right"/>
          <p:cNvSpPr/>
          <p:nvPr/>
        </p:nvSpPr>
        <p:spPr>
          <a:xfrm rot="16200000">
            <a:off x="5588837" y="3253340"/>
            <a:ext cx="360000" cy="1800000"/>
          </a:xfrm>
          <a:prstGeom prst="bentArrow">
            <a:avLst/>
          </a:prstGeom>
          <a:solidFill>
            <a:srgbClr val="00B0F0"/>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1209433" y="1417638"/>
            <a:ext cx="2531462" cy="707886"/>
          </a:xfrm>
          <a:prstGeom prst="rect">
            <a:avLst/>
          </a:prstGeom>
          <a:noFill/>
        </p:spPr>
        <p:txBody>
          <a:bodyPr wrap="none" rtlCol="0">
            <a:spAutoFit/>
          </a:bodyPr>
          <a:lstStyle/>
          <a:p>
            <a:pPr algn="ctr"/>
            <a:r>
              <a:rPr lang="en-US" sz="2000" dirty="0" smtClean="0">
                <a:solidFill>
                  <a:schemeClr val="accent1">
                    <a:lumMod val="50000"/>
                  </a:schemeClr>
                </a:solidFill>
                <a:latin typeface="Open Sans" pitchFamily="34" charset="0"/>
                <a:ea typeface="Open Sans" pitchFamily="34" charset="0"/>
                <a:cs typeface="Open Sans" pitchFamily="34" charset="0"/>
              </a:rPr>
              <a:t>Wall, are you there?</a:t>
            </a:r>
          </a:p>
          <a:p>
            <a:pPr algn="ctr"/>
            <a:r>
              <a:rPr lang="en-US" sz="2000" dirty="0">
                <a:solidFill>
                  <a:schemeClr val="accent1">
                    <a:lumMod val="50000"/>
                  </a:schemeClr>
                </a:solidFill>
                <a:latin typeface="Open Sans" pitchFamily="34" charset="0"/>
                <a:ea typeface="Open Sans" pitchFamily="34" charset="0"/>
                <a:cs typeface="Open Sans" pitchFamily="34" charset="0"/>
              </a:rPr>
              <a:t>Sends: </a:t>
            </a:r>
            <a:r>
              <a:rPr lang="en-US" sz="2000" dirty="0" smtClean="0">
                <a:solidFill>
                  <a:schemeClr val="accent1">
                    <a:lumMod val="50000"/>
                  </a:schemeClr>
                </a:solidFill>
                <a:latin typeface="Open Sans" pitchFamily="34" charset="0"/>
                <a:ea typeface="Open Sans" pitchFamily="34" charset="0"/>
                <a:cs typeface="Open Sans" pitchFamily="34" charset="0"/>
              </a:rPr>
              <a:t>Switch </a:t>
            </a:r>
            <a:r>
              <a:rPr lang="en-US" sz="2000" dirty="0">
                <a:solidFill>
                  <a:schemeClr val="accent1">
                    <a:lumMod val="50000"/>
                  </a:schemeClr>
                </a:solidFill>
                <a:latin typeface="Open Sans" pitchFamily="34" charset="0"/>
                <a:ea typeface="Open Sans" pitchFamily="34" charset="0"/>
                <a:cs typeface="Open Sans" pitchFamily="34" charset="0"/>
              </a:rPr>
              <a:t>on/off</a:t>
            </a:r>
          </a:p>
        </p:txBody>
      </p:sp>
      <p:sp>
        <p:nvSpPr>
          <p:cNvPr id="23" name="TextBox 22"/>
          <p:cNvSpPr txBox="1"/>
          <p:nvPr/>
        </p:nvSpPr>
        <p:spPr>
          <a:xfrm>
            <a:off x="864674" y="4821057"/>
            <a:ext cx="3220979" cy="707886"/>
          </a:xfrm>
          <a:prstGeom prst="rect">
            <a:avLst/>
          </a:prstGeom>
          <a:noFill/>
        </p:spPr>
        <p:txBody>
          <a:bodyPr wrap="none" rtlCol="0">
            <a:spAutoFit/>
          </a:bodyPr>
          <a:lstStyle/>
          <a:p>
            <a:pPr algn="ctr"/>
            <a:r>
              <a:rPr lang="en-US" sz="2000" dirty="0" smtClean="0">
                <a:solidFill>
                  <a:schemeClr val="accent1">
                    <a:lumMod val="50000"/>
                  </a:schemeClr>
                </a:solidFill>
                <a:latin typeface="Open Sans" pitchFamily="34" charset="0"/>
                <a:ea typeface="Open Sans" pitchFamily="34" charset="0"/>
                <a:cs typeface="Open Sans" pitchFamily="34" charset="0"/>
              </a:rPr>
              <a:t>Wall is here</a:t>
            </a:r>
          </a:p>
          <a:p>
            <a:pPr algn="ctr"/>
            <a:r>
              <a:rPr lang="en-US" sz="2000" dirty="0" smtClean="0">
                <a:solidFill>
                  <a:schemeClr val="accent1">
                    <a:lumMod val="50000"/>
                  </a:schemeClr>
                </a:solidFill>
                <a:latin typeface="Open Sans" pitchFamily="34" charset="0"/>
                <a:ea typeface="Open Sans" pitchFamily="34" charset="0"/>
                <a:cs typeface="Open Sans" pitchFamily="34" charset="0"/>
              </a:rPr>
              <a:t>Reply: Data, Switch Status</a:t>
            </a:r>
            <a:endParaRPr lang="en-US" sz="2000" dirty="0">
              <a:solidFill>
                <a:schemeClr val="accent1">
                  <a:lumMod val="50000"/>
                </a:schemeClr>
              </a:solidFill>
              <a:latin typeface="Open Sans" pitchFamily="34" charset="0"/>
              <a:ea typeface="Open Sans" pitchFamily="34" charset="0"/>
              <a:cs typeface="Open Sans" pitchFamily="34" charset="0"/>
            </a:endParaRPr>
          </a:p>
        </p:txBody>
      </p:sp>
      <p:sp>
        <p:nvSpPr>
          <p:cNvPr id="24" name="TextBox 23"/>
          <p:cNvSpPr txBox="1"/>
          <p:nvPr/>
        </p:nvSpPr>
        <p:spPr>
          <a:xfrm>
            <a:off x="5045635" y="1453217"/>
            <a:ext cx="3246403" cy="707886"/>
          </a:xfrm>
          <a:prstGeom prst="rect">
            <a:avLst/>
          </a:prstGeom>
          <a:noFill/>
        </p:spPr>
        <p:txBody>
          <a:bodyPr wrap="none" rtlCol="0">
            <a:spAutoFit/>
          </a:bodyPr>
          <a:lstStyle/>
          <a:p>
            <a:pPr algn="ctr"/>
            <a:r>
              <a:rPr lang="en-US" sz="2000" dirty="0" smtClean="0">
                <a:solidFill>
                  <a:schemeClr val="accent1">
                    <a:lumMod val="50000"/>
                  </a:schemeClr>
                </a:solidFill>
                <a:latin typeface="Open Sans" pitchFamily="34" charset="0"/>
                <a:ea typeface="Open Sans" pitchFamily="34" charset="0"/>
                <a:cs typeface="Open Sans" pitchFamily="34" charset="0"/>
              </a:rPr>
              <a:t>Server, are you there?</a:t>
            </a:r>
          </a:p>
          <a:p>
            <a:pPr algn="ctr"/>
            <a:r>
              <a:rPr lang="en-US" sz="2000" dirty="0" smtClean="0">
                <a:solidFill>
                  <a:schemeClr val="accent1">
                    <a:lumMod val="50000"/>
                  </a:schemeClr>
                </a:solidFill>
                <a:latin typeface="Open Sans" pitchFamily="34" charset="0"/>
                <a:ea typeface="Open Sans" pitchFamily="34" charset="0"/>
                <a:cs typeface="Open Sans" pitchFamily="34" charset="0"/>
              </a:rPr>
              <a:t>Sends: Data, Switch status</a:t>
            </a:r>
          </a:p>
        </p:txBody>
      </p:sp>
      <p:sp>
        <p:nvSpPr>
          <p:cNvPr id="25" name="TextBox 24"/>
          <p:cNvSpPr txBox="1"/>
          <p:nvPr/>
        </p:nvSpPr>
        <p:spPr>
          <a:xfrm>
            <a:off x="5435166" y="4821057"/>
            <a:ext cx="2467342" cy="707886"/>
          </a:xfrm>
          <a:prstGeom prst="rect">
            <a:avLst/>
          </a:prstGeom>
          <a:noFill/>
        </p:spPr>
        <p:txBody>
          <a:bodyPr wrap="none" rtlCol="0">
            <a:spAutoFit/>
          </a:bodyPr>
          <a:lstStyle/>
          <a:p>
            <a:pPr algn="ctr"/>
            <a:r>
              <a:rPr lang="en-US" sz="2000" dirty="0" smtClean="0">
                <a:solidFill>
                  <a:schemeClr val="accent1">
                    <a:lumMod val="50000"/>
                  </a:schemeClr>
                </a:solidFill>
                <a:latin typeface="Open Sans" pitchFamily="34" charset="0"/>
                <a:ea typeface="Open Sans" pitchFamily="34" charset="0"/>
                <a:cs typeface="Open Sans" pitchFamily="34" charset="0"/>
              </a:rPr>
              <a:t>Server is here</a:t>
            </a:r>
          </a:p>
          <a:p>
            <a:pPr algn="ctr"/>
            <a:r>
              <a:rPr lang="en-US" sz="2000" dirty="0" smtClean="0">
                <a:solidFill>
                  <a:schemeClr val="accent1">
                    <a:lumMod val="50000"/>
                  </a:schemeClr>
                </a:solidFill>
                <a:latin typeface="Open Sans" pitchFamily="34" charset="0"/>
                <a:ea typeface="Open Sans" pitchFamily="34" charset="0"/>
                <a:cs typeface="Open Sans" pitchFamily="34" charset="0"/>
              </a:rPr>
              <a:t>Reply: Switch on/off</a:t>
            </a:r>
          </a:p>
        </p:txBody>
      </p:sp>
      <p:sp>
        <p:nvSpPr>
          <p:cNvPr id="26" name="TextBox 25"/>
          <p:cNvSpPr txBox="1"/>
          <p:nvPr/>
        </p:nvSpPr>
        <p:spPr>
          <a:xfrm>
            <a:off x="3745542" y="2493230"/>
            <a:ext cx="1652916" cy="400110"/>
          </a:xfrm>
          <a:prstGeom prst="rect">
            <a:avLst/>
          </a:prstGeom>
          <a:noFill/>
        </p:spPr>
        <p:txBody>
          <a:bodyPr wrap="none" rtlCol="0">
            <a:spAutoFit/>
          </a:bodyPr>
          <a:lstStyle/>
          <a:p>
            <a:pPr algn="ctr"/>
            <a:r>
              <a:rPr lang="en-US" sz="2000" dirty="0" smtClean="0">
                <a:solidFill>
                  <a:schemeClr val="accent1">
                    <a:lumMod val="50000"/>
                  </a:schemeClr>
                </a:solidFill>
                <a:latin typeface="Open Sans" pitchFamily="34" charset="0"/>
                <a:ea typeface="Open Sans" pitchFamily="34" charset="0"/>
                <a:cs typeface="Open Sans" pitchFamily="34" charset="0"/>
              </a:rPr>
              <a:t>In Command</a:t>
            </a:r>
            <a:endParaRPr lang="en-US" sz="2000" dirty="0">
              <a:solidFill>
                <a:schemeClr val="accent1">
                  <a:lumMod val="50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296398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ppt_x</p:attrName>
                                        </p:attrNameLst>
                                      </p:cBhvr>
                                      <p:tavLst>
                                        <p:tav tm="0">
                                          <p:val>
                                            <p:strVal val="#ppt_x-#ppt_w*1.125000"/>
                                          </p:val>
                                        </p:tav>
                                        <p:tav tm="100000">
                                          <p:val>
                                            <p:strVal val="#ppt_x"/>
                                          </p:val>
                                        </p:tav>
                                      </p:tavLst>
                                    </p:anim>
                                    <p:animEffect transition="in" filter="wipe(right)">
                                      <p:cBhvr>
                                        <p:cTn id="27" dur="500"/>
                                        <p:tgtEl>
                                          <p:spTgt spid="21"/>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p:tgtEl>
                                          <p:spTgt spid="19"/>
                                        </p:tgtEl>
                                        <p:attrNameLst>
                                          <p:attrName>ppt_y</p:attrName>
                                        </p:attrNameLst>
                                      </p:cBhvr>
                                      <p:tavLst>
                                        <p:tav tm="0">
                                          <p:val>
                                            <p:strVal val="#ppt_y+#ppt_h*1.125000"/>
                                          </p:val>
                                        </p:tav>
                                        <p:tav tm="100000">
                                          <p:val>
                                            <p:strVal val="#ppt_y"/>
                                          </p:val>
                                        </p:tav>
                                      </p:tavLst>
                                    </p:anim>
                                    <p:animEffect transition="in" filter="wipe(up)">
                                      <p:cBhvr>
                                        <p:cTn id="37" dur="500"/>
                                        <p:tgtEl>
                                          <p:spTgt spid="19"/>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2"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ppt_x</p:attrName>
                                        </p:attrNameLst>
                                      </p:cBhvr>
                                      <p:tavLst>
                                        <p:tav tm="0">
                                          <p:val>
                                            <p:strVal val="#ppt_x+#ppt_w*1.125000"/>
                                          </p:val>
                                        </p:tav>
                                        <p:tav tm="100000">
                                          <p:val>
                                            <p:strVal val="#ppt_x"/>
                                          </p:val>
                                        </p:tav>
                                      </p:tavLst>
                                    </p:anim>
                                    <p:animEffect transition="in" filter="wipe(left)">
                                      <p:cBhvr>
                                        <p:cTn id="47" dur="500"/>
                                        <p:tgtEl>
                                          <p:spTgt spid="22"/>
                                        </p:tgtEl>
                                      </p:cBhvr>
                                    </p:animEffect>
                                  </p:childTnLst>
                                </p:cTn>
                              </p:par>
                            </p:childTnLst>
                          </p:cTn>
                        </p:par>
                        <p:par>
                          <p:cTn id="48" fill="hold">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up)">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1" grpId="0" animBg="1"/>
      <p:bldP spid="22" grpId="0" animBg="1"/>
      <p:bldP spid="20" grpId="0"/>
      <p:bldP spid="23" grpId="0"/>
      <p:bldP spid="24" grpId="0"/>
      <p:bldP spid="25" grpId="0"/>
      <p:bldP spid="26" grpId="0"/>
      <p:bldP spid="2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the air…</a:t>
            </a:r>
            <a:endParaRPr lang="en-US" dirty="0"/>
          </a:p>
        </p:txBody>
      </p:sp>
      <p:pic>
        <p:nvPicPr>
          <p:cNvPr id="13" name="Picture 12" descr="wall_socket.png"/>
          <p:cNvPicPr>
            <a:picLocks noChangeAspect="1"/>
          </p:cNvPicPr>
          <p:nvPr/>
        </p:nvPicPr>
        <p:blipFill rotWithShape="1">
          <a:blip r:embed="rId3">
            <a:extLst>
              <a:ext uri="{28A0092B-C50C-407E-A947-70E740481C1C}">
                <a14:useLocalDpi xmlns:a14="http://schemas.microsoft.com/office/drawing/2010/main" val="0"/>
              </a:ext>
            </a:extLst>
          </a:blip>
          <a:srcRect l="52569" t="111" r="-16" b="51408"/>
          <a:stretch/>
        </p:blipFill>
        <p:spPr>
          <a:xfrm>
            <a:off x="1192367" y="2533340"/>
            <a:ext cx="1234692" cy="1800000"/>
          </a:xfrm>
          <a:prstGeom prst="rect">
            <a:avLst/>
          </a:prstGeom>
        </p:spPr>
      </p:pic>
      <p:pic>
        <p:nvPicPr>
          <p:cNvPr id="17" name="Picture 16"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2001" y="2986941"/>
            <a:ext cx="1800000" cy="884118"/>
          </a:xfrm>
          <a:prstGeom prst="rect">
            <a:avLst/>
          </a:prstGeom>
        </p:spPr>
      </p:pic>
      <p:pic>
        <p:nvPicPr>
          <p:cNvPr id="18" name="Picture 17" descr="Glob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6942" y="2533340"/>
            <a:ext cx="1800000" cy="1800000"/>
          </a:xfrm>
          <a:prstGeom prst="rect">
            <a:avLst/>
          </a:prstGeom>
        </p:spPr>
      </p:pic>
      <p:sp>
        <p:nvSpPr>
          <p:cNvPr id="7" name="top left"/>
          <p:cNvSpPr/>
          <p:nvPr/>
        </p:nvSpPr>
        <p:spPr>
          <a:xfrm flipH="1">
            <a:off x="2577946" y="2533340"/>
            <a:ext cx="1697217" cy="360000"/>
          </a:xfrm>
          <a:prstGeom prst="bentArrow">
            <a:avLst/>
          </a:prstGeom>
          <a:solidFill>
            <a:srgbClr val="1F9FE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9" name="top right"/>
          <p:cNvSpPr/>
          <p:nvPr/>
        </p:nvSpPr>
        <p:spPr>
          <a:xfrm>
            <a:off x="4868837" y="2533340"/>
            <a:ext cx="1800000" cy="360000"/>
          </a:xfrm>
          <a:prstGeom prst="bentArrow">
            <a:avLst/>
          </a:prstGeom>
          <a:solidFill>
            <a:srgbClr val="1F9FE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21" name="bottom left"/>
          <p:cNvSpPr/>
          <p:nvPr/>
        </p:nvSpPr>
        <p:spPr>
          <a:xfrm rot="5400000" flipH="1">
            <a:off x="3246555" y="3304731"/>
            <a:ext cx="360000" cy="1697217"/>
          </a:xfrm>
          <a:prstGeom prst="bentArrow">
            <a:avLst/>
          </a:prstGeom>
          <a:solidFill>
            <a:srgbClr val="1F9FE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22" name="bottom right"/>
          <p:cNvSpPr/>
          <p:nvPr/>
        </p:nvSpPr>
        <p:spPr>
          <a:xfrm rot="16200000">
            <a:off x="5588837" y="3253340"/>
            <a:ext cx="360000" cy="1800000"/>
          </a:xfrm>
          <a:prstGeom prst="bentArrow">
            <a:avLst/>
          </a:prstGeom>
          <a:solidFill>
            <a:srgbClr val="1F9FE9"/>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1209433" y="1417638"/>
            <a:ext cx="2531462" cy="707886"/>
          </a:xfrm>
          <a:prstGeom prst="rect">
            <a:avLst/>
          </a:prstGeom>
          <a:noFill/>
        </p:spPr>
        <p:txBody>
          <a:bodyPr wrap="none" rtlCol="0">
            <a:spAutoFit/>
          </a:bodyPr>
          <a:lstStyle/>
          <a:p>
            <a:pPr algn="ctr"/>
            <a:r>
              <a:rPr lang="en-US" sz="2000" dirty="0" smtClean="0">
                <a:solidFill>
                  <a:schemeClr val="accent1">
                    <a:lumMod val="50000"/>
                  </a:schemeClr>
                </a:solidFill>
                <a:latin typeface="Open Sans" pitchFamily="34" charset="0"/>
                <a:ea typeface="Open Sans" pitchFamily="34" charset="0"/>
                <a:cs typeface="Open Sans" pitchFamily="34" charset="0"/>
              </a:rPr>
              <a:t>Wall, are you there?</a:t>
            </a:r>
          </a:p>
          <a:p>
            <a:pPr algn="ctr"/>
            <a:r>
              <a:rPr lang="en-US" sz="2000" dirty="0">
                <a:solidFill>
                  <a:schemeClr val="accent1">
                    <a:lumMod val="50000"/>
                  </a:schemeClr>
                </a:solidFill>
                <a:latin typeface="Open Sans" pitchFamily="34" charset="0"/>
                <a:ea typeface="Open Sans" pitchFamily="34" charset="0"/>
                <a:cs typeface="Open Sans" pitchFamily="34" charset="0"/>
              </a:rPr>
              <a:t>Sends: </a:t>
            </a:r>
            <a:r>
              <a:rPr lang="en-US" sz="2000" dirty="0" smtClean="0">
                <a:solidFill>
                  <a:schemeClr val="accent1">
                    <a:lumMod val="50000"/>
                  </a:schemeClr>
                </a:solidFill>
                <a:latin typeface="Open Sans" pitchFamily="34" charset="0"/>
                <a:ea typeface="Open Sans" pitchFamily="34" charset="0"/>
                <a:cs typeface="Open Sans" pitchFamily="34" charset="0"/>
              </a:rPr>
              <a:t>Switch </a:t>
            </a:r>
            <a:r>
              <a:rPr lang="en-US" sz="2000" dirty="0">
                <a:solidFill>
                  <a:schemeClr val="accent1">
                    <a:lumMod val="50000"/>
                  </a:schemeClr>
                </a:solidFill>
                <a:latin typeface="Open Sans" pitchFamily="34" charset="0"/>
                <a:ea typeface="Open Sans" pitchFamily="34" charset="0"/>
                <a:cs typeface="Open Sans" pitchFamily="34" charset="0"/>
              </a:rPr>
              <a:t>on/off</a:t>
            </a:r>
          </a:p>
        </p:txBody>
      </p:sp>
      <p:sp>
        <p:nvSpPr>
          <p:cNvPr id="23" name="TextBox 22"/>
          <p:cNvSpPr txBox="1"/>
          <p:nvPr/>
        </p:nvSpPr>
        <p:spPr>
          <a:xfrm>
            <a:off x="864674" y="4821057"/>
            <a:ext cx="3220979" cy="707886"/>
          </a:xfrm>
          <a:prstGeom prst="rect">
            <a:avLst/>
          </a:prstGeom>
          <a:noFill/>
        </p:spPr>
        <p:txBody>
          <a:bodyPr wrap="none" rtlCol="0">
            <a:spAutoFit/>
          </a:bodyPr>
          <a:lstStyle/>
          <a:p>
            <a:pPr algn="ctr"/>
            <a:r>
              <a:rPr lang="en-US" sz="2000" dirty="0" smtClean="0">
                <a:solidFill>
                  <a:schemeClr val="accent1">
                    <a:lumMod val="50000"/>
                  </a:schemeClr>
                </a:solidFill>
                <a:latin typeface="Open Sans" pitchFamily="34" charset="0"/>
                <a:ea typeface="Open Sans" pitchFamily="34" charset="0"/>
                <a:cs typeface="Open Sans" pitchFamily="34" charset="0"/>
              </a:rPr>
              <a:t>Wall is here</a:t>
            </a:r>
          </a:p>
          <a:p>
            <a:pPr algn="ctr"/>
            <a:r>
              <a:rPr lang="en-US" sz="2000" dirty="0" smtClean="0">
                <a:solidFill>
                  <a:schemeClr val="accent1">
                    <a:lumMod val="50000"/>
                  </a:schemeClr>
                </a:solidFill>
                <a:latin typeface="Open Sans" pitchFamily="34" charset="0"/>
                <a:ea typeface="Open Sans" pitchFamily="34" charset="0"/>
                <a:cs typeface="Open Sans" pitchFamily="34" charset="0"/>
              </a:rPr>
              <a:t>Reply: Data, Switch Status</a:t>
            </a:r>
            <a:endParaRPr lang="en-US" sz="2000" dirty="0">
              <a:solidFill>
                <a:schemeClr val="accent1">
                  <a:lumMod val="50000"/>
                </a:schemeClr>
              </a:solidFill>
              <a:latin typeface="Open Sans" pitchFamily="34" charset="0"/>
              <a:ea typeface="Open Sans" pitchFamily="34" charset="0"/>
              <a:cs typeface="Open Sans" pitchFamily="34" charset="0"/>
            </a:endParaRPr>
          </a:p>
        </p:txBody>
      </p:sp>
      <p:sp>
        <p:nvSpPr>
          <p:cNvPr id="24" name="TextBox 23"/>
          <p:cNvSpPr txBox="1"/>
          <p:nvPr/>
        </p:nvSpPr>
        <p:spPr>
          <a:xfrm>
            <a:off x="5045636" y="1453217"/>
            <a:ext cx="3246403" cy="707886"/>
          </a:xfrm>
          <a:prstGeom prst="rect">
            <a:avLst/>
          </a:prstGeom>
          <a:noFill/>
        </p:spPr>
        <p:txBody>
          <a:bodyPr wrap="none" rtlCol="0">
            <a:spAutoFit/>
          </a:bodyPr>
          <a:lstStyle/>
          <a:p>
            <a:pPr algn="ctr"/>
            <a:r>
              <a:rPr lang="en-US" sz="2000" dirty="0" smtClean="0">
                <a:solidFill>
                  <a:schemeClr val="accent1">
                    <a:lumMod val="50000"/>
                  </a:schemeClr>
                </a:solidFill>
                <a:latin typeface="Open Sans" pitchFamily="34" charset="0"/>
                <a:ea typeface="Open Sans" pitchFamily="34" charset="0"/>
                <a:cs typeface="Open Sans" pitchFamily="34" charset="0"/>
              </a:rPr>
              <a:t>Server, are you there?</a:t>
            </a:r>
          </a:p>
          <a:p>
            <a:pPr algn="ctr"/>
            <a:r>
              <a:rPr lang="en-US" sz="2000" dirty="0" smtClean="0">
                <a:solidFill>
                  <a:schemeClr val="accent1">
                    <a:lumMod val="50000"/>
                  </a:schemeClr>
                </a:solidFill>
                <a:latin typeface="Open Sans" pitchFamily="34" charset="0"/>
                <a:ea typeface="Open Sans" pitchFamily="34" charset="0"/>
                <a:cs typeface="Open Sans" pitchFamily="34" charset="0"/>
              </a:rPr>
              <a:t>Sends: Data, Switch status</a:t>
            </a:r>
          </a:p>
        </p:txBody>
      </p:sp>
      <p:sp>
        <p:nvSpPr>
          <p:cNvPr id="25" name="TextBox 24"/>
          <p:cNvSpPr txBox="1"/>
          <p:nvPr/>
        </p:nvSpPr>
        <p:spPr>
          <a:xfrm>
            <a:off x="5435166" y="4821057"/>
            <a:ext cx="2467342" cy="707886"/>
          </a:xfrm>
          <a:prstGeom prst="rect">
            <a:avLst/>
          </a:prstGeom>
          <a:noFill/>
        </p:spPr>
        <p:txBody>
          <a:bodyPr wrap="none" rtlCol="0">
            <a:spAutoFit/>
          </a:bodyPr>
          <a:lstStyle/>
          <a:p>
            <a:pPr algn="ctr"/>
            <a:r>
              <a:rPr lang="en-US" sz="2000" dirty="0" smtClean="0">
                <a:solidFill>
                  <a:schemeClr val="accent1">
                    <a:lumMod val="50000"/>
                  </a:schemeClr>
                </a:solidFill>
                <a:latin typeface="Open Sans" pitchFamily="34" charset="0"/>
                <a:ea typeface="Open Sans" pitchFamily="34" charset="0"/>
                <a:cs typeface="Open Sans" pitchFamily="34" charset="0"/>
              </a:rPr>
              <a:t>Server is here</a:t>
            </a:r>
          </a:p>
          <a:p>
            <a:pPr algn="ctr"/>
            <a:r>
              <a:rPr lang="en-US" sz="2000" dirty="0" smtClean="0">
                <a:solidFill>
                  <a:schemeClr val="accent1">
                    <a:lumMod val="50000"/>
                  </a:schemeClr>
                </a:solidFill>
                <a:latin typeface="Open Sans" pitchFamily="34" charset="0"/>
                <a:ea typeface="Open Sans" pitchFamily="34" charset="0"/>
                <a:cs typeface="Open Sans" pitchFamily="34" charset="0"/>
              </a:rPr>
              <a:t>Reply: Switch on/off</a:t>
            </a:r>
          </a:p>
        </p:txBody>
      </p:sp>
    </p:spTree>
    <p:extLst>
      <p:ext uri="{BB962C8B-B14F-4D97-AF65-F5344CB8AC3E}">
        <p14:creationId xmlns:p14="http://schemas.microsoft.com/office/powerpoint/2010/main" val="98051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1" nodeType="withEffect">
                                  <p:stCondLst>
                                    <p:cond delay="0"/>
                                  </p:stCondLst>
                                  <p:childTnLst>
                                    <p:animClr clrSpc="rgb" dir="cw">
                                      <p:cBhvr override="childStyle">
                                        <p:cTn id="6" dur="500" fill="hold"/>
                                        <p:tgtEl>
                                          <p:spTgt spid="7"/>
                                        </p:tgtEl>
                                        <p:attrNameLst>
                                          <p:attrName>style.color</p:attrName>
                                        </p:attrNameLst>
                                      </p:cBhvr>
                                      <p:to>
                                        <a:schemeClr val="accent2"/>
                                      </p:to>
                                    </p:animClr>
                                    <p:animClr clrSpc="rgb" dir="cw">
                                      <p:cBhvr>
                                        <p:cTn id="7" dur="500" fill="hold"/>
                                        <p:tgtEl>
                                          <p:spTgt spid="7"/>
                                        </p:tgtEl>
                                        <p:attrNameLst>
                                          <p:attrName>fillcolor</p:attrName>
                                        </p:attrNameLst>
                                      </p:cBhvr>
                                      <p:to>
                                        <a:schemeClr val="accent2"/>
                                      </p:to>
                                    </p:animClr>
                                    <p:set>
                                      <p:cBhvr>
                                        <p:cTn id="8" dur="500" fill="hold"/>
                                        <p:tgtEl>
                                          <p:spTgt spid="7"/>
                                        </p:tgtEl>
                                        <p:attrNameLst>
                                          <p:attrName>fill.type</p:attrName>
                                        </p:attrNameLst>
                                      </p:cBhvr>
                                      <p:to>
                                        <p:strVal val="solid"/>
                                      </p:to>
                                    </p:set>
                                    <p:set>
                                      <p:cBhvr>
                                        <p:cTn id="9" dur="500" fill="hold"/>
                                        <p:tgtEl>
                                          <p:spTgt spid="7"/>
                                        </p:tgtEl>
                                        <p:attrNameLst>
                                          <p:attrName>fill.on</p:attrName>
                                        </p:attrNameLst>
                                      </p:cBhvr>
                                      <p:to>
                                        <p:strVal val="true"/>
                                      </p:to>
                                    </p:set>
                                  </p:childTnLst>
                                </p:cTn>
                              </p:par>
                              <p:par>
                                <p:cTn id="10" presetID="19" presetClass="emph" presetSubtype="0" fill="hold" grpId="1" nodeType="withEffect">
                                  <p:stCondLst>
                                    <p:cond delay="0"/>
                                  </p:stCondLst>
                                  <p:childTnLst>
                                    <p:animClr clrSpc="rgb" dir="cw">
                                      <p:cBhvr override="childStyle">
                                        <p:cTn id="11" dur="500" fill="hold"/>
                                        <p:tgtEl>
                                          <p:spTgt spid="19"/>
                                        </p:tgtEl>
                                        <p:attrNameLst>
                                          <p:attrName>style.color</p:attrName>
                                        </p:attrNameLst>
                                      </p:cBhvr>
                                      <p:to>
                                        <a:schemeClr val="accent2"/>
                                      </p:to>
                                    </p:animClr>
                                    <p:animClr clrSpc="rgb" dir="cw">
                                      <p:cBhvr>
                                        <p:cTn id="12" dur="500" fill="hold"/>
                                        <p:tgtEl>
                                          <p:spTgt spid="19"/>
                                        </p:tgtEl>
                                        <p:attrNameLst>
                                          <p:attrName>fillcolor</p:attrName>
                                        </p:attrNameLst>
                                      </p:cBhvr>
                                      <p:to>
                                        <a:schemeClr val="accent2"/>
                                      </p:to>
                                    </p:animClr>
                                    <p:set>
                                      <p:cBhvr>
                                        <p:cTn id="13" dur="500" fill="hold"/>
                                        <p:tgtEl>
                                          <p:spTgt spid="19"/>
                                        </p:tgtEl>
                                        <p:attrNameLst>
                                          <p:attrName>fill.type</p:attrName>
                                        </p:attrNameLst>
                                      </p:cBhvr>
                                      <p:to>
                                        <p:strVal val="solid"/>
                                      </p:to>
                                    </p:set>
                                    <p:set>
                                      <p:cBhvr>
                                        <p:cTn id="14" dur="500" fill="hold"/>
                                        <p:tgtEl>
                                          <p:spTgt spid="19"/>
                                        </p:tgtEl>
                                        <p:attrNameLst>
                                          <p:attrName>fill.on</p:attrName>
                                        </p:attrNameLst>
                                      </p:cBhvr>
                                      <p:to>
                                        <p:strVal val="true"/>
                                      </p:to>
                                    </p:set>
                                  </p:childTnLst>
                                </p:cTn>
                              </p:par>
                              <p:par>
                                <p:cTn id="15" presetID="19" presetClass="emph" presetSubtype="0" fill="hold" grpId="1" nodeType="withEffect">
                                  <p:stCondLst>
                                    <p:cond delay="0"/>
                                  </p:stCondLst>
                                  <p:childTnLst>
                                    <p:animClr clrSpc="rgb" dir="cw">
                                      <p:cBhvr override="childStyle">
                                        <p:cTn id="16" dur="500" fill="hold"/>
                                        <p:tgtEl>
                                          <p:spTgt spid="21"/>
                                        </p:tgtEl>
                                        <p:attrNameLst>
                                          <p:attrName>style.color</p:attrName>
                                        </p:attrNameLst>
                                      </p:cBhvr>
                                      <p:to>
                                        <a:schemeClr val="accent2"/>
                                      </p:to>
                                    </p:animClr>
                                    <p:animClr clrSpc="rgb" dir="cw">
                                      <p:cBhvr>
                                        <p:cTn id="17" dur="500" fill="hold"/>
                                        <p:tgtEl>
                                          <p:spTgt spid="21"/>
                                        </p:tgtEl>
                                        <p:attrNameLst>
                                          <p:attrName>fillcolor</p:attrName>
                                        </p:attrNameLst>
                                      </p:cBhvr>
                                      <p:to>
                                        <a:schemeClr val="accent2"/>
                                      </p:to>
                                    </p:animClr>
                                    <p:set>
                                      <p:cBhvr>
                                        <p:cTn id="18" dur="500" fill="hold"/>
                                        <p:tgtEl>
                                          <p:spTgt spid="21"/>
                                        </p:tgtEl>
                                        <p:attrNameLst>
                                          <p:attrName>fill.type</p:attrName>
                                        </p:attrNameLst>
                                      </p:cBhvr>
                                      <p:to>
                                        <p:strVal val="solid"/>
                                      </p:to>
                                    </p:set>
                                    <p:set>
                                      <p:cBhvr>
                                        <p:cTn id="19" dur="500" fill="hold"/>
                                        <p:tgtEl>
                                          <p:spTgt spid="21"/>
                                        </p:tgtEl>
                                        <p:attrNameLst>
                                          <p:attrName>fill.on</p:attrName>
                                        </p:attrNameLst>
                                      </p:cBhvr>
                                      <p:to>
                                        <p:strVal val="true"/>
                                      </p:to>
                                    </p:set>
                                  </p:childTnLst>
                                </p:cTn>
                              </p:par>
                              <p:par>
                                <p:cTn id="20" presetID="19" presetClass="emph" presetSubtype="0" fill="hold" grpId="1" nodeType="withEffect">
                                  <p:stCondLst>
                                    <p:cond delay="0"/>
                                  </p:stCondLst>
                                  <p:childTnLst>
                                    <p:animClr clrSpc="rgb" dir="cw">
                                      <p:cBhvr override="childStyle">
                                        <p:cTn id="21" dur="500" fill="hold"/>
                                        <p:tgtEl>
                                          <p:spTgt spid="22"/>
                                        </p:tgtEl>
                                        <p:attrNameLst>
                                          <p:attrName>style.color</p:attrName>
                                        </p:attrNameLst>
                                      </p:cBhvr>
                                      <p:to>
                                        <a:schemeClr val="accent2"/>
                                      </p:to>
                                    </p:animClr>
                                    <p:animClr clrSpc="rgb" dir="cw">
                                      <p:cBhvr>
                                        <p:cTn id="22" dur="500" fill="hold"/>
                                        <p:tgtEl>
                                          <p:spTgt spid="22"/>
                                        </p:tgtEl>
                                        <p:attrNameLst>
                                          <p:attrName>fillcolor</p:attrName>
                                        </p:attrNameLst>
                                      </p:cBhvr>
                                      <p:to>
                                        <a:schemeClr val="accent2"/>
                                      </p:to>
                                    </p:animClr>
                                    <p:set>
                                      <p:cBhvr>
                                        <p:cTn id="23" dur="500" fill="hold"/>
                                        <p:tgtEl>
                                          <p:spTgt spid="22"/>
                                        </p:tgtEl>
                                        <p:attrNameLst>
                                          <p:attrName>fill.type</p:attrName>
                                        </p:attrNameLst>
                                      </p:cBhvr>
                                      <p:to>
                                        <p:strVal val="solid"/>
                                      </p:to>
                                    </p:set>
                                    <p:set>
                                      <p:cBhvr>
                                        <p:cTn id="24" dur="500" fill="hold"/>
                                        <p:tgtEl>
                                          <p:spTgt spid="22"/>
                                        </p:tgtEl>
                                        <p:attrNameLst>
                                          <p:attrName>fill.on</p:attrName>
                                        </p:attrNameLst>
                                      </p:cBhvr>
                                      <p:to>
                                        <p:strVal val="true"/>
                                      </p:to>
                                    </p:set>
                                  </p:childTnLst>
                                </p:cTn>
                              </p:par>
                            </p:childTnLst>
                          </p:cTn>
                        </p:par>
                        <p:par>
                          <p:cTn id="25" fill="hold">
                            <p:stCondLst>
                              <p:cond delay="500"/>
                            </p:stCondLst>
                            <p:childTnLst>
                              <p:par>
                                <p:cTn id="26" presetID="19" presetClass="emph" presetSubtype="0" fill="remove" grpId="0" nodeType="afterEffect">
                                  <p:stCondLst>
                                    <p:cond delay="0"/>
                                  </p:stCondLst>
                                  <p:childTnLst>
                                    <p:animClr clrSpc="rgb" dir="cw">
                                      <p:cBhvr override="childStyle">
                                        <p:cTn id="27" dur="500" fill="hold"/>
                                        <p:tgtEl>
                                          <p:spTgt spid="7"/>
                                        </p:tgtEl>
                                        <p:attrNameLst>
                                          <p:attrName>style.color</p:attrName>
                                        </p:attrNameLst>
                                      </p:cBhvr>
                                      <p:to>
                                        <a:srgbClr val="22B1EE"/>
                                      </p:to>
                                    </p:animClr>
                                    <p:animClr clrSpc="rgb" dir="cw">
                                      <p:cBhvr>
                                        <p:cTn id="28" dur="500" fill="hold"/>
                                        <p:tgtEl>
                                          <p:spTgt spid="7"/>
                                        </p:tgtEl>
                                        <p:attrNameLst>
                                          <p:attrName>fillcolor</p:attrName>
                                        </p:attrNameLst>
                                      </p:cBhvr>
                                      <p:to>
                                        <a:srgbClr val="22B1EE"/>
                                      </p:to>
                                    </p:animClr>
                                    <p:set>
                                      <p:cBhvr>
                                        <p:cTn id="29" dur="500" fill="hold"/>
                                        <p:tgtEl>
                                          <p:spTgt spid="7"/>
                                        </p:tgtEl>
                                        <p:attrNameLst>
                                          <p:attrName>fill.type</p:attrName>
                                        </p:attrNameLst>
                                      </p:cBhvr>
                                      <p:to>
                                        <p:strVal val="solid"/>
                                      </p:to>
                                    </p:set>
                                    <p:set>
                                      <p:cBhvr>
                                        <p:cTn id="30" dur="500" fill="hold"/>
                                        <p:tgtEl>
                                          <p:spTgt spid="7"/>
                                        </p:tgtEl>
                                        <p:attrNameLst>
                                          <p:attrName>fill.on</p:attrName>
                                        </p:attrNameLst>
                                      </p:cBhvr>
                                      <p:to>
                                        <p:strVal val="true"/>
                                      </p:to>
                                    </p:set>
                                  </p:childTnLst>
                                </p:cTn>
                              </p:par>
                              <p:par>
                                <p:cTn id="31" presetID="19" presetClass="emph" presetSubtype="0" fill="remove" grpId="0" nodeType="withEffect">
                                  <p:stCondLst>
                                    <p:cond delay="500"/>
                                  </p:stCondLst>
                                  <p:childTnLst>
                                    <p:animClr clrSpc="rgb" dir="cw">
                                      <p:cBhvr override="childStyle">
                                        <p:cTn id="32" dur="500" fill="hold"/>
                                        <p:tgtEl>
                                          <p:spTgt spid="21"/>
                                        </p:tgtEl>
                                        <p:attrNameLst>
                                          <p:attrName>style.color</p:attrName>
                                        </p:attrNameLst>
                                      </p:cBhvr>
                                      <p:to>
                                        <a:srgbClr val="22B1EE"/>
                                      </p:to>
                                    </p:animClr>
                                    <p:animClr clrSpc="rgb" dir="cw">
                                      <p:cBhvr>
                                        <p:cTn id="33" dur="500" fill="hold"/>
                                        <p:tgtEl>
                                          <p:spTgt spid="21"/>
                                        </p:tgtEl>
                                        <p:attrNameLst>
                                          <p:attrName>fillcolor</p:attrName>
                                        </p:attrNameLst>
                                      </p:cBhvr>
                                      <p:to>
                                        <a:srgbClr val="22B1EE"/>
                                      </p:to>
                                    </p:animClr>
                                    <p:set>
                                      <p:cBhvr>
                                        <p:cTn id="34" dur="500" fill="hold"/>
                                        <p:tgtEl>
                                          <p:spTgt spid="21"/>
                                        </p:tgtEl>
                                        <p:attrNameLst>
                                          <p:attrName>fill.type</p:attrName>
                                        </p:attrNameLst>
                                      </p:cBhvr>
                                      <p:to>
                                        <p:strVal val="solid"/>
                                      </p:to>
                                    </p:set>
                                    <p:set>
                                      <p:cBhvr>
                                        <p:cTn id="35" dur="500" fill="hold"/>
                                        <p:tgtEl>
                                          <p:spTgt spid="21"/>
                                        </p:tgtEl>
                                        <p:attrNameLst>
                                          <p:attrName>fill.on</p:attrName>
                                        </p:attrNameLst>
                                      </p:cBhvr>
                                      <p:to>
                                        <p:strVal val="true"/>
                                      </p:to>
                                    </p:set>
                                  </p:childTnLst>
                                </p:cTn>
                              </p:par>
                              <p:par>
                                <p:cTn id="36" presetID="19" presetClass="emph" presetSubtype="0" fill="remove" grpId="0" nodeType="withEffect">
                                  <p:stCondLst>
                                    <p:cond delay="1000"/>
                                  </p:stCondLst>
                                  <p:childTnLst>
                                    <p:animClr clrSpc="rgb" dir="cw">
                                      <p:cBhvr override="childStyle">
                                        <p:cTn id="37" dur="500" fill="hold"/>
                                        <p:tgtEl>
                                          <p:spTgt spid="19"/>
                                        </p:tgtEl>
                                        <p:attrNameLst>
                                          <p:attrName>style.color</p:attrName>
                                        </p:attrNameLst>
                                      </p:cBhvr>
                                      <p:to>
                                        <a:srgbClr val="22B1EE"/>
                                      </p:to>
                                    </p:animClr>
                                    <p:animClr clrSpc="rgb" dir="cw">
                                      <p:cBhvr>
                                        <p:cTn id="38" dur="500" fill="hold"/>
                                        <p:tgtEl>
                                          <p:spTgt spid="19"/>
                                        </p:tgtEl>
                                        <p:attrNameLst>
                                          <p:attrName>fillcolor</p:attrName>
                                        </p:attrNameLst>
                                      </p:cBhvr>
                                      <p:to>
                                        <a:srgbClr val="22B1EE"/>
                                      </p:to>
                                    </p:animClr>
                                    <p:set>
                                      <p:cBhvr>
                                        <p:cTn id="39" dur="500" fill="hold"/>
                                        <p:tgtEl>
                                          <p:spTgt spid="19"/>
                                        </p:tgtEl>
                                        <p:attrNameLst>
                                          <p:attrName>fill.type</p:attrName>
                                        </p:attrNameLst>
                                      </p:cBhvr>
                                      <p:to>
                                        <p:strVal val="solid"/>
                                      </p:to>
                                    </p:set>
                                    <p:set>
                                      <p:cBhvr>
                                        <p:cTn id="40" dur="500" fill="hold"/>
                                        <p:tgtEl>
                                          <p:spTgt spid="19"/>
                                        </p:tgtEl>
                                        <p:attrNameLst>
                                          <p:attrName>fill.on</p:attrName>
                                        </p:attrNameLst>
                                      </p:cBhvr>
                                      <p:to>
                                        <p:strVal val="true"/>
                                      </p:to>
                                    </p:set>
                                  </p:childTnLst>
                                </p:cTn>
                              </p:par>
                              <p:par>
                                <p:cTn id="41" presetID="19" presetClass="emph" presetSubtype="0" fill="remove" grpId="0" nodeType="withEffect">
                                  <p:stCondLst>
                                    <p:cond delay="1500"/>
                                  </p:stCondLst>
                                  <p:childTnLst>
                                    <p:animClr clrSpc="rgb" dir="cw">
                                      <p:cBhvr override="childStyle">
                                        <p:cTn id="42" dur="500" fill="hold"/>
                                        <p:tgtEl>
                                          <p:spTgt spid="22"/>
                                        </p:tgtEl>
                                        <p:attrNameLst>
                                          <p:attrName>style.color</p:attrName>
                                        </p:attrNameLst>
                                      </p:cBhvr>
                                      <p:to>
                                        <a:srgbClr val="22B1EE"/>
                                      </p:to>
                                    </p:animClr>
                                    <p:animClr clrSpc="rgb" dir="cw">
                                      <p:cBhvr>
                                        <p:cTn id="43" dur="500" fill="hold"/>
                                        <p:tgtEl>
                                          <p:spTgt spid="22"/>
                                        </p:tgtEl>
                                        <p:attrNameLst>
                                          <p:attrName>fillcolor</p:attrName>
                                        </p:attrNameLst>
                                      </p:cBhvr>
                                      <p:to>
                                        <a:srgbClr val="22B1EE"/>
                                      </p:to>
                                    </p:animClr>
                                    <p:set>
                                      <p:cBhvr>
                                        <p:cTn id="44" dur="500" fill="hold"/>
                                        <p:tgtEl>
                                          <p:spTgt spid="22"/>
                                        </p:tgtEl>
                                        <p:attrNameLst>
                                          <p:attrName>fill.type</p:attrName>
                                        </p:attrNameLst>
                                      </p:cBhvr>
                                      <p:to>
                                        <p:strVal val="solid"/>
                                      </p:to>
                                    </p:set>
                                    <p:set>
                                      <p:cBhvr>
                                        <p:cTn id="45" dur="500" fill="hold"/>
                                        <p:tgtEl>
                                          <p:spTgt spid="22"/>
                                        </p:tgtEl>
                                        <p:attrNameLst>
                                          <p:attrName>fill.on</p:attrName>
                                        </p:attrNameLst>
                                      </p:cBhvr>
                                      <p:to>
                                        <p:strVal val="true"/>
                                      </p:to>
                                    </p:set>
                                  </p:childTnLst>
                                </p:cTn>
                              </p:par>
                            </p:childTnLst>
                          </p:cTn>
                        </p:par>
                        <p:par>
                          <p:cTn id="46" fill="hold">
                            <p:stCondLst>
                              <p:cond delay="2500"/>
                            </p:stCondLst>
                            <p:childTnLst>
                              <p:par>
                                <p:cTn id="47" presetID="19" presetClass="emph" presetSubtype="0" fill="remove" grpId="2" nodeType="afterEffect">
                                  <p:stCondLst>
                                    <p:cond delay="0"/>
                                  </p:stCondLst>
                                  <p:childTnLst>
                                    <p:animClr clrSpc="rgb" dir="cw">
                                      <p:cBhvr override="childStyle">
                                        <p:cTn id="48" dur="500" fill="hold"/>
                                        <p:tgtEl>
                                          <p:spTgt spid="7"/>
                                        </p:tgtEl>
                                        <p:attrNameLst>
                                          <p:attrName>style.color</p:attrName>
                                        </p:attrNameLst>
                                      </p:cBhvr>
                                      <p:to>
                                        <a:srgbClr val="22B1EE"/>
                                      </p:to>
                                    </p:animClr>
                                    <p:animClr clrSpc="rgb" dir="cw">
                                      <p:cBhvr>
                                        <p:cTn id="49" dur="500" fill="hold"/>
                                        <p:tgtEl>
                                          <p:spTgt spid="7"/>
                                        </p:tgtEl>
                                        <p:attrNameLst>
                                          <p:attrName>fillcolor</p:attrName>
                                        </p:attrNameLst>
                                      </p:cBhvr>
                                      <p:to>
                                        <a:srgbClr val="22B1EE"/>
                                      </p:to>
                                    </p:animClr>
                                    <p:set>
                                      <p:cBhvr>
                                        <p:cTn id="50" dur="500" fill="hold"/>
                                        <p:tgtEl>
                                          <p:spTgt spid="7"/>
                                        </p:tgtEl>
                                        <p:attrNameLst>
                                          <p:attrName>fill.type</p:attrName>
                                        </p:attrNameLst>
                                      </p:cBhvr>
                                      <p:to>
                                        <p:strVal val="solid"/>
                                      </p:to>
                                    </p:set>
                                    <p:set>
                                      <p:cBhvr>
                                        <p:cTn id="51" dur="500" fill="hold"/>
                                        <p:tgtEl>
                                          <p:spTgt spid="7"/>
                                        </p:tgtEl>
                                        <p:attrNameLst>
                                          <p:attrName>fill.on</p:attrName>
                                        </p:attrNameLst>
                                      </p:cBhvr>
                                      <p:to>
                                        <p:strVal val="true"/>
                                      </p:to>
                                    </p:set>
                                  </p:childTnLst>
                                </p:cTn>
                              </p:par>
                              <p:par>
                                <p:cTn id="52" presetID="19" presetClass="emph" presetSubtype="0" fill="remove" grpId="2" nodeType="withEffect">
                                  <p:stCondLst>
                                    <p:cond delay="500"/>
                                  </p:stCondLst>
                                  <p:childTnLst>
                                    <p:animClr clrSpc="rgb" dir="cw">
                                      <p:cBhvr override="childStyle">
                                        <p:cTn id="53" dur="500" fill="hold"/>
                                        <p:tgtEl>
                                          <p:spTgt spid="21"/>
                                        </p:tgtEl>
                                        <p:attrNameLst>
                                          <p:attrName>style.color</p:attrName>
                                        </p:attrNameLst>
                                      </p:cBhvr>
                                      <p:to>
                                        <a:srgbClr val="22B1EE"/>
                                      </p:to>
                                    </p:animClr>
                                    <p:animClr clrSpc="rgb" dir="cw">
                                      <p:cBhvr>
                                        <p:cTn id="54" dur="500" fill="hold"/>
                                        <p:tgtEl>
                                          <p:spTgt spid="21"/>
                                        </p:tgtEl>
                                        <p:attrNameLst>
                                          <p:attrName>fillcolor</p:attrName>
                                        </p:attrNameLst>
                                      </p:cBhvr>
                                      <p:to>
                                        <a:srgbClr val="22B1EE"/>
                                      </p:to>
                                    </p:animClr>
                                    <p:set>
                                      <p:cBhvr>
                                        <p:cTn id="55" dur="500" fill="hold"/>
                                        <p:tgtEl>
                                          <p:spTgt spid="21"/>
                                        </p:tgtEl>
                                        <p:attrNameLst>
                                          <p:attrName>fill.type</p:attrName>
                                        </p:attrNameLst>
                                      </p:cBhvr>
                                      <p:to>
                                        <p:strVal val="solid"/>
                                      </p:to>
                                    </p:set>
                                    <p:set>
                                      <p:cBhvr>
                                        <p:cTn id="56" dur="500" fill="hold"/>
                                        <p:tgtEl>
                                          <p:spTgt spid="21"/>
                                        </p:tgtEl>
                                        <p:attrNameLst>
                                          <p:attrName>fill.on</p:attrName>
                                        </p:attrNameLst>
                                      </p:cBhvr>
                                      <p:to>
                                        <p:strVal val="true"/>
                                      </p:to>
                                    </p:set>
                                  </p:childTnLst>
                                </p:cTn>
                              </p:par>
                              <p:par>
                                <p:cTn id="57" presetID="19" presetClass="emph" presetSubtype="0" fill="remove" grpId="2" nodeType="withEffect">
                                  <p:stCondLst>
                                    <p:cond delay="1000"/>
                                  </p:stCondLst>
                                  <p:childTnLst>
                                    <p:animClr clrSpc="rgb" dir="cw">
                                      <p:cBhvr override="childStyle">
                                        <p:cTn id="58" dur="500" fill="hold"/>
                                        <p:tgtEl>
                                          <p:spTgt spid="19"/>
                                        </p:tgtEl>
                                        <p:attrNameLst>
                                          <p:attrName>style.color</p:attrName>
                                        </p:attrNameLst>
                                      </p:cBhvr>
                                      <p:to>
                                        <a:srgbClr val="22B1EE"/>
                                      </p:to>
                                    </p:animClr>
                                    <p:animClr clrSpc="rgb" dir="cw">
                                      <p:cBhvr>
                                        <p:cTn id="59" dur="500" fill="hold"/>
                                        <p:tgtEl>
                                          <p:spTgt spid="19"/>
                                        </p:tgtEl>
                                        <p:attrNameLst>
                                          <p:attrName>fillcolor</p:attrName>
                                        </p:attrNameLst>
                                      </p:cBhvr>
                                      <p:to>
                                        <a:srgbClr val="22B1EE"/>
                                      </p:to>
                                    </p:animClr>
                                    <p:set>
                                      <p:cBhvr>
                                        <p:cTn id="60" dur="500" fill="hold"/>
                                        <p:tgtEl>
                                          <p:spTgt spid="19"/>
                                        </p:tgtEl>
                                        <p:attrNameLst>
                                          <p:attrName>fill.type</p:attrName>
                                        </p:attrNameLst>
                                      </p:cBhvr>
                                      <p:to>
                                        <p:strVal val="solid"/>
                                      </p:to>
                                    </p:set>
                                    <p:set>
                                      <p:cBhvr>
                                        <p:cTn id="61" dur="500" fill="hold"/>
                                        <p:tgtEl>
                                          <p:spTgt spid="19"/>
                                        </p:tgtEl>
                                        <p:attrNameLst>
                                          <p:attrName>fill.on</p:attrName>
                                        </p:attrNameLst>
                                      </p:cBhvr>
                                      <p:to>
                                        <p:strVal val="true"/>
                                      </p:to>
                                    </p:set>
                                  </p:childTnLst>
                                </p:cTn>
                              </p:par>
                              <p:par>
                                <p:cTn id="62" presetID="19" presetClass="emph" presetSubtype="0" fill="remove" grpId="2" nodeType="withEffect">
                                  <p:stCondLst>
                                    <p:cond delay="1500"/>
                                  </p:stCondLst>
                                  <p:childTnLst>
                                    <p:animClr clrSpc="rgb" dir="cw">
                                      <p:cBhvr override="childStyle">
                                        <p:cTn id="63" dur="500" fill="hold"/>
                                        <p:tgtEl>
                                          <p:spTgt spid="22"/>
                                        </p:tgtEl>
                                        <p:attrNameLst>
                                          <p:attrName>style.color</p:attrName>
                                        </p:attrNameLst>
                                      </p:cBhvr>
                                      <p:to>
                                        <a:srgbClr val="22B1EE"/>
                                      </p:to>
                                    </p:animClr>
                                    <p:animClr clrSpc="rgb" dir="cw">
                                      <p:cBhvr>
                                        <p:cTn id="64" dur="500" fill="hold"/>
                                        <p:tgtEl>
                                          <p:spTgt spid="22"/>
                                        </p:tgtEl>
                                        <p:attrNameLst>
                                          <p:attrName>fillcolor</p:attrName>
                                        </p:attrNameLst>
                                      </p:cBhvr>
                                      <p:to>
                                        <a:srgbClr val="22B1EE"/>
                                      </p:to>
                                    </p:animClr>
                                    <p:set>
                                      <p:cBhvr>
                                        <p:cTn id="65" dur="500" fill="hold"/>
                                        <p:tgtEl>
                                          <p:spTgt spid="22"/>
                                        </p:tgtEl>
                                        <p:attrNameLst>
                                          <p:attrName>fill.type</p:attrName>
                                        </p:attrNameLst>
                                      </p:cBhvr>
                                      <p:to>
                                        <p:strVal val="solid"/>
                                      </p:to>
                                    </p:set>
                                    <p:set>
                                      <p:cBhvr>
                                        <p:cTn id="66" dur="500" fill="hold"/>
                                        <p:tgtEl>
                                          <p:spTgt spid="22"/>
                                        </p:tgtEl>
                                        <p:attrNameLst>
                                          <p:attrName>fill.on</p:attrName>
                                        </p:attrNameLst>
                                      </p:cBhvr>
                                      <p:to>
                                        <p:strVal val="true"/>
                                      </p:to>
                                    </p:set>
                                  </p:childTnLst>
                                </p:cTn>
                              </p:par>
                            </p:childTnLst>
                          </p:cTn>
                        </p:par>
                        <p:par>
                          <p:cTn id="67" fill="hold">
                            <p:stCondLst>
                              <p:cond delay="4500"/>
                            </p:stCondLst>
                            <p:childTnLst>
                              <p:par>
                                <p:cTn id="68" presetID="19" presetClass="emph" presetSubtype="0" fill="remove" grpId="3" nodeType="afterEffect">
                                  <p:stCondLst>
                                    <p:cond delay="0"/>
                                  </p:stCondLst>
                                  <p:childTnLst>
                                    <p:animClr clrSpc="rgb" dir="cw">
                                      <p:cBhvr override="childStyle">
                                        <p:cTn id="69" dur="500" fill="hold"/>
                                        <p:tgtEl>
                                          <p:spTgt spid="7"/>
                                        </p:tgtEl>
                                        <p:attrNameLst>
                                          <p:attrName>style.color</p:attrName>
                                        </p:attrNameLst>
                                      </p:cBhvr>
                                      <p:to>
                                        <a:srgbClr val="22B1EE"/>
                                      </p:to>
                                    </p:animClr>
                                    <p:animClr clrSpc="rgb" dir="cw">
                                      <p:cBhvr>
                                        <p:cTn id="70" dur="500" fill="hold"/>
                                        <p:tgtEl>
                                          <p:spTgt spid="7"/>
                                        </p:tgtEl>
                                        <p:attrNameLst>
                                          <p:attrName>fillcolor</p:attrName>
                                        </p:attrNameLst>
                                      </p:cBhvr>
                                      <p:to>
                                        <a:srgbClr val="22B1EE"/>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9" presetClass="emph" presetSubtype="0" fill="remove" grpId="3" nodeType="withEffect">
                                  <p:stCondLst>
                                    <p:cond delay="500"/>
                                  </p:stCondLst>
                                  <p:childTnLst>
                                    <p:animClr clrSpc="rgb" dir="cw">
                                      <p:cBhvr override="childStyle">
                                        <p:cTn id="74" dur="500" fill="hold"/>
                                        <p:tgtEl>
                                          <p:spTgt spid="21"/>
                                        </p:tgtEl>
                                        <p:attrNameLst>
                                          <p:attrName>style.color</p:attrName>
                                        </p:attrNameLst>
                                      </p:cBhvr>
                                      <p:to>
                                        <a:srgbClr val="22B1EE"/>
                                      </p:to>
                                    </p:animClr>
                                    <p:animClr clrSpc="rgb" dir="cw">
                                      <p:cBhvr>
                                        <p:cTn id="75" dur="500" fill="hold"/>
                                        <p:tgtEl>
                                          <p:spTgt spid="21"/>
                                        </p:tgtEl>
                                        <p:attrNameLst>
                                          <p:attrName>fillcolor</p:attrName>
                                        </p:attrNameLst>
                                      </p:cBhvr>
                                      <p:to>
                                        <a:srgbClr val="22B1EE"/>
                                      </p:to>
                                    </p:animClr>
                                    <p:set>
                                      <p:cBhvr>
                                        <p:cTn id="76" dur="500" fill="hold"/>
                                        <p:tgtEl>
                                          <p:spTgt spid="21"/>
                                        </p:tgtEl>
                                        <p:attrNameLst>
                                          <p:attrName>fill.type</p:attrName>
                                        </p:attrNameLst>
                                      </p:cBhvr>
                                      <p:to>
                                        <p:strVal val="solid"/>
                                      </p:to>
                                    </p:set>
                                    <p:set>
                                      <p:cBhvr>
                                        <p:cTn id="77" dur="500" fill="hold"/>
                                        <p:tgtEl>
                                          <p:spTgt spid="21"/>
                                        </p:tgtEl>
                                        <p:attrNameLst>
                                          <p:attrName>fill.on</p:attrName>
                                        </p:attrNameLst>
                                      </p:cBhvr>
                                      <p:to>
                                        <p:strVal val="true"/>
                                      </p:to>
                                    </p:set>
                                  </p:childTnLst>
                                </p:cTn>
                              </p:par>
                              <p:par>
                                <p:cTn id="78" presetID="19" presetClass="emph" presetSubtype="0" fill="remove" grpId="3" nodeType="withEffect">
                                  <p:stCondLst>
                                    <p:cond delay="1000"/>
                                  </p:stCondLst>
                                  <p:childTnLst>
                                    <p:animClr clrSpc="rgb" dir="cw">
                                      <p:cBhvr override="childStyle">
                                        <p:cTn id="79" dur="500" fill="hold"/>
                                        <p:tgtEl>
                                          <p:spTgt spid="19"/>
                                        </p:tgtEl>
                                        <p:attrNameLst>
                                          <p:attrName>style.color</p:attrName>
                                        </p:attrNameLst>
                                      </p:cBhvr>
                                      <p:to>
                                        <a:srgbClr val="22B1EE"/>
                                      </p:to>
                                    </p:animClr>
                                    <p:animClr clrSpc="rgb" dir="cw">
                                      <p:cBhvr>
                                        <p:cTn id="80" dur="500" fill="hold"/>
                                        <p:tgtEl>
                                          <p:spTgt spid="19"/>
                                        </p:tgtEl>
                                        <p:attrNameLst>
                                          <p:attrName>fillcolor</p:attrName>
                                        </p:attrNameLst>
                                      </p:cBhvr>
                                      <p:to>
                                        <a:srgbClr val="22B1EE"/>
                                      </p:to>
                                    </p:animClr>
                                    <p:set>
                                      <p:cBhvr>
                                        <p:cTn id="81" dur="500" fill="hold"/>
                                        <p:tgtEl>
                                          <p:spTgt spid="19"/>
                                        </p:tgtEl>
                                        <p:attrNameLst>
                                          <p:attrName>fill.type</p:attrName>
                                        </p:attrNameLst>
                                      </p:cBhvr>
                                      <p:to>
                                        <p:strVal val="solid"/>
                                      </p:to>
                                    </p:set>
                                    <p:set>
                                      <p:cBhvr>
                                        <p:cTn id="82" dur="500" fill="hold"/>
                                        <p:tgtEl>
                                          <p:spTgt spid="19"/>
                                        </p:tgtEl>
                                        <p:attrNameLst>
                                          <p:attrName>fill.on</p:attrName>
                                        </p:attrNameLst>
                                      </p:cBhvr>
                                      <p:to>
                                        <p:strVal val="true"/>
                                      </p:to>
                                    </p:set>
                                  </p:childTnLst>
                                </p:cTn>
                              </p:par>
                              <p:par>
                                <p:cTn id="83" presetID="19" presetClass="emph" presetSubtype="0" fill="remove" grpId="3" nodeType="withEffect">
                                  <p:stCondLst>
                                    <p:cond delay="1500"/>
                                  </p:stCondLst>
                                  <p:childTnLst>
                                    <p:animClr clrSpc="rgb" dir="cw">
                                      <p:cBhvr override="childStyle">
                                        <p:cTn id="84" dur="500" fill="hold"/>
                                        <p:tgtEl>
                                          <p:spTgt spid="22"/>
                                        </p:tgtEl>
                                        <p:attrNameLst>
                                          <p:attrName>style.color</p:attrName>
                                        </p:attrNameLst>
                                      </p:cBhvr>
                                      <p:to>
                                        <a:srgbClr val="22B1EE"/>
                                      </p:to>
                                    </p:animClr>
                                    <p:animClr clrSpc="rgb" dir="cw">
                                      <p:cBhvr>
                                        <p:cTn id="85" dur="500" fill="hold"/>
                                        <p:tgtEl>
                                          <p:spTgt spid="22"/>
                                        </p:tgtEl>
                                        <p:attrNameLst>
                                          <p:attrName>fillcolor</p:attrName>
                                        </p:attrNameLst>
                                      </p:cBhvr>
                                      <p:to>
                                        <a:srgbClr val="22B1EE"/>
                                      </p:to>
                                    </p:animClr>
                                    <p:set>
                                      <p:cBhvr>
                                        <p:cTn id="86" dur="500" fill="hold"/>
                                        <p:tgtEl>
                                          <p:spTgt spid="22"/>
                                        </p:tgtEl>
                                        <p:attrNameLst>
                                          <p:attrName>fill.type</p:attrName>
                                        </p:attrNameLst>
                                      </p:cBhvr>
                                      <p:to>
                                        <p:strVal val="solid"/>
                                      </p:to>
                                    </p:set>
                                    <p:set>
                                      <p:cBhvr>
                                        <p:cTn id="87" dur="500" fill="hold"/>
                                        <p:tgtEl>
                                          <p:spTgt spid="22"/>
                                        </p:tgtEl>
                                        <p:attrNameLst>
                                          <p:attrName>fill.on</p:attrName>
                                        </p:attrNameLst>
                                      </p:cBhvr>
                                      <p:to>
                                        <p:strVal val="true"/>
                                      </p:to>
                                    </p:set>
                                  </p:childTnLst>
                                </p:cTn>
                              </p:par>
                            </p:childTnLst>
                          </p:cTn>
                        </p:par>
                        <p:par>
                          <p:cTn id="88" fill="hold">
                            <p:stCondLst>
                              <p:cond delay="6500"/>
                            </p:stCondLst>
                            <p:childTnLst>
                              <p:par>
                                <p:cTn id="89" presetID="19" presetClass="emph" presetSubtype="0" fill="remove" grpId="4" nodeType="afterEffect">
                                  <p:stCondLst>
                                    <p:cond delay="0"/>
                                  </p:stCondLst>
                                  <p:childTnLst>
                                    <p:animClr clrSpc="rgb" dir="cw">
                                      <p:cBhvr override="childStyle">
                                        <p:cTn id="90" dur="500" fill="hold"/>
                                        <p:tgtEl>
                                          <p:spTgt spid="7"/>
                                        </p:tgtEl>
                                        <p:attrNameLst>
                                          <p:attrName>style.color</p:attrName>
                                        </p:attrNameLst>
                                      </p:cBhvr>
                                      <p:to>
                                        <a:srgbClr val="22B1EE"/>
                                      </p:to>
                                    </p:animClr>
                                    <p:animClr clrSpc="rgb" dir="cw">
                                      <p:cBhvr>
                                        <p:cTn id="91" dur="500" fill="hold"/>
                                        <p:tgtEl>
                                          <p:spTgt spid="7"/>
                                        </p:tgtEl>
                                        <p:attrNameLst>
                                          <p:attrName>fillcolor</p:attrName>
                                        </p:attrNameLst>
                                      </p:cBhvr>
                                      <p:to>
                                        <a:srgbClr val="22B1EE"/>
                                      </p:to>
                                    </p:animClr>
                                    <p:set>
                                      <p:cBhvr>
                                        <p:cTn id="92" dur="500" fill="hold"/>
                                        <p:tgtEl>
                                          <p:spTgt spid="7"/>
                                        </p:tgtEl>
                                        <p:attrNameLst>
                                          <p:attrName>fill.type</p:attrName>
                                        </p:attrNameLst>
                                      </p:cBhvr>
                                      <p:to>
                                        <p:strVal val="solid"/>
                                      </p:to>
                                    </p:set>
                                    <p:set>
                                      <p:cBhvr>
                                        <p:cTn id="93" dur="500" fill="hold"/>
                                        <p:tgtEl>
                                          <p:spTgt spid="7"/>
                                        </p:tgtEl>
                                        <p:attrNameLst>
                                          <p:attrName>fill.on</p:attrName>
                                        </p:attrNameLst>
                                      </p:cBhvr>
                                      <p:to>
                                        <p:strVal val="true"/>
                                      </p:to>
                                    </p:set>
                                  </p:childTnLst>
                                </p:cTn>
                              </p:par>
                              <p:par>
                                <p:cTn id="94" presetID="19" presetClass="emph" presetSubtype="0" fill="remove" grpId="4" nodeType="withEffect">
                                  <p:stCondLst>
                                    <p:cond delay="500"/>
                                  </p:stCondLst>
                                  <p:childTnLst>
                                    <p:animClr clrSpc="rgb" dir="cw">
                                      <p:cBhvr override="childStyle">
                                        <p:cTn id="95" dur="500" fill="hold"/>
                                        <p:tgtEl>
                                          <p:spTgt spid="21"/>
                                        </p:tgtEl>
                                        <p:attrNameLst>
                                          <p:attrName>style.color</p:attrName>
                                        </p:attrNameLst>
                                      </p:cBhvr>
                                      <p:to>
                                        <a:srgbClr val="22B1EE"/>
                                      </p:to>
                                    </p:animClr>
                                    <p:animClr clrSpc="rgb" dir="cw">
                                      <p:cBhvr>
                                        <p:cTn id="96" dur="500" fill="hold"/>
                                        <p:tgtEl>
                                          <p:spTgt spid="21"/>
                                        </p:tgtEl>
                                        <p:attrNameLst>
                                          <p:attrName>fillcolor</p:attrName>
                                        </p:attrNameLst>
                                      </p:cBhvr>
                                      <p:to>
                                        <a:srgbClr val="22B1EE"/>
                                      </p:to>
                                    </p:animClr>
                                    <p:set>
                                      <p:cBhvr>
                                        <p:cTn id="97" dur="500" fill="hold"/>
                                        <p:tgtEl>
                                          <p:spTgt spid="21"/>
                                        </p:tgtEl>
                                        <p:attrNameLst>
                                          <p:attrName>fill.type</p:attrName>
                                        </p:attrNameLst>
                                      </p:cBhvr>
                                      <p:to>
                                        <p:strVal val="solid"/>
                                      </p:to>
                                    </p:set>
                                    <p:set>
                                      <p:cBhvr>
                                        <p:cTn id="98" dur="500" fill="hold"/>
                                        <p:tgtEl>
                                          <p:spTgt spid="21"/>
                                        </p:tgtEl>
                                        <p:attrNameLst>
                                          <p:attrName>fill.on</p:attrName>
                                        </p:attrNameLst>
                                      </p:cBhvr>
                                      <p:to>
                                        <p:strVal val="true"/>
                                      </p:to>
                                    </p:set>
                                  </p:childTnLst>
                                </p:cTn>
                              </p:par>
                              <p:par>
                                <p:cTn id="99" presetID="19" presetClass="emph" presetSubtype="0" fill="remove" grpId="4" nodeType="withEffect">
                                  <p:stCondLst>
                                    <p:cond delay="1000"/>
                                  </p:stCondLst>
                                  <p:childTnLst>
                                    <p:animClr clrSpc="rgb" dir="cw">
                                      <p:cBhvr override="childStyle">
                                        <p:cTn id="100" dur="500" fill="hold"/>
                                        <p:tgtEl>
                                          <p:spTgt spid="19"/>
                                        </p:tgtEl>
                                        <p:attrNameLst>
                                          <p:attrName>style.color</p:attrName>
                                        </p:attrNameLst>
                                      </p:cBhvr>
                                      <p:to>
                                        <a:srgbClr val="22B1EE"/>
                                      </p:to>
                                    </p:animClr>
                                    <p:animClr clrSpc="rgb" dir="cw">
                                      <p:cBhvr>
                                        <p:cTn id="101" dur="500" fill="hold"/>
                                        <p:tgtEl>
                                          <p:spTgt spid="19"/>
                                        </p:tgtEl>
                                        <p:attrNameLst>
                                          <p:attrName>fillcolor</p:attrName>
                                        </p:attrNameLst>
                                      </p:cBhvr>
                                      <p:to>
                                        <a:srgbClr val="22B1EE"/>
                                      </p:to>
                                    </p:animClr>
                                    <p:set>
                                      <p:cBhvr>
                                        <p:cTn id="102" dur="500" fill="hold"/>
                                        <p:tgtEl>
                                          <p:spTgt spid="19"/>
                                        </p:tgtEl>
                                        <p:attrNameLst>
                                          <p:attrName>fill.type</p:attrName>
                                        </p:attrNameLst>
                                      </p:cBhvr>
                                      <p:to>
                                        <p:strVal val="solid"/>
                                      </p:to>
                                    </p:set>
                                    <p:set>
                                      <p:cBhvr>
                                        <p:cTn id="103" dur="500" fill="hold"/>
                                        <p:tgtEl>
                                          <p:spTgt spid="19"/>
                                        </p:tgtEl>
                                        <p:attrNameLst>
                                          <p:attrName>fill.on</p:attrName>
                                        </p:attrNameLst>
                                      </p:cBhvr>
                                      <p:to>
                                        <p:strVal val="true"/>
                                      </p:to>
                                    </p:set>
                                  </p:childTnLst>
                                </p:cTn>
                              </p:par>
                              <p:par>
                                <p:cTn id="104" presetID="19" presetClass="emph" presetSubtype="0" fill="remove" grpId="4" nodeType="withEffect">
                                  <p:stCondLst>
                                    <p:cond delay="1500"/>
                                  </p:stCondLst>
                                  <p:childTnLst>
                                    <p:animClr clrSpc="rgb" dir="cw">
                                      <p:cBhvr override="childStyle">
                                        <p:cTn id="105" dur="500" fill="hold"/>
                                        <p:tgtEl>
                                          <p:spTgt spid="22"/>
                                        </p:tgtEl>
                                        <p:attrNameLst>
                                          <p:attrName>style.color</p:attrName>
                                        </p:attrNameLst>
                                      </p:cBhvr>
                                      <p:to>
                                        <a:srgbClr val="22B1EE"/>
                                      </p:to>
                                    </p:animClr>
                                    <p:animClr clrSpc="rgb" dir="cw">
                                      <p:cBhvr>
                                        <p:cTn id="106" dur="500" fill="hold"/>
                                        <p:tgtEl>
                                          <p:spTgt spid="22"/>
                                        </p:tgtEl>
                                        <p:attrNameLst>
                                          <p:attrName>fillcolor</p:attrName>
                                        </p:attrNameLst>
                                      </p:cBhvr>
                                      <p:to>
                                        <a:srgbClr val="22B1EE"/>
                                      </p:to>
                                    </p:animClr>
                                    <p:set>
                                      <p:cBhvr>
                                        <p:cTn id="107" dur="500" fill="hold"/>
                                        <p:tgtEl>
                                          <p:spTgt spid="22"/>
                                        </p:tgtEl>
                                        <p:attrNameLst>
                                          <p:attrName>fill.type</p:attrName>
                                        </p:attrNameLst>
                                      </p:cBhvr>
                                      <p:to>
                                        <p:strVal val="solid"/>
                                      </p:to>
                                    </p:set>
                                    <p:set>
                                      <p:cBhvr>
                                        <p:cTn id="108" dur="500" fill="hold"/>
                                        <p:tgtEl>
                                          <p:spTgt spid="22"/>
                                        </p:tgtEl>
                                        <p:attrNameLst>
                                          <p:attrName>fill.on</p:attrName>
                                        </p:attrNameLst>
                                      </p:cBhvr>
                                      <p:to>
                                        <p:strVal val="true"/>
                                      </p:to>
                                    </p:set>
                                  </p:childTnLst>
                                </p:cTn>
                              </p:par>
                            </p:childTnLst>
                          </p:cTn>
                        </p:par>
                        <p:par>
                          <p:cTn id="109" fill="hold">
                            <p:stCondLst>
                              <p:cond delay="8500"/>
                            </p:stCondLst>
                            <p:childTnLst>
                              <p:par>
                                <p:cTn id="110" presetID="19" presetClass="emph" presetSubtype="0" fill="remove" grpId="5" nodeType="afterEffect">
                                  <p:stCondLst>
                                    <p:cond delay="0"/>
                                  </p:stCondLst>
                                  <p:childTnLst>
                                    <p:animClr clrSpc="rgb" dir="cw">
                                      <p:cBhvr override="childStyle">
                                        <p:cTn id="111" dur="500" fill="hold"/>
                                        <p:tgtEl>
                                          <p:spTgt spid="7"/>
                                        </p:tgtEl>
                                        <p:attrNameLst>
                                          <p:attrName>style.color</p:attrName>
                                        </p:attrNameLst>
                                      </p:cBhvr>
                                      <p:to>
                                        <a:srgbClr val="22B1EE"/>
                                      </p:to>
                                    </p:animClr>
                                    <p:animClr clrSpc="rgb" dir="cw">
                                      <p:cBhvr>
                                        <p:cTn id="112" dur="500" fill="hold"/>
                                        <p:tgtEl>
                                          <p:spTgt spid="7"/>
                                        </p:tgtEl>
                                        <p:attrNameLst>
                                          <p:attrName>fillcolor</p:attrName>
                                        </p:attrNameLst>
                                      </p:cBhvr>
                                      <p:to>
                                        <a:srgbClr val="22B1EE"/>
                                      </p:to>
                                    </p:animClr>
                                    <p:set>
                                      <p:cBhvr>
                                        <p:cTn id="113" dur="500" fill="hold"/>
                                        <p:tgtEl>
                                          <p:spTgt spid="7"/>
                                        </p:tgtEl>
                                        <p:attrNameLst>
                                          <p:attrName>fill.type</p:attrName>
                                        </p:attrNameLst>
                                      </p:cBhvr>
                                      <p:to>
                                        <p:strVal val="solid"/>
                                      </p:to>
                                    </p:set>
                                    <p:set>
                                      <p:cBhvr>
                                        <p:cTn id="114" dur="500" fill="hold"/>
                                        <p:tgtEl>
                                          <p:spTgt spid="7"/>
                                        </p:tgtEl>
                                        <p:attrNameLst>
                                          <p:attrName>fill.on</p:attrName>
                                        </p:attrNameLst>
                                      </p:cBhvr>
                                      <p:to>
                                        <p:strVal val="true"/>
                                      </p:to>
                                    </p:set>
                                  </p:childTnLst>
                                </p:cTn>
                              </p:par>
                              <p:par>
                                <p:cTn id="115" presetID="19" presetClass="emph" presetSubtype="0" fill="remove" grpId="5" nodeType="withEffect">
                                  <p:stCondLst>
                                    <p:cond delay="500"/>
                                  </p:stCondLst>
                                  <p:childTnLst>
                                    <p:animClr clrSpc="rgb" dir="cw">
                                      <p:cBhvr override="childStyle">
                                        <p:cTn id="116" dur="500" fill="hold"/>
                                        <p:tgtEl>
                                          <p:spTgt spid="21"/>
                                        </p:tgtEl>
                                        <p:attrNameLst>
                                          <p:attrName>style.color</p:attrName>
                                        </p:attrNameLst>
                                      </p:cBhvr>
                                      <p:to>
                                        <a:srgbClr val="22B1EE"/>
                                      </p:to>
                                    </p:animClr>
                                    <p:animClr clrSpc="rgb" dir="cw">
                                      <p:cBhvr>
                                        <p:cTn id="117" dur="500" fill="hold"/>
                                        <p:tgtEl>
                                          <p:spTgt spid="21"/>
                                        </p:tgtEl>
                                        <p:attrNameLst>
                                          <p:attrName>fillcolor</p:attrName>
                                        </p:attrNameLst>
                                      </p:cBhvr>
                                      <p:to>
                                        <a:srgbClr val="22B1EE"/>
                                      </p:to>
                                    </p:animClr>
                                    <p:set>
                                      <p:cBhvr>
                                        <p:cTn id="118" dur="500" fill="hold"/>
                                        <p:tgtEl>
                                          <p:spTgt spid="21"/>
                                        </p:tgtEl>
                                        <p:attrNameLst>
                                          <p:attrName>fill.type</p:attrName>
                                        </p:attrNameLst>
                                      </p:cBhvr>
                                      <p:to>
                                        <p:strVal val="solid"/>
                                      </p:to>
                                    </p:set>
                                    <p:set>
                                      <p:cBhvr>
                                        <p:cTn id="119" dur="500" fill="hold"/>
                                        <p:tgtEl>
                                          <p:spTgt spid="21"/>
                                        </p:tgtEl>
                                        <p:attrNameLst>
                                          <p:attrName>fill.on</p:attrName>
                                        </p:attrNameLst>
                                      </p:cBhvr>
                                      <p:to>
                                        <p:strVal val="true"/>
                                      </p:to>
                                    </p:set>
                                  </p:childTnLst>
                                </p:cTn>
                              </p:par>
                              <p:par>
                                <p:cTn id="120" presetID="19" presetClass="emph" presetSubtype="0" fill="remove" grpId="5" nodeType="withEffect">
                                  <p:stCondLst>
                                    <p:cond delay="1000"/>
                                  </p:stCondLst>
                                  <p:childTnLst>
                                    <p:animClr clrSpc="rgb" dir="cw">
                                      <p:cBhvr override="childStyle">
                                        <p:cTn id="121" dur="500" fill="hold"/>
                                        <p:tgtEl>
                                          <p:spTgt spid="19"/>
                                        </p:tgtEl>
                                        <p:attrNameLst>
                                          <p:attrName>style.color</p:attrName>
                                        </p:attrNameLst>
                                      </p:cBhvr>
                                      <p:to>
                                        <a:srgbClr val="22B1EE"/>
                                      </p:to>
                                    </p:animClr>
                                    <p:animClr clrSpc="rgb" dir="cw">
                                      <p:cBhvr>
                                        <p:cTn id="122" dur="500" fill="hold"/>
                                        <p:tgtEl>
                                          <p:spTgt spid="19"/>
                                        </p:tgtEl>
                                        <p:attrNameLst>
                                          <p:attrName>fillcolor</p:attrName>
                                        </p:attrNameLst>
                                      </p:cBhvr>
                                      <p:to>
                                        <a:srgbClr val="22B1EE"/>
                                      </p:to>
                                    </p:animClr>
                                    <p:set>
                                      <p:cBhvr>
                                        <p:cTn id="123" dur="500" fill="hold"/>
                                        <p:tgtEl>
                                          <p:spTgt spid="19"/>
                                        </p:tgtEl>
                                        <p:attrNameLst>
                                          <p:attrName>fill.type</p:attrName>
                                        </p:attrNameLst>
                                      </p:cBhvr>
                                      <p:to>
                                        <p:strVal val="solid"/>
                                      </p:to>
                                    </p:set>
                                    <p:set>
                                      <p:cBhvr>
                                        <p:cTn id="124" dur="500" fill="hold"/>
                                        <p:tgtEl>
                                          <p:spTgt spid="19"/>
                                        </p:tgtEl>
                                        <p:attrNameLst>
                                          <p:attrName>fill.on</p:attrName>
                                        </p:attrNameLst>
                                      </p:cBhvr>
                                      <p:to>
                                        <p:strVal val="true"/>
                                      </p:to>
                                    </p:set>
                                  </p:childTnLst>
                                </p:cTn>
                              </p:par>
                              <p:par>
                                <p:cTn id="125" presetID="19" presetClass="emph" presetSubtype="0" fill="remove" grpId="5" nodeType="withEffect">
                                  <p:stCondLst>
                                    <p:cond delay="1500"/>
                                  </p:stCondLst>
                                  <p:childTnLst>
                                    <p:animClr clrSpc="rgb" dir="cw">
                                      <p:cBhvr override="childStyle">
                                        <p:cTn id="126" dur="500" fill="hold"/>
                                        <p:tgtEl>
                                          <p:spTgt spid="22"/>
                                        </p:tgtEl>
                                        <p:attrNameLst>
                                          <p:attrName>style.color</p:attrName>
                                        </p:attrNameLst>
                                      </p:cBhvr>
                                      <p:to>
                                        <a:srgbClr val="22B1EE"/>
                                      </p:to>
                                    </p:animClr>
                                    <p:animClr clrSpc="rgb" dir="cw">
                                      <p:cBhvr>
                                        <p:cTn id="127" dur="500" fill="hold"/>
                                        <p:tgtEl>
                                          <p:spTgt spid="22"/>
                                        </p:tgtEl>
                                        <p:attrNameLst>
                                          <p:attrName>fillcolor</p:attrName>
                                        </p:attrNameLst>
                                      </p:cBhvr>
                                      <p:to>
                                        <a:srgbClr val="22B1EE"/>
                                      </p:to>
                                    </p:animClr>
                                    <p:set>
                                      <p:cBhvr>
                                        <p:cTn id="128" dur="500" fill="hold"/>
                                        <p:tgtEl>
                                          <p:spTgt spid="22"/>
                                        </p:tgtEl>
                                        <p:attrNameLst>
                                          <p:attrName>fill.type</p:attrName>
                                        </p:attrNameLst>
                                      </p:cBhvr>
                                      <p:to>
                                        <p:strVal val="solid"/>
                                      </p:to>
                                    </p:set>
                                    <p:set>
                                      <p:cBhvr>
                                        <p:cTn id="129" dur="500" fill="hold"/>
                                        <p:tgtEl>
                                          <p:spTgt spid="22"/>
                                        </p:tgtEl>
                                        <p:attrNameLst>
                                          <p:attrName>fill.on</p:attrName>
                                        </p:attrNameLst>
                                      </p:cBhvr>
                                      <p:to>
                                        <p:strVal val="true"/>
                                      </p:to>
                                    </p:set>
                                  </p:childTnLst>
                                </p:cTn>
                              </p:par>
                            </p:childTnLst>
                          </p:cTn>
                        </p:par>
                        <p:par>
                          <p:cTn id="130" fill="hold">
                            <p:stCondLst>
                              <p:cond delay="10500"/>
                            </p:stCondLst>
                            <p:childTnLst>
                              <p:par>
                                <p:cTn id="131" presetID="19" presetClass="emph" presetSubtype="0" fill="remove" grpId="6" nodeType="afterEffect">
                                  <p:stCondLst>
                                    <p:cond delay="0"/>
                                  </p:stCondLst>
                                  <p:childTnLst>
                                    <p:animClr clrSpc="rgb" dir="cw">
                                      <p:cBhvr override="childStyle">
                                        <p:cTn id="132" dur="500" fill="hold"/>
                                        <p:tgtEl>
                                          <p:spTgt spid="7"/>
                                        </p:tgtEl>
                                        <p:attrNameLst>
                                          <p:attrName>style.color</p:attrName>
                                        </p:attrNameLst>
                                      </p:cBhvr>
                                      <p:to>
                                        <a:srgbClr val="22B1EE"/>
                                      </p:to>
                                    </p:animClr>
                                    <p:animClr clrSpc="rgb" dir="cw">
                                      <p:cBhvr>
                                        <p:cTn id="133" dur="500" fill="hold"/>
                                        <p:tgtEl>
                                          <p:spTgt spid="7"/>
                                        </p:tgtEl>
                                        <p:attrNameLst>
                                          <p:attrName>fillcolor</p:attrName>
                                        </p:attrNameLst>
                                      </p:cBhvr>
                                      <p:to>
                                        <a:srgbClr val="22B1EE"/>
                                      </p:to>
                                    </p:animClr>
                                    <p:set>
                                      <p:cBhvr>
                                        <p:cTn id="134" dur="500" fill="hold"/>
                                        <p:tgtEl>
                                          <p:spTgt spid="7"/>
                                        </p:tgtEl>
                                        <p:attrNameLst>
                                          <p:attrName>fill.type</p:attrName>
                                        </p:attrNameLst>
                                      </p:cBhvr>
                                      <p:to>
                                        <p:strVal val="solid"/>
                                      </p:to>
                                    </p:set>
                                    <p:set>
                                      <p:cBhvr>
                                        <p:cTn id="135" dur="500" fill="hold"/>
                                        <p:tgtEl>
                                          <p:spTgt spid="7"/>
                                        </p:tgtEl>
                                        <p:attrNameLst>
                                          <p:attrName>fill.on</p:attrName>
                                        </p:attrNameLst>
                                      </p:cBhvr>
                                      <p:to>
                                        <p:strVal val="true"/>
                                      </p:to>
                                    </p:set>
                                  </p:childTnLst>
                                </p:cTn>
                              </p:par>
                              <p:par>
                                <p:cTn id="136" presetID="19" presetClass="emph" presetSubtype="0" fill="remove" grpId="6" nodeType="withEffect">
                                  <p:stCondLst>
                                    <p:cond delay="500"/>
                                  </p:stCondLst>
                                  <p:childTnLst>
                                    <p:animClr clrSpc="rgb" dir="cw">
                                      <p:cBhvr override="childStyle">
                                        <p:cTn id="137" dur="500" fill="hold"/>
                                        <p:tgtEl>
                                          <p:spTgt spid="21"/>
                                        </p:tgtEl>
                                        <p:attrNameLst>
                                          <p:attrName>style.color</p:attrName>
                                        </p:attrNameLst>
                                      </p:cBhvr>
                                      <p:to>
                                        <a:srgbClr val="22B1EE"/>
                                      </p:to>
                                    </p:animClr>
                                    <p:animClr clrSpc="rgb" dir="cw">
                                      <p:cBhvr>
                                        <p:cTn id="138" dur="500" fill="hold"/>
                                        <p:tgtEl>
                                          <p:spTgt spid="21"/>
                                        </p:tgtEl>
                                        <p:attrNameLst>
                                          <p:attrName>fillcolor</p:attrName>
                                        </p:attrNameLst>
                                      </p:cBhvr>
                                      <p:to>
                                        <a:srgbClr val="22B1EE"/>
                                      </p:to>
                                    </p:animClr>
                                    <p:set>
                                      <p:cBhvr>
                                        <p:cTn id="139" dur="500" fill="hold"/>
                                        <p:tgtEl>
                                          <p:spTgt spid="21"/>
                                        </p:tgtEl>
                                        <p:attrNameLst>
                                          <p:attrName>fill.type</p:attrName>
                                        </p:attrNameLst>
                                      </p:cBhvr>
                                      <p:to>
                                        <p:strVal val="solid"/>
                                      </p:to>
                                    </p:set>
                                    <p:set>
                                      <p:cBhvr>
                                        <p:cTn id="140" dur="500" fill="hold"/>
                                        <p:tgtEl>
                                          <p:spTgt spid="21"/>
                                        </p:tgtEl>
                                        <p:attrNameLst>
                                          <p:attrName>fill.on</p:attrName>
                                        </p:attrNameLst>
                                      </p:cBhvr>
                                      <p:to>
                                        <p:strVal val="true"/>
                                      </p:to>
                                    </p:set>
                                  </p:childTnLst>
                                </p:cTn>
                              </p:par>
                              <p:par>
                                <p:cTn id="141" presetID="19" presetClass="emph" presetSubtype="0" fill="remove" grpId="6" nodeType="withEffect">
                                  <p:stCondLst>
                                    <p:cond delay="1000"/>
                                  </p:stCondLst>
                                  <p:childTnLst>
                                    <p:animClr clrSpc="rgb" dir="cw">
                                      <p:cBhvr override="childStyle">
                                        <p:cTn id="142" dur="500" fill="hold"/>
                                        <p:tgtEl>
                                          <p:spTgt spid="19"/>
                                        </p:tgtEl>
                                        <p:attrNameLst>
                                          <p:attrName>style.color</p:attrName>
                                        </p:attrNameLst>
                                      </p:cBhvr>
                                      <p:to>
                                        <a:srgbClr val="22B1EE"/>
                                      </p:to>
                                    </p:animClr>
                                    <p:animClr clrSpc="rgb" dir="cw">
                                      <p:cBhvr>
                                        <p:cTn id="143" dur="500" fill="hold"/>
                                        <p:tgtEl>
                                          <p:spTgt spid="19"/>
                                        </p:tgtEl>
                                        <p:attrNameLst>
                                          <p:attrName>fillcolor</p:attrName>
                                        </p:attrNameLst>
                                      </p:cBhvr>
                                      <p:to>
                                        <a:srgbClr val="22B1EE"/>
                                      </p:to>
                                    </p:animClr>
                                    <p:set>
                                      <p:cBhvr>
                                        <p:cTn id="144" dur="500" fill="hold"/>
                                        <p:tgtEl>
                                          <p:spTgt spid="19"/>
                                        </p:tgtEl>
                                        <p:attrNameLst>
                                          <p:attrName>fill.type</p:attrName>
                                        </p:attrNameLst>
                                      </p:cBhvr>
                                      <p:to>
                                        <p:strVal val="solid"/>
                                      </p:to>
                                    </p:set>
                                    <p:set>
                                      <p:cBhvr>
                                        <p:cTn id="145" dur="500" fill="hold"/>
                                        <p:tgtEl>
                                          <p:spTgt spid="19"/>
                                        </p:tgtEl>
                                        <p:attrNameLst>
                                          <p:attrName>fill.on</p:attrName>
                                        </p:attrNameLst>
                                      </p:cBhvr>
                                      <p:to>
                                        <p:strVal val="true"/>
                                      </p:to>
                                    </p:set>
                                  </p:childTnLst>
                                </p:cTn>
                              </p:par>
                              <p:par>
                                <p:cTn id="146" presetID="19" presetClass="emph" presetSubtype="0" fill="remove" grpId="6" nodeType="withEffect">
                                  <p:stCondLst>
                                    <p:cond delay="1500"/>
                                  </p:stCondLst>
                                  <p:childTnLst>
                                    <p:animClr clrSpc="rgb" dir="cw">
                                      <p:cBhvr override="childStyle">
                                        <p:cTn id="147" dur="500" fill="hold"/>
                                        <p:tgtEl>
                                          <p:spTgt spid="22"/>
                                        </p:tgtEl>
                                        <p:attrNameLst>
                                          <p:attrName>style.color</p:attrName>
                                        </p:attrNameLst>
                                      </p:cBhvr>
                                      <p:to>
                                        <a:srgbClr val="22B1EE"/>
                                      </p:to>
                                    </p:animClr>
                                    <p:animClr clrSpc="rgb" dir="cw">
                                      <p:cBhvr>
                                        <p:cTn id="148" dur="500" fill="hold"/>
                                        <p:tgtEl>
                                          <p:spTgt spid="22"/>
                                        </p:tgtEl>
                                        <p:attrNameLst>
                                          <p:attrName>fillcolor</p:attrName>
                                        </p:attrNameLst>
                                      </p:cBhvr>
                                      <p:to>
                                        <a:srgbClr val="22B1EE"/>
                                      </p:to>
                                    </p:animClr>
                                    <p:set>
                                      <p:cBhvr>
                                        <p:cTn id="149" dur="500" fill="hold"/>
                                        <p:tgtEl>
                                          <p:spTgt spid="22"/>
                                        </p:tgtEl>
                                        <p:attrNameLst>
                                          <p:attrName>fill.type</p:attrName>
                                        </p:attrNameLst>
                                      </p:cBhvr>
                                      <p:to>
                                        <p:strVal val="solid"/>
                                      </p:to>
                                    </p:set>
                                    <p:set>
                                      <p:cBhvr>
                                        <p:cTn id="150" dur="50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7" grpId="5" animBg="1"/>
      <p:bldP spid="7" grpId="6" animBg="1"/>
      <p:bldP spid="19" grpId="0" animBg="1"/>
      <p:bldP spid="19" grpId="1" animBg="1"/>
      <p:bldP spid="19" grpId="2" animBg="1"/>
      <p:bldP spid="19" grpId="3" animBg="1"/>
      <p:bldP spid="19" grpId="4" animBg="1"/>
      <p:bldP spid="19" grpId="5" animBg="1"/>
      <p:bldP spid="19" grpId="6" animBg="1"/>
      <p:bldP spid="21" grpId="0" animBg="1"/>
      <p:bldP spid="21" grpId="1" animBg="1"/>
      <p:bldP spid="21" grpId="2" animBg="1"/>
      <p:bldP spid="21" grpId="3" animBg="1"/>
      <p:bldP spid="21" grpId="4" animBg="1"/>
      <p:bldP spid="21" grpId="5" animBg="1"/>
      <p:bldP spid="21" grpId="6" animBg="1"/>
      <p:bldP spid="22" grpId="0" animBg="1"/>
      <p:bldP spid="22" grpId="1" animBg="1"/>
      <p:bldP spid="22" grpId="2" animBg="1"/>
      <p:bldP spid="22" grpId="3" animBg="1"/>
      <p:bldP spid="22" grpId="4" animBg="1"/>
      <p:bldP spid="22" grpId="5" animBg="1"/>
      <p:bldP spid="22" grpId="6"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 Socket Schematic</a:t>
            </a:r>
            <a:endParaRPr lang="en-US" dirty="0"/>
          </a:p>
        </p:txBody>
      </p:sp>
      <p:pic>
        <p:nvPicPr>
          <p:cNvPr id="9" name="Content Placeholder 8" descr="Schematic_Only.png"/>
          <p:cNvPicPr>
            <a:picLocks noGrp="1" noChangeAspect="1"/>
          </p:cNvPicPr>
          <p:nvPr>
            <p:ph idx="1"/>
          </p:nvPr>
        </p:nvPicPr>
        <p:blipFill>
          <a:blip r:embed="rId3">
            <a:extLst>
              <a:ext uri="{28A0092B-C50C-407E-A947-70E740481C1C}">
                <a14:useLocalDpi xmlns:a14="http://schemas.microsoft.com/office/drawing/2010/main" val="0"/>
              </a:ext>
            </a:extLst>
          </a:blip>
          <a:srcRect l="-4915" r="-4915"/>
          <a:stretch>
            <a:fillRect/>
          </a:stretch>
        </p:blipFill>
        <p:spPr/>
      </p:pic>
      <p:pic>
        <p:nvPicPr>
          <p:cNvPr id="18" name="arduin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9" name="curren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voltag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zigbe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42834913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Router Schematic</a:t>
            </a:r>
            <a:endParaRPr lang="en-US" dirty="0"/>
          </a:p>
        </p:txBody>
      </p:sp>
      <p:pic>
        <p:nvPicPr>
          <p:cNvPr id="3" name="Picture 2" descr="RouterSchematicOnl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14" descr="RouterOverla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426922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3-13 at 00.25.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000" y="1417638"/>
            <a:ext cx="6348000" cy="6858000"/>
          </a:xfrm>
          <a:prstGeom prst="rect">
            <a:avLst/>
          </a:prstGeom>
        </p:spPr>
      </p:pic>
      <p:sp>
        <p:nvSpPr>
          <p:cNvPr id="5" name="Title 4"/>
          <p:cNvSpPr>
            <a:spLocks noGrp="1"/>
          </p:cNvSpPr>
          <p:nvPr>
            <p:ph type="title"/>
          </p:nvPr>
        </p:nvSpPr>
        <p:spPr/>
        <p:txBody>
          <a:bodyPr/>
          <a:lstStyle/>
          <a:p>
            <a:r>
              <a:rPr lang="en-US" dirty="0" err="1" smtClean="0"/>
              <a:t>ThingSpeak</a:t>
            </a:r>
            <a:r>
              <a:rPr lang="en-US" dirty="0" smtClean="0"/>
              <a:t> Cloud Server</a:t>
            </a:r>
            <a:endParaRPr lang="en-US" dirty="0"/>
          </a:p>
        </p:txBody>
      </p:sp>
    </p:spTree>
    <p:extLst>
      <p:ext uri="{BB962C8B-B14F-4D97-AF65-F5344CB8AC3E}">
        <p14:creationId xmlns:p14="http://schemas.microsoft.com/office/powerpoint/2010/main" val="355892220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t>
            </a:r>
            <a:r>
              <a:rPr lang="en-GB" dirty="0" smtClean="0"/>
              <a:t>ardware cost</a:t>
            </a:r>
            <a:endParaRPr lang="en-GB" dirty="0"/>
          </a:p>
        </p:txBody>
      </p:sp>
      <p:sp>
        <p:nvSpPr>
          <p:cNvPr id="4" name="Content Placeholder 3"/>
          <p:cNvSpPr>
            <a:spLocks noGrp="1"/>
          </p:cNvSpPr>
          <p:nvPr>
            <p:ph sz="half" idx="1"/>
          </p:nvPr>
        </p:nvSpPr>
        <p:spPr/>
        <p:txBody>
          <a:bodyPr>
            <a:normAutofit/>
          </a:bodyPr>
          <a:lstStyle/>
          <a:p>
            <a:pPr marL="0" indent="0" algn="r">
              <a:buNone/>
            </a:pPr>
            <a:r>
              <a:rPr lang="en-GB" sz="3600" dirty="0"/>
              <a:t>Wall Module </a:t>
            </a:r>
            <a:endParaRPr lang="en-GB" sz="3600" dirty="0" smtClean="0"/>
          </a:p>
          <a:p>
            <a:pPr marL="0" indent="0" algn="r">
              <a:buNone/>
            </a:pPr>
            <a:r>
              <a:rPr lang="en-GB" sz="3600" dirty="0" smtClean="0"/>
              <a:t>Router Module</a:t>
            </a:r>
            <a:endParaRPr lang="en-GB" sz="3600" dirty="0"/>
          </a:p>
          <a:p>
            <a:pPr marL="0" indent="0" algn="r">
              <a:buNone/>
            </a:pPr>
            <a:r>
              <a:rPr lang="en-GB" sz="3600" dirty="0" smtClean="0"/>
              <a:t>Overhead</a:t>
            </a:r>
          </a:p>
          <a:p>
            <a:pPr marL="0" indent="0" algn="r">
              <a:buNone/>
            </a:pPr>
            <a:endParaRPr lang="en-GB" sz="4000" dirty="0"/>
          </a:p>
          <a:p>
            <a:pPr marL="0" indent="0" algn="r">
              <a:buNone/>
            </a:pPr>
            <a:r>
              <a:rPr lang="en-GB" sz="3600" b="1" dirty="0" smtClean="0"/>
              <a:t>Total</a:t>
            </a:r>
            <a:endParaRPr lang="en-GB" sz="3600" b="1" dirty="0"/>
          </a:p>
          <a:p>
            <a:pPr algn="r"/>
            <a:endParaRPr lang="en-GB" sz="3600" dirty="0"/>
          </a:p>
        </p:txBody>
      </p:sp>
      <p:sp>
        <p:nvSpPr>
          <p:cNvPr id="5" name="Content Placeholder 4"/>
          <p:cNvSpPr>
            <a:spLocks noGrp="1"/>
          </p:cNvSpPr>
          <p:nvPr>
            <p:ph sz="half" idx="2"/>
          </p:nvPr>
        </p:nvSpPr>
        <p:spPr/>
        <p:txBody>
          <a:bodyPr>
            <a:normAutofit/>
          </a:bodyPr>
          <a:lstStyle/>
          <a:p>
            <a:pPr marL="0" indent="0">
              <a:buNone/>
            </a:pPr>
            <a:r>
              <a:rPr lang="en-GB" sz="3600" dirty="0"/>
              <a:t>~£15 </a:t>
            </a:r>
            <a:r>
              <a:rPr lang="en-GB" sz="3600" dirty="0" smtClean="0"/>
              <a:t>x3</a:t>
            </a:r>
          </a:p>
          <a:p>
            <a:pPr marL="0" indent="0">
              <a:buNone/>
            </a:pPr>
            <a:r>
              <a:rPr lang="en-GB" sz="3600" dirty="0"/>
              <a:t>~£10</a:t>
            </a:r>
          </a:p>
          <a:p>
            <a:pPr marL="0" indent="0">
              <a:buNone/>
            </a:pPr>
            <a:r>
              <a:rPr lang="en-GB" sz="3600" dirty="0" smtClean="0"/>
              <a:t>~£5</a:t>
            </a:r>
          </a:p>
          <a:p>
            <a:pPr marL="0" indent="0">
              <a:buNone/>
            </a:pPr>
            <a:endParaRPr lang="en-GB" dirty="0"/>
          </a:p>
          <a:p>
            <a:pPr marL="0" indent="0">
              <a:buNone/>
            </a:pPr>
            <a:r>
              <a:rPr lang="en-GB" sz="5400" b="1" dirty="0" smtClean="0"/>
              <a:t>£60</a:t>
            </a:r>
            <a:endParaRPr lang="en-GB" sz="5400" b="1" dirty="0"/>
          </a:p>
        </p:txBody>
      </p:sp>
    </p:spTree>
    <p:extLst>
      <p:ext uri="{BB962C8B-B14F-4D97-AF65-F5344CB8AC3E}">
        <p14:creationId xmlns:p14="http://schemas.microsoft.com/office/powerpoint/2010/main" val="271812168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Phantom Load</a:t>
            </a:r>
            <a:endParaRPr lang="en-US" dirty="0"/>
          </a:p>
        </p:txBody>
      </p:sp>
      <p:sp>
        <p:nvSpPr>
          <p:cNvPr id="3" name="Content Placeholder 2"/>
          <p:cNvSpPr>
            <a:spLocks noGrp="1"/>
          </p:cNvSpPr>
          <p:nvPr>
            <p:ph idx="1"/>
          </p:nvPr>
        </p:nvSpPr>
        <p:spPr>
          <a:xfrm>
            <a:off x="457200" y="1968689"/>
            <a:ext cx="8229600" cy="4525963"/>
          </a:xfrm>
        </p:spPr>
        <p:txBody>
          <a:bodyPr/>
          <a:lstStyle/>
          <a:p>
            <a:pPr marL="0" indent="0" algn="ctr">
              <a:lnSpc>
                <a:spcPct val="150000"/>
              </a:lnSpc>
              <a:buNone/>
            </a:pPr>
            <a:r>
              <a:rPr lang="en-US" dirty="0" smtClean="0"/>
              <a:t>Standby Power</a:t>
            </a:r>
          </a:p>
          <a:p>
            <a:pPr marL="0" indent="0" algn="ctr">
              <a:lnSpc>
                <a:spcPct val="150000"/>
              </a:lnSpc>
              <a:buNone/>
            </a:pPr>
            <a:r>
              <a:rPr lang="en-US" dirty="0" smtClean="0"/>
              <a:t>Internal Clocks, Remote Sensors etc.</a:t>
            </a:r>
          </a:p>
          <a:p>
            <a:pPr marL="0" indent="0" algn="ctr">
              <a:lnSpc>
                <a:spcPct val="150000"/>
              </a:lnSpc>
              <a:buNone/>
            </a:pPr>
            <a:r>
              <a:rPr lang="en-US" dirty="0" smtClean="0"/>
              <a:t>Persistent</a:t>
            </a:r>
          </a:p>
          <a:p>
            <a:pPr marL="0" indent="0" algn="ctr">
              <a:lnSpc>
                <a:spcPct val="150000"/>
              </a:lnSpc>
              <a:buNone/>
            </a:pPr>
            <a:r>
              <a:rPr lang="en-US" dirty="0" smtClean="0"/>
              <a:t>Small, but plentiful</a:t>
            </a:r>
          </a:p>
        </p:txBody>
      </p:sp>
    </p:spTree>
    <p:extLst>
      <p:ext uri="{BB962C8B-B14F-4D97-AF65-F5344CB8AC3E}">
        <p14:creationId xmlns:p14="http://schemas.microsoft.com/office/powerpoint/2010/main" val="41065340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9" presetClass="emph" presetSubtype="0" grpId="1" nodeType="afterEffect">
                                  <p:stCondLst>
                                    <p:cond delay="0"/>
                                  </p:stCondLst>
                                  <p:childTnLst>
                                    <p:set>
                                      <p:cBhvr rctx="PPT">
                                        <p:cTn id="15" dur="indefinite"/>
                                        <p:tgtEl>
                                          <p:spTgt spid="3">
                                            <p:txEl>
                                              <p:pRg st="0" end="0"/>
                                            </p:txEl>
                                          </p:spTgt>
                                        </p:tgtEl>
                                        <p:attrNameLst>
                                          <p:attrName>style.opacity</p:attrName>
                                        </p:attrNameLst>
                                      </p:cBhvr>
                                      <p:to>
                                        <p:strVal val="0.25"/>
                                      </p:to>
                                    </p:set>
                                    <p:animEffect filter="image" prLst="opacity: 0.25">
                                      <p:cBhvr rctx="IE">
                                        <p:cTn id="16" dur="indefinite"/>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9" presetClass="emph" presetSubtype="0" grpId="1" nodeType="afterEffect">
                                  <p:stCondLst>
                                    <p:cond delay="0"/>
                                  </p:stCondLst>
                                  <p:childTnLst>
                                    <p:set>
                                      <p:cBhvr rctx="PPT">
                                        <p:cTn id="24" dur="indefinite"/>
                                        <p:tgtEl>
                                          <p:spTgt spid="3">
                                            <p:txEl>
                                              <p:pRg st="1" end="1"/>
                                            </p:txEl>
                                          </p:spTgt>
                                        </p:tgtEl>
                                        <p:attrNameLst>
                                          <p:attrName>style.opacity</p:attrName>
                                        </p:attrNameLst>
                                      </p:cBhvr>
                                      <p:to>
                                        <p:strVal val="0.25"/>
                                      </p:to>
                                    </p:set>
                                    <p:animEffect filter="image" prLst="opacity: 0.25">
                                      <p:cBhvr rctx="IE">
                                        <p:cTn id="25" dur="indefinite"/>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par>
                          <p:cTn id="31" fill="hold">
                            <p:stCondLst>
                              <p:cond delay="500"/>
                            </p:stCondLst>
                            <p:childTnLst>
                              <p:par>
                                <p:cTn id="32" presetID="9" presetClass="emph" presetSubtype="0" grpId="1" nodeType="afterEffect">
                                  <p:stCondLst>
                                    <p:cond delay="0"/>
                                  </p:stCondLst>
                                  <p:childTnLst>
                                    <p:set>
                                      <p:cBhvr rctx="PPT">
                                        <p:cTn id="33" dur="indefinite"/>
                                        <p:tgtEl>
                                          <p:spTgt spid="3">
                                            <p:txEl>
                                              <p:pRg st="2" end="2"/>
                                            </p:txEl>
                                          </p:spTgt>
                                        </p:tgtEl>
                                        <p:attrNameLst>
                                          <p:attrName>style.opacity</p:attrName>
                                        </p:attrNameLst>
                                      </p:cBhvr>
                                      <p:to>
                                        <p:strVal val="0.25"/>
                                      </p:to>
                                    </p:set>
                                    <p:animEffect filter="image" prLst="opacity: 0.25">
                                      <p:cBhvr rctx="IE">
                                        <p:cTn id="34"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I_Co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984278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31836"/>
            <a:ext cx="7772400" cy="1470025"/>
          </a:xfrm>
        </p:spPr>
        <p:txBody>
          <a:bodyPr/>
          <a:lstStyle/>
          <a:p>
            <a:r>
              <a:rPr lang="en-US" dirty="0" smtClean="0"/>
              <a:t>3 things</a:t>
            </a:r>
            <a:endParaRPr lang="en-US" dirty="0"/>
          </a:p>
        </p:txBody>
      </p:sp>
      <p:sp>
        <p:nvSpPr>
          <p:cNvPr id="5" name="Subtitle 4"/>
          <p:cNvSpPr>
            <a:spLocks noGrp="1"/>
          </p:cNvSpPr>
          <p:nvPr>
            <p:ph type="subTitle" idx="1"/>
          </p:nvPr>
        </p:nvSpPr>
        <p:spPr>
          <a:xfrm>
            <a:off x="3387434" y="3086693"/>
            <a:ext cx="3214468" cy="1752600"/>
          </a:xfrm>
        </p:spPr>
        <p:txBody>
          <a:bodyPr/>
          <a:lstStyle/>
          <a:p>
            <a:pPr algn="l"/>
            <a:r>
              <a:rPr lang="en-US" dirty="0" smtClean="0"/>
              <a:t>Simplicity</a:t>
            </a:r>
          </a:p>
          <a:p>
            <a:pPr algn="l"/>
            <a:r>
              <a:rPr lang="en-US" dirty="0" smtClean="0"/>
              <a:t>Flexibility</a:t>
            </a:r>
          </a:p>
          <a:p>
            <a:pPr algn="l"/>
            <a:r>
              <a:rPr lang="en-US" dirty="0" smtClean="0"/>
              <a:t>Accessibility</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8849" y="1914448"/>
            <a:ext cx="4106302" cy="4106302"/>
          </a:xfrm>
          <a:prstGeom prst="rect">
            <a:avLst/>
          </a:prstGeom>
        </p:spPr>
      </p:pic>
    </p:spTree>
    <p:extLst>
      <p:ext uri="{BB962C8B-B14F-4D97-AF65-F5344CB8AC3E}">
        <p14:creationId xmlns:p14="http://schemas.microsoft.com/office/powerpoint/2010/main" val="3074252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1" nodeType="clickEffect">
                                  <p:stCondLst>
                                    <p:cond delay="0"/>
                                  </p:stCondLst>
                                  <p:childTnLst>
                                    <p:animEffect transition="out" filter="wipe(left)">
                                      <p:cBhvr>
                                        <p:cTn id="19" dur="250"/>
                                        <p:tgtEl>
                                          <p:spTgt spid="5">
                                            <p:txEl>
                                              <p:pRg st="0" end="0"/>
                                            </p:txEl>
                                          </p:spTgt>
                                        </p:tgtEl>
                                      </p:cBhvr>
                                    </p:animEffect>
                                    <p:set>
                                      <p:cBhvr>
                                        <p:cTn id="20" dur="1" fill="hold">
                                          <p:stCondLst>
                                            <p:cond delay="249"/>
                                          </p:stCondLst>
                                        </p:cTn>
                                        <p:tgtEl>
                                          <p:spTgt spid="5">
                                            <p:txEl>
                                              <p:pRg st="0" end="0"/>
                                            </p:txEl>
                                          </p:spTgt>
                                        </p:tgtEl>
                                        <p:attrNameLst>
                                          <p:attrName>style.visibility</p:attrName>
                                        </p:attrNameLst>
                                      </p:cBhvr>
                                      <p:to>
                                        <p:strVal val="hidden"/>
                                      </p:to>
                                    </p:set>
                                  </p:childTnLst>
                                </p:cTn>
                              </p:par>
                              <p:par>
                                <p:cTn id="21" presetID="22" presetClass="exit" presetSubtype="8" fill="hold" grpId="1" nodeType="withEffect">
                                  <p:stCondLst>
                                    <p:cond delay="0"/>
                                  </p:stCondLst>
                                  <p:childTnLst>
                                    <p:animEffect transition="out" filter="wipe(left)">
                                      <p:cBhvr>
                                        <p:cTn id="22" dur="250"/>
                                        <p:tgtEl>
                                          <p:spTgt spid="5">
                                            <p:txEl>
                                              <p:pRg st="1" end="1"/>
                                            </p:txEl>
                                          </p:spTgt>
                                        </p:tgtEl>
                                      </p:cBhvr>
                                    </p:animEffect>
                                    <p:set>
                                      <p:cBhvr>
                                        <p:cTn id="23" dur="1" fill="hold">
                                          <p:stCondLst>
                                            <p:cond delay="249"/>
                                          </p:stCondLst>
                                        </p:cTn>
                                        <p:tgtEl>
                                          <p:spTgt spid="5">
                                            <p:txEl>
                                              <p:pRg st="1" end="1"/>
                                            </p:txEl>
                                          </p:spTgt>
                                        </p:tgtEl>
                                        <p:attrNameLst>
                                          <p:attrName>style.visibility</p:attrName>
                                        </p:attrNameLst>
                                      </p:cBhvr>
                                      <p:to>
                                        <p:strVal val="hidden"/>
                                      </p:to>
                                    </p:set>
                                  </p:childTnLst>
                                </p:cTn>
                              </p:par>
                              <p:par>
                                <p:cTn id="24" presetID="22" presetClass="exit" presetSubtype="8" fill="hold" grpId="1" nodeType="withEffect">
                                  <p:stCondLst>
                                    <p:cond delay="0"/>
                                  </p:stCondLst>
                                  <p:childTnLst>
                                    <p:animEffect transition="out" filter="wipe(left)">
                                      <p:cBhvr>
                                        <p:cTn id="25" dur="250"/>
                                        <p:tgtEl>
                                          <p:spTgt spid="5">
                                            <p:txEl>
                                              <p:pRg st="2" end="2"/>
                                            </p:txEl>
                                          </p:spTgt>
                                        </p:tgtEl>
                                      </p:cBhvr>
                                    </p:animEffect>
                                    <p:set>
                                      <p:cBhvr>
                                        <p:cTn id="26" dur="1" fill="hold">
                                          <p:stCondLst>
                                            <p:cond delay="249"/>
                                          </p:stCondLst>
                                        </p:cTn>
                                        <p:tgtEl>
                                          <p:spTgt spid="5">
                                            <p:txEl>
                                              <p:pRg st="2" end="2"/>
                                            </p:txEl>
                                          </p:spTgt>
                                        </p:tgtEl>
                                        <p:attrNameLst>
                                          <p:attrName>style.visibility</p:attrName>
                                        </p:attrNameLst>
                                      </p:cBhvr>
                                      <p:to>
                                        <p:strVal val="hidden"/>
                                      </p:to>
                                    </p:set>
                                  </p:childTnLst>
                                </p:cTn>
                              </p:par>
                              <p:par>
                                <p:cTn id="27" presetID="22" presetClass="entr" presetSubtype="8"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880504" y="2606040"/>
            <a:ext cx="1737360" cy="17373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e 17"/>
          <p:cNvSpPr/>
          <p:nvPr/>
        </p:nvSpPr>
        <p:spPr>
          <a:xfrm>
            <a:off x="956704" y="2689860"/>
            <a:ext cx="1562100" cy="1562100"/>
          </a:xfrm>
          <a:prstGeom prst="pie">
            <a:avLst>
              <a:gd name="adj1" fmla="val 10800000"/>
              <a:gd name="adj2" fmla="val 3683373"/>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Box 20"/>
          <p:cNvSpPr txBox="1"/>
          <p:nvPr/>
        </p:nvSpPr>
        <p:spPr>
          <a:xfrm>
            <a:off x="953074" y="3178522"/>
            <a:ext cx="418704" cy="584775"/>
          </a:xfrm>
          <a:prstGeom prst="rect">
            <a:avLst/>
          </a:prstGeom>
          <a:noFill/>
        </p:spPr>
        <p:txBody>
          <a:bodyPr wrap="none" rtlCol="0">
            <a:spAutoFit/>
          </a:bodyPr>
          <a:lstStyle/>
          <a:p>
            <a:r>
              <a:rPr lang="en-GB" sz="3200" b="1" dirty="0" smtClean="0">
                <a:solidFill>
                  <a:srgbClr val="06395E"/>
                </a:solidFill>
                <a:latin typeface="Open Sans" pitchFamily="34" charset="0"/>
                <a:ea typeface="Open Sans" pitchFamily="34" charset="0"/>
                <a:cs typeface="Open Sans" pitchFamily="34" charset="0"/>
              </a:rPr>
              <a:t>9</a:t>
            </a:r>
            <a:endParaRPr lang="en-GB" sz="3200" b="1" dirty="0">
              <a:solidFill>
                <a:srgbClr val="06395E"/>
              </a:solidFill>
              <a:latin typeface="Open Sans" pitchFamily="34" charset="0"/>
              <a:ea typeface="Open Sans" pitchFamily="34" charset="0"/>
              <a:cs typeface="Open Sans" pitchFamily="34" charset="0"/>
            </a:endParaRPr>
          </a:p>
        </p:txBody>
      </p:sp>
      <p:sp>
        <p:nvSpPr>
          <p:cNvPr id="25" name="TextBox 24"/>
          <p:cNvSpPr txBox="1"/>
          <p:nvPr/>
        </p:nvSpPr>
        <p:spPr>
          <a:xfrm>
            <a:off x="1807206" y="3652337"/>
            <a:ext cx="418704" cy="584775"/>
          </a:xfrm>
          <a:prstGeom prst="rect">
            <a:avLst/>
          </a:prstGeom>
          <a:noFill/>
        </p:spPr>
        <p:txBody>
          <a:bodyPr wrap="none" rtlCol="0">
            <a:spAutoFit/>
          </a:bodyPr>
          <a:lstStyle/>
          <a:p>
            <a:r>
              <a:rPr lang="en-GB" sz="3200" b="1" dirty="0" smtClean="0">
                <a:solidFill>
                  <a:srgbClr val="06395E"/>
                </a:solidFill>
                <a:latin typeface="Open Sans" pitchFamily="34" charset="0"/>
                <a:ea typeface="Open Sans" pitchFamily="34" charset="0"/>
                <a:cs typeface="Open Sans" pitchFamily="34" charset="0"/>
              </a:rPr>
              <a:t>5</a:t>
            </a:r>
            <a:endParaRPr lang="en-GB" sz="3200" b="1" dirty="0">
              <a:solidFill>
                <a:srgbClr val="06395E"/>
              </a:solidFill>
              <a:latin typeface="Open Sans" pitchFamily="34" charset="0"/>
              <a:ea typeface="Open Sans" pitchFamily="34" charset="0"/>
              <a:cs typeface="Open Sans" pitchFamily="34" charset="0"/>
            </a:endParaRPr>
          </a:p>
        </p:txBody>
      </p:sp>
      <p:sp>
        <p:nvSpPr>
          <p:cNvPr id="27" name="TextBox 26"/>
          <p:cNvSpPr txBox="1"/>
          <p:nvPr/>
        </p:nvSpPr>
        <p:spPr>
          <a:xfrm>
            <a:off x="3302752" y="2556491"/>
            <a:ext cx="5254965" cy="1754326"/>
          </a:xfrm>
          <a:prstGeom prst="rect">
            <a:avLst/>
          </a:prstGeom>
          <a:noFill/>
        </p:spPr>
        <p:txBody>
          <a:bodyPr wrap="none" rtlCol="0">
            <a:spAutoFit/>
          </a:bodyPr>
          <a:lstStyle/>
          <a:p>
            <a:r>
              <a:rPr lang="en-GB" sz="5400" dirty="0" smtClean="0">
                <a:latin typeface="Open Sans" pitchFamily="34" charset="0"/>
                <a:ea typeface="Open Sans" pitchFamily="34" charset="0"/>
                <a:cs typeface="Open Sans" pitchFamily="34" charset="0"/>
              </a:rPr>
              <a:t>8:30am    Leave</a:t>
            </a:r>
          </a:p>
          <a:p>
            <a:r>
              <a:rPr lang="en-GB" sz="5400" dirty="0" smtClean="0">
                <a:latin typeface="Open Sans" pitchFamily="34" charset="0"/>
                <a:ea typeface="Open Sans" pitchFamily="34" charset="0"/>
                <a:cs typeface="Open Sans" pitchFamily="34" charset="0"/>
              </a:rPr>
              <a:t>6:00pm    Arrive</a:t>
            </a:r>
            <a:endParaRPr lang="en-GB" sz="5400" dirty="0">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69640818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50"/>
                                        <p:tgtEl>
                                          <p:spTgt spid="21"/>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250"/>
                                        <p:tgtEl>
                                          <p:spTgt spid="18"/>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5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xEl>
                                              <p:pRg st="0" end="0"/>
                                            </p:txEl>
                                          </p:spTgt>
                                        </p:tgtEl>
                                        <p:attrNameLst>
                                          <p:attrName>style.visibility</p:attrName>
                                        </p:attrNameLst>
                                      </p:cBhvr>
                                      <p:to>
                                        <p:strVal val="visible"/>
                                      </p:to>
                                    </p:set>
                                    <p:animEffect transition="in" filter="fade">
                                      <p:cBhvr>
                                        <p:cTn id="24" dur="500"/>
                                        <p:tgtEl>
                                          <p:spTgt spid="2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xEl>
                                              <p:pRg st="1" end="1"/>
                                            </p:txEl>
                                          </p:spTgt>
                                        </p:tgtEl>
                                        <p:attrNameLst>
                                          <p:attrName>style.visibility</p:attrName>
                                        </p:attrNameLst>
                                      </p:cBhvr>
                                      <p:to>
                                        <p:strVal val="visible"/>
                                      </p:to>
                                    </p:set>
                                    <p:animEffect transition="in" filter="fade">
                                      <p:cBhvr>
                                        <p:cTn id="29"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p:bldP spid="25" grpId="0"/>
      <p:bldP spid="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honeBod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24" y="-315311"/>
            <a:ext cx="10112448" cy="15632818"/>
          </a:xfrm>
          <a:prstGeom prst="rect">
            <a:avLst/>
          </a:prstGeom>
        </p:spPr>
      </p:pic>
      <p:pic>
        <p:nvPicPr>
          <p:cNvPr id="7" name="HomeScre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10874" y="2301240"/>
            <a:ext cx="5922251" cy="10512000"/>
          </a:xfrm>
          <a:prstGeom prst="rect">
            <a:avLst/>
          </a:prstGeom>
        </p:spPr>
      </p:pic>
      <p:pic>
        <p:nvPicPr>
          <p:cNvPr id="9" name="AppHomeScree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10874" y="2301244"/>
            <a:ext cx="5922251" cy="10511992"/>
          </a:xfrm>
          <a:prstGeom prst="rect">
            <a:avLst/>
          </a:prstGeom>
        </p:spPr>
      </p:pic>
      <p:sp>
        <p:nvSpPr>
          <p:cNvPr id="8" name="TapRing"/>
          <p:cNvSpPr/>
          <p:nvPr/>
        </p:nvSpPr>
        <p:spPr>
          <a:xfrm>
            <a:off x="9460584" y="3261360"/>
            <a:ext cx="1417320" cy="1417320"/>
          </a:xfrm>
          <a:prstGeom prst="ellipse">
            <a:avLst/>
          </a:prstGeom>
          <a:gradFill flip="none" rotWithShape="1">
            <a:gsLst>
              <a:gs pos="0">
                <a:schemeClr val="tx1"/>
              </a:gs>
              <a:gs pos="100000">
                <a:schemeClr val="tx1">
                  <a:lumMod val="75000"/>
                </a:schemeClr>
              </a:gs>
            </a:gsLst>
            <a:lin ang="16200000" scaled="1"/>
            <a:tileRect/>
          </a:gradFill>
          <a:ln w="38100">
            <a:gradFill flip="none" rotWithShape="1">
              <a:gsLst>
                <a:gs pos="0">
                  <a:schemeClr val="tx1">
                    <a:lumMod val="85000"/>
                  </a:schemeClr>
                </a:gs>
                <a:gs pos="100000">
                  <a:schemeClr val="tx1">
                    <a:lumMod val="65000"/>
                  </a:schemeClr>
                </a:gs>
              </a:gsLst>
              <a:lin ang="5400000" scaled="1"/>
              <a:tileRect/>
            </a:gradFill>
          </a:ln>
          <a:effectLst>
            <a:outerShdw blurRad="495300" dist="177800" dir="5400000" sx="104000" sy="104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612463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8.33333E-7 -3.7037E-6 L -0.21111 0.04005 C -0.25556 0.04908 -0.32153 0.05417 -0.39063 0.05417 C -0.46927 0.05417 -0.53212 0.04908 -0.57656 0.04005 L -0.78733 -3.7037E-6 " pathEditMode="relative" rAng="0" ptsTypes="FffFF">
                                      <p:cBhvr>
                                        <p:cTn id="6" dur="1000" fill="hold"/>
                                        <p:tgtEl>
                                          <p:spTgt spid="8"/>
                                        </p:tgtEl>
                                        <p:attrNameLst>
                                          <p:attrName>ppt_x</p:attrName>
                                          <p:attrName>ppt_y</p:attrName>
                                        </p:attrNameLst>
                                      </p:cBhvr>
                                      <p:rCtr x="-39375" y="2708"/>
                                    </p:animMotion>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1" nodeType="clickEffect">
                                  <p:stCondLst>
                                    <p:cond delay="0"/>
                                  </p:stCondLst>
                                  <p:childTnLst>
                                    <p:animEffect transition="out" filter="fade">
                                      <p:cBhvr>
                                        <p:cTn id="10" dur="500" tmFilter="0, 0; .2, .5; .8, .5; 1, 0"/>
                                        <p:tgtEl>
                                          <p:spTgt spid="8"/>
                                        </p:tgtEl>
                                      </p:cBhvr>
                                    </p:animEffect>
                                    <p:animScale>
                                      <p:cBhvr>
                                        <p:cTn id="11" dur="250" autoRev="1" fill="hold"/>
                                        <p:tgtEl>
                                          <p:spTgt spid="8"/>
                                        </p:tgtEl>
                                      </p:cBhvr>
                                      <p:by x="105000" y="105000"/>
                                    </p:animScale>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ppt_w</p:attrName>
                                        </p:attrNameLst>
                                      </p:cBhvr>
                                      <p:tavLst>
                                        <p:tav tm="0">
                                          <p:val>
                                            <p:fltVal val="0"/>
                                          </p:val>
                                        </p:tav>
                                        <p:tav tm="100000">
                                          <p:val>
                                            <p:strVal val="#ppt_w"/>
                                          </p:val>
                                        </p:tav>
                                      </p:tavLst>
                                    </p:anim>
                                    <p:anim calcmode="lin" valueType="num">
                                      <p:cBhvr>
                                        <p:cTn id="16" dur="250" fill="hold"/>
                                        <p:tgtEl>
                                          <p:spTgt spid="9"/>
                                        </p:tgtEl>
                                        <p:attrNameLst>
                                          <p:attrName>ppt_h</p:attrName>
                                        </p:attrNameLst>
                                      </p:cBhvr>
                                      <p:tavLst>
                                        <p:tav tm="0">
                                          <p:val>
                                            <p:fltVal val="0"/>
                                          </p:val>
                                        </p:tav>
                                        <p:tav tm="100000">
                                          <p:val>
                                            <p:strVal val="#ppt_h"/>
                                          </p:val>
                                        </p:tav>
                                      </p:tavLst>
                                    </p:anim>
                                    <p:animEffect transition="in" filter="fade">
                                      <p:cBhvr>
                                        <p:cTn id="1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honeBod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71582" y="-315311"/>
            <a:ext cx="5379597" cy="8316311"/>
          </a:xfrm>
          <a:prstGeom prst="rect">
            <a:avLst/>
          </a:prstGeom>
        </p:spPr>
      </p:pic>
      <p:pic>
        <p:nvPicPr>
          <p:cNvPr id="7" name="HomeScre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86127" y="1046771"/>
            <a:ext cx="3150506" cy="5592146"/>
          </a:xfrm>
          <a:prstGeom prst="rect">
            <a:avLst/>
          </a:prstGeom>
        </p:spPr>
      </p:pic>
      <p:pic>
        <p:nvPicPr>
          <p:cNvPr id="2" name="ScheduleBlank"/>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86886" y="1060246"/>
            <a:ext cx="3149747" cy="5590800"/>
          </a:xfrm>
          <a:prstGeom prst="rect">
            <a:avLst/>
          </a:prstGeom>
        </p:spPr>
      </p:pic>
      <p:pic>
        <p:nvPicPr>
          <p:cNvPr id="3" name="Add_Time_Initial"/>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86127" y="1059146"/>
            <a:ext cx="3149747" cy="5590800"/>
          </a:xfrm>
          <a:prstGeom prst="rect">
            <a:avLst/>
          </a:prstGeom>
        </p:spPr>
      </p:pic>
      <p:pic>
        <p:nvPicPr>
          <p:cNvPr id="4" name="Add_Time_EnableRepeat"/>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186886" y="1058280"/>
            <a:ext cx="3149747" cy="5590800"/>
          </a:xfrm>
          <a:prstGeom prst="rect">
            <a:avLst/>
          </a:prstGeom>
        </p:spPr>
      </p:pic>
      <p:pic>
        <p:nvPicPr>
          <p:cNvPr id="5" name="Add_Time_Time_Added"/>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186126" y="1058280"/>
            <a:ext cx="3149747" cy="5590800"/>
          </a:xfrm>
          <a:prstGeom prst="rect">
            <a:avLst/>
          </a:prstGeom>
        </p:spPr>
      </p:pic>
      <p:sp>
        <p:nvSpPr>
          <p:cNvPr id="8" name="TapRing"/>
          <p:cNvSpPr/>
          <p:nvPr/>
        </p:nvSpPr>
        <p:spPr>
          <a:xfrm>
            <a:off x="-954127" y="5044088"/>
            <a:ext cx="756000" cy="756000"/>
          </a:xfrm>
          <a:prstGeom prst="ellipse">
            <a:avLst/>
          </a:prstGeom>
          <a:gradFill flip="none" rotWithShape="1">
            <a:gsLst>
              <a:gs pos="0">
                <a:schemeClr val="tx1"/>
              </a:gs>
              <a:gs pos="100000">
                <a:schemeClr val="tx1">
                  <a:lumMod val="75000"/>
                </a:schemeClr>
              </a:gs>
            </a:gsLst>
            <a:lin ang="16200000" scaled="1"/>
            <a:tileRect/>
          </a:gradFill>
          <a:ln w="38100">
            <a:gradFill flip="none" rotWithShape="1">
              <a:gsLst>
                <a:gs pos="0">
                  <a:schemeClr val="tx1">
                    <a:lumMod val="85000"/>
                  </a:schemeClr>
                </a:gs>
                <a:gs pos="100000">
                  <a:schemeClr val="tx1">
                    <a:lumMod val="65000"/>
                  </a:schemeClr>
                </a:gs>
              </a:gsLst>
              <a:lin ang="5400000" scaled="1"/>
              <a:tileRect/>
            </a:gradFill>
          </a:ln>
          <a:effectLst>
            <a:outerShdw blurRad="317500" dist="114300" dir="5400000" sx="98000" sy="98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1369368"/>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8.33333E-7 -0.22105 L 0.16632 -0.16024 C 0.20139 -0.14659 0.25382 -0.1385 0.30799 -0.1385 C 0.37031 -0.1385 0.42014 -0.14659 0.45486 -0.16024 L 0.6217 -0.22105 " pathEditMode="relative" rAng="0" ptsTypes="FffFF">
                                      <p:cBhvr>
                                        <p:cTn id="6" dur="1500" fill="hold"/>
                                        <p:tgtEl>
                                          <p:spTgt spid="8"/>
                                        </p:tgtEl>
                                        <p:attrNameLst>
                                          <p:attrName>ppt_x</p:attrName>
                                          <p:attrName>ppt_y</p:attrName>
                                        </p:attrNameLst>
                                      </p:cBhvr>
                                      <p:rCtr x="31076" y="4116"/>
                                    </p:animMotion>
                                  </p:childTnLst>
                                </p:cTn>
                              </p:par>
                            </p:childTnLst>
                          </p:cTn>
                        </p:par>
                        <p:par>
                          <p:cTn id="7" fill="hold">
                            <p:stCondLst>
                              <p:cond delay="1500"/>
                            </p:stCondLst>
                            <p:childTnLst>
                              <p:par>
                                <p:cTn id="8" presetID="26" presetClass="emph" presetSubtype="0" fill="hold" grpId="1" nodeType="after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2" nodeType="clickEffect">
                                  <p:stCondLst>
                                    <p:cond delay="0"/>
                                  </p:stCondLst>
                                  <p:childTnLst>
                                    <p:animMotion origin="layout" path="M 0.62153 -0.2213 L 0.5066 -0.48773 " pathEditMode="relative" rAng="0" ptsTypes="AA">
                                      <p:cBhvr>
                                        <p:cTn id="18" dur="1000" fill="hold"/>
                                        <p:tgtEl>
                                          <p:spTgt spid="8"/>
                                        </p:tgtEl>
                                        <p:attrNameLst>
                                          <p:attrName>ppt_x</p:attrName>
                                          <p:attrName>ppt_y</p:attrName>
                                        </p:attrNameLst>
                                      </p:cBhvr>
                                      <p:rCtr x="-5747" y="-13333"/>
                                    </p:animMotion>
                                  </p:childTnLst>
                                </p:cTn>
                              </p:par>
                            </p:childTnLst>
                          </p:cTn>
                        </p:par>
                        <p:par>
                          <p:cTn id="19" fill="hold">
                            <p:stCondLst>
                              <p:cond delay="1000"/>
                            </p:stCondLst>
                            <p:childTnLst>
                              <p:par>
                                <p:cTn id="20" presetID="26" presetClass="emph" presetSubtype="0" fill="hold" grpId="3" nodeType="afterEffect">
                                  <p:stCondLst>
                                    <p:cond delay="0"/>
                                  </p:stCondLst>
                                  <p:childTnLst>
                                    <p:animEffect transition="out" filter="fade">
                                      <p:cBhvr>
                                        <p:cTn id="21" dur="500" tmFilter="0, 0; .2, .5; .8, .5; 1, 0"/>
                                        <p:tgtEl>
                                          <p:spTgt spid="8"/>
                                        </p:tgtEl>
                                      </p:cBhvr>
                                    </p:animEffect>
                                    <p:animScale>
                                      <p:cBhvr>
                                        <p:cTn id="22" dur="250" autoRev="1" fill="hold"/>
                                        <p:tgtEl>
                                          <p:spTgt spid="8"/>
                                        </p:tgtEl>
                                      </p:cBhvr>
                                      <p:by x="105000" y="105000"/>
                                    </p:animScale>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path" presetSubtype="0" accel="50000" decel="50000" fill="hold" grpId="4" nodeType="clickEffect">
                                  <p:stCondLst>
                                    <p:cond delay="0"/>
                                  </p:stCondLst>
                                  <p:childTnLst>
                                    <p:animMotion origin="layout" path="M 0.5066 -0.48774 L 0.50555 -0.3257 C 0.50486 -0.29121 0.51354 -0.24584 0.52865 -0.20162 C 0.54566 -0.15139 0.56476 -0.11436 0.58472 -0.0926 L 0.67674 0.01481 " pathEditMode="relative" rAng="3941323" ptsTypes="FffFF">
                                      <p:cBhvr>
                                        <p:cTn id="30" dur="1500" fill="hold"/>
                                        <p:tgtEl>
                                          <p:spTgt spid="8"/>
                                        </p:tgtEl>
                                        <p:attrNameLst>
                                          <p:attrName>ppt_x</p:attrName>
                                          <p:attrName>ppt_y</p:attrName>
                                        </p:attrNameLst>
                                      </p:cBhvr>
                                      <p:rCtr x="5399" y="26991"/>
                                    </p:animMotion>
                                  </p:childTnLst>
                                </p:cTn>
                              </p:par>
                            </p:childTnLst>
                          </p:cTn>
                        </p:par>
                        <p:par>
                          <p:cTn id="31" fill="hold">
                            <p:stCondLst>
                              <p:cond delay="1500"/>
                            </p:stCondLst>
                            <p:childTnLst>
                              <p:par>
                                <p:cTn id="32" presetID="26" presetClass="emph" presetSubtype="0" fill="hold" grpId="5" nodeType="afterEffect">
                                  <p:stCondLst>
                                    <p:cond delay="0"/>
                                  </p:stCondLst>
                                  <p:childTnLst>
                                    <p:animEffect transition="out" filter="fade">
                                      <p:cBhvr>
                                        <p:cTn id="33" dur="500" tmFilter="0, 0; .2, .5; .8, .5; 1, 0"/>
                                        <p:tgtEl>
                                          <p:spTgt spid="8"/>
                                        </p:tgtEl>
                                      </p:cBhvr>
                                    </p:animEffect>
                                    <p:animScale>
                                      <p:cBhvr>
                                        <p:cTn id="34" dur="250" autoRev="1" fill="hold"/>
                                        <p:tgtEl>
                                          <p:spTgt spid="8"/>
                                        </p:tgtEl>
                                      </p:cBhvr>
                                      <p:by x="105000" y="105000"/>
                                    </p:animScale>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50"/>
                                        <p:tgtEl>
                                          <p:spTgt spid="4"/>
                                        </p:tgtEl>
                                      </p:cBhvr>
                                    </p:animEffect>
                                  </p:childTnLst>
                                </p:cTn>
                              </p:par>
                            </p:childTnLst>
                          </p:cTn>
                        </p:par>
                        <p:par>
                          <p:cTn id="39" fill="hold">
                            <p:stCondLst>
                              <p:cond delay="2250"/>
                            </p:stCondLst>
                            <p:childTnLst>
                              <p:par>
                                <p:cTn id="40" presetID="42" presetClass="path" presetSubtype="0" accel="50000" decel="50000" fill="hold" grpId="6" nodeType="afterEffect">
                                  <p:stCondLst>
                                    <p:cond delay="0"/>
                                  </p:stCondLst>
                                  <p:childTnLst>
                                    <p:animMotion origin="layout" path="M 0.67674 0.01458 L 0.89358 -0.09584 " pathEditMode="relative" rAng="0" ptsTypes="AA">
                                      <p:cBhvr>
                                        <p:cTn id="41" dur="1500" fill="hold"/>
                                        <p:tgtEl>
                                          <p:spTgt spid="8"/>
                                        </p:tgtEl>
                                        <p:attrNameLst>
                                          <p:attrName>ppt_x</p:attrName>
                                          <p:attrName>ppt_y</p:attrName>
                                        </p:attrNameLst>
                                      </p:cBhvr>
                                      <p:rCtr x="10833" y="-5532"/>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7" nodeType="clickEffect">
                                  <p:stCondLst>
                                    <p:cond delay="0"/>
                                  </p:stCondLst>
                                  <p:childTnLst>
                                    <p:animMotion origin="layout" path="M 0.89358 -0.09583 L 0.50642 -0.48796 " pathEditMode="relative" rAng="0" ptsTypes="AA">
                                      <p:cBhvr>
                                        <p:cTn id="45" dur="1500" fill="hold"/>
                                        <p:tgtEl>
                                          <p:spTgt spid="8"/>
                                        </p:tgtEl>
                                        <p:attrNameLst>
                                          <p:attrName>ppt_x</p:attrName>
                                          <p:attrName>ppt_y</p:attrName>
                                        </p:attrNameLst>
                                      </p:cBhvr>
                                      <p:rCtr x="-19358" y="-19606"/>
                                    </p:animMotion>
                                  </p:childTnLst>
                                </p:cTn>
                              </p:par>
                            </p:childTnLst>
                          </p:cTn>
                        </p:par>
                        <p:par>
                          <p:cTn id="46" fill="hold">
                            <p:stCondLst>
                              <p:cond delay="1500"/>
                            </p:stCondLst>
                            <p:childTnLst>
                              <p:par>
                                <p:cTn id="47" presetID="26" presetClass="emph" presetSubtype="0" fill="hold" grpId="8" nodeType="afterEffect">
                                  <p:stCondLst>
                                    <p:cond delay="0"/>
                                  </p:stCondLst>
                                  <p:childTnLst>
                                    <p:animEffect transition="out" filter="fade">
                                      <p:cBhvr>
                                        <p:cTn id="48" dur="500" tmFilter="0, 0; .2, .5; .8, .5; 1, 0"/>
                                        <p:tgtEl>
                                          <p:spTgt spid="8"/>
                                        </p:tgtEl>
                                      </p:cBhvr>
                                    </p:animEffect>
                                    <p:animScale>
                                      <p:cBhvr>
                                        <p:cTn id="49" dur="250" autoRev="1" fill="hold"/>
                                        <p:tgtEl>
                                          <p:spTgt spid="8"/>
                                        </p:tgtEl>
                                      </p:cBhvr>
                                      <p:by x="105000" y="105000"/>
                                    </p:animScale>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250"/>
                                        <p:tgtEl>
                                          <p:spTgt spid="5"/>
                                        </p:tgtEl>
                                      </p:cBhvr>
                                    </p:animEffect>
                                  </p:childTnLst>
                                </p:cTn>
                              </p:par>
                            </p:childTnLst>
                          </p:cTn>
                        </p:par>
                        <p:par>
                          <p:cTn id="54" fill="hold">
                            <p:stCondLst>
                              <p:cond delay="2250"/>
                            </p:stCondLst>
                            <p:childTnLst>
                              <p:par>
                                <p:cTn id="55" presetID="42" presetClass="path" presetSubtype="0" accel="50000" decel="50000" fill="hold" grpId="9" nodeType="afterEffect">
                                  <p:stCondLst>
                                    <p:cond delay="0"/>
                                  </p:stCondLst>
                                  <p:childTnLst>
                                    <p:animMotion origin="layout" path="M 0.5066 -0.48773 L 0.24757 -0.5537 " pathEditMode="relative" rAng="0" ptsTypes="AA">
                                      <p:cBhvr>
                                        <p:cTn id="56" dur="2000" fill="hold"/>
                                        <p:tgtEl>
                                          <p:spTgt spid="8"/>
                                        </p:tgtEl>
                                        <p:attrNameLst>
                                          <p:attrName>ppt_x</p:attrName>
                                          <p:attrName>ppt_y</p:attrName>
                                        </p:attrNameLst>
                                      </p:cBhvr>
                                      <p:rCtr x="-12951" y="-3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P spid="8" grpId="5" animBg="1"/>
      <p:bldP spid="8" grpId="6" animBg="1"/>
      <p:bldP spid="8" grpId="7" animBg="1"/>
      <p:bldP spid="8" grpId="8" animBg="1"/>
      <p:bldP spid="8" grpId="9"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honeBod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71582" y="-315311"/>
            <a:ext cx="5379597" cy="8316311"/>
          </a:xfrm>
          <a:prstGeom prst="rect">
            <a:avLst/>
          </a:prstGeom>
        </p:spPr>
      </p:pic>
      <p:pic>
        <p:nvPicPr>
          <p:cNvPr id="15" name="HomeScree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86127" y="1046771"/>
            <a:ext cx="3150506" cy="5592146"/>
          </a:xfrm>
          <a:prstGeom prst="rect">
            <a:avLst/>
          </a:prstGeom>
        </p:spPr>
      </p:pic>
      <p:pic>
        <p:nvPicPr>
          <p:cNvPr id="5" name="New_Time_Initial"/>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86126" y="1052878"/>
            <a:ext cx="3149747" cy="5590800"/>
          </a:xfrm>
          <a:prstGeom prst="rect">
            <a:avLst/>
          </a:prstGeom>
        </p:spPr>
      </p:pic>
      <p:pic>
        <p:nvPicPr>
          <p:cNvPr id="9" name="New_Time_083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86506" y="1052878"/>
            <a:ext cx="3149747" cy="5590799"/>
          </a:xfrm>
          <a:prstGeom prst="rect">
            <a:avLst/>
          </a:prstGeom>
        </p:spPr>
      </p:pic>
      <p:pic>
        <p:nvPicPr>
          <p:cNvPr id="10" name="New_Time_183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186506" y="1052878"/>
            <a:ext cx="3149747" cy="5590800"/>
          </a:xfrm>
          <a:prstGeom prst="rect">
            <a:avLst/>
          </a:prstGeom>
        </p:spPr>
      </p:pic>
      <p:pic>
        <p:nvPicPr>
          <p:cNvPr id="11" name="New_Time_180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186125" y="1052878"/>
            <a:ext cx="3149747" cy="5590800"/>
          </a:xfrm>
          <a:prstGeom prst="rect">
            <a:avLst/>
          </a:prstGeom>
        </p:spPr>
      </p:pic>
      <p:pic>
        <p:nvPicPr>
          <p:cNvPr id="12" name="New_Time_Final"/>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186506" y="1052878"/>
            <a:ext cx="3149747" cy="5590800"/>
          </a:xfrm>
          <a:prstGeom prst="rect">
            <a:avLst/>
          </a:prstGeom>
        </p:spPr>
      </p:pic>
      <p:pic>
        <p:nvPicPr>
          <p:cNvPr id="13" name="New_Time_Added"/>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186124" y="1058280"/>
            <a:ext cx="3149747" cy="5590800"/>
          </a:xfrm>
          <a:prstGeom prst="rect">
            <a:avLst/>
          </a:prstGeom>
        </p:spPr>
      </p:pic>
      <p:sp>
        <p:nvSpPr>
          <p:cNvPr id="8" name="TapRing"/>
          <p:cNvSpPr/>
          <p:nvPr/>
        </p:nvSpPr>
        <p:spPr>
          <a:xfrm>
            <a:off x="1315582" y="1246172"/>
            <a:ext cx="756000" cy="756000"/>
          </a:xfrm>
          <a:prstGeom prst="ellipse">
            <a:avLst/>
          </a:prstGeom>
          <a:gradFill flip="none" rotWithShape="1">
            <a:gsLst>
              <a:gs pos="0">
                <a:schemeClr val="tx1"/>
              </a:gs>
              <a:gs pos="100000">
                <a:schemeClr val="tx1">
                  <a:lumMod val="75000"/>
                </a:schemeClr>
              </a:gs>
            </a:gsLst>
            <a:lin ang="16200000" scaled="1"/>
            <a:tileRect/>
          </a:gradFill>
          <a:ln w="38100">
            <a:gradFill flip="none" rotWithShape="1">
              <a:gsLst>
                <a:gs pos="0">
                  <a:schemeClr val="tx1">
                    <a:lumMod val="85000"/>
                  </a:schemeClr>
                </a:gs>
                <a:gs pos="100000">
                  <a:schemeClr val="tx1">
                    <a:lumMod val="65000"/>
                  </a:schemeClr>
                </a:gs>
              </a:gsLst>
              <a:lin ang="5400000" scaled="1"/>
              <a:tileRect/>
            </a:gradFill>
          </a:ln>
          <a:effectLst>
            <a:outerShdw blurRad="317500" dist="114300" dir="5400000" sx="98000" sy="98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3203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05556E-6 -4.93062E-6 L 0.25365 0.05112 " pathEditMode="relative" rAng="0" ptsTypes="AA">
                                      <p:cBhvr>
                                        <p:cTn id="6" dur="1000" fill="hold"/>
                                        <p:tgtEl>
                                          <p:spTgt spid="8"/>
                                        </p:tgtEl>
                                        <p:attrNameLst>
                                          <p:attrName>ppt_x</p:attrName>
                                          <p:attrName>ppt_y</p:attrName>
                                        </p:attrNameLst>
                                      </p:cBhvr>
                                      <p:rCtr x="12674" y="2544"/>
                                    </p:animMotion>
                                  </p:childTnLst>
                                </p:cTn>
                              </p:par>
                            </p:childTnLst>
                          </p:cTn>
                        </p:par>
                        <p:par>
                          <p:cTn id="7" fill="hold">
                            <p:stCondLst>
                              <p:cond delay="1000"/>
                            </p:stCondLst>
                            <p:childTnLst>
                              <p:par>
                                <p:cTn id="8" presetID="26" presetClass="emph" presetSubtype="0" fill="hold" grpId="1" nodeType="afterEffect">
                                  <p:stCondLst>
                                    <p:cond delay="0"/>
                                  </p:stCondLst>
                                  <p:childTnLst>
                                    <p:animEffect transition="out" filter="fade">
                                      <p:cBhvr>
                                        <p:cTn id="9" dur="500" tmFilter="0, 0; .2, .5; .8, .5; 1, 0"/>
                                        <p:tgtEl>
                                          <p:spTgt spid="8"/>
                                        </p:tgtEl>
                                      </p:cBhvr>
                                    </p:animEffect>
                                    <p:animScale>
                                      <p:cBhvr>
                                        <p:cTn id="10" dur="250" autoRev="1" fill="hold"/>
                                        <p:tgtEl>
                                          <p:spTgt spid="8"/>
                                        </p:tgtEl>
                                      </p:cBhvr>
                                      <p:by x="105000" y="105000"/>
                                    </p:animScale>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childTnLst>
                                </p:cTn>
                              </p:par>
                            </p:childTnLst>
                          </p:cTn>
                        </p:par>
                        <p:par>
                          <p:cTn id="15" fill="hold">
                            <p:stCondLst>
                              <p:cond delay="1750"/>
                            </p:stCondLst>
                            <p:childTnLst>
                              <p:par>
                                <p:cTn id="16" presetID="42" presetClass="path" presetSubtype="0" accel="50000" decel="50000" fill="hold" grpId="2" nodeType="afterEffect">
                                  <p:stCondLst>
                                    <p:cond delay="0"/>
                                  </p:stCondLst>
                                  <p:childTnLst>
                                    <p:animMotion origin="layout" path="M 0.25365 0.05112 L 0.30573 0.35523 " pathEditMode="relative" rAng="0" ptsTypes="AA">
                                      <p:cBhvr>
                                        <p:cTn id="17" dur="1000" fill="hold"/>
                                        <p:tgtEl>
                                          <p:spTgt spid="8"/>
                                        </p:tgtEl>
                                        <p:attrNameLst>
                                          <p:attrName>ppt_x</p:attrName>
                                          <p:attrName>ppt_y</p:attrName>
                                        </p:attrNameLst>
                                      </p:cBhvr>
                                      <p:rCtr x="2604" y="15194"/>
                                    </p:animMotion>
                                  </p:childTnLst>
                                </p:cTn>
                              </p:par>
                            </p:childTnLst>
                          </p:cTn>
                        </p:par>
                        <p:par>
                          <p:cTn id="18" fill="hold">
                            <p:stCondLst>
                              <p:cond delay="2750"/>
                            </p:stCondLst>
                            <p:childTnLst>
                              <p:par>
                                <p:cTn id="19" presetID="42" presetClass="path" presetSubtype="0" accel="50000" decel="50000" fill="hold" grpId="3" nodeType="afterEffect">
                                  <p:stCondLst>
                                    <p:cond delay="0"/>
                                  </p:stCondLst>
                                  <p:childTnLst>
                                    <p:animMotion origin="layout" path="M 0.30573 0.35523 L 0.30573 0.08303 " pathEditMode="relative" rAng="0" ptsTypes="AA">
                                      <p:cBhvr>
                                        <p:cTn id="20" dur="1000" fill="hold"/>
                                        <p:tgtEl>
                                          <p:spTgt spid="8"/>
                                        </p:tgtEl>
                                        <p:attrNameLst>
                                          <p:attrName>ppt_x</p:attrName>
                                          <p:attrName>ppt_y</p:attrName>
                                        </p:attrNameLst>
                                      </p:cBhvr>
                                      <p:rCtr x="0" y="-13622"/>
                                    </p:animMotion>
                                  </p:childTnLst>
                                </p:cTn>
                              </p:par>
                              <p:par>
                                <p:cTn id="21" presetID="2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1000"/>
                                        <p:tgtEl>
                                          <p:spTgt spid="10"/>
                                        </p:tgtEl>
                                      </p:cBhvr>
                                    </p:animEffect>
                                  </p:childTnLst>
                                </p:cTn>
                              </p:par>
                              <p:par>
                                <p:cTn id="24" presetID="26" presetClass="emph" presetSubtype="0" fill="hold" grpId="4" nodeType="withEffect">
                                  <p:stCondLst>
                                    <p:cond delay="0"/>
                                  </p:stCondLst>
                                  <p:childTnLst>
                                    <p:animEffect transition="out" filter="fade">
                                      <p:cBhvr>
                                        <p:cTn id="25" dur="1000" tmFilter="0, 0; .2, .5; .8, .5; 1, 0"/>
                                        <p:tgtEl>
                                          <p:spTgt spid="8"/>
                                        </p:tgtEl>
                                      </p:cBhvr>
                                    </p:animEffect>
                                    <p:animScale>
                                      <p:cBhvr>
                                        <p:cTn id="26" dur="500" autoRev="1" fill="hold"/>
                                        <p:tgtEl>
                                          <p:spTgt spid="8"/>
                                        </p:tgtEl>
                                      </p:cBhvr>
                                      <p:by x="105000" y="105000"/>
                                    </p:animScale>
                                  </p:childTnLst>
                                </p:cTn>
                              </p:par>
                            </p:childTnLst>
                          </p:cTn>
                        </p:par>
                        <p:par>
                          <p:cTn id="27" fill="hold">
                            <p:stCondLst>
                              <p:cond delay="3750"/>
                            </p:stCondLst>
                            <p:childTnLst>
                              <p:par>
                                <p:cTn id="28" presetID="42" presetClass="path" presetSubtype="0" accel="50000" decel="50000" fill="hold" grpId="5" nodeType="afterEffect">
                                  <p:stCondLst>
                                    <p:cond delay="0"/>
                                  </p:stCondLst>
                                  <p:childTnLst>
                                    <p:animMotion origin="layout" path="M 0.30573 0.08303 L 0.36702 0.1605 " pathEditMode="relative" rAng="0" ptsTypes="AA">
                                      <p:cBhvr>
                                        <p:cTn id="29" dur="500" fill="hold"/>
                                        <p:tgtEl>
                                          <p:spTgt spid="8"/>
                                        </p:tgtEl>
                                        <p:attrNameLst>
                                          <p:attrName>ppt_x</p:attrName>
                                          <p:attrName>ppt_y</p:attrName>
                                        </p:attrNameLst>
                                      </p:cBhvr>
                                      <p:rCtr x="3056" y="3862"/>
                                    </p:animMotion>
                                  </p:childTnLst>
                                </p:cTn>
                              </p:par>
                            </p:childTnLst>
                          </p:cTn>
                        </p:par>
                        <p:par>
                          <p:cTn id="30" fill="hold">
                            <p:stCondLst>
                              <p:cond delay="4250"/>
                            </p:stCondLst>
                            <p:childTnLst>
                              <p:par>
                                <p:cTn id="31" presetID="42" presetClass="path" presetSubtype="0" accel="50000" decel="50000" fill="hold" grpId="6" nodeType="afterEffect">
                                  <p:stCondLst>
                                    <p:cond delay="0"/>
                                  </p:stCondLst>
                                  <p:childTnLst>
                                    <p:animMotion origin="layout" path="M 0.36702 0.1605 L 0.36702 0.4105 " pathEditMode="relative" rAng="0" ptsTypes="AA">
                                      <p:cBhvr>
                                        <p:cTn id="32" dur="1000" fill="hold"/>
                                        <p:tgtEl>
                                          <p:spTgt spid="8"/>
                                        </p:tgtEl>
                                        <p:attrNameLst>
                                          <p:attrName>ppt_x</p:attrName>
                                          <p:attrName>ppt_y</p:attrName>
                                        </p:attrNameLst>
                                      </p:cBhvr>
                                      <p:rCtr x="0" y="12488"/>
                                    </p:animMotion>
                                  </p:childTnLst>
                                </p:cTn>
                              </p:par>
                              <p:par>
                                <p:cTn id="33" presetID="22" presetClass="entr" presetSubtype="1"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1500"/>
                                        <p:tgtEl>
                                          <p:spTgt spid="11"/>
                                        </p:tgtEl>
                                      </p:cBhvr>
                                    </p:animEffect>
                                  </p:childTnLst>
                                </p:cTn>
                              </p:par>
                              <p:par>
                                <p:cTn id="36" presetID="26" presetClass="emph" presetSubtype="0" fill="hold" grpId="7" nodeType="withEffect">
                                  <p:stCondLst>
                                    <p:cond delay="0"/>
                                  </p:stCondLst>
                                  <p:childTnLst>
                                    <p:animEffect transition="out" filter="fade">
                                      <p:cBhvr>
                                        <p:cTn id="37" dur="1000" tmFilter="0, 0; .2, .5; .8, .5; 1, 0"/>
                                        <p:tgtEl>
                                          <p:spTgt spid="8"/>
                                        </p:tgtEl>
                                      </p:cBhvr>
                                    </p:animEffect>
                                    <p:animScale>
                                      <p:cBhvr>
                                        <p:cTn id="38" dur="500" autoRev="1" fill="hold"/>
                                        <p:tgtEl>
                                          <p:spTgt spid="8"/>
                                        </p:tgtEl>
                                      </p:cBhvr>
                                      <p:by x="105000" y="105000"/>
                                    </p:animScale>
                                  </p:childTnLst>
                                </p:cTn>
                              </p:par>
                            </p:childTnLst>
                          </p:cTn>
                        </p:par>
                        <p:par>
                          <p:cTn id="39" fill="hold">
                            <p:stCondLst>
                              <p:cond delay="5750"/>
                            </p:stCondLst>
                            <p:childTnLst>
                              <p:par>
                                <p:cTn id="40" presetID="42" presetClass="path" presetSubtype="0" accel="50000" decel="50000" fill="hold" grpId="8" nodeType="afterEffect">
                                  <p:stCondLst>
                                    <p:cond delay="0"/>
                                  </p:stCondLst>
                                  <p:childTnLst>
                                    <p:animMotion origin="layout" path="M 0.36702 0.4105 L 0.43125 0.5 " pathEditMode="relative" rAng="0" ptsTypes="AA">
                                      <p:cBhvr>
                                        <p:cTn id="41" dur="500" fill="hold"/>
                                        <p:tgtEl>
                                          <p:spTgt spid="8"/>
                                        </p:tgtEl>
                                        <p:attrNameLst>
                                          <p:attrName>ppt_x</p:attrName>
                                          <p:attrName>ppt_y</p:attrName>
                                        </p:attrNameLst>
                                      </p:cBhvr>
                                      <p:rCtr x="3212" y="4463"/>
                                    </p:animMotion>
                                  </p:childTnLst>
                                </p:cTn>
                              </p:par>
                            </p:childTnLst>
                          </p:cTn>
                        </p:par>
                        <p:par>
                          <p:cTn id="42" fill="hold">
                            <p:stCondLst>
                              <p:cond delay="6250"/>
                            </p:stCondLst>
                            <p:childTnLst>
                              <p:par>
                                <p:cTn id="43" presetID="26" presetClass="emph" presetSubtype="0" fill="hold" grpId="9" nodeType="afterEffect">
                                  <p:stCondLst>
                                    <p:cond delay="0"/>
                                  </p:stCondLst>
                                  <p:childTnLst>
                                    <p:animEffect transition="out" filter="fade">
                                      <p:cBhvr>
                                        <p:cTn id="44" dur="500" tmFilter="0, 0; .2, .5; .8, .5; 1, 0"/>
                                        <p:tgtEl>
                                          <p:spTgt spid="8"/>
                                        </p:tgtEl>
                                      </p:cBhvr>
                                    </p:animEffect>
                                    <p:animScale>
                                      <p:cBhvr>
                                        <p:cTn id="45" dur="250" autoRev="1" fill="hold"/>
                                        <p:tgtEl>
                                          <p:spTgt spid="8"/>
                                        </p:tgtEl>
                                      </p:cBhvr>
                                      <p:by x="105000" y="105000"/>
                                    </p:animScale>
                                  </p:childTnLst>
                                </p:cTn>
                              </p:par>
                            </p:childTnLst>
                          </p:cTn>
                        </p:par>
                        <p:par>
                          <p:cTn id="46" fill="hold">
                            <p:stCondLst>
                              <p:cond delay="675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50"/>
                                        <p:tgtEl>
                                          <p:spTgt spid="12"/>
                                        </p:tgtEl>
                                      </p:cBhvr>
                                    </p:animEffect>
                                  </p:childTnLst>
                                </p:cTn>
                              </p:par>
                            </p:childTnLst>
                          </p:cTn>
                        </p:par>
                        <p:par>
                          <p:cTn id="50" fill="hold">
                            <p:stCondLst>
                              <p:cond delay="7000"/>
                            </p:stCondLst>
                            <p:childTnLst>
                              <p:par>
                                <p:cTn id="51" presetID="42" presetClass="path" presetSubtype="0" accel="50000" decel="50000" fill="hold" grpId="10" nodeType="afterEffect">
                                  <p:stCondLst>
                                    <p:cond delay="0"/>
                                  </p:stCondLst>
                                  <p:childTnLst>
                                    <p:animMotion origin="layout" path="M 0.43125 0.5 L 0.25365 0.05112 " pathEditMode="relative" rAng="0" ptsTypes="AA">
                                      <p:cBhvr>
                                        <p:cTn id="52" dur="1000" fill="hold"/>
                                        <p:tgtEl>
                                          <p:spTgt spid="8"/>
                                        </p:tgtEl>
                                        <p:attrNameLst>
                                          <p:attrName>ppt_x</p:attrName>
                                          <p:attrName>ppt_y</p:attrName>
                                        </p:attrNameLst>
                                      </p:cBhvr>
                                      <p:rCtr x="-8889" y="-22456"/>
                                    </p:animMotion>
                                  </p:childTnLst>
                                </p:cTn>
                              </p:par>
                            </p:childTnLst>
                          </p:cTn>
                        </p:par>
                        <p:par>
                          <p:cTn id="53" fill="hold">
                            <p:stCondLst>
                              <p:cond delay="8000"/>
                            </p:stCondLst>
                            <p:childTnLst>
                              <p:par>
                                <p:cTn id="54" presetID="26" presetClass="emph" presetSubtype="0" fill="hold" grpId="11" nodeType="afterEffect">
                                  <p:stCondLst>
                                    <p:cond delay="0"/>
                                  </p:stCondLst>
                                  <p:childTnLst>
                                    <p:animEffect transition="out" filter="fade">
                                      <p:cBhvr>
                                        <p:cTn id="55" dur="500" tmFilter="0, 0; .2, .5; .8, .5; 1, 0"/>
                                        <p:tgtEl>
                                          <p:spTgt spid="8"/>
                                        </p:tgtEl>
                                      </p:cBhvr>
                                    </p:animEffect>
                                    <p:animScale>
                                      <p:cBhvr>
                                        <p:cTn id="56" dur="250" autoRev="1" fill="hold"/>
                                        <p:tgtEl>
                                          <p:spTgt spid="8"/>
                                        </p:tgtEl>
                                      </p:cBhvr>
                                      <p:by x="105000" y="105000"/>
                                    </p:animScale>
                                  </p:childTnLst>
                                </p:cTn>
                              </p:par>
                            </p:childTnLst>
                          </p:cTn>
                        </p:par>
                        <p:par>
                          <p:cTn id="57" fill="hold">
                            <p:stCondLst>
                              <p:cond delay="8500"/>
                            </p:stCondLst>
                            <p:childTnLst>
                              <p:par>
                                <p:cTn id="58" presetID="10" presetClass="entr" presetSubtype="0"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50"/>
                                        <p:tgtEl>
                                          <p:spTgt spid="13"/>
                                        </p:tgtEl>
                                      </p:cBhvr>
                                    </p:animEffect>
                                  </p:childTnLst>
                                </p:cTn>
                              </p:par>
                            </p:childTnLst>
                          </p:cTn>
                        </p:par>
                        <p:par>
                          <p:cTn id="61" fill="hold">
                            <p:stCondLst>
                              <p:cond delay="8750"/>
                            </p:stCondLst>
                            <p:childTnLst>
                              <p:par>
                                <p:cTn id="62" presetID="42" presetClass="path" presetSubtype="0" accel="50000" decel="50000" fill="hold" grpId="12" nodeType="afterEffect">
                                  <p:stCondLst>
                                    <p:cond delay="0"/>
                                  </p:stCondLst>
                                  <p:childTnLst>
                                    <p:animMotion origin="layout" path="M 0.25365 0.05112 L 0.00174 -4.93062E-6 " pathEditMode="relative" rAng="0" ptsTypes="AA">
                                      <p:cBhvr>
                                        <p:cTn id="63" dur="1000" fill="hold"/>
                                        <p:tgtEl>
                                          <p:spTgt spid="8"/>
                                        </p:tgtEl>
                                        <p:attrNameLst>
                                          <p:attrName>ppt_x</p:attrName>
                                          <p:attrName>ppt_y</p:attrName>
                                        </p:attrNameLst>
                                      </p:cBhvr>
                                      <p:rCtr x="-12604" y="-25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P spid="8" grpId="5" animBg="1"/>
      <p:bldP spid="8" grpId="6" animBg="1"/>
      <p:bldP spid="8" grpId="7" animBg="1"/>
      <p:bldP spid="8" grpId="8" animBg="1"/>
      <p:bldP spid="8" grpId="9" animBg="1"/>
      <p:bldP spid="8" grpId="10" animBg="1"/>
      <p:bldP spid="8" grpId="11" animBg="1"/>
      <p:bldP spid="8" grpId="1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p:cNvSpPr/>
          <p:nvPr/>
        </p:nvSpPr>
        <p:spPr>
          <a:xfrm>
            <a:off x="701040" y="762000"/>
            <a:ext cx="90678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rogressBar"/>
          <p:cNvSpPr/>
          <p:nvPr/>
        </p:nvSpPr>
        <p:spPr>
          <a:xfrm>
            <a:off x="701040" y="761999"/>
            <a:ext cx="9067800" cy="1143000"/>
          </a:xfrm>
          <a:prstGeom prst="rect">
            <a:avLst/>
          </a:prstGeom>
          <a:solidFill>
            <a:srgbClr val="A3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Backward Arrow"/>
          <p:cNvSpPr/>
          <p:nvPr/>
        </p:nvSpPr>
        <p:spPr>
          <a:xfrm rot="10800000">
            <a:off x="929640" y="1036320"/>
            <a:ext cx="579120" cy="609600"/>
          </a:xfrm>
          <a:prstGeom prst="rightArrow">
            <a:avLst>
              <a:gd name="adj1" fmla="val 50000"/>
              <a:gd name="adj2" fmla="val 775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rward Arrow"/>
          <p:cNvSpPr/>
          <p:nvPr/>
        </p:nvSpPr>
        <p:spPr>
          <a:xfrm>
            <a:off x="1874520" y="1036320"/>
            <a:ext cx="579120" cy="609600"/>
          </a:xfrm>
          <a:prstGeom prst="rightArrow">
            <a:avLst>
              <a:gd name="adj1" fmla="val 50000"/>
              <a:gd name="adj2" fmla="val 775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nter address"/>
          <p:cNvSpPr txBox="1"/>
          <p:nvPr/>
        </p:nvSpPr>
        <p:spPr>
          <a:xfrm>
            <a:off x="2849880" y="1010334"/>
            <a:ext cx="3157018" cy="646331"/>
          </a:xfrm>
          <a:prstGeom prst="rect">
            <a:avLst/>
          </a:prstGeom>
          <a:noFill/>
        </p:spPr>
        <p:txBody>
          <a:bodyPr wrap="none" rtlCol="0">
            <a:spAutoFit/>
          </a:bodyPr>
          <a:lstStyle/>
          <a:p>
            <a:r>
              <a:rPr lang="en-GB" sz="3600" dirty="0" smtClean="0">
                <a:solidFill>
                  <a:schemeClr val="tx1">
                    <a:lumMod val="85000"/>
                  </a:schemeClr>
                </a:solidFill>
                <a:latin typeface="Open Sans" pitchFamily="34" charset="0"/>
                <a:ea typeface="Open Sans" pitchFamily="34" charset="0"/>
                <a:cs typeface="Open Sans" pitchFamily="34" charset="0"/>
              </a:rPr>
              <a:t>Enter address</a:t>
            </a:r>
            <a:endParaRPr lang="en-GB" sz="3600" dirty="0">
              <a:solidFill>
                <a:schemeClr val="tx1">
                  <a:lumMod val="85000"/>
                </a:schemeClr>
              </a:solidFill>
              <a:latin typeface="Open Sans" pitchFamily="34" charset="0"/>
              <a:ea typeface="Open Sans" pitchFamily="34" charset="0"/>
              <a:cs typeface="Open Sans" pitchFamily="34" charset="0"/>
            </a:endParaRPr>
          </a:p>
        </p:txBody>
      </p:sp>
      <p:sp>
        <p:nvSpPr>
          <p:cNvPr id="9" name="uwatt.com/login"/>
          <p:cNvSpPr txBox="1"/>
          <p:nvPr/>
        </p:nvSpPr>
        <p:spPr>
          <a:xfrm>
            <a:off x="2865120" y="1010334"/>
            <a:ext cx="3682418" cy="646331"/>
          </a:xfrm>
          <a:prstGeom prst="rect">
            <a:avLst/>
          </a:prstGeom>
          <a:noFill/>
        </p:spPr>
        <p:txBody>
          <a:bodyPr wrap="none" rtlCol="0">
            <a:spAutoFit/>
          </a:bodyPr>
          <a:lstStyle/>
          <a:p>
            <a:r>
              <a:rPr lang="en-GB" sz="3600" dirty="0" smtClean="0">
                <a:solidFill>
                  <a:schemeClr val="accent1">
                    <a:lumMod val="50000"/>
                  </a:schemeClr>
                </a:solidFill>
                <a:latin typeface="Open Sans" pitchFamily="34" charset="0"/>
                <a:ea typeface="Open Sans" pitchFamily="34" charset="0"/>
                <a:cs typeface="Open Sans" pitchFamily="34" charset="0"/>
              </a:rPr>
              <a:t>uwatt.com/login</a:t>
            </a:r>
            <a:endParaRPr lang="en-GB" sz="3600" dirty="0">
              <a:solidFill>
                <a:schemeClr val="accent1">
                  <a:lumMod val="50000"/>
                </a:schemeClr>
              </a:solidFill>
              <a:latin typeface="Open Sans" pitchFamily="34" charset="0"/>
              <a:ea typeface="Open Sans" pitchFamily="34" charset="0"/>
              <a:cs typeface="Open Sans" pitchFamily="34" charset="0"/>
            </a:endParaRPr>
          </a:p>
        </p:txBody>
      </p:sp>
      <p:pic>
        <p:nvPicPr>
          <p:cNvPr id="1026" name="App_Overvie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0160" y="963348"/>
            <a:ext cx="6583680" cy="4931305"/>
          </a:xfrm>
          <a:prstGeom prst="rect">
            <a:avLst/>
          </a:prstGeom>
          <a:noFill/>
          <a:ln w="7620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3" name="App_Study"/>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80160" y="963348"/>
            <a:ext cx="6584607" cy="4932000"/>
          </a:xfrm>
          <a:prstGeom prst="rect">
            <a:avLst/>
          </a:prstGeom>
        </p:spPr>
      </p:pic>
      <p:pic>
        <p:nvPicPr>
          <p:cNvPr id="4" name="Active_Compute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38832" y="3079982"/>
            <a:ext cx="1502476" cy="349714"/>
          </a:xfrm>
          <a:prstGeom prst="rect">
            <a:avLst/>
          </a:prstGeom>
        </p:spPr>
      </p:pic>
      <p:pic>
        <p:nvPicPr>
          <p:cNvPr id="13" name="Inactive_Compute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34899" y="3079286"/>
            <a:ext cx="1502476" cy="349714"/>
          </a:xfrm>
          <a:prstGeom prst="rect">
            <a:avLst/>
          </a:prstGeom>
        </p:spPr>
      </p:pic>
      <p:pic>
        <p:nvPicPr>
          <p:cNvPr id="14" name="Active_List"/>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654598" y="3097548"/>
            <a:ext cx="2422096" cy="816000"/>
          </a:xfrm>
          <a:prstGeom prst="rect">
            <a:avLst/>
          </a:prstGeom>
        </p:spPr>
      </p:pic>
      <p:pic>
        <p:nvPicPr>
          <p:cNvPr id="15" name="Inactive_List"/>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834899" y="3526169"/>
            <a:ext cx="2214857" cy="751238"/>
          </a:xfrm>
          <a:prstGeom prst="rect">
            <a:avLst/>
          </a:prstGeom>
        </p:spPr>
      </p:pic>
      <p:pic>
        <p:nvPicPr>
          <p:cNvPr id="11" name="Curso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768840" y="2129105"/>
            <a:ext cx="825228" cy="1166400"/>
          </a:xfrm>
          <a:prstGeom prst="rect">
            <a:avLst/>
          </a:prstGeom>
        </p:spPr>
      </p:pic>
    </p:spTree>
    <p:extLst>
      <p:ext uri="{BB962C8B-B14F-4D97-AF65-F5344CB8AC3E}">
        <p14:creationId xmlns:p14="http://schemas.microsoft.com/office/powerpoint/2010/main" val="83385951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50" fill="hold"/>
                                        <p:tgtEl>
                                          <p:spTgt spid="7"/>
                                        </p:tgtEl>
                                        <p:attrNameLst>
                                          <p:attrName>ppt_x</p:attrName>
                                        </p:attrNameLst>
                                      </p:cBhvr>
                                      <p:tavLst>
                                        <p:tav tm="0">
                                          <p:val>
                                            <p:strVal val="#ppt_x"/>
                                          </p:val>
                                        </p:tav>
                                        <p:tav tm="100000">
                                          <p:val>
                                            <p:strVal val="#ppt_x"/>
                                          </p:val>
                                        </p:tav>
                                      </p:tavLst>
                                    </p:anim>
                                    <p:anim calcmode="lin" valueType="num">
                                      <p:cBhvr additive="base">
                                        <p:cTn id="12" dur="25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50" fill="hold"/>
                                        <p:tgtEl>
                                          <p:spTgt spid="5"/>
                                        </p:tgtEl>
                                        <p:attrNameLst>
                                          <p:attrName>ppt_x</p:attrName>
                                        </p:attrNameLst>
                                      </p:cBhvr>
                                      <p:tavLst>
                                        <p:tav tm="0">
                                          <p:val>
                                            <p:strVal val="#ppt_x"/>
                                          </p:val>
                                        </p:tav>
                                        <p:tav tm="100000">
                                          <p:val>
                                            <p:strVal val="#ppt_x"/>
                                          </p:val>
                                        </p:tav>
                                      </p:tavLst>
                                    </p:anim>
                                    <p:anim calcmode="lin" valueType="num">
                                      <p:cBhvr additive="base">
                                        <p:cTn id="16" dur="25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50" fill="hold"/>
                                        <p:tgtEl>
                                          <p:spTgt spid="6"/>
                                        </p:tgtEl>
                                        <p:attrNameLst>
                                          <p:attrName>ppt_x</p:attrName>
                                        </p:attrNameLst>
                                      </p:cBhvr>
                                      <p:tavLst>
                                        <p:tav tm="0">
                                          <p:val>
                                            <p:strVal val="#ppt_x"/>
                                          </p:val>
                                        </p:tav>
                                        <p:tav tm="100000">
                                          <p:val>
                                            <p:strVal val="#ppt_x"/>
                                          </p:val>
                                        </p:tav>
                                      </p:tavLst>
                                    </p:anim>
                                    <p:anim calcmode="lin" valueType="num">
                                      <p:cBhvr additive="base">
                                        <p:cTn id="20" dur="25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250"/>
                            </p:stCondLst>
                            <p:childTnLst>
                              <p:par>
                                <p:cTn id="22" presetID="37" presetClass="path" presetSubtype="0" accel="50000" decel="50000" fill="hold" nodeType="afterEffect">
                                  <p:stCondLst>
                                    <p:cond delay="0"/>
                                  </p:stCondLst>
                                  <p:childTnLst>
                                    <p:animMotion origin="layout" path="M -0.01858 0.12477 L -0.2191 0.11921 C -0.26111 0.11759 -0.3217 0.10324 -0.38351 0.08241 C -0.45365 0.05625 -0.50938 0.03264 -0.54653 0.00718 L -0.72535 -0.11273 " pathEditMode="relative" rAng="11664518" ptsTypes="FffFF">
                                      <p:cBhvr>
                                        <p:cTn id="23" dur="2000" fill="hold"/>
                                        <p:tgtEl>
                                          <p:spTgt spid="11"/>
                                        </p:tgtEl>
                                        <p:attrNameLst>
                                          <p:attrName>ppt_x</p:attrName>
                                          <p:attrName>ppt_y</p:attrName>
                                        </p:attrNameLst>
                                      </p:cBhvr>
                                      <p:rCtr x="-36042" y="-8194"/>
                                    </p:animMotion>
                                  </p:childTnLst>
                                </p:cTn>
                              </p:par>
                            </p:childTnLst>
                          </p:cTn>
                        </p:par>
                        <p:par>
                          <p:cTn id="24" fill="hold">
                            <p:stCondLst>
                              <p:cond delay="2250"/>
                            </p:stCondLst>
                            <p:childTnLst>
                              <p:par>
                                <p:cTn id="25" presetID="26" presetClass="emph" presetSubtype="0" fill="hold" nodeType="afterEffect">
                                  <p:stCondLst>
                                    <p:cond delay="0"/>
                                  </p:stCondLst>
                                  <p:childTnLst>
                                    <p:animEffect transition="out" filter="fade">
                                      <p:cBhvr>
                                        <p:cTn id="26" dur="250" tmFilter="0, 0; .2, .5; .8, .5; 1, 0"/>
                                        <p:tgtEl>
                                          <p:spTgt spid="11"/>
                                        </p:tgtEl>
                                      </p:cBhvr>
                                    </p:animEffect>
                                    <p:animScale>
                                      <p:cBhvr>
                                        <p:cTn id="27" dur="125" autoRev="1" fill="hold"/>
                                        <p:tgtEl>
                                          <p:spTgt spid="11"/>
                                        </p:tgtEl>
                                      </p:cBhvr>
                                      <p:by x="105000" y="105000"/>
                                    </p:animScale>
                                  </p:childTnLst>
                                </p:cTn>
                              </p:par>
                            </p:childTnLst>
                          </p:cTn>
                        </p:par>
                        <p:par>
                          <p:cTn id="28" fill="hold">
                            <p:stCondLst>
                              <p:cond delay="2500"/>
                            </p:stCondLst>
                            <p:childTnLst>
                              <p:par>
                                <p:cTn id="29" presetID="1" presetClass="entr" presetSubtype="0" fill="hold" grpId="0" nodeType="afterEffect">
                                  <p:stCondLst>
                                    <p:cond delay="0"/>
                                  </p:stCondLst>
                                  <p:iterate type="lt">
                                    <p:tmAbs val="150"/>
                                  </p:iterate>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par>
                          <p:cTn id="33" fill="hold">
                            <p:stCondLst>
                              <p:cond delay="4601"/>
                            </p:stCondLst>
                            <p:childTnLst>
                              <p:par>
                                <p:cTn id="34" presetID="26" presetClass="emph" presetSubtype="0" fill="hold" grpId="1" nodeType="afterEffect">
                                  <p:stCondLst>
                                    <p:cond delay="500"/>
                                  </p:stCondLst>
                                  <p:iterate type="lt">
                                    <p:tmPct val="0"/>
                                  </p:iterate>
                                  <p:childTnLst>
                                    <p:animEffect transition="out" filter="fade">
                                      <p:cBhvr>
                                        <p:cTn id="35" dur="500" tmFilter="0, 0; .2, .5; .8, .5; 1, 0"/>
                                        <p:tgtEl>
                                          <p:spTgt spid="9">
                                            <p:txEl>
                                              <p:pRg st="0" end="0"/>
                                            </p:txEl>
                                          </p:spTgt>
                                        </p:tgtEl>
                                      </p:cBhvr>
                                    </p:animEffect>
                                    <p:animScale>
                                      <p:cBhvr>
                                        <p:cTn id="36" dur="250" autoRev="1" fill="hold"/>
                                        <p:tgtEl>
                                          <p:spTgt spid="9">
                                            <p:txEl>
                                              <p:pRg st="0" end="0"/>
                                            </p:txEl>
                                          </p:spTgt>
                                        </p:tgtEl>
                                      </p:cBhvr>
                                      <p:by x="105000" y="105000"/>
                                    </p:animScale>
                                  </p:childTnLst>
                                </p:cTn>
                              </p:par>
                              <p:par>
                                <p:cTn id="37" presetID="22" presetClass="entr" presetSubtype="8" fill="hold" grpId="0" nodeType="withEffect">
                                  <p:stCondLst>
                                    <p:cond delay="5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5601"/>
                            </p:stCondLst>
                            <p:childTnLst>
                              <p:par>
                                <p:cTn id="41" presetID="2" presetClass="exit" presetSubtype="1" fill="hold" grpId="2" nodeType="afterEffect">
                                  <p:stCondLst>
                                    <p:cond delay="0"/>
                                  </p:stCondLst>
                                  <p:childTnLst>
                                    <p:anim calcmode="lin" valueType="num">
                                      <p:cBhvr additive="base">
                                        <p:cTn id="42" dur="100"/>
                                        <p:tgtEl>
                                          <p:spTgt spid="12"/>
                                        </p:tgtEl>
                                        <p:attrNameLst>
                                          <p:attrName>ppt_x</p:attrName>
                                        </p:attrNameLst>
                                      </p:cBhvr>
                                      <p:tavLst>
                                        <p:tav tm="0">
                                          <p:val>
                                            <p:strVal val="ppt_x"/>
                                          </p:val>
                                        </p:tav>
                                        <p:tav tm="100000">
                                          <p:val>
                                            <p:strVal val="ppt_x"/>
                                          </p:val>
                                        </p:tav>
                                      </p:tavLst>
                                    </p:anim>
                                    <p:anim calcmode="lin" valueType="num">
                                      <p:cBhvr additive="base">
                                        <p:cTn id="43" dur="100"/>
                                        <p:tgtEl>
                                          <p:spTgt spid="12"/>
                                        </p:tgtEl>
                                        <p:attrNameLst>
                                          <p:attrName>ppt_y</p:attrName>
                                        </p:attrNameLst>
                                      </p:cBhvr>
                                      <p:tavLst>
                                        <p:tav tm="0">
                                          <p:val>
                                            <p:strVal val="ppt_y"/>
                                          </p:val>
                                        </p:tav>
                                        <p:tav tm="100000">
                                          <p:val>
                                            <p:strVal val="0-ppt_h/2"/>
                                          </p:val>
                                        </p:tav>
                                      </p:tavLst>
                                    </p:anim>
                                    <p:set>
                                      <p:cBhvr>
                                        <p:cTn id="44" dur="1" fill="hold">
                                          <p:stCondLst>
                                            <p:cond delay="99"/>
                                          </p:stCondLst>
                                        </p:cTn>
                                        <p:tgtEl>
                                          <p:spTgt spid="12"/>
                                        </p:tgtEl>
                                        <p:attrNameLst>
                                          <p:attrName>style.visibility</p:attrName>
                                        </p:attrNameLst>
                                      </p:cBhvr>
                                      <p:to>
                                        <p:strVal val="hidden"/>
                                      </p:to>
                                    </p:set>
                                  </p:childTnLst>
                                </p:cTn>
                              </p:par>
                              <p:par>
                                <p:cTn id="45" presetID="2" presetClass="exit" presetSubtype="1" fill="hold" grpId="1" nodeType="withEffect">
                                  <p:stCondLst>
                                    <p:cond delay="0"/>
                                  </p:stCondLst>
                                  <p:childTnLst>
                                    <p:anim calcmode="lin" valueType="num">
                                      <p:cBhvr additive="base">
                                        <p:cTn id="46" dur="100"/>
                                        <p:tgtEl>
                                          <p:spTgt spid="7"/>
                                        </p:tgtEl>
                                        <p:attrNameLst>
                                          <p:attrName>ppt_x</p:attrName>
                                        </p:attrNameLst>
                                      </p:cBhvr>
                                      <p:tavLst>
                                        <p:tav tm="0">
                                          <p:val>
                                            <p:strVal val="ppt_x"/>
                                          </p:val>
                                        </p:tav>
                                        <p:tav tm="100000">
                                          <p:val>
                                            <p:strVal val="ppt_x"/>
                                          </p:val>
                                        </p:tav>
                                      </p:tavLst>
                                    </p:anim>
                                    <p:anim calcmode="lin" valueType="num">
                                      <p:cBhvr additive="base">
                                        <p:cTn id="47" dur="100"/>
                                        <p:tgtEl>
                                          <p:spTgt spid="7"/>
                                        </p:tgtEl>
                                        <p:attrNameLst>
                                          <p:attrName>ppt_y</p:attrName>
                                        </p:attrNameLst>
                                      </p:cBhvr>
                                      <p:tavLst>
                                        <p:tav tm="0">
                                          <p:val>
                                            <p:strVal val="ppt_y"/>
                                          </p:val>
                                        </p:tav>
                                        <p:tav tm="100000">
                                          <p:val>
                                            <p:strVal val="0-ppt_h/2"/>
                                          </p:val>
                                        </p:tav>
                                      </p:tavLst>
                                    </p:anim>
                                    <p:set>
                                      <p:cBhvr>
                                        <p:cTn id="48" dur="1" fill="hold">
                                          <p:stCondLst>
                                            <p:cond delay="99"/>
                                          </p:stCondLst>
                                        </p:cTn>
                                        <p:tgtEl>
                                          <p:spTgt spid="7"/>
                                        </p:tgtEl>
                                        <p:attrNameLst>
                                          <p:attrName>style.visibility</p:attrName>
                                        </p:attrNameLst>
                                      </p:cBhvr>
                                      <p:to>
                                        <p:strVal val="hidden"/>
                                      </p:to>
                                    </p:set>
                                  </p:childTnLst>
                                </p:cTn>
                              </p:par>
                              <p:par>
                                <p:cTn id="49" presetID="2" presetClass="exit" presetSubtype="1" fill="hold" grpId="1" nodeType="withEffect">
                                  <p:stCondLst>
                                    <p:cond delay="0"/>
                                  </p:stCondLst>
                                  <p:childTnLst>
                                    <p:anim calcmode="lin" valueType="num">
                                      <p:cBhvr additive="base">
                                        <p:cTn id="50" dur="100"/>
                                        <p:tgtEl>
                                          <p:spTgt spid="5"/>
                                        </p:tgtEl>
                                        <p:attrNameLst>
                                          <p:attrName>ppt_x</p:attrName>
                                        </p:attrNameLst>
                                      </p:cBhvr>
                                      <p:tavLst>
                                        <p:tav tm="0">
                                          <p:val>
                                            <p:strVal val="ppt_x"/>
                                          </p:val>
                                        </p:tav>
                                        <p:tav tm="100000">
                                          <p:val>
                                            <p:strVal val="ppt_x"/>
                                          </p:val>
                                        </p:tav>
                                      </p:tavLst>
                                    </p:anim>
                                    <p:anim calcmode="lin" valueType="num">
                                      <p:cBhvr additive="base">
                                        <p:cTn id="51" dur="100"/>
                                        <p:tgtEl>
                                          <p:spTgt spid="5"/>
                                        </p:tgtEl>
                                        <p:attrNameLst>
                                          <p:attrName>ppt_y</p:attrName>
                                        </p:attrNameLst>
                                      </p:cBhvr>
                                      <p:tavLst>
                                        <p:tav tm="0">
                                          <p:val>
                                            <p:strVal val="ppt_y"/>
                                          </p:val>
                                        </p:tav>
                                        <p:tav tm="100000">
                                          <p:val>
                                            <p:strVal val="0-ppt_h/2"/>
                                          </p:val>
                                        </p:tav>
                                      </p:tavLst>
                                    </p:anim>
                                    <p:set>
                                      <p:cBhvr>
                                        <p:cTn id="52" dur="1" fill="hold">
                                          <p:stCondLst>
                                            <p:cond delay="99"/>
                                          </p:stCondLst>
                                        </p:cTn>
                                        <p:tgtEl>
                                          <p:spTgt spid="5"/>
                                        </p:tgtEl>
                                        <p:attrNameLst>
                                          <p:attrName>style.visibility</p:attrName>
                                        </p:attrNameLst>
                                      </p:cBhvr>
                                      <p:to>
                                        <p:strVal val="hidden"/>
                                      </p:to>
                                    </p:set>
                                  </p:childTnLst>
                                </p:cTn>
                              </p:par>
                              <p:par>
                                <p:cTn id="53" presetID="2" presetClass="exit" presetSubtype="1" fill="hold" grpId="1" nodeType="withEffect">
                                  <p:stCondLst>
                                    <p:cond delay="0"/>
                                  </p:stCondLst>
                                  <p:childTnLst>
                                    <p:anim calcmode="lin" valueType="num">
                                      <p:cBhvr additive="base">
                                        <p:cTn id="54" dur="100"/>
                                        <p:tgtEl>
                                          <p:spTgt spid="6"/>
                                        </p:tgtEl>
                                        <p:attrNameLst>
                                          <p:attrName>ppt_x</p:attrName>
                                        </p:attrNameLst>
                                      </p:cBhvr>
                                      <p:tavLst>
                                        <p:tav tm="0">
                                          <p:val>
                                            <p:strVal val="ppt_x"/>
                                          </p:val>
                                        </p:tav>
                                        <p:tav tm="100000">
                                          <p:val>
                                            <p:strVal val="ppt_x"/>
                                          </p:val>
                                        </p:tav>
                                      </p:tavLst>
                                    </p:anim>
                                    <p:anim calcmode="lin" valueType="num">
                                      <p:cBhvr additive="base">
                                        <p:cTn id="55" dur="100"/>
                                        <p:tgtEl>
                                          <p:spTgt spid="6"/>
                                        </p:tgtEl>
                                        <p:attrNameLst>
                                          <p:attrName>ppt_y</p:attrName>
                                        </p:attrNameLst>
                                      </p:cBhvr>
                                      <p:tavLst>
                                        <p:tav tm="0">
                                          <p:val>
                                            <p:strVal val="ppt_y"/>
                                          </p:val>
                                        </p:tav>
                                        <p:tav tm="100000">
                                          <p:val>
                                            <p:strVal val="0-ppt_h/2"/>
                                          </p:val>
                                        </p:tav>
                                      </p:tavLst>
                                    </p:anim>
                                    <p:set>
                                      <p:cBhvr>
                                        <p:cTn id="56" dur="1" fill="hold">
                                          <p:stCondLst>
                                            <p:cond delay="99"/>
                                          </p:stCondLst>
                                        </p:cTn>
                                        <p:tgtEl>
                                          <p:spTgt spid="6"/>
                                        </p:tgtEl>
                                        <p:attrNameLst>
                                          <p:attrName>style.visibility</p:attrName>
                                        </p:attrNameLst>
                                      </p:cBhvr>
                                      <p:to>
                                        <p:strVal val="hidden"/>
                                      </p:to>
                                    </p:set>
                                  </p:childTnLst>
                                </p:cTn>
                              </p:par>
                              <p:par>
                                <p:cTn id="57" presetID="2" presetClass="exit" presetSubtype="1" fill="hold" grpId="2" nodeType="withEffect">
                                  <p:stCondLst>
                                    <p:cond delay="0"/>
                                  </p:stCondLst>
                                  <p:iterate type="lt">
                                    <p:tmPct val="0"/>
                                  </p:iterate>
                                  <p:childTnLst>
                                    <p:anim calcmode="lin" valueType="num">
                                      <p:cBhvr additive="base">
                                        <p:cTn id="58" dur="100"/>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9" dur="100"/>
                                        <p:tgtEl>
                                          <p:spTgt spid="9">
                                            <p:txEl>
                                              <p:pRg st="0" end="0"/>
                                            </p:txEl>
                                          </p:spTgt>
                                        </p:tgtEl>
                                        <p:attrNameLst>
                                          <p:attrName>ppt_y</p:attrName>
                                        </p:attrNameLst>
                                      </p:cBhvr>
                                      <p:tavLst>
                                        <p:tav tm="0">
                                          <p:val>
                                            <p:strVal val="ppt_y"/>
                                          </p:val>
                                        </p:tav>
                                        <p:tav tm="100000">
                                          <p:val>
                                            <p:strVal val="0-ppt_h/2"/>
                                          </p:val>
                                        </p:tav>
                                      </p:tavLst>
                                    </p:anim>
                                    <p:set>
                                      <p:cBhvr>
                                        <p:cTn id="60" dur="1" fill="hold">
                                          <p:stCondLst>
                                            <p:cond delay="99"/>
                                          </p:stCondLst>
                                        </p:cTn>
                                        <p:tgtEl>
                                          <p:spTgt spid="9">
                                            <p:txEl>
                                              <p:pRg st="0" end="0"/>
                                            </p:txEl>
                                          </p:spTgt>
                                        </p:tgtEl>
                                        <p:attrNameLst>
                                          <p:attrName>style.visibility</p:attrName>
                                        </p:attrNameLst>
                                      </p:cBhvr>
                                      <p:to>
                                        <p:strVal val="hidden"/>
                                      </p:to>
                                    </p:set>
                                  </p:childTnLst>
                                </p:cTn>
                              </p:par>
                              <p:par>
                                <p:cTn id="61" presetID="2" presetClass="exit" presetSubtype="1" fill="hold" grpId="1" nodeType="withEffect">
                                  <p:stCondLst>
                                    <p:cond delay="0"/>
                                  </p:stCondLst>
                                  <p:childTnLst>
                                    <p:anim calcmode="lin" valueType="num">
                                      <p:cBhvr additive="base">
                                        <p:cTn id="62" dur="100"/>
                                        <p:tgtEl>
                                          <p:spTgt spid="10"/>
                                        </p:tgtEl>
                                        <p:attrNameLst>
                                          <p:attrName>ppt_x</p:attrName>
                                        </p:attrNameLst>
                                      </p:cBhvr>
                                      <p:tavLst>
                                        <p:tav tm="0">
                                          <p:val>
                                            <p:strVal val="ppt_x"/>
                                          </p:val>
                                        </p:tav>
                                        <p:tav tm="100000">
                                          <p:val>
                                            <p:strVal val="ppt_x"/>
                                          </p:val>
                                        </p:tav>
                                      </p:tavLst>
                                    </p:anim>
                                    <p:anim calcmode="lin" valueType="num">
                                      <p:cBhvr additive="base">
                                        <p:cTn id="63" dur="100"/>
                                        <p:tgtEl>
                                          <p:spTgt spid="10"/>
                                        </p:tgtEl>
                                        <p:attrNameLst>
                                          <p:attrName>ppt_y</p:attrName>
                                        </p:attrNameLst>
                                      </p:cBhvr>
                                      <p:tavLst>
                                        <p:tav tm="0">
                                          <p:val>
                                            <p:strVal val="ppt_y"/>
                                          </p:val>
                                        </p:tav>
                                        <p:tav tm="100000">
                                          <p:val>
                                            <p:strVal val="0-ppt_h/2"/>
                                          </p:val>
                                        </p:tav>
                                      </p:tavLst>
                                    </p:anim>
                                    <p:set>
                                      <p:cBhvr>
                                        <p:cTn id="64" dur="1" fill="hold">
                                          <p:stCondLst>
                                            <p:cond delay="99"/>
                                          </p:stCondLst>
                                        </p:cTn>
                                        <p:tgtEl>
                                          <p:spTgt spid="10"/>
                                        </p:tgtEl>
                                        <p:attrNameLst>
                                          <p:attrName>style.visibility</p:attrName>
                                        </p:attrNameLst>
                                      </p:cBhvr>
                                      <p:to>
                                        <p:strVal val="hidden"/>
                                      </p:to>
                                    </p:set>
                                  </p:childTnLst>
                                </p:cTn>
                              </p:par>
                              <p:par>
                                <p:cTn id="65" presetID="2" presetClass="entr" presetSubtype="4" fill="hold" nodeType="withEffect">
                                  <p:stCondLst>
                                    <p:cond delay="0"/>
                                  </p:stCondLst>
                                  <p:childTnLst>
                                    <p:set>
                                      <p:cBhvr>
                                        <p:cTn id="66" dur="1" fill="hold">
                                          <p:stCondLst>
                                            <p:cond delay="0"/>
                                          </p:stCondLst>
                                        </p:cTn>
                                        <p:tgtEl>
                                          <p:spTgt spid="1026"/>
                                        </p:tgtEl>
                                        <p:attrNameLst>
                                          <p:attrName>style.visibility</p:attrName>
                                        </p:attrNameLst>
                                      </p:cBhvr>
                                      <p:to>
                                        <p:strVal val="visible"/>
                                      </p:to>
                                    </p:set>
                                    <p:anim calcmode="lin" valueType="num">
                                      <p:cBhvr additive="base">
                                        <p:cTn id="67" dur="100" fill="hold"/>
                                        <p:tgtEl>
                                          <p:spTgt spid="1026"/>
                                        </p:tgtEl>
                                        <p:attrNameLst>
                                          <p:attrName>ppt_x</p:attrName>
                                        </p:attrNameLst>
                                      </p:cBhvr>
                                      <p:tavLst>
                                        <p:tav tm="0">
                                          <p:val>
                                            <p:strVal val="#ppt_x"/>
                                          </p:val>
                                        </p:tav>
                                        <p:tav tm="100000">
                                          <p:val>
                                            <p:strVal val="#ppt_x"/>
                                          </p:val>
                                        </p:tav>
                                      </p:tavLst>
                                    </p:anim>
                                    <p:anim calcmode="lin" valueType="num">
                                      <p:cBhvr additive="base">
                                        <p:cTn id="68" dur="1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nodeType="clickEffect">
                                  <p:stCondLst>
                                    <p:cond delay="0"/>
                                  </p:stCondLst>
                                  <p:childTnLst>
                                    <p:animMotion origin="layout" path="M -0.72552 -0.11273 L -0.87882 0.38403 " pathEditMode="relative" rAng="0" ptsTypes="AA">
                                      <p:cBhvr>
                                        <p:cTn id="72" dur="2000" fill="hold"/>
                                        <p:tgtEl>
                                          <p:spTgt spid="11"/>
                                        </p:tgtEl>
                                        <p:attrNameLst>
                                          <p:attrName>ppt_x</p:attrName>
                                          <p:attrName>ppt_y</p:attrName>
                                        </p:attrNameLst>
                                      </p:cBhvr>
                                      <p:rCtr x="-7674" y="24838"/>
                                    </p:animMotion>
                                  </p:childTnLst>
                                </p:cTn>
                              </p:par>
                            </p:childTnLst>
                          </p:cTn>
                        </p:par>
                        <p:par>
                          <p:cTn id="73" fill="hold">
                            <p:stCondLst>
                              <p:cond delay="2000"/>
                            </p:stCondLst>
                            <p:childTnLst>
                              <p:par>
                                <p:cTn id="74" presetID="26" presetClass="emph" presetSubtype="0" fill="hold" nodeType="afterEffect">
                                  <p:stCondLst>
                                    <p:cond delay="0"/>
                                  </p:stCondLst>
                                  <p:childTnLst>
                                    <p:animEffect transition="out" filter="fade">
                                      <p:cBhvr>
                                        <p:cTn id="75" dur="250" tmFilter="0, 0; .2, .5; .8, .5; 1, 0"/>
                                        <p:tgtEl>
                                          <p:spTgt spid="11"/>
                                        </p:tgtEl>
                                      </p:cBhvr>
                                    </p:animEffect>
                                    <p:animScale>
                                      <p:cBhvr>
                                        <p:cTn id="76" dur="125" autoRev="1" fill="hold"/>
                                        <p:tgtEl>
                                          <p:spTgt spid="11"/>
                                        </p:tgtEl>
                                      </p:cBhvr>
                                      <p:by x="105000" y="105000"/>
                                    </p:animScale>
                                  </p:childTnLst>
                                </p:cTn>
                              </p:par>
                            </p:childTnLst>
                          </p:cTn>
                        </p:par>
                        <p:par>
                          <p:cTn id="77" fill="hold">
                            <p:stCondLst>
                              <p:cond delay="2250"/>
                            </p:stCondLst>
                            <p:childTnLst>
                              <p:par>
                                <p:cTn id="78" presetID="10" presetClass="entr" presetSubtype="0" fill="hold" nodeType="after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500"/>
                                        <p:tgtEl>
                                          <p:spTgt spid="3"/>
                                        </p:tgtEl>
                                      </p:cBhvr>
                                    </p:animEffect>
                                  </p:childTnLst>
                                </p:cTn>
                              </p:par>
                            </p:childTnLst>
                          </p:cTn>
                        </p:par>
                        <p:par>
                          <p:cTn id="81" fill="hold">
                            <p:stCondLst>
                              <p:cond delay="2750"/>
                            </p:stCondLst>
                            <p:childTnLst>
                              <p:par>
                                <p:cTn id="82" presetID="42" presetClass="entr" presetSubtype="0"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250"/>
                                        <p:tgtEl>
                                          <p:spTgt spid="13"/>
                                        </p:tgtEl>
                                      </p:cBhvr>
                                    </p:animEffect>
                                    <p:anim calcmode="lin" valueType="num">
                                      <p:cBhvr>
                                        <p:cTn id="85" dur="250" fill="hold"/>
                                        <p:tgtEl>
                                          <p:spTgt spid="13"/>
                                        </p:tgtEl>
                                        <p:attrNameLst>
                                          <p:attrName>ppt_x</p:attrName>
                                        </p:attrNameLst>
                                      </p:cBhvr>
                                      <p:tavLst>
                                        <p:tav tm="0">
                                          <p:val>
                                            <p:strVal val="#ppt_x"/>
                                          </p:val>
                                        </p:tav>
                                        <p:tav tm="100000">
                                          <p:val>
                                            <p:strVal val="#ppt_x"/>
                                          </p:val>
                                        </p:tav>
                                      </p:tavLst>
                                    </p:anim>
                                    <p:anim calcmode="lin" valueType="num">
                                      <p:cBhvr>
                                        <p:cTn id="86" dur="250" fill="hold"/>
                                        <p:tgtEl>
                                          <p:spTgt spid="13"/>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250"/>
                                        <p:tgtEl>
                                          <p:spTgt spid="14"/>
                                        </p:tgtEl>
                                      </p:cBhvr>
                                    </p:animEffect>
                                    <p:anim calcmode="lin" valueType="num">
                                      <p:cBhvr>
                                        <p:cTn id="90" dur="250" fill="hold"/>
                                        <p:tgtEl>
                                          <p:spTgt spid="14"/>
                                        </p:tgtEl>
                                        <p:attrNameLst>
                                          <p:attrName>ppt_x</p:attrName>
                                        </p:attrNameLst>
                                      </p:cBhvr>
                                      <p:tavLst>
                                        <p:tav tm="0">
                                          <p:val>
                                            <p:strVal val="#ppt_x"/>
                                          </p:val>
                                        </p:tav>
                                        <p:tav tm="100000">
                                          <p:val>
                                            <p:strVal val="#ppt_x"/>
                                          </p:val>
                                        </p:tav>
                                      </p:tavLst>
                                    </p:anim>
                                    <p:anim calcmode="lin" valueType="num">
                                      <p:cBhvr>
                                        <p:cTn id="91" dur="250" fill="hold"/>
                                        <p:tgtEl>
                                          <p:spTgt spid="14"/>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250"/>
                                        <p:tgtEl>
                                          <p:spTgt spid="15"/>
                                        </p:tgtEl>
                                      </p:cBhvr>
                                    </p:animEffect>
                                    <p:anim calcmode="lin" valueType="num">
                                      <p:cBhvr>
                                        <p:cTn id="95" dur="250" fill="hold"/>
                                        <p:tgtEl>
                                          <p:spTgt spid="15"/>
                                        </p:tgtEl>
                                        <p:attrNameLst>
                                          <p:attrName>ppt_x</p:attrName>
                                        </p:attrNameLst>
                                      </p:cBhvr>
                                      <p:tavLst>
                                        <p:tav tm="0">
                                          <p:val>
                                            <p:strVal val="#ppt_x"/>
                                          </p:val>
                                        </p:tav>
                                        <p:tav tm="100000">
                                          <p:val>
                                            <p:strVal val="#ppt_x"/>
                                          </p:val>
                                        </p:tav>
                                      </p:tavLst>
                                    </p:anim>
                                    <p:anim calcmode="lin" valueType="num">
                                      <p:cBhvr>
                                        <p:cTn id="96"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nodeType="clickEffect">
                                  <p:stCondLst>
                                    <p:cond delay="0"/>
                                  </p:stCondLst>
                                  <p:childTnLst>
                                    <p:animMotion origin="layout" path="M -0.87882 0.38403 L -0.50816 0.15417 " pathEditMode="relative" rAng="0" ptsTypes="AA">
                                      <p:cBhvr>
                                        <p:cTn id="100" dur="1000" fill="hold"/>
                                        <p:tgtEl>
                                          <p:spTgt spid="11"/>
                                        </p:tgtEl>
                                        <p:attrNameLst>
                                          <p:attrName>ppt_x</p:attrName>
                                          <p:attrName>ppt_y</p:attrName>
                                        </p:attrNameLst>
                                      </p:cBhvr>
                                      <p:rCtr x="18524" y="-11505"/>
                                    </p:animMotion>
                                  </p:childTnLst>
                                </p:cTn>
                              </p:par>
                            </p:childTnLst>
                          </p:cTn>
                        </p:par>
                        <p:par>
                          <p:cTn id="101" fill="hold">
                            <p:stCondLst>
                              <p:cond delay="1000"/>
                            </p:stCondLst>
                            <p:childTnLst>
                              <p:par>
                                <p:cTn id="102" presetID="26" presetClass="emph" presetSubtype="0" fill="hold" nodeType="afterEffect">
                                  <p:stCondLst>
                                    <p:cond delay="0"/>
                                  </p:stCondLst>
                                  <p:childTnLst>
                                    <p:animEffect transition="out" filter="fade">
                                      <p:cBhvr>
                                        <p:cTn id="103" dur="250" tmFilter="0, 0; .2, .5; .8, .5; 1, 0"/>
                                        <p:tgtEl>
                                          <p:spTgt spid="11"/>
                                        </p:tgtEl>
                                      </p:cBhvr>
                                    </p:animEffect>
                                    <p:animScale>
                                      <p:cBhvr>
                                        <p:cTn id="104" dur="125" autoRev="1" fill="hold"/>
                                        <p:tgtEl>
                                          <p:spTgt spid="11"/>
                                        </p:tgtEl>
                                      </p:cBhvr>
                                      <p:by x="105000" y="105000"/>
                                    </p:animScale>
                                  </p:childTnLst>
                                </p:cTn>
                              </p:par>
                            </p:childTnLst>
                          </p:cTn>
                        </p:par>
                        <p:par>
                          <p:cTn id="105" fill="hold">
                            <p:stCondLst>
                              <p:cond delay="1250"/>
                            </p:stCondLst>
                            <p:childTnLst>
                              <p:par>
                                <p:cTn id="106" presetID="47" presetClass="exit" presetSubtype="0" fill="hold" nodeType="afterEffect">
                                  <p:stCondLst>
                                    <p:cond delay="0"/>
                                  </p:stCondLst>
                                  <p:childTnLst>
                                    <p:animEffect transition="out" filter="fade">
                                      <p:cBhvr>
                                        <p:cTn id="107" dur="250"/>
                                        <p:tgtEl>
                                          <p:spTgt spid="13"/>
                                        </p:tgtEl>
                                      </p:cBhvr>
                                    </p:animEffect>
                                    <p:anim calcmode="lin" valueType="num">
                                      <p:cBhvr>
                                        <p:cTn id="108" dur="250"/>
                                        <p:tgtEl>
                                          <p:spTgt spid="13"/>
                                        </p:tgtEl>
                                        <p:attrNameLst>
                                          <p:attrName>ppt_x</p:attrName>
                                        </p:attrNameLst>
                                      </p:cBhvr>
                                      <p:tavLst>
                                        <p:tav tm="0">
                                          <p:val>
                                            <p:strVal val="ppt_x"/>
                                          </p:val>
                                        </p:tav>
                                        <p:tav tm="100000">
                                          <p:val>
                                            <p:strVal val="ppt_x"/>
                                          </p:val>
                                        </p:tav>
                                      </p:tavLst>
                                    </p:anim>
                                    <p:anim calcmode="lin" valueType="num">
                                      <p:cBhvr>
                                        <p:cTn id="109" dur="250"/>
                                        <p:tgtEl>
                                          <p:spTgt spid="13"/>
                                        </p:tgtEl>
                                        <p:attrNameLst>
                                          <p:attrName>ppt_y</p:attrName>
                                        </p:attrNameLst>
                                      </p:cBhvr>
                                      <p:tavLst>
                                        <p:tav tm="0">
                                          <p:val>
                                            <p:strVal val="ppt_y"/>
                                          </p:val>
                                        </p:tav>
                                        <p:tav tm="100000">
                                          <p:val>
                                            <p:strVal val="ppt_y-.1"/>
                                          </p:val>
                                        </p:tav>
                                      </p:tavLst>
                                    </p:anim>
                                    <p:set>
                                      <p:cBhvr>
                                        <p:cTn id="110" dur="1" fill="hold">
                                          <p:stCondLst>
                                            <p:cond delay="249"/>
                                          </p:stCondLst>
                                        </p:cTn>
                                        <p:tgtEl>
                                          <p:spTgt spid="13"/>
                                        </p:tgtEl>
                                        <p:attrNameLst>
                                          <p:attrName>style.visibility</p:attrName>
                                        </p:attrNameLst>
                                      </p:cBhvr>
                                      <p:to>
                                        <p:strVal val="hidden"/>
                                      </p:to>
                                    </p:set>
                                  </p:childTnLst>
                                </p:cTn>
                              </p:par>
                              <p:par>
                                <p:cTn id="111" presetID="42" presetClass="path" presetSubtype="0" accel="50000" decel="50000" fill="hold" nodeType="withEffect">
                                  <p:stCondLst>
                                    <p:cond delay="0"/>
                                  </p:stCondLst>
                                  <p:childTnLst>
                                    <p:animMotion origin="layout" path="M -0.00174 -0.00694 L -0.00174 -0.06528 " pathEditMode="relative" rAng="0" ptsTypes="AA">
                                      <p:cBhvr>
                                        <p:cTn id="112" dur="250" fill="hold"/>
                                        <p:tgtEl>
                                          <p:spTgt spid="15"/>
                                        </p:tgtEl>
                                        <p:attrNameLst>
                                          <p:attrName>ppt_x</p:attrName>
                                          <p:attrName>ppt_y</p:attrName>
                                        </p:attrNameLst>
                                      </p:cBhvr>
                                      <p:rCtr x="0" y="-2917"/>
                                    </p:animMotion>
                                  </p:childTnLst>
                                </p:cTn>
                              </p:par>
                            </p:childTnLst>
                          </p:cTn>
                        </p:par>
                        <p:par>
                          <p:cTn id="113" fill="hold">
                            <p:stCondLst>
                              <p:cond delay="1500"/>
                            </p:stCondLst>
                            <p:childTnLst>
                              <p:par>
                                <p:cTn id="114" presetID="42" presetClass="path" presetSubtype="0" accel="50000" decel="50000" fill="hold" nodeType="afterEffect">
                                  <p:stCondLst>
                                    <p:cond delay="0"/>
                                  </p:stCondLst>
                                  <p:childTnLst>
                                    <p:animMotion origin="layout" path="M -1.94444E-6 -1.11111E-6 L -1.94444E-6 0.06829 " pathEditMode="relative" rAng="0" ptsTypes="AA">
                                      <p:cBhvr>
                                        <p:cTn id="115" dur="250" fill="hold"/>
                                        <p:tgtEl>
                                          <p:spTgt spid="14"/>
                                        </p:tgtEl>
                                        <p:attrNameLst>
                                          <p:attrName>ppt_x</p:attrName>
                                          <p:attrName>ppt_y</p:attrName>
                                        </p:attrNameLst>
                                      </p:cBhvr>
                                      <p:rCtr x="0" y="3403"/>
                                    </p:animMotion>
                                  </p:childTnLst>
                                </p:cTn>
                              </p:par>
                              <p:par>
                                <p:cTn id="116" presetID="42" presetClass="entr" presetSubtype="0" fill="hold" nodeType="withEffect">
                                  <p:stCondLst>
                                    <p:cond delay="0"/>
                                  </p:stCondLst>
                                  <p:childTnLst>
                                    <p:set>
                                      <p:cBhvr>
                                        <p:cTn id="117" dur="1" fill="hold">
                                          <p:stCondLst>
                                            <p:cond delay="0"/>
                                          </p:stCondLst>
                                        </p:cTn>
                                        <p:tgtEl>
                                          <p:spTgt spid="4"/>
                                        </p:tgtEl>
                                        <p:attrNameLst>
                                          <p:attrName>style.visibility</p:attrName>
                                        </p:attrNameLst>
                                      </p:cBhvr>
                                      <p:to>
                                        <p:strVal val="visible"/>
                                      </p:to>
                                    </p:set>
                                    <p:animEffect transition="in" filter="fade">
                                      <p:cBhvr>
                                        <p:cTn id="118" dur="250"/>
                                        <p:tgtEl>
                                          <p:spTgt spid="4"/>
                                        </p:tgtEl>
                                      </p:cBhvr>
                                    </p:animEffect>
                                    <p:anim calcmode="lin" valueType="num">
                                      <p:cBhvr>
                                        <p:cTn id="119" dur="250" fill="hold"/>
                                        <p:tgtEl>
                                          <p:spTgt spid="4"/>
                                        </p:tgtEl>
                                        <p:attrNameLst>
                                          <p:attrName>ppt_x</p:attrName>
                                        </p:attrNameLst>
                                      </p:cBhvr>
                                      <p:tavLst>
                                        <p:tav tm="0">
                                          <p:val>
                                            <p:strVal val="#ppt_x"/>
                                          </p:val>
                                        </p:tav>
                                        <p:tav tm="100000">
                                          <p:val>
                                            <p:strVal val="#ppt_x"/>
                                          </p:val>
                                        </p:tav>
                                      </p:tavLst>
                                    </p:anim>
                                    <p:anim calcmode="lin" valueType="num">
                                      <p:cBhvr>
                                        <p:cTn id="120" dur="250" fill="hold"/>
                                        <p:tgtEl>
                                          <p:spTgt spid="4"/>
                                        </p:tgtEl>
                                        <p:attrNameLst>
                                          <p:attrName>ppt_y</p:attrName>
                                        </p:attrNameLst>
                                      </p:cBhvr>
                                      <p:tavLst>
                                        <p:tav tm="0">
                                          <p:val>
                                            <p:strVal val="#ppt_y+.1"/>
                                          </p:val>
                                        </p:tav>
                                        <p:tav tm="100000">
                                          <p:val>
                                            <p:strVal val="#ppt_y"/>
                                          </p:val>
                                        </p:tav>
                                      </p:tavLst>
                                    </p:anim>
                                  </p:childTnLst>
                                </p:cTn>
                              </p:par>
                            </p:childTnLst>
                          </p:cTn>
                        </p:par>
                        <p:par>
                          <p:cTn id="121" fill="hold">
                            <p:stCondLst>
                              <p:cond delay="1750"/>
                            </p:stCondLst>
                            <p:childTnLst>
                              <p:par>
                                <p:cTn id="122" presetID="26" presetClass="emph" presetSubtype="0" fill="hold" nodeType="afterEffect">
                                  <p:stCondLst>
                                    <p:cond delay="0"/>
                                  </p:stCondLst>
                                  <p:childTnLst>
                                    <p:animEffect transition="out" filter="fade">
                                      <p:cBhvr>
                                        <p:cTn id="123" dur="250" tmFilter="0, 0; .2, .5; .8, .5; 1, 0"/>
                                        <p:tgtEl>
                                          <p:spTgt spid="4"/>
                                        </p:tgtEl>
                                      </p:cBhvr>
                                    </p:animEffect>
                                    <p:animScale>
                                      <p:cBhvr>
                                        <p:cTn id="124" dur="1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5" grpId="0" animBg="1"/>
      <p:bldP spid="5" grpId="1" animBg="1"/>
      <p:bldP spid="7" grpId="0" animBg="1"/>
      <p:bldP spid="7" grpId="1" animBg="1"/>
      <p:bldP spid="12" grpId="0"/>
      <p:bldP spid="12" grpId="1"/>
      <p:bldP spid="12" grpId="2"/>
      <p:bldP spid="9" grpId="0" build="p"/>
      <p:bldP spid="9" grpId="1" build="allAtOnce"/>
      <p:bldP spid="9" grpId="2"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1080" y="2152284"/>
            <a:ext cx="1328524" cy="2553431"/>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06673" y="2385694"/>
            <a:ext cx="2530655" cy="2086611"/>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90360" y="2594730"/>
            <a:ext cx="1668537" cy="1668537"/>
          </a:xfrm>
          <a:prstGeom prst="rect">
            <a:avLst/>
          </a:prstGeom>
        </p:spPr>
      </p:pic>
    </p:spTree>
    <p:extLst>
      <p:ext uri="{BB962C8B-B14F-4D97-AF65-F5344CB8AC3E}">
        <p14:creationId xmlns:p14="http://schemas.microsoft.com/office/powerpoint/2010/main" val="158079441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251848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a:t>
            </a:r>
            <a:endParaRPr lang="en-GB" dirty="0"/>
          </a:p>
        </p:txBody>
      </p:sp>
      <p:sp>
        <p:nvSpPr>
          <p:cNvPr id="3" name="Content Placeholder 2"/>
          <p:cNvSpPr>
            <a:spLocks noGrp="1"/>
          </p:cNvSpPr>
          <p:nvPr>
            <p:ph idx="1"/>
          </p:nvPr>
        </p:nvSpPr>
        <p:spPr>
          <a:xfrm>
            <a:off x="457200" y="1845859"/>
            <a:ext cx="8229600" cy="4525963"/>
          </a:xfrm>
        </p:spPr>
        <p:txBody>
          <a:bodyPr/>
          <a:lstStyle/>
          <a:p>
            <a:pPr marL="0" indent="0" algn="ctr">
              <a:buNone/>
            </a:pPr>
            <a:r>
              <a:rPr lang="en-GB" cap="small" dirty="0" smtClean="0"/>
              <a:t>Eliminate Phantom Load</a:t>
            </a:r>
          </a:p>
          <a:p>
            <a:pPr marL="0" indent="0" algn="ctr">
              <a:buNone/>
            </a:pPr>
            <a:endParaRPr lang="en-GB" sz="600" dirty="0" smtClean="0"/>
          </a:p>
          <a:p>
            <a:pPr marL="0" indent="0" algn="ctr">
              <a:buNone/>
            </a:pPr>
            <a:endParaRPr lang="en-GB" sz="600" dirty="0" smtClean="0"/>
          </a:p>
          <a:p>
            <a:pPr marL="0" indent="0" algn="ctr">
              <a:buNone/>
            </a:pPr>
            <a:r>
              <a:rPr lang="en-GB" cap="small" dirty="0" smtClean="0"/>
              <a:t>Step towards smart grids</a:t>
            </a:r>
          </a:p>
          <a:p>
            <a:pPr marL="57150" indent="0" algn="ctr">
              <a:buNone/>
            </a:pPr>
            <a:r>
              <a:rPr lang="en-GB" sz="2800" dirty="0" smtClean="0"/>
              <a:t>Data Collection</a:t>
            </a:r>
          </a:p>
          <a:p>
            <a:pPr marL="57150" indent="0" algn="ctr">
              <a:buNone/>
            </a:pPr>
            <a:r>
              <a:rPr lang="en-GB" sz="2800" dirty="0" smtClean="0"/>
              <a:t>Profile usage</a:t>
            </a:r>
          </a:p>
          <a:p>
            <a:pPr marL="0" indent="0" algn="ctr">
              <a:buNone/>
            </a:pPr>
            <a:endParaRPr lang="en-GB" sz="600" dirty="0" smtClean="0"/>
          </a:p>
          <a:p>
            <a:pPr marL="0" indent="0" algn="ctr">
              <a:buNone/>
            </a:pPr>
            <a:endParaRPr lang="en-GB" sz="600" dirty="0" smtClean="0"/>
          </a:p>
          <a:p>
            <a:pPr marL="0" indent="0" algn="ctr">
              <a:buNone/>
            </a:pPr>
            <a:r>
              <a:rPr lang="en-GB" cap="small" dirty="0" smtClean="0"/>
              <a:t>Better load anticipation</a:t>
            </a:r>
          </a:p>
          <a:p>
            <a:pPr marL="0" indent="0" algn="ctr">
              <a:buNone/>
            </a:pPr>
            <a:endParaRPr lang="en-GB" dirty="0"/>
          </a:p>
        </p:txBody>
      </p:sp>
    </p:spTree>
    <p:extLst>
      <p:ext uri="{BB962C8B-B14F-4D97-AF65-F5344CB8AC3E}">
        <p14:creationId xmlns:p14="http://schemas.microsoft.com/office/powerpoint/2010/main" val="26094695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9" presetClass="emph" presetSubtype="0" grpId="1" nodeType="withEffect">
                                  <p:stCondLst>
                                    <p:cond delay="0"/>
                                  </p:stCondLst>
                                  <p:childTnLst>
                                    <p:set>
                                      <p:cBhvr rctx="PPT">
                                        <p:cTn id="14" dur="indefinite"/>
                                        <p:tgtEl>
                                          <p:spTgt spid="3">
                                            <p:txEl>
                                              <p:pRg st="0" end="0"/>
                                            </p:txEl>
                                          </p:spTgt>
                                        </p:tgtEl>
                                        <p:attrNameLst>
                                          <p:attrName>style.opacity</p:attrName>
                                        </p:attrNameLst>
                                      </p:cBhvr>
                                      <p:to>
                                        <p:strVal val="0.25"/>
                                      </p:to>
                                    </p:set>
                                    <p:animEffect filter="image" prLst="opacity: 0.25">
                                      <p:cBhvr rctx="IE">
                                        <p:cTn id="15" dur="indefinite"/>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9" presetClass="emph" presetSubtype="0" grpId="1" nodeType="withEffect">
                                  <p:stCondLst>
                                    <p:cond delay="0"/>
                                  </p:stCondLst>
                                  <p:childTnLst>
                                    <p:set>
                                      <p:cBhvr rctx="PPT">
                                        <p:cTn id="28" dur="indefinite"/>
                                        <p:tgtEl>
                                          <p:spTgt spid="3">
                                            <p:txEl>
                                              <p:pRg st="3" end="3"/>
                                            </p:txEl>
                                          </p:spTgt>
                                        </p:tgtEl>
                                        <p:attrNameLst>
                                          <p:attrName>style.opacity</p:attrName>
                                        </p:attrNameLst>
                                      </p:cBhvr>
                                      <p:to>
                                        <p:strVal val="0.25"/>
                                      </p:to>
                                    </p:set>
                                    <p:animEffect filter="image" prLst="opacity: 0.25">
                                      <p:cBhvr rctx="IE">
                                        <p:cTn id="29" dur="indefinite"/>
                                        <p:tgtEl>
                                          <p:spTgt spid="3">
                                            <p:txEl>
                                              <p:pRg st="3" end="3"/>
                                            </p:txEl>
                                          </p:spTgt>
                                        </p:tgtEl>
                                      </p:cBhvr>
                                    </p:animEffect>
                                  </p:childTnLst>
                                </p:cTn>
                              </p:par>
                              <p:par>
                                <p:cTn id="30" presetID="9" presetClass="emph" presetSubtype="0" grpId="1" nodeType="withEffect">
                                  <p:stCondLst>
                                    <p:cond delay="0"/>
                                  </p:stCondLst>
                                  <p:childTnLst>
                                    <p:set>
                                      <p:cBhvr rctx="PPT">
                                        <p:cTn id="31" dur="indefinite"/>
                                        <p:tgtEl>
                                          <p:spTgt spid="3">
                                            <p:txEl>
                                              <p:pRg st="4" end="4"/>
                                            </p:txEl>
                                          </p:spTgt>
                                        </p:tgtEl>
                                        <p:attrNameLst>
                                          <p:attrName>style.opacity</p:attrName>
                                        </p:attrNameLst>
                                      </p:cBhvr>
                                      <p:to>
                                        <p:strVal val="0.25"/>
                                      </p:to>
                                    </p:set>
                                    <p:animEffect filter="image" prLst="opacity: 0.25">
                                      <p:cBhvr rctx="IE">
                                        <p:cTn id="32" dur="indefinite"/>
                                        <p:tgtEl>
                                          <p:spTgt spid="3">
                                            <p:txEl>
                                              <p:pRg st="4" end="4"/>
                                            </p:txEl>
                                          </p:spTgt>
                                        </p:tgtEl>
                                      </p:cBhvr>
                                    </p:animEffect>
                                  </p:childTnLst>
                                </p:cTn>
                              </p:par>
                              <p:par>
                                <p:cTn id="33" presetID="9" presetClass="emph" presetSubtype="0" grpId="1" nodeType="withEffect">
                                  <p:stCondLst>
                                    <p:cond delay="0"/>
                                  </p:stCondLst>
                                  <p:childTnLst>
                                    <p:set>
                                      <p:cBhvr rctx="PPT">
                                        <p:cTn id="34" dur="indefinite"/>
                                        <p:tgtEl>
                                          <p:spTgt spid="3">
                                            <p:txEl>
                                              <p:pRg st="5" end="5"/>
                                            </p:txEl>
                                          </p:spTgt>
                                        </p:tgtEl>
                                        <p:attrNameLst>
                                          <p:attrName>style.opacity</p:attrName>
                                        </p:attrNameLst>
                                      </p:cBhvr>
                                      <p:to>
                                        <p:strVal val="0.25"/>
                                      </p:to>
                                    </p:set>
                                    <p:animEffect filter="image" prLst="opacity: 0.25">
                                      <p:cBhvr rctx="IE">
                                        <p:cTn id="35"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marL="0" indent="0" algn="ctr">
              <a:buNone/>
            </a:pPr>
            <a:r>
              <a:rPr lang="en-US" cap="small" dirty="0" smtClean="0"/>
              <a:t>Research</a:t>
            </a:r>
          </a:p>
          <a:p>
            <a:pPr marL="57150" indent="0" algn="ctr">
              <a:buNone/>
            </a:pPr>
            <a:r>
              <a:rPr lang="en-US" sz="2400" dirty="0" smtClean="0"/>
              <a:t>Market Analysis</a:t>
            </a:r>
          </a:p>
          <a:p>
            <a:pPr marL="57150" indent="0" algn="ctr">
              <a:buNone/>
            </a:pPr>
            <a:r>
              <a:rPr lang="en-US" sz="2400" dirty="0" smtClean="0"/>
              <a:t>Cost of Phantom Load</a:t>
            </a:r>
          </a:p>
          <a:p>
            <a:pPr marL="57150" indent="0" algn="ctr">
              <a:buNone/>
            </a:pPr>
            <a:r>
              <a:rPr lang="en-US" sz="2400" dirty="0" smtClean="0"/>
              <a:t>Current Solutions</a:t>
            </a:r>
          </a:p>
          <a:p>
            <a:pPr marL="57150" indent="0" algn="ctr">
              <a:buNone/>
            </a:pPr>
            <a:endParaRPr lang="en-US" sz="600" dirty="0"/>
          </a:p>
          <a:p>
            <a:pPr marL="0" indent="0" algn="ctr">
              <a:buNone/>
            </a:pPr>
            <a:r>
              <a:rPr lang="en-US" cap="small" dirty="0" smtClean="0"/>
              <a:t>Design</a:t>
            </a:r>
          </a:p>
          <a:p>
            <a:pPr marL="57150" indent="0" algn="ctr">
              <a:buNone/>
            </a:pPr>
            <a:r>
              <a:rPr lang="en-US" sz="2400" dirty="0"/>
              <a:t>Hardware</a:t>
            </a:r>
          </a:p>
          <a:p>
            <a:pPr marL="57150" indent="0" algn="ctr">
              <a:buNone/>
            </a:pPr>
            <a:r>
              <a:rPr lang="en-US" sz="2400" dirty="0" smtClean="0"/>
              <a:t>Software</a:t>
            </a:r>
          </a:p>
          <a:p>
            <a:pPr marL="57150" indent="0" algn="ctr">
              <a:buNone/>
            </a:pPr>
            <a:endParaRPr lang="en-US" sz="600" dirty="0"/>
          </a:p>
          <a:p>
            <a:pPr marL="0" indent="0" algn="ctr">
              <a:buNone/>
            </a:pPr>
            <a:r>
              <a:rPr lang="en-US" cap="small" dirty="0"/>
              <a:t>Further Concepts</a:t>
            </a:r>
          </a:p>
          <a:p>
            <a:pPr marL="0" indent="0" algn="ctr">
              <a:buNone/>
            </a:pPr>
            <a:endParaRPr lang="en-US" dirty="0" smtClean="0"/>
          </a:p>
        </p:txBody>
      </p:sp>
    </p:spTree>
    <p:extLst>
      <p:ext uri="{BB962C8B-B14F-4D97-AF65-F5344CB8AC3E}">
        <p14:creationId xmlns:p14="http://schemas.microsoft.com/office/powerpoint/2010/main" val="39833046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9" presetClass="emph" presetSubtype="0" grpId="1" nodeType="withEffect">
                                  <p:stCondLst>
                                    <p:cond delay="0"/>
                                  </p:stCondLst>
                                  <p:childTnLst>
                                    <p:set>
                                      <p:cBhvr rctx="PPT">
                                        <p:cTn id="26" dur="indefinite"/>
                                        <p:tgtEl>
                                          <p:spTgt spid="3">
                                            <p:txEl>
                                              <p:pRg st="0" end="0"/>
                                            </p:txEl>
                                          </p:spTgt>
                                        </p:tgtEl>
                                        <p:attrNameLst>
                                          <p:attrName>style.opacity</p:attrName>
                                        </p:attrNameLst>
                                      </p:cBhvr>
                                      <p:to>
                                        <p:strVal val="0.25"/>
                                      </p:to>
                                    </p:set>
                                    <p:animEffect filter="image" prLst="opacity: 0.25">
                                      <p:cBhvr rctx="IE">
                                        <p:cTn id="27" dur="indefinite"/>
                                        <p:tgtEl>
                                          <p:spTgt spid="3">
                                            <p:txEl>
                                              <p:pRg st="0" end="0"/>
                                            </p:txEl>
                                          </p:spTgt>
                                        </p:tgtEl>
                                      </p:cBhvr>
                                    </p:animEffect>
                                  </p:childTnLst>
                                </p:cTn>
                              </p:par>
                              <p:par>
                                <p:cTn id="28" presetID="9" presetClass="emph" presetSubtype="0" grpId="1" nodeType="withEffect">
                                  <p:stCondLst>
                                    <p:cond delay="0"/>
                                  </p:stCondLst>
                                  <p:childTnLst>
                                    <p:set>
                                      <p:cBhvr rctx="PPT">
                                        <p:cTn id="29" dur="indefinite"/>
                                        <p:tgtEl>
                                          <p:spTgt spid="3">
                                            <p:txEl>
                                              <p:pRg st="1" end="1"/>
                                            </p:txEl>
                                          </p:spTgt>
                                        </p:tgtEl>
                                        <p:attrNameLst>
                                          <p:attrName>style.opacity</p:attrName>
                                        </p:attrNameLst>
                                      </p:cBhvr>
                                      <p:to>
                                        <p:strVal val="0.25"/>
                                      </p:to>
                                    </p:set>
                                    <p:animEffect filter="image" prLst="opacity: 0.25">
                                      <p:cBhvr rctx="IE">
                                        <p:cTn id="30" dur="indefinite"/>
                                        <p:tgtEl>
                                          <p:spTgt spid="3">
                                            <p:txEl>
                                              <p:pRg st="1" end="1"/>
                                            </p:txEl>
                                          </p:spTgt>
                                        </p:tgtEl>
                                      </p:cBhvr>
                                    </p:animEffect>
                                  </p:childTnLst>
                                </p:cTn>
                              </p:par>
                              <p:par>
                                <p:cTn id="31" presetID="9" presetClass="emph" presetSubtype="0" grpId="1" nodeType="withEffect">
                                  <p:stCondLst>
                                    <p:cond delay="0"/>
                                  </p:stCondLst>
                                  <p:childTnLst>
                                    <p:set>
                                      <p:cBhvr rctx="PPT">
                                        <p:cTn id="32" dur="indefinite"/>
                                        <p:tgtEl>
                                          <p:spTgt spid="3">
                                            <p:txEl>
                                              <p:pRg st="2" end="2"/>
                                            </p:txEl>
                                          </p:spTgt>
                                        </p:tgtEl>
                                        <p:attrNameLst>
                                          <p:attrName>style.opacity</p:attrName>
                                        </p:attrNameLst>
                                      </p:cBhvr>
                                      <p:to>
                                        <p:strVal val="0.25"/>
                                      </p:to>
                                    </p:set>
                                    <p:animEffect filter="image" prLst="opacity: 0.25">
                                      <p:cBhvr rctx="IE">
                                        <p:cTn id="33" dur="indefinite"/>
                                        <p:tgtEl>
                                          <p:spTgt spid="3">
                                            <p:txEl>
                                              <p:pRg st="2" end="2"/>
                                            </p:txEl>
                                          </p:spTgt>
                                        </p:tgtEl>
                                      </p:cBhvr>
                                    </p:animEffect>
                                  </p:childTnLst>
                                </p:cTn>
                              </p:par>
                              <p:par>
                                <p:cTn id="34" presetID="9" presetClass="emph" presetSubtype="0" grpId="1" nodeType="withEffect">
                                  <p:stCondLst>
                                    <p:cond delay="0"/>
                                  </p:stCondLst>
                                  <p:childTnLst>
                                    <p:set>
                                      <p:cBhvr rctx="PPT">
                                        <p:cTn id="35" dur="indefinite"/>
                                        <p:tgtEl>
                                          <p:spTgt spid="3">
                                            <p:txEl>
                                              <p:pRg st="3" end="3"/>
                                            </p:txEl>
                                          </p:spTgt>
                                        </p:tgtEl>
                                        <p:attrNameLst>
                                          <p:attrName>style.opacity</p:attrName>
                                        </p:attrNameLst>
                                      </p:cBhvr>
                                      <p:to>
                                        <p:strVal val="0.25"/>
                                      </p:to>
                                    </p:set>
                                    <p:animEffect filter="image" prLst="opacity: 0.25">
                                      <p:cBhvr rctx="IE">
                                        <p:cTn id="36" dur="indefinite"/>
                                        <p:tgtEl>
                                          <p:spTgt spid="3">
                                            <p:txEl>
                                              <p:pRg st="3" end="3"/>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par>
                                <p:cTn id="50" presetID="9" presetClass="emph" presetSubtype="0" grpId="1" nodeType="withEffect">
                                  <p:stCondLst>
                                    <p:cond delay="0"/>
                                  </p:stCondLst>
                                  <p:childTnLst>
                                    <p:set>
                                      <p:cBhvr rctx="PPT">
                                        <p:cTn id="51" dur="indefinite"/>
                                        <p:tgtEl>
                                          <p:spTgt spid="3">
                                            <p:txEl>
                                              <p:pRg st="5" end="5"/>
                                            </p:txEl>
                                          </p:spTgt>
                                        </p:tgtEl>
                                        <p:attrNameLst>
                                          <p:attrName>style.opacity</p:attrName>
                                        </p:attrNameLst>
                                      </p:cBhvr>
                                      <p:to>
                                        <p:strVal val="0.25"/>
                                      </p:to>
                                    </p:set>
                                    <p:animEffect filter="image" prLst="opacity: 0.25">
                                      <p:cBhvr rctx="IE">
                                        <p:cTn id="52" dur="indefinite"/>
                                        <p:tgtEl>
                                          <p:spTgt spid="3">
                                            <p:txEl>
                                              <p:pRg st="5" end="5"/>
                                            </p:txEl>
                                          </p:spTgt>
                                        </p:tgtEl>
                                      </p:cBhvr>
                                    </p:animEffect>
                                  </p:childTnLst>
                                </p:cTn>
                              </p:par>
                              <p:par>
                                <p:cTn id="53" presetID="9" presetClass="emph" presetSubtype="0" grpId="1" nodeType="withEffect">
                                  <p:stCondLst>
                                    <p:cond delay="0"/>
                                  </p:stCondLst>
                                  <p:childTnLst>
                                    <p:set>
                                      <p:cBhvr rctx="PPT">
                                        <p:cTn id="54" dur="indefinite"/>
                                        <p:tgtEl>
                                          <p:spTgt spid="3">
                                            <p:txEl>
                                              <p:pRg st="6" end="6"/>
                                            </p:txEl>
                                          </p:spTgt>
                                        </p:tgtEl>
                                        <p:attrNameLst>
                                          <p:attrName>style.opacity</p:attrName>
                                        </p:attrNameLst>
                                      </p:cBhvr>
                                      <p:to>
                                        <p:strVal val="0.25"/>
                                      </p:to>
                                    </p:set>
                                    <p:animEffect filter="image" prLst="opacity: 0.25">
                                      <p:cBhvr rctx="IE">
                                        <p:cTn id="55" dur="indefinite"/>
                                        <p:tgtEl>
                                          <p:spTgt spid="3">
                                            <p:txEl>
                                              <p:pRg st="6" end="6"/>
                                            </p:txEl>
                                          </p:spTgt>
                                        </p:tgtEl>
                                      </p:cBhvr>
                                    </p:animEffect>
                                  </p:childTnLst>
                                </p:cTn>
                              </p:par>
                              <p:par>
                                <p:cTn id="56" presetID="9" presetClass="emph" presetSubtype="0" grpId="1" nodeType="withEffect">
                                  <p:stCondLst>
                                    <p:cond delay="0"/>
                                  </p:stCondLst>
                                  <p:childTnLst>
                                    <p:set>
                                      <p:cBhvr rctx="PPT">
                                        <p:cTn id="57" dur="indefinite"/>
                                        <p:tgtEl>
                                          <p:spTgt spid="3">
                                            <p:txEl>
                                              <p:pRg st="7" end="7"/>
                                            </p:txEl>
                                          </p:spTgt>
                                        </p:tgtEl>
                                        <p:attrNameLst>
                                          <p:attrName>style.opacity</p:attrName>
                                        </p:attrNameLst>
                                      </p:cBhvr>
                                      <p:to>
                                        <p:strVal val="0.25"/>
                                      </p:to>
                                    </p:set>
                                    <p:animEffect filter="image" prLst="opacity: 0.25">
                                      <p:cBhvr rctx="IE">
                                        <p:cTn id="58"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457200" y="2306472"/>
            <a:ext cx="8229600" cy="3819691"/>
          </a:xfrm>
        </p:spPr>
        <p:txBody>
          <a:bodyPr>
            <a:normAutofit/>
          </a:bodyPr>
          <a:lstStyle/>
          <a:p>
            <a:pPr marL="0" indent="0" algn="ctr">
              <a:buNone/>
            </a:pPr>
            <a:r>
              <a:rPr lang="en-GB" sz="4000" dirty="0" smtClean="0"/>
              <a:t>Viable Market</a:t>
            </a:r>
          </a:p>
          <a:p>
            <a:pPr marL="0" indent="0" algn="ctr">
              <a:buNone/>
            </a:pPr>
            <a:r>
              <a:rPr lang="en-GB" sz="4000" dirty="0"/>
              <a:t>Affordable</a:t>
            </a:r>
          </a:p>
          <a:p>
            <a:pPr marL="0" indent="0" algn="ctr">
              <a:buNone/>
            </a:pPr>
            <a:r>
              <a:rPr lang="en-GB" sz="4000" dirty="0" smtClean="0"/>
              <a:t>Easy to use</a:t>
            </a:r>
          </a:p>
          <a:p>
            <a:pPr marL="0" indent="0" algn="ctr">
              <a:buNone/>
            </a:pPr>
            <a:endParaRPr lang="en-GB" sz="4000" dirty="0"/>
          </a:p>
        </p:txBody>
      </p:sp>
    </p:spTree>
    <p:extLst>
      <p:ext uri="{BB962C8B-B14F-4D97-AF65-F5344CB8AC3E}">
        <p14:creationId xmlns:p14="http://schemas.microsoft.com/office/powerpoint/2010/main" val="46748997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150" y="2857500"/>
            <a:ext cx="1057701" cy="1143000"/>
          </a:xfrm>
        </p:spPr>
        <p:txBody>
          <a:bodyPr>
            <a:noAutofit/>
          </a:bodyPr>
          <a:lstStyle/>
          <a:p>
            <a:r>
              <a:rPr lang="en-GB" sz="38400" dirty="0" smtClean="0">
                <a:latin typeface="Open Sans Semibold" pitchFamily="34" charset="0"/>
                <a:ea typeface="Open Sans Semibold" pitchFamily="34" charset="0"/>
                <a:cs typeface="Open Sans Semibold" pitchFamily="34" charset="0"/>
              </a:rPr>
              <a:t>?</a:t>
            </a:r>
            <a:endParaRPr lang="en-GB" sz="38400" dirty="0">
              <a:latin typeface="Open Sans Semibold" pitchFamily="34" charset="0"/>
              <a:ea typeface="Open Sans Semibold" pitchFamily="34" charset="0"/>
              <a:cs typeface="Open Sans Semibold" pitchFamily="34" charset="0"/>
            </a:endParaRPr>
          </a:p>
        </p:txBody>
      </p:sp>
    </p:spTree>
    <p:extLst>
      <p:ext uri="{BB962C8B-B14F-4D97-AF65-F5344CB8AC3E}">
        <p14:creationId xmlns:p14="http://schemas.microsoft.com/office/powerpoint/2010/main" val="9857028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265809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alysing phantom load"/>
          <p:cNvSpPr>
            <a:spLocks noGrp="1"/>
          </p:cNvSpPr>
          <p:nvPr>
            <p:ph type="title"/>
          </p:nvPr>
        </p:nvSpPr>
        <p:spPr>
          <a:xfrm>
            <a:off x="457200" y="1047750"/>
            <a:ext cx="8229600" cy="1143000"/>
          </a:xfrm>
        </p:spPr>
        <p:txBody>
          <a:bodyPr/>
          <a:lstStyle/>
          <a:p>
            <a:r>
              <a:rPr lang="en-SG" b="1" dirty="0" smtClean="0"/>
              <a:t>analysing phantom load</a:t>
            </a:r>
            <a:endParaRPr lang="en-SG" b="1" dirty="0"/>
          </a:p>
        </p:txBody>
      </p:sp>
      <p:sp>
        <p:nvSpPr>
          <p:cNvPr id="3" name="list"/>
          <p:cNvSpPr>
            <a:spLocks noGrp="1"/>
          </p:cNvSpPr>
          <p:nvPr>
            <p:ph idx="1"/>
          </p:nvPr>
        </p:nvSpPr>
        <p:spPr>
          <a:xfrm>
            <a:off x="1543050" y="2514600"/>
            <a:ext cx="6057900" cy="2419350"/>
          </a:xfrm>
        </p:spPr>
        <p:txBody>
          <a:bodyPr>
            <a:normAutofit/>
          </a:bodyPr>
          <a:lstStyle/>
          <a:p>
            <a:pPr marL="0" lvl="0" indent="0" algn="ctr">
              <a:buNone/>
            </a:pPr>
            <a:r>
              <a:rPr lang="en-SG" dirty="0"/>
              <a:t>h</a:t>
            </a:r>
            <a:r>
              <a:rPr lang="en-SG" dirty="0" smtClean="0"/>
              <a:t>ousing demographics</a:t>
            </a:r>
          </a:p>
          <a:p>
            <a:pPr marL="0" lvl="0" indent="0" algn="ctr">
              <a:buNone/>
            </a:pPr>
            <a:r>
              <a:rPr lang="en-SG" dirty="0"/>
              <a:t>c</a:t>
            </a:r>
            <a:r>
              <a:rPr lang="en-SG" dirty="0" smtClean="0"/>
              <a:t>ost of phantom load </a:t>
            </a:r>
          </a:p>
          <a:p>
            <a:pPr marL="0" indent="0" algn="ctr">
              <a:buNone/>
            </a:pPr>
            <a:r>
              <a:rPr lang="en-SG" dirty="0" smtClean="0"/>
              <a:t>current commercial solutions</a:t>
            </a:r>
            <a:endParaRPr lang="en-SG" dirty="0"/>
          </a:p>
        </p:txBody>
      </p:sp>
    </p:spTree>
    <p:extLst>
      <p:ext uri="{BB962C8B-B14F-4D97-AF65-F5344CB8AC3E}">
        <p14:creationId xmlns:p14="http://schemas.microsoft.com/office/powerpoint/2010/main" val="4152604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3">
                                            <p:txEl>
                                              <p:pRg st="0" end="0"/>
                                            </p:txEl>
                                          </p:spTgt>
                                        </p:tgtEl>
                                        <p:attrNameLst>
                                          <p:attrName>style.opacity</p:attrName>
                                        </p:attrNameLst>
                                      </p:cBhvr>
                                      <p:to>
                                        <p:strVal val="0.5"/>
                                      </p:to>
                                    </p:set>
                                    <p:animEffect filter="image" prLst="opacity: 0.5">
                                      <p:cBhvr rctx="IE">
                                        <p:cTn id="12" dur="indefinite"/>
                                        <p:tgtEl>
                                          <p:spTgt spid="3">
                                            <p:txEl>
                                              <p:pRg st="0" end="0"/>
                                            </p:txEl>
                                          </p:spTgt>
                                        </p:tgtEl>
                                      </p:cBhvr>
                                    </p:animEffect>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1" nodeType="clickEffect">
                                  <p:stCondLst>
                                    <p:cond delay="0"/>
                                  </p:stCondLst>
                                  <p:childTnLst>
                                    <p:set>
                                      <p:cBhvr rctx="PPT">
                                        <p:cTn id="20" dur="indefinite"/>
                                        <p:tgtEl>
                                          <p:spTgt spid="3">
                                            <p:txEl>
                                              <p:pRg st="1" end="1"/>
                                            </p:txEl>
                                          </p:spTgt>
                                        </p:tgtEl>
                                        <p:attrNameLst>
                                          <p:attrName>style.opacity</p:attrName>
                                        </p:attrNameLst>
                                      </p:cBhvr>
                                      <p:to>
                                        <p:strVal val="0.5"/>
                                      </p:to>
                                    </p:set>
                                    <p:animEffect filter="image" prLst="opacity: 0.5">
                                      <p:cBhvr rctx="IE">
                                        <p:cTn id="21" dur="indefinite"/>
                                        <p:tgtEl>
                                          <p:spTgt spid="3">
                                            <p:txEl>
                                              <p:pRg st="1" end="1"/>
                                            </p:txEl>
                                          </p:spTgt>
                                        </p:tgtEl>
                                      </p:cBhvr>
                                    </p:animEffect>
                                  </p:childTnLst>
                                </p:cTn>
                              </p:par>
                            </p:childTnLst>
                          </p:cTn>
                        </p:par>
                        <p:par>
                          <p:cTn id="22" fill="hold">
                            <p:stCondLst>
                              <p:cond delay="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using demographics"/>
          <p:cNvSpPr>
            <a:spLocks noGrp="1"/>
          </p:cNvSpPr>
          <p:nvPr>
            <p:ph type="title"/>
          </p:nvPr>
        </p:nvSpPr>
        <p:spPr/>
        <p:txBody>
          <a:bodyPr/>
          <a:lstStyle/>
          <a:p>
            <a:r>
              <a:rPr lang="en-US" dirty="0" smtClean="0"/>
              <a:t>housing demographics</a:t>
            </a:r>
            <a:endParaRPr lang="en-SG" dirty="0"/>
          </a:p>
        </p:txBody>
      </p:sp>
      <p:sp>
        <p:nvSpPr>
          <p:cNvPr id="12" name="in singapore"/>
          <p:cNvSpPr txBox="1">
            <a:spLocks/>
          </p:cNvSpPr>
          <p:nvPr/>
        </p:nvSpPr>
        <p:spPr>
          <a:xfrm>
            <a:off x="457200" y="546395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kern="1200">
                <a:solidFill>
                  <a:schemeClr val="bg1">
                    <a:lumMod val="65000"/>
                    <a:lumOff val="35000"/>
                  </a:schemeClr>
                </a:solidFill>
                <a:latin typeface="Open Sans"/>
                <a:ea typeface="+mj-ea"/>
                <a:cs typeface="Open Sans"/>
              </a:defRPr>
            </a:lvl1pPr>
          </a:lstStyle>
          <a:p>
            <a:r>
              <a:rPr lang="en-US" sz="3600" b="1" dirty="0" smtClean="0">
                <a:solidFill>
                  <a:schemeClr val="bg1">
                    <a:lumMod val="75000"/>
                    <a:lumOff val="25000"/>
                  </a:schemeClr>
                </a:solidFill>
              </a:rPr>
              <a:t>in Singapore</a:t>
            </a:r>
            <a:endParaRPr lang="en-SG" sz="3600" b="1" dirty="0">
              <a:solidFill>
                <a:schemeClr val="bg1">
                  <a:lumMod val="75000"/>
                  <a:lumOff val="25000"/>
                </a:schemeClr>
              </a:solidFill>
            </a:endParaRPr>
          </a:p>
        </p:txBody>
      </p:sp>
      <p:pic>
        <p:nvPicPr>
          <p:cNvPr id="1038" name="compute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06162" y="2684847"/>
            <a:ext cx="2800588" cy="16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 computer"/>
          <p:cNvSpPr txBox="1"/>
          <p:nvPr/>
        </p:nvSpPr>
        <p:spPr>
          <a:xfrm>
            <a:off x="5179321" y="2813257"/>
            <a:ext cx="2143536" cy="1569660"/>
          </a:xfrm>
          <a:prstGeom prst="rect">
            <a:avLst/>
          </a:prstGeom>
          <a:noFill/>
        </p:spPr>
        <p:txBody>
          <a:bodyPr wrap="none" rtlCol="0">
            <a:spAutoFit/>
          </a:bodyPr>
          <a:lstStyle>
            <a:defPPr>
              <a:defRPr lang="en-US"/>
            </a:defPPr>
            <a:lvl1pPr>
              <a:defRPr sz="4800">
                <a:solidFill>
                  <a:schemeClr val="bg1"/>
                </a:solidFill>
                <a:latin typeface="Open Sans" pitchFamily="34" charset="0"/>
                <a:ea typeface="Open Sans" pitchFamily="34" charset="0"/>
                <a:cs typeface="Open Sans" pitchFamily="34" charset="0"/>
              </a:defRPr>
            </a:lvl1pPr>
          </a:lstStyle>
          <a:p>
            <a:r>
              <a:rPr lang="en-GB" sz="9600" dirty="0" smtClean="0">
                <a:solidFill>
                  <a:schemeClr val="bg1">
                    <a:lumMod val="75000"/>
                    <a:lumOff val="25000"/>
                  </a:schemeClr>
                </a:solidFill>
              </a:rPr>
              <a:t>84</a:t>
            </a:r>
            <a:r>
              <a:rPr lang="en-GB" sz="6000" baseline="30000" dirty="0" smtClean="0">
                <a:solidFill>
                  <a:schemeClr val="bg1">
                    <a:lumMod val="75000"/>
                    <a:lumOff val="25000"/>
                  </a:schemeClr>
                </a:solidFill>
                <a:latin typeface="Verdana" pitchFamily="34" charset="0"/>
                <a:ea typeface="Verdana" pitchFamily="34" charset="0"/>
                <a:cs typeface="Verdana" pitchFamily="34" charset="0"/>
              </a:rPr>
              <a:t>%</a:t>
            </a:r>
            <a:endParaRPr lang="en-GB" sz="9600" baseline="30000" dirty="0">
              <a:solidFill>
                <a:schemeClr val="bg1">
                  <a:lumMod val="75000"/>
                  <a:lumOff val="25000"/>
                </a:schemeClr>
              </a:solidFill>
              <a:latin typeface="Verdana" pitchFamily="34" charset="0"/>
              <a:ea typeface="Verdana" pitchFamily="34" charset="0"/>
              <a:cs typeface="Verdana" pitchFamily="34" charset="0"/>
            </a:endParaRPr>
          </a:p>
        </p:txBody>
      </p:sp>
      <p:pic>
        <p:nvPicPr>
          <p:cNvPr id="1035" name="televisio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92812" y="2497521"/>
            <a:ext cx="3227287" cy="2030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 television"/>
          <p:cNvSpPr txBox="1"/>
          <p:nvPr/>
        </p:nvSpPr>
        <p:spPr>
          <a:xfrm>
            <a:off x="4962974" y="2813257"/>
            <a:ext cx="3174267" cy="1569660"/>
          </a:xfrm>
          <a:prstGeom prst="rect">
            <a:avLst/>
          </a:prstGeom>
          <a:noFill/>
        </p:spPr>
        <p:txBody>
          <a:bodyPr wrap="none" rtlCol="0">
            <a:spAutoFit/>
          </a:bodyPr>
          <a:lstStyle>
            <a:defPPr>
              <a:defRPr lang="en-US"/>
            </a:defPPr>
            <a:lvl1pPr>
              <a:defRPr sz="4800">
                <a:solidFill>
                  <a:schemeClr val="bg1"/>
                </a:solidFill>
                <a:latin typeface="Open Sans" pitchFamily="34" charset="0"/>
                <a:ea typeface="Open Sans" pitchFamily="34" charset="0"/>
                <a:cs typeface="Open Sans" pitchFamily="34" charset="0"/>
              </a:defRPr>
            </a:lvl1pPr>
          </a:lstStyle>
          <a:p>
            <a:r>
              <a:rPr lang="en-GB" sz="9600" dirty="0" smtClean="0">
                <a:solidFill>
                  <a:schemeClr val="bg1">
                    <a:lumMod val="75000"/>
                    <a:lumOff val="25000"/>
                  </a:schemeClr>
                </a:solidFill>
              </a:rPr>
              <a:t>99.5</a:t>
            </a:r>
            <a:r>
              <a:rPr lang="en-GB" sz="6000" baseline="30000" dirty="0" smtClean="0">
                <a:solidFill>
                  <a:schemeClr val="bg1">
                    <a:lumMod val="75000"/>
                    <a:lumOff val="25000"/>
                  </a:schemeClr>
                </a:solidFill>
                <a:latin typeface="Verdana" pitchFamily="34" charset="0"/>
                <a:ea typeface="Verdana" pitchFamily="34" charset="0"/>
                <a:cs typeface="Verdana" pitchFamily="34" charset="0"/>
              </a:rPr>
              <a:t>%</a:t>
            </a:r>
            <a:endParaRPr lang="en-GB" sz="6000" dirty="0">
              <a:solidFill>
                <a:schemeClr val="bg1">
                  <a:lumMod val="75000"/>
                  <a:lumOff val="25000"/>
                </a:schemeClr>
              </a:solidFill>
            </a:endParaRPr>
          </a:p>
        </p:txBody>
      </p:sp>
      <p:pic>
        <p:nvPicPr>
          <p:cNvPr id="1033" name="washing machine"/>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63807" y="3223346"/>
            <a:ext cx="1410017" cy="20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 washing machine"/>
          <p:cNvSpPr txBox="1"/>
          <p:nvPr/>
        </p:nvSpPr>
        <p:spPr>
          <a:xfrm>
            <a:off x="4391025" y="3461932"/>
            <a:ext cx="3174267" cy="1569660"/>
          </a:xfrm>
          <a:prstGeom prst="rect">
            <a:avLst/>
          </a:prstGeom>
          <a:noFill/>
        </p:spPr>
        <p:txBody>
          <a:bodyPr wrap="none" rtlCol="0">
            <a:spAutoFit/>
          </a:bodyPr>
          <a:lstStyle/>
          <a:p>
            <a:r>
              <a:rPr lang="en-GB" sz="9600" dirty="0" smtClean="0">
                <a:solidFill>
                  <a:schemeClr val="bg1">
                    <a:lumMod val="75000"/>
                    <a:lumOff val="25000"/>
                  </a:schemeClr>
                </a:solidFill>
                <a:latin typeface="Open Sans" pitchFamily="34" charset="0"/>
                <a:ea typeface="Open Sans" pitchFamily="34" charset="0"/>
                <a:cs typeface="Open Sans" pitchFamily="34" charset="0"/>
              </a:rPr>
              <a:t>94.7</a:t>
            </a:r>
            <a:r>
              <a:rPr lang="en-GB" sz="6000" baseline="30000" dirty="0" smtClean="0">
                <a:solidFill>
                  <a:schemeClr val="bg1">
                    <a:lumMod val="75000"/>
                    <a:lumOff val="25000"/>
                  </a:schemeClr>
                </a:solidFill>
                <a:latin typeface="Verdana" pitchFamily="34" charset="0"/>
                <a:ea typeface="Verdana" pitchFamily="34" charset="0"/>
                <a:cs typeface="Verdana" pitchFamily="34" charset="0"/>
              </a:rPr>
              <a:t>%</a:t>
            </a:r>
            <a:endParaRPr lang="en-GB" sz="6000" dirty="0" smtClean="0">
              <a:solidFill>
                <a:schemeClr val="bg1"/>
              </a:solidFill>
              <a:latin typeface="Open Sans" pitchFamily="34" charset="0"/>
              <a:ea typeface="Open Sans" pitchFamily="34" charset="0"/>
              <a:cs typeface="Open Sans" pitchFamily="34" charset="0"/>
            </a:endParaRPr>
          </a:p>
        </p:txBody>
      </p:sp>
      <p:pic>
        <p:nvPicPr>
          <p:cNvPr id="1036" name="air conditione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2191" y="4362034"/>
            <a:ext cx="4570708" cy="1101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 air conditioner"/>
          <p:cNvSpPr txBox="1"/>
          <p:nvPr/>
        </p:nvSpPr>
        <p:spPr>
          <a:xfrm>
            <a:off x="5367542" y="4128162"/>
            <a:ext cx="3174267" cy="1569660"/>
          </a:xfrm>
          <a:prstGeom prst="rect">
            <a:avLst/>
          </a:prstGeom>
          <a:noFill/>
        </p:spPr>
        <p:txBody>
          <a:bodyPr wrap="none" rtlCol="0">
            <a:spAutoFit/>
          </a:bodyPr>
          <a:lstStyle>
            <a:defPPr>
              <a:defRPr lang="en-US"/>
            </a:defPPr>
            <a:lvl1pPr>
              <a:defRPr sz="4800">
                <a:solidFill>
                  <a:schemeClr val="bg1"/>
                </a:solidFill>
                <a:latin typeface="Open Sans" pitchFamily="34" charset="0"/>
                <a:ea typeface="Open Sans" pitchFamily="34" charset="0"/>
                <a:cs typeface="Open Sans" pitchFamily="34" charset="0"/>
              </a:defRPr>
            </a:lvl1pPr>
          </a:lstStyle>
          <a:p>
            <a:r>
              <a:rPr lang="en-GB" sz="9600" dirty="0" smtClean="0">
                <a:solidFill>
                  <a:schemeClr val="bg1">
                    <a:lumMod val="75000"/>
                    <a:lumOff val="25000"/>
                  </a:schemeClr>
                </a:solidFill>
              </a:rPr>
              <a:t>74.7</a:t>
            </a:r>
            <a:r>
              <a:rPr lang="en-GB" sz="6000" baseline="30000" dirty="0" smtClean="0">
                <a:solidFill>
                  <a:schemeClr val="bg1">
                    <a:lumMod val="75000"/>
                    <a:lumOff val="25000"/>
                  </a:schemeClr>
                </a:solidFill>
                <a:latin typeface="Verdana" pitchFamily="34" charset="0"/>
                <a:ea typeface="Verdana" pitchFamily="34" charset="0"/>
                <a:cs typeface="Verdana" pitchFamily="34" charset="0"/>
              </a:rPr>
              <a:t>%</a:t>
            </a:r>
            <a:endParaRPr lang="en-GB" sz="6000" dirty="0">
              <a:solidFill>
                <a:schemeClr val="bg1">
                  <a:lumMod val="75000"/>
                  <a:lumOff val="25000"/>
                </a:schemeClr>
              </a:solidFill>
            </a:endParaRPr>
          </a:p>
        </p:txBody>
      </p:sp>
      <p:sp>
        <p:nvSpPr>
          <p:cNvPr id="13" name="TextBox 12"/>
          <p:cNvSpPr txBox="1"/>
          <p:nvPr/>
        </p:nvSpPr>
        <p:spPr>
          <a:xfrm>
            <a:off x="325288" y="6274053"/>
            <a:ext cx="6011717" cy="461665"/>
          </a:xfrm>
          <a:prstGeom prst="rect">
            <a:avLst/>
          </a:prstGeom>
          <a:noFill/>
        </p:spPr>
        <p:txBody>
          <a:bodyPr wrap="square" rtlCol="0">
            <a:spAutoFit/>
          </a:bodyPr>
          <a:lstStyle/>
          <a:p>
            <a:r>
              <a:rPr lang="en-GB" sz="1200" dirty="0" smtClean="0">
                <a:solidFill>
                  <a:schemeClr val="accent1">
                    <a:lumMod val="50000"/>
                  </a:schemeClr>
                </a:solidFill>
                <a:latin typeface="Open Sans" pitchFamily="34" charset="0"/>
                <a:ea typeface="Open Sans" pitchFamily="34" charset="0"/>
                <a:cs typeface="Open Sans" pitchFamily="34" charset="0"/>
              </a:rPr>
              <a:t>Department </a:t>
            </a:r>
            <a:r>
              <a:rPr lang="en-GB" sz="1200" dirty="0">
                <a:solidFill>
                  <a:schemeClr val="accent1">
                    <a:lumMod val="50000"/>
                  </a:schemeClr>
                </a:solidFill>
                <a:latin typeface="Open Sans" pitchFamily="34" charset="0"/>
                <a:ea typeface="Open Sans" pitchFamily="34" charset="0"/>
                <a:cs typeface="Open Sans" pitchFamily="34" charset="0"/>
              </a:rPr>
              <a:t>of </a:t>
            </a:r>
            <a:r>
              <a:rPr lang="en-GB" sz="1200" dirty="0" smtClean="0">
                <a:solidFill>
                  <a:schemeClr val="accent1">
                    <a:lumMod val="50000"/>
                  </a:schemeClr>
                </a:solidFill>
                <a:latin typeface="Open Sans" pitchFamily="34" charset="0"/>
                <a:ea typeface="Open Sans" pitchFamily="34" charset="0"/>
                <a:cs typeface="Open Sans" pitchFamily="34" charset="0"/>
              </a:rPr>
              <a:t>Statistics Singapore, </a:t>
            </a:r>
            <a:r>
              <a:rPr lang="en-GB" sz="1200" i="1" dirty="0" smtClean="0">
                <a:solidFill>
                  <a:schemeClr val="accent1">
                    <a:lumMod val="50000"/>
                  </a:schemeClr>
                </a:solidFill>
                <a:latin typeface="Open Sans" pitchFamily="34" charset="0"/>
                <a:ea typeface="Open Sans" pitchFamily="34" charset="0"/>
                <a:cs typeface="Open Sans" pitchFamily="34" charset="0"/>
              </a:rPr>
              <a:t>Singapore in Figures, 2012</a:t>
            </a:r>
            <a:endParaRPr lang="en-GB" sz="1200" i="1" dirty="0"/>
          </a:p>
          <a:p>
            <a:endParaRPr lang="en-GB" sz="1200" i="1" dirty="0" smtClean="0">
              <a:solidFill>
                <a:schemeClr val="accent1">
                  <a:lumMod val="50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7973018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038"/>
                                        </p:tgtEl>
                                        <p:attrNameLst>
                                          <p:attrName>style.visibility</p:attrName>
                                        </p:attrNameLst>
                                      </p:cBhvr>
                                      <p:to>
                                        <p:strVal val="visible"/>
                                      </p:to>
                                    </p:set>
                                    <p:animEffect transition="in" filter="fade">
                                      <p:cBhvr>
                                        <p:cTn id="18" dur="500"/>
                                        <p:tgtEl>
                                          <p:spTgt spid="103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5.55556E-7 2.96296E-6 L -0.10347 -0.24815 " pathEditMode="relative" rAng="0" ptsTypes="AA">
                                      <p:cBhvr>
                                        <p:cTn id="22" dur="500" fill="hold"/>
                                        <p:tgtEl>
                                          <p:spTgt spid="3"/>
                                        </p:tgtEl>
                                        <p:attrNameLst>
                                          <p:attrName>ppt_x</p:attrName>
                                          <p:attrName>ppt_y</p:attrName>
                                        </p:attrNameLst>
                                      </p:cBhvr>
                                      <p:rCtr x="-5174" y="-12407"/>
                                    </p:animMotion>
                                  </p:childTnLst>
                                </p:cTn>
                              </p:par>
                              <p:par>
                                <p:cTn id="23" presetID="6" presetClass="emph" presetSubtype="0" fill="hold" grpId="2" nodeType="withEffect">
                                  <p:stCondLst>
                                    <p:cond delay="0"/>
                                  </p:stCondLst>
                                  <p:childTnLst>
                                    <p:animScale>
                                      <p:cBhvr>
                                        <p:cTn id="24" dur="500" fill="hold"/>
                                        <p:tgtEl>
                                          <p:spTgt spid="3"/>
                                        </p:tgtEl>
                                      </p:cBhvr>
                                      <p:by x="25000" y="25000"/>
                                    </p:animScale>
                                  </p:childTnLst>
                                </p:cTn>
                              </p:par>
                              <p:par>
                                <p:cTn id="25" presetID="42" presetClass="path" presetSubtype="0" accel="50000" decel="50000" fill="hold" nodeType="withEffect">
                                  <p:stCondLst>
                                    <p:cond delay="0"/>
                                  </p:stCondLst>
                                  <p:childTnLst>
                                    <p:animMotion origin="layout" path="M -4.44444E-6 2.96296E-6 L 0.11598 -0.21621 " pathEditMode="relative" rAng="0" ptsTypes="AA">
                                      <p:cBhvr>
                                        <p:cTn id="26" dur="500" fill="hold"/>
                                        <p:tgtEl>
                                          <p:spTgt spid="1038"/>
                                        </p:tgtEl>
                                        <p:attrNameLst>
                                          <p:attrName>ppt_x</p:attrName>
                                          <p:attrName>ppt_y</p:attrName>
                                        </p:attrNameLst>
                                      </p:cBhvr>
                                      <p:rCtr x="5799" y="-10810"/>
                                    </p:animMotion>
                                  </p:childTnLst>
                                </p:cTn>
                              </p:par>
                              <p:par>
                                <p:cTn id="27" presetID="6" presetClass="emph" presetSubtype="0" fill="hold" nodeType="withEffect">
                                  <p:stCondLst>
                                    <p:cond delay="0"/>
                                  </p:stCondLst>
                                  <p:childTnLst>
                                    <p:animScale>
                                      <p:cBhvr>
                                        <p:cTn id="28" dur="500" fill="hold"/>
                                        <p:tgtEl>
                                          <p:spTgt spid="1038"/>
                                        </p:tgtEl>
                                      </p:cBhvr>
                                      <p:by x="25000" y="25000"/>
                                    </p:animScale>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035"/>
                                        </p:tgtEl>
                                        <p:attrNameLst>
                                          <p:attrName>style.visibility</p:attrName>
                                        </p:attrNameLst>
                                      </p:cBhvr>
                                      <p:to>
                                        <p:strVal val="visible"/>
                                      </p:to>
                                    </p:set>
                                    <p:animEffect transition="in" filter="fade">
                                      <p:cBhvr>
                                        <p:cTn id="32" dur="500"/>
                                        <p:tgtEl>
                                          <p:spTgt spid="10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8.33333E-7 2.96296E-6 L 0.11615 -0.12037 " pathEditMode="relative" rAng="0" ptsTypes="AA">
                                      <p:cBhvr>
                                        <p:cTn id="39" dur="500" fill="hold"/>
                                        <p:tgtEl>
                                          <p:spTgt spid="1035"/>
                                        </p:tgtEl>
                                        <p:attrNameLst>
                                          <p:attrName>ppt_x</p:attrName>
                                          <p:attrName>ppt_y</p:attrName>
                                        </p:attrNameLst>
                                      </p:cBhvr>
                                      <p:rCtr x="5799" y="-6019"/>
                                    </p:animMotion>
                                  </p:childTnLst>
                                </p:cTn>
                              </p:par>
                              <p:par>
                                <p:cTn id="40" presetID="6" presetClass="emph" presetSubtype="0" fill="hold" nodeType="withEffect">
                                  <p:stCondLst>
                                    <p:cond delay="0"/>
                                  </p:stCondLst>
                                  <p:childTnLst>
                                    <p:animScale>
                                      <p:cBhvr>
                                        <p:cTn id="41" dur="500" fill="hold"/>
                                        <p:tgtEl>
                                          <p:spTgt spid="1035"/>
                                        </p:tgtEl>
                                      </p:cBhvr>
                                      <p:by x="25000" y="25000"/>
                                    </p:animScale>
                                  </p:childTnLst>
                                </p:cTn>
                              </p:par>
                              <p:par>
                                <p:cTn id="42" presetID="42" presetClass="path" presetSubtype="0" accel="50000" decel="50000" fill="hold" grpId="1" nodeType="withEffect">
                                  <p:stCondLst>
                                    <p:cond delay="0"/>
                                  </p:stCondLst>
                                  <p:childTnLst>
                                    <p:animMotion origin="layout" path="M 5.55556E-7 2.96296E-6 L -0.12361 -0.14954 " pathEditMode="relative" rAng="0" ptsTypes="AA">
                                      <p:cBhvr>
                                        <p:cTn id="43" dur="500" fill="hold"/>
                                        <p:tgtEl>
                                          <p:spTgt spid="11"/>
                                        </p:tgtEl>
                                        <p:attrNameLst>
                                          <p:attrName>ppt_x</p:attrName>
                                          <p:attrName>ppt_y</p:attrName>
                                        </p:attrNameLst>
                                      </p:cBhvr>
                                      <p:rCtr x="-6181" y="-7477"/>
                                    </p:animMotion>
                                  </p:childTnLst>
                                </p:cTn>
                              </p:par>
                              <p:par>
                                <p:cTn id="44" presetID="6" presetClass="emph" presetSubtype="0" fill="hold" grpId="2" nodeType="withEffect">
                                  <p:stCondLst>
                                    <p:cond delay="0"/>
                                  </p:stCondLst>
                                  <p:childTnLst>
                                    <p:animScale>
                                      <p:cBhvr>
                                        <p:cTn id="45" dur="500" fill="hold"/>
                                        <p:tgtEl>
                                          <p:spTgt spid="11"/>
                                        </p:tgtEl>
                                      </p:cBhvr>
                                      <p:by x="25000" y="25000"/>
                                    </p:animScale>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033"/>
                                        </p:tgtEl>
                                        <p:attrNameLst>
                                          <p:attrName>style.visibility</p:attrName>
                                        </p:attrNameLst>
                                      </p:cBhvr>
                                      <p:to>
                                        <p:strVal val="visible"/>
                                      </p:to>
                                    </p:set>
                                    <p:animEffect transition="in" filter="fade">
                                      <p:cBhvr>
                                        <p:cTn id="49" dur="500"/>
                                        <p:tgtEl>
                                          <p:spTgt spid="10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2.22222E-6 -4.44444E-6 L 0.12014 -0.12037 " pathEditMode="relative" rAng="0" ptsTypes="AA">
                                      <p:cBhvr>
                                        <p:cTn id="56" dur="500" fill="hold"/>
                                        <p:tgtEl>
                                          <p:spTgt spid="1033"/>
                                        </p:tgtEl>
                                        <p:attrNameLst>
                                          <p:attrName>ppt_x</p:attrName>
                                          <p:attrName>ppt_y</p:attrName>
                                        </p:attrNameLst>
                                      </p:cBhvr>
                                      <p:rCtr x="6007" y="-6019"/>
                                    </p:animMotion>
                                  </p:childTnLst>
                                </p:cTn>
                              </p:par>
                              <p:par>
                                <p:cTn id="57" presetID="6" presetClass="emph" presetSubtype="0" fill="hold" nodeType="withEffect">
                                  <p:stCondLst>
                                    <p:cond delay="0"/>
                                  </p:stCondLst>
                                  <p:childTnLst>
                                    <p:animScale>
                                      <p:cBhvr>
                                        <p:cTn id="58" dur="500" fill="hold"/>
                                        <p:tgtEl>
                                          <p:spTgt spid="1033"/>
                                        </p:tgtEl>
                                      </p:cBhvr>
                                      <p:by x="25000" y="25000"/>
                                    </p:animScale>
                                  </p:childTnLst>
                                </p:cTn>
                              </p:par>
                              <p:par>
                                <p:cTn id="59" presetID="42" presetClass="path" presetSubtype="0" accel="50000" decel="50000" fill="hold" grpId="1" nodeType="withEffect">
                                  <p:stCondLst>
                                    <p:cond delay="0"/>
                                  </p:stCondLst>
                                  <p:childTnLst>
                                    <p:animMotion origin="layout" path="M 5.55556E-7 -2.96296E-6 L -0.07361 -0.13727 " pathEditMode="relative" rAng="0" ptsTypes="AA">
                                      <p:cBhvr>
                                        <p:cTn id="60" dur="500" fill="hold"/>
                                        <p:tgtEl>
                                          <p:spTgt spid="15"/>
                                        </p:tgtEl>
                                        <p:attrNameLst>
                                          <p:attrName>ppt_x</p:attrName>
                                          <p:attrName>ppt_y</p:attrName>
                                        </p:attrNameLst>
                                      </p:cBhvr>
                                      <p:rCtr x="-3681" y="-6875"/>
                                    </p:animMotion>
                                  </p:childTnLst>
                                </p:cTn>
                              </p:par>
                              <p:par>
                                <p:cTn id="61" presetID="6" presetClass="emph" presetSubtype="0" fill="hold" grpId="2" nodeType="withEffect">
                                  <p:stCondLst>
                                    <p:cond delay="0"/>
                                  </p:stCondLst>
                                  <p:childTnLst>
                                    <p:animScale>
                                      <p:cBhvr>
                                        <p:cTn id="62" dur="500" fill="hold"/>
                                        <p:tgtEl>
                                          <p:spTgt spid="15"/>
                                        </p:tgtEl>
                                      </p:cBhvr>
                                      <p:by x="25000" y="25000"/>
                                    </p:animScale>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1036"/>
                                        </p:tgtEl>
                                        <p:attrNameLst>
                                          <p:attrName>style.visibility</p:attrName>
                                        </p:attrNameLst>
                                      </p:cBhvr>
                                      <p:to>
                                        <p:strVal val="visible"/>
                                      </p:to>
                                    </p:set>
                                    <p:animEffect transition="in" filter="fade">
                                      <p:cBhvr>
                                        <p:cTn id="66" dur="500"/>
                                        <p:tgtEl>
                                          <p:spTgt spid="10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nodeType="clickEffect">
                                  <p:stCondLst>
                                    <p:cond delay="0"/>
                                  </p:stCondLst>
                                  <p:childTnLst>
                                    <p:animMotion origin="layout" path="M 1.38889E-6 4.81481E-6 L 0.15087 -0.12038 " pathEditMode="relative" rAng="0" ptsTypes="AA">
                                      <p:cBhvr>
                                        <p:cTn id="73" dur="500" fill="hold"/>
                                        <p:tgtEl>
                                          <p:spTgt spid="1036"/>
                                        </p:tgtEl>
                                        <p:attrNameLst>
                                          <p:attrName>ppt_x</p:attrName>
                                          <p:attrName>ppt_y</p:attrName>
                                        </p:attrNameLst>
                                      </p:cBhvr>
                                      <p:rCtr x="7535" y="-6019"/>
                                    </p:animMotion>
                                  </p:childTnLst>
                                </p:cTn>
                              </p:par>
                              <p:par>
                                <p:cTn id="74" presetID="6" presetClass="emph" presetSubtype="0" fill="hold" nodeType="withEffect">
                                  <p:stCondLst>
                                    <p:cond delay="0"/>
                                  </p:stCondLst>
                                  <p:childTnLst>
                                    <p:animScale>
                                      <p:cBhvr>
                                        <p:cTn id="75" dur="500" fill="hold"/>
                                        <p:tgtEl>
                                          <p:spTgt spid="1036"/>
                                        </p:tgtEl>
                                      </p:cBhvr>
                                      <p:by x="25000" y="25000"/>
                                    </p:animScale>
                                  </p:childTnLst>
                                </p:cTn>
                              </p:par>
                              <p:par>
                                <p:cTn id="76" presetID="42" presetClass="path" presetSubtype="0" accel="50000" decel="50000" fill="hold" grpId="1" nodeType="withEffect">
                                  <p:stCondLst>
                                    <p:cond delay="0"/>
                                  </p:stCondLst>
                                  <p:childTnLst>
                                    <p:animMotion origin="layout" path="M -2.77778E-7 -3.7037E-6 L -0.15017 -0.13796 " pathEditMode="relative" rAng="0" ptsTypes="AA">
                                      <p:cBhvr>
                                        <p:cTn id="77" dur="500" fill="hold"/>
                                        <p:tgtEl>
                                          <p:spTgt spid="18"/>
                                        </p:tgtEl>
                                        <p:attrNameLst>
                                          <p:attrName>ppt_x</p:attrName>
                                          <p:attrName>ppt_y</p:attrName>
                                        </p:attrNameLst>
                                      </p:cBhvr>
                                      <p:rCtr x="-7517" y="-6898"/>
                                    </p:animMotion>
                                  </p:childTnLst>
                                </p:cTn>
                              </p:par>
                              <p:par>
                                <p:cTn id="78" presetID="6" presetClass="emph" presetSubtype="0" fill="hold" grpId="2" nodeType="withEffect">
                                  <p:stCondLst>
                                    <p:cond delay="0"/>
                                  </p:stCondLst>
                                  <p:childTnLst>
                                    <p:animScale>
                                      <p:cBhvr>
                                        <p:cTn id="79" dur="500" fill="hold"/>
                                        <p:tgtEl>
                                          <p:spTgt spid="18"/>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3" grpId="1"/>
      <p:bldP spid="3" grpId="2"/>
      <p:bldP spid="11" grpId="0"/>
      <p:bldP spid="11" grpId="1"/>
      <p:bldP spid="11" grpId="2"/>
      <p:bldP spid="15" grpId="0"/>
      <p:bldP spid="15" grpId="1"/>
      <p:bldP spid="15" grpId="2"/>
      <p:bldP spid="18" grpId="0"/>
      <p:bldP spid="18" grpId="1"/>
      <p:bldP spid="18" grpId="2"/>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nergy wastage"/>
          <p:cNvSpPr>
            <a:spLocks noGrp="1"/>
          </p:cNvSpPr>
          <p:nvPr>
            <p:ph type="title"/>
          </p:nvPr>
        </p:nvSpPr>
        <p:spPr/>
        <p:txBody>
          <a:bodyPr>
            <a:normAutofit/>
          </a:bodyPr>
          <a:lstStyle/>
          <a:p>
            <a:r>
              <a:rPr lang="en-SG" dirty="0" smtClean="0"/>
              <a:t>energy wastage</a:t>
            </a:r>
            <a:endParaRPr lang="en-SG" dirty="0"/>
          </a:p>
        </p:txBody>
      </p:sp>
      <p:sp>
        <p:nvSpPr>
          <p:cNvPr id="18" name="axis label"/>
          <p:cNvSpPr txBox="1"/>
          <p:nvPr/>
        </p:nvSpPr>
        <p:spPr>
          <a:xfrm>
            <a:off x="1304926" y="5085663"/>
            <a:ext cx="6534149" cy="523220"/>
          </a:xfrm>
          <a:prstGeom prst="rect">
            <a:avLst/>
          </a:prstGeom>
          <a:noFill/>
        </p:spPr>
        <p:txBody>
          <a:bodyPr wrap="square" rtlCol="0">
            <a:spAutoFit/>
          </a:bodyPr>
          <a:lstStyle/>
          <a:p>
            <a:pPr algn="ctr"/>
            <a:r>
              <a:rPr lang="en-GB" sz="2800" dirty="0" smtClean="0">
                <a:solidFill>
                  <a:schemeClr val="bg1">
                    <a:lumMod val="75000"/>
                    <a:lumOff val="25000"/>
                  </a:schemeClr>
                </a:solidFill>
                <a:latin typeface="Open Sans" pitchFamily="34" charset="0"/>
                <a:ea typeface="Open Sans" pitchFamily="34" charset="0"/>
                <a:cs typeface="Open Sans" pitchFamily="34" charset="0"/>
              </a:rPr>
              <a:t>monthly energy consumption / kWh</a:t>
            </a:r>
          </a:p>
        </p:txBody>
      </p:sp>
      <p:pic>
        <p:nvPicPr>
          <p:cNvPr id="15" name="kitchen b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08" y="1091352"/>
            <a:ext cx="8436167" cy="4065696"/>
          </a:xfrm>
          <a:prstGeom prst="rect">
            <a:avLst/>
          </a:prstGeom>
        </p:spPr>
      </p:pic>
      <p:pic>
        <p:nvPicPr>
          <p:cNvPr id="21" name="study ba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006" y="1091352"/>
            <a:ext cx="8436167" cy="4065696"/>
          </a:xfrm>
          <a:prstGeom prst="rect">
            <a:avLst/>
          </a:prstGeom>
        </p:spPr>
      </p:pic>
      <p:pic>
        <p:nvPicPr>
          <p:cNvPr id="20" name="living room ba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005" y="1091352"/>
            <a:ext cx="8436167" cy="4065696"/>
          </a:xfrm>
          <a:prstGeom prst="rect">
            <a:avLst/>
          </a:prstGeom>
        </p:spPr>
      </p:pic>
      <p:pic>
        <p:nvPicPr>
          <p:cNvPr id="19" name="total bar"/>
          <p:cNvPicPr>
            <a:picLocks noChangeAspect="1"/>
          </p:cNvPicPr>
          <p:nvPr/>
        </p:nvPicPr>
        <p:blipFill rotWithShape="1">
          <a:blip r:embed="rId6">
            <a:extLst>
              <a:ext uri="{28A0092B-C50C-407E-A947-70E740481C1C}">
                <a14:useLocalDpi xmlns:a14="http://schemas.microsoft.com/office/drawing/2010/main" val="0"/>
              </a:ext>
            </a:extLst>
          </a:blip>
          <a:srcRect r="13549"/>
          <a:stretch/>
        </p:blipFill>
        <p:spPr>
          <a:xfrm>
            <a:off x="203008" y="1100190"/>
            <a:ext cx="7293167" cy="4065696"/>
          </a:xfrm>
          <a:prstGeom prst="rect">
            <a:avLst/>
          </a:prstGeom>
        </p:spPr>
      </p:pic>
      <p:pic>
        <p:nvPicPr>
          <p:cNvPr id="16" name="34 only"/>
          <p:cNvPicPr>
            <a:picLocks noChangeAspect="1"/>
          </p:cNvPicPr>
          <p:nvPr/>
        </p:nvPicPr>
        <p:blipFill rotWithShape="1">
          <a:blip r:embed="rId6">
            <a:extLst>
              <a:ext uri="{28A0092B-C50C-407E-A947-70E740481C1C}">
                <a14:useLocalDpi xmlns:a14="http://schemas.microsoft.com/office/drawing/2010/main" val="0"/>
              </a:ext>
            </a:extLst>
          </a:blip>
          <a:srcRect l="86790" t="74633" r="452"/>
          <a:stretch/>
        </p:blipFill>
        <p:spPr>
          <a:xfrm>
            <a:off x="7496175" y="4088727"/>
            <a:ext cx="1076325" cy="1031354"/>
          </a:xfrm>
          <a:prstGeom prst="rect">
            <a:avLst/>
          </a:prstGeom>
        </p:spPr>
      </p:pic>
      <p:sp>
        <p:nvSpPr>
          <p:cNvPr id="13" name="Total"/>
          <p:cNvSpPr txBox="1"/>
          <p:nvPr/>
        </p:nvSpPr>
        <p:spPr>
          <a:xfrm>
            <a:off x="352425" y="4286932"/>
            <a:ext cx="1371600" cy="646331"/>
          </a:xfrm>
          <a:prstGeom prst="rect">
            <a:avLst/>
          </a:prstGeom>
          <a:noFill/>
        </p:spPr>
        <p:txBody>
          <a:bodyPr wrap="square" rtlCol="0">
            <a:spAutoFit/>
          </a:bodyPr>
          <a:lstStyle/>
          <a:p>
            <a:r>
              <a:rPr lang="en-GB" sz="3600" b="1" dirty="0" smtClean="0">
                <a:solidFill>
                  <a:srgbClr val="C00000"/>
                </a:solidFill>
                <a:latin typeface="Open Sans" pitchFamily="34" charset="0"/>
                <a:ea typeface="Open Sans" pitchFamily="34" charset="0"/>
                <a:cs typeface="Open Sans" pitchFamily="34" charset="0"/>
              </a:rPr>
              <a:t>Total</a:t>
            </a:r>
          </a:p>
        </p:txBody>
      </p:sp>
      <p:pic>
        <p:nvPicPr>
          <p:cNvPr id="22" name="bulb unli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2312" y="1417638"/>
            <a:ext cx="6779377" cy="4932000"/>
          </a:xfrm>
          <a:prstGeom prst="rect">
            <a:avLst/>
          </a:prstGeom>
        </p:spPr>
      </p:pic>
      <p:pic>
        <p:nvPicPr>
          <p:cNvPr id="23" name="bulb li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2312" y="1417638"/>
            <a:ext cx="6779381" cy="4932000"/>
          </a:xfrm>
          <a:prstGeom prst="rect">
            <a:avLst/>
          </a:prstGeom>
        </p:spPr>
      </p:pic>
      <p:sp>
        <p:nvSpPr>
          <p:cNvPr id="25" name="claritycircle"/>
          <p:cNvSpPr/>
          <p:nvPr/>
        </p:nvSpPr>
        <p:spPr>
          <a:xfrm>
            <a:off x="3852002" y="2705877"/>
            <a:ext cx="1440000" cy="1440000"/>
          </a:xfrm>
          <a:prstGeom prst="ellipse">
            <a:avLst/>
          </a:prstGeom>
          <a:solidFill>
            <a:srgbClr val="009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3.5 weeks"/>
          <p:cNvSpPr txBox="1"/>
          <p:nvPr/>
        </p:nvSpPr>
        <p:spPr>
          <a:xfrm>
            <a:off x="3825643" y="2890296"/>
            <a:ext cx="1492716" cy="1347741"/>
          </a:xfrm>
          <a:prstGeom prst="rect">
            <a:avLst/>
          </a:prstGeom>
          <a:noFill/>
        </p:spPr>
        <p:txBody>
          <a:bodyPr wrap="none" rtlCol="0">
            <a:spAutoFit/>
          </a:bodyPr>
          <a:lstStyle/>
          <a:p>
            <a:pPr algn="ctr">
              <a:lnSpc>
                <a:spcPct val="65000"/>
              </a:lnSpc>
            </a:pPr>
            <a:r>
              <a:rPr lang="en-GB" sz="8800" b="1" dirty="0" smtClean="0">
                <a:effectLst>
                  <a:outerShdw blurRad="292100" sx="145000" sy="145000" algn="ctr" rotWithShape="0">
                    <a:srgbClr val="009CE8"/>
                  </a:outerShdw>
                </a:effectLst>
                <a:latin typeface="Open Sans" pitchFamily="34" charset="0"/>
                <a:ea typeface="Open Sans" pitchFamily="34" charset="0"/>
                <a:cs typeface="Open Sans" pitchFamily="34" charset="0"/>
              </a:rPr>
              <a:t>5</a:t>
            </a:r>
          </a:p>
          <a:p>
            <a:pPr algn="ctr">
              <a:lnSpc>
                <a:spcPct val="65000"/>
              </a:lnSpc>
            </a:pPr>
            <a:r>
              <a:rPr lang="en-GB" sz="3600" dirty="0" smtClean="0">
                <a:effectLst>
                  <a:outerShdw blurRad="292100" sx="145000" sy="145000" algn="ctr" rotWithShape="0">
                    <a:srgbClr val="009CE8"/>
                  </a:outerShdw>
                </a:effectLst>
                <a:latin typeface="Open Sans" pitchFamily="34" charset="0"/>
                <a:ea typeface="Open Sans" pitchFamily="34" charset="0"/>
                <a:cs typeface="Open Sans" pitchFamily="34" charset="0"/>
              </a:rPr>
              <a:t>weeks</a:t>
            </a:r>
          </a:p>
        </p:txBody>
      </p:sp>
      <p:sp>
        <p:nvSpPr>
          <p:cNvPr id="4" name="*"/>
          <p:cNvSpPr txBox="1"/>
          <p:nvPr/>
        </p:nvSpPr>
        <p:spPr>
          <a:xfrm>
            <a:off x="8410574" y="3988351"/>
            <a:ext cx="733425" cy="769441"/>
          </a:xfrm>
          <a:prstGeom prst="rect">
            <a:avLst/>
          </a:prstGeom>
          <a:noFill/>
        </p:spPr>
        <p:txBody>
          <a:bodyPr wrap="square" rtlCol="0">
            <a:spAutoFit/>
          </a:bodyPr>
          <a:lstStyle/>
          <a:p>
            <a:r>
              <a:rPr lang="en-GB" sz="4400" b="1" dirty="0" smtClean="0">
                <a:solidFill>
                  <a:srgbClr val="C00000"/>
                </a:solidFill>
                <a:latin typeface="Open Sans" pitchFamily="34" charset="0"/>
                <a:ea typeface="Open Sans" pitchFamily="34" charset="0"/>
                <a:cs typeface="Open Sans" pitchFamily="34" charset="0"/>
              </a:rPr>
              <a:t>*</a:t>
            </a:r>
          </a:p>
        </p:txBody>
      </p:sp>
      <p:sp>
        <p:nvSpPr>
          <p:cNvPr id="17" name="Reference"/>
          <p:cNvSpPr txBox="1"/>
          <p:nvPr/>
        </p:nvSpPr>
        <p:spPr>
          <a:xfrm>
            <a:off x="325288" y="6274053"/>
            <a:ext cx="8661958" cy="276999"/>
          </a:xfrm>
          <a:prstGeom prst="rect">
            <a:avLst/>
          </a:prstGeom>
          <a:noFill/>
        </p:spPr>
        <p:txBody>
          <a:bodyPr wrap="square" rtlCol="0">
            <a:spAutoFit/>
          </a:bodyPr>
          <a:lstStyle/>
          <a:p>
            <a:r>
              <a:rPr lang="en-GB" sz="1200" dirty="0" smtClean="0">
                <a:solidFill>
                  <a:schemeClr val="accent1">
                    <a:lumMod val="50000"/>
                  </a:schemeClr>
                </a:solidFill>
                <a:latin typeface="Open Sans" pitchFamily="34" charset="0"/>
                <a:ea typeface="Open Sans" pitchFamily="34" charset="0"/>
                <a:cs typeface="Open Sans" pitchFamily="34" charset="0"/>
              </a:rPr>
              <a:t>*IEEE, 2011, </a:t>
            </a:r>
            <a:r>
              <a:rPr lang="en-GB" sz="1200" i="1" dirty="0" smtClean="0">
                <a:solidFill>
                  <a:schemeClr val="accent1">
                    <a:lumMod val="50000"/>
                  </a:schemeClr>
                </a:solidFill>
                <a:latin typeface="Open Sans" pitchFamily="34" charset="0"/>
                <a:ea typeface="Open Sans" pitchFamily="34" charset="0"/>
                <a:cs typeface="Open Sans" pitchFamily="34" charset="0"/>
              </a:rPr>
              <a:t>Standby </a:t>
            </a:r>
            <a:r>
              <a:rPr lang="en-GB" sz="1200" i="1" dirty="0">
                <a:solidFill>
                  <a:schemeClr val="accent1">
                    <a:lumMod val="50000"/>
                  </a:schemeClr>
                </a:solidFill>
                <a:latin typeface="Open Sans" pitchFamily="34" charset="0"/>
                <a:ea typeface="Open Sans" pitchFamily="34" charset="0"/>
                <a:cs typeface="Open Sans" pitchFamily="34" charset="0"/>
              </a:rPr>
              <a:t>Power End Users and Their Demand Management Impact on Household’s Load </a:t>
            </a:r>
            <a:r>
              <a:rPr lang="en-GB" sz="1200" i="1" dirty="0" smtClean="0">
                <a:solidFill>
                  <a:schemeClr val="accent1">
                    <a:lumMod val="50000"/>
                  </a:schemeClr>
                </a:solidFill>
                <a:latin typeface="Open Sans" pitchFamily="34" charset="0"/>
                <a:ea typeface="Open Sans" pitchFamily="34" charset="0"/>
                <a:cs typeface="Open Sans" pitchFamily="34" charset="0"/>
              </a:rPr>
              <a:t>Shape</a:t>
            </a:r>
          </a:p>
        </p:txBody>
      </p:sp>
    </p:spTree>
    <p:extLst>
      <p:ext uri="{BB962C8B-B14F-4D97-AF65-F5344CB8AC3E}">
        <p14:creationId xmlns:p14="http://schemas.microsoft.com/office/powerpoint/2010/main" val="291673644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22" presetClass="entr" presetSubtype="8"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2000"/>
                                        <p:tgtEl>
                                          <p:spTgt spid="19"/>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2500"/>
                            </p:stCondLst>
                            <p:childTnLst>
                              <p:par>
                                <p:cTn id="42" presetID="26" presetClass="emph" presetSubtype="0" repeatCount="2000" fill="hold" nodeType="afterEffect">
                                  <p:stCondLst>
                                    <p:cond delay="0"/>
                                  </p:stCondLst>
                                  <p:childTnLst>
                                    <p:animEffect transition="out" filter="fade">
                                      <p:cBhvr>
                                        <p:cTn id="43" dur="500" tmFilter="0, 0; .2, .5; .8, .5; 1, 0"/>
                                        <p:tgtEl>
                                          <p:spTgt spid="16"/>
                                        </p:tgtEl>
                                      </p:cBhvr>
                                    </p:animEffect>
                                    <p:animScale>
                                      <p:cBhvr>
                                        <p:cTn id="44" dur="250" autoRev="1" fill="hold"/>
                                        <p:tgtEl>
                                          <p:spTgt spid="16"/>
                                        </p:tgtEl>
                                      </p:cBhvr>
                                      <p:by x="105000" y="105000"/>
                                    </p:animScale>
                                  </p:childTnLst>
                                </p:cTn>
                              </p:par>
                              <p:par>
                                <p:cTn id="45" presetID="26" presetClass="emph" presetSubtype="0" repeatCount="2000" fill="hold" grpId="1" nodeType="withEffect">
                                  <p:stCondLst>
                                    <p:cond delay="0"/>
                                  </p:stCondLst>
                                  <p:childTnLst>
                                    <p:animEffect transition="out" filter="fade">
                                      <p:cBhvr>
                                        <p:cTn id="46" dur="500" tmFilter="0, 0; .2, .5; .8, .5; 1, 0"/>
                                        <p:tgtEl>
                                          <p:spTgt spid="4"/>
                                        </p:tgtEl>
                                      </p:cBhvr>
                                    </p:animEffect>
                                    <p:animScale>
                                      <p:cBhvr>
                                        <p:cTn id="47" dur="250" autoRev="1" fill="hold"/>
                                        <p:tgtEl>
                                          <p:spTgt spid="4"/>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4"/>
                                        </p:tgtEl>
                                      </p:cBhvr>
                                    </p:animEffect>
                                    <p:set>
                                      <p:cBhvr>
                                        <p:cTn id="73" dur="1" fill="hold">
                                          <p:stCondLst>
                                            <p:cond delay="499"/>
                                          </p:stCondLst>
                                        </p:cTn>
                                        <p:tgtEl>
                                          <p:spTgt spid="4"/>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3" grpId="0"/>
      <p:bldP spid="13" grpId="1"/>
      <p:bldP spid="25" grpId="0" animBg="1"/>
      <p:bldP spid="24" grpId="0"/>
      <p:bldP spid="4" grpId="0"/>
      <p:bldP spid="4" grpId="1"/>
      <p:bldP spid="4" grpId="2"/>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early cost"/>
          <p:cNvSpPr>
            <a:spLocks noGrp="1"/>
          </p:cNvSpPr>
          <p:nvPr>
            <p:ph type="title"/>
          </p:nvPr>
        </p:nvSpPr>
        <p:spPr/>
        <p:txBody>
          <a:bodyPr/>
          <a:lstStyle/>
          <a:p>
            <a:r>
              <a:rPr lang="en-SG" dirty="0" smtClean="0"/>
              <a:t>yearly cost</a:t>
            </a:r>
            <a:endParaRPr lang="en-SG" dirty="0"/>
          </a:p>
        </p:txBody>
      </p:sp>
      <p:sp>
        <p:nvSpPr>
          <p:cNvPr id="6" name="total bill"/>
          <p:cNvSpPr txBox="1"/>
          <p:nvPr/>
        </p:nvSpPr>
        <p:spPr>
          <a:xfrm>
            <a:off x="3124200" y="1832428"/>
            <a:ext cx="2895599" cy="954107"/>
          </a:xfrm>
          <a:prstGeom prst="rect">
            <a:avLst/>
          </a:prstGeom>
          <a:noFill/>
        </p:spPr>
        <p:txBody>
          <a:bodyPr wrap="square" rtlCol="0">
            <a:spAutoFit/>
          </a:bodyPr>
          <a:lstStyle/>
          <a:p>
            <a:pPr algn="ctr"/>
            <a:r>
              <a:rPr lang="en-GB" sz="3600" dirty="0" smtClean="0">
                <a:solidFill>
                  <a:schemeClr val="accent1">
                    <a:lumMod val="50000"/>
                  </a:schemeClr>
                </a:solidFill>
                <a:latin typeface="Open Sans" pitchFamily="34" charset="0"/>
                <a:ea typeface="Open Sans" pitchFamily="34" charset="0"/>
                <a:cs typeface="Open Sans" pitchFamily="34" charset="0"/>
              </a:rPr>
              <a:t>total</a:t>
            </a:r>
          </a:p>
          <a:p>
            <a:pPr algn="ctr"/>
            <a:r>
              <a:rPr lang="en-GB" sz="2000" dirty="0" smtClean="0">
                <a:solidFill>
                  <a:schemeClr val="accent1">
                    <a:lumMod val="50000"/>
                  </a:schemeClr>
                </a:solidFill>
                <a:latin typeface="Open Sans" pitchFamily="34" charset="0"/>
                <a:ea typeface="Open Sans" pitchFamily="34" charset="0"/>
                <a:cs typeface="Open Sans" pitchFamily="34" charset="0"/>
              </a:rPr>
              <a:t>(no standby)</a:t>
            </a:r>
          </a:p>
        </p:txBody>
      </p:sp>
      <p:sp>
        <p:nvSpPr>
          <p:cNvPr id="9" name="standby bill"/>
          <p:cNvSpPr txBox="1"/>
          <p:nvPr/>
        </p:nvSpPr>
        <p:spPr>
          <a:xfrm>
            <a:off x="619124" y="1924760"/>
            <a:ext cx="2647950" cy="769441"/>
          </a:xfrm>
          <a:prstGeom prst="rect">
            <a:avLst/>
          </a:prstGeom>
          <a:noFill/>
        </p:spPr>
        <p:txBody>
          <a:bodyPr wrap="square" rtlCol="0">
            <a:spAutoFit/>
          </a:bodyPr>
          <a:lstStyle/>
          <a:p>
            <a:pPr algn="ctr"/>
            <a:r>
              <a:rPr lang="en-GB" sz="4400" b="1" dirty="0" smtClean="0">
                <a:solidFill>
                  <a:srgbClr val="C00000"/>
                </a:solidFill>
                <a:latin typeface="Open Sans" pitchFamily="34" charset="0"/>
                <a:ea typeface="Open Sans" pitchFamily="34" charset="0"/>
                <a:cs typeface="Open Sans" pitchFamily="34" charset="0"/>
              </a:rPr>
              <a:t>standby</a:t>
            </a:r>
          </a:p>
        </p:txBody>
      </p:sp>
      <p:sp>
        <p:nvSpPr>
          <p:cNvPr id="10" name="33"/>
          <p:cNvSpPr txBox="1"/>
          <p:nvPr/>
        </p:nvSpPr>
        <p:spPr>
          <a:xfrm>
            <a:off x="1166811" y="2836365"/>
            <a:ext cx="1552576" cy="769441"/>
          </a:xfrm>
          <a:prstGeom prst="rect">
            <a:avLst/>
          </a:prstGeom>
          <a:noFill/>
        </p:spPr>
        <p:txBody>
          <a:bodyPr wrap="square" rtlCol="0">
            <a:spAutoFit/>
          </a:bodyPr>
          <a:lstStyle/>
          <a:p>
            <a:pPr algn="ctr"/>
            <a:r>
              <a:rPr lang="en-GB" sz="4400" b="1" dirty="0" smtClean="0">
                <a:solidFill>
                  <a:srgbClr val="C00000"/>
                </a:solidFill>
                <a:latin typeface="Open Sans" pitchFamily="34" charset="0"/>
                <a:ea typeface="Open Sans" pitchFamily="34" charset="0"/>
                <a:cs typeface="Open Sans" pitchFamily="34" charset="0"/>
              </a:rPr>
              <a:t>£33</a:t>
            </a:r>
          </a:p>
        </p:txBody>
      </p:sp>
      <p:sp>
        <p:nvSpPr>
          <p:cNvPr id="11" name="423"/>
          <p:cNvSpPr txBox="1"/>
          <p:nvPr/>
        </p:nvSpPr>
        <p:spPr>
          <a:xfrm>
            <a:off x="3664741" y="2836364"/>
            <a:ext cx="1814515" cy="769441"/>
          </a:xfrm>
          <a:prstGeom prst="rect">
            <a:avLst/>
          </a:prstGeom>
          <a:noFill/>
        </p:spPr>
        <p:txBody>
          <a:bodyPr wrap="square" rtlCol="0">
            <a:spAutoFit/>
          </a:bodyPr>
          <a:lstStyle/>
          <a:p>
            <a:pPr algn="ctr"/>
            <a:r>
              <a:rPr lang="en-GB" sz="4400" b="1" dirty="0" smtClean="0">
                <a:solidFill>
                  <a:schemeClr val="accent1">
                    <a:lumMod val="50000"/>
                  </a:schemeClr>
                </a:solidFill>
                <a:latin typeface="Open Sans" pitchFamily="34" charset="0"/>
                <a:ea typeface="Open Sans" pitchFamily="34" charset="0"/>
                <a:cs typeface="Open Sans" pitchFamily="34" charset="0"/>
              </a:rPr>
              <a:t>£423*</a:t>
            </a:r>
          </a:p>
        </p:txBody>
      </p:sp>
      <p:sp>
        <p:nvSpPr>
          <p:cNvPr id="12" name="divided by 12"/>
          <p:cNvSpPr txBox="1"/>
          <p:nvPr/>
        </p:nvSpPr>
        <p:spPr>
          <a:xfrm>
            <a:off x="3328987" y="3007815"/>
            <a:ext cx="2486026" cy="2000548"/>
          </a:xfrm>
          <a:prstGeom prst="rect">
            <a:avLst/>
          </a:prstGeom>
          <a:noFill/>
        </p:spPr>
        <p:txBody>
          <a:bodyPr wrap="square" rtlCol="0">
            <a:spAutoFit/>
          </a:bodyPr>
          <a:lstStyle/>
          <a:p>
            <a:pPr algn="ctr"/>
            <a:r>
              <a:rPr lang="en-GB" sz="4400" dirty="0" smtClean="0">
                <a:solidFill>
                  <a:schemeClr val="accent1">
                    <a:lumMod val="50000"/>
                  </a:schemeClr>
                </a:solidFill>
                <a:latin typeface="Open Sans" pitchFamily="34" charset="0"/>
                <a:ea typeface="Open Sans" pitchFamily="34" charset="0"/>
                <a:cs typeface="Open Sans" pitchFamily="34" charset="0"/>
              </a:rPr>
              <a:t>______</a:t>
            </a:r>
          </a:p>
          <a:p>
            <a:pPr algn="ctr"/>
            <a:r>
              <a:rPr lang="en-GB" sz="6000" dirty="0" smtClean="0">
                <a:solidFill>
                  <a:schemeClr val="accent1">
                    <a:lumMod val="50000"/>
                  </a:schemeClr>
                </a:solidFill>
                <a:latin typeface="Open Sans" pitchFamily="34" charset="0"/>
                <a:ea typeface="Open Sans" pitchFamily="34" charset="0"/>
                <a:cs typeface="Open Sans" pitchFamily="34" charset="0"/>
              </a:rPr>
              <a:t>12</a:t>
            </a:r>
            <a:r>
              <a:rPr lang="en-GB" sz="4400" dirty="0" smtClean="0">
                <a:solidFill>
                  <a:schemeClr val="accent1">
                    <a:lumMod val="50000"/>
                  </a:schemeClr>
                </a:solidFill>
                <a:latin typeface="Open Sans" pitchFamily="34" charset="0"/>
                <a:ea typeface="Open Sans" pitchFamily="34" charset="0"/>
                <a:cs typeface="Open Sans" pitchFamily="34" charset="0"/>
              </a:rPr>
              <a:t> </a:t>
            </a:r>
            <a:br>
              <a:rPr lang="en-GB" sz="4400" dirty="0" smtClean="0">
                <a:solidFill>
                  <a:schemeClr val="accent1">
                    <a:lumMod val="50000"/>
                  </a:schemeClr>
                </a:solidFill>
                <a:latin typeface="Open Sans" pitchFamily="34" charset="0"/>
                <a:ea typeface="Open Sans" pitchFamily="34" charset="0"/>
                <a:cs typeface="Open Sans" pitchFamily="34" charset="0"/>
              </a:rPr>
            </a:br>
            <a:r>
              <a:rPr lang="en-GB" sz="2000" dirty="0" smtClean="0">
                <a:solidFill>
                  <a:schemeClr val="accent1">
                    <a:lumMod val="50000"/>
                  </a:schemeClr>
                </a:solidFill>
                <a:latin typeface="Open Sans" pitchFamily="34" charset="0"/>
                <a:ea typeface="Open Sans" pitchFamily="34" charset="0"/>
                <a:cs typeface="Open Sans" pitchFamily="34" charset="0"/>
              </a:rPr>
              <a:t>months</a:t>
            </a:r>
            <a:endParaRPr lang="en-GB" sz="4400" dirty="0" smtClean="0">
              <a:solidFill>
                <a:schemeClr val="accent1">
                  <a:lumMod val="50000"/>
                </a:schemeClr>
              </a:solidFill>
              <a:latin typeface="Open Sans" pitchFamily="34" charset="0"/>
              <a:ea typeface="Open Sans" pitchFamily="34" charset="0"/>
              <a:cs typeface="Open Sans" pitchFamily="34" charset="0"/>
            </a:endParaRPr>
          </a:p>
        </p:txBody>
      </p:sp>
      <p:sp>
        <p:nvSpPr>
          <p:cNvPr id="13" name="35"/>
          <p:cNvSpPr txBox="1"/>
          <p:nvPr/>
        </p:nvSpPr>
        <p:spPr>
          <a:xfrm>
            <a:off x="5838824" y="2836363"/>
            <a:ext cx="2085975" cy="769441"/>
          </a:xfrm>
          <a:prstGeom prst="rect">
            <a:avLst/>
          </a:prstGeom>
          <a:noFill/>
        </p:spPr>
        <p:txBody>
          <a:bodyPr wrap="square" rtlCol="0">
            <a:spAutoFit/>
          </a:bodyPr>
          <a:lstStyle/>
          <a:p>
            <a:pPr algn="ctr"/>
            <a:r>
              <a:rPr lang="en-GB" sz="4400" b="1" dirty="0" smtClean="0">
                <a:solidFill>
                  <a:srgbClr val="00B0F0"/>
                </a:solidFill>
                <a:latin typeface="Open Sans" pitchFamily="34" charset="0"/>
                <a:ea typeface="Open Sans" pitchFamily="34" charset="0"/>
                <a:cs typeface="Open Sans" pitchFamily="34" charset="0"/>
              </a:rPr>
              <a:t>~£35</a:t>
            </a:r>
          </a:p>
        </p:txBody>
      </p:sp>
      <p:sp>
        <p:nvSpPr>
          <p:cNvPr id="14" name="monthly"/>
          <p:cNvSpPr txBox="1"/>
          <p:nvPr/>
        </p:nvSpPr>
        <p:spPr>
          <a:xfrm>
            <a:off x="5610225" y="1924759"/>
            <a:ext cx="2943225" cy="769441"/>
          </a:xfrm>
          <a:prstGeom prst="rect">
            <a:avLst/>
          </a:prstGeom>
          <a:noFill/>
        </p:spPr>
        <p:txBody>
          <a:bodyPr wrap="square" rtlCol="0">
            <a:spAutoFit/>
          </a:bodyPr>
          <a:lstStyle/>
          <a:p>
            <a:pPr algn="ctr"/>
            <a:r>
              <a:rPr lang="en-GB" sz="4400" b="1" dirty="0" smtClean="0">
                <a:solidFill>
                  <a:srgbClr val="00B0F0"/>
                </a:solidFill>
                <a:latin typeface="Open Sans" pitchFamily="34" charset="0"/>
                <a:ea typeface="Open Sans" pitchFamily="34" charset="0"/>
                <a:cs typeface="Open Sans" pitchFamily="34" charset="0"/>
              </a:rPr>
              <a:t>monthly</a:t>
            </a:r>
          </a:p>
        </p:txBody>
      </p:sp>
      <p:sp>
        <p:nvSpPr>
          <p:cNvPr id="15" name="save enough"/>
          <p:cNvSpPr txBox="1"/>
          <p:nvPr/>
        </p:nvSpPr>
        <p:spPr>
          <a:xfrm>
            <a:off x="304800" y="4197427"/>
            <a:ext cx="8534400" cy="1200329"/>
          </a:xfrm>
          <a:prstGeom prst="rect">
            <a:avLst/>
          </a:prstGeom>
          <a:noFill/>
        </p:spPr>
        <p:txBody>
          <a:bodyPr wrap="square" rtlCol="0">
            <a:spAutoFit/>
          </a:bodyPr>
          <a:lstStyle/>
          <a:p>
            <a:pPr algn="ctr"/>
            <a:r>
              <a:rPr lang="en-GB" sz="3600" dirty="0" smtClean="0">
                <a:solidFill>
                  <a:schemeClr val="bg1">
                    <a:lumMod val="65000"/>
                    <a:lumOff val="35000"/>
                  </a:schemeClr>
                </a:solidFill>
                <a:latin typeface="Open Sans" pitchFamily="34" charset="0"/>
                <a:ea typeface="Open Sans" pitchFamily="34" charset="0"/>
                <a:cs typeface="Open Sans" pitchFamily="34" charset="0"/>
              </a:rPr>
              <a:t>in </a:t>
            </a:r>
            <a:r>
              <a:rPr lang="en-GB" sz="3600" b="1" dirty="0" smtClean="0">
                <a:solidFill>
                  <a:srgbClr val="00B050"/>
                </a:solidFill>
                <a:latin typeface="Open Sans" pitchFamily="34" charset="0"/>
                <a:ea typeface="Open Sans" pitchFamily="34" charset="0"/>
                <a:cs typeface="Open Sans" pitchFamily="34" charset="0"/>
              </a:rPr>
              <a:t>1</a:t>
            </a:r>
            <a:r>
              <a:rPr lang="en-GB" sz="3600" dirty="0" smtClean="0">
                <a:solidFill>
                  <a:srgbClr val="00B050"/>
                </a:solidFill>
                <a:latin typeface="Open Sans" pitchFamily="34" charset="0"/>
                <a:ea typeface="Open Sans" pitchFamily="34" charset="0"/>
                <a:cs typeface="Open Sans" pitchFamily="34" charset="0"/>
              </a:rPr>
              <a:t> </a:t>
            </a:r>
            <a:r>
              <a:rPr lang="en-GB" sz="3600" b="1" dirty="0" smtClean="0">
                <a:solidFill>
                  <a:srgbClr val="00B050"/>
                </a:solidFill>
                <a:latin typeface="Open Sans" pitchFamily="34" charset="0"/>
                <a:ea typeface="Open Sans" pitchFamily="34" charset="0"/>
                <a:cs typeface="Open Sans" pitchFamily="34" charset="0"/>
              </a:rPr>
              <a:t>year</a:t>
            </a:r>
            <a:r>
              <a:rPr lang="en-GB" sz="3600" dirty="0" smtClean="0">
                <a:solidFill>
                  <a:schemeClr val="bg1">
                    <a:lumMod val="65000"/>
                    <a:lumOff val="35000"/>
                  </a:schemeClr>
                </a:solidFill>
                <a:latin typeface="Open Sans" pitchFamily="34" charset="0"/>
                <a:ea typeface="Open Sans" pitchFamily="34" charset="0"/>
                <a:cs typeface="Open Sans" pitchFamily="34" charset="0"/>
              </a:rPr>
              <a:t>, you could save</a:t>
            </a:r>
          </a:p>
          <a:p>
            <a:pPr algn="ctr"/>
            <a:r>
              <a:rPr lang="en-GB" sz="3600" dirty="0" smtClean="0">
                <a:solidFill>
                  <a:schemeClr val="bg1">
                    <a:lumMod val="65000"/>
                    <a:lumOff val="35000"/>
                  </a:schemeClr>
                </a:solidFill>
                <a:latin typeface="Open Sans" pitchFamily="34" charset="0"/>
                <a:ea typeface="Open Sans" pitchFamily="34" charset="0"/>
                <a:cs typeface="Open Sans" pitchFamily="34" charset="0"/>
              </a:rPr>
              <a:t>enough for an </a:t>
            </a:r>
            <a:r>
              <a:rPr lang="en-GB" sz="3600" b="1" dirty="0" smtClean="0">
                <a:solidFill>
                  <a:srgbClr val="00B050"/>
                </a:solidFill>
                <a:latin typeface="Open Sans" pitchFamily="34" charset="0"/>
                <a:ea typeface="Open Sans" pitchFamily="34" charset="0"/>
                <a:cs typeface="Open Sans" pitchFamily="34" charset="0"/>
              </a:rPr>
              <a:t>entire month</a:t>
            </a:r>
          </a:p>
        </p:txBody>
      </p:sp>
      <p:sp>
        <p:nvSpPr>
          <p:cNvPr id="16" name="33"/>
          <p:cNvSpPr txBox="1"/>
          <p:nvPr/>
        </p:nvSpPr>
        <p:spPr>
          <a:xfrm>
            <a:off x="3795712" y="1924760"/>
            <a:ext cx="1552576" cy="769441"/>
          </a:xfrm>
          <a:prstGeom prst="rect">
            <a:avLst/>
          </a:prstGeom>
          <a:noFill/>
        </p:spPr>
        <p:txBody>
          <a:bodyPr wrap="square" rtlCol="0">
            <a:spAutoFit/>
          </a:bodyPr>
          <a:lstStyle/>
          <a:p>
            <a:pPr algn="ctr"/>
            <a:r>
              <a:rPr lang="en-GB" sz="4400" b="1" dirty="0" smtClean="0">
                <a:solidFill>
                  <a:srgbClr val="C00000"/>
                </a:solidFill>
                <a:latin typeface="Open Sans" pitchFamily="34" charset="0"/>
                <a:ea typeface="Open Sans" pitchFamily="34" charset="0"/>
                <a:cs typeface="Open Sans" pitchFamily="34" charset="0"/>
              </a:rPr>
              <a:t>≈</a:t>
            </a:r>
          </a:p>
        </p:txBody>
      </p:sp>
      <p:sp>
        <p:nvSpPr>
          <p:cNvPr id="3" name="TextBox 2"/>
          <p:cNvSpPr txBox="1"/>
          <p:nvPr/>
        </p:nvSpPr>
        <p:spPr>
          <a:xfrm>
            <a:off x="325288" y="6274053"/>
            <a:ext cx="6011717" cy="276999"/>
          </a:xfrm>
          <a:prstGeom prst="rect">
            <a:avLst/>
          </a:prstGeom>
          <a:noFill/>
        </p:spPr>
        <p:txBody>
          <a:bodyPr wrap="square" rtlCol="0">
            <a:spAutoFit/>
          </a:bodyPr>
          <a:lstStyle/>
          <a:p>
            <a:r>
              <a:rPr lang="en-GB" sz="1200" dirty="0" smtClean="0">
                <a:solidFill>
                  <a:schemeClr val="accent1">
                    <a:lumMod val="50000"/>
                  </a:schemeClr>
                </a:solidFill>
                <a:latin typeface="Open Sans" pitchFamily="34" charset="0"/>
                <a:ea typeface="Open Sans" pitchFamily="34" charset="0"/>
                <a:cs typeface="Open Sans" pitchFamily="34" charset="0"/>
              </a:rPr>
              <a:t>*Department </a:t>
            </a:r>
            <a:r>
              <a:rPr lang="en-GB" sz="1200" dirty="0">
                <a:solidFill>
                  <a:schemeClr val="accent1">
                    <a:lumMod val="50000"/>
                  </a:schemeClr>
                </a:solidFill>
                <a:latin typeface="Open Sans" pitchFamily="34" charset="0"/>
                <a:ea typeface="Open Sans" pitchFamily="34" charset="0"/>
                <a:cs typeface="Open Sans" pitchFamily="34" charset="0"/>
              </a:rPr>
              <a:t>of Energy and Climate </a:t>
            </a:r>
            <a:r>
              <a:rPr lang="en-GB" sz="1200" dirty="0" smtClean="0">
                <a:solidFill>
                  <a:schemeClr val="accent1">
                    <a:lumMod val="50000"/>
                  </a:schemeClr>
                </a:solidFill>
                <a:latin typeface="Open Sans" pitchFamily="34" charset="0"/>
                <a:ea typeface="Open Sans" pitchFamily="34" charset="0"/>
                <a:cs typeface="Open Sans" pitchFamily="34" charset="0"/>
              </a:rPr>
              <a:t>Change, </a:t>
            </a:r>
            <a:r>
              <a:rPr lang="en-GB" sz="1200" i="1" dirty="0" smtClean="0">
                <a:solidFill>
                  <a:schemeClr val="accent1">
                    <a:lumMod val="50000"/>
                  </a:schemeClr>
                </a:solidFill>
                <a:latin typeface="Open Sans" pitchFamily="34" charset="0"/>
                <a:ea typeface="Open Sans" pitchFamily="34" charset="0"/>
                <a:cs typeface="Open Sans" pitchFamily="34" charset="0"/>
              </a:rPr>
              <a:t>Quarterly </a:t>
            </a:r>
            <a:r>
              <a:rPr lang="en-GB" sz="1200" i="1" dirty="0">
                <a:solidFill>
                  <a:schemeClr val="accent1">
                    <a:lumMod val="50000"/>
                  </a:schemeClr>
                </a:solidFill>
                <a:latin typeface="Open Sans" pitchFamily="34" charset="0"/>
                <a:ea typeface="Open Sans" pitchFamily="34" charset="0"/>
                <a:cs typeface="Open Sans" pitchFamily="34" charset="0"/>
              </a:rPr>
              <a:t>Energy Prices </a:t>
            </a:r>
            <a:r>
              <a:rPr lang="en-GB" sz="1200" i="1" dirty="0" smtClean="0">
                <a:solidFill>
                  <a:schemeClr val="accent1">
                    <a:lumMod val="50000"/>
                  </a:schemeClr>
                </a:solidFill>
                <a:latin typeface="Open Sans" pitchFamily="34" charset="0"/>
                <a:ea typeface="Open Sans" pitchFamily="34" charset="0"/>
                <a:cs typeface="Open Sans" pitchFamily="34" charset="0"/>
              </a:rPr>
              <a:t>– March 2012</a:t>
            </a:r>
          </a:p>
        </p:txBody>
      </p:sp>
    </p:spTree>
    <p:extLst>
      <p:ext uri="{BB962C8B-B14F-4D97-AF65-F5344CB8AC3E}">
        <p14:creationId xmlns:p14="http://schemas.microsoft.com/office/powerpoint/2010/main" val="336463402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500"/>
                            </p:stCondLst>
                            <p:childTnLst>
                              <p:par>
                                <p:cTn id="28" presetID="10" presetClass="entr" presetSubtype="0" fill="hold" grpId="0" nodeType="after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par>
                          <p:cTn id="45" fill="hold">
                            <p:stCondLst>
                              <p:cond delay="500"/>
                            </p:stCondLst>
                            <p:childTnLst>
                              <p:par>
                                <p:cTn id="46" presetID="42" presetClass="path" presetSubtype="0" accel="50000" decel="50000" fill="hold" grpId="1" nodeType="afterEffect">
                                  <p:stCondLst>
                                    <p:cond delay="0"/>
                                  </p:stCondLst>
                                  <p:childTnLst>
                                    <p:animMotion origin="layout" path="M 2.77556E-17 4.07407E-6 L 0.17188 4.07407E-6 " pathEditMode="relative" rAng="0" ptsTypes="AA">
                                      <p:cBhvr>
                                        <p:cTn id="47" dur="1000" fill="hold"/>
                                        <p:tgtEl>
                                          <p:spTgt spid="10"/>
                                        </p:tgtEl>
                                        <p:attrNameLst>
                                          <p:attrName>ppt_x</p:attrName>
                                          <p:attrName>ppt_y</p:attrName>
                                        </p:attrNameLst>
                                      </p:cBhvr>
                                      <p:rCtr x="8594" y="0"/>
                                    </p:animMotion>
                                  </p:childTnLst>
                                </p:cTn>
                              </p:par>
                              <p:par>
                                <p:cTn id="48" presetID="42" presetClass="path" presetSubtype="0" accel="50000" decel="50000" fill="hold" grpId="1" nodeType="withEffect">
                                  <p:stCondLst>
                                    <p:cond delay="0"/>
                                  </p:stCondLst>
                                  <p:childTnLst>
                                    <p:animMotion origin="layout" path="M 2.77556E-17 -4.07407E-6 L 0.1 -4.07407E-6 " pathEditMode="relative" rAng="0" ptsTypes="AA">
                                      <p:cBhvr>
                                        <p:cTn id="49" dur="1000" fill="hold"/>
                                        <p:tgtEl>
                                          <p:spTgt spid="9"/>
                                        </p:tgtEl>
                                        <p:attrNameLst>
                                          <p:attrName>ppt_x</p:attrName>
                                          <p:attrName>ppt_y</p:attrName>
                                        </p:attrNameLst>
                                      </p:cBhvr>
                                      <p:rCtr x="5000" y="0"/>
                                    </p:animMotion>
                                  </p:childTnLst>
                                </p:cTn>
                              </p:par>
                              <p:par>
                                <p:cTn id="50" presetID="42" presetClass="path" presetSubtype="0" accel="50000" decel="50000" fill="hold" grpId="1" nodeType="withEffect">
                                  <p:stCondLst>
                                    <p:cond delay="0"/>
                                  </p:stCondLst>
                                  <p:childTnLst>
                                    <p:animMotion origin="layout" path="M 8.33333E-7 -4.07407E-6 L -0.08385 -4.07407E-6 " pathEditMode="relative" rAng="0" ptsTypes="AA">
                                      <p:cBhvr>
                                        <p:cTn id="51" dur="1000" fill="hold"/>
                                        <p:tgtEl>
                                          <p:spTgt spid="14"/>
                                        </p:tgtEl>
                                        <p:attrNameLst>
                                          <p:attrName>ppt_x</p:attrName>
                                          <p:attrName>ppt_y</p:attrName>
                                        </p:attrNameLst>
                                      </p:cBhvr>
                                      <p:rCtr x="-4201" y="0"/>
                                    </p:animMotion>
                                  </p:childTnLst>
                                </p:cTn>
                              </p:par>
                              <p:par>
                                <p:cTn id="52" presetID="42" presetClass="path" presetSubtype="0" accel="50000" decel="50000" fill="hold" grpId="1" nodeType="withEffect">
                                  <p:stCondLst>
                                    <p:cond delay="0"/>
                                  </p:stCondLst>
                                  <p:childTnLst>
                                    <p:animMotion origin="layout" path="M -4.16667E-6 4.07407E-6 L -0.16093 4.07407E-6 " pathEditMode="relative" rAng="0" ptsTypes="AA">
                                      <p:cBhvr>
                                        <p:cTn id="53" dur="1000" fill="hold"/>
                                        <p:tgtEl>
                                          <p:spTgt spid="13"/>
                                        </p:tgtEl>
                                        <p:attrNameLst>
                                          <p:attrName>ppt_x</p:attrName>
                                          <p:attrName>ppt_y</p:attrName>
                                        </p:attrNameLst>
                                      </p:cBhvr>
                                      <p:rCtr x="-8056" y="0"/>
                                    </p:animMotion>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P spid="10" grpId="0"/>
      <p:bldP spid="10" grpId="1"/>
      <p:bldP spid="11" grpId="0"/>
      <p:bldP spid="11" grpId="1"/>
      <p:bldP spid="12" grpId="0"/>
      <p:bldP spid="12" grpId="1"/>
      <p:bldP spid="13" grpId="0"/>
      <p:bldP spid="13" grpId="1"/>
      <p:bldP spid="14" grpId="0"/>
      <p:bldP spid="14" grpId="1"/>
      <p:bldP spid="15" grpId="0"/>
      <p:bldP spid="1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rent solutions"/>
          <p:cNvSpPr>
            <a:spLocks noGrp="1"/>
          </p:cNvSpPr>
          <p:nvPr>
            <p:ph type="title"/>
          </p:nvPr>
        </p:nvSpPr>
        <p:spPr/>
        <p:txBody>
          <a:bodyPr/>
          <a:lstStyle/>
          <a:p>
            <a:r>
              <a:rPr lang="en-US" dirty="0" smtClean="0"/>
              <a:t>current solutions</a:t>
            </a:r>
            <a:endParaRPr lang="en-SG" dirty="0"/>
          </a:p>
        </p:txBody>
      </p:sp>
      <p:sp>
        <p:nvSpPr>
          <p:cNvPr id="5" name="energy efficient devices"/>
          <p:cNvSpPr txBox="1"/>
          <p:nvPr/>
        </p:nvSpPr>
        <p:spPr>
          <a:xfrm>
            <a:off x="5212052" y="2551837"/>
            <a:ext cx="2197289" cy="1754326"/>
          </a:xfrm>
          <a:prstGeom prst="rect">
            <a:avLst/>
          </a:prstGeom>
          <a:noFill/>
        </p:spPr>
        <p:txBody>
          <a:bodyPr wrap="square" rtlCol="0">
            <a:spAutoFit/>
          </a:bodyPr>
          <a:lstStyle/>
          <a:p>
            <a:pPr algn="ctr"/>
            <a:r>
              <a:rPr lang="en-GB" sz="3600" dirty="0" smtClean="0">
                <a:solidFill>
                  <a:schemeClr val="accent1">
                    <a:lumMod val="50000"/>
                  </a:schemeClr>
                </a:solidFill>
                <a:latin typeface="Open Sans" pitchFamily="34" charset="0"/>
                <a:ea typeface="Open Sans" pitchFamily="34" charset="0"/>
                <a:cs typeface="Open Sans" pitchFamily="34" charset="0"/>
              </a:rPr>
              <a:t>energy</a:t>
            </a:r>
          </a:p>
          <a:p>
            <a:pPr algn="ctr"/>
            <a:r>
              <a:rPr lang="en-GB" sz="3600" dirty="0" smtClean="0">
                <a:solidFill>
                  <a:schemeClr val="accent1">
                    <a:lumMod val="50000"/>
                  </a:schemeClr>
                </a:solidFill>
                <a:latin typeface="Open Sans" pitchFamily="34" charset="0"/>
                <a:ea typeface="Open Sans" pitchFamily="34" charset="0"/>
                <a:cs typeface="Open Sans" pitchFamily="34" charset="0"/>
              </a:rPr>
              <a:t>efficient</a:t>
            </a:r>
          </a:p>
          <a:p>
            <a:pPr algn="ctr"/>
            <a:r>
              <a:rPr lang="en-GB" sz="3600" dirty="0" smtClean="0">
                <a:solidFill>
                  <a:schemeClr val="accent1">
                    <a:lumMod val="50000"/>
                  </a:schemeClr>
                </a:solidFill>
                <a:latin typeface="Open Sans" pitchFamily="34" charset="0"/>
                <a:ea typeface="Open Sans" pitchFamily="34" charset="0"/>
                <a:cs typeface="Open Sans" pitchFamily="34" charset="0"/>
              </a:rPr>
              <a:t>devices</a:t>
            </a:r>
          </a:p>
        </p:txBody>
      </p:sp>
      <p:sp>
        <p:nvSpPr>
          <p:cNvPr id="4" name="long term plan"/>
          <p:cNvSpPr txBox="1"/>
          <p:nvPr/>
        </p:nvSpPr>
        <p:spPr>
          <a:xfrm>
            <a:off x="5529647" y="2551837"/>
            <a:ext cx="1562100" cy="1754326"/>
          </a:xfrm>
          <a:prstGeom prst="rect">
            <a:avLst/>
          </a:prstGeom>
          <a:noFill/>
        </p:spPr>
        <p:txBody>
          <a:bodyPr wrap="square" rtlCol="0" anchor="ctr">
            <a:spAutoFit/>
          </a:bodyPr>
          <a:lstStyle/>
          <a:p>
            <a:pPr algn="ctr"/>
            <a:r>
              <a:rPr lang="en-GB" sz="3600" dirty="0" smtClean="0">
                <a:solidFill>
                  <a:schemeClr val="accent1">
                    <a:lumMod val="50000"/>
                  </a:schemeClr>
                </a:solidFill>
                <a:latin typeface="Open Sans" pitchFamily="34" charset="0"/>
                <a:ea typeface="Open Sans" pitchFamily="34" charset="0"/>
                <a:cs typeface="Open Sans" pitchFamily="34" charset="0"/>
              </a:rPr>
              <a:t>long</a:t>
            </a:r>
          </a:p>
          <a:p>
            <a:pPr algn="ctr"/>
            <a:r>
              <a:rPr lang="en-GB" sz="3600" dirty="0" smtClean="0">
                <a:solidFill>
                  <a:schemeClr val="accent1">
                    <a:lumMod val="50000"/>
                  </a:schemeClr>
                </a:solidFill>
                <a:latin typeface="Open Sans" pitchFamily="34" charset="0"/>
                <a:ea typeface="Open Sans" pitchFamily="34" charset="0"/>
                <a:cs typeface="Open Sans" pitchFamily="34" charset="0"/>
              </a:rPr>
              <a:t>term</a:t>
            </a:r>
          </a:p>
          <a:p>
            <a:pPr algn="ctr"/>
            <a:r>
              <a:rPr lang="en-GB" sz="3600" dirty="0" smtClean="0">
                <a:solidFill>
                  <a:schemeClr val="accent1">
                    <a:lumMod val="50000"/>
                  </a:schemeClr>
                </a:solidFill>
                <a:latin typeface="Open Sans" pitchFamily="34" charset="0"/>
                <a:ea typeface="Open Sans" pitchFamily="34" charset="0"/>
                <a:cs typeface="Open Sans" pitchFamily="34" charset="0"/>
              </a:rPr>
              <a:t>plan</a:t>
            </a:r>
          </a:p>
        </p:txBody>
      </p:sp>
      <p:pic>
        <p:nvPicPr>
          <p:cNvPr id="3" name="energy st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254" y="1946482"/>
            <a:ext cx="2897134" cy="2965035"/>
          </a:xfrm>
          <a:prstGeom prst="rect">
            <a:avLst/>
          </a:prstGeom>
        </p:spPr>
      </p:pic>
      <p:sp>
        <p:nvSpPr>
          <p:cNvPr id="32" name="no control"/>
          <p:cNvSpPr txBox="1"/>
          <p:nvPr/>
        </p:nvSpPr>
        <p:spPr>
          <a:xfrm>
            <a:off x="5408395" y="2551837"/>
            <a:ext cx="1804603" cy="1754326"/>
          </a:xfrm>
          <a:prstGeom prst="rect">
            <a:avLst/>
          </a:prstGeom>
          <a:noFill/>
        </p:spPr>
        <p:txBody>
          <a:bodyPr wrap="square" rtlCol="0" anchor="ctr">
            <a:spAutoFit/>
          </a:bodyPr>
          <a:lstStyle/>
          <a:p>
            <a:pPr algn="ctr"/>
            <a:r>
              <a:rPr lang="en-GB" sz="3600" dirty="0" smtClean="0">
                <a:solidFill>
                  <a:schemeClr val="accent1">
                    <a:lumMod val="50000"/>
                  </a:schemeClr>
                </a:solidFill>
                <a:latin typeface="Open Sans" pitchFamily="34" charset="0"/>
                <a:ea typeface="Open Sans" pitchFamily="34" charset="0"/>
                <a:cs typeface="Open Sans" pitchFamily="34" charset="0"/>
              </a:rPr>
              <a:t>no</a:t>
            </a:r>
          </a:p>
          <a:p>
            <a:pPr algn="ctr"/>
            <a:r>
              <a:rPr lang="en-GB" sz="3600" dirty="0" smtClean="0">
                <a:solidFill>
                  <a:schemeClr val="accent1">
                    <a:lumMod val="50000"/>
                  </a:schemeClr>
                </a:solidFill>
                <a:latin typeface="Open Sans" pitchFamily="34" charset="0"/>
                <a:ea typeface="Open Sans" pitchFamily="34" charset="0"/>
                <a:cs typeface="Open Sans" pitchFamily="34" charset="0"/>
              </a:rPr>
              <a:t>control</a:t>
            </a:r>
          </a:p>
          <a:p>
            <a:pPr algn="ctr"/>
            <a:r>
              <a:rPr lang="en-GB" sz="3600" dirty="0" smtClean="0">
                <a:solidFill>
                  <a:schemeClr val="accent1">
                    <a:lumMod val="50000"/>
                  </a:schemeClr>
                </a:solidFill>
                <a:latin typeface="Open Sans" pitchFamily="34" charset="0"/>
                <a:ea typeface="Open Sans" pitchFamily="34" charset="0"/>
                <a:cs typeface="Open Sans" pitchFamily="34" charset="0"/>
              </a:rPr>
              <a:t>options</a:t>
            </a:r>
          </a:p>
        </p:txBody>
      </p:sp>
      <p:sp>
        <p:nvSpPr>
          <p:cNvPr id="11" name="power monitoring systems"/>
          <p:cNvSpPr txBox="1"/>
          <p:nvPr/>
        </p:nvSpPr>
        <p:spPr>
          <a:xfrm>
            <a:off x="4912240" y="2613391"/>
            <a:ext cx="2796909" cy="1631216"/>
          </a:xfrm>
          <a:prstGeom prst="rect">
            <a:avLst/>
          </a:prstGeom>
          <a:noFill/>
        </p:spPr>
        <p:txBody>
          <a:bodyPr wrap="square" rtlCol="0">
            <a:spAutoFit/>
          </a:bodyPr>
          <a:lstStyle/>
          <a:p>
            <a:pPr algn="ctr"/>
            <a:r>
              <a:rPr lang="en-GB" sz="3600" dirty="0" smtClean="0">
                <a:solidFill>
                  <a:schemeClr val="accent1">
                    <a:lumMod val="50000"/>
                  </a:schemeClr>
                </a:solidFill>
                <a:latin typeface="Open Sans" pitchFamily="34" charset="0"/>
                <a:ea typeface="Open Sans" pitchFamily="34" charset="0"/>
                <a:cs typeface="Open Sans" pitchFamily="34" charset="0"/>
              </a:rPr>
              <a:t>power</a:t>
            </a:r>
          </a:p>
          <a:p>
            <a:pPr algn="ctr"/>
            <a:r>
              <a:rPr lang="en-GB" sz="2800" dirty="0" smtClean="0">
                <a:solidFill>
                  <a:schemeClr val="accent1">
                    <a:lumMod val="50000"/>
                  </a:schemeClr>
                </a:solidFill>
                <a:latin typeface="Open Sans" pitchFamily="34" charset="0"/>
                <a:ea typeface="Open Sans" pitchFamily="34" charset="0"/>
                <a:cs typeface="Open Sans" pitchFamily="34" charset="0"/>
              </a:rPr>
              <a:t>monitoring</a:t>
            </a:r>
          </a:p>
          <a:p>
            <a:pPr algn="ctr"/>
            <a:r>
              <a:rPr lang="en-GB" sz="3600" dirty="0" smtClean="0">
                <a:solidFill>
                  <a:schemeClr val="accent1">
                    <a:lumMod val="50000"/>
                  </a:schemeClr>
                </a:solidFill>
                <a:latin typeface="Open Sans" pitchFamily="34" charset="0"/>
                <a:ea typeface="Open Sans" pitchFamily="34" charset="0"/>
                <a:cs typeface="Open Sans" pitchFamily="34" charset="0"/>
              </a:rPr>
              <a:t>systems</a:t>
            </a:r>
          </a:p>
        </p:txBody>
      </p:sp>
      <p:pic>
        <p:nvPicPr>
          <p:cNvPr id="6" name="belkin devi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816" y="1929756"/>
            <a:ext cx="3118010" cy="2998486"/>
          </a:xfrm>
          <a:prstGeom prst="rect">
            <a:avLst/>
          </a:prstGeom>
        </p:spPr>
      </p:pic>
      <p:sp>
        <p:nvSpPr>
          <p:cNvPr id="34" name="very high cost"/>
          <p:cNvSpPr txBox="1"/>
          <p:nvPr/>
        </p:nvSpPr>
        <p:spPr>
          <a:xfrm>
            <a:off x="5408395" y="2551836"/>
            <a:ext cx="1804603" cy="1754326"/>
          </a:xfrm>
          <a:prstGeom prst="rect">
            <a:avLst/>
          </a:prstGeom>
          <a:noFill/>
        </p:spPr>
        <p:txBody>
          <a:bodyPr wrap="square" rtlCol="0" anchor="ctr">
            <a:spAutoFit/>
          </a:bodyPr>
          <a:lstStyle/>
          <a:p>
            <a:pPr algn="ctr"/>
            <a:r>
              <a:rPr lang="en-GB" sz="3600" dirty="0" smtClean="0">
                <a:solidFill>
                  <a:schemeClr val="accent1">
                    <a:lumMod val="50000"/>
                  </a:schemeClr>
                </a:solidFill>
                <a:latin typeface="Open Sans" pitchFamily="34" charset="0"/>
                <a:ea typeface="Open Sans" pitchFamily="34" charset="0"/>
                <a:cs typeface="Open Sans" pitchFamily="34" charset="0"/>
              </a:rPr>
              <a:t>very</a:t>
            </a:r>
          </a:p>
          <a:p>
            <a:pPr algn="ctr"/>
            <a:r>
              <a:rPr lang="en-GB" sz="3600" dirty="0" smtClean="0">
                <a:solidFill>
                  <a:schemeClr val="accent1">
                    <a:lumMod val="50000"/>
                  </a:schemeClr>
                </a:solidFill>
                <a:latin typeface="Open Sans" pitchFamily="34" charset="0"/>
                <a:ea typeface="Open Sans" pitchFamily="34" charset="0"/>
                <a:cs typeface="Open Sans" pitchFamily="34" charset="0"/>
              </a:rPr>
              <a:t>high</a:t>
            </a:r>
          </a:p>
          <a:p>
            <a:pPr algn="ctr"/>
            <a:r>
              <a:rPr lang="en-GB" sz="3600" dirty="0" smtClean="0">
                <a:solidFill>
                  <a:schemeClr val="accent1">
                    <a:lumMod val="50000"/>
                  </a:schemeClr>
                </a:solidFill>
                <a:latin typeface="Open Sans" pitchFamily="34" charset="0"/>
                <a:ea typeface="Open Sans" pitchFamily="34" charset="0"/>
                <a:cs typeface="Open Sans" pitchFamily="34" charset="0"/>
              </a:rPr>
              <a:t>cost</a:t>
            </a:r>
          </a:p>
        </p:txBody>
      </p:sp>
      <p:sp>
        <p:nvSpPr>
          <p:cNvPr id="12" name="smart homes text"/>
          <p:cNvSpPr txBox="1"/>
          <p:nvPr/>
        </p:nvSpPr>
        <p:spPr>
          <a:xfrm>
            <a:off x="4912239" y="2828834"/>
            <a:ext cx="2796909" cy="1200329"/>
          </a:xfrm>
          <a:prstGeom prst="rect">
            <a:avLst/>
          </a:prstGeom>
          <a:noFill/>
        </p:spPr>
        <p:txBody>
          <a:bodyPr wrap="square" rtlCol="0">
            <a:spAutoFit/>
          </a:bodyPr>
          <a:lstStyle/>
          <a:p>
            <a:pPr algn="ctr"/>
            <a:r>
              <a:rPr lang="en-GB" sz="3600" dirty="0" smtClean="0">
                <a:solidFill>
                  <a:schemeClr val="accent1">
                    <a:lumMod val="50000"/>
                  </a:schemeClr>
                </a:solidFill>
                <a:latin typeface="Open Sans" pitchFamily="34" charset="0"/>
                <a:ea typeface="Open Sans" pitchFamily="34" charset="0"/>
                <a:cs typeface="Open Sans" pitchFamily="34" charset="0"/>
              </a:rPr>
              <a:t>smart</a:t>
            </a:r>
          </a:p>
          <a:p>
            <a:pPr algn="ctr"/>
            <a:r>
              <a:rPr lang="en-GB" sz="3600" dirty="0" smtClean="0">
                <a:solidFill>
                  <a:schemeClr val="accent1">
                    <a:lumMod val="50000"/>
                  </a:schemeClr>
                </a:solidFill>
                <a:latin typeface="Open Sans" pitchFamily="34" charset="0"/>
                <a:ea typeface="Open Sans" pitchFamily="34" charset="0"/>
                <a:cs typeface="Open Sans" pitchFamily="34" charset="0"/>
              </a:rPr>
              <a:t>homes</a:t>
            </a:r>
          </a:p>
        </p:txBody>
      </p:sp>
      <p:pic>
        <p:nvPicPr>
          <p:cNvPr id="35" name="smart hom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4185" y="1929756"/>
            <a:ext cx="2993271" cy="2998486"/>
          </a:xfrm>
          <a:prstGeom prst="rect">
            <a:avLst/>
          </a:prstGeom>
          <a:noFill/>
          <a:ln w="63500">
            <a:noFill/>
          </a:ln>
        </p:spPr>
      </p:pic>
      <p:sp>
        <p:nvSpPr>
          <p:cNvPr id="7" name="incomplete solutions"/>
          <p:cNvSpPr txBox="1"/>
          <p:nvPr/>
        </p:nvSpPr>
        <p:spPr>
          <a:xfrm>
            <a:off x="2171344" y="4676953"/>
            <a:ext cx="4801314" cy="646331"/>
          </a:xfrm>
          <a:prstGeom prst="rect">
            <a:avLst/>
          </a:prstGeom>
          <a:noFill/>
        </p:spPr>
        <p:txBody>
          <a:bodyPr wrap="none" rtlCol="0">
            <a:spAutoFit/>
          </a:bodyPr>
          <a:lstStyle/>
          <a:p>
            <a:pPr algn="ctr"/>
            <a:r>
              <a:rPr lang="en-GB" sz="3600" b="1" dirty="0" smtClean="0">
                <a:solidFill>
                  <a:schemeClr val="accent1">
                    <a:lumMod val="50000"/>
                  </a:schemeClr>
                </a:solidFill>
                <a:latin typeface="Open Sans" pitchFamily="34" charset="0"/>
                <a:ea typeface="Open Sans" pitchFamily="34" charset="0"/>
                <a:cs typeface="Open Sans" pitchFamily="34" charset="0"/>
              </a:rPr>
              <a:t>incomplete solutions</a:t>
            </a:r>
          </a:p>
        </p:txBody>
      </p:sp>
    </p:spTree>
    <p:extLst>
      <p:ext uri="{BB962C8B-B14F-4D97-AF65-F5344CB8AC3E}">
        <p14:creationId xmlns:p14="http://schemas.microsoft.com/office/powerpoint/2010/main" val="384069714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xit" presetSubtype="0" fill="hold" grpId="1"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5E-6 0 L -0.18073 -0.11806 " pathEditMode="relative" rAng="0" ptsTypes="AA">
                                      <p:cBhvr>
                                        <p:cTn id="22" dur="500" fill="hold"/>
                                        <p:tgtEl>
                                          <p:spTgt spid="3"/>
                                        </p:tgtEl>
                                        <p:attrNameLst>
                                          <p:attrName>ppt_x</p:attrName>
                                          <p:attrName>ppt_y</p:attrName>
                                        </p:attrNameLst>
                                      </p:cBhvr>
                                      <p:rCtr x="-9045" y="-5903"/>
                                    </p:animMotion>
                                  </p:childTnLst>
                                </p:cTn>
                              </p:par>
                              <p:par>
                                <p:cTn id="23" presetID="6" presetClass="emph" presetSubtype="0" fill="hold" nodeType="withEffect">
                                  <p:stCondLst>
                                    <p:cond delay="0"/>
                                  </p:stCondLst>
                                  <p:childTnLst>
                                    <p:animScale>
                                      <p:cBhvr>
                                        <p:cTn id="24" dur="500" fill="hold"/>
                                        <p:tgtEl>
                                          <p:spTgt spid="3"/>
                                        </p:tgtEl>
                                      </p:cBhvr>
                                      <p:by x="50000" y="50000"/>
                                    </p:animScale>
                                  </p:childTnLst>
                                </p:cTn>
                              </p:par>
                              <p:par>
                                <p:cTn id="25" presetID="42" presetClass="path" presetSubtype="0" accel="50000" decel="50000" fill="hold" grpId="1" nodeType="withEffect">
                                  <p:stCondLst>
                                    <p:cond delay="0"/>
                                  </p:stCondLst>
                                  <p:childTnLst>
                                    <p:animMotion origin="layout" path="M -4.16667E-6 0 L -0.48802 0.05417 " pathEditMode="relative" rAng="0" ptsTypes="AA">
                                      <p:cBhvr>
                                        <p:cTn id="26" dur="500" fill="hold"/>
                                        <p:tgtEl>
                                          <p:spTgt spid="4"/>
                                        </p:tgtEl>
                                        <p:attrNameLst>
                                          <p:attrName>ppt_x</p:attrName>
                                          <p:attrName>ppt_y</p:attrName>
                                        </p:attrNameLst>
                                      </p:cBhvr>
                                      <p:rCtr x="-24410" y="2708"/>
                                    </p:animMotion>
                                  </p:childTnLst>
                                </p:cTn>
                              </p:par>
                              <p:par>
                                <p:cTn id="27" presetID="6" presetClass="emph" presetSubtype="0" fill="hold" grpId="2" nodeType="withEffect">
                                  <p:stCondLst>
                                    <p:cond delay="0"/>
                                  </p:stCondLst>
                                  <p:childTnLst>
                                    <p:animScale>
                                      <p:cBhvr>
                                        <p:cTn id="28" dur="500" fill="hold"/>
                                        <p:tgtEl>
                                          <p:spTgt spid="4"/>
                                        </p:tgtEl>
                                      </p:cBhvr>
                                      <p:by x="50000" y="50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9" presetClass="emph" presetSubtype="0" nodeType="withEffect">
                                  <p:stCondLst>
                                    <p:cond delay="0"/>
                                  </p:stCondLst>
                                  <p:childTnLst>
                                    <p:set>
                                      <p:cBhvr rctx="PPT">
                                        <p:cTn id="35" dur="indefinite"/>
                                        <p:tgtEl>
                                          <p:spTgt spid="3"/>
                                        </p:tgtEl>
                                        <p:attrNameLst>
                                          <p:attrName>style.opacity</p:attrName>
                                        </p:attrNameLst>
                                      </p:cBhvr>
                                      <p:to>
                                        <p:strVal val="0.5"/>
                                      </p:to>
                                    </p:set>
                                    <p:animEffect filter="image" prLst="opacity: 0.5">
                                      <p:cBhvr rctx="IE">
                                        <p:cTn id="36" dur="indefinite"/>
                                        <p:tgtEl>
                                          <p:spTgt spid="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xit" presetSubtype="0" fill="hold" grpId="1"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1" nodeType="clickEffect">
                                  <p:stCondLst>
                                    <p:cond delay="0"/>
                                  </p:stCondLst>
                                  <p:childTnLst>
                                    <p:animMotion origin="layout" path="M -4.16667E-6 0 L -0.20781 0.05417 " pathEditMode="relative" rAng="0" ptsTypes="AA">
                                      <p:cBhvr>
                                        <p:cTn id="51" dur="500" fill="hold"/>
                                        <p:tgtEl>
                                          <p:spTgt spid="32"/>
                                        </p:tgtEl>
                                        <p:attrNameLst>
                                          <p:attrName>ppt_x</p:attrName>
                                          <p:attrName>ppt_y</p:attrName>
                                        </p:attrNameLst>
                                      </p:cBhvr>
                                      <p:rCtr x="-10399" y="2708"/>
                                    </p:animMotion>
                                  </p:childTnLst>
                                </p:cTn>
                              </p:par>
                              <p:par>
                                <p:cTn id="52" presetID="6" presetClass="emph" presetSubtype="0" fill="hold" grpId="2" nodeType="withEffect">
                                  <p:stCondLst>
                                    <p:cond delay="0"/>
                                  </p:stCondLst>
                                  <p:childTnLst>
                                    <p:animScale>
                                      <p:cBhvr>
                                        <p:cTn id="53" dur="500" fill="hold"/>
                                        <p:tgtEl>
                                          <p:spTgt spid="32"/>
                                        </p:tgtEl>
                                      </p:cBhvr>
                                      <p:by x="50000" y="50000"/>
                                    </p:animScale>
                                  </p:childTnLst>
                                </p:cTn>
                              </p:par>
                              <p:par>
                                <p:cTn id="54" presetID="42" presetClass="path" presetSubtype="0" accel="50000" decel="50000" fill="hold" nodeType="withEffect">
                                  <p:stCondLst>
                                    <p:cond delay="0"/>
                                  </p:stCondLst>
                                  <p:childTnLst>
                                    <p:animMotion origin="layout" path="M -2.5E-6 0 L 0.09948 -0.11806 " pathEditMode="relative" rAng="0" ptsTypes="AA">
                                      <p:cBhvr>
                                        <p:cTn id="55" dur="500" fill="hold"/>
                                        <p:tgtEl>
                                          <p:spTgt spid="6"/>
                                        </p:tgtEl>
                                        <p:attrNameLst>
                                          <p:attrName>ppt_x</p:attrName>
                                          <p:attrName>ppt_y</p:attrName>
                                        </p:attrNameLst>
                                      </p:cBhvr>
                                      <p:rCtr x="4965" y="-5903"/>
                                    </p:animMotion>
                                  </p:childTnLst>
                                </p:cTn>
                              </p:par>
                              <p:par>
                                <p:cTn id="56" presetID="6" presetClass="emph" presetSubtype="0" fill="hold" nodeType="withEffect">
                                  <p:stCondLst>
                                    <p:cond delay="0"/>
                                  </p:stCondLst>
                                  <p:childTnLst>
                                    <p:animScale>
                                      <p:cBhvr>
                                        <p:cTn id="57" dur="500" fill="hold"/>
                                        <p:tgtEl>
                                          <p:spTgt spid="6"/>
                                        </p:tgtEl>
                                      </p:cBhvr>
                                      <p:by x="50000" y="50000"/>
                                    </p:animScale>
                                  </p:childTnLst>
                                </p:cTn>
                              </p:par>
                              <p:par>
                                <p:cTn id="58" presetID="9" presetClass="emph" presetSubtype="0" nodeType="withEffect">
                                  <p:stCondLst>
                                    <p:cond delay="0"/>
                                  </p:stCondLst>
                                  <p:childTnLst>
                                    <p:set>
                                      <p:cBhvr rctx="PPT">
                                        <p:cTn id="59" dur="indefinite"/>
                                        <p:tgtEl>
                                          <p:spTgt spid="6"/>
                                        </p:tgtEl>
                                        <p:attrNameLst>
                                          <p:attrName>style.opacity</p:attrName>
                                        </p:attrNameLst>
                                      </p:cBhvr>
                                      <p:to>
                                        <p:strVal val="0.5"/>
                                      </p:to>
                                    </p:set>
                                    <p:animEffect filter="image" prLst="opacity: 0.5">
                                      <p:cBhvr rctx="IE">
                                        <p:cTn id="60" dur="indefinite"/>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xit" presetSubtype="0" fill="hold" grpId="1" nodeType="withEffect">
                                  <p:stCondLst>
                                    <p:cond delay="0"/>
                                  </p:stCondLst>
                                  <p:childTnLst>
                                    <p:animEffect transition="out" filter="fade">
                                      <p:cBhvr>
                                        <p:cTn id="75" dur="500"/>
                                        <p:tgtEl>
                                          <p:spTgt spid="12"/>
                                        </p:tgtEl>
                                      </p:cBhvr>
                                    </p:animEffect>
                                    <p:set>
                                      <p:cBhvr>
                                        <p:cTn id="76" dur="1" fill="hold">
                                          <p:stCondLst>
                                            <p:cond delay="499"/>
                                          </p:stCondLst>
                                        </p:cTn>
                                        <p:tgtEl>
                                          <p:spTgt spid="1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1" nodeType="clickEffect">
                                  <p:stCondLst>
                                    <p:cond delay="0"/>
                                  </p:stCondLst>
                                  <p:childTnLst>
                                    <p:animMotion origin="layout" path="M -4.16667E-6 0 L 0.06615 0.05417 " pathEditMode="relative" rAng="0" ptsTypes="AA">
                                      <p:cBhvr>
                                        <p:cTn id="80" dur="500" fill="hold"/>
                                        <p:tgtEl>
                                          <p:spTgt spid="34"/>
                                        </p:tgtEl>
                                        <p:attrNameLst>
                                          <p:attrName>ppt_x</p:attrName>
                                          <p:attrName>ppt_y</p:attrName>
                                        </p:attrNameLst>
                                      </p:cBhvr>
                                      <p:rCtr x="3299" y="2708"/>
                                    </p:animMotion>
                                  </p:childTnLst>
                                </p:cTn>
                              </p:par>
                              <p:par>
                                <p:cTn id="81" presetID="6" presetClass="emph" presetSubtype="0" fill="hold" grpId="2" nodeType="withEffect">
                                  <p:stCondLst>
                                    <p:cond delay="0"/>
                                  </p:stCondLst>
                                  <p:childTnLst>
                                    <p:animScale>
                                      <p:cBhvr>
                                        <p:cTn id="82" dur="500" fill="hold"/>
                                        <p:tgtEl>
                                          <p:spTgt spid="34"/>
                                        </p:tgtEl>
                                      </p:cBhvr>
                                      <p:by x="50000" y="50000"/>
                                    </p:animScale>
                                  </p:childTnLst>
                                </p:cTn>
                              </p:par>
                              <p:par>
                                <p:cTn id="83" presetID="42" presetClass="path" presetSubtype="0" accel="50000" decel="50000" fill="hold" nodeType="withEffect">
                                  <p:stCondLst>
                                    <p:cond delay="0"/>
                                  </p:stCondLst>
                                  <p:childTnLst>
                                    <p:animMotion origin="layout" path="M -2.5E-6 0 L 0.37344 -0.13889 " pathEditMode="relative" rAng="0" ptsTypes="AA">
                                      <p:cBhvr>
                                        <p:cTn id="84" dur="500" fill="hold"/>
                                        <p:tgtEl>
                                          <p:spTgt spid="35"/>
                                        </p:tgtEl>
                                        <p:attrNameLst>
                                          <p:attrName>ppt_x</p:attrName>
                                          <p:attrName>ppt_y</p:attrName>
                                        </p:attrNameLst>
                                      </p:cBhvr>
                                      <p:rCtr x="18663" y="-6944"/>
                                    </p:animMotion>
                                  </p:childTnLst>
                                </p:cTn>
                              </p:par>
                              <p:par>
                                <p:cTn id="85" presetID="6" presetClass="emph" presetSubtype="0" fill="hold" nodeType="withEffect">
                                  <p:stCondLst>
                                    <p:cond delay="0"/>
                                  </p:stCondLst>
                                  <p:childTnLst>
                                    <p:animScale>
                                      <p:cBhvr>
                                        <p:cTn id="86" dur="500" fill="hold"/>
                                        <p:tgtEl>
                                          <p:spTgt spid="35"/>
                                        </p:tgtEl>
                                      </p:cBhvr>
                                      <p:by x="50000" y="50000"/>
                                    </p:animScale>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4" grpId="2"/>
      <p:bldP spid="32" grpId="0"/>
      <p:bldP spid="32" grpId="1"/>
      <p:bldP spid="32" grpId="2"/>
      <p:bldP spid="11" grpId="0"/>
      <p:bldP spid="11" grpId="1"/>
      <p:bldP spid="34" grpId="0"/>
      <p:bldP spid="34" grpId="1"/>
      <p:bldP spid="34" grpId="2"/>
      <p:bldP spid="12" grpId="0"/>
      <p:bldP spid="12" grpId="1"/>
      <p:bldP spid="7" grpId="0"/>
    </p:bldLst>
  </p:timing>
</p:sld>
</file>

<file path=ppt/theme/theme1.xml><?xml version="1.0" encoding="utf-8"?>
<a:theme xmlns:a="http://schemas.openxmlformats.org/drawingml/2006/main" name="blue_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3600" dirty="0" smtClean="0">
            <a:solidFill>
              <a:schemeClr val="accent1">
                <a:lumMod val="50000"/>
              </a:schemeClr>
            </a:solidFill>
            <a:latin typeface="Open Sans" pitchFamily="34" charset="0"/>
            <a:ea typeface="Open Sans" pitchFamily="34" charset="0"/>
            <a:cs typeface="Open Sans" pitchFamily="34" charset="0"/>
          </a:defRPr>
        </a:defPPr>
      </a:lstStyle>
    </a:txDef>
  </a:objectDefaults>
  <a:extraClrSchemeLst/>
</a:theme>
</file>

<file path=ppt/theme/theme2.xml><?xml version="1.0" encoding="utf-8"?>
<a:theme xmlns:a="http://schemas.openxmlformats.org/drawingml/2006/main" name="white_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3600" dirty="0" smtClean="0">
            <a:solidFill>
              <a:schemeClr val="accent1">
                <a:lumMod val="50000"/>
              </a:schemeClr>
            </a:solidFill>
            <a:latin typeface="Open Sans" pitchFamily="34" charset="0"/>
            <a:ea typeface="Open Sans" pitchFamily="34" charset="0"/>
            <a:cs typeface="Open Sans"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1345</TotalTime>
  <Words>1854</Words>
  <Application>Microsoft Office PowerPoint</Application>
  <PresentationFormat>On-screen Show (4:3)</PresentationFormat>
  <Paragraphs>278</Paragraphs>
  <Slides>31</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Open Sans</vt:lpstr>
      <vt:lpstr>Open Sans Semibold</vt:lpstr>
      <vt:lpstr>Calibri</vt:lpstr>
      <vt:lpstr>Verdana</vt:lpstr>
      <vt:lpstr>blue_theme</vt:lpstr>
      <vt:lpstr>white_theme</vt:lpstr>
      <vt:lpstr>PowerPoint Presentation</vt:lpstr>
      <vt:lpstr>Phantom Load</vt:lpstr>
      <vt:lpstr>Outline</vt:lpstr>
      <vt:lpstr>PowerPoint Presentation</vt:lpstr>
      <vt:lpstr>analysing phantom load</vt:lpstr>
      <vt:lpstr>housing demographics</vt:lpstr>
      <vt:lpstr>energy wastage</vt:lpstr>
      <vt:lpstr>yearly cost</vt:lpstr>
      <vt:lpstr>current solutions</vt:lpstr>
      <vt:lpstr>PowerPoint Presentation</vt:lpstr>
      <vt:lpstr>Design Criteria</vt:lpstr>
      <vt:lpstr>PowerPoint Presentation</vt:lpstr>
      <vt:lpstr>A Solution in 3 Parts</vt:lpstr>
      <vt:lpstr>Over the air…</vt:lpstr>
      <vt:lpstr>Over the air…</vt:lpstr>
      <vt:lpstr>Wall Socket Schematic</vt:lpstr>
      <vt:lpstr>Router Schematic</vt:lpstr>
      <vt:lpstr>ThingSpeak Cloud Server</vt:lpstr>
      <vt:lpstr>hardware cost</vt:lpstr>
      <vt:lpstr>PowerPoint Presentation</vt:lpstr>
      <vt:lpstr>3 things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Concept</vt:lpstr>
      <vt:lpstr>Summary</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Framework for Phantom Load Management</dc:title>
  <dc:creator>Hsuan Te Phua</dc:creator>
  <cp:lastModifiedBy>Jane</cp:lastModifiedBy>
  <cp:revision>294</cp:revision>
  <dcterms:created xsi:type="dcterms:W3CDTF">2013-03-05T21:40:52Z</dcterms:created>
  <dcterms:modified xsi:type="dcterms:W3CDTF">2013-03-18T18:35:23Z</dcterms:modified>
</cp:coreProperties>
</file>