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5F2"/>
    <a:srgbClr val="F6A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26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n\Desktop\NeoMate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r>
              <a:rPr lang="en-GB" sz="1200"/>
              <a:t>Acitivity:</a:t>
            </a:r>
            <a:r>
              <a:rPr lang="en-GB" sz="1200" baseline="0"/>
              <a:t> Last 15 minutes</a:t>
            </a:r>
            <a:endParaRPr lang="en-GB" sz="1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+mn-ea"/>
              <a:cs typeface="Segoe UI Light" panose="020B0502040204020203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Left Arm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Recorded!$B$3:$B$3600</c:f>
              <c:numCache>
                <c:formatCode>[$-F400]h:mm:ss\ AM/PM</c:formatCode>
                <c:ptCount val="3598"/>
                <c:pt idx="0">
                  <c:v>0.28491898148148148</c:v>
                </c:pt>
                <c:pt idx="1">
                  <c:v>0.28493055555555552</c:v>
                </c:pt>
                <c:pt idx="2">
                  <c:v>0.28493055555555552</c:v>
                </c:pt>
                <c:pt idx="3">
                  <c:v>0.28494212962962967</c:v>
                </c:pt>
                <c:pt idx="4">
                  <c:v>0.28494212962962967</c:v>
                </c:pt>
                <c:pt idx="5">
                  <c:v>0.28495370370370371</c:v>
                </c:pt>
                <c:pt idx="6">
                  <c:v>0.28495370370370371</c:v>
                </c:pt>
                <c:pt idx="7">
                  <c:v>0.28496527777777775</c:v>
                </c:pt>
                <c:pt idx="8">
                  <c:v>0.28496527777777775</c:v>
                </c:pt>
                <c:pt idx="9">
                  <c:v>0.28497685185185184</c:v>
                </c:pt>
                <c:pt idx="10">
                  <c:v>0.28497685185185184</c:v>
                </c:pt>
                <c:pt idx="11">
                  <c:v>0.28498842592592594</c:v>
                </c:pt>
                <c:pt idx="12">
                  <c:v>0.28498842592592594</c:v>
                </c:pt>
                <c:pt idx="13">
                  <c:v>0.28499999999999998</c:v>
                </c:pt>
                <c:pt idx="14">
                  <c:v>0.28499999999999998</c:v>
                </c:pt>
                <c:pt idx="15">
                  <c:v>0.28501157407407407</c:v>
                </c:pt>
                <c:pt idx="16">
                  <c:v>0.28502314814814816</c:v>
                </c:pt>
                <c:pt idx="17">
                  <c:v>0.28502314814814816</c:v>
                </c:pt>
                <c:pt idx="18">
                  <c:v>0.2850347222222222</c:v>
                </c:pt>
                <c:pt idx="19">
                  <c:v>0.2850347222222222</c:v>
                </c:pt>
                <c:pt idx="20">
                  <c:v>0.2850462962962963</c:v>
                </c:pt>
                <c:pt idx="21">
                  <c:v>0.2850462962962963</c:v>
                </c:pt>
                <c:pt idx="22">
                  <c:v>0.28505787037037039</c:v>
                </c:pt>
                <c:pt idx="23">
                  <c:v>0.28505787037037039</c:v>
                </c:pt>
                <c:pt idx="24">
                  <c:v>0.28506944444444443</c:v>
                </c:pt>
                <c:pt idx="25">
                  <c:v>0.28506944444444443</c:v>
                </c:pt>
                <c:pt idx="26">
                  <c:v>0.28508101851851853</c:v>
                </c:pt>
                <c:pt idx="27">
                  <c:v>0.28508101851851853</c:v>
                </c:pt>
                <c:pt idx="28">
                  <c:v>0.28509259259259262</c:v>
                </c:pt>
                <c:pt idx="29">
                  <c:v>0.28509259259259262</c:v>
                </c:pt>
                <c:pt idx="30">
                  <c:v>0.28510416666666666</c:v>
                </c:pt>
                <c:pt idx="31">
                  <c:v>0.28510416666666666</c:v>
                </c:pt>
                <c:pt idx="32">
                  <c:v>0.28511574074074075</c:v>
                </c:pt>
                <c:pt idx="33">
                  <c:v>0.28511574074074075</c:v>
                </c:pt>
                <c:pt idx="34">
                  <c:v>0.28512731481481485</c:v>
                </c:pt>
                <c:pt idx="35">
                  <c:v>0.28512731481481485</c:v>
                </c:pt>
                <c:pt idx="36">
                  <c:v>0.28513888888888889</c:v>
                </c:pt>
                <c:pt idx="37">
                  <c:v>0.28513888888888889</c:v>
                </c:pt>
                <c:pt idx="38">
                  <c:v>0.28515046296296293</c:v>
                </c:pt>
              </c:numCache>
            </c:numRef>
          </c:xVal>
          <c:yVal>
            <c:numRef>
              <c:f>[0]!LA30Min</c:f>
              <c:numCache>
                <c:formatCode>General</c:formatCode>
                <c:ptCount val="40"/>
                <c:pt idx="0">
                  <c:v>50</c:v>
                </c:pt>
                <c:pt idx="1">
                  <c:v>50</c:v>
                </c:pt>
                <c:pt idx="2">
                  <c:v>49</c:v>
                </c:pt>
                <c:pt idx="3">
                  <c:v>75</c:v>
                </c:pt>
                <c:pt idx="4">
                  <c:v>75</c:v>
                </c:pt>
                <c:pt idx="5">
                  <c:v>50</c:v>
                </c:pt>
                <c:pt idx="6">
                  <c:v>49</c:v>
                </c:pt>
                <c:pt idx="7">
                  <c:v>57</c:v>
                </c:pt>
                <c:pt idx="8">
                  <c:v>59</c:v>
                </c:pt>
                <c:pt idx="9">
                  <c:v>61</c:v>
                </c:pt>
                <c:pt idx="10">
                  <c:v>50</c:v>
                </c:pt>
                <c:pt idx="11">
                  <c:v>52</c:v>
                </c:pt>
                <c:pt idx="12">
                  <c:v>51</c:v>
                </c:pt>
                <c:pt idx="13">
                  <c:v>51</c:v>
                </c:pt>
                <c:pt idx="14">
                  <c:v>50</c:v>
                </c:pt>
                <c:pt idx="15">
                  <c:v>48</c:v>
                </c:pt>
                <c:pt idx="16">
                  <c:v>49</c:v>
                </c:pt>
                <c:pt idx="17">
                  <c:v>53</c:v>
                </c:pt>
                <c:pt idx="18">
                  <c:v>52</c:v>
                </c:pt>
                <c:pt idx="19">
                  <c:v>54</c:v>
                </c:pt>
                <c:pt idx="20">
                  <c:v>54</c:v>
                </c:pt>
                <c:pt idx="21">
                  <c:v>53</c:v>
                </c:pt>
                <c:pt idx="22">
                  <c:v>53</c:v>
                </c:pt>
                <c:pt idx="23">
                  <c:v>50</c:v>
                </c:pt>
                <c:pt idx="24">
                  <c:v>50</c:v>
                </c:pt>
                <c:pt idx="25">
                  <c:v>51</c:v>
                </c:pt>
                <c:pt idx="26">
                  <c:v>51</c:v>
                </c:pt>
                <c:pt idx="27">
                  <c:v>50</c:v>
                </c:pt>
                <c:pt idx="28">
                  <c:v>50</c:v>
                </c:pt>
                <c:pt idx="29">
                  <c:v>48</c:v>
                </c:pt>
                <c:pt idx="30">
                  <c:v>66</c:v>
                </c:pt>
                <c:pt idx="31">
                  <c:v>49</c:v>
                </c:pt>
                <c:pt idx="32">
                  <c:v>49</c:v>
                </c:pt>
                <c:pt idx="33">
                  <c:v>49</c:v>
                </c:pt>
                <c:pt idx="34">
                  <c:v>49</c:v>
                </c:pt>
                <c:pt idx="35">
                  <c:v>49</c:v>
                </c:pt>
                <c:pt idx="36">
                  <c:v>49</c:v>
                </c:pt>
                <c:pt idx="37">
                  <c:v>49</c:v>
                </c:pt>
                <c:pt idx="38">
                  <c:v>49</c:v>
                </c:pt>
              </c:numCache>
            </c:numRef>
          </c:yVal>
          <c:smooth val="0"/>
        </c:ser>
        <c:ser>
          <c:idx val="1"/>
          <c:order val="1"/>
          <c:tx>
            <c:v>Right Arm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[0]!Time30Min</c:f>
              <c:numCache>
                <c:formatCode>[$-F400]h:mm:ss\ AM/PM</c:formatCode>
                <c:ptCount val="40"/>
                <c:pt idx="0">
                  <c:v>0.28491898148148148</c:v>
                </c:pt>
                <c:pt idx="1">
                  <c:v>0.28493055555555552</c:v>
                </c:pt>
                <c:pt idx="2">
                  <c:v>0.28493055555555552</c:v>
                </c:pt>
                <c:pt idx="3">
                  <c:v>0.28494212962962967</c:v>
                </c:pt>
                <c:pt idx="4">
                  <c:v>0.28494212962962967</c:v>
                </c:pt>
                <c:pt idx="5">
                  <c:v>0.28495370370370371</c:v>
                </c:pt>
                <c:pt idx="6">
                  <c:v>0.28495370370370371</c:v>
                </c:pt>
                <c:pt idx="7">
                  <c:v>0.28496527777777775</c:v>
                </c:pt>
                <c:pt idx="8">
                  <c:v>0.28496527777777775</c:v>
                </c:pt>
                <c:pt idx="9">
                  <c:v>0.28497685185185184</c:v>
                </c:pt>
                <c:pt idx="10">
                  <c:v>0.28497685185185184</c:v>
                </c:pt>
                <c:pt idx="11">
                  <c:v>0.28498842592592594</c:v>
                </c:pt>
                <c:pt idx="12">
                  <c:v>0.28498842592592594</c:v>
                </c:pt>
                <c:pt idx="13">
                  <c:v>0.28499999999999998</c:v>
                </c:pt>
                <c:pt idx="14">
                  <c:v>0.28499999999999998</c:v>
                </c:pt>
                <c:pt idx="15">
                  <c:v>0.28501157407407407</c:v>
                </c:pt>
                <c:pt idx="16">
                  <c:v>0.28502314814814816</c:v>
                </c:pt>
                <c:pt idx="17">
                  <c:v>0.28502314814814816</c:v>
                </c:pt>
                <c:pt idx="18">
                  <c:v>0.2850347222222222</c:v>
                </c:pt>
                <c:pt idx="19">
                  <c:v>0.2850347222222222</c:v>
                </c:pt>
                <c:pt idx="20">
                  <c:v>0.2850462962962963</c:v>
                </c:pt>
                <c:pt idx="21">
                  <c:v>0.2850462962962963</c:v>
                </c:pt>
                <c:pt idx="22">
                  <c:v>0.28505787037037039</c:v>
                </c:pt>
                <c:pt idx="23">
                  <c:v>0.28505787037037039</c:v>
                </c:pt>
                <c:pt idx="24">
                  <c:v>0.28506944444444443</c:v>
                </c:pt>
                <c:pt idx="25">
                  <c:v>0.28506944444444443</c:v>
                </c:pt>
                <c:pt idx="26">
                  <c:v>0.28508101851851853</c:v>
                </c:pt>
                <c:pt idx="27">
                  <c:v>0.28508101851851853</c:v>
                </c:pt>
                <c:pt idx="28">
                  <c:v>0.28509259259259262</c:v>
                </c:pt>
                <c:pt idx="29">
                  <c:v>0.28509259259259262</c:v>
                </c:pt>
                <c:pt idx="30">
                  <c:v>0.28510416666666666</c:v>
                </c:pt>
                <c:pt idx="31">
                  <c:v>0.28510416666666666</c:v>
                </c:pt>
                <c:pt idx="32">
                  <c:v>0.28511574074074075</c:v>
                </c:pt>
                <c:pt idx="33">
                  <c:v>0.28511574074074075</c:v>
                </c:pt>
                <c:pt idx="34">
                  <c:v>0.28512731481481485</c:v>
                </c:pt>
                <c:pt idx="35">
                  <c:v>0.28512731481481485</c:v>
                </c:pt>
                <c:pt idx="36">
                  <c:v>0.28513888888888889</c:v>
                </c:pt>
                <c:pt idx="37">
                  <c:v>0.28513888888888889</c:v>
                </c:pt>
                <c:pt idx="38">
                  <c:v>0.28515046296296293</c:v>
                </c:pt>
              </c:numCache>
            </c:numRef>
          </c:xVal>
          <c:yVal>
            <c:numRef>
              <c:f>[0]!RA30Min</c:f>
              <c:numCache>
                <c:formatCode>General</c:formatCode>
                <c:ptCount val="40"/>
                <c:pt idx="0">
                  <c:v>42</c:v>
                </c:pt>
                <c:pt idx="1">
                  <c:v>42</c:v>
                </c:pt>
                <c:pt idx="2">
                  <c:v>43</c:v>
                </c:pt>
                <c:pt idx="3">
                  <c:v>53</c:v>
                </c:pt>
                <c:pt idx="4">
                  <c:v>94</c:v>
                </c:pt>
                <c:pt idx="5">
                  <c:v>63</c:v>
                </c:pt>
                <c:pt idx="6">
                  <c:v>48</c:v>
                </c:pt>
                <c:pt idx="7">
                  <c:v>64</c:v>
                </c:pt>
                <c:pt idx="8">
                  <c:v>55</c:v>
                </c:pt>
                <c:pt idx="9">
                  <c:v>60</c:v>
                </c:pt>
                <c:pt idx="10">
                  <c:v>44</c:v>
                </c:pt>
                <c:pt idx="11">
                  <c:v>45</c:v>
                </c:pt>
                <c:pt idx="12">
                  <c:v>48</c:v>
                </c:pt>
                <c:pt idx="13">
                  <c:v>48</c:v>
                </c:pt>
                <c:pt idx="14">
                  <c:v>47</c:v>
                </c:pt>
                <c:pt idx="15">
                  <c:v>47</c:v>
                </c:pt>
                <c:pt idx="16">
                  <c:v>51</c:v>
                </c:pt>
                <c:pt idx="17">
                  <c:v>70</c:v>
                </c:pt>
                <c:pt idx="18">
                  <c:v>69</c:v>
                </c:pt>
                <c:pt idx="19">
                  <c:v>67</c:v>
                </c:pt>
                <c:pt idx="20">
                  <c:v>76</c:v>
                </c:pt>
                <c:pt idx="21">
                  <c:v>68</c:v>
                </c:pt>
                <c:pt idx="22">
                  <c:v>53</c:v>
                </c:pt>
                <c:pt idx="23">
                  <c:v>48</c:v>
                </c:pt>
                <c:pt idx="24">
                  <c:v>43</c:v>
                </c:pt>
                <c:pt idx="25">
                  <c:v>44</c:v>
                </c:pt>
                <c:pt idx="26">
                  <c:v>45</c:v>
                </c:pt>
                <c:pt idx="27">
                  <c:v>47</c:v>
                </c:pt>
                <c:pt idx="28">
                  <c:v>47</c:v>
                </c:pt>
                <c:pt idx="29">
                  <c:v>47</c:v>
                </c:pt>
                <c:pt idx="30">
                  <c:v>59</c:v>
                </c:pt>
                <c:pt idx="31">
                  <c:v>48</c:v>
                </c:pt>
                <c:pt idx="32">
                  <c:v>48</c:v>
                </c:pt>
                <c:pt idx="33">
                  <c:v>48</c:v>
                </c:pt>
                <c:pt idx="34">
                  <c:v>48</c:v>
                </c:pt>
                <c:pt idx="35">
                  <c:v>48</c:v>
                </c:pt>
                <c:pt idx="36">
                  <c:v>48</c:v>
                </c:pt>
                <c:pt idx="37">
                  <c:v>48</c:v>
                </c:pt>
                <c:pt idx="38">
                  <c:v>48</c:v>
                </c:pt>
              </c:numCache>
            </c:numRef>
          </c:yVal>
          <c:smooth val="0"/>
        </c:ser>
        <c:ser>
          <c:idx val="2"/>
          <c:order val="2"/>
          <c:tx>
            <c:v>Left Leg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[0]!Time30Min</c:f>
              <c:numCache>
                <c:formatCode>[$-F400]h:mm:ss\ AM/PM</c:formatCode>
                <c:ptCount val="40"/>
                <c:pt idx="0">
                  <c:v>0.28491898148148148</c:v>
                </c:pt>
                <c:pt idx="1">
                  <c:v>0.28493055555555552</c:v>
                </c:pt>
                <c:pt idx="2">
                  <c:v>0.28493055555555552</c:v>
                </c:pt>
                <c:pt idx="3">
                  <c:v>0.28494212962962967</c:v>
                </c:pt>
                <c:pt idx="4">
                  <c:v>0.28494212962962967</c:v>
                </c:pt>
                <c:pt idx="5">
                  <c:v>0.28495370370370371</c:v>
                </c:pt>
                <c:pt idx="6">
                  <c:v>0.28495370370370371</c:v>
                </c:pt>
                <c:pt idx="7">
                  <c:v>0.28496527777777775</c:v>
                </c:pt>
                <c:pt idx="8">
                  <c:v>0.28496527777777775</c:v>
                </c:pt>
                <c:pt idx="9">
                  <c:v>0.28497685185185184</c:v>
                </c:pt>
                <c:pt idx="10">
                  <c:v>0.28497685185185184</c:v>
                </c:pt>
                <c:pt idx="11">
                  <c:v>0.28498842592592594</c:v>
                </c:pt>
                <c:pt idx="12">
                  <c:v>0.28498842592592594</c:v>
                </c:pt>
                <c:pt idx="13">
                  <c:v>0.28499999999999998</c:v>
                </c:pt>
                <c:pt idx="14">
                  <c:v>0.28499999999999998</c:v>
                </c:pt>
                <c:pt idx="15">
                  <c:v>0.28501157407407407</c:v>
                </c:pt>
                <c:pt idx="16">
                  <c:v>0.28502314814814816</c:v>
                </c:pt>
                <c:pt idx="17">
                  <c:v>0.28502314814814816</c:v>
                </c:pt>
                <c:pt idx="18">
                  <c:v>0.2850347222222222</c:v>
                </c:pt>
                <c:pt idx="19">
                  <c:v>0.2850347222222222</c:v>
                </c:pt>
                <c:pt idx="20">
                  <c:v>0.2850462962962963</c:v>
                </c:pt>
                <c:pt idx="21">
                  <c:v>0.2850462962962963</c:v>
                </c:pt>
                <c:pt idx="22">
                  <c:v>0.28505787037037039</c:v>
                </c:pt>
                <c:pt idx="23">
                  <c:v>0.28505787037037039</c:v>
                </c:pt>
                <c:pt idx="24">
                  <c:v>0.28506944444444443</c:v>
                </c:pt>
                <c:pt idx="25">
                  <c:v>0.28506944444444443</c:v>
                </c:pt>
                <c:pt idx="26">
                  <c:v>0.28508101851851853</c:v>
                </c:pt>
                <c:pt idx="27">
                  <c:v>0.28508101851851853</c:v>
                </c:pt>
                <c:pt idx="28">
                  <c:v>0.28509259259259262</c:v>
                </c:pt>
                <c:pt idx="29">
                  <c:v>0.28509259259259262</c:v>
                </c:pt>
                <c:pt idx="30">
                  <c:v>0.28510416666666666</c:v>
                </c:pt>
                <c:pt idx="31">
                  <c:v>0.28510416666666666</c:v>
                </c:pt>
                <c:pt idx="32">
                  <c:v>0.28511574074074075</c:v>
                </c:pt>
                <c:pt idx="33">
                  <c:v>0.28511574074074075</c:v>
                </c:pt>
                <c:pt idx="34">
                  <c:v>0.28512731481481485</c:v>
                </c:pt>
                <c:pt idx="35">
                  <c:v>0.28512731481481485</c:v>
                </c:pt>
                <c:pt idx="36">
                  <c:v>0.28513888888888889</c:v>
                </c:pt>
                <c:pt idx="37">
                  <c:v>0.28513888888888889</c:v>
                </c:pt>
                <c:pt idx="38">
                  <c:v>0.28515046296296293</c:v>
                </c:pt>
              </c:numCache>
            </c:numRef>
          </c:xVal>
          <c:yVal>
            <c:numRef>
              <c:f>[0]!LL30Min</c:f>
              <c:numCache>
                <c:formatCode>General</c:formatCode>
                <c:ptCount val="40"/>
                <c:pt idx="0">
                  <c:v>27</c:v>
                </c:pt>
                <c:pt idx="1">
                  <c:v>27</c:v>
                </c:pt>
                <c:pt idx="2">
                  <c:v>27</c:v>
                </c:pt>
                <c:pt idx="3">
                  <c:v>27</c:v>
                </c:pt>
                <c:pt idx="4">
                  <c:v>27</c:v>
                </c:pt>
                <c:pt idx="5">
                  <c:v>27</c:v>
                </c:pt>
                <c:pt idx="6">
                  <c:v>27</c:v>
                </c:pt>
                <c:pt idx="7">
                  <c:v>27</c:v>
                </c:pt>
                <c:pt idx="8">
                  <c:v>27</c:v>
                </c:pt>
                <c:pt idx="9">
                  <c:v>27</c:v>
                </c:pt>
                <c:pt idx="10">
                  <c:v>27</c:v>
                </c:pt>
                <c:pt idx="11">
                  <c:v>38</c:v>
                </c:pt>
                <c:pt idx="12">
                  <c:v>39</c:v>
                </c:pt>
                <c:pt idx="13">
                  <c:v>40</c:v>
                </c:pt>
                <c:pt idx="14">
                  <c:v>32</c:v>
                </c:pt>
                <c:pt idx="15">
                  <c:v>29</c:v>
                </c:pt>
                <c:pt idx="16">
                  <c:v>29</c:v>
                </c:pt>
                <c:pt idx="17">
                  <c:v>28</c:v>
                </c:pt>
                <c:pt idx="18">
                  <c:v>29</c:v>
                </c:pt>
                <c:pt idx="19">
                  <c:v>29</c:v>
                </c:pt>
                <c:pt idx="20">
                  <c:v>28</c:v>
                </c:pt>
                <c:pt idx="21">
                  <c:v>28</c:v>
                </c:pt>
                <c:pt idx="22">
                  <c:v>28</c:v>
                </c:pt>
                <c:pt idx="23">
                  <c:v>28</c:v>
                </c:pt>
                <c:pt idx="24">
                  <c:v>28</c:v>
                </c:pt>
                <c:pt idx="25">
                  <c:v>38</c:v>
                </c:pt>
                <c:pt idx="26">
                  <c:v>29</c:v>
                </c:pt>
                <c:pt idx="27">
                  <c:v>35</c:v>
                </c:pt>
                <c:pt idx="28">
                  <c:v>34</c:v>
                </c:pt>
                <c:pt idx="29">
                  <c:v>27</c:v>
                </c:pt>
                <c:pt idx="30">
                  <c:v>27</c:v>
                </c:pt>
                <c:pt idx="31">
                  <c:v>27</c:v>
                </c:pt>
                <c:pt idx="32">
                  <c:v>27</c:v>
                </c:pt>
                <c:pt idx="33">
                  <c:v>27</c:v>
                </c:pt>
                <c:pt idx="34">
                  <c:v>27</c:v>
                </c:pt>
                <c:pt idx="35">
                  <c:v>27</c:v>
                </c:pt>
                <c:pt idx="36">
                  <c:v>27</c:v>
                </c:pt>
                <c:pt idx="37">
                  <c:v>27</c:v>
                </c:pt>
                <c:pt idx="38">
                  <c:v>27</c:v>
                </c:pt>
              </c:numCache>
            </c:numRef>
          </c:yVal>
          <c:smooth val="0"/>
        </c:ser>
        <c:ser>
          <c:idx val="3"/>
          <c:order val="3"/>
          <c:tx>
            <c:v>Right Leg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[0]!Time30Min</c:f>
              <c:numCache>
                <c:formatCode>[$-F400]h:mm:ss\ AM/PM</c:formatCode>
                <c:ptCount val="40"/>
                <c:pt idx="0">
                  <c:v>0.28491898148148148</c:v>
                </c:pt>
                <c:pt idx="1">
                  <c:v>0.28493055555555552</c:v>
                </c:pt>
                <c:pt idx="2">
                  <c:v>0.28493055555555552</c:v>
                </c:pt>
                <c:pt idx="3">
                  <c:v>0.28494212962962967</c:v>
                </c:pt>
                <c:pt idx="4">
                  <c:v>0.28494212962962967</c:v>
                </c:pt>
                <c:pt idx="5">
                  <c:v>0.28495370370370371</c:v>
                </c:pt>
                <c:pt idx="6">
                  <c:v>0.28495370370370371</c:v>
                </c:pt>
                <c:pt idx="7">
                  <c:v>0.28496527777777775</c:v>
                </c:pt>
                <c:pt idx="8">
                  <c:v>0.28496527777777775</c:v>
                </c:pt>
                <c:pt idx="9">
                  <c:v>0.28497685185185184</c:v>
                </c:pt>
                <c:pt idx="10">
                  <c:v>0.28497685185185184</c:v>
                </c:pt>
                <c:pt idx="11">
                  <c:v>0.28498842592592594</c:v>
                </c:pt>
                <c:pt idx="12">
                  <c:v>0.28498842592592594</c:v>
                </c:pt>
                <c:pt idx="13">
                  <c:v>0.28499999999999998</c:v>
                </c:pt>
                <c:pt idx="14">
                  <c:v>0.28499999999999998</c:v>
                </c:pt>
                <c:pt idx="15">
                  <c:v>0.28501157407407407</c:v>
                </c:pt>
                <c:pt idx="16">
                  <c:v>0.28502314814814816</c:v>
                </c:pt>
                <c:pt idx="17">
                  <c:v>0.28502314814814816</c:v>
                </c:pt>
                <c:pt idx="18">
                  <c:v>0.2850347222222222</c:v>
                </c:pt>
                <c:pt idx="19">
                  <c:v>0.2850347222222222</c:v>
                </c:pt>
                <c:pt idx="20">
                  <c:v>0.2850462962962963</c:v>
                </c:pt>
                <c:pt idx="21">
                  <c:v>0.2850462962962963</c:v>
                </c:pt>
                <c:pt idx="22">
                  <c:v>0.28505787037037039</c:v>
                </c:pt>
                <c:pt idx="23">
                  <c:v>0.28505787037037039</c:v>
                </c:pt>
                <c:pt idx="24">
                  <c:v>0.28506944444444443</c:v>
                </c:pt>
                <c:pt idx="25">
                  <c:v>0.28506944444444443</c:v>
                </c:pt>
                <c:pt idx="26">
                  <c:v>0.28508101851851853</c:v>
                </c:pt>
                <c:pt idx="27">
                  <c:v>0.28508101851851853</c:v>
                </c:pt>
                <c:pt idx="28">
                  <c:v>0.28509259259259262</c:v>
                </c:pt>
                <c:pt idx="29">
                  <c:v>0.28509259259259262</c:v>
                </c:pt>
                <c:pt idx="30">
                  <c:v>0.28510416666666666</c:v>
                </c:pt>
                <c:pt idx="31">
                  <c:v>0.28510416666666666</c:v>
                </c:pt>
                <c:pt idx="32">
                  <c:v>0.28511574074074075</c:v>
                </c:pt>
                <c:pt idx="33">
                  <c:v>0.28511574074074075</c:v>
                </c:pt>
                <c:pt idx="34">
                  <c:v>0.28512731481481485</c:v>
                </c:pt>
                <c:pt idx="35">
                  <c:v>0.28512731481481485</c:v>
                </c:pt>
                <c:pt idx="36">
                  <c:v>0.28513888888888889</c:v>
                </c:pt>
                <c:pt idx="37">
                  <c:v>0.28513888888888889</c:v>
                </c:pt>
                <c:pt idx="38">
                  <c:v>0.28515046296296293</c:v>
                </c:pt>
              </c:numCache>
            </c:numRef>
          </c:xVal>
          <c:yVal>
            <c:numRef>
              <c:f>[0]!RL30Min</c:f>
              <c:numCache>
                <c:formatCode>General</c:formatCode>
                <c:ptCount val="40"/>
                <c:pt idx="0">
                  <c:v>24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</c:v>
                </c:pt>
                <c:pt idx="8">
                  <c:v>24</c:v>
                </c:pt>
                <c:pt idx="9">
                  <c:v>24</c:v>
                </c:pt>
                <c:pt idx="10">
                  <c:v>24</c:v>
                </c:pt>
                <c:pt idx="11">
                  <c:v>44</c:v>
                </c:pt>
                <c:pt idx="12">
                  <c:v>37</c:v>
                </c:pt>
                <c:pt idx="13">
                  <c:v>38</c:v>
                </c:pt>
                <c:pt idx="14">
                  <c:v>38</c:v>
                </c:pt>
                <c:pt idx="15">
                  <c:v>25</c:v>
                </c:pt>
                <c:pt idx="16">
                  <c:v>25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  <c:pt idx="20">
                  <c:v>26</c:v>
                </c:pt>
                <c:pt idx="21">
                  <c:v>26</c:v>
                </c:pt>
                <c:pt idx="22">
                  <c:v>26</c:v>
                </c:pt>
                <c:pt idx="23">
                  <c:v>26</c:v>
                </c:pt>
                <c:pt idx="24">
                  <c:v>26</c:v>
                </c:pt>
                <c:pt idx="25">
                  <c:v>44</c:v>
                </c:pt>
                <c:pt idx="26">
                  <c:v>60</c:v>
                </c:pt>
                <c:pt idx="27">
                  <c:v>49</c:v>
                </c:pt>
                <c:pt idx="28">
                  <c:v>39</c:v>
                </c:pt>
                <c:pt idx="29">
                  <c:v>25</c:v>
                </c:pt>
                <c:pt idx="30">
                  <c:v>26</c:v>
                </c:pt>
                <c:pt idx="31">
                  <c:v>26</c:v>
                </c:pt>
                <c:pt idx="32">
                  <c:v>26</c:v>
                </c:pt>
                <c:pt idx="33">
                  <c:v>26</c:v>
                </c:pt>
                <c:pt idx="34">
                  <c:v>26</c:v>
                </c:pt>
                <c:pt idx="35">
                  <c:v>26</c:v>
                </c:pt>
                <c:pt idx="36">
                  <c:v>27</c:v>
                </c:pt>
                <c:pt idx="37">
                  <c:v>26</c:v>
                </c:pt>
                <c:pt idx="38">
                  <c:v>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841624"/>
        <c:axId val="192128064"/>
      </c:scatterChart>
      <c:valAx>
        <c:axId val="242841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r>
                  <a:rPr lang="en-GB"/>
                  <a:t>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Light" panose="020B0502040204020203" pitchFamily="34" charset="0"/>
                  <a:ea typeface="+mn-ea"/>
                  <a:cs typeface="Segoe UI Light" panose="020B0502040204020203" pitchFamily="34" charset="0"/>
                </a:defRPr>
              </a:pPr>
              <a:endParaRPr lang="en-US"/>
            </a:p>
          </c:txPr>
        </c:title>
        <c:numFmt formatCode="[$-F400]h:mm:ss\ AM/P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endParaRPr lang="en-US"/>
          </a:p>
        </c:txPr>
        <c:crossAx val="192128064"/>
        <c:crosses val="autoZero"/>
        <c:crossBetween val="midCat"/>
      </c:valAx>
      <c:valAx>
        <c:axId val="1921280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r>
                  <a:rPr lang="en-GB"/>
                  <a:t>Flex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Light" panose="020B0502040204020203" pitchFamily="34" charset="0"/>
                  <a:ea typeface="+mn-ea"/>
                  <a:cs typeface="Segoe UI Light" panose="020B0502040204020203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endParaRPr lang="en-US"/>
          </a:p>
        </c:txPr>
        <c:crossAx val="242841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Segoe UI Light" panose="020B0502040204020203" pitchFamily="34" charset="0"/>
          <a:cs typeface="Segoe UI Light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10637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368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59173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040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27274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0188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15092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638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3150" y="603750"/>
            <a:ext cx="6760906" cy="579507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452300" y="4566556"/>
            <a:ext cx="11054700" cy="14984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SzPct val="25000"/>
            </a:pPr>
            <a:r>
              <a:rPr lang="en-GB" dirty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Yiu Man </a:t>
            </a:r>
            <a:r>
              <a:rPr lang="en-GB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Fung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SzPct val="25000"/>
            </a:pPr>
            <a:r>
              <a:rPr lang="en-GB" dirty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Benjamin </a:t>
            </a:r>
            <a:r>
              <a:rPr lang="en-GB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Hou</a:t>
            </a:r>
            <a:endParaRPr lang="en-GB" b="0" i="0" u="none" strike="noStrike" cap="none" baseline="0" dirty="0" smtClean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baseline="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Benjamin Moffatt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baseline="0" dirty="0" err="1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Vit</a:t>
            </a:r>
            <a:r>
              <a:rPr lang="en-GB" b="0" i="0" u="none" strike="noStrike" cap="none" baseline="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 Patkunan</a:t>
            </a:r>
            <a:endParaRPr lang="en-GB" b="0" i="0" u="none" strike="noStrike" cap="none" baseline="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03336" y="794217"/>
            <a:ext cx="9067235" cy="77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Motivations</a:t>
            </a:r>
            <a:endParaRPr lang="en-GB" sz="3200" b="0" i="0" u="none" strike="noStrike" cap="none" baseline="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865800" y="1665514"/>
            <a:ext cx="9818530" cy="2307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ea typeface="Calibri"/>
                <a:cs typeface="Segoe UI Semibold" panose="020B0702040204020203" pitchFamily="34" charset="0"/>
                <a:sym typeface="Calibri"/>
              </a:rPr>
              <a:t>“A wearable system for monitoring movement of neonates”</a:t>
            </a:r>
            <a:endParaRPr lang="en-GB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ea typeface="Calibri"/>
              <a:cs typeface="Segoe UI Semibold" panose="020B0702040204020203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Sensory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feedback is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essential in early life (spontaneous)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Connections to neural conditions such as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cerebal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 palsy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Need a way to assess and quantify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movement</a:t>
            </a: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10445869" y="216753"/>
            <a:ext cx="1602396" cy="7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03336" y="4033382"/>
            <a:ext cx="4121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Our product: NeoMate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27700" y="4916918"/>
            <a:ext cx="1027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2000"/>
              </a:spcAft>
              <a:buClr>
                <a:schemeClr val="dk1"/>
              </a:buClr>
              <a:buSzPct val="100000"/>
            </a:pPr>
            <a:r>
              <a:rPr lang="en-GB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NeoMate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 is a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wearable system for monitoring movement of neonates</a:t>
            </a:r>
          </a:p>
          <a:p>
            <a:pPr lvl="0">
              <a:spcAft>
                <a:spcPts val="2000"/>
              </a:spcAft>
              <a:buClr>
                <a:schemeClr val="dk1"/>
              </a:buClr>
              <a:buSzPct val="100000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Live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monitoring and logging 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of movement in all four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limbs</a:t>
            </a:r>
          </a:p>
          <a:p>
            <a:pPr lvl="0">
              <a:spcAft>
                <a:spcPts val="2000"/>
              </a:spcAft>
              <a:buClr>
                <a:schemeClr val="dk1"/>
              </a:buClr>
              <a:buSzPct val="100000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Home and hospital version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  <a:sym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2356" y="1567017"/>
            <a:ext cx="9913513" cy="0"/>
          </a:xfrm>
          <a:prstGeom prst="line">
            <a:avLst/>
          </a:prstGeom>
          <a:ln w="25400" cap="rnd">
            <a:solidFill>
              <a:srgbClr val="F6ADD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2356" y="4767537"/>
            <a:ext cx="9913513" cy="0"/>
          </a:xfrm>
          <a:prstGeom prst="line">
            <a:avLst/>
          </a:prstGeom>
          <a:ln w="25400" cap="rnd">
            <a:solidFill>
              <a:srgbClr val="51A5F2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10445869" y="216753"/>
            <a:ext cx="1602396" cy="7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86"/>
          <p:cNvSpPr txBox="1">
            <a:spLocks/>
          </p:cNvSpPr>
          <p:nvPr/>
        </p:nvSpPr>
        <p:spPr>
          <a:xfrm>
            <a:off x="403336" y="805101"/>
            <a:ext cx="9067235" cy="77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SzPct val="25000"/>
            </a:pPr>
            <a:r>
              <a:rPr lang="en-GB" sz="32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Features</a:t>
            </a:r>
            <a:endParaRPr lang="en-GB" sz="320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2356" y="1577901"/>
            <a:ext cx="9913513" cy="0"/>
          </a:xfrm>
          <a:prstGeom prst="line">
            <a:avLst/>
          </a:prstGeom>
          <a:ln w="25400" cap="rnd">
            <a:solidFill>
              <a:srgbClr val="F6ADD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91295" y="5857862"/>
            <a:ext cx="193967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GB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Live measurement of moving limbs</a:t>
            </a:r>
            <a:endParaRPr lang="en-GB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6202" y="5857861"/>
            <a:ext cx="196854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GB" dirty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Automated and </a:t>
            </a:r>
            <a:endParaRPr lang="en-GB" dirty="0" smtClean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GB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real-time </a:t>
            </a:r>
            <a:r>
              <a:rPr lang="en-GB" dirty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data-logging </a:t>
            </a:r>
          </a:p>
        </p:txBody>
      </p:sp>
      <p:sp>
        <p:nvSpPr>
          <p:cNvPr id="12" name="Shape 86"/>
          <p:cNvSpPr txBox="1">
            <a:spLocks/>
          </p:cNvSpPr>
          <p:nvPr/>
        </p:nvSpPr>
        <p:spPr>
          <a:xfrm>
            <a:off x="532356" y="1788937"/>
            <a:ext cx="4709786" cy="4594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algn="ctr">
              <a:buSzPct val="25000"/>
            </a:pPr>
            <a:r>
              <a:rPr lang="en-GB" sz="20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Home</a:t>
            </a:r>
            <a:endParaRPr lang="en-GB" sz="200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sp>
        <p:nvSpPr>
          <p:cNvPr id="13" name="Shape 86"/>
          <p:cNvSpPr txBox="1">
            <a:spLocks/>
          </p:cNvSpPr>
          <p:nvPr/>
        </p:nvSpPr>
        <p:spPr>
          <a:xfrm>
            <a:off x="5765869" y="1781145"/>
            <a:ext cx="4680000" cy="4594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algn="ctr">
              <a:buSzPct val="25000"/>
            </a:pPr>
            <a:r>
              <a:rPr lang="en-GB" sz="20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Hospital</a:t>
            </a:r>
            <a:endParaRPr lang="en-GB" sz="200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62833" y="2343751"/>
            <a:ext cx="4680000" cy="0"/>
          </a:xfrm>
          <a:prstGeom prst="line">
            <a:avLst/>
          </a:prstGeom>
          <a:ln w="25400" cap="rnd">
            <a:solidFill>
              <a:srgbClr val="51A5F2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65869" y="2343751"/>
            <a:ext cx="4680000" cy="0"/>
          </a:xfrm>
          <a:prstGeom prst="line">
            <a:avLst/>
          </a:prstGeom>
          <a:ln w="25400" cap="rnd">
            <a:solidFill>
              <a:srgbClr val="51A5F2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20693"/>
          <a:stretch/>
        </p:blipFill>
        <p:spPr>
          <a:xfrm>
            <a:off x="642523" y="2557989"/>
            <a:ext cx="1637214" cy="30148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-228" r="11847"/>
          <a:stretch/>
        </p:blipFill>
        <p:spPr>
          <a:xfrm>
            <a:off x="5815973" y="2557989"/>
            <a:ext cx="2123160" cy="283036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893281" y="5857860"/>
            <a:ext cx="196854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GB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Cloud based uploading and storage</a:t>
            </a:r>
            <a:endParaRPr lang="en-GB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pic>
        <p:nvPicPr>
          <p:cNvPr id="21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8154444" y="2860105"/>
            <a:ext cx="895926" cy="442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9470571" y="3053993"/>
            <a:ext cx="895926" cy="442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17250427" y="11276248"/>
            <a:ext cx="97353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upload.wikimedia.org/wikipedia/commons/thumb/9/95/Cartoon_cloud.svg/1280px-Cartoon_cloud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035" y="4457810"/>
            <a:ext cx="1203499" cy="78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8868821" y="3577740"/>
            <a:ext cx="895926" cy="4425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Straight Connector 16"/>
          <p:cNvCxnSpPr>
            <a:stCxn id="21" idx="2"/>
          </p:cNvCxnSpPr>
          <p:nvPr/>
        </p:nvCxnSpPr>
        <p:spPr>
          <a:xfrm>
            <a:off x="8602407" y="3302697"/>
            <a:ext cx="334914" cy="11551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5" idx="2"/>
          </p:cNvCxnSpPr>
          <p:nvPr/>
        </p:nvCxnSpPr>
        <p:spPr>
          <a:xfrm>
            <a:off x="9316784" y="4020332"/>
            <a:ext cx="0" cy="33435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2"/>
          </p:cNvCxnSpPr>
          <p:nvPr/>
        </p:nvCxnSpPr>
        <p:spPr>
          <a:xfrm flipH="1">
            <a:off x="9670093" y="3496585"/>
            <a:ext cx="248441" cy="87499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332512" y="5857859"/>
            <a:ext cx="196854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GB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Mass monitoring of multiple </a:t>
            </a:r>
            <a:r>
              <a:rPr lang="en-GB" dirty="0" err="1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NeoMates</a:t>
            </a:r>
            <a:endParaRPr lang="en-GB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054958"/>
              </p:ext>
            </p:extLst>
          </p:nvPr>
        </p:nvGraphicFramePr>
        <p:xfrm>
          <a:off x="2430965" y="2523273"/>
          <a:ext cx="2851758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592502" y="1743601"/>
            <a:ext cx="1944019" cy="2228639"/>
            <a:chOff x="6952734" y="3278660"/>
            <a:chExt cx="1957176" cy="2243723"/>
          </a:xfrm>
        </p:grpSpPr>
        <p:pic>
          <p:nvPicPr>
            <p:cNvPr id="104" name="Shape 104"/>
            <p:cNvPicPr preferRelativeResize="0"/>
            <p:nvPr/>
          </p:nvPicPr>
          <p:blipFill rotWithShape="1">
            <a:blip r:embed="rId3">
              <a:alphaModFix/>
            </a:blip>
            <a:srcRect l="59205" r="155" b="50150"/>
            <a:stretch/>
          </p:blipFill>
          <p:spPr>
            <a:xfrm>
              <a:off x="6952734" y="3278660"/>
              <a:ext cx="1957176" cy="22437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Shape 105"/>
            <p:cNvSpPr/>
            <p:nvPr/>
          </p:nvSpPr>
          <p:spPr>
            <a:xfrm rot="4232343">
              <a:off x="7367004" y="3957545"/>
              <a:ext cx="71696" cy="29395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 cap="flat">
              <a:solidFill>
                <a:srgbClr val="42719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 rot="6774925">
              <a:off x="8462558" y="3951646"/>
              <a:ext cx="76198" cy="31241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2700" cap="flat">
              <a:solidFill>
                <a:srgbClr val="42719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Shape 107"/>
          <p:cNvGrpSpPr/>
          <p:nvPr/>
        </p:nvGrpSpPr>
        <p:grpSpPr>
          <a:xfrm>
            <a:off x="592502" y="4071849"/>
            <a:ext cx="1969913" cy="2241269"/>
            <a:chOff x="4074501" y="3278660"/>
            <a:chExt cx="1972072" cy="2243723"/>
          </a:xfrm>
        </p:grpSpPr>
        <p:grpSp>
          <p:nvGrpSpPr>
            <p:cNvPr id="108" name="Shape 108"/>
            <p:cNvGrpSpPr/>
            <p:nvPr/>
          </p:nvGrpSpPr>
          <p:grpSpPr>
            <a:xfrm>
              <a:off x="4074501" y="3278660"/>
              <a:ext cx="1972072" cy="2243723"/>
              <a:chOff x="4074501" y="3278660"/>
              <a:chExt cx="1972072" cy="2243723"/>
            </a:xfrm>
          </p:grpSpPr>
          <p:pic>
            <p:nvPicPr>
              <p:cNvPr id="109" name="Shape 109"/>
              <p:cNvPicPr preferRelativeResize="0"/>
              <p:nvPr/>
            </p:nvPicPr>
            <p:blipFill rotWithShape="1">
              <a:blip r:embed="rId3">
                <a:alphaModFix/>
              </a:blip>
              <a:srcRect l="-112" r="58868" b="49790"/>
              <a:stretch/>
            </p:blipFill>
            <p:spPr>
              <a:xfrm>
                <a:off x="4074501" y="3278660"/>
                <a:ext cx="1972072" cy="22437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0" name="Shape 110"/>
              <p:cNvSpPr/>
              <p:nvPr/>
            </p:nvSpPr>
            <p:spPr>
              <a:xfrm rot="-478149">
                <a:off x="4928053" y="4891727"/>
                <a:ext cx="77797" cy="318973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 cap="flat">
                <a:solidFill>
                  <a:srgbClr val="42719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Shape 111"/>
              <p:cNvSpPr/>
              <p:nvPr/>
            </p:nvSpPr>
            <p:spPr>
              <a:xfrm rot="478174">
                <a:off x="5139397" y="4873708"/>
                <a:ext cx="82139" cy="33677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 cap="flat">
                <a:solidFill>
                  <a:srgbClr val="42719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12" name="Shape 11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6299999">
              <a:off x="4927229" y="4595447"/>
              <a:ext cx="283093" cy="28309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Shape 88"/>
          <p:cNvPicPr preferRelativeResize="0"/>
          <p:nvPr/>
        </p:nvPicPr>
        <p:blipFill rotWithShape="1">
          <a:blip r:embed="rId5">
            <a:alphaModFix/>
          </a:blip>
          <a:srcRect t="16710" b="25657"/>
          <a:stretch/>
        </p:blipFill>
        <p:spPr>
          <a:xfrm>
            <a:off x="10445869" y="216753"/>
            <a:ext cx="1602396" cy="7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86"/>
          <p:cNvSpPr txBox="1">
            <a:spLocks noGrp="1"/>
          </p:cNvSpPr>
          <p:nvPr>
            <p:ph type="title"/>
          </p:nvPr>
        </p:nvSpPr>
        <p:spPr>
          <a:xfrm>
            <a:off x="403336" y="805101"/>
            <a:ext cx="9067235" cy="77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2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Design</a:t>
            </a:r>
            <a:endParaRPr lang="en-GB" sz="3200" b="0" i="0" u="none" strike="noStrike" cap="none" baseline="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2356" y="1577901"/>
            <a:ext cx="9913513" cy="0"/>
          </a:xfrm>
          <a:prstGeom prst="line">
            <a:avLst/>
          </a:prstGeom>
          <a:ln w="25400" cap="rnd">
            <a:solidFill>
              <a:srgbClr val="F6ADD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12" y="2050489"/>
            <a:ext cx="4674560" cy="4807511"/>
          </a:xfrm>
          <a:prstGeom prst="rect">
            <a:avLst/>
          </a:prstGeom>
        </p:spPr>
      </p:pic>
      <p:sp>
        <p:nvSpPr>
          <p:cNvPr id="21" name="Shape 87"/>
          <p:cNvSpPr txBox="1">
            <a:spLocks noGrp="1"/>
          </p:cNvSpPr>
          <p:nvPr>
            <p:ph type="body" idx="1"/>
          </p:nvPr>
        </p:nvSpPr>
        <p:spPr>
          <a:xfrm>
            <a:off x="7170040" y="1781145"/>
            <a:ext cx="3476189" cy="46447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4 flex sensors: one on each of the arms and legs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Sewn in pockets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Baby suit is machine washable (with electronics removed)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Chest pocket for electronics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60766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Flex sensors act as potentiometer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Voltage data are processed by </a:t>
            </a:r>
            <a:r>
              <a:rPr lang="en-GB" sz="2400" b="0" i="0" u="none" strike="noStrike" cap="non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mBed</a:t>
            </a:r>
            <a:endParaRPr lang="en-GB" sz="2400" b="0" i="0" u="none" strike="noStrike" cap="none" baseline="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None/>
            </a:pPr>
            <a:r>
              <a:rPr lang="en-GB" sz="24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Different ways of showing the output and result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dk1"/>
              </a:buClr>
              <a:buSzPct val="100000"/>
              <a:buNone/>
            </a:pPr>
            <a:r>
              <a:rPr lang="en-GB" sz="20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Semilight" panose="020B0402040204020203" pitchFamily="34" charset="0"/>
                <a:ea typeface="Calibri"/>
                <a:cs typeface="Segoe UI Semilight" panose="020B0402040204020203" pitchFamily="34" charset="0"/>
                <a:sym typeface="Calibri"/>
              </a:rPr>
              <a:t>Android app for phones and tablet (real-time)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dk1"/>
              </a:buClr>
              <a:buSzPct val="100000"/>
              <a:buNone/>
            </a:pPr>
            <a:r>
              <a:rPr lang="en-GB" sz="20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Semilight" panose="020B0402040204020203" pitchFamily="34" charset="0"/>
                <a:ea typeface="Calibri"/>
                <a:cs typeface="Segoe UI Semilight" panose="020B0402040204020203" pitchFamily="34" charset="0"/>
                <a:sym typeface="Calibri"/>
              </a:rPr>
              <a:t>Excel with Visual Basic for data logging and graph plotting (4 hours of tracking, up to 12 hours)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0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Semilight" panose="020B0402040204020203" pitchFamily="34" charset="0"/>
                <a:ea typeface="Calibri"/>
                <a:cs typeface="Segoe UI Semilight" panose="020B0402040204020203" pitchFamily="34" charset="0"/>
                <a:sym typeface="Calibri"/>
              </a:rPr>
              <a:t>Upload to cloud server for future use (Back-up)</a:t>
            </a:r>
          </a:p>
          <a:p>
            <a:pPr marL="17780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Modular design: can be implemented for different sensors</a:t>
            </a:r>
          </a:p>
        </p:txBody>
      </p:sp>
      <p:pic>
        <p:nvPicPr>
          <p:cNvPr id="5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10445869" y="216753"/>
            <a:ext cx="1602396" cy="7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86"/>
          <p:cNvSpPr txBox="1">
            <a:spLocks/>
          </p:cNvSpPr>
          <p:nvPr/>
        </p:nvSpPr>
        <p:spPr>
          <a:xfrm>
            <a:off x="403336" y="805101"/>
            <a:ext cx="9067235" cy="77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SzPct val="25000"/>
            </a:pPr>
            <a:r>
              <a:rPr lang="en-GB" sz="32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Electronic design</a:t>
            </a:r>
            <a:endParaRPr lang="en-GB" sz="320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2356" y="1577901"/>
            <a:ext cx="9913513" cy="0"/>
          </a:xfrm>
          <a:prstGeom prst="line">
            <a:avLst/>
          </a:prstGeom>
          <a:ln w="25400" cap="rnd">
            <a:solidFill>
              <a:srgbClr val="F6ADD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607670" cy="441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08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Implement more sensors, includi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ng breathing sensor</a:t>
            </a:r>
          </a:p>
          <a:p>
            <a:pPr marL="508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b="0" i="0" u="none" strike="noStrike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Printed circuit board</a:t>
            </a:r>
          </a:p>
          <a:p>
            <a:pPr marL="508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Enhanced </a:t>
            </a:r>
            <a:r>
              <a:rPr lang="en-GB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bluetooth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  <a:sym typeface="Calibri"/>
            </a:endParaRPr>
          </a:p>
          <a:p>
            <a:pPr marL="508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Seizure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alert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  <a:sym typeface="Calibri"/>
            </a:endParaRPr>
          </a:p>
          <a:p>
            <a:pPr marL="508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Accelerometer for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orientation</a:t>
            </a:r>
          </a:p>
          <a:p>
            <a:pPr marL="508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2000"/>
              </a:spcAft>
              <a:buClr>
                <a:schemeClr val="dk1"/>
              </a:buClr>
              <a:buSzPct val="10000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Calibri"/>
                <a:cs typeface="Segoe UI" panose="020B0502040204020203" pitchFamily="34" charset="0"/>
                <a:sym typeface="Calibri"/>
              </a:rPr>
              <a:t>Heartbeat monitoring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Calibri"/>
              <a:cs typeface="Segoe UI" panose="020B0502040204020203" pitchFamily="34" charset="0"/>
              <a:sym typeface="Calibri"/>
            </a:endParaRPr>
          </a:p>
        </p:txBody>
      </p:sp>
      <p:pic>
        <p:nvPicPr>
          <p:cNvPr id="5" name="Shape 88"/>
          <p:cNvPicPr preferRelativeResize="0"/>
          <p:nvPr/>
        </p:nvPicPr>
        <p:blipFill rotWithShape="1">
          <a:blip r:embed="rId3">
            <a:alphaModFix/>
          </a:blip>
          <a:srcRect t="16710" b="25657"/>
          <a:stretch/>
        </p:blipFill>
        <p:spPr>
          <a:xfrm>
            <a:off x="10445869" y="216753"/>
            <a:ext cx="1602396" cy="7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86"/>
          <p:cNvSpPr txBox="1">
            <a:spLocks/>
          </p:cNvSpPr>
          <p:nvPr/>
        </p:nvSpPr>
        <p:spPr>
          <a:xfrm>
            <a:off x="403336" y="805101"/>
            <a:ext cx="9067235" cy="77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buSzPct val="25000"/>
            </a:pPr>
            <a:r>
              <a:rPr lang="en-GB" sz="32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Future developments</a:t>
            </a:r>
            <a:endParaRPr lang="en-GB" sz="320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2356" y="1577901"/>
            <a:ext cx="9913513" cy="0"/>
          </a:xfrm>
          <a:prstGeom prst="line">
            <a:avLst/>
          </a:prstGeom>
          <a:ln w="25400" cap="rnd">
            <a:solidFill>
              <a:srgbClr val="F6ADD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1371603" y="4979096"/>
            <a:ext cx="9144000" cy="4035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1600" dirty="0" smtClean="0">
                <a:solidFill>
                  <a:schemeClr val="dk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Questions?</a:t>
            </a:r>
            <a:endParaRPr lang="en-GB" sz="1600" b="0" i="0" u="none" strike="noStrike" cap="none" baseline="0" dirty="0">
              <a:solidFill>
                <a:schemeClr val="dk1"/>
              </a:solidFill>
              <a:latin typeface="Segoe UI Light" panose="020B0502040204020203" pitchFamily="34" charset="0"/>
              <a:ea typeface="Calibri"/>
              <a:cs typeface="Segoe UI Light" panose="020B0502040204020203" pitchFamily="34" charset="0"/>
              <a:sym typeface="Calibri"/>
            </a:endParaRPr>
          </a:p>
        </p:txBody>
      </p:sp>
      <p:pic>
        <p:nvPicPr>
          <p:cNvPr id="5" name="Shape 80"/>
          <p:cNvPicPr preferRelativeResize="0"/>
          <p:nvPr/>
        </p:nvPicPr>
        <p:blipFill rotWithShape="1">
          <a:blip r:embed="rId3">
            <a:alphaModFix/>
          </a:blip>
          <a:srcRect t="24598" b="37684"/>
          <a:stretch/>
        </p:blipFill>
        <p:spPr>
          <a:xfrm>
            <a:off x="2563150" y="2029216"/>
            <a:ext cx="6760906" cy="2185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226</Words>
  <Application>Microsoft Office PowerPoint</Application>
  <PresentationFormat>Widescreen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Segoe UI Semibold</vt:lpstr>
      <vt:lpstr>Segoe UI Semilight</vt:lpstr>
      <vt:lpstr>Office Theme</vt:lpstr>
      <vt:lpstr>PowerPoint Presentation</vt:lpstr>
      <vt:lpstr>Motivations</vt:lpstr>
      <vt:lpstr>PowerPoint Presentation</vt:lpstr>
      <vt:lpstr>Design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Moffatt, Benjamin</cp:lastModifiedBy>
  <cp:revision>10</cp:revision>
  <dcterms:modified xsi:type="dcterms:W3CDTF">2015-03-27T08:42:00Z</dcterms:modified>
</cp:coreProperties>
</file>