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98" r:id="rId2"/>
    <p:sldId id="1035" r:id="rId3"/>
    <p:sldId id="1036" r:id="rId4"/>
    <p:sldId id="1037" r:id="rId5"/>
    <p:sldId id="1038" r:id="rId6"/>
    <p:sldId id="1039" r:id="rId7"/>
    <p:sldId id="50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4B7A"/>
    <a:srgbClr val="7598B3"/>
    <a:srgbClr val="FF055D"/>
    <a:srgbClr val="FF7180"/>
    <a:srgbClr val="FF9694"/>
    <a:srgbClr val="1A9ECC"/>
    <a:srgbClr val="1EA9DB"/>
    <a:srgbClr val="153D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97" autoAdjust="0"/>
    <p:restoredTop sz="86056" autoAdjust="0"/>
  </p:normalViewPr>
  <p:slideViewPr>
    <p:cSldViewPr snapToGrid="0" snapToObjects="1">
      <p:cViewPr varScale="1">
        <p:scale>
          <a:sx n="105" d="100"/>
          <a:sy n="105" d="100"/>
        </p:scale>
        <p:origin x="2256" y="19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744C18-CFCF-7D4C-A339-5CC952658D3C}" type="datetimeFigureOut">
              <a:rPr lang="en-US" smtClean="0"/>
              <a:t>9/28/23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F242-2BCD-434E-B099-1299CBCC57D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4902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D26C5A-C053-FD44-A823-AF00E4566412}" type="datetimeFigureOut">
              <a:rPr lang="en-US" smtClean="0"/>
              <a:t>9/28/23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27DF6-370B-5245-A250-B75557CCDA8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37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82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556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en-US" dirty="0"/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dirty="0"/>
                  <a:t>representing </a:t>
                </a:r>
                <a:r>
                  <a:rPr lang="en-US" i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𝛼</a:t>
                </a:r>
                <a:r>
                  <a:rPr lang="en-US" dirty="0"/>
                  <a:t>’s beliefs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0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727DF6-370B-5245-A250-B75557CCDA85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52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7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78B82-D3DC-5946-BDC5-245E512F0D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10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78B82-D3DC-5946-BDC5-245E512F0D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78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16000"/>
            <a:ext cx="8229600" cy="5110163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1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78B82-D3DC-5946-BDC5-245E512F0D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352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78B82-D3DC-5946-BDC5-245E512F0D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99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78B82-D3DC-5946-BDC5-245E512F0D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14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78B82-D3DC-5946-BDC5-245E512F0D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172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78B82-D3DC-5946-BDC5-245E512F0D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812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78B82-D3DC-5946-BDC5-245E512F0D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9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6678B82-D3DC-5946-BDC5-245E512F0D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42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2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2968"/>
            <a:ext cx="8229600" cy="5237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506" y="6462169"/>
            <a:ext cx="1215382" cy="379323"/>
          </a:xfrm>
          <a:prstGeom prst="rect">
            <a:avLst/>
          </a:prstGeom>
        </p:spPr>
      </p:pic>
      <p:sp>
        <p:nvSpPr>
          <p:cNvPr id="9" name="Rounded Rectangle 8"/>
          <p:cNvSpPr/>
          <p:nvPr userDrawn="1"/>
        </p:nvSpPr>
        <p:spPr>
          <a:xfrm>
            <a:off x="441670" y="6354365"/>
            <a:ext cx="8619217" cy="66082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144B7A"/>
              </a:gs>
              <a:gs pos="63000">
                <a:srgbClr val="7598B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tlCol="0" anchor="b" anchorCtr="0"/>
          <a:lstStyle/>
          <a:p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061090" y="6420447"/>
            <a:ext cx="57911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0" baseline="0" dirty="0">
                <a:solidFill>
                  <a:srgbClr val="144B7A"/>
                </a:solidFill>
              </a:rPr>
              <a:t>Interactive Explanations by Conflict Resolution via Argumentative Exchanges</a:t>
            </a:r>
            <a:endParaRPr lang="en-US" sz="1100" b="0" dirty="0">
              <a:solidFill>
                <a:srgbClr val="144B7A"/>
              </a:solidFill>
            </a:endParaRPr>
          </a:p>
          <a:p>
            <a:pPr algn="ctr"/>
            <a:r>
              <a:rPr lang="en-US" sz="1100" b="0" dirty="0">
                <a:solidFill>
                  <a:srgbClr val="7598B3"/>
                </a:solidFill>
              </a:rPr>
              <a:t>Antonio Rago, Hengzhi Li &amp; Francesca Toni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3434A7DF-682D-314D-9D45-C13F5ACA16CA}"/>
              </a:ext>
            </a:extLst>
          </p:cNvPr>
          <p:cNvSpPr txBox="1">
            <a:spLocks/>
          </p:cNvSpPr>
          <p:nvPr userDrawn="1"/>
        </p:nvSpPr>
        <p:spPr>
          <a:xfrm>
            <a:off x="394082" y="6513867"/>
            <a:ext cx="609113" cy="2215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100" kern="1200">
                <a:solidFill>
                  <a:srgbClr val="7598B3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6678B82-D3DC-5946-BDC5-245E512F0D23}" type="slidenum">
              <a:rPr lang="en-US" smtClean="0"/>
              <a:pPr/>
              <a:t>‹#›</a:t>
            </a:fld>
            <a:r>
              <a:rPr lang="en-US" dirty="0"/>
              <a:t> / 7</a:t>
            </a:r>
          </a:p>
        </p:txBody>
      </p:sp>
    </p:spTree>
    <p:extLst>
      <p:ext uri="{BB962C8B-B14F-4D97-AF65-F5344CB8AC3E}">
        <p14:creationId xmlns:p14="http://schemas.microsoft.com/office/powerpoint/2010/main" val="683273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2000" b="0" kern="1200">
          <a:solidFill>
            <a:srgbClr val="144B7A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2" Type="http://schemas.openxmlformats.org/officeDocument/2006/relationships/image" Target="../media/image13.png"/><Relationship Id="rId7" Type="http://schemas.openxmlformats.org/officeDocument/2006/relationships/image" Target="../media/image12.png"/><Relationship Id="rId46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45" Type="http://schemas.openxmlformats.org/officeDocument/2006/relationships/image" Target="../media/image8.tif"/><Relationship Id="rId5" Type="http://schemas.openxmlformats.org/officeDocument/2006/relationships/image" Target="../media/image10.png"/><Relationship Id="rId44" Type="http://schemas.openxmlformats.org/officeDocument/2006/relationships/image" Target="../media/image14.png"/><Relationship Id="rId4" Type="http://schemas.openxmlformats.org/officeDocument/2006/relationships/image" Target="../media/image9.png"/><Relationship Id="rId43" Type="http://schemas.openxmlformats.org/officeDocument/2006/relationships/image" Target="../media/image1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0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11" Type="http://schemas.openxmlformats.org/officeDocument/2006/relationships/image" Target="../media/image21.png"/><Relationship Id="rId5" Type="http://schemas.openxmlformats.org/officeDocument/2006/relationships/image" Target="NULL"/><Relationship Id="rId10" Type="http://schemas.openxmlformats.org/officeDocument/2006/relationships/image" Target="../media/image20.png"/><Relationship Id="rId4" Type="http://schemas.openxmlformats.org/officeDocument/2006/relationships/image" Target="NULL"/><Relationship Id="rId9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8" Type="http://schemas.openxmlformats.org/officeDocument/2006/relationships/image" Target="../media/image130.png"/><Relationship Id="rId39" Type="http://schemas.openxmlformats.org/officeDocument/2006/relationships/image" Target="../media/image26.png"/><Relationship Id="rId51" Type="http://schemas.openxmlformats.org/officeDocument/2006/relationships/image" Target="../media/image38.png"/><Relationship Id="rId3" Type="http://schemas.openxmlformats.org/officeDocument/2006/relationships/image" Target="../media/image23.png"/><Relationship Id="rId42" Type="http://schemas.openxmlformats.org/officeDocument/2006/relationships/image" Target="../media/image29.png"/><Relationship Id="rId47" Type="http://schemas.openxmlformats.org/officeDocument/2006/relationships/image" Target="../media/image34.png"/><Relationship Id="rId50" Type="http://schemas.openxmlformats.org/officeDocument/2006/relationships/image" Target="../media/image37.png"/><Relationship Id="rId38" Type="http://schemas.openxmlformats.org/officeDocument/2006/relationships/image" Target="../media/image25.png"/><Relationship Id="rId46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41" Type="http://schemas.openxmlformats.org/officeDocument/2006/relationships/image" Target="../media/image28.png"/><Relationship Id="rId54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37" Type="http://schemas.openxmlformats.org/officeDocument/2006/relationships/image" Target="../media/image24.png"/><Relationship Id="rId40" Type="http://schemas.openxmlformats.org/officeDocument/2006/relationships/image" Target="../media/image27.png"/><Relationship Id="rId45" Type="http://schemas.openxmlformats.org/officeDocument/2006/relationships/image" Target="../media/image32.png"/><Relationship Id="rId53" Type="http://schemas.openxmlformats.org/officeDocument/2006/relationships/image" Target="../media/image40.png"/><Relationship Id="rId36" Type="http://schemas.openxmlformats.org/officeDocument/2006/relationships/image" Target="../media/image180.png"/><Relationship Id="rId49" Type="http://schemas.openxmlformats.org/officeDocument/2006/relationships/image" Target="../media/image36.png"/><Relationship Id="rId44" Type="http://schemas.openxmlformats.org/officeDocument/2006/relationships/image" Target="../media/image31.png"/><Relationship Id="rId52" Type="http://schemas.openxmlformats.org/officeDocument/2006/relationships/image" Target="../media/image39.png"/><Relationship Id="rId9" Type="http://schemas.openxmlformats.org/officeDocument/2006/relationships/image" Target="../media/image60.png"/><Relationship Id="rId43" Type="http://schemas.openxmlformats.org/officeDocument/2006/relationships/image" Target="../media/image30.png"/><Relationship Id="rId48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10.png"/><Relationship Id="rId26" Type="http://schemas.openxmlformats.org/officeDocument/2006/relationships/image" Target="../media/image280.png"/><Relationship Id="rId39" Type="http://schemas.openxmlformats.org/officeDocument/2006/relationships/image" Target="../media/image370.png"/><Relationship Id="rId3" Type="http://schemas.openxmlformats.org/officeDocument/2006/relationships/image" Target="../media/image16.png"/><Relationship Id="rId21" Type="http://schemas.openxmlformats.org/officeDocument/2006/relationships/image" Target="../media/image240.png"/><Relationship Id="rId34" Type="http://schemas.openxmlformats.org/officeDocument/2006/relationships/image" Target="../media/image300.png"/><Relationship Id="rId42" Type="http://schemas.openxmlformats.org/officeDocument/2006/relationships/image" Target="../media/image400.png"/><Relationship Id="rId47" Type="http://schemas.openxmlformats.org/officeDocument/2006/relationships/image" Target="../media/image45.png"/><Relationship Id="rId50" Type="http://schemas.openxmlformats.org/officeDocument/2006/relationships/image" Target="../media/image48.png"/><Relationship Id="rId25" Type="http://schemas.openxmlformats.org/officeDocument/2006/relationships/image" Target="../media/image270.png"/><Relationship Id="rId7" Type="http://schemas.openxmlformats.org/officeDocument/2006/relationships/image" Target="../media/image90.png"/><Relationship Id="rId33" Type="http://schemas.openxmlformats.org/officeDocument/2006/relationships/image" Target="../media/image290.png"/><Relationship Id="rId46" Type="http://schemas.openxmlformats.org/officeDocument/2006/relationships/image" Target="../media/image440.png"/><Relationship Id="rId2" Type="http://schemas.openxmlformats.org/officeDocument/2006/relationships/notesSlide" Target="../notesSlides/notesSlide5.xml"/><Relationship Id="rId20" Type="http://schemas.openxmlformats.org/officeDocument/2006/relationships/image" Target="../media/image230.png"/><Relationship Id="rId41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1.png"/><Relationship Id="rId24" Type="http://schemas.openxmlformats.org/officeDocument/2006/relationships/image" Target="../media/image70.png"/><Relationship Id="rId32" Type="http://schemas.openxmlformats.org/officeDocument/2006/relationships/image" Target="../media/image241.png"/><Relationship Id="rId37" Type="http://schemas.openxmlformats.org/officeDocument/2006/relationships/image" Target="../media/image44.png"/><Relationship Id="rId40" Type="http://schemas.openxmlformats.org/officeDocument/2006/relationships/image" Target="../media/image380.png"/><Relationship Id="rId45" Type="http://schemas.openxmlformats.org/officeDocument/2006/relationships/image" Target="../media/image430.png"/><Relationship Id="rId5" Type="http://schemas.openxmlformats.org/officeDocument/2006/relationships/image" Target="../media/image261.png"/><Relationship Id="rId23" Type="http://schemas.openxmlformats.org/officeDocument/2006/relationships/image" Target="../media/image260.png"/><Relationship Id="rId36" Type="http://schemas.openxmlformats.org/officeDocument/2006/relationships/image" Target="../media/image43.png"/><Relationship Id="rId49" Type="http://schemas.openxmlformats.org/officeDocument/2006/relationships/image" Target="../media/image47.png"/><Relationship Id="rId19" Type="http://schemas.openxmlformats.org/officeDocument/2006/relationships/image" Target="../media/image220.png"/><Relationship Id="rId31" Type="http://schemas.openxmlformats.org/officeDocument/2006/relationships/image" Target="../media/image350.png"/><Relationship Id="rId44" Type="http://schemas.openxmlformats.org/officeDocument/2006/relationships/image" Target="../media/image420.png"/><Relationship Id="rId4" Type="http://schemas.openxmlformats.org/officeDocument/2006/relationships/image" Target="../media/image251.png"/><Relationship Id="rId22" Type="http://schemas.openxmlformats.org/officeDocument/2006/relationships/image" Target="../media/image250.png"/><Relationship Id="rId35" Type="http://schemas.openxmlformats.org/officeDocument/2006/relationships/image" Target="../media/image340.png"/><Relationship Id="rId43" Type="http://schemas.openxmlformats.org/officeDocument/2006/relationships/image" Target="../media/image410.png"/><Relationship Id="rId48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3077" y="1618872"/>
            <a:ext cx="8813798" cy="41370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1" kern="1200">
                <a:solidFill>
                  <a:srgbClr val="144B7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dirty="0"/>
              <a:t>Interactive Explanations by Conflict Resolution </a:t>
            </a:r>
          </a:p>
          <a:p>
            <a:r>
              <a:rPr lang="en-US" sz="2800" b="0" dirty="0"/>
              <a:t>via Argumentative Exchanges</a:t>
            </a:r>
          </a:p>
          <a:p>
            <a:endParaRPr lang="en-US" sz="2800" b="0" dirty="0"/>
          </a:p>
          <a:p>
            <a:endParaRPr lang="en-US" sz="2800" b="0" dirty="0"/>
          </a:p>
          <a:p>
            <a:r>
              <a:rPr lang="en-US" sz="1800" b="0" u="sng" dirty="0">
                <a:solidFill>
                  <a:srgbClr val="7598B3"/>
                </a:solidFill>
              </a:rPr>
              <a:t>Antonio Rago</a:t>
            </a:r>
            <a:r>
              <a:rPr lang="en-US" sz="1800" b="0" dirty="0">
                <a:solidFill>
                  <a:srgbClr val="7598B3"/>
                </a:solidFill>
              </a:rPr>
              <a:t>, Hengzhi Li and Francesca Toni</a:t>
            </a:r>
          </a:p>
          <a:p>
            <a:r>
              <a:rPr lang="en-US" sz="1800" b="0" dirty="0">
                <a:solidFill>
                  <a:srgbClr val="7598B3"/>
                </a:solidFill>
              </a:rPr>
              <a:t>Imperial College London</a:t>
            </a:r>
          </a:p>
          <a:p>
            <a:endParaRPr lang="en-US" sz="1800" b="0" dirty="0">
              <a:solidFill>
                <a:srgbClr val="7598B3"/>
              </a:solidFill>
            </a:endParaRPr>
          </a:p>
          <a:p>
            <a:r>
              <a:rPr lang="en-US" sz="1800" b="0" dirty="0">
                <a:solidFill>
                  <a:srgbClr val="7598B3"/>
                </a:solidFill>
              </a:rPr>
              <a:t>explAIn 2023</a:t>
            </a:r>
          </a:p>
          <a:p>
            <a:endParaRPr lang="en-US" sz="1800" b="0" dirty="0">
              <a:solidFill>
                <a:srgbClr val="7598B3"/>
              </a:solidFill>
            </a:endParaRPr>
          </a:p>
          <a:p>
            <a:r>
              <a:rPr lang="en-US" sz="1800" b="0" dirty="0">
                <a:solidFill>
                  <a:srgbClr val="7598B3"/>
                </a:solidFill>
              </a:rPr>
              <a:t>26</a:t>
            </a:r>
            <a:r>
              <a:rPr lang="en-US" sz="1800" b="0" baseline="30000" dirty="0">
                <a:solidFill>
                  <a:srgbClr val="7598B3"/>
                </a:solidFill>
              </a:rPr>
              <a:t>th</a:t>
            </a:r>
            <a:r>
              <a:rPr lang="en-US" sz="1800" b="0" dirty="0">
                <a:solidFill>
                  <a:srgbClr val="7598B3"/>
                </a:solidFill>
              </a:rPr>
              <a:t> September 2023</a:t>
            </a:r>
          </a:p>
          <a:p>
            <a:endParaRPr lang="en-US" sz="1400" b="0" dirty="0"/>
          </a:p>
          <a:p>
            <a:endParaRPr lang="en-US" sz="3200" b="0" dirty="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E736CE-F0B6-7C45-A45B-F72B92530035}"/>
              </a:ext>
            </a:extLst>
          </p:cNvPr>
          <p:cNvSpPr/>
          <p:nvPr/>
        </p:nvSpPr>
        <p:spPr>
          <a:xfrm>
            <a:off x="441671" y="6252750"/>
            <a:ext cx="6298182" cy="90000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144B7A"/>
              </a:gs>
              <a:gs pos="63000">
                <a:srgbClr val="7598B3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46800" rtlCol="0" anchor="b" anchorCtr="0"/>
          <a:lstStyle/>
          <a:p>
            <a:endParaRPr lang="en-US" dirty="0"/>
          </a:p>
        </p:txBody>
      </p:sp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467E81-DAAB-4DCD-B92F-8D02DC87CD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2078" y="4828796"/>
            <a:ext cx="1157942" cy="115745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733101-78A3-7349-BA3B-F7887FAB2BB6}"/>
              </a:ext>
            </a:extLst>
          </p:cNvPr>
          <p:cNvSpPr txBox="1"/>
          <p:nvPr/>
        </p:nvSpPr>
        <p:spPr>
          <a:xfrm>
            <a:off x="208537" y="6216539"/>
            <a:ext cx="8813798" cy="2456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E89EC30-5717-337A-D1C3-0727D28AD8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2710" y="4040033"/>
            <a:ext cx="633571" cy="6069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B769F6-842D-F4F7-3FE1-0C0200C25F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9581" y="5541758"/>
            <a:ext cx="1105554" cy="2369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19D5671-F213-BABE-A0B7-EA54D163ED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85365" y="5388312"/>
            <a:ext cx="1677274" cy="502554"/>
          </a:xfrm>
          <a:prstGeom prst="rect">
            <a:avLst/>
          </a:prstGeom>
        </p:spPr>
      </p:pic>
      <p:pic>
        <p:nvPicPr>
          <p:cNvPr id="16" name="Picture 15" descr="A blue rectangle with yellow stars&#10;&#10;Description automatically generated with low confidence">
            <a:extLst>
              <a:ext uri="{FF2B5EF4-FFF2-40B4-BE49-F238E27FC236}">
                <a16:creationId xmlns:a16="http://schemas.microsoft.com/office/drawing/2014/main" id="{DB4385DF-379F-D343-56CC-6E27488B94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672" y="4098152"/>
            <a:ext cx="638822" cy="429373"/>
          </a:xfrm>
          <a:prstGeom prst="rect">
            <a:avLst/>
          </a:prstGeom>
        </p:spPr>
      </p:pic>
      <p:pic>
        <p:nvPicPr>
          <p:cNvPr id="17" name="Picture 16" descr="A picture containing circle&#10;&#10;Description automatically generated">
            <a:extLst>
              <a:ext uri="{FF2B5EF4-FFF2-40B4-BE49-F238E27FC236}">
                <a16:creationId xmlns:a16="http://schemas.microsoft.com/office/drawing/2014/main" id="{05FF5C32-C97F-B065-8AD2-1116531D903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39" y="5042582"/>
            <a:ext cx="1039047" cy="1039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DEA214-6FA6-7A44-1AD4-F6C9B0956B5C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45506" y="6462169"/>
            <a:ext cx="1215382" cy="3793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BB19FF3-80D3-008F-CD5D-01CD26912259}"/>
              </a:ext>
            </a:extLst>
          </p:cNvPr>
          <p:cNvSpPr txBox="1"/>
          <p:nvPr/>
        </p:nvSpPr>
        <p:spPr>
          <a:xfrm>
            <a:off x="247090" y="6498380"/>
            <a:ext cx="7413798" cy="3431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509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AF4307-00BD-C01A-E41A-95FD6BE6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Problem: The Lack of Interactivity in Explainable AI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0B31F3-99ED-F219-E1C8-134578928D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000"/>
            <a:ext cx="8521908" cy="5429770"/>
          </a:xfrm>
        </p:spPr>
        <p:txBody>
          <a:bodyPr/>
          <a:lstStyle/>
          <a:p>
            <a:r>
              <a:rPr lang="en-US" dirty="0"/>
              <a:t>Explainable AI (XAI) targets human understanding of AI models’ outputs.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dirty="0"/>
              <a:t>Dominant methods include </a:t>
            </a:r>
            <a:r>
              <a:rPr lang="en-US" i="1" dirty="0"/>
              <a:t>feature attribution</a:t>
            </a:r>
            <a:r>
              <a:rPr lang="en-US" baseline="30000" dirty="0">
                <a:solidFill>
                  <a:srgbClr val="7598B3"/>
                </a:solidFill>
              </a:rPr>
              <a:t> [Lundberg &amp; Li, 2017]</a:t>
            </a:r>
            <a:r>
              <a:rPr lang="en-US" dirty="0"/>
              <a:t> and </a:t>
            </a:r>
            <a:r>
              <a:rPr lang="en-US" i="1" dirty="0"/>
              <a:t>counterfactuals</a:t>
            </a:r>
            <a:r>
              <a:rPr lang="en-US" baseline="30000" dirty="0">
                <a:solidFill>
                  <a:srgbClr val="7598B3"/>
                </a:solidFill>
              </a:rPr>
              <a:t> [Wachter et al., 2018]</a:t>
            </a:r>
            <a:r>
              <a:rPr lang="en-US" dirty="0"/>
              <a:t>.</a:t>
            </a:r>
          </a:p>
          <a:p>
            <a:endParaRPr lang="en-US" sz="800" dirty="0"/>
          </a:p>
          <a:p>
            <a:r>
              <a:rPr lang="en-US" dirty="0"/>
              <a:t>As AI advances, the demands on XAI are increasing: </a:t>
            </a:r>
            <a:r>
              <a:rPr lang="en-US" i="1" dirty="0"/>
              <a:t>“Explanations are social…a transfer of knowledge, presented as part of a conversation or interaction.”</a:t>
            </a:r>
            <a:r>
              <a:rPr lang="en-US" i="1" baseline="30000" dirty="0">
                <a:solidFill>
                  <a:srgbClr val="7598B3"/>
                </a:solidFill>
              </a:rPr>
              <a:t> </a:t>
            </a:r>
            <a:r>
              <a:rPr lang="en-US" baseline="30000" dirty="0">
                <a:solidFill>
                  <a:srgbClr val="7598B3"/>
                </a:solidFill>
              </a:rPr>
              <a:t>[Miller, 2019]</a:t>
            </a:r>
            <a:endParaRPr lang="en-US" dirty="0"/>
          </a:p>
          <a:p>
            <a:endParaRPr lang="en-US" sz="800" dirty="0"/>
          </a:p>
          <a:p>
            <a:r>
              <a:rPr lang="en-US" dirty="0"/>
              <a:t>However, current methods in XAI are often: </a:t>
            </a:r>
          </a:p>
          <a:p>
            <a:pPr lvl="1"/>
            <a:r>
              <a:rPr lang="en-US" i="1" dirty="0"/>
              <a:t>Static</a:t>
            </a:r>
            <a:r>
              <a:rPr lang="en-US" dirty="0"/>
              <a:t>;</a:t>
            </a:r>
          </a:p>
          <a:p>
            <a:pPr lvl="1"/>
            <a:r>
              <a:rPr lang="en-US" i="1" dirty="0"/>
              <a:t>Shallow</a:t>
            </a:r>
            <a:r>
              <a:rPr lang="en-US" dirty="0"/>
              <a:t>;</a:t>
            </a:r>
          </a:p>
          <a:p>
            <a:pPr lvl="1"/>
            <a:r>
              <a:rPr lang="en-US" i="1" dirty="0"/>
              <a:t>Machine-centric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900" dirty="0"/>
          </a:p>
          <a:p>
            <a:r>
              <a:rPr lang="en-US" dirty="0"/>
              <a:t>Our research question: </a:t>
            </a:r>
            <a:r>
              <a:rPr lang="en-US" i="1" dirty="0"/>
              <a:t>can argumentation help to resolve these issues?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B6990AA-F607-3A80-C24E-2C4EA8C7DFE8}"/>
                  </a:ext>
                </a:extLst>
              </p:cNvPr>
              <p:cNvSpPr/>
              <p:nvPr/>
            </p:nvSpPr>
            <p:spPr>
              <a:xfrm>
                <a:off x="3650942" y="4260332"/>
                <a:ext cx="1929097" cy="314929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en-GB" sz="1200" i="1" dirty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: movie </a:t>
                </a:r>
                <a:r>
                  <a:rPr lang="en-US" sz="1200" i="1" dirty="0">
                    <a:solidFill>
                      <a:sysClr val="windowText" lastClr="000000"/>
                    </a:solidFill>
                  </a:rPr>
                  <a:t>x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 is recommended</a:t>
                </a:r>
              </a:p>
            </p:txBody>
          </p:sp>
        </mc:Choice>
        <mc:Fallback xmlns="">
          <p:sp>
            <p:nvSpPr>
              <p:cNvPr id="4" name="Rounded Rectangle 3">
                <a:extLst>
                  <a:ext uri="{FF2B5EF4-FFF2-40B4-BE49-F238E27FC236}">
                    <a16:creationId xmlns:a16="http://schemas.microsoft.com/office/drawing/2014/main" id="{BB6990AA-F607-3A80-C24E-2C4EA8C7DF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0942" y="4260332"/>
                <a:ext cx="1929097" cy="314929"/>
              </a:xfrm>
              <a:prstGeom prst="roundRect">
                <a:avLst/>
              </a:prstGeom>
              <a:blipFill>
                <a:blip r:embed="rId3"/>
                <a:stretch>
                  <a:fillRect b="-3846"/>
                </a:stretch>
              </a:blipFill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B3017A7-D55C-5AA4-465C-990833703CA0}"/>
                  </a:ext>
                </a:extLst>
              </p:cNvPr>
              <p:cNvSpPr/>
              <p:nvPr/>
            </p:nvSpPr>
            <p:spPr>
              <a:xfrm>
                <a:off x="2480367" y="5393749"/>
                <a:ext cx="1964259" cy="298214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: actor </a:t>
                </a:r>
                <a:r>
                  <a:rPr lang="en-US" sz="1200" i="1" dirty="0">
                    <a:solidFill>
                      <a:sysClr val="windowText" lastClr="000000"/>
                    </a:solidFill>
                  </a:rPr>
                  <a:t>b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 is great in </a:t>
                </a:r>
                <a:r>
                  <a:rPr lang="en-US" sz="1200" i="1" dirty="0">
                    <a:solidFill>
                      <a:sysClr val="windowText" lastClr="000000"/>
                    </a:solidFill>
                  </a:rPr>
                  <a:t>x</a:t>
                </a: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1B3017A7-D55C-5AA4-465C-990833703CA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67" y="5393749"/>
                <a:ext cx="1964259" cy="298214"/>
              </a:xfrm>
              <a:prstGeom prst="roundRect">
                <a:avLst/>
              </a:prstGeom>
              <a:blipFill>
                <a:blip r:embed="rId4"/>
                <a:stretch>
                  <a:fillRect b="-8000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348533D7-EB39-2091-061F-80E6FB9E3D97}"/>
              </a:ext>
            </a:extLst>
          </p:cNvPr>
          <p:cNvGrpSpPr/>
          <p:nvPr/>
        </p:nvGrpSpPr>
        <p:grpSpPr>
          <a:xfrm>
            <a:off x="3420848" y="5141147"/>
            <a:ext cx="252053" cy="272767"/>
            <a:chOff x="2679174" y="1638649"/>
            <a:chExt cx="252053" cy="272767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B4AC66F-81A7-BD5D-CF4C-55E8A6F693B4}"/>
                </a:ext>
              </a:extLst>
            </p:cNvPr>
            <p:cNvCxnSpPr>
              <a:cxnSpLocks/>
              <a:stCxn id="5" idx="0"/>
              <a:endCxn id="15" idx="2"/>
            </p:cNvCxnSpPr>
            <p:nvPr/>
          </p:nvCxnSpPr>
          <p:spPr>
            <a:xfrm flipV="1">
              <a:off x="2720823" y="1660639"/>
              <a:ext cx="1" cy="230612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674AF0-6FA8-9EBD-4EC2-F012AA87E6C2}"/>
                    </a:ext>
                  </a:extLst>
                </p:cNvPr>
                <p:cNvSpPr txBox="1"/>
                <p:nvPr/>
              </p:nvSpPr>
              <p:spPr>
                <a:xfrm>
                  <a:off x="2679174" y="1638649"/>
                  <a:ext cx="252053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3E674AF0-6FA8-9EBD-4EC2-F012AA87E6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79174" y="1638649"/>
                  <a:ext cx="252053" cy="27276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5F2C1FB-DA57-26A5-2A77-209FF3D07E1E}"/>
              </a:ext>
            </a:extLst>
          </p:cNvPr>
          <p:cNvGrpSpPr/>
          <p:nvPr/>
        </p:nvGrpSpPr>
        <p:grpSpPr>
          <a:xfrm>
            <a:off x="4969377" y="4580250"/>
            <a:ext cx="379661" cy="296347"/>
            <a:chOff x="4969377" y="4580250"/>
            <a:chExt cx="379661" cy="296347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589C65DA-3614-7397-34D7-0D30554B4F5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35331" y="4580250"/>
              <a:ext cx="213707" cy="28960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DA73DC6-3F2E-FD1C-7FE5-85EE0BB21ABA}"/>
                    </a:ext>
                  </a:extLst>
                </p:cNvPr>
                <p:cNvSpPr txBox="1"/>
                <p:nvPr/>
              </p:nvSpPr>
              <p:spPr>
                <a:xfrm>
                  <a:off x="4969377" y="4603830"/>
                  <a:ext cx="210484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DA73DC6-3F2E-FD1C-7FE5-85EE0BB21A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69377" y="4603830"/>
                  <a:ext cx="210484" cy="272767"/>
                </a:xfrm>
                <a:prstGeom prst="rect">
                  <a:avLst/>
                </a:prstGeom>
                <a:blipFill>
                  <a:blip r:embed="rId6"/>
                  <a:stretch>
                    <a:fillRect r="-555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E0A7EEC-A9A8-426E-53A1-C0DE8898BEC6}"/>
                  </a:ext>
                </a:extLst>
              </p:cNvPr>
              <p:cNvSpPr/>
              <p:nvPr/>
            </p:nvSpPr>
            <p:spPr>
              <a:xfrm>
                <a:off x="4527030" y="4863129"/>
                <a:ext cx="2059483" cy="30000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: the directing in </a:t>
                </a:r>
                <a:r>
                  <a:rPr lang="en-US" sz="1200" i="1" dirty="0">
                    <a:solidFill>
                      <a:sysClr val="windowText" lastClr="000000"/>
                    </a:solidFill>
                  </a:rPr>
                  <a:t>x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 is poor</a:t>
                </a: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0E0A7EEC-A9A8-426E-53A1-C0DE8898BE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030" y="4863129"/>
                <a:ext cx="2059483" cy="300008"/>
              </a:xfrm>
              <a:prstGeom prst="roundRect">
                <a:avLst/>
              </a:prstGeom>
              <a:blipFill>
                <a:blip r:embed="rId7"/>
                <a:stretch>
                  <a:fillRect b="-3846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oup 11">
            <a:extLst>
              <a:ext uri="{FF2B5EF4-FFF2-40B4-BE49-F238E27FC236}">
                <a16:creationId xmlns:a16="http://schemas.microsoft.com/office/drawing/2014/main" id="{D935E7DD-9A7B-09AD-7265-F26FB909B6EA}"/>
              </a:ext>
            </a:extLst>
          </p:cNvPr>
          <p:cNvGrpSpPr/>
          <p:nvPr/>
        </p:nvGrpSpPr>
        <p:grpSpPr>
          <a:xfrm>
            <a:off x="3907802" y="4578571"/>
            <a:ext cx="305238" cy="298214"/>
            <a:chOff x="3996934" y="2000220"/>
            <a:chExt cx="305238" cy="298214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EB80277C-7A1D-A8DF-0CED-9665FEEAFC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6934" y="2000220"/>
              <a:ext cx="207028" cy="298214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D2C76DA4-59F4-4FED-03FB-8C30D283369E}"/>
                    </a:ext>
                  </a:extLst>
                </p:cNvPr>
                <p:cNvSpPr txBox="1"/>
                <p:nvPr/>
              </p:nvSpPr>
              <p:spPr>
                <a:xfrm>
                  <a:off x="4091688" y="2024658"/>
                  <a:ext cx="210484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4D413FA-9613-2E8C-7E5C-3DBCE16284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1688" y="2024658"/>
                  <a:ext cx="210484" cy="272767"/>
                </a:xfrm>
                <a:prstGeom prst="rect">
                  <a:avLst/>
                </a:prstGeom>
                <a:blipFill>
                  <a:blip r:embed="rId41"/>
                  <a:stretch>
                    <a:fillRect r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C314100-5E06-79D3-5D39-CE9072356B6B}"/>
                  </a:ext>
                </a:extLst>
              </p:cNvPr>
              <p:cNvSpPr/>
              <p:nvPr/>
            </p:nvSpPr>
            <p:spPr>
              <a:xfrm>
                <a:off x="2480368" y="4863129"/>
                <a:ext cx="1964259" cy="300008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i="1" dirty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GB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: the acting in </a:t>
                </a:r>
                <a:r>
                  <a:rPr lang="en-US" sz="1200" i="1" dirty="0">
                    <a:solidFill>
                      <a:sysClr val="windowText" lastClr="000000"/>
                    </a:solidFill>
                  </a:rPr>
                  <a:t>x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 is great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BC314100-5E06-79D3-5D39-CE9072356B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0368" y="4863129"/>
                <a:ext cx="1964259" cy="300008"/>
              </a:xfrm>
              <a:prstGeom prst="roundRect">
                <a:avLst/>
              </a:prstGeom>
              <a:blipFill>
                <a:blip r:embed="rId42"/>
                <a:stretch>
                  <a:fillRect b="-3846"/>
                </a:stretch>
              </a:blipFill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38A9146C-8ABD-D144-AC1D-84B6D3263E0A}"/>
              </a:ext>
            </a:extLst>
          </p:cNvPr>
          <p:cNvSpPr txBox="1"/>
          <p:nvPr/>
        </p:nvSpPr>
        <p:spPr>
          <a:xfrm>
            <a:off x="5890908" y="3987843"/>
            <a:ext cx="1448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u="sng" dirty="0"/>
              <a:t>Key</a:t>
            </a:r>
          </a:p>
          <a:p>
            <a:r>
              <a:rPr lang="en-US" sz="10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</a:t>
            </a:r>
            <a:r>
              <a:rPr lang="en-US" sz="1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xplanandum</a:t>
            </a:r>
          </a:p>
          <a:p>
            <a:r>
              <a:rPr lang="en-US" sz="1000" u="sng" dirty="0">
                <a:solidFill>
                  <a:schemeClr val="accent5">
                    <a:lumMod val="75000"/>
                  </a:schemeClr>
                </a:solidFill>
              </a:rPr>
              <a:t>m</a:t>
            </a:r>
            <a:r>
              <a:rPr lang="en-US" sz="1000" dirty="0">
                <a:solidFill>
                  <a:schemeClr val="accent5">
                    <a:lumMod val="75000"/>
                  </a:schemeClr>
                </a:solidFill>
              </a:rPr>
              <a:t>achine contributions</a:t>
            </a:r>
          </a:p>
          <a:p>
            <a:r>
              <a:rPr lang="en-US" sz="1000" u="sng" dirty="0">
                <a:solidFill>
                  <a:schemeClr val="accent2">
                    <a:lumMod val="75000"/>
                  </a:schemeClr>
                </a:solidFill>
              </a:rPr>
              <a:t>h</a:t>
            </a:r>
            <a:r>
              <a:rPr lang="en-US" sz="1000" dirty="0">
                <a:solidFill>
                  <a:schemeClr val="accent2">
                    <a:lumMod val="75000"/>
                  </a:schemeClr>
                </a:solidFill>
              </a:rPr>
              <a:t>uman contributions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A18DA85-16C4-0CAA-1170-3DDDA0DE1F32}"/>
              </a:ext>
            </a:extLst>
          </p:cNvPr>
          <p:cNvGrpSpPr/>
          <p:nvPr/>
        </p:nvGrpSpPr>
        <p:grpSpPr>
          <a:xfrm>
            <a:off x="4233839" y="5155494"/>
            <a:ext cx="564231" cy="484181"/>
            <a:chOff x="3452457" y="2010075"/>
            <a:chExt cx="590628" cy="312233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E9AD02-55FD-425A-FE41-7D5188FAA5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4024" y="2010075"/>
              <a:ext cx="389061" cy="31223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5740B33-04BB-B882-8DBD-BF1D7E1982CF}"/>
                    </a:ext>
                  </a:extLst>
                </p:cNvPr>
                <p:cNvSpPr txBox="1"/>
                <p:nvPr/>
              </p:nvSpPr>
              <p:spPr>
                <a:xfrm>
                  <a:off x="3452457" y="2013097"/>
                  <a:ext cx="210485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38887346-B584-9517-917C-DF8FA6880B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2457" y="2013097"/>
                  <a:ext cx="210485" cy="272767"/>
                </a:xfrm>
                <a:prstGeom prst="rect">
                  <a:avLst/>
                </a:prstGeom>
                <a:blipFill>
                  <a:blip r:embed="rId43"/>
                  <a:stretch>
                    <a:fillRect r="-176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E78CC934-3C33-FDCB-7C23-02FB705DE4E3}"/>
                  </a:ext>
                </a:extLst>
              </p:cNvPr>
              <p:cNvSpPr/>
              <p:nvPr/>
            </p:nvSpPr>
            <p:spPr>
              <a:xfrm>
                <a:off x="4518833" y="5392092"/>
                <a:ext cx="2059483" cy="300008"/>
              </a:xfrm>
              <a:prstGeom prst="round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GB" sz="1200" b="0" i="1" dirty="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1200" dirty="0">
                    <a:solidFill>
                      <a:sysClr val="windowText" lastClr="000000"/>
                    </a:solidFill>
                  </a:rPr>
                  <a:t>: actor </a:t>
                </a:r>
                <a:r>
                  <a:rPr lang="en-US" sz="1200" i="1" dirty="0">
                    <a:solidFill>
                      <a:sysClr val="windowText" lastClr="000000"/>
                    </a:solidFill>
                  </a:rPr>
                  <a:t>a</a:t>
                </a:r>
                <a:r>
                  <a:rPr lang="en-US" sz="1200" dirty="0">
                    <a:solidFill>
                      <a:sysClr val="windowText" lastClr="000000"/>
                    </a:solidFill>
                  </a:rPr>
                  <a:t> is poor in </a:t>
                </a:r>
                <a:r>
                  <a:rPr lang="en-US" sz="1200" i="1" dirty="0">
                    <a:solidFill>
                      <a:sysClr val="windowText" lastClr="000000"/>
                    </a:solidFill>
                  </a:rPr>
                  <a:t>x</a:t>
                </a:r>
                <a:endParaRPr lang="en-US" sz="1200" dirty="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E78CC934-3C33-FDCB-7C23-02FB705DE4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8833" y="5392092"/>
                <a:ext cx="2059483" cy="300008"/>
              </a:xfrm>
              <a:prstGeom prst="roundRect">
                <a:avLst/>
              </a:prstGeom>
              <a:blipFill>
                <a:blip r:embed="rId44"/>
                <a:stretch>
                  <a:fillRect b="-8000"/>
                </a:stretch>
              </a:blipFill>
              <a:ln>
                <a:solidFill>
                  <a:schemeClr val="accent2">
                    <a:lumMod val="50000"/>
                  </a:schemeClr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Image" descr="Image">
            <a:extLst>
              <a:ext uri="{FF2B5EF4-FFF2-40B4-BE49-F238E27FC236}">
                <a16:creationId xmlns:a16="http://schemas.microsoft.com/office/drawing/2014/main" id="{E88E22F3-BF43-4781-A2D3-A9C95BA94779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616781" y="4592811"/>
            <a:ext cx="716482" cy="716481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E8147B15-FFA9-0B4F-5EE6-82193A90B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45" y="4592811"/>
            <a:ext cx="661331" cy="66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0A2A385-697D-2E9D-5180-8EE230A71565}"/>
              </a:ext>
            </a:extLst>
          </p:cNvPr>
          <p:cNvSpPr txBox="1"/>
          <p:nvPr/>
        </p:nvSpPr>
        <p:spPr>
          <a:xfrm>
            <a:off x="653769" y="5392092"/>
            <a:ext cx="11801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Machine (</a:t>
            </a:r>
            <a:r>
              <a:rPr lang="el-GR" sz="1600" dirty="0">
                <a:solidFill>
                  <a:schemeClr val="accent5">
                    <a:lumMod val="75000"/>
                  </a:schemeClr>
                </a:solidFill>
              </a:rPr>
              <a:t>μ</a:t>
            </a:r>
            <a:r>
              <a:rPr lang="en-GB" sz="16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71E30EA-6C0A-E68B-5225-33789DCD214E}"/>
              </a:ext>
            </a:extLst>
          </p:cNvPr>
          <p:cNvSpPr txBox="1"/>
          <p:nvPr/>
        </p:nvSpPr>
        <p:spPr>
          <a:xfrm>
            <a:off x="7446764" y="5392092"/>
            <a:ext cx="1072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Human (</a:t>
            </a:r>
            <a:r>
              <a:rPr lang="el-GR" sz="1600" dirty="0">
                <a:solidFill>
                  <a:schemeClr val="accent2">
                    <a:lumMod val="75000"/>
                  </a:schemeClr>
                </a:solidFill>
              </a:rPr>
              <a:t>η</a:t>
            </a:r>
            <a:r>
              <a:rPr lang="en-GB" sz="1600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endParaRPr lang="en-GB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58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5" grpId="0" animBg="1"/>
      <p:bldP spid="16" grpId="0"/>
      <p:bldP spid="20" grpId="0" animBg="1"/>
      <p:bldP spid="24" grpId="0"/>
      <p:bldP spid="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FF571FA-781C-FFFA-A4E6-33CF41A64EC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4689" y="1015076"/>
                <a:ext cx="8649119" cy="530031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i="1" dirty="0"/>
                  <a:t>A bipolar argumentation framework</a:t>
                </a:r>
                <a:r>
                  <a:rPr lang="en-US" dirty="0"/>
                  <a:t> (BAF) </a:t>
                </a:r>
                <a:r>
                  <a:rPr lang="en-US" baseline="30000" dirty="0">
                    <a:solidFill>
                      <a:srgbClr val="7598B3"/>
                    </a:solidFill>
                  </a:rPr>
                  <a:t>[</a:t>
                </a:r>
                <a:r>
                  <a:rPr lang="en-US" baseline="30000" dirty="0" err="1">
                    <a:solidFill>
                      <a:srgbClr val="7598B3"/>
                    </a:solidFill>
                  </a:rPr>
                  <a:t>Cayrol</a:t>
                </a:r>
                <a:r>
                  <a:rPr lang="en-US" baseline="30000" dirty="0">
                    <a:solidFill>
                      <a:srgbClr val="7598B3"/>
                    </a:solidFill>
                  </a:rPr>
                  <a:t> and </a:t>
                </a:r>
                <a:r>
                  <a:rPr lang="en-US" baseline="30000" dirty="0" err="1">
                    <a:solidFill>
                      <a:srgbClr val="7598B3"/>
                    </a:solidFill>
                  </a:rPr>
                  <a:t>Lagasquie-Schiex</a:t>
                </a:r>
                <a:r>
                  <a:rPr lang="en-US" baseline="30000" dirty="0">
                    <a:solidFill>
                      <a:srgbClr val="7598B3"/>
                    </a:solidFill>
                  </a:rPr>
                  <a:t>, 2005]</a:t>
                </a:r>
                <a:r>
                  <a:rPr lang="en-US" dirty="0"/>
                  <a:t> is a formalism with:</a:t>
                </a:r>
              </a:p>
              <a:p>
                <a:endParaRPr lang="en-US" dirty="0"/>
              </a:p>
              <a:p>
                <a:pPr lvl="1"/>
                <a:r>
                  <a:rPr lang="en-US" dirty="0">
                    <a:solidFill>
                      <a:schemeClr val="accent4">
                        <a:lumMod val="60000"/>
                        <a:lumOff val="40000"/>
                      </a:schemeClr>
                    </a:solidFill>
                  </a:rPr>
                  <a:t>Arguments</a:t>
                </a:r>
                <a:r>
                  <a:rPr lang="en-US" dirty="0"/>
                  <a:t> (entities)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Attacks</a:t>
                </a:r>
                <a:r>
                  <a:rPr lang="en-US" dirty="0"/>
                  <a:t> (relations)</a:t>
                </a:r>
              </a:p>
              <a:p>
                <a:pPr lvl="1"/>
                <a:r>
                  <a:rPr lang="en-US" dirty="0">
                    <a:solidFill>
                      <a:srgbClr val="00B050"/>
                    </a:solidFill>
                  </a:rPr>
                  <a:t>Supports</a:t>
                </a:r>
                <a:r>
                  <a:rPr lang="en-US" dirty="0"/>
                  <a:t> (relations)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We use </a:t>
                </a:r>
                <a:r>
                  <a:rPr lang="en-US" i="1" dirty="0"/>
                  <a:t>quantitative bipolar argumentation frameworks</a:t>
                </a:r>
                <a:r>
                  <a:rPr lang="en-US" dirty="0"/>
                  <a:t> (QBAFs) </a:t>
                </a:r>
                <a:r>
                  <a:rPr lang="en-US" baseline="30000" dirty="0">
                    <a:solidFill>
                      <a:srgbClr val="7598B3"/>
                    </a:solidFill>
                  </a:rPr>
                  <a:t>[Baroni et al., 2018]</a:t>
                </a:r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QBAFs assign a </a:t>
                </a:r>
                <a:r>
                  <a:rPr lang="en-US" i="1" dirty="0"/>
                  <a:t>bias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dirty="0"/>
                  <a:t> to each argument, e.g. in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i="1" dirty="0"/>
                  <a:t>Semantics </a:t>
                </a:r>
                <a:r>
                  <a:rPr lang="en-US" dirty="0"/>
                  <a:t>may evaluate arguments on a gradual scale, e.g.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[0,1]</m:t>
                    </m:r>
                  </m:oMath>
                </a14:m>
                <a:r>
                  <a:rPr lang="en-US" dirty="0"/>
                  <a:t>, via a strength function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We define </a:t>
                </a:r>
                <a:r>
                  <a:rPr lang="en-US" i="1" dirty="0"/>
                  <a:t>QBAFs for an argument e</a:t>
                </a:r>
                <a:r>
                  <a:rPr lang="en-US" dirty="0"/>
                  <a:t>, called the </a:t>
                </a:r>
                <a:r>
                  <a:rPr lang="en-US" i="1" dirty="0"/>
                  <a:t>explanandum </a:t>
                </a:r>
                <a:r>
                  <a:rPr lang="en-US" dirty="0"/>
                  <a:t>here,</a:t>
                </a:r>
                <a:r>
                  <a:rPr lang="en-US" i="1" dirty="0"/>
                  <a:t> </a:t>
                </a:r>
                <a:r>
                  <a:rPr lang="en-US" dirty="0"/>
                  <a:t>such that:</a:t>
                </a:r>
              </a:p>
              <a:p>
                <a:pPr lvl="1"/>
                <a:r>
                  <a:rPr lang="en-US" i="1" dirty="0"/>
                  <a:t>e</a:t>
                </a:r>
                <a:r>
                  <a:rPr lang="en-US" dirty="0"/>
                  <a:t> does not attack or support any other argument;</a:t>
                </a:r>
              </a:p>
              <a:p>
                <a:pPr lvl="1"/>
                <a:r>
                  <a:rPr lang="en-US" dirty="0"/>
                  <a:t>For any argument </a:t>
                </a:r>
                <a:r>
                  <a:rPr lang="en-US" i="1" dirty="0"/>
                  <a:t>a</a:t>
                </a:r>
                <a:r>
                  <a:rPr lang="en-US" dirty="0"/>
                  <a:t>, there exists a path from </a:t>
                </a:r>
                <a:r>
                  <a:rPr lang="en-US" i="1" dirty="0"/>
                  <a:t>a</a:t>
                </a:r>
                <a:r>
                  <a:rPr lang="en-US" dirty="0"/>
                  <a:t> to </a:t>
                </a:r>
                <a:r>
                  <a:rPr lang="en-US" i="1" dirty="0"/>
                  <a:t>e</a:t>
                </a:r>
                <a:r>
                  <a:rPr lang="en-US" dirty="0"/>
                  <a:t> via the attacks and supports;</a:t>
                </a:r>
              </a:p>
              <a:p>
                <a:pPr lvl="1"/>
                <a:r>
                  <a:rPr lang="en-US" dirty="0"/>
                  <a:t>The QBAF for </a:t>
                </a:r>
                <a:r>
                  <a:rPr lang="en-US" i="1" dirty="0"/>
                  <a:t>e</a:t>
                </a:r>
                <a:r>
                  <a:rPr lang="en-US" dirty="0"/>
                  <a:t> contains no cycles.</a:t>
                </a:r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2">
                <a:extLst>
                  <a:ext uri="{FF2B5EF4-FFF2-40B4-BE49-F238E27FC236}">
                    <a16:creationId xmlns:a16="http://schemas.microsoft.com/office/drawing/2014/main" id="{6FF571FA-781C-FFFA-A4E6-33CF41A64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689" y="1015076"/>
                <a:ext cx="8649119" cy="5300313"/>
              </a:xfrm>
              <a:prstGeom prst="rect">
                <a:avLst/>
              </a:prstGeom>
              <a:blipFill>
                <a:blip r:embed="rId3"/>
                <a:stretch>
                  <a:fillRect l="-441" t="-4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CF0CF4D5-5FA8-EE0C-202F-E97BA1ACCB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Background: Computational Argumentation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69D74B5-2068-5DC0-03A9-65F4B5E4EFA0}"/>
              </a:ext>
            </a:extLst>
          </p:cNvPr>
          <p:cNvGrpSpPr/>
          <p:nvPr/>
        </p:nvGrpSpPr>
        <p:grpSpPr>
          <a:xfrm>
            <a:off x="5018888" y="1636163"/>
            <a:ext cx="426144" cy="396000"/>
            <a:chOff x="6729601" y="2894167"/>
            <a:chExt cx="671104" cy="623632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DFE0FB9E-E79D-2E54-B5E9-53E6A5F243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601" y="2894167"/>
              <a:ext cx="623632" cy="6236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3" baseline="-250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422FE0C-C51F-6697-1746-3EF1A9E1C8D5}"/>
                    </a:ext>
                  </a:extLst>
                </p:cNvPr>
                <p:cNvSpPr txBox="1"/>
                <p:nvPr/>
              </p:nvSpPr>
              <p:spPr>
                <a:xfrm>
                  <a:off x="6752096" y="2915561"/>
                  <a:ext cx="648609" cy="533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6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6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292ED6D-0408-5602-191F-39742058016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52096" y="2915561"/>
                  <a:ext cx="648609" cy="53316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E605908-6ECB-226E-5F4A-65603C86CDEF}"/>
              </a:ext>
            </a:extLst>
          </p:cNvPr>
          <p:cNvGrpSpPr/>
          <p:nvPr/>
        </p:nvGrpSpPr>
        <p:grpSpPr>
          <a:xfrm>
            <a:off x="5398802" y="1636692"/>
            <a:ext cx="253451" cy="371578"/>
            <a:chOff x="439463" y="1775172"/>
            <a:chExt cx="253451" cy="371578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83FD46F-B908-CC39-B671-955850324605}"/>
                </a:ext>
              </a:extLst>
            </p:cNvPr>
            <p:cNvCxnSpPr>
              <a:cxnSpLocks/>
            </p:cNvCxnSpPr>
            <p:nvPr/>
          </p:nvCxnSpPr>
          <p:spPr>
            <a:xfrm>
              <a:off x="453765" y="2027216"/>
              <a:ext cx="239149" cy="119534"/>
            </a:xfrm>
            <a:prstGeom prst="straightConnector1">
              <a:avLst/>
            </a:prstGeom>
            <a:ln w="3175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674BC7-429D-4AF4-7F04-B20E65753157}"/>
                </a:ext>
              </a:extLst>
            </p:cNvPr>
            <p:cNvSpPr txBox="1"/>
            <p:nvPr/>
          </p:nvSpPr>
          <p:spPr>
            <a:xfrm>
              <a:off x="439463" y="1775172"/>
              <a:ext cx="2135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B050"/>
                  </a:solidFill>
                  <a:latin typeface="Times" pitchFamily="2" charset="0"/>
                </a:rPr>
                <a:t>+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87B6EB5-A48E-D9F6-8D06-02570AFE82A2}"/>
              </a:ext>
            </a:extLst>
          </p:cNvPr>
          <p:cNvGrpSpPr/>
          <p:nvPr/>
        </p:nvGrpSpPr>
        <p:grpSpPr>
          <a:xfrm>
            <a:off x="5633130" y="1887367"/>
            <a:ext cx="419339" cy="396000"/>
            <a:chOff x="6729601" y="2894167"/>
            <a:chExt cx="660387" cy="623632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344D237-18B9-163F-8D5E-DD7D6496A86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601" y="2894167"/>
              <a:ext cx="623632" cy="6236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3" baseline="-250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767F22FE-C72F-7AA4-031E-546B230D5710}"/>
                    </a:ext>
                  </a:extLst>
                </p:cNvPr>
                <p:cNvSpPr txBox="1"/>
                <p:nvPr/>
              </p:nvSpPr>
              <p:spPr>
                <a:xfrm>
                  <a:off x="6741379" y="2915561"/>
                  <a:ext cx="648609" cy="533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6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6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AFC878B6-8C7B-A754-A7BC-B82B2BF645B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1379" y="2915561"/>
                  <a:ext cx="648609" cy="53316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944662D-13C7-E2A7-D204-836241CBFA3C}"/>
              </a:ext>
            </a:extLst>
          </p:cNvPr>
          <p:cNvGrpSpPr/>
          <p:nvPr/>
        </p:nvGrpSpPr>
        <p:grpSpPr>
          <a:xfrm>
            <a:off x="5025644" y="2212344"/>
            <a:ext cx="411859" cy="396000"/>
            <a:chOff x="6726560" y="2894167"/>
            <a:chExt cx="648609" cy="62363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0ADA745-D4D4-4F16-9CD8-4F8AB8E74D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29601" y="2894167"/>
              <a:ext cx="623632" cy="623632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143" baseline="-25000" dirty="0">
                <a:solidFill>
                  <a:schemeClr val="tx1"/>
                </a:solidFill>
                <a:latin typeface="Times" pitchFamily="2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A8C7322-4682-0865-B7B7-FAFD9AA9A831}"/>
                    </a:ext>
                  </a:extLst>
                </p:cNvPr>
                <p:cNvSpPr txBox="1"/>
                <p:nvPr/>
              </p:nvSpPr>
              <p:spPr>
                <a:xfrm>
                  <a:off x="6726560" y="2915561"/>
                  <a:ext cx="648609" cy="53316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sSubPr>
                          <m:e>
                            <m:r>
                              <a:rPr lang="en-GB" sz="160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GB" sz="1600" b="0" i="1" dirty="0" smtClean="0"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1600" baseline="30000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540D1681-19D4-34F6-BE0F-97AEAAE6C9C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26560" y="2915561"/>
                  <a:ext cx="648609" cy="53316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8DEBFC7-4591-EB3E-55BB-2F1D633102B9}"/>
              </a:ext>
            </a:extLst>
          </p:cNvPr>
          <p:cNvGrpSpPr/>
          <p:nvPr/>
        </p:nvGrpSpPr>
        <p:grpSpPr>
          <a:xfrm>
            <a:off x="5324644" y="2003070"/>
            <a:ext cx="344558" cy="317506"/>
            <a:chOff x="212905" y="1989150"/>
            <a:chExt cx="344558" cy="317506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F30F65F-A8FF-BB0B-C3D9-A7EFE9613A9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3756" y="2176023"/>
              <a:ext cx="263707" cy="130633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6FA3D61-49DD-A7D9-856E-E9A319306965}"/>
                </a:ext>
              </a:extLst>
            </p:cNvPr>
            <p:cNvSpPr txBox="1"/>
            <p:nvPr/>
          </p:nvSpPr>
          <p:spPr>
            <a:xfrm>
              <a:off x="212905" y="1989150"/>
              <a:ext cx="21358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FF0000"/>
                  </a:solidFill>
                  <a:latin typeface="Times" pitchFamily="2" charset="0"/>
                </a:rPr>
                <a:t>−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8BE283-CEE5-08EC-F1B3-E99A03123E13}"/>
                  </a:ext>
                </a:extLst>
              </p:cNvPr>
              <p:cNvSpPr txBox="1"/>
              <p:nvPr/>
            </p:nvSpPr>
            <p:spPr>
              <a:xfrm>
                <a:off x="6124027" y="1856597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7598B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7598B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7598B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600" dirty="0">
                  <a:solidFill>
                    <a:srgbClr val="7598B3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78BE283-CEE5-08EC-F1B3-E99A03123E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24027" y="1856597"/>
                <a:ext cx="1226799" cy="3385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5B87BE-BA5C-F9E5-D29E-9989A8E0E3FC}"/>
                  </a:ext>
                </a:extLst>
              </p:cNvPr>
              <p:cNvSpPr txBox="1"/>
              <p:nvPr/>
            </p:nvSpPr>
            <p:spPr>
              <a:xfrm>
                <a:off x="3548590" y="1485218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7598B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7598B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7598B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600" dirty="0">
                  <a:solidFill>
                    <a:srgbClr val="7598B3"/>
                  </a:solidFill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1F5B87BE-BA5C-F9E5-D29E-9989A8E0E3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590" y="1485218"/>
                <a:ext cx="1226799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B83189-E8FD-BB88-B2BF-594F697A2F34}"/>
                  </a:ext>
                </a:extLst>
              </p:cNvPr>
              <p:cNvSpPr txBox="1"/>
              <p:nvPr/>
            </p:nvSpPr>
            <p:spPr>
              <a:xfrm>
                <a:off x="3548590" y="2212344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7598B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7598B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7598B3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US" sz="1600" dirty="0">
                  <a:solidFill>
                    <a:srgbClr val="7598B3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7B83189-E8FD-BB88-B2BF-594F697A2F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590" y="2212344"/>
                <a:ext cx="1226799" cy="3385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A290F9-80BF-4A9E-0B74-38D3EBA962A0}"/>
                  </a:ext>
                </a:extLst>
              </p:cNvPr>
              <p:cNvSpPr txBox="1"/>
              <p:nvPr/>
            </p:nvSpPr>
            <p:spPr>
              <a:xfrm>
                <a:off x="3548590" y="2440653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144B7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144B7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144B7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US" sz="1600" dirty="0">
                  <a:solidFill>
                    <a:srgbClr val="144B7A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A4A290F9-80BF-4A9E-0B74-38D3EBA96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590" y="2440653"/>
                <a:ext cx="1226799" cy="3385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C9B211-8B56-BECA-1D68-335B5A30C0F8}"/>
                  </a:ext>
                </a:extLst>
              </p:cNvPr>
              <p:cNvSpPr txBox="1"/>
              <p:nvPr/>
            </p:nvSpPr>
            <p:spPr>
              <a:xfrm>
                <a:off x="3548590" y="1718090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144B7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144B7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144B7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600" dirty="0">
                  <a:solidFill>
                    <a:srgbClr val="144B7A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6C9B211-8B56-BECA-1D68-335B5A30C0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8590" y="1718090"/>
                <a:ext cx="1226799" cy="33855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B5CFA7-5F39-4F1D-6A28-36060EEAF596}"/>
                  </a:ext>
                </a:extLst>
              </p:cNvPr>
              <p:cNvSpPr txBox="1"/>
              <p:nvPr/>
            </p:nvSpPr>
            <p:spPr>
              <a:xfrm>
                <a:off x="6119785" y="2102099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d>
                        <m:dPr>
                          <m:ctrlPr>
                            <a:rPr lang="en-GB" sz="1600" b="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b="0" i="1" smtClean="0">
                                  <a:solidFill>
                                    <a:srgbClr val="144B7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solidFill>
                                    <a:srgbClr val="144B7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GB" sz="1600" b="0" i="1" smtClean="0">
                                  <a:solidFill>
                                    <a:srgbClr val="144B7A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GB" sz="1600" b="0" i="1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600" dirty="0">
                  <a:solidFill>
                    <a:srgbClr val="144B7A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B5CFA7-5F39-4F1D-6A28-36060EEAF5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9785" y="2102099"/>
                <a:ext cx="1226799" cy="33855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332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16C1-1A70-3A5D-C5C8-55ED37AF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Argumentative Exchanges (AXs)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761AD-A8E7-6FC3-E27E-9FB53182D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16000"/>
                <a:ext cx="5551715" cy="393600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We define triples for an </a:t>
                </a:r>
                <a:r>
                  <a:rPr lang="en-US" i="1" dirty="0"/>
                  <a:t>agent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:r>
                  <a:rPr lang="en-US" i="1" dirty="0"/>
                  <a:t>explanandum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dirty="0"/>
              </a:p>
              <a:p>
                <a:endParaRPr lang="en-US" sz="1100" dirty="0"/>
              </a:p>
              <a:p>
                <a:endParaRPr lang="en-US" sz="1100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sSubSup>
                      <m:sSubSupPr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</m:t>
                    </m:r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r>
                  <a:rPr lang="en-US" dirty="0"/>
                  <a:t> is an </a:t>
                </a:r>
                <a:r>
                  <a:rPr lang="en-US" i="1" dirty="0"/>
                  <a:t>evaluation range</a:t>
                </a:r>
                <a:r>
                  <a:rPr lang="en-US" dirty="0"/>
                  <a:t>.</a:t>
                </a:r>
              </a:p>
              <a:p>
                <a:pPr lvl="2"/>
                <a:r>
                  <a:rPr lang="en-US" dirty="0"/>
                  <a:t>Divided into </a:t>
                </a:r>
                <a:r>
                  <a:rPr lang="en-US" i="1" dirty="0"/>
                  <a:t>positive</a:t>
                </a:r>
                <a:r>
                  <a:rPr lang="en-US" dirty="0"/>
                  <a:t>, </a:t>
                </a:r>
                <a:r>
                  <a:rPr lang="en-US" i="1" dirty="0"/>
                  <a:t>neutral</a:t>
                </a:r>
                <a:r>
                  <a:rPr lang="en-US" dirty="0"/>
                  <a:t> and </a:t>
                </a:r>
                <a:r>
                  <a:rPr lang="en-US" i="1" dirty="0"/>
                  <a:t>negative </a:t>
                </a:r>
                <a:r>
                  <a:rPr lang="en-US" dirty="0"/>
                  <a:t>partitions.</a:t>
                </a:r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𝒳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𝒜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𝒮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  <m:r>
                          <a:rPr lang="en-GB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𝜏</m:t>
                            </m:r>
                          </m:e>
                          <m:sub>
                            <m:r>
                              <a:rPr lang="en-GB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QBAF for e.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</m:oMath>
                </a14:m>
                <a:r>
                  <a:rPr lang="en-US" dirty="0"/>
                  <a:t> is the agent’s internal biases on arguments.</a:t>
                </a:r>
              </a:p>
              <a:p>
                <a:pPr lvl="2"/>
                <a:r>
                  <a:rPr lang="en-US" dirty="0"/>
                  <a:t>Note all agents agree on relations as a lingua franca.</a:t>
                </a:r>
              </a:p>
              <a:p>
                <a:pPr lvl="2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</a:rPr>
                      <m:t>: 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gives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’s final evaluation of arguments.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761AD-A8E7-6FC3-E27E-9FB53182D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16000"/>
                <a:ext cx="5551715" cy="3936009"/>
              </a:xfrm>
              <a:blipFill>
                <a:blip r:embed="rId3"/>
                <a:stretch>
                  <a:fillRect l="-457" t="-6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3C9A18B9-EDAA-46D3-6490-D884F2E5AF48}"/>
              </a:ext>
            </a:extLst>
          </p:cNvPr>
          <p:cNvGrpSpPr/>
          <p:nvPr/>
        </p:nvGrpSpPr>
        <p:grpSpPr>
          <a:xfrm>
            <a:off x="7136720" y="2471850"/>
            <a:ext cx="739082" cy="468000"/>
            <a:chOff x="4112819" y="1588193"/>
            <a:chExt cx="739082" cy="4680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D1735CA-450E-96CD-140B-7837EBE0EA00}"/>
                </a:ext>
              </a:extLst>
            </p:cNvPr>
            <p:cNvSpPr/>
            <p:nvPr/>
          </p:nvSpPr>
          <p:spPr>
            <a:xfrm>
              <a:off x="4112819" y="158819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C073A31D-4EBF-F644-B2BF-5C4279A4E274}"/>
                </a:ext>
              </a:extLst>
            </p:cNvPr>
            <p:cNvSpPr txBox="1"/>
            <p:nvPr/>
          </p:nvSpPr>
          <p:spPr>
            <a:xfrm>
              <a:off x="4197058" y="1623887"/>
              <a:ext cx="654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  <a:endParaRPr lang="en-US" baseline="-25000" dirty="0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0A6555B-9057-50D9-78FB-27CB60469F16}"/>
              </a:ext>
            </a:extLst>
          </p:cNvPr>
          <p:cNvGrpSpPr/>
          <p:nvPr/>
        </p:nvGrpSpPr>
        <p:grpSpPr>
          <a:xfrm>
            <a:off x="6671314" y="3089309"/>
            <a:ext cx="734793" cy="468000"/>
            <a:chOff x="2354070" y="4206321"/>
            <a:chExt cx="734793" cy="468000"/>
          </a:xfrm>
          <a:noFill/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4401EFF-8067-9E87-EA51-8B2CEA4D2CF7}"/>
                </a:ext>
              </a:extLst>
            </p:cNvPr>
            <p:cNvSpPr/>
            <p:nvPr/>
          </p:nvSpPr>
          <p:spPr>
            <a:xfrm>
              <a:off x="2354070" y="4206321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BDE9B59-7D89-0CA6-FDEA-7580D7BA39A7}"/>
                </a:ext>
              </a:extLst>
            </p:cNvPr>
            <p:cNvSpPr txBox="1"/>
            <p:nvPr/>
          </p:nvSpPr>
          <p:spPr>
            <a:xfrm>
              <a:off x="2434020" y="4242015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</a:t>
              </a:r>
              <a:endParaRPr lang="en-US" baseline="-250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E82CFA6-7ACD-99FE-93A8-A0EB9F334437}"/>
              </a:ext>
            </a:extLst>
          </p:cNvPr>
          <p:cNvGrpSpPr/>
          <p:nvPr/>
        </p:nvGrpSpPr>
        <p:grpSpPr>
          <a:xfrm>
            <a:off x="7043638" y="2891163"/>
            <a:ext cx="232093" cy="328184"/>
            <a:chOff x="4019736" y="2000220"/>
            <a:chExt cx="232093" cy="32818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70D57532-0A6E-7A7A-F1AF-AB620AD8C3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9736" y="2000220"/>
              <a:ext cx="184226" cy="2421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0499619F-4C69-83C2-6D2F-910E9B0AA78F}"/>
                    </a:ext>
                  </a:extLst>
                </p:cNvPr>
                <p:cNvSpPr txBox="1"/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97" name="TextBox 296">
                  <a:extLst>
                    <a:ext uri="{FF2B5EF4-FFF2-40B4-BE49-F238E27FC236}">
                      <a16:creationId xmlns:a16="http://schemas.microsoft.com/office/drawing/2014/main" id="{1E807409-3030-66C2-C630-A71C33FD2C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blipFill>
                  <a:blip r:embed="rId9"/>
                  <a:stretch>
                    <a:fillRect r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D58CA9C-E8F2-CA5B-08B5-E6DD8493568B}"/>
              </a:ext>
            </a:extLst>
          </p:cNvPr>
          <p:cNvGrpSpPr/>
          <p:nvPr/>
        </p:nvGrpSpPr>
        <p:grpSpPr>
          <a:xfrm>
            <a:off x="7616801" y="3087033"/>
            <a:ext cx="739082" cy="468000"/>
            <a:chOff x="2517053" y="4200483"/>
            <a:chExt cx="739082" cy="468000"/>
          </a:xfrm>
          <a:noFill/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01E36BDF-FE6E-7AB1-F18F-037F88DA6494}"/>
                </a:ext>
              </a:extLst>
            </p:cNvPr>
            <p:cNvSpPr/>
            <p:nvPr/>
          </p:nvSpPr>
          <p:spPr>
            <a:xfrm>
              <a:off x="2517053" y="420048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B7859DB-11E2-BF16-A9DB-338EAB41FC68}"/>
                </a:ext>
              </a:extLst>
            </p:cNvPr>
            <p:cNvSpPr txBox="1"/>
            <p:nvPr/>
          </p:nvSpPr>
          <p:spPr>
            <a:xfrm>
              <a:off x="2601292" y="4247752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  <a:endParaRPr lang="en-US" baseline="-25000" dirty="0"/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C478A74-4548-1972-F7AE-29F5A6C8FE67}"/>
              </a:ext>
            </a:extLst>
          </p:cNvPr>
          <p:cNvGrpSpPr/>
          <p:nvPr/>
        </p:nvGrpSpPr>
        <p:grpSpPr>
          <a:xfrm>
            <a:off x="7390235" y="2891956"/>
            <a:ext cx="313656" cy="324541"/>
            <a:chOff x="4358515" y="2007506"/>
            <a:chExt cx="313656" cy="324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A7D07908-6218-545F-29ED-9BD6E8495489}"/>
                    </a:ext>
                  </a:extLst>
                </p:cNvPr>
                <p:cNvSpPr txBox="1"/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93" name="TextBox 392">
                  <a:extLst>
                    <a:ext uri="{FF2B5EF4-FFF2-40B4-BE49-F238E27FC236}">
                      <a16:creationId xmlns:a16="http://schemas.microsoft.com/office/drawing/2014/main" id="{B8A33657-5515-CFBC-0300-93AF2FDE4B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blipFill>
                  <a:blip r:embed="rId18"/>
                  <a:stretch>
                    <a:fillRect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1B1F2353-0A57-A398-0EFB-B52191DB0BE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7945" y="2007506"/>
              <a:ext cx="184226" cy="24218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8D5CD67-B7CF-583E-5E0D-A6B36100A891}"/>
                  </a:ext>
                </a:extLst>
              </p:cNvPr>
              <p:cNvSpPr txBox="1"/>
              <p:nvPr/>
            </p:nvSpPr>
            <p:spPr>
              <a:xfrm>
                <a:off x="2686749" y="1382305"/>
                <a:ext cx="135088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𝒬</m:t>
                          </m:r>
                        </m:e>
                        <m:sub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8D5CD67-B7CF-583E-5E0D-A6B36100A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6749" y="1382305"/>
                <a:ext cx="1350883" cy="369332"/>
              </a:xfrm>
              <a:prstGeom prst="rect">
                <a:avLst/>
              </a:prstGeom>
              <a:blipFill>
                <a:blip r:embed="rId36"/>
                <a:stretch>
                  <a:fillRect l="-935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A8576053-70B4-F5D9-2B8F-983D0B82750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57200" y="4625867"/>
                <a:ext cx="8229600" cy="41888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’s </a:t>
                </a:r>
                <a:r>
                  <a:rPr lang="en-US" i="1" dirty="0"/>
                  <a:t>stance</a:t>
                </a:r>
                <a:r>
                  <a:rPr lang="en-US" dirty="0"/>
                  <a:t> on an argument is positive, neutral or negative depending on its strength: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7" name="Content Placeholder 2">
                <a:extLst>
                  <a:ext uri="{FF2B5EF4-FFF2-40B4-BE49-F238E27FC236}">
                    <a16:creationId xmlns:a16="http://schemas.microsoft.com/office/drawing/2014/main" id="{A8576053-70B4-F5D9-2B8F-983D0B8275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625867"/>
                <a:ext cx="8229600" cy="418885"/>
              </a:xfrm>
              <a:prstGeom prst="rect">
                <a:avLst/>
              </a:prstGeom>
              <a:blipFill>
                <a:blip r:embed="rId37"/>
                <a:stretch>
                  <a:fillRect l="-309" t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D85D22-A974-B097-FA90-95458DA2DD22}"/>
                  </a:ext>
                </a:extLst>
              </p:cNvPr>
              <p:cNvSpPr txBox="1"/>
              <p:nvPr/>
            </p:nvSpPr>
            <p:spPr>
              <a:xfrm>
                <a:off x="2637002" y="5058234"/>
                <a:ext cx="402494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GB" sz="160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𝒳</m:t>
                        </m:r>
                      </m:e>
                      <m:sub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</m:sSub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GB" sz="1600" dirty="0"/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=+</m:t>
                    </m:r>
                  </m:oMath>
                </a14:m>
                <a:r>
                  <a:rPr lang="en-GB" sz="1600" dirty="0"/>
                  <a:t>       iff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sup>
                    </m:sSub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DD85D22-A974-B097-FA90-95458DA2DD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002" y="5058234"/>
                <a:ext cx="4024948" cy="338554"/>
              </a:xfrm>
              <a:prstGeom prst="rect">
                <a:avLst/>
              </a:prstGeom>
              <a:blipFill>
                <a:blip r:embed="rId38"/>
                <a:stretch>
                  <a:fillRect t="-7407" b="-2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1787A3-B4C7-9DBF-1E38-378F5BECB804}"/>
                  </a:ext>
                </a:extLst>
              </p:cNvPr>
              <p:cNvSpPr txBox="1"/>
              <p:nvPr/>
            </p:nvSpPr>
            <p:spPr>
              <a:xfrm>
                <a:off x="7022742" y="1142695"/>
                <a:ext cx="895758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1600" b="0" u="sng" dirty="0"/>
                  <a:t>Agent </a:t>
                </a:r>
                <a14:m>
                  <m:oMath xmlns:m="http://schemas.openxmlformats.org/officeDocument/2006/math">
                    <m:r>
                      <a:rPr lang="en-GB" sz="1600" b="0" i="1" u="sng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GB" sz="1600" b="0" i="1" u="sng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u="sng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61787A3-B4C7-9DBF-1E38-378F5BECB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2742" y="1142695"/>
                <a:ext cx="895758" cy="338554"/>
              </a:xfrm>
              <a:prstGeom prst="rect">
                <a:avLst/>
              </a:prstGeom>
              <a:blipFill>
                <a:blip r:embed="rId39"/>
                <a:stretch>
                  <a:fillRect l="-2778"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1288E40-EED5-DB10-6AEE-4D11CB6D8C1C}"/>
                  </a:ext>
                </a:extLst>
              </p:cNvPr>
              <p:cNvSpPr txBox="1"/>
              <p:nvPr/>
            </p:nvSpPr>
            <p:spPr>
              <a:xfrm>
                <a:off x="3865928" y="5471152"/>
                <a:ext cx="279602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GB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600" dirty="0"/>
                  <a:t>        iff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1288E40-EED5-DB10-6AEE-4D11CB6D8C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5928" y="5471152"/>
                <a:ext cx="2796022" cy="338554"/>
              </a:xfrm>
              <a:prstGeom prst="rect">
                <a:avLst/>
              </a:prstGeom>
              <a:blipFill>
                <a:blip r:embed="rId40"/>
                <a:stretch>
                  <a:fillRect t="-3571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621602-947C-A2A3-8058-0E3246F9E558}"/>
                  </a:ext>
                </a:extLst>
              </p:cNvPr>
              <p:cNvSpPr txBox="1"/>
              <p:nvPr/>
            </p:nvSpPr>
            <p:spPr>
              <a:xfrm>
                <a:off x="3540518" y="5862093"/>
                <a:ext cx="31214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:r>
                  <a:rPr lang="en-GB" sz="1600" dirty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GB" sz="1600" dirty="0"/>
                  <a:t>       iff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</m:sSub>
                    <m:d>
                      <m:d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GB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𝕀</m:t>
                        </m:r>
                      </m:e>
                      <m:sub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sub>
                      <m:sup>
                        <m:r>
                          <a:rPr lang="en-GB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sup>
                    </m:sSubSup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8621602-947C-A2A3-8058-0E3246F9E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0518" y="5862093"/>
                <a:ext cx="3121432" cy="338554"/>
              </a:xfrm>
              <a:prstGeom prst="rect">
                <a:avLst/>
              </a:prstGeom>
              <a:blipFill>
                <a:blip r:embed="rId41"/>
                <a:stretch>
                  <a:fillRect t="-3571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C9A629-AFD3-7794-F01A-E19DF67F1403}"/>
                  </a:ext>
                </a:extLst>
              </p:cNvPr>
              <p:cNvSpPr txBox="1"/>
              <p:nvPr/>
            </p:nvSpPr>
            <p:spPr>
              <a:xfrm>
                <a:off x="7462567" y="3620462"/>
                <a:ext cx="13494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600" dirty="0">
                  <a:solidFill>
                    <a:srgbClr val="7598B3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1C9A629-AFD3-7794-F01A-E19DF67F14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2567" y="3620462"/>
                <a:ext cx="1349479" cy="338554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966E80-F3F0-BEBE-0FC2-71335E558913}"/>
                  </a:ext>
                </a:extLst>
              </p:cNvPr>
              <p:cNvSpPr txBox="1"/>
              <p:nvPr/>
            </p:nvSpPr>
            <p:spPr>
              <a:xfrm>
                <a:off x="7390851" y="3865964"/>
                <a:ext cx="148442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600" dirty="0">
                  <a:solidFill>
                    <a:srgbClr val="144B7A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C966E80-F3F0-BEBE-0FC2-71335E5589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0851" y="3865964"/>
                <a:ext cx="1484427" cy="338554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C6E2E-7EC6-6EE3-DAA0-537AC5F4266B}"/>
                  </a:ext>
                </a:extLst>
              </p:cNvPr>
              <p:cNvSpPr txBox="1"/>
              <p:nvPr/>
            </p:nvSpPr>
            <p:spPr>
              <a:xfrm>
                <a:off x="6074496" y="3633944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US" sz="1600" dirty="0">
                  <a:solidFill>
                    <a:srgbClr val="7598B3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2C6E2E-7EC6-6EE3-DAA0-537AC5F426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4496" y="3633944"/>
                <a:ext cx="1226799" cy="338554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C51468-968C-1B72-2EEA-E4BF494B039C}"/>
                  </a:ext>
                </a:extLst>
              </p:cNvPr>
              <p:cNvSpPr txBox="1"/>
              <p:nvPr/>
            </p:nvSpPr>
            <p:spPr>
              <a:xfrm>
                <a:off x="6008914" y="3879446"/>
                <a:ext cx="134947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600" i="1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0.8</m:t>
                      </m:r>
                    </m:oMath>
                  </m:oMathPara>
                </a14:m>
                <a:endParaRPr lang="en-US" sz="1600" dirty="0">
                  <a:solidFill>
                    <a:srgbClr val="144B7A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8C51468-968C-1B72-2EEA-E4BF494B03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8914" y="3879446"/>
                <a:ext cx="1349479" cy="338554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805296-2619-025A-0CD8-92B5CD104C9E}"/>
                  </a:ext>
                </a:extLst>
              </p:cNvPr>
              <p:cNvSpPr txBox="1"/>
              <p:nvPr/>
            </p:nvSpPr>
            <p:spPr>
              <a:xfrm>
                <a:off x="7716213" y="2158926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7598B3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7598B3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0.5</m:t>
                      </m:r>
                    </m:oMath>
                  </m:oMathPara>
                </a14:m>
                <a:endParaRPr lang="en-US" sz="1600" dirty="0">
                  <a:solidFill>
                    <a:srgbClr val="7598B3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1805296-2619-025A-0CD8-92B5CD104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6213" y="2158926"/>
                <a:ext cx="1226799" cy="338554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7EE9D1-C3D0-9716-7438-1F4B18AF67D3}"/>
                  </a:ext>
                </a:extLst>
              </p:cNvPr>
              <p:cNvSpPr txBox="1"/>
              <p:nvPr/>
            </p:nvSpPr>
            <p:spPr>
              <a:xfrm>
                <a:off x="7711971" y="2404428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rgbClr val="144B7A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1600" b="0" i="0" smtClean="0">
                          <a:solidFill>
                            <a:srgbClr val="144B7A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0.2</m:t>
                      </m:r>
                    </m:oMath>
                  </m:oMathPara>
                </a14:m>
                <a:endParaRPr lang="en-US" sz="1600" dirty="0">
                  <a:solidFill>
                    <a:srgbClr val="144B7A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7EE9D1-C3D0-9716-7438-1F4B18AF6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1971" y="2404428"/>
                <a:ext cx="1226799" cy="338554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417128-BB17-0EB5-ED34-F6B414806C5C}"/>
                  </a:ext>
                </a:extLst>
              </p:cNvPr>
              <p:cNvSpPr txBox="1"/>
              <p:nvPr/>
            </p:nvSpPr>
            <p:spPr>
              <a:xfrm>
                <a:off x="7665209" y="2663770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417128-BB17-0EB5-ED34-F6B414806C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209" y="2663770"/>
                <a:ext cx="1226799" cy="338554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49AE11-9647-06BE-45DB-1C32444A33E2}"/>
                  </a:ext>
                </a:extLst>
              </p:cNvPr>
              <p:cNvSpPr txBox="1"/>
              <p:nvPr/>
            </p:nvSpPr>
            <p:spPr>
              <a:xfrm>
                <a:off x="7468447" y="4149927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149AE11-9647-06BE-45DB-1C32444A33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8447" y="4149927"/>
                <a:ext cx="1226799" cy="338554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C4A32E-3677-6DC1-9DB8-76C3D2BBACDC}"/>
                  </a:ext>
                </a:extLst>
              </p:cNvPr>
              <p:cNvSpPr txBox="1"/>
              <p:nvPr/>
            </p:nvSpPr>
            <p:spPr>
              <a:xfrm>
                <a:off x="6024205" y="4136214"/>
                <a:ext cx="1226799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GB" sz="16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d>
                        <m:dPr>
                          <m:ctrlP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=+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AC4A32E-3677-6DC1-9DB8-76C3D2BBAC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05" y="4136214"/>
                <a:ext cx="1226799" cy="338554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73DD95-D5B8-C4B2-6CEB-9E3B23789EAD}"/>
                  </a:ext>
                </a:extLst>
              </p:cNvPr>
              <p:cNvSpPr txBox="1"/>
              <p:nvPr/>
            </p:nvSpPr>
            <p:spPr>
              <a:xfrm>
                <a:off x="7905661" y="1807191"/>
                <a:ext cx="135345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=(0.5,1]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473DD95-D5B8-C4B2-6CEB-9E3B23789E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5661" y="1807191"/>
                <a:ext cx="1353451" cy="338554"/>
              </a:xfrm>
              <a:prstGeom prst="rect">
                <a:avLst/>
              </a:prstGeom>
              <a:blipFill>
                <a:blip r:embed="rId51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1CD336-3E5C-B364-3DD9-6EB9D6F025B4}"/>
                  </a:ext>
                </a:extLst>
              </p:cNvPr>
              <p:cNvSpPr txBox="1"/>
              <p:nvPr/>
            </p:nvSpPr>
            <p:spPr>
              <a:xfrm>
                <a:off x="6782367" y="1449824"/>
                <a:ext cx="135345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</m:sSub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=[0,1]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E1CD336-3E5C-B364-3DD9-6EB9D6F02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2367" y="1449824"/>
                <a:ext cx="1353451" cy="338554"/>
              </a:xfrm>
              <a:prstGeom prst="rect">
                <a:avLst/>
              </a:prstGeom>
              <a:blipFill>
                <a:blip r:embed="rId52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75BFB9-1E89-2B52-A67E-04D50AAB8ECB}"/>
                  </a:ext>
                </a:extLst>
              </p:cNvPr>
              <p:cNvSpPr txBox="1"/>
              <p:nvPr/>
            </p:nvSpPr>
            <p:spPr>
              <a:xfrm>
                <a:off x="6776952" y="1805644"/>
                <a:ext cx="135345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={0.5}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E75BFB9-1E89-2B52-A67E-04D50AAB8E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6952" y="1805644"/>
                <a:ext cx="1353451" cy="338554"/>
              </a:xfrm>
              <a:prstGeom prst="rect">
                <a:avLst/>
              </a:prstGeom>
              <a:blipFill>
                <a:blip r:embed="rId53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09FAD7-6BBE-6D17-32D7-2136E0CCB1AE}"/>
                  </a:ext>
                </a:extLst>
              </p:cNvPr>
              <p:cNvSpPr txBox="1"/>
              <p:nvPr/>
            </p:nvSpPr>
            <p:spPr>
              <a:xfrm>
                <a:off x="5720047" y="1791589"/>
                <a:ext cx="135345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𝕀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sub>
                        <m:sup>
                          <m:r>
                            <a:rPr lang="en-GB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</m:sup>
                      </m:sSubSup>
                      <m:r>
                        <a:rPr lang="en-GB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=[0,0.5)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509FAD7-6BBE-6D17-32D7-2136E0CCB1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047" y="1791589"/>
                <a:ext cx="1353451" cy="338554"/>
              </a:xfrm>
              <a:prstGeom prst="rect">
                <a:avLst/>
              </a:prstGeom>
              <a:blipFill>
                <a:blip r:embed="rId54"/>
                <a:stretch>
                  <a:fillRect b="-14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440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  <p:bldP spid="49" grpId="0"/>
      <p:bldP spid="50" grpId="0"/>
      <p:bldP spid="51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F16C1-1A70-3A5D-C5C8-55ED37AFC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Argumentative Exchanges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761AD-A8E7-6FC3-E27E-9FB53182D5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199" y="1016000"/>
                <a:ext cx="8853055" cy="5110163"/>
              </a:xfrm>
            </p:spPr>
            <p:txBody>
              <a:bodyPr/>
              <a:lstStyle/>
              <a:p>
                <a:r>
                  <a:rPr lang="en-US" dirty="0"/>
                  <a:t>We then define AXs for timestep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0≤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GB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:</a:t>
                </a:r>
              </a:p>
              <a:p>
                <a:endParaRPr lang="en-US" sz="500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is the </a:t>
                </a:r>
                <a:r>
                  <a:rPr lang="en-US" i="1" dirty="0"/>
                  <a:t>exchange BAF;</a:t>
                </a:r>
                <a:endParaRPr lang="en-US" dirty="0"/>
              </a:p>
              <a:p>
                <a:pPr lvl="1"/>
                <a:r>
                  <a:rPr lang="en-US" dirty="0"/>
                  <a:t>Each agent has a private triple;</a:t>
                </a:r>
              </a:p>
              <a:p>
                <a:pPr lvl="1"/>
                <a:r>
                  <a:rPr lang="en-US" dirty="0"/>
                  <a:t>We assume that a conflict exists between agents’ stances on e.</a:t>
                </a:r>
              </a:p>
              <a:p>
                <a:pPr lvl="1"/>
                <a:endParaRPr lang="en-US" sz="1100" dirty="0"/>
              </a:p>
              <a:p>
                <a:r>
                  <a:rPr lang="en-US" dirty="0"/>
                  <a:t>As the timestep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progresses:</a:t>
                </a:r>
              </a:p>
              <a:p>
                <a:pPr lvl="1"/>
                <a:r>
                  <a:rPr lang="en-US" dirty="0"/>
                  <a:t>Agents contribute relations from their private QBAF which attack/support arguments in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;</a:t>
                </a:r>
              </a:p>
              <a:p>
                <a:pPr lvl="1"/>
                <a:r>
                  <a:rPr lang="en-US" dirty="0"/>
                  <a:t>Agents learn any unseen arguments added to the exchange BAF and assign them biases;</a:t>
                </a:r>
              </a:p>
              <a:p>
                <a:pPr lvl="1"/>
                <a:r>
                  <a:rPr lang="en-US" dirty="0"/>
                  <a:t>Agents’ stances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may thus change and the conflict may be </a:t>
                </a:r>
                <a:r>
                  <a:rPr lang="en-US" i="1" dirty="0"/>
                  <a:t>resolved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59761AD-A8E7-6FC3-E27E-9FB53182D5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199" y="1016000"/>
                <a:ext cx="8853055" cy="5110163"/>
              </a:xfrm>
              <a:blipFill>
                <a:blip r:embed="rId3"/>
                <a:stretch>
                  <a:fillRect l="-287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D6CDC24-2706-2CDE-7933-840D3A8352CF}"/>
              </a:ext>
            </a:extLst>
          </p:cNvPr>
          <p:cNvSpPr txBox="1"/>
          <p:nvPr/>
        </p:nvSpPr>
        <p:spPr>
          <a:xfrm>
            <a:off x="5857956" y="3765649"/>
            <a:ext cx="2424657" cy="250834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r"/>
            <a:r>
              <a:rPr lang="en-GB" sz="1400" dirty="0">
                <a:solidFill>
                  <a:schemeClr val="accent2">
                    <a:lumMod val="50000"/>
                  </a:schemeClr>
                </a:solidFill>
              </a:rPr>
              <a:t>Private to </a:t>
            </a:r>
            <a:r>
              <a:rPr lang="el-GR" sz="1400" i="1" dirty="0">
                <a:solidFill>
                  <a:schemeClr val="accent2">
                    <a:lumMod val="50000"/>
                  </a:schemeClr>
                </a:solidFill>
              </a:rPr>
              <a:t>η</a:t>
            </a:r>
            <a:endParaRPr lang="en-US" sz="1400" i="1" baseline="-25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42916-FD1D-5F15-57F4-699DEB172D27}"/>
              </a:ext>
            </a:extLst>
          </p:cNvPr>
          <p:cNvSpPr txBox="1"/>
          <p:nvPr/>
        </p:nvSpPr>
        <p:spPr>
          <a:xfrm>
            <a:off x="3304036" y="3763617"/>
            <a:ext cx="2449869" cy="25054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r"/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Public to </a:t>
            </a:r>
            <a:r>
              <a:rPr lang="el-GR" sz="1400" i="1" dirty="0">
                <a:solidFill>
                  <a:schemeClr val="accent3">
                    <a:lumMod val="50000"/>
                  </a:schemeClr>
                </a:solidFill>
              </a:rPr>
              <a:t>μ</a:t>
            </a:r>
            <a:r>
              <a:rPr lang="en-GB" sz="1400" dirty="0">
                <a:solidFill>
                  <a:schemeClr val="accent3">
                    <a:lumMod val="50000"/>
                  </a:schemeClr>
                </a:solidFill>
              </a:rPr>
              <a:t> and </a:t>
            </a:r>
            <a:r>
              <a:rPr lang="el-GR" sz="1400" i="1" dirty="0">
                <a:solidFill>
                  <a:schemeClr val="accent3">
                    <a:lumMod val="50000"/>
                  </a:schemeClr>
                </a:solidFill>
              </a:rPr>
              <a:t>η</a:t>
            </a:r>
            <a:endParaRPr lang="en-US" sz="1400" i="1" baseline="-25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1247ED-60C5-D7FB-BF7C-F7FC37773201}"/>
              </a:ext>
            </a:extLst>
          </p:cNvPr>
          <p:cNvSpPr txBox="1"/>
          <p:nvPr/>
        </p:nvSpPr>
        <p:spPr>
          <a:xfrm>
            <a:off x="729251" y="3760643"/>
            <a:ext cx="2470683" cy="250834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 anchor="t">
            <a:noAutofit/>
          </a:bodyPr>
          <a:lstStyle/>
          <a:p>
            <a:pPr algn="r"/>
            <a:r>
              <a:rPr lang="en-GB" sz="1400" dirty="0">
                <a:solidFill>
                  <a:schemeClr val="accent5">
                    <a:lumMod val="50000"/>
                  </a:schemeClr>
                </a:solidFill>
              </a:rPr>
              <a:t>Private to </a:t>
            </a:r>
            <a:r>
              <a:rPr lang="el-GR" sz="1400" i="1" dirty="0">
                <a:solidFill>
                  <a:schemeClr val="accent5">
                    <a:lumMod val="50000"/>
                  </a:schemeClr>
                </a:solidFill>
              </a:rPr>
              <a:t>μ</a:t>
            </a:r>
            <a:endParaRPr lang="en-US" sz="1400" i="1" baseline="-25000" dirty="0">
              <a:solidFill>
                <a:schemeClr val="accent5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241E9F-D692-0BCA-293A-1391FB094731}"/>
                  </a:ext>
                </a:extLst>
              </p:cNvPr>
              <p:cNvSpPr txBox="1"/>
              <p:nvPr/>
            </p:nvSpPr>
            <p:spPr>
              <a:xfrm>
                <a:off x="3078078" y="4068413"/>
                <a:ext cx="284316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dirty="0">
                    <a:solidFill>
                      <a:schemeClr val="tx1"/>
                    </a:solidFill>
                  </a:rPr>
                  <a:t>Exchange BAF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ℬ</m:t>
                        </m:r>
                      </m:e>
                      <m:sub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241E9F-D692-0BCA-293A-1391FB0947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8078" y="4068413"/>
                <a:ext cx="2843164" cy="307777"/>
              </a:xfrm>
              <a:prstGeom prst="rect">
                <a:avLst/>
              </a:prstGeom>
              <a:blipFill>
                <a:blip r:embed="rId4"/>
                <a:stretch>
                  <a:fillRect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B86E4B-9703-5FA8-0D26-3D8AF8DDCE78}"/>
                  </a:ext>
                </a:extLst>
              </p:cNvPr>
              <p:cNvSpPr txBox="1"/>
              <p:nvPr/>
            </p:nvSpPr>
            <p:spPr>
              <a:xfrm>
                <a:off x="473368" y="4068145"/>
                <a:ext cx="2843164" cy="327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i="1" dirty="0"/>
                  <a:t>μ</a:t>
                </a:r>
                <a:r>
                  <a:rPr lang="en-GB" sz="1400" dirty="0">
                    <a:solidFill>
                      <a:schemeClr val="tx1"/>
                    </a:solidFill>
                  </a:rPr>
                  <a:t>’s Private QBAF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sub>
                      <m:sup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ECB86E4B-9703-5FA8-0D26-3D8AF8DDC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368" y="4068145"/>
                <a:ext cx="2843164" cy="327975"/>
              </a:xfrm>
              <a:prstGeom prst="rect">
                <a:avLst/>
              </a:prstGeom>
              <a:blipFill>
                <a:blip r:embed="rId5"/>
                <a:stretch>
                  <a:fillRect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73FCD3-6C75-207F-639B-488BAB88A67A}"/>
                  </a:ext>
                </a:extLst>
              </p:cNvPr>
              <p:cNvSpPr txBox="1"/>
              <p:nvPr/>
            </p:nvSpPr>
            <p:spPr>
              <a:xfrm>
                <a:off x="5722094" y="4069602"/>
                <a:ext cx="2843164" cy="3286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sz="1400" i="1" dirty="0"/>
                  <a:t>η</a:t>
                </a:r>
                <a:r>
                  <a:rPr lang="en-GB" sz="1400" dirty="0">
                    <a:solidFill>
                      <a:schemeClr val="tx1"/>
                    </a:solidFill>
                  </a:rPr>
                  <a:t>’s Private QBAF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𝒬</m:t>
                        </m:r>
                      </m:e>
                      <m:sub>
                        <m:r>
                          <a:rPr lang="el-GR" sz="1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sub>
                      <m:sup>
                        <m: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sz="1400" baseline="-25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3C73FCD3-6C75-207F-639B-488BAB88A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2094" y="4069602"/>
                <a:ext cx="2843164" cy="328616"/>
              </a:xfrm>
              <a:prstGeom prst="rect">
                <a:avLst/>
              </a:prstGeom>
              <a:blipFill>
                <a:blip r:embed="rId6"/>
                <a:stretch>
                  <a:fillRect t="-3704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C035578-3CB0-F1E8-89B7-93B75102990E}"/>
              </a:ext>
            </a:extLst>
          </p:cNvPr>
          <p:cNvGrpSpPr/>
          <p:nvPr/>
        </p:nvGrpSpPr>
        <p:grpSpPr>
          <a:xfrm>
            <a:off x="4292582" y="4453786"/>
            <a:ext cx="739082" cy="468000"/>
            <a:chOff x="4112819" y="1588193"/>
            <a:chExt cx="739082" cy="468000"/>
          </a:xfrm>
        </p:grpSpPr>
        <p:sp>
          <p:nvSpPr>
            <p:cNvPr id="109" name="Oval 108">
              <a:extLst>
                <a:ext uri="{FF2B5EF4-FFF2-40B4-BE49-F238E27FC236}">
                  <a16:creationId xmlns:a16="http://schemas.microsoft.com/office/drawing/2014/main" id="{4A1BCA00-0F24-4A2B-4D2F-F1C2C56E7747}"/>
                </a:ext>
              </a:extLst>
            </p:cNvPr>
            <p:cNvSpPr/>
            <p:nvPr/>
          </p:nvSpPr>
          <p:spPr>
            <a:xfrm>
              <a:off x="4112819" y="158819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B2B92500-B2D2-4B1E-1722-983E795A9A9F}"/>
                </a:ext>
              </a:extLst>
            </p:cNvPr>
            <p:cNvSpPr txBox="1"/>
            <p:nvPr/>
          </p:nvSpPr>
          <p:spPr>
            <a:xfrm>
              <a:off x="4197058" y="1623887"/>
              <a:ext cx="654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  <a:endParaRPr lang="en-US" baseline="-25000" dirty="0"/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BB138CEC-D70A-782A-2632-6497B9352982}"/>
              </a:ext>
            </a:extLst>
          </p:cNvPr>
          <p:cNvGrpSpPr/>
          <p:nvPr/>
        </p:nvGrpSpPr>
        <p:grpSpPr>
          <a:xfrm>
            <a:off x="1708314" y="4447294"/>
            <a:ext cx="739082" cy="468000"/>
            <a:chOff x="4112819" y="1588193"/>
            <a:chExt cx="739082" cy="468000"/>
          </a:xfrm>
        </p:grpSpPr>
        <p:sp>
          <p:nvSpPr>
            <p:cNvPr id="112" name="Oval 111">
              <a:extLst>
                <a:ext uri="{FF2B5EF4-FFF2-40B4-BE49-F238E27FC236}">
                  <a16:creationId xmlns:a16="http://schemas.microsoft.com/office/drawing/2014/main" id="{68CE1A90-3C7E-D73C-43FB-A24894562AE8}"/>
                </a:ext>
              </a:extLst>
            </p:cNvPr>
            <p:cNvSpPr/>
            <p:nvPr/>
          </p:nvSpPr>
          <p:spPr>
            <a:xfrm>
              <a:off x="4112819" y="158819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BBD7D05-34D2-F4F4-CC8A-12752564C05F}"/>
                </a:ext>
              </a:extLst>
            </p:cNvPr>
            <p:cNvSpPr txBox="1"/>
            <p:nvPr/>
          </p:nvSpPr>
          <p:spPr>
            <a:xfrm>
              <a:off x="4197058" y="1623887"/>
              <a:ext cx="654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  <a:endParaRPr lang="en-US" baseline="-25000" dirty="0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4A0A9214-E235-0F4B-4522-55CDF44B236D}"/>
              </a:ext>
            </a:extLst>
          </p:cNvPr>
          <p:cNvGrpSpPr/>
          <p:nvPr/>
        </p:nvGrpSpPr>
        <p:grpSpPr>
          <a:xfrm>
            <a:off x="1242908" y="5064753"/>
            <a:ext cx="734793" cy="468000"/>
            <a:chOff x="2354070" y="4206321"/>
            <a:chExt cx="734793" cy="468000"/>
          </a:xfrm>
          <a:noFill/>
        </p:grpSpPr>
        <p:sp>
          <p:nvSpPr>
            <p:cNvPr id="115" name="Oval 114">
              <a:extLst>
                <a:ext uri="{FF2B5EF4-FFF2-40B4-BE49-F238E27FC236}">
                  <a16:creationId xmlns:a16="http://schemas.microsoft.com/office/drawing/2014/main" id="{ADDB5003-02B3-9CC4-A9AF-DE559E2F29D0}"/>
                </a:ext>
              </a:extLst>
            </p:cNvPr>
            <p:cNvSpPr/>
            <p:nvPr/>
          </p:nvSpPr>
          <p:spPr>
            <a:xfrm>
              <a:off x="2354070" y="4206321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E9D731C6-FA5C-A63A-6B86-754A6909DABE}"/>
                </a:ext>
              </a:extLst>
            </p:cNvPr>
            <p:cNvSpPr txBox="1"/>
            <p:nvPr/>
          </p:nvSpPr>
          <p:spPr>
            <a:xfrm>
              <a:off x="2434020" y="4242015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</a:t>
              </a:r>
              <a:endParaRPr lang="en-US" baseline="-25000" dirty="0"/>
            </a:p>
          </p:txBody>
        </p:sp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2069BA1-92A4-B9A9-13C2-5325F8876432}"/>
              </a:ext>
            </a:extLst>
          </p:cNvPr>
          <p:cNvGrpSpPr/>
          <p:nvPr/>
        </p:nvGrpSpPr>
        <p:grpSpPr>
          <a:xfrm>
            <a:off x="2180576" y="5061685"/>
            <a:ext cx="739082" cy="468000"/>
            <a:chOff x="2517053" y="4200483"/>
            <a:chExt cx="739082" cy="468000"/>
          </a:xfrm>
          <a:noFill/>
        </p:grpSpPr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30CC2A45-C478-4432-0207-EE6E3505DD2B}"/>
                </a:ext>
              </a:extLst>
            </p:cNvPr>
            <p:cNvSpPr/>
            <p:nvPr/>
          </p:nvSpPr>
          <p:spPr>
            <a:xfrm>
              <a:off x="2517053" y="420048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D3FB0670-9701-0144-9036-79D5D974302E}"/>
                </a:ext>
              </a:extLst>
            </p:cNvPr>
            <p:cNvSpPr txBox="1"/>
            <p:nvPr/>
          </p:nvSpPr>
          <p:spPr>
            <a:xfrm>
              <a:off x="2601292" y="4247752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  <a:endParaRPr lang="en-US" baseline="-25000" dirty="0"/>
            </a:p>
          </p:txBody>
        </p:sp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F995BA3-34EF-D354-755F-097B5AE0525A}"/>
              </a:ext>
            </a:extLst>
          </p:cNvPr>
          <p:cNvGrpSpPr/>
          <p:nvPr/>
        </p:nvGrpSpPr>
        <p:grpSpPr>
          <a:xfrm>
            <a:off x="1615232" y="4866607"/>
            <a:ext cx="232093" cy="328184"/>
            <a:chOff x="4019736" y="2000220"/>
            <a:chExt cx="232093" cy="328184"/>
          </a:xfrm>
        </p:grpSpPr>
        <p:cxnSp>
          <p:nvCxnSpPr>
            <p:cNvPr id="121" name="Straight Arrow Connector 120">
              <a:extLst>
                <a:ext uri="{FF2B5EF4-FFF2-40B4-BE49-F238E27FC236}">
                  <a16:creationId xmlns:a16="http://schemas.microsoft.com/office/drawing/2014/main" id="{EEC5BF15-D2AA-6AEC-ED38-D324DC96BF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9736" y="2000220"/>
              <a:ext cx="184226" cy="2421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2" name="TextBox 121">
                  <a:extLst>
                    <a:ext uri="{FF2B5EF4-FFF2-40B4-BE49-F238E27FC236}">
                      <a16:creationId xmlns:a16="http://schemas.microsoft.com/office/drawing/2014/main" id="{B3FEE364-75F9-497E-6A5E-BFF77B7C0AF8}"/>
                    </a:ext>
                  </a:extLst>
                </p:cNvPr>
                <p:cNvSpPr txBox="1"/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55" name="TextBox 254">
                  <a:extLst>
                    <a:ext uri="{FF2B5EF4-FFF2-40B4-BE49-F238E27FC236}">
                      <a16:creationId xmlns:a16="http://schemas.microsoft.com/office/drawing/2014/main" id="{16867440-83D1-0175-F455-FA2AE06D834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blipFill>
                  <a:blip r:embed="rId18"/>
                  <a:stretch>
                    <a:fillRect r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9C598271-47B0-C049-C87E-1D691BC5936D}"/>
              </a:ext>
            </a:extLst>
          </p:cNvPr>
          <p:cNvGrpSpPr/>
          <p:nvPr/>
        </p:nvGrpSpPr>
        <p:grpSpPr>
          <a:xfrm>
            <a:off x="1954010" y="4866608"/>
            <a:ext cx="313656" cy="324541"/>
            <a:chOff x="4358515" y="2007506"/>
            <a:chExt cx="313656" cy="324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>
                  <a:extLst>
                    <a:ext uri="{FF2B5EF4-FFF2-40B4-BE49-F238E27FC236}">
                      <a16:creationId xmlns:a16="http://schemas.microsoft.com/office/drawing/2014/main" id="{EE28A8C7-E382-44D7-8F6C-0462B596F5E5}"/>
                    </a:ext>
                  </a:extLst>
                </p:cNvPr>
                <p:cNvSpPr txBox="1"/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57" name="TextBox 256">
                  <a:extLst>
                    <a:ext uri="{FF2B5EF4-FFF2-40B4-BE49-F238E27FC236}">
                      <a16:creationId xmlns:a16="http://schemas.microsoft.com/office/drawing/2014/main" id="{52F93C87-1807-B640-2B28-B748B53855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blipFill>
                  <a:blip r:embed="rId19"/>
                  <a:stretch>
                    <a:fillRect r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F25FC13A-2BA0-F4C1-7AB7-C43CFA4DDB4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7945" y="2007506"/>
              <a:ext cx="184226" cy="24218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1AB2E171-183A-58B8-78ED-637351284C0D}"/>
              </a:ext>
            </a:extLst>
          </p:cNvPr>
          <p:cNvGrpSpPr/>
          <p:nvPr/>
        </p:nvGrpSpPr>
        <p:grpSpPr>
          <a:xfrm>
            <a:off x="6840771" y="5683858"/>
            <a:ext cx="746368" cy="468000"/>
            <a:chOff x="2517053" y="4200483"/>
            <a:chExt cx="746368" cy="468000"/>
          </a:xfrm>
          <a:noFill/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BD070DBD-567B-11B7-21BB-1455827697E9}"/>
                </a:ext>
              </a:extLst>
            </p:cNvPr>
            <p:cNvSpPr/>
            <p:nvPr/>
          </p:nvSpPr>
          <p:spPr>
            <a:xfrm>
              <a:off x="2517053" y="420048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B67D263D-7801-31FF-C0F3-76748B4BCFA0}"/>
                </a:ext>
              </a:extLst>
            </p:cNvPr>
            <p:cNvSpPr txBox="1"/>
            <p:nvPr/>
          </p:nvSpPr>
          <p:spPr>
            <a:xfrm>
              <a:off x="2608578" y="4247752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endParaRPr lang="en-US" baseline="-25000" dirty="0"/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EA446185-B086-0A3C-662A-4DB183D81B2F}"/>
              </a:ext>
            </a:extLst>
          </p:cNvPr>
          <p:cNvGrpSpPr/>
          <p:nvPr/>
        </p:nvGrpSpPr>
        <p:grpSpPr>
          <a:xfrm>
            <a:off x="6614205" y="5488781"/>
            <a:ext cx="313656" cy="324541"/>
            <a:chOff x="4358515" y="2007506"/>
            <a:chExt cx="313656" cy="324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TextBox 129">
                  <a:extLst>
                    <a:ext uri="{FF2B5EF4-FFF2-40B4-BE49-F238E27FC236}">
                      <a16:creationId xmlns:a16="http://schemas.microsoft.com/office/drawing/2014/main" id="{3DBB8945-971F-BD30-C06C-F2835B418200}"/>
                    </a:ext>
                  </a:extLst>
                </p:cNvPr>
                <p:cNvSpPr txBox="1"/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3" name="TextBox 262">
                  <a:extLst>
                    <a:ext uri="{FF2B5EF4-FFF2-40B4-BE49-F238E27FC236}">
                      <a16:creationId xmlns:a16="http://schemas.microsoft.com/office/drawing/2014/main" id="{4F8D6D2E-D31C-4DB7-2EFA-257B3D4CE7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1" name="Straight Arrow Connector 130">
              <a:extLst>
                <a:ext uri="{FF2B5EF4-FFF2-40B4-BE49-F238E27FC236}">
                  <a16:creationId xmlns:a16="http://schemas.microsoft.com/office/drawing/2014/main" id="{BCE9A922-56B3-261B-B335-33766BD1A1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7945" y="2007506"/>
              <a:ext cx="184226" cy="2421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FBFAB960-5A02-055E-AABF-3644AA91A302}"/>
              </a:ext>
            </a:extLst>
          </p:cNvPr>
          <p:cNvGrpSpPr/>
          <p:nvPr/>
        </p:nvGrpSpPr>
        <p:grpSpPr>
          <a:xfrm>
            <a:off x="7777850" y="5680215"/>
            <a:ext cx="753654" cy="468000"/>
            <a:chOff x="2517053" y="4200483"/>
            <a:chExt cx="753654" cy="468000"/>
          </a:xfrm>
          <a:noFill/>
        </p:grpSpPr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ADC41907-2844-47BF-5E08-0A8513E5FB3F}"/>
                </a:ext>
              </a:extLst>
            </p:cNvPr>
            <p:cNvSpPr/>
            <p:nvPr/>
          </p:nvSpPr>
          <p:spPr>
            <a:xfrm>
              <a:off x="2517053" y="420048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46F312FB-2067-5CDB-1022-3F8045D753F5}"/>
                </a:ext>
              </a:extLst>
            </p:cNvPr>
            <p:cNvSpPr txBox="1"/>
            <p:nvPr/>
          </p:nvSpPr>
          <p:spPr>
            <a:xfrm>
              <a:off x="2615864" y="4247752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f</a:t>
              </a:r>
              <a:endParaRPr lang="en-US" baseline="-25000" dirty="0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2C5618EF-BAD0-65CD-0086-4B0D1A5ABFC8}"/>
              </a:ext>
            </a:extLst>
          </p:cNvPr>
          <p:cNvGrpSpPr/>
          <p:nvPr/>
        </p:nvGrpSpPr>
        <p:grpSpPr>
          <a:xfrm>
            <a:off x="7551284" y="5485138"/>
            <a:ext cx="313656" cy="324541"/>
            <a:chOff x="4358515" y="2007506"/>
            <a:chExt cx="313656" cy="324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TextBox 135">
                  <a:extLst>
                    <a:ext uri="{FF2B5EF4-FFF2-40B4-BE49-F238E27FC236}">
                      <a16:creationId xmlns:a16="http://schemas.microsoft.com/office/drawing/2014/main" id="{78A48BDC-644A-7C5C-7081-718C1834C1CC}"/>
                    </a:ext>
                  </a:extLst>
                </p:cNvPr>
                <p:cNvSpPr txBox="1"/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269" name="TextBox 268">
                  <a:extLst>
                    <a:ext uri="{FF2B5EF4-FFF2-40B4-BE49-F238E27FC236}">
                      <a16:creationId xmlns:a16="http://schemas.microsoft.com/office/drawing/2014/main" id="{F33AD944-67C5-7512-B7ED-7F673F7AA1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blipFill>
                  <a:blip r:embed="rId21"/>
                  <a:stretch>
                    <a:fillRect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7" name="Straight Arrow Connector 136">
              <a:extLst>
                <a:ext uri="{FF2B5EF4-FFF2-40B4-BE49-F238E27FC236}">
                  <a16:creationId xmlns:a16="http://schemas.microsoft.com/office/drawing/2014/main" id="{B5B103A3-8A4C-A213-A267-70CAF813CBC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7945" y="2007506"/>
              <a:ext cx="184226" cy="24218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FD862DE0-CEA1-8927-EE08-2C06272FF1F7}"/>
              </a:ext>
            </a:extLst>
          </p:cNvPr>
          <p:cNvGrpSpPr/>
          <p:nvPr/>
        </p:nvGrpSpPr>
        <p:grpSpPr>
          <a:xfrm>
            <a:off x="6828444" y="4448752"/>
            <a:ext cx="739082" cy="468000"/>
            <a:chOff x="4112819" y="1588193"/>
            <a:chExt cx="739082" cy="468000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00701A93-2161-9019-50D4-18FC8CCCFBFF}"/>
                </a:ext>
              </a:extLst>
            </p:cNvPr>
            <p:cNvSpPr/>
            <p:nvPr/>
          </p:nvSpPr>
          <p:spPr>
            <a:xfrm>
              <a:off x="4112819" y="158819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A9CE14D8-4743-602B-5B05-16E90E13C622}"/>
                </a:ext>
              </a:extLst>
            </p:cNvPr>
            <p:cNvSpPr txBox="1"/>
            <p:nvPr/>
          </p:nvSpPr>
          <p:spPr>
            <a:xfrm>
              <a:off x="4197058" y="1623887"/>
              <a:ext cx="6548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e</a:t>
              </a:r>
              <a:endParaRPr lang="en-US" baseline="-25000" dirty="0"/>
            </a:p>
          </p:txBody>
        </p: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31D268B5-0C66-1A4F-F2B5-18B54537BB03}"/>
              </a:ext>
            </a:extLst>
          </p:cNvPr>
          <p:cNvGrpSpPr/>
          <p:nvPr/>
        </p:nvGrpSpPr>
        <p:grpSpPr>
          <a:xfrm>
            <a:off x="6368851" y="5063391"/>
            <a:ext cx="734793" cy="468000"/>
            <a:chOff x="2354070" y="4206321"/>
            <a:chExt cx="734793" cy="468000"/>
          </a:xfrm>
          <a:noFill/>
        </p:grpSpPr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F7DF50D-1173-74C9-E0BE-850635295638}"/>
                </a:ext>
              </a:extLst>
            </p:cNvPr>
            <p:cNvSpPr/>
            <p:nvPr/>
          </p:nvSpPr>
          <p:spPr>
            <a:xfrm>
              <a:off x="2354070" y="4206321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ABD940DE-E883-CD6B-CA88-4308359AFA31}"/>
                </a:ext>
              </a:extLst>
            </p:cNvPr>
            <p:cNvSpPr txBox="1"/>
            <p:nvPr/>
          </p:nvSpPr>
          <p:spPr>
            <a:xfrm>
              <a:off x="2434020" y="4242015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</a:t>
              </a:r>
              <a:endParaRPr lang="en-US" baseline="-25000" dirty="0"/>
            </a:p>
          </p:txBody>
        </p:sp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DDBF7DD-E153-1B90-A1F7-361875DCE8A0}"/>
              </a:ext>
            </a:extLst>
          </p:cNvPr>
          <p:cNvGrpSpPr/>
          <p:nvPr/>
        </p:nvGrpSpPr>
        <p:grpSpPr>
          <a:xfrm>
            <a:off x="7306519" y="5060323"/>
            <a:ext cx="739082" cy="468000"/>
            <a:chOff x="2517053" y="4200483"/>
            <a:chExt cx="739082" cy="468000"/>
          </a:xfrm>
          <a:noFill/>
        </p:grpSpPr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5B1B708A-69D5-31E2-1670-C4ED4B4D0E69}"/>
                </a:ext>
              </a:extLst>
            </p:cNvPr>
            <p:cNvSpPr/>
            <p:nvPr/>
          </p:nvSpPr>
          <p:spPr>
            <a:xfrm>
              <a:off x="2517053" y="420048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EB269DA8-EB09-C176-572D-53ADA33E1B43}"/>
                </a:ext>
              </a:extLst>
            </p:cNvPr>
            <p:cNvSpPr txBox="1"/>
            <p:nvPr/>
          </p:nvSpPr>
          <p:spPr>
            <a:xfrm>
              <a:off x="2601292" y="4247752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  <a:endParaRPr lang="en-US" baseline="-25000" dirty="0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D2E264A4-0341-848B-4D0F-40B046DA6288}"/>
              </a:ext>
            </a:extLst>
          </p:cNvPr>
          <p:cNvGrpSpPr/>
          <p:nvPr/>
        </p:nvGrpSpPr>
        <p:grpSpPr>
          <a:xfrm>
            <a:off x="6741175" y="4865245"/>
            <a:ext cx="232093" cy="328184"/>
            <a:chOff x="4019736" y="2000220"/>
            <a:chExt cx="232093" cy="328184"/>
          </a:xfrm>
        </p:grpSpPr>
        <p:cxnSp>
          <p:nvCxnSpPr>
            <p:cNvPr id="148" name="Straight Arrow Connector 147">
              <a:extLst>
                <a:ext uri="{FF2B5EF4-FFF2-40B4-BE49-F238E27FC236}">
                  <a16:creationId xmlns:a16="http://schemas.microsoft.com/office/drawing/2014/main" id="{DA810BC7-6FC7-899E-BBD1-21698F0E08E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9736" y="2000220"/>
              <a:ext cx="184226" cy="2421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9" name="TextBox 148">
                  <a:extLst>
                    <a:ext uri="{FF2B5EF4-FFF2-40B4-BE49-F238E27FC236}">
                      <a16:creationId xmlns:a16="http://schemas.microsoft.com/office/drawing/2014/main" id="{D8F78182-87CC-F8BD-42AC-F54E55A6B4AB}"/>
                    </a:ext>
                  </a:extLst>
                </p:cNvPr>
                <p:cNvSpPr txBox="1"/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82" name="TextBox 281">
                  <a:extLst>
                    <a:ext uri="{FF2B5EF4-FFF2-40B4-BE49-F238E27FC236}">
                      <a16:creationId xmlns:a16="http://schemas.microsoft.com/office/drawing/2014/main" id="{2CD17307-4663-B77E-236F-3CBC3A7CE3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blipFill>
                  <a:blip r:embed="rId22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86FF0A6D-5FC9-86B0-BB62-4DB87BF15244}"/>
              </a:ext>
            </a:extLst>
          </p:cNvPr>
          <p:cNvGrpSpPr/>
          <p:nvPr/>
        </p:nvGrpSpPr>
        <p:grpSpPr>
          <a:xfrm>
            <a:off x="7079953" y="4865246"/>
            <a:ext cx="313656" cy="324541"/>
            <a:chOff x="4358515" y="2007506"/>
            <a:chExt cx="313656" cy="324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1" name="TextBox 150">
                  <a:extLst>
                    <a:ext uri="{FF2B5EF4-FFF2-40B4-BE49-F238E27FC236}">
                      <a16:creationId xmlns:a16="http://schemas.microsoft.com/office/drawing/2014/main" id="{3C7120A8-285E-38B6-8B7F-51D5DC4CDEEA}"/>
                    </a:ext>
                  </a:extLst>
                </p:cNvPr>
                <p:cNvSpPr txBox="1"/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02" name="TextBox 301">
                  <a:extLst>
                    <a:ext uri="{FF2B5EF4-FFF2-40B4-BE49-F238E27FC236}">
                      <a16:creationId xmlns:a16="http://schemas.microsoft.com/office/drawing/2014/main" id="{388CF49C-FC91-EAC6-54ED-5C935B57CF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blipFill>
                  <a:blip r:embed="rId23"/>
                  <a:stretch>
                    <a:fillRect r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2" name="Straight Arrow Connector 151">
              <a:extLst>
                <a:ext uri="{FF2B5EF4-FFF2-40B4-BE49-F238E27FC236}">
                  <a16:creationId xmlns:a16="http://schemas.microsoft.com/office/drawing/2014/main" id="{2FDEFEE7-2715-C741-5B69-454DB38C8CA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7945" y="2007506"/>
              <a:ext cx="184226" cy="24218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33979F95-6E0C-03BA-E92C-97518B9B7A77}"/>
              </a:ext>
            </a:extLst>
          </p:cNvPr>
          <p:cNvGrpSpPr/>
          <p:nvPr/>
        </p:nvGrpSpPr>
        <p:grpSpPr>
          <a:xfrm>
            <a:off x="781437" y="5685074"/>
            <a:ext cx="734793" cy="468000"/>
            <a:chOff x="2354070" y="4206321"/>
            <a:chExt cx="734793" cy="468000"/>
          </a:xfrm>
          <a:noFill/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9AD9D5FB-96A8-A1B3-F460-43C592B0CB9C}"/>
                </a:ext>
              </a:extLst>
            </p:cNvPr>
            <p:cNvSpPr/>
            <p:nvPr/>
          </p:nvSpPr>
          <p:spPr>
            <a:xfrm>
              <a:off x="2354070" y="4206321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5" name="TextBox 154">
              <a:extLst>
                <a:ext uri="{FF2B5EF4-FFF2-40B4-BE49-F238E27FC236}">
                  <a16:creationId xmlns:a16="http://schemas.microsoft.com/office/drawing/2014/main" id="{0AB15EA4-B76E-66D8-B87D-94FD56C32E0F}"/>
                </a:ext>
              </a:extLst>
            </p:cNvPr>
            <p:cNvSpPr txBox="1"/>
            <p:nvPr/>
          </p:nvSpPr>
          <p:spPr>
            <a:xfrm>
              <a:off x="2434020" y="4242015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endParaRPr lang="en-US" baseline="-25000" dirty="0"/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3B8E8ECB-9D83-31E3-7AF6-4677E090CF35}"/>
              </a:ext>
            </a:extLst>
          </p:cNvPr>
          <p:cNvGrpSpPr/>
          <p:nvPr/>
        </p:nvGrpSpPr>
        <p:grpSpPr>
          <a:xfrm>
            <a:off x="3822843" y="5067787"/>
            <a:ext cx="734793" cy="468000"/>
            <a:chOff x="2354070" y="4206321"/>
            <a:chExt cx="734793" cy="468000"/>
          </a:xfrm>
          <a:noFill/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F27B00DD-A7FC-F60A-D2CC-D62A1F1C1807}"/>
                </a:ext>
              </a:extLst>
            </p:cNvPr>
            <p:cNvSpPr/>
            <p:nvPr/>
          </p:nvSpPr>
          <p:spPr>
            <a:xfrm>
              <a:off x="2354070" y="4206321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94F4C436-5C48-C618-1411-A57CDF43E632}"/>
                </a:ext>
              </a:extLst>
            </p:cNvPr>
            <p:cNvSpPr txBox="1"/>
            <p:nvPr/>
          </p:nvSpPr>
          <p:spPr>
            <a:xfrm>
              <a:off x="2434020" y="4242015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a</a:t>
              </a:r>
              <a:endParaRPr lang="en-US" baseline="-25000" dirty="0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4A2D927C-C7C7-8E8A-DE48-081411CE0DF2}"/>
              </a:ext>
            </a:extLst>
          </p:cNvPr>
          <p:cNvGrpSpPr/>
          <p:nvPr/>
        </p:nvGrpSpPr>
        <p:grpSpPr>
          <a:xfrm>
            <a:off x="4760511" y="5064719"/>
            <a:ext cx="739082" cy="468000"/>
            <a:chOff x="2517053" y="4200483"/>
            <a:chExt cx="739082" cy="468000"/>
          </a:xfrm>
          <a:noFill/>
        </p:grpSpPr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41D3243A-83FE-D1E6-B051-7116AB628311}"/>
                </a:ext>
              </a:extLst>
            </p:cNvPr>
            <p:cNvSpPr/>
            <p:nvPr/>
          </p:nvSpPr>
          <p:spPr>
            <a:xfrm>
              <a:off x="2517053" y="420048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37506B29-1103-A7BA-B716-523BA4F1F793}"/>
                </a:ext>
              </a:extLst>
            </p:cNvPr>
            <p:cNvSpPr txBox="1"/>
            <p:nvPr/>
          </p:nvSpPr>
          <p:spPr>
            <a:xfrm>
              <a:off x="2601292" y="4247752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b</a:t>
              </a:r>
              <a:endParaRPr lang="en-US" baseline="-25000" dirty="0"/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FC37B3AC-4FE1-5F0B-3F94-7C0FE6F4FD46}"/>
              </a:ext>
            </a:extLst>
          </p:cNvPr>
          <p:cNvGrpSpPr/>
          <p:nvPr/>
        </p:nvGrpSpPr>
        <p:grpSpPr>
          <a:xfrm>
            <a:off x="4195167" y="4869641"/>
            <a:ext cx="232093" cy="328184"/>
            <a:chOff x="4019736" y="2000220"/>
            <a:chExt cx="232093" cy="328184"/>
          </a:xfrm>
        </p:grpSpPr>
        <p:cxnSp>
          <p:nvCxnSpPr>
            <p:cNvPr id="163" name="Straight Arrow Connector 162">
              <a:extLst>
                <a:ext uri="{FF2B5EF4-FFF2-40B4-BE49-F238E27FC236}">
                  <a16:creationId xmlns:a16="http://schemas.microsoft.com/office/drawing/2014/main" id="{E1A9AD8F-FAFB-532B-85AF-1CC9ED290B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9736" y="2000220"/>
              <a:ext cx="184226" cy="2421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CD8E19A9-14F3-ED75-CB66-914CD11E9059}"/>
                    </a:ext>
                  </a:extLst>
                </p:cNvPr>
                <p:cNvSpPr txBox="1"/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1" name="TextBox 330">
                  <a:extLst>
                    <a:ext uri="{FF2B5EF4-FFF2-40B4-BE49-F238E27FC236}">
                      <a16:creationId xmlns:a16="http://schemas.microsoft.com/office/drawing/2014/main" id="{4FC854F1-1BF7-F440-64BC-0E32761A2A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blipFill>
                  <a:blip r:embed="rId24"/>
                  <a:stretch>
                    <a:fillRect r="-1176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F799EF43-2F0A-CC50-110B-EC12F603BFBB}"/>
              </a:ext>
            </a:extLst>
          </p:cNvPr>
          <p:cNvGrpSpPr/>
          <p:nvPr/>
        </p:nvGrpSpPr>
        <p:grpSpPr>
          <a:xfrm>
            <a:off x="4533945" y="4869642"/>
            <a:ext cx="313656" cy="324541"/>
            <a:chOff x="4358515" y="2007506"/>
            <a:chExt cx="313656" cy="324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TextBox 165">
                  <a:extLst>
                    <a:ext uri="{FF2B5EF4-FFF2-40B4-BE49-F238E27FC236}">
                      <a16:creationId xmlns:a16="http://schemas.microsoft.com/office/drawing/2014/main" id="{D1C77194-9027-2051-7E44-AA5074EE4976}"/>
                    </a:ext>
                  </a:extLst>
                </p:cNvPr>
                <p:cNvSpPr txBox="1"/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33" name="TextBox 332">
                  <a:extLst>
                    <a:ext uri="{FF2B5EF4-FFF2-40B4-BE49-F238E27FC236}">
                      <a16:creationId xmlns:a16="http://schemas.microsoft.com/office/drawing/2014/main" id="{0CBDBE09-A6D3-6B5A-6C17-ECED757076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blipFill>
                  <a:blip r:embed="rId25"/>
                  <a:stretch>
                    <a:fillRect r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7" name="Straight Arrow Connector 166">
              <a:extLst>
                <a:ext uri="{FF2B5EF4-FFF2-40B4-BE49-F238E27FC236}">
                  <a16:creationId xmlns:a16="http://schemas.microsoft.com/office/drawing/2014/main" id="{D601E02D-389B-D586-6CBF-BD8AE08FEE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7945" y="2007506"/>
              <a:ext cx="184226" cy="24218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94E48D49-52F3-BA00-D667-5421A9147D21}"/>
              </a:ext>
            </a:extLst>
          </p:cNvPr>
          <p:cNvGrpSpPr/>
          <p:nvPr/>
        </p:nvGrpSpPr>
        <p:grpSpPr>
          <a:xfrm>
            <a:off x="1153890" y="5488073"/>
            <a:ext cx="232093" cy="328184"/>
            <a:chOff x="4019736" y="2000220"/>
            <a:chExt cx="232093" cy="328184"/>
          </a:xfrm>
        </p:grpSpPr>
        <p:cxnSp>
          <p:nvCxnSpPr>
            <p:cNvPr id="169" name="Straight Arrow Connector 168">
              <a:extLst>
                <a:ext uri="{FF2B5EF4-FFF2-40B4-BE49-F238E27FC236}">
                  <a16:creationId xmlns:a16="http://schemas.microsoft.com/office/drawing/2014/main" id="{8FF2FA0D-2613-1816-6A40-D5DB52D333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9736" y="2000220"/>
              <a:ext cx="184226" cy="24218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TextBox 169">
                  <a:extLst>
                    <a:ext uri="{FF2B5EF4-FFF2-40B4-BE49-F238E27FC236}">
                      <a16:creationId xmlns:a16="http://schemas.microsoft.com/office/drawing/2014/main" id="{81CC8A6B-282A-7A8B-AE98-F70FEAD6F12C}"/>
                    </a:ext>
                  </a:extLst>
                </p:cNvPr>
                <p:cNvSpPr txBox="1"/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37" name="TextBox 336">
                  <a:extLst>
                    <a:ext uri="{FF2B5EF4-FFF2-40B4-BE49-F238E27FC236}">
                      <a16:creationId xmlns:a16="http://schemas.microsoft.com/office/drawing/2014/main" id="{43BA4523-A743-910A-3CD3-D081C6062DA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blipFill>
                  <a:blip r:embed="rId26"/>
                  <a:stretch>
                    <a:fillRect r="-235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9C7DC05C-4CA8-AD12-8F56-D5BC914F1199}"/>
              </a:ext>
            </a:extLst>
          </p:cNvPr>
          <p:cNvGrpSpPr/>
          <p:nvPr/>
        </p:nvGrpSpPr>
        <p:grpSpPr>
          <a:xfrm>
            <a:off x="5905250" y="5682201"/>
            <a:ext cx="734793" cy="468000"/>
            <a:chOff x="2354070" y="4206321"/>
            <a:chExt cx="734793" cy="468000"/>
          </a:xfrm>
          <a:noFill/>
        </p:grpSpPr>
        <p:sp>
          <p:nvSpPr>
            <p:cNvPr id="215" name="Oval 214">
              <a:extLst>
                <a:ext uri="{FF2B5EF4-FFF2-40B4-BE49-F238E27FC236}">
                  <a16:creationId xmlns:a16="http://schemas.microsoft.com/office/drawing/2014/main" id="{2EA08196-04E0-BD82-F36C-B8214DC7D213}"/>
                </a:ext>
              </a:extLst>
            </p:cNvPr>
            <p:cNvSpPr/>
            <p:nvPr/>
          </p:nvSpPr>
          <p:spPr>
            <a:xfrm>
              <a:off x="2354070" y="4206321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16" name="TextBox 215">
              <a:extLst>
                <a:ext uri="{FF2B5EF4-FFF2-40B4-BE49-F238E27FC236}">
                  <a16:creationId xmlns:a16="http://schemas.microsoft.com/office/drawing/2014/main" id="{FA5E1E10-3991-D2C7-DAEF-10B71E4987C5}"/>
                </a:ext>
              </a:extLst>
            </p:cNvPr>
            <p:cNvSpPr txBox="1"/>
            <p:nvPr/>
          </p:nvSpPr>
          <p:spPr>
            <a:xfrm>
              <a:off x="2434020" y="4242015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endParaRPr lang="en-US" baseline="-25000" dirty="0"/>
            </a:p>
          </p:txBody>
        </p:sp>
      </p:grp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EB5F08EC-A4D9-7B83-7B6F-FF36C4C40458}"/>
              </a:ext>
            </a:extLst>
          </p:cNvPr>
          <p:cNvGrpSpPr/>
          <p:nvPr/>
        </p:nvGrpSpPr>
        <p:grpSpPr>
          <a:xfrm>
            <a:off x="6277703" y="5485200"/>
            <a:ext cx="232093" cy="328184"/>
            <a:chOff x="4019736" y="2000220"/>
            <a:chExt cx="232093" cy="328184"/>
          </a:xfrm>
        </p:grpSpPr>
        <p:cxnSp>
          <p:nvCxnSpPr>
            <p:cNvPr id="218" name="Straight Arrow Connector 217">
              <a:extLst>
                <a:ext uri="{FF2B5EF4-FFF2-40B4-BE49-F238E27FC236}">
                  <a16:creationId xmlns:a16="http://schemas.microsoft.com/office/drawing/2014/main" id="{2F9998EB-1700-49B8-F165-E606EFA155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9736" y="2000220"/>
              <a:ext cx="184226" cy="24218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TextBox 218">
                  <a:extLst>
                    <a:ext uri="{FF2B5EF4-FFF2-40B4-BE49-F238E27FC236}">
                      <a16:creationId xmlns:a16="http://schemas.microsoft.com/office/drawing/2014/main" id="{E20ACE11-122D-9F4E-DA3B-997D5DCE5B19}"/>
                    </a:ext>
                  </a:extLst>
                </p:cNvPr>
                <p:cNvSpPr txBox="1"/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56" name="TextBox 355">
                  <a:extLst>
                    <a:ext uri="{FF2B5EF4-FFF2-40B4-BE49-F238E27FC236}">
                      <a16:creationId xmlns:a16="http://schemas.microsoft.com/office/drawing/2014/main" id="{33A6F066-512A-1CB1-5BCE-E5D60BD8C5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blipFill>
                  <a:blip r:embed="rId31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0" name="Group 219">
            <a:extLst>
              <a:ext uri="{FF2B5EF4-FFF2-40B4-BE49-F238E27FC236}">
                <a16:creationId xmlns:a16="http://schemas.microsoft.com/office/drawing/2014/main" id="{E59F5AAC-FFE1-9DD7-406C-A39125439351}"/>
              </a:ext>
            </a:extLst>
          </p:cNvPr>
          <p:cNvGrpSpPr/>
          <p:nvPr/>
        </p:nvGrpSpPr>
        <p:grpSpPr>
          <a:xfrm>
            <a:off x="4287125" y="5684438"/>
            <a:ext cx="746368" cy="468000"/>
            <a:chOff x="2517053" y="4200483"/>
            <a:chExt cx="746368" cy="468000"/>
          </a:xfrm>
          <a:noFill/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7C8CE77F-F601-7D1E-54AF-C63AA0E154FD}"/>
                </a:ext>
              </a:extLst>
            </p:cNvPr>
            <p:cNvSpPr/>
            <p:nvPr/>
          </p:nvSpPr>
          <p:spPr>
            <a:xfrm>
              <a:off x="2517053" y="420048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2" name="TextBox 221">
              <a:extLst>
                <a:ext uri="{FF2B5EF4-FFF2-40B4-BE49-F238E27FC236}">
                  <a16:creationId xmlns:a16="http://schemas.microsoft.com/office/drawing/2014/main" id="{AC2D8A60-EFE0-94D8-8860-B748EEEF9C26}"/>
                </a:ext>
              </a:extLst>
            </p:cNvPr>
            <p:cNvSpPr txBox="1"/>
            <p:nvPr/>
          </p:nvSpPr>
          <p:spPr>
            <a:xfrm>
              <a:off x="2608578" y="4247752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endParaRPr lang="en-US" baseline="-25000" dirty="0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9666D9D8-BBC9-8FAD-611D-04DFDA5D7E5F}"/>
              </a:ext>
            </a:extLst>
          </p:cNvPr>
          <p:cNvGrpSpPr/>
          <p:nvPr/>
        </p:nvGrpSpPr>
        <p:grpSpPr>
          <a:xfrm>
            <a:off x="4060559" y="5489361"/>
            <a:ext cx="313656" cy="324541"/>
            <a:chOff x="4358515" y="2007506"/>
            <a:chExt cx="313656" cy="324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4" name="TextBox 223">
                  <a:extLst>
                    <a:ext uri="{FF2B5EF4-FFF2-40B4-BE49-F238E27FC236}">
                      <a16:creationId xmlns:a16="http://schemas.microsoft.com/office/drawing/2014/main" id="{214F5C13-5A4C-7293-4FCF-85A774B847E5}"/>
                    </a:ext>
                  </a:extLst>
                </p:cNvPr>
                <p:cNvSpPr txBox="1"/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61" name="TextBox 360">
                  <a:extLst>
                    <a:ext uri="{FF2B5EF4-FFF2-40B4-BE49-F238E27FC236}">
                      <a16:creationId xmlns:a16="http://schemas.microsoft.com/office/drawing/2014/main" id="{C32ABCA6-48E6-138D-21DD-01A2663750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25" name="Straight Arrow Connector 224">
              <a:extLst>
                <a:ext uri="{FF2B5EF4-FFF2-40B4-BE49-F238E27FC236}">
                  <a16:creationId xmlns:a16="http://schemas.microsoft.com/office/drawing/2014/main" id="{A20C3099-FB84-848B-97D9-72D7776B0C3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7945" y="2007506"/>
              <a:ext cx="184226" cy="2421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1ECA703D-51B3-A193-C755-0B72C83BB08D}"/>
              </a:ext>
            </a:extLst>
          </p:cNvPr>
          <p:cNvGrpSpPr/>
          <p:nvPr/>
        </p:nvGrpSpPr>
        <p:grpSpPr>
          <a:xfrm>
            <a:off x="3351604" y="5682781"/>
            <a:ext cx="734793" cy="468000"/>
            <a:chOff x="2354070" y="4206321"/>
            <a:chExt cx="734793" cy="468000"/>
          </a:xfrm>
          <a:noFill/>
        </p:grpSpPr>
        <p:sp>
          <p:nvSpPr>
            <p:cNvPr id="227" name="Oval 226">
              <a:extLst>
                <a:ext uri="{FF2B5EF4-FFF2-40B4-BE49-F238E27FC236}">
                  <a16:creationId xmlns:a16="http://schemas.microsoft.com/office/drawing/2014/main" id="{1758EE23-3DE4-962E-1B59-54F22B6A8A37}"/>
                </a:ext>
              </a:extLst>
            </p:cNvPr>
            <p:cNvSpPr/>
            <p:nvPr/>
          </p:nvSpPr>
          <p:spPr>
            <a:xfrm>
              <a:off x="2354070" y="4206321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id="{DF4BACA1-0784-346C-5E8A-188856C335A6}"/>
                </a:ext>
              </a:extLst>
            </p:cNvPr>
            <p:cNvSpPr txBox="1"/>
            <p:nvPr/>
          </p:nvSpPr>
          <p:spPr>
            <a:xfrm>
              <a:off x="2434020" y="4242015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c</a:t>
              </a:r>
              <a:endParaRPr lang="en-US" baseline="-25000" dirty="0"/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23A1EAF3-EF39-906B-3F65-4964EC7F1570}"/>
              </a:ext>
            </a:extLst>
          </p:cNvPr>
          <p:cNvGrpSpPr/>
          <p:nvPr/>
        </p:nvGrpSpPr>
        <p:grpSpPr>
          <a:xfrm>
            <a:off x="3724057" y="5485780"/>
            <a:ext cx="232093" cy="328184"/>
            <a:chOff x="4019736" y="2000220"/>
            <a:chExt cx="232093" cy="328184"/>
          </a:xfrm>
        </p:grpSpPr>
        <p:cxnSp>
          <p:nvCxnSpPr>
            <p:cNvPr id="230" name="Straight Arrow Connector 229">
              <a:extLst>
                <a:ext uri="{FF2B5EF4-FFF2-40B4-BE49-F238E27FC236}">
                  <a16:creationId xmlns:a16="http://schemas.microsoft.com/office/drawing/2014/main" id="{EB444DA7-DC7D-69B9-1370-1A70C3C4C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19736" y="2000220"/>
              <a:ext cx="184226" cy="242188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1" name="TextBox 230">
                  <a:extLst>
                    <a:ext uri="{FF2B5EF4-FFF2-40B4-BE49-F238E27FC236}">
                      <a16:creationId xmlns:a16="http://schemas.microsoft.com/office/drawing/2014/main" id="{0F5E6C2B-9ECF-085C-7565-1961F5BF66EE}"/>
                    </a:ext>
                  </a:extLst>
                </p:cNvPr>
                <p:cNvSpPr txBox="1"/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368" name="TextBox 367">
                  <a:extLst>
                    <a:ext uri="{FF2B5EF4-FFF2-40B4-BE49-F238E27FC236}">
                      <a16:creationId xmlns:a16="http://schemas.microsoft.com/office/drawing/2014/main" id="{768AF9F3-3736-C78C-F101-99161311363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41345" y="2055637"/>
                  <a:ext cx="210484" cy="272767"/>
                </a:xfrm>
                <a:prstGeom prst="rect">
                  <a:avLst/>
                </a:prstGeom>
                <a:blipFill>
                  <a:blip r:embed="rId7"/>
                  <a:stretch>
                    <a:fillRect r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A495117B-927A-7FFD-E4E8-31C6DC2E3C76}"/>
              </a:ext>
            </a:extLst>
          </p:cNvPr>
          <p:cNvGrpSpPr/>
          <p:nvPr/>
        </p:nvGrpSpPr>
        <p:grpSpPr>
          <a:xfrm>
            <a:off x="1720143" y="5684438"/>
            <a:ext cx="746368" cy="468000"/>
            <a:chOff x="2517053" y="4200483"/>
            <a:chExt cx="746368" cy="468000"/>
          </a:xfrm>
          <a:noFill/>
        </p:grpSpPr>
        <p:sp>
          <p:nvSpPr>
            <p:cNvPr id="233" name="Oval 232">
              <a:extLst>
                <a:ext uri="{FF2B5EF4-FFF2-40B4-BE49-F238E27FC236}">
                  <a16:creationId xmlns:a16="http://schemas.microsoft.com/office/drawing/2014/main" id="{9DC198E4-53F2-449A-E819-F79EB16BA52B}"/>
                </a:ext>
              </a:extLst>
            </p:cNvPr>
            <p:cNvSpPr/>
            <p:nvPr/>
          </p:nvSpPr>
          <p:spPr>
            <a:xfrm>
              <a:off x="2517053" y="4200483"/>
              <a:ext cx="468000" cy="468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C8AB7945-E603-C5B9-2520-6F82D33B7B02}"/>
                </a:ext>
              </a:extLst>
            </p:cNvPr>
            <p:cNvSpPr txBox="1"/>
            <p:nvPr/>
          </p:nvSpPr>
          <p:spPr>
            <a:xfrm>
              <a:off x="2608578" y="4247752"/>
              <a:ext cx="654843" cy="369332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/>
                <a:t>d</a:t>
              </a:r>
              <a:endParaRPr lang="en-US" baseline="-25000" dirty="0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E46FA3D9-88F0-0EB6-0274-0BF3F3D83EA0}"/>
              </a:ext>
            </a:extLst>
          </p:cNvPr>
          <p:cNvGrpSpPr/>
          <p:nvPr/>
        </p:nvGrpSpPr>
        <p:grpSpPr>
          <a:xfrm>
            <a:off x="1493577" y="5489361"/>
            <a:ext cx="313656" cy="324541"/>
            <a:chOff x="4358515" y="2007506"/>
            <a:chExt cx="313656" cy="3245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TextBox 235">
                  <a:extLst>
                    <a:ext uri="{FF2B5EF4-FFF2-40B4-BE49-F238E27FC236}">
                      <a16:creationId xmlns:a16="http://schemas.microsoft.com/office/drawing/2014/main" id="{5ED9E5CE-21F8-1F3B-AEBF-E24D6F423DDC}"/>
                    </a:ext>
                  </a:extLst>
                </p:cNvPr>
                <p:cNvSpPr txBox="1"/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12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en-US" sz="1200" baseline="-25000" dirty="0">
                    <a:solidFill>
                      <a:srgbClr val="00B050"/>
                    </a:solidFill>
                  </a:endParaRPr>
                </a:p>
              </p:txBody>
            </p:sp>
          </mc:Choice>
          <mc:Fallback xmlns="">
            <p:sp>
              <p:nvSpPr>
                <p:cNvPr id="373" name="TextBox 372">
                  <a:extLst>
                    <a:ext uri="{FF2B5EF4-FFF2-40B4-BE49-F238E27FC236}">
                      <a16:creationId xmlns:a16="http://schemas.microsoft.com/office/drawing/2014/main" id="{5655ECF8-6928-DC12-25C9-2E77A43941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58515" y="2059280"/>
                  <a:ext cx="241401" cy="272767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3D6B1817-D145-9F9D-C6ED-49ACC03BFD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487945" y="2007506"/>
              <a:ext cx="184226" cy="24218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AF6981D-9536-3447-E603-7629A4F09CB7}"/>
                  </a:ext>
                </a:extLst>
              </p:cNvPr>
              <p:cNvSpPr txBox="1"/>
              <p:nvPr/>
            </p:nvSpPr>
            <p:spPr>
              <a:xfrm>
                <a:off x="2806550" y="5157729"/>
                <a:ext cx="840420" cy="302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GB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→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38" name="TextBox 237">
                <a:extLst>
                  <a:ext uri="{FF2B5EF4-FFF2-40B4-BE49-F238E27FC236}">
                    <a16:creationId xmlns:a16="http://schemas.microsoft.com/office/drawing/2014/main" id="{DAF6981D-9536-3447-E603-7629A4F09C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6550" y="5157729"/>
                <a:ext cx="840420" cy="302840"/>
              </a:xfrm>
              <a:prstGeom prst="rect">
                <a:avLst/>
              </a:prstGeom>
              <a:blipFill>
                <a:blip r:embed="rId32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028EE2E1-3C87-AEDC-FD55-D80DB6D67C3C}"/>
                  </a:ext>
                </a:extLst>
              </p:cNvPr>
              <p:cNvSpPr txBox="1"/>
              <p:nvPr/>
            </p:nvSpPr>
            <p:spPr>
              <a:xfrm>
                <a:off x="5387909" y="5138257"/>
                <a:ext cx="844525" cy="302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r>
                        <a:rPr lang="en-GB" sz="1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en-GB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GB" sz="1400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39" name="TextBox 238">
                <a:extLst>
                  <a:ext uri="{FF2B5EF4-FFF2-40B4-BE49-F238E27FC236}">
                    <a16:creationId xmlns:a16="http://schemas.microsoft.com/office/drawing/2014/main" id="{028EE2E1-3C87-AEDC-FD55-D80DB6D67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7909" y="5138257"/>
                <a:ext cx="844525" cy="302840"/>
              </a:xfrm>
              <a:prstGeom prst="rect">
                <a:avLst/>
              </a:prstGeom>
              <a:blipFill>
                <a:blip r:embed="rId33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DC131E4-EB28-046D-6C9B-D7BE799C595B}"/>
                  </a:ext>
                </a:extLst>
              </p:cNvPr>
              <p:cNvSpPr txBox="1"/>
              <p:nvPr/>
            </p:nvSpPr>
            <p:spPr>
              <a:xfrm>
                <a:off x="2811571" y="5164213"/>
                <a:ext cx="840420" cy="302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→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0DC131E4-EB28-046D-6C9B-D7BE799C59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1571" y="5164213"/>
                <a:ext cx="840420" cy="302840"/>
              </a:xfrm>
              <a:prstGeom prst="rect">
                <a:avLst/>
              </a:prstGeom>
              <a:blipFill>
                <a:blip r:embed="rId34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86456D5C-7060-1C6C-C485-9783EA39F6F2}"/>
                  </a:ext>
                </a:extLst>
              </p:cNvPr>
              <p:cNvSpPr txBox="1"/>
              <p:nvPr/>
            </p:nvSpPr>
            <p:spPr>
              <a:xfrm>
                <a:off x="5372268" y="5147894"/>
                <a:ext cx="875046" cy="302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41" name="TextBox 240">
                <a:extLst>
                  <a:ext uri="{FF2B5EF4-FFF2-40B4-BE49-F238E27FC236}">
                    <a16:creationId xmlns:a16="http://schemas.microsoft.com/office/drawing/2014/main" id="{86456D5C-7060-1C6C-C485-9783EA39F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268" y="5147894"/>
                <a:ext cx="875046" cy="302840"/>
              </a:xfrm>
              <a:prstGeom prst="rect">
                <a:avLst/>
              </a:prstGeom>
              <a:blipFill>
                <a:blip r:embed="rId3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58A44A81-1227-DDA5-C0AD-01B3EEEA2C05}"/>
                  </a:ext>
                </a:extLst>
              </p:cNvPr>
              <p:cNvSpPr txBox="1"/>
              <p:nvPr/>
            </p:nvSpPr>
            <p:spPr>
              <a:xfrm>
                <a:off x="2849604" y="5149282"/>
                <a:ext cx="795003" cy="302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←</m:t>
                      </m:r>
                      <m:d>
                        <m:dPr>
                          <m:ctrlP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GB" sz="1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GB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e>
                      </m:d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42" name="TextBox 241">
                <a:extLst>
                  <a:ext uri="{FF2B5EF4-FFF2-40B4-BE49-F238E27FC236}">
                    <a16:creationId xmlns:a16="http://schemas.microsoft.com/office/drawing/2014/main" id="{58A44A81-1227-DDA5-C0AD-01B3EEEA2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604" y="5149282"/>
                <a:ext cx="795003" cy="302840"/>
              </a:xfrm>
              <a:prstGeom prst="rect">
                <a:avLst/>
              </a:prstGeom>
              <a:blipFill>
                <a:blip r:embed="rId3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2AE3C4D2-49EA-0739-3239-FAEB2670F542}"/>
                  </a:ext>
                </a:extLst>
              </p:cNvPr>
              <p:cNvSpPr txBox="1"/>
              <p:nvPr/>
            </p:nvSpPr>
            <p:spPr>
              <a:xfrm>
                <a:off x="5403889" y="5140838"/>
                <a:ext cx="840420" cy="30284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en-GB" sz="1400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 →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43" name="TextBox 242">
                <a:extLst>
                  <a:ext uri="{FF2B5EF4-FFF2-40B4-BE49-F238E27FC236}">
                    <a16:creationId xmlns:a16="http://schemas.microsoft.com/office/drawing/2014/main" id="{2AE3C4D2-49EA-0739-3239-FAEB2670F5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889" y="5140838"/>
                <a:ext cx="840420" cy="302840"/>
              </a:xfrm>
              <a:prstGeom prst="rect">
                <a:avLst/>
              </a:prstGeom>
              <a:blipFill>
                <a:blip r:embed="rId37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C7653D-26C6-0677-87D9-EB18C2841F18}"/>
                  </a:ext>
                </a:extLst>
              </p:cNvPr>
              <p:cNvSpPr txBox="1"/>
              <p:nvPr/>
            </p:nvSpPr>
            <p:spPr>
              <a:xfrm>
                <a:off x="795100" y="4559425"/>
                <a:ext cx="622095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8C7653D-26C6-0677-87D9-EB18C2841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100" y="4559425"/>
                <a:ext cx="622095" cy="307777"/>
              </a:xfrm>
              <a:prstGeom prst="rect">
                <a:avLst/>
              </a:prstGeom>
              <a:blipFill>
                <a:blip r:embed="rId3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A08C54-3711-9197-7C2C-F844A4F5B288}"/>
                  </a:ext>
                </a:extLst>
              </p:cNvPr>
              <p:cNvSpPr txBox="1"/>
              <p:nvPr/>
            </p:nvSpPr>
            <p:spPr>
              <a:xfrm>
                <a:off x="3405658" y="4555955"/>
                <a:ext cx="622095" cy="307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3A08C54-3711-9197-7C2C-F844A4F5B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658" y="4555955"/>
                <a:ext cx="622095" cy="307777"/>
              </a:xfrm>
              <a:prstGeom prst="rect">
                <a:avLst/>
              </a:prstGeom>
              <a:blipFill>
                <a:blip r:embed="rId4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E0D1DE-0247-9CD2-57AC-E056008F3F73}"/>
                  </a:ext>
                </a:extLst>
              </p:cNvPr>
              <p:cNvSpPr txBox="1"/>
              <p:nvPr/>
            </p:nvSpPr>
            <p:spPr>
              <a:xfrm>
                <a:off x="5944068" y="4565480"/>
                <a:ext cx="622095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6E0D1DE-0247-9CD2-57AC-E056008F3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68" y="4565480"/>
                <a:ext cx="622095" cy="307777"/>
              </a:xfrm>
              <a:prstGeom prst="rect">
                <a:avLst/>
              </a:prstGeom>
              <a:blipFill>
                <a:blip r:embed="rId4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347ECD-BCDC-72EE-1206-54C0FFE36290}"/>
                  </a:ext>
                </a:extLst>
              </p:cNvPr>
              <p:cNvSpPr txBox="1"/>
              <p:nvPr/>
            </p:nvSpPr>
            <p:spPr>
              <a:xfrm>
                <a:off x="788283" y="4562006"/>
                <a:ext cx="622095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1347ECD-BCDC-72EE-1206-54C0FFE362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283" y="4562006"/>
                <a:ext cx="622095" cy="307777"/>
              </a:xfrm>
              <a:prstGeom prst="rect">
                <a:avLst/>
              </a:prstGeom>
              <a:blipFill>
                <a:blip r:embed="rId4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64F8F1-DB0A-DCDE-88AD-B788D277A75C}"/>
                  </a:ext>
                </a:extLst>
              </p:cNvPr>
              <p:cNvSpPr txBox="1"/>
              <p:nvPr/>
            </p:nvSpPr>
            <p:spPr>
              <a:xfrm>
                <a:off x="3398841" y="4558536"/>
                <a:ext cx="622095" cy="307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764F8F1-DB0A-DCDE-88AD-B788D277A7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8841" y="4558536"/>
                <a:ext cx="622095" cy="307777"/>
              </a:xfrm>
              <a:prstGeom prst="rect">
                <a:avLst/>
              </a:prstGeom>
              <a:blipFill>
                <a:blip r:embed="rId4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79E375-764C-99B9-BD28-8684B17FB4B8}"/>
                  </a:ext>
                </a:extLst>
              </p:cNvPr>
              <p:cNvSpPr txBox="1"/>
              <p:nvPr/>
            </p:nvSpPr>
            <p:spPr>
              <a:xfrm>
                <a:off x="5938175" y="4557329"/>
                <a:ext cx="622095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79E375-764C-99B9-BD28-8684B17FB4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175" y="4557329"/>
                <a:ext cx="622095" cy="307777"/>
              </a:xfrm>
              <a:prstGeom prst="rect">
                <a:avLst/>
              </a:prstGeom>
              <a:blipFill>
                <a:blip r:embed="rId4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DA531C-4D2A-1AE0-4671-2A3DF82F6A43}"/>
                  </a:ext>
                </a:extLst>
              </p:cNvPr>
              <p:cNvSpPr txBox="1"/>
              <p:nvPr/>
            </p:nvSpPr>
            <p:spPr>
              <a:xfrm>
                <a:off x="783225" y="4563611"/>
                <a:ext cx="622095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DDA531C-4D2A-1AE0-4671-2A3DF82F6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5" y="4563611"/>
                <a:ext cx="622095" cy="307777"/>
              </a:xfrm>
              <a:prstGeom prst="rect">
                <a:avLst/>
              </a:prstGeom>
              <a:blipFill>
                <a:blip r:embed="rId4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9887F-9BCA-CFD3-1A12-1AF50223A7DA}"/>
                  </a:ext>
                </a:extLst>
              </p:cNvPr>
              <p:cNvSpPr txBox="1"/>
              <p:nvPr/>
            </p:nvSpPr>
            <p:spPr>
              <a:xfrm>
                <a:off x="3393783" y="4560141"/>
                <a:ext cx="622095" cy="307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2369887F-9BCA-CFD3-1A12-1AF50223A7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3783" y="4560141"/>
                <a:ext cx="622095" cy="307777"/>
              </a:xfrm>
              <a:prstGeom prst="rect">
                <a:avLst/>
              </a:prstGeom>
              <a:blipFill>
                <a:blip r:embed="rId4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59A086-B48A-D12A-1E43-D0E187B1ABE2}"/>
                  </a:ext>
                </a:extLst>
              </p:cNvPr>
              <p:cNvSpPr txBox="1"/>
              <p:nvPr/>
            </p:nvSpPr>
            <p:spPr>
              <a:xfrm>
                <a:off x="5933261" y="4558267"/>
                <a:ext cx="622095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C59A086-B48A-D12A-1E43-D0E187B1A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261" y="4558267"/>
                <a:ext cx="622095" cy="307777"/>
              </a:xfrm>
              <a:prstGeom prst="rect">
                <a:avLst/>
              </a:prstGeom>
              <a:blipFill>
                <a:blip r:embed="rId4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5C20DA8-8561-50E7-3C1F-EAAA054A0BE1}"/>
                  </a:ext>
                </a:extLst>
              </p:cNvPr>
              <p:cNvSpPr txBox="1"/>
              <p:nvPr/>
            </p:nvSpPr>
            <p:spPr>
              <a:xfrm>
                <a:off x="784377" y="4576937"/>
                <a:ext cx="622095" cy="30777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75C20DA8-8561-50E7-3C1F-EAAA054A0B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77" y="4576937"/>
                <a:ext cx="622095" cy="307777"/>
              </a:xfrm>
              <a:prstGeom prst="rect">
                <a:avLst/>
              </a:prstGeom>
              <a:blipFill>
                <a:blip r:embed="rId4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3BF99E02-2481-6A82-44B0-7ED8EFD04EE3}"/>
                  </a:ext>
                </a:extLst>
              </p:cNvPr>
              <p:cNvSpPr txBox="1"/>
              <p:nvPr/>
            </p:nvSpPr>
            <p:spPr>
              <a:xfrm>
                <a:off x="3394935" y="4573467"/>
                <a:ext cx="622095" cy="30777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46" name="TextBox 245">
                <a:extLst>
                  <a:ext uri="{FF2B5EF4-FFF2-40B4-BE49-F238E27FC236}">
                    <a16:creationId xmlns:a16="http://schemas.microsoft.com/office/drawing/2014/main" id="{3BF99E02-2481-6A82-44B0-7ED8EFD04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4935" y="4573467"/>
                <a:ext cx="622095" cy="307777"/>
              </a:xfrm>
              <a:prstGeom prst="rect">
                <a:avLst/>
              </a:prstGeom>
              <a:blipFill>
                <a:blip r:embed="rId4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E81C9B7B-E4F6-AE6A-56D4-67043592676D}"/>
                  </a:ext>
                </a:extLst>
              </p:cNvPr>
              <p:cNvSpPr txBox="1"/>
              <p:nvPr/>
            </p:nvSpPr>
            <p:spPr>
              <a:xfrm>
                <a:off x="5944068" y="4557911"/>
                <a:ext cx="622095" cy="307777"/>
              </a:xfrm>
              <a:prstGeom prst="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GB" sz="1400" i="1" smtClean="0"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US" sz="1400" baseline="-25000" dirty="0"/>
              </a:p>
            </p:txBody>
          </p:sp>
        </mc:Choice>
        <mc:Fallback xmlns="">
          <p:sp>
            <p:nvSpPr>
              <p:cNvPr id="249" name="TextBox 248">
                <a:extLst>
                  <a:ext uri="{FF2B5EF4-FFF2-40B4-BE49-F238E27FC236}">
                    <a16:creationId xmlns:a16="http://schemas.microsoft.com/office/drawing/2014/main" id="{E81C9B7B-E4F6-AE6A-56D4-6704359267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4068" y="4557911"/>
                <a:ext cx="622095" cy="307777"/>
              </a:xfrm>
              <a:prstGeom prst="rect">
                <a:avLst/>
              </a:prstGeom>
              <a:blipFill>
                <a:blip r:embed="rId5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7305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11" grpId="0"/>
      <p:bldP spid="33" grpId="0"/>
      <p:bldP spid="238" grpId="0" animBg="1"/>
      <p:bldP spid="238" grpId="1" animBg="1"/>
      <p:bldP spid="239" grpId="0" animBg="1"/>
      <p:bldP spid="239" grpId="1" animBg="1"/>
      <p:bldP spid="240" grpId="0" animBg="1"/>
      <p:bldP spid="240" grpId="1" animBg="1"/>
      <p:bldP spid="241" grpId="0" animBg="1"/>
      <p:bldP spid="241" grpId="1" animBg="1"/>
      <p:bldP spid="242" grpId="0" animBg="1"/>
      <p:bldP spid="242" grpId="1" animBg="1"/>
      <p:bldP spid="243" grpId="0" animBg="1"/>
      <p:bldP spid="243" grpId="1" animBg="1"/>
      <p:bldP spid="17" grpId="0" animBg="1"/>
      <p:bldP spid="18" grpId="0" animBg="1"/>
      <p:bldP spid="19" grpId="0" animBg="1"/>
      <p:bldP spid="14" grpId="0" animBg="1"/>
      <p:bldP spid="15" grpId="0" animBg="1"/>
      <p:bldP spid="16" grpId="0" animBg="1"/>
      <p:bldP spid="10" grpId="0" animBg="1"/>
      <p:bldP spid="12" grpId="0" animBg="1"/>
      <p:bldP spid="13" grpId="0" animBg="1"/>
      <p:bldP spid="171" grpId="0" animBg="1"/>
      <p:bldP spid="246" grpId="0" animBg="1"/>
      <p:bldP spid="2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EC99A-9721-8937-A952-1C8E439111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and Simulation-Based Evaluation of AXs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C6177-748E-56EF-2BA7-B1A7CE709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6000"/>
            <a:ext cx="8686800" cy="5408551"/>
          </a:xfrm>
        </p:spPr>
        <p:txBody>
          <a:bodyPr>
            <a:normAutofit/>
          </a:bodyPr>
          <a:lstStyle/>
          <a:p>
            <a:r>
              <a:rPr lang="en-US" dirty="0"/>
              <a:t>Novel theoretical properties for interactive explanations, which are satisfied for certain cases: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Resolution representation</a:t>
            </a:r>
            <a:r>
              <a:rPr lang="en-US" dirty="0"/>
              <a:t> – in a resolved AX, the exchange BAF must contain arguments which demonstrate how the resolution was achieved;</a:t>
            </a:r>
          </a:p>
          <a:p>
            <a:pPr lvl="1"/>
            <a:endParaRPr lang="en-US" dirty="0"/>
          </a:p>
          <a:p>
            <a:pPr lvl="1"/>
            <a:r>
              <a:rPr lang="en-US" i="1" dirty="0"/>
              <a:t>Conflict representation</a:t>
            </a:r>
            <a:r>
              <a:rPr lang="en-US" dirty="0"/>
              <a:t> – in an unresolved AX, the exchange BAF must contain arguments which demonstrate where the conflict lies.</a:t>
            </a:r>
          </a:p>
          <a:p>
            <a:pPr lvl="1"/>
            <a:endParaRPr lang="en-US" dirty="0"/>
          </a:p>
          <a:p>
            <a:r>
              <a:rPr lang="en-US" dirty="0"/>
              <a:t>In multi-agent simulations with a machine explaining to a human, we prove some hypotheses, e.g.:</a:t>
            </a:r>
          </a:p>
          <a:p>
            <a:endParaRPr lang="en-US" dirty="0"/>
          </a:p>
          <a:p>
            <a:pPr lvl="1"/>
            <a:r>
              <a:rPr lang="en-US" dirty="0"/>
              <a:t>When the machine uses </a:t>
            </a:r>
            <a:r>
              <a:rPr lang="en-US" b="1" dirty="0"/>
              <a:t>static, shallow explanations</a:t>
            </a:r>
            <a:r>
              <a:rPr lang="en-US" dirty="0"/>
              <a:t>, as the </a:t>
            </a:r>
            <a:r>
              <a:rPr lang="en-US" b="1" dirty="0">
                <a:solidFill>
                  <a:srgbClr val="00B050"/>
                </a:solidFill>
              </a:rPr>
              <a:t>human’s confirmation bias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increases, </a:t>
            </a:r>
            <a:r>
              <a:rPr lang="en-US" b="1" dirty="0">
                <a:solidFill>
                  <a:srgbClr val="FF0000"/>
                </a:solidFill>
              </a:rPr>
              <a:t>resolution rate</a:t>
            </a:r>
            <a:r>
              <a:rPr lang="en-US" dirty="0"/>
              <a:t> decreases.</a:t>
            </a:r>
            <a:endParaRPr lang="en-US" b="1" dirty="0"/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When the machine uses </a:t>
            </a:r>
            <a:r>
              <a:rPr lang="en-US" b="1" dirty="0"/>
              <a:t>interactive explanations</a:t>
            </a:r>
            <a:r>
              <a:rPr lang="en-US" dirty="0"/>
              <a:t>, </a:t>
            </a:r>
            <a:r>
              <a:rPr lang="en-US" b="1" dirty="0">
                <a:solidFill>
                  <a:srgbClr val="00B050"/>
                </a:solidFill>
              </a:rPr>
              <a:t>resolution rate</a:t>
            </a:r>
            <a:r>
              <a:rPr lang="en-US" dirty="0"/>
              <a:t> increases relative to </a:t>
            </a:r>
            <a:r>
              <a:rPr lang="en-US" b="1" dirty="0"/>
              <a:t>shallow, static explanations</a:t>
            </a:r>
            <a:r>
              <a:rPr lang="en-US" dirty="0"/>
              <a:t>.</a:t>
            </a:r>
          </a:p>
          <a:p>
            <a:pPr lvl="1"/>
            <a:endParaRPr lang="en-US" dirty="0">
              <a:highlight>
                <a:srgbClr val="FFFF00"/>
              </a:highlight>
            </a:endParaRPr>
          </a:p>
          <a:p>
            <a:pPr lvl="1"/>
            <a:r>
              <a:rPr lang="en-US" dirty="0"/>
              <a:t>When the machine uses </a:t>
            </a:r>
            <a:r>
              <a:rPr lang="en-US" b="1" dirty="0"/>
              <a:t>interactive explanations</a:t>
            </a:r>
            <a:r>
              <a:rPr lang="en-US" dirty="0"/>
              <a:t>, </a:t>
            </a:r>
            <a:r>
              <a:rPr lang="en-US" b="1" dirty="0"/>
              <a:t>selecting the arguments argumentatively</a:t>
            </a:r>
            <a:r>
              <a:rPr lang="en-US" dirty="0"/>
              <a:t> increases </a:t>
            </a:r>
            <a:r>
              <a:rPr lang="en-US" b="1" dirty="0">
                <a:solidFill>
                  <a:srgbClr val="00B050"/>
                </a:solidFill>
              </a:rPr>
              <a:t>resolution rate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>
                <a:solidFill>
                  <a:srgbClr val="00B050"/>
                </a:solidFill>
              </a:rPr>
              <a:t>contribution accuracy</a:t>
            </a:r>
            <a:r>
              <a:rPr lang="en-US" b="1" dirty="0"/>
              <a:t> </a:t>
            </a:r>
            <a:r>
              <a:rPr lang="en-US" dirty="0"/>
              <a:t>relative to </a:t>
            </a:r>
            <a:r>
              <a:rPr lang="en-US" b="1" dirty="0"/>
              <a:t>selecting greedily</a:t>
            </a:r>
            <a:r>
              <a:rPr lang="en-US" dirty="0"/>
              <a:t>.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21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228B2-4D3D-43FA-BE3D-8344D73B2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&amp; 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47841-EB06-4397-A18A-1E5AE87D2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We introduced the novel concept of AXs:</a:t>
            </a:r>
          </a:p>
          <a:p>
            <a:pPr lvl="1"/>
            <a:endParaRPr lang="en-GB" sz="1000" dirty="0"/>
          </a:p>
          <a:p>
            <a:pPr lvl="1"/>
            <a:r>
              <a:rPr lang="en-GB" dirty="0"/>
              <a:t>Defined generally but deployed in XAI, where a machine explains to a human;</a:t>
            </a:r>
          </a:p>
          <a:p>
            <a:pPr lvl="1"/>
            <a:endParaRPr lang="en-GB" sz="1000" dirty="0"/>
          </a:p>
          <a:p>
            <a:pPr lvl="1"/>
            <a:r>
              <a:rPr lang="en-GB" dirty="0"/>
              <a:t>Demonstrated properties of interactive explanations based on conflict resolution;</a:t>
            </a:r>
          </a:p>
          <a:p>
            <a:pPr lvl="1"/>
            <a:endParaRPr lang="en-GB" sz="1000" dirty="0"/>
          </a:p>
          <a:p>
            <a:pPr lvl="1"/>
            <a:r>
              <a:rPr lang="en-GB" dirty="0"/>
              <a:t>Defined agent behaviour and proved hypotheses, e.g. the strongest argument may not always be the most effective.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700" dirty="0"/>
          </a:p>
          <a:p>
            <a:r>
              <a:rPr lang="en-GB" dirty="0"/>
              <a:t>Opens several potentially fruitful avenues for future work:</a:t>
            </a:r>
          </a:p>
          <a:p>
            <a:pPr lvl="1"/>
            <a:endParaRPr lang="en-GB" sz="1000" dirty="0"/>
          </a:p>
          <a:p>
            <a:pPr lvl="1"/>
            <a:r>
              <a:rPr lang="en-GB" dirty="0"/>
              <a:t>More experiments with different contexts, restrictions and relaxations;</a:t>
            </a:r>
          </a:p>
          <a:p>
            <a:pPr lvl="1"/>
            <a:endParaRPr lang="en-GB" sz="1000" dirty="0"/>
          </a:p>
          <a:p>
            <a:pPr lvl="1"/>
            <a:r>
              <a:rPr lang="en-GB" dirty="0"/>
              <a:t>User studies to examine how well agents with QBAFs can model human behaviour;</a:t>
            </a:r>
          </a:p>
          <a:p>
            <a:pPr lvl="1"/>
            <a:endParaRPr lang="en-GB" sz="1000" dirty="0"/>
          </a:p>
          <a:p>
            <a:pPr lvl="1"/>
            <a:r>
              <a:rPr lang="en-GB" dirty="0"/>
              <a:t>We have deployed AXs in image classification where AI models debate one another.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F2BFB85-FD2A-5FF3-CD51-4EC673D336E3}"/>
              </a:ext>
            </a:extLst>
          </p:cNvPr>
          <p:cNvSpPr txBox="1">
            <a:spLocks/>
          </p:cNvSpPr>
          <p:nvPr/>
        </p:nvSpPr>
        <p:spPr>
          <a:xfrm>
            <a:off x="360095" y="5590410"/>
            <a:ext cx="8229600" cy="737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GB" sz="3200" dirty="0">
                <a:solidFill>
                  <a:srgbClr val="144B7A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43036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38352</TotalTime>
  <Words>1026</Words>
  <Application>Microsoft Macintosh PowerPoint</Application>
  <PresentationFormat>On-screen Show (4:3)</PresentationFormat>
  <Paragraphs>215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 Math</vt:lpstr>
      <vt:lpstr>Times</vt:lpstr>
      <vt:lpstr>Office Theme</vt:lpstr>
      <vt:lpstr>PowerPoint Presentation</vt:lpstr>
      <vt:lpstr>Problem: The Lack of Interactivity in Explainable AI</vt:lpstr>
      <vt:lpstr>Background: Computational Argumentation</vt:lpstr>
      <vt:lpstr>Argumentative Exchanges (AXs)</vt:lpstr>
      <vt:lpstr>Argumentative Exchanges (Cont.)</vt:lpstr>
      <vt:lpstr>Theoretical and Simulation-Based Evaluation of AXs</vt:lpstr>
      <vt:lpstr>Conclusions &amp; Future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Application of A.I. Logic &amp; Argumentation to Design Engineering</dc:title>
  <dc:creator>Antonio Rago</dc:creator>
  <cp:lastModifiedBy>Rago, Antonio</cp:lastModifiedBy>
  <cp:revision>1867</cp:revision>
  <dcterms:created xsi:type="dcterms:W3CDTF">2014-10-09T08:47:45Z</dcterms:created>
  <dcterms:modified xsi:type="dcterms:W3CDTF">2023-09-28T10:07:09Z</dcterms:modified>
</cp:coreProperties>
</file>