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41"/>
  </p:notesMasterIdLst>
  <p:handoutMasterIdLst>
    <p:handoutMasterId r:id="rId42"/>
  </p:handoutMasterIdLst>
  <p:sldIdLst>
    <p:sldId id="262" r:id="rId2"/>
    <p:sldId id="382" r:id="rId3"/>
    <p:sldId id="401" r:id="rId4"/>
    <p:sldId id="392" r:id="rId5"/>
    <p:sldId id="405" r:id="rId6"/>
    <p:sldId id="389" r:id="rId7"/>
    <p:sldId id="390" r:id="rId8"/>
    <p:sldId id="393" r:id="rId9"/>
    <p:sldId id="387" r:id="rId10"/>
    <p:sldId id="388" r:id="rId11"/>
    <p:sldId id="381" r:id="rId12"/>
    <p:sldId id="384" r:id="rId13"/>
    <p:sldId id="385" r:id="rId14"/>
    <p:sldId id="396" r:id="rId15"/>
    <p:sldId id="407" r:id="rId16"/>
    <p:sldId id="409" r:id="rId17"/>
    <p:sldId id="410" r:id="rId18"/>
    <p:sldId id="411" r:id="rId19"/>
    <p:sldId id="412" r:id="rId20"/>
    <p:sldId id="413" r:id="rId21"/>
    <p:sldId id="414" r:id="rId22"/>
    <p:sldId id="416" r:id="rId23"/>
    <p:sldId id="362" r:id="rId24"/>
    <p:sldId id="303" r:id="rId25"/>
    <p:sldId id="397" r:id="rId26"/>
    <p:sldId id="361" r:id="rId27"/>
    <p:sldId id="363" r:id="rId28"/>
    <p:sldId id="403" r:id="rId29"/>
    <p:sldId id="400" r:id="rId30"/>
    <p:sldId id="369" r:id="rId31"/>
    <p:sldId id="371" r:id="rId32"/>
    <p:sldId id="418" r:id="rId33"/>
    <p:sldId id="372" r:id="rId34"/>
    <p:sldId id="404" r:id="rId35"/>
    <p:sldId id="406" r:id="rId36"/>
    <p:sldId id="415" r:id="rId37"/>
    <p:sldId id="267" r:id="rId38"/>
    <p:sldId id="419" r:id="rId39"/>
    <p:sldId id="421" r:id="rId40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Gulim" pitchFamily="34" charset="-127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Gulim" pitchFamily="34" charset="-127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Gulim" pitchFamily="34" charset="-127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Gulim" pitchFamily="34" charset="-127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Gulim" pitchFamily="34" charset="-127"/>
        <a:cs typeface="+mn-cs"/>
      </a:defRPr>
    </a:lvl5pPr>
    <a:lvl6pPr marL="2286000" algn="l" defTabSz="914400" rtl="0" eaLnBrk="1" latinLnBrk="0" hangingPunct="1"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Gulim" pitchFamily="34" charset="-127"/>
        <a:cs typeface="+mn-cs"/>
      </a:defRPr>
    </a:lvl6pPr>
    <a:lvl7pPr marL="2743200" algn="l" defTabSz="914400" rtl="0" eaLnBrk="1" latinLnBrk="0" hangingPunct="1"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Gulim" pitchFamily="34" charset="-127"/>
        <a:cs typeface="+mn-cs"/>
      </a:defRPr>
    </a:lvl7pPr>
    <a:lvl8pPr marL="3200400" algn="l" defTabSz="914400" rtl="0" eaLnBrk="1" latinLnBrk="0" hangingPunct="1"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Gulim" pitchFamily="34" charset="-127"/>
        <a:cs typeface="+mn-cs"/>
      </a:defRPr>
    </a:lvl8pPr>
    <a:lvl9pPr marL="3657600" algn="l" defTabSz="914400" rtl="0" eaLnBrk="1" latinLnBrk="0" hangingPunct="1">
      <a:defRPr sz="1400" kern="1200">
        <a:solidFill>
          <a:schemeClr val="bg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imes New Roman" pitchFamily="18" charset="0"/>
        <a:ea typeface="Gulim" pitchFamily="34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0606C8"/>
    <a:srgbClr val="2B7C02"/>
    <a:srgbClr val="328F03"/>
    <a:srgbClr val="111111"/>
    <a:srgbClr val="FEF9E3"/>
    <a:srgbClr val="FFFFE5"/>
    <a:srgbClr val="FFFFEA"/>
    <a:srgbClr val="FEFEE1"/>
    <a:srgbClr val="FDFD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סגנון ביניים 2 - הדגשה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סגנון ערכת נושא 1 - הדגשה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36" autoAdjust="0"/>
    <p:restoredTop sz="95041" autoAdjust="0"/>
  </p:normalViewPr>
  <p:slideViewPr>
    <p:cSldViewPr snapToGrid="0">
      <p:cViewPr varScale="1">
        <p:scale>
          <a:sx n="33" d="100"/>
          <a:sy n="33" d="100"/>
        </p:scale>
        <p:origin x="-1022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242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528F5DC8-B4EB-4C3B-86EF-E1573FFAE4B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2551694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defRPr>
            </a:lvl1pPr>
          </a:lstStyle>
          <a:p>
            <a:pPr>
              <a:defRPr/>
            </a:pPr>
            <a:fld id="{73A9D5F8-811C-467F-B40D-529BFAF39EE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345685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2AB493-5EE8-4EAF-A547-D6EE1C21936D}" type="slidenum">
              <a:rPr lang="zh-CN" altLang="en-US" smtClean="0"/>
              <a:pPr/>
              <a:t>1</a:t>
            </a:fld>
            <a:endParaRPr lang="en-US" altLang="zh-CN" smtClean="0"/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CN" alt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9D5F8-811C-467F-B40D-529BFAF39EE2}" type="slidenum">
              <a:rPr lang="zh-CN" altLang="en-US" smtClean="0"/>
              <a:pPr>
                <a:defRPr/>
              </a:pPr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9D5F8-811C-467F-B40D-529BFAF39EE2}" type="slidenum">
              <a:rPr lang="zh-CN" altLang="en-US" smtClean="0"/>
              <a:pPr>
                <a:defRPr/>
              </a:pPr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9D5F8-811C-467F-B40D-529BFAF39EE2}" type="slidenum">
              <a:rPr lang="zh-CN" altLang="en-US" smtClean="0"/>
              <a:pPr>
                <a:defRPr/>
              </a:pPr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9D5F8-811C-467F-B40D-529BFAF39EE2}" type="slidenum">
              <a:rPr lang="zh-CN" altLang="en-US" smtClean="0"/>
              <a:pPr>
                <a:defRPr/>
              </a:pPr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9D5F8-811C-467F-B40D-529BFAF39EE2}" type="slidenum">
              <a:rPr lang="zh-CN" altLang="en-US" smtClean="0"/>
              <a:pPr>
                <a:defRPr/>
              </a:pPr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9D5F8-811C-467F-B40D-529BFAF39EE2}" type="slidenum">
              <a:rPr lang="zh-CN" altLang="en-US" smtClean="0"/>
              <a:pPr>
                <a:defRPr/>
              </a:pPr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9D5F8-811C-467F-B40D-529BFAF39EE2}" type="slidenum">
              <a:rPr lang="zh-CN" altLang="en-US" smtClean="0"/>
              <a:pPr>
                <a:defRPr/>
              </a:pPr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9D5F8-811C-467F-B40D-529BFAF39EE2}" type="slidenum">
              <a:rPr lang="zh-CN" altLang="en-US" smtClean="0"/>
              <a:pPr>
                <a:defRPr/>
              </a:pPr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9D5F8-811C-467F-B40D-529BFAF39EE2}" type="slidenum">
              <a:rPr lang="zh-CN" altLang="en-US" smtClean="0"/>
              <a:pPr>
                <a:defRPr/>
              </a:pPr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9D5F8-811C-467F-B40D-529BFAF39EE2}" type="slidenum">
              <a:rPr lang="zh-CN" altLang="en-US" smtClean="0"/>
              <a:pPr>
                <a:defRPr/>
              </a:pPr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9D5F8-811C-467F-B40D-529BFAF39EE2}" type="slidenum">
              <a:rPr lang="zh-CN" altLang="en-US" smtClean="0"/>
              <a:pPr>
                <a:defRPr/>
              </a:pPr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9D5F8-811C-467F-B40D-529BFAF39EE2}" type="slidenum">
              <a:rPr lang="zh-CN" altLang="en-US" smtClean="0"/>
              <a:pPr>
                <a:defRPr/>
              </a:pPr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9D5F8-811C-467F-B40D-529BFAF39EE2}" type="slidenum">
              <a:rPr lang="zh-CN" altLang="en-US" smtClean="0"/>
              <a:pPr>
                <a:defRPr/>
              </a:pPr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9D5F8-811C-467F-B40D-529BFAF39EE2}" type="slidenum">
              <a:rPr lang="zh-CN" altLang="en-US" smtClean="0"/>
              <a:pPr>
                <a:defRPr/>
              </a:pPr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7AC4A6C-E0B0-4224-BFA7-3C786C7C4DD7}" type="slidenum">
              <a:rPr lang="zh-CN" altLang="en-US" smtClean="0"/>
              <a:pPr/>
              <a:t>24</a:t>
            </a:fld>
            <a:endParaRPr lang="en-US" altLang="zh-CN" smtClean="0"/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altLang="zh-CN" smtClean="0"/>
              <a:t>6’</a:t>
            </a:r>
          </a:p>
          <a:p>
            <a:pPr eaLnBrk="1" hangingPunct="1"/>
            <a:r>
              <a:rPr lang="en-US" altLang="zh-CN" smtClean="0"/>
              <a:t>Motivations: understand the circuit based Frege</a:t>
            </a:r>
            <a:r>
              <a:rPr lang="en-US" altLang="zh-CN" baseline="0" smtClean="0"/>
              <a:t> hierarchy; separations, possible separations, understand better analogy with circuit complexity, if any.</a:t>
            </a:r>
          </a:p>
          <a:p>
            <a:pPr eaLnBrk="1" hangingPunct="1"/>
            <a:r>
              <a:rPr lang="en-US" altLang="zh-CN" baseline="0" smtClean="0"/>
              <a:t>--Note: the rules have to be slightly accommodated when speaking about circuits and not formulas: the similarity rule</a:t>
            </a:r>
          </a:p>
          <a:p>
            <a:pPr eaLnBrk="1" hangingPunct="1"/>
            <a:r>
              <a:rPr lang="en-US" altLang="zh-CN" baseline="0" smtClean="0"/>
              <a:t>- Don’t require poly-size for NC2-Frege proofs</a:t>
            </a:r>
            <a:endParaRPr lang="zh-CN" altLang="en-US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9D5F8-811C-467F-B40D-529BFAF39EE2}" type="slidenum">
              <a:rPr lang="zh-CN" altLang="en-US" smtClean="0"/>
              <a:pPr>
                <a:defRPr/>
              </a:pPr>
              <a:t>25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9D5F8-811C-467F-B40D-529BFAF39EE2}" type="slidenum">
              <a:rPr lang="zh-CN" altLang="en-US" smtClean="0"/>
              <a:pPr>
                <a:defRPr/>
              </a:pPr>
              <a:t>26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9D5F8-811C-467F-B40D-529BFAF39EE2}" type="slidenum">
              <a:rPr lang="zh-CN" altLang="en-US" smtClean="0"/>
              <a:pPr>
                <a:defRPr/>
              </a:pPr>
              <a:t>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15’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15’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9D5F8-811C-467F-B40D-529BFAF39EE2}" type="slidenum">
              <a:rPr lang="zh-CN" altLang="en-US" smtClean="0"/>
              <a:pPr>
                <a:defRPr/>
              </a:pPr>
              <a:t>30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9D5F8-811C-467F-B40D-529BFAF39EE2}" type="slidenum">
              <a:rPr lang="zh-CN" altLang="en-US" smtClean="0"/>
              <a:pPr>
                <a:defRPr/>
              </a:pPr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9D5F8-811C-467F-B40D-529BFAF39EE2}" type="slidenum">
              <a:rPr lang="zh-CN" altLang="en-US" smtClean="0"/>
              <a:pPr>
                <a:defRPr/>
              </a:pPr>
              <a:t>31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9D5F8-811C-467F-B40D-529BFAF39EE2}" type="slidenum">
              <a:rPr lang="zh-CN" altLang="en-US" smtClean="0"/>
              <a:pPr>
                <a:defRPr/>
              </a:pPr>
              <a:t>32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9D5F8-811C-467F-B40D-529BFAF39EE2}" type="slidenum">
              <a:rPr lang="zh-CN" altLang="en-US" smtClean="0"/>
              <a:pPr>
                <a:defRPr/>
              </a:pPr>
              <a:t>33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9D5F8-811C-467F-B40D-529BFAF39EE2}" type="slidenum">
              <a:rPr lang="zh-CN" altLang="en-US" smtClean="0"/>
              <a:pPr>
                <a:defRPr/>
              </a:pPr>
              <a:t>34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9D5F8-811C-467F-B40D-529BFAF39EE2}" type="slidenum">
              <a:rPr lang="zh-CN" altLang="en-US" smtClean="0"/>
              <a:pPr>
                <a:defRPr/>
              </a:pPr>
              <a:t>35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9D5F8-811C-467F-B40D-529BFAF39EE2}" type="slidenum">
              <a:rPr lang="zh-CN" altLang="en-US" smtClean="0"/>
              <a:pPr>
                <a:defRPr/>
              </a:pPr>
              <a:t>36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9D5F8-811C-467F-B40D-529BFAF39EE2}" type="slidenum">
              <a:rPr lang="zh-CN" altLang="en-US" smtClean="0"/>
              <a:pPr>
                <a:defRPr/>
              </a:pPr>
              <a:t>38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9D5F8-811C-467F-B40D-529BFAF39EE2}" type="slidenum">
              <a:rPr lang="zh-CN" altLang="en-US" smtClean="0"/>
              <a:pPr>
                <a:defRPr/>
              </a:pPr>
              <a:t>39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9D5F8-811C-467F-B40D-529BFAF39EE2}" type="slidenum">
              <a:rPr lang="zh-CN" altLang="en-US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9D5F8-811C-467F-B40D-529BFAF39EE2}" type="slidenum">
              <a:rPr lang="zh-CN" altLang="en-US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9D5F8-811C-467F-B40D-529BFAF39EE2}" type="slidenum">
              <a:rPr lang="zh-CN" altLang="en-US" smtClean="0"/>
              <a:pPr>
                <a:defRPr/>
              </a:pPr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9D5F8-811C-467F-B40D-529BFAF39EE2}" type="slidenum">
              <a:rPr lang="zh-CN" altLang="en-US" smtClean="0"/>
              <a:pPr>
                <a:defRPr/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9D5F8-811C-467F-B40D-529BFAF39EE2}" type="slidenum">
              <a:rPr lang="zh-CN" altLang="en-US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A9D5F8-811C-467F-B40D-529BFAF39EE2}" type="slidenum">
              <a:rPr lang="zh-CN" altLang="en-US" smtClean="0"/>
              <a:pPr>
                <a:defRPr/>
              </a:pPr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686056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6"/>
          <p:cNvSpPr/>
          <p:nvPr/>
        </p:nvSpPr>
        <p:spPr>
          <a:xfrm>
            <a:off x="6372225" y="6550025"/>
            <a:ext cx="2771775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/>
              <a:t>Copyright © </a:t>
            </a:r>
            <a:r>
              <a:rPr lang="en-US" err="1"/>
              <a:t>Wondershare</a:t>
            </a:r>
            <a:r>
              <a:rPr lang="en-US"/>
              <a:t> Software</a:t>
            </a:r>
            <a:endParaRPr lang="zh-CN" altLang="en-US"/>
          </a:p>
        </p:txBody>
      </p:sp>
      <p:sp>
        <p:nvSpPr>
          <p:cNvPr id="13489" name="Rectangle 177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966788" y="2051050"/>
            <a:ext cx="6821487" cy="1470025"/>
          </a:xfrm>
          <a:prstGeom prst="rect">
            <a:avLst/>
          </a:prstGeom>
        </p:spPr>
        <p:txBody>
          <a:bodyPr/>
          <a:lstStyle>
            <a:lvl1pPr algn="ctr">
              <a:defRPr sz="3600">
                <a:solidFill>
                  <a:srgbClr val="A45A10"/>
                </a:solidFill>
              </a:defRPr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093788" y="241300"/>
            <a:ext cx="7848600" cy="609600"/>
          </a:xfrm>
          <a:prstGeom prst="rect">
            <a:avLst/>
          </a:prstGeo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altLang="ko-KR" smtClean="0"/>
              <a:t>לחץ כדי לערוך סגנונות טקסט של תבנית בסיס</a:t>
            </a:r>
          </a:p>
          <a:p>
            <a:pPr lvl="1"/>
            <a:r>
              <a:rPr lang="he-IL" altLang="ko-KR" smtClean="0"/>
              <a:t>רמה שנייה</a:t>
            </a:r>
          </a:p>
          <a:p>
            <a:pPr lvl="2"/>
            <a:r>
              <a:rPr lang="he-IL" altLang="ko-KR" smtClean="0"/>
              <a:t>רמה שלישית</a:t>
            </a:r>
          </a:p>
          <a:p>
            <a:pPr lvl="3"/>
            <a:r>
              <a:rPr lang="he-IL" altLang="ko-KR" smtClean="0"/>
              <a:t>רמה רביעית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TwoObj">
  <p:cSld name="כותרת, טקסט ו- 2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04788" y="74613"/>
            <a:ext cx="8737600" cy="728662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sz="half" idx="1"/>
          </p:nvPr>
        </p:nvSpPr>
        <p:spPr>
          <a:xfrm>
            <a:off x="204788" y="1106488"/>
            <a:ext cx="4292600" cy="491331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quarter" idx="2"/>
          </p:nvPr>
        </p:nvSpPr>
        <p:spPr>
          <a:xfrm>
            <a:off x="4649788" y="1106488"/>
            <a:ext cx="4292600" cy="2379662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תוכן 4"/>
          <p:cNvSpPr>
            <a:spLocks noGrp="1"/>
          </p:cNvSpPr>
          <p:nvPr>
            <p:ph sz="quarter" idx="3"/>
          </p:nvPr>
        </p:nvSpPr>
        <p:spPr>
          <a:xfrm>
            <a:off x="4649788" y="3638550"/>
            <a:ext cx="4292600" cy="2381250"/>
          </a:xfrm>
        </p:spPr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0"/>
          </p:nvPr>
        </p:nvSpPr>
        <p:spPr>
          <a:xfrm>
            <a:off x="8305800" y="6400800"/>
            <a:ext cx="609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488BB35-C75F-4B5D-85B3-A8C02977B6A9}" type="slidenum">
              <a:rPr lang="en-US"/>
              <a:pPr/>
              <a:t>‹#›</a:t>
            </a:fld>
            <a:endParaRPr lang="en-US" sz="1400"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734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blackWhite">
      <p:bgPr>
        <a:solidFill>
          <a:srgbClr val="FEF9E3">
            <a:alpha val="74902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73100" y="1209675"/>
            <a:ext cx="784383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</p:txBody>
      </p:sp>
      <p:pic>
        <p:nvPicPr>
          <p:cNvPr id="1027" name="Picture 159" descr="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85725"/>
            <a:ext cx="96202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6372225" y="6550025"/>
            <a:ext cx="2771775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/>
              <a:t>Copyright © </a:t>
            </a:r>
            <a:r>
              <a:rPr lang="en-US" err="1"/>
              <a:t>Wondershare</a:t>
            </a:r>
            <a:r>
              <a:rPr lang="en-US"/>
              <a:t> Software</a:t>
            </a:r>
            <a:endParaRPr lang="zh-CN" altLang="en-US"/>
          </a:p>
        </p:txBody>
      </p:sp>
      <p:sp>
        <p:nvSpPr>
          <p:cNvPr id="1029" name="Title Placeholder 6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e-IL" smtClean="0"/>
              <a:t>לחץ כדי לערוך סגנון כותרת של תבנית בסיס</a:t>
            </a:r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3" r:id="rId3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CEEE0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CEEE0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CEEE0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CEEE0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CEEE0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CEEE0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CEEE0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CEEE0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rgbClr val="FCEEE0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Wingdings" pitchFamily="2" charset="2"/>
        <a:buChar char="u"/>
        <a:defRPr sz="2000" b="1">
          <a:solidFill>
            <a:schemeClr val="folHlink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16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SzPct val="60000"/>
        <a:buFont typeface="Wingdings" pitchFamily="2" charset="2"/>
        <a:buChar char="n"/>
        <a:defRPr sz="14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82"/>
          <p:cNvSpPr>
            <a:spLocks noGrp="1" noChangeArrowheads="1"/>
          </p:cNvSpPr>
          <p:nvPr>
            <p:ph type="ctrTitle" sz="quarter"/>
          </p:nvPr>
        </p:nvSpPr>
        <p:spPr bwMode="black">
          <a:xfrm>
            <a:off x="792163" y="250510"/>
            <a:ext cx="7634287" cy="6863417"/>
          </a:xfrm>
          <a:noFill/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zh-CN" sz="5400">
                <a:solidFill>
                  <a:srgbClr val="0606C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Gulim" pitchFamily="34" charset="-127"/>
                <a:cs typeface="Calibri" pitchFamily="34" charset="0"/>
              </a:rPr>
              <a:t>Matrix PI-algebras and Lower Bounds on Arithmetic </a:t>
            </a:r>
            <a:r>
              <a:rPr lang="en-US" altLang="zh-CN" sz="5400" smtClean="0">
                <a:solidFill>
                  <a:srgbClr val="0606C8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Gulim" pitchFamily="34" charset="-127"/>
                <a:cs typeface="Calibri" pitchFamily="34" charset="0"/>
              </a:rPr>
              <a:t>Proofs</a:t>
            </a:r>
            <a:r>
              <a:rPr lang="en-US" altLang="zh-CN" sz="5400" smtClean="0">
                <a:solidFill>
                  <a:srgbClr val="C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Gulim" pitchFamily="34" charset="-127"/>
                <a:cs typeface="Calibri" pitchFamily="34" charset="0"/>
              </a:rPr>
              <a:t/>
            </a:r>
            <a:br>
              <a:rPr lang="en-US" altLang="zh-CN" sz="5400" smtClean="0">
                <a:solidFill>
                  <a:srgbClr val="C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Gulim" pitchFamily="34" charset="-127"/>
                <a:cs typeface="Calibri" pitchFamily="34" charset="0"/>
              </a:rPr>
            </a:br>
            <a:r>
              <a:rPr lang="en-US" altLang="zh-CN" sz="5400">
                <a:solidFill>
                  <a:srgbClr val="C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Gulim" pitchFamily="34" charset="-127"/>
                <a:cs typeface="Calibri" pitchFamily="34" charset="0"/>
              </a:rPr>
              <a:t>(work in progress)</a:t>
            </a:r>
            <a:br>
              <a:rPr lang="en-US" altLang="zh-CN" sz="5400">
                <a:solidFill>
                  <a:srgbClr val="C0000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ea typeface="Gulim" pitchFamily="34" charset="-127"/>
                <a:cs typeface="Calibri" pitchFamily="34" charset="0"/>
              </a:rPr>
            </a:br>
            <a:r>
              <a:rPr lang="en-US" altLang="zh-CN" sz="320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    </a:t>
            </a:r>
            <a:br>
              <a:rPr lang="en-US" altLang="zh-CN" sz="320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</a:br>
            <a:r>
              <a:rPr lang="en-US" altLang="zh-CN" sz="280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Iddo Tzameret </a:t>
            </a:r>
            <a:r>
              <a:rPr lang="en-US" altLang="zh-CN" sz="320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/>
            </a:r>
            <a:br>
              <a:rPr lang="en-US" altLang="zh-CN" sz="320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</a:br>
            <a:r>
              <a:rPr lang="en-US" altLang="zh-CN" sz="240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Joint work with </a:t>
            </a:r>
            <a:r>
              <a:rPr lang="en-US" altLang="zh-CN" sz="280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Fu Li</a:t>
            </a:r>
            <a:r>
              <a:rPr lang="en-US" altLang="zh-CN" sz="320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/>
            </a:r>
            <a:br>
              <a:rPr lang="en-US" altLang="zh-CN" sz="320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</a:br>
            <a:r>
              <a:rPr lang="en-US" altLang="zh-CN" sz="320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/>
            </a:r>
            <a:br>
              <a:rPr lang="en-US" altLang="zh-CN" sz="3200" smtClean="0">
                <a:solidFill>
                  <a:schemeClr val="bg2">
                    <a:lumMod val="10000"/>
                  </a:schemeClr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</a:br>
            <a:r>
              <a:rPr lang="en-US" altLang="zh-CN" sz="2400" b="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Tsinghua University</a:t>
            </a:r>
            <a:r>
              <a:rPr lang="en-US" altLang="zh-CN" sz="2000" b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/>
            </a:r>
            <a:br>
              <a:rPr lang="en-US" altLang="zh-CN" sz="2000" b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</a:br>
            <a:r>
              <a:rPr lang="en-US" altLang="zh-CN" sz="240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/>
            </a:r>
            <a:br>
              <a:rPr lang="en-US" altLang="zh-CN" sz="240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</a:br>
            <a:endParaRPr lang="en-US" altLang="ko-KR" sz="4800" smtClean="0">
              <a:solidFill>
                <a:schemeClr val="tx2">
                  <a:lumMod val="50000"/>
                </a:schemeClr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</p:txBody>
      </p:sp>
      <p:pic>
        <p:nvPicPr>
          <p:cNvPr id="6" name="Picture 2" descr="D:\ts\平面设计\logo\al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464" y="5985979"/>
            <a:ext cx="1218165" cy="589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Hardy\Desktop\iiis+tsinghua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7277" y="5985979"/>
            <a:ext cx="1235079" cy="5140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CN" sz="40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The case of </a:t>
            </a:r>
            <a:r>
              <a:rPr lang="en-US" altLang="zh-CN" sz="40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Mat</a:t>
            </a:r>
            <a:r>
              <a:rPr lang="en-US" altLang="zh-CN" sz="4000" baseline="-250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n-US" altLang="zh-CN" sz="40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[F]</a:t>
            </a:r>
            <a:r>
              <a:rPr lang="en-US" altLang="zh-CN" sz="40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for </a:t>
            </a:r>
            <a:r>
              <a:rPr lang="en-US" altLang="zh-CN" sz="40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d&gt;1 </a:t>
            </a:r>
            <a:endParaRPr lang="zh-CN" altLang="en-US" sz="4000">
              <a:solidFill>
                <a:srgbClr val="0606C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8789" y="1106488"/>
            <a:ext cx="8886422" cy="4913312"/>
          </a:xfrm>
        </p:spPr>
        <p:txBody>
          <a:bodyPr/>
          <a:lstStyle/>
          <a:p>
            <a:pPr>
              <a:buNone/>
            </a:pPr>
            <a:r>
              <a:rPr lang="en-US" altLang="zh-CN" sz="400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For </a:t>
            </a:r>
            <a:r>
              <a:rPr lang="en-US" altLang="zh-CN" sz="40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d&gt;1</a:t>
            </a:r>
            <a:r>
              <a:rPr lang="en-US" altLang="zh-CN" sz="400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, what </a:t>
            </a:r>
            <a:r>
              <a:rPr lang="en-US" altLang="zh-CN" sz="400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are the identities of </a:t>
            </a:r>
            <a:r>
              <a:rPr lang="en-US" altLang="zh-CN" sz="4000" err="1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Mat</a:t>
            </a:r>
            <a:r>
              <a:rPr lang="en-US" altLang="zh-CN" sz="4000" baseline="-25000" err="1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n-US" altLang="zh-CN" sz="400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[F]</a:t>
            </a:r>
            <a:r>
              <a:rPr lang="en-US" altLang="zh-CN" sz="400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 ?</a:t>
            </a:r>
          </a:p>
          <a:p>
            <a:pPr>
              <a:buClr>
                <a:schemeClr val="folHlink"/>
              </a:buClr>
              <a:buFontTx/>
              <a:buNone/>
            </a:pPr>
            <a:r>
              <a:rPr lang="en-US" altLang="zh-CN" sz="400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altLang="zh-CN" sz="400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not all cases are known </a:t>
            </a:r>
            <a:r>
              <a:rPr lang="en-US" altLang="zh-CN" sz="400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precisely; dates back to </a:t>
            </a:r>
            <a:r>
              <a:rPr lang="en-US" altLang="zh-CN" sz="4000" smtClean="0">
                <a:solidFill>
                  <a:srgbClr val="FF33CC"/>
                </a:solidFill>
                <a:latin typeface="Calibri" pitchFamily="34" charset="0"/>
                <a:cs typeface="Calibri" pitchFamily="34" charset="0"/>
              </a:rPr>
              <a:t>Amitzur and Levitski </a:t>
            </a:r>
            <a:r>
              <a:rPr lang="en-US" altLang="zh-CN" sz="400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1950</a:t>
            </a:r>
            <a:r>
              <a:rPr lang="en-US" altLang="zh-CN" sz="400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altLang="zh-CN" sz="4000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endParaRPr lang="en-US" altLang="zh-CN" sz="4000" smtClean="0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r>
              <a:rPr lang="en-US" altLang="zh-CN" sz="400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We’ll see some cases are known, and some are conjectured.</a:t>
            </a:r>
            <a:endParaRPr lang="en-US" altLang="zh-CN" sz="4000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  <a:p>
            <a:endParaRPr lang="zh-CN" altLang="en-US" sz="2400"/>
          </a:p>
        </p:txBody>
      </p:sp>
    </p:spTree>
    <p:extLst>
      <p:ext uri="{BB962C8B-B14F-4D97-AF65-F5344CB8AC3E}">
        <p14:creationId xmlns:p14="http://schemas.microsoft.com/office/powerpoint/2010/main" val="253204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169" y="5310542"/>
            <a:ext cx="4478628" cy="710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3387" y="1051666"/>
            <a:ext cx="8375847" cy="5220273"/>
          </a:xfrm>
        </p:spPr>
        <p:txBody>
          <a:bodyPr>
            <a:noAutofit/>
          </a:bodyPr>
          <a:lstStyle/>
          <a:p>
            <a:pPr>
              <a:buClr>
                <a:schemeClr val="folHlink"/>
              </a:buClr>
              <a:buFontTx/>
              <a:buNone/>
            </a:pPr>
            <a:r>
              <a:rPr lang="en-US" sz="2800" b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Thm (</a:t>
            </a:r>
            <a:r>
              <a:rPr lang="en-US" sz="2800" b="1" err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Drenski</a:t>
            </a:r>
            <a:r>
              <a:rPr lang="en-US" sz="2800" b="1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1981): </a:t>
            </a:r>
            <a:r>
              <a:rPr lang="en-US" sz="280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F</a:t>
            </a:r>
            <a:r>
              <a:rPr lang="en-US" sz="280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or </a:t>
            </a:r>
            <a:r>
              <a:rPr lang="en-US" sz="28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d=2</a:t>
            </a:r>
            <a:r>
              <a:rPr lang="en-US" sz="280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and </a:t>
            </a:r>
            <a:r>
              <a:rPr lang="en-US" sz="28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char(F)=0</a:t>
            </a:r>
            <a:r>
              <a:rPr lang="en-US" sz="280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, all identities of </a:t>
            </a:r>
            <a:r>
              <a:rPr lang="en-US" sz="2800" err="1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Mat</a:t>
            </a:r>
            <a:r>
              <a:rPr lang="en-US" sz="2800" baseline="-25000" err="1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n-US" sz="28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(F)</a:t>
            </a:r>
            <a:r>
              <a:rPr lang="en-US" sz="280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are generated by</a:t>
            </a:r>
          </a:p>
          <a:p>
            <a:pPr>
              <a:buClr>
                <a:schemeClr val="folHlink"/>
              </a:buClr>
              <a:buFontTx/>
              <a:buNone/>
            </a:pPr>
            <a:r>
              <a:rPr lang="en-US" sz="280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280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		</a:t>
            </a:r>
            <a:r>
              <a:rPr lang="en-US" sz="28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sz="2800" baseline="-250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2d</a:t>
            </a:r>
            <a:r>
              <a:rPr lang="en-US" sz="2800" baseline="-2500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80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formulas and the </a:t>
            </a:r>
            <a:r>
              <a:rPr lang="en-US" sz="28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hall formulas  </a:t>
            </a:r>
          </a:p>
          <a:p>
            <a:pPr>
              <a:buClr>
                <a:schemeClr val="folHlink"/>
              </a:buClr>
              <a:buFontTx/>
              <a:buNone/>
            </a:pPr>
            <a:r>
              <a:rPr lang="en-US" sz="280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where</a:t>
            </a:r>
          </a:p>
          <a:p>
            <a:pPr>
              <a:buClr>
                <a:schemeClr val="folHlink"/>
              </a:buClr>
              <a:buFontTx/>
              <a:buNone/>
            </a:pPr>
            <a:endParaRPr lang="en-US" sz="2800" smtClean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r>
              <a:rPr lang="en-US" sz="280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and		 </a:t>
            </a:r>
            <a:r>
              <a:rPr lang="en-US" sz="28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h(x</a:t>
            </a:r>
            <a:r>
              <a:rPr lang="en-US" sz="2800" baseline="-250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8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,x</a:t>
            </a:r>
            <a:r>
              <a:rPr lang="en-US" sz="2800" baseline="-250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8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):=[[x</a:t>
            </a:r>
            <a:r>
              <a:rPr lang="en-US" sz="2800" baseline="-250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8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,x</a:t>
            </a:r>
            <a:r>
              <a:rPr lang="en-US" sz="2800" baseline="-250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8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]</a:t>
            </a:r>
            <a:r>
              <a:rPr lang="en-US" sz="2800" baseline="300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8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,x</a:t>
            </a:r>
            <a:r>
              <a:rPr lang="en-US" sz="2800" baseline="-250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8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]</a:t>
            </a:r>
          </a:p>
          <a:p>
            <a:pPr>
              <a:buNone/>
            </a:pPr>
            <a:endParaRPr lang="en-US" altLang="zh-CN" sz="2400" smtClean="0">
              <a:solidFill>
                <a:srgbClr val="FF33CC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r>
              <a:rPr lang="en-US" altLang="zh-CN" sz="2400" smtClean="0">
                <a:solidFill>
                  <a:srgbClr val="FF33CC"/>
                </a:solidFill>
                <a:latin typeface="Calibri" pitchFamily="34" charset="0"/>
                <a:cs typeface="Calibri" pitchFamily="34" charset="0"/>
              </a:rPr>
              <a:t>Note</a:t>
            </a:r>
            <a:r>
              <a:rPr lang="en-US" altLang="zh-CN" sz="2400">
                <a:solidFill>
                  <a:srgbClr val="FF33CC"/>
                </a:solidFill>
                <a:latin typeface="Calibri" pitchFamily="34" charset="0"/>
                <a:cs typeface="Calibri" pitchFamily="34" charset="0"/>
              </a:rPr>
              <a:t>: assume from now that </a:t>
            </a:r>
            <a:r>
              <a:rPr lang="en-US" altLang="zh-CN" sz="240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char(F)=0</a:t>
            </a:r>
            <a:r>
              <a:rPr lang="en-US" altLang="zh-CN" sz="2400" smtClean="0">
                <a:solidFill>
                  <a:srgbClr val="FF33CC"/>
                </a:solidFill>
                <a:latin typeface="Calibri" pitchFamily="34" charset="0"/>
                <a:cs typeface="Calibri" pitchFamily="34" charset="0"/>
              </a:rPr>
              <a:t>.</a:t>
            </a:r>
            <a:endParaRPr lang="en-US" altLang="zh-CN" sz="2400">
              <a:solidFill>
                <a:srgbClr val="FF33CC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r>
              <a:rPr lang="en-US" altLang="zh-CN" sz="240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Every identity </a:t>
            </a:r>
            <a:r>
              <a:rPr lang="en-US" altLang="zh-CN" sz="240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f</a:t>
            </a:r>
            <a:r>
              <a:rPr lang="en-US" altLang="zh-CN" sz="240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in F&lt;X&gt; over </a:t>
            </a:r>
            <a:r>
              <a:rPr lang="en-US" altLang="zh-CN" sz="240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Mat</a:t>
            </a:r>
            <a:r>
              <a:rPr lang="en-US" altLang="zh-CN" sz="2400" baseline="-2500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altLang="zh-CN" sz="240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(F)</a:t>
            </a:r>
            <a:r>
              <a:rPr lang="en-US" altLang="zh-CN" sz="240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can be written as:</a:t>
            </a:r>
          </a:p>
          <a:p>
            <a:pPr>
              <a:buClr>
                <a:schemeClr val="folHlink"/>
              </a:buClr>
              <a:buFontTx/>
              <a:buNone/>
            </a:pPr>
            <a:r>
              <a:rPr lang="en-US" altLang="zh-CN" sz="240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			</a:t>
            </a:r>
            <a:endParaRPr lang="en-US" altLang="zh-CN" sz="2400" smtClean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r>
              <a:rPr lang="en-US" altLang="zh-CN" sz="240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For </a:t>
            </a:r>
            <a:r>
              <a:rPr lang="en-US" altLang="zh-CN" sz="240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some polynomials </a:t>
            </a:r>
            <a:r>
              <a:rPr lang="en-US" altLang="zh-CN" sz="24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Q</a:t>
            </a:r>
            <a:r>
              <a:rPr lang="en-US" altLang="zh-CN" sz="2400" baseline="-250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altLang="zh-CN" sz="240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’s, </a:t>
            </a:r>
            <a:r>
              <a:rPr lang="en-US" altLang="zh-CN" sz="24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US" altLang="zh-CN" sz="2400" baseline="-250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altLang="zh-CN" sz="240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’s </a:t>
            </a:r>
            <a:r>
              <a:rPr lang="en-US" altLang="zh-CN" sz="240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and sequences of polynomials </a:t>
            </a:r>
            <a:r>
              <a:rPr lang="en-US" altLang="zh-CN" sz="240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en-US" altLang="zh-CN" sz="2400" baseline="3000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altLang="zh-CN" sz="240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’s in F&lt;X&gt;. </a:t>
            </a:r>
          </a:p>
          <a:p>
            <a:pPr>
              <a:buClr>
                <a:schemeClr val="folHlink"/>
              </a:buClr>
              <a:buFontTx/>
              <a:buNone/>
            </a:pPr>
            <a:endParaRPr lang="en-US" sz="2400" smtClean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endParaRPr lang="en-US" sz="2400" smtClean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endParaRPr lang="en-US" sz="240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endParaRPr lang="en-US" sz="2400" smtClean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endParaRPr lang="en-US" sz="240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endParaRPr lang="en-US" sz="2400" smtClean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endParaRPr lang="en-US" sz="240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endParaRPr lang="en-US" sz="2400" smtClean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584" y="2512759"/>
            <a:ext cx="7024382" cy="1046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86" y="125140"/>
            <a:ext cx="8737600" cy="728662"/>
          </a:xfrm>
        </p:spPr>
        <p:txBody>
          <a:bodyPr>
            <a:noAutofit/>
          </a:bodyPr>
          <a:lstStyle/>
          <a:p>
            <a:pPr algn="ctr"/>
            <a:r>
              <a:rPr lang="en-US" sz="4800" b="1" smtClean="0">
                <a:solidFill>
                  <a:srgbClr val="0606C8"/>
                </a:solidFill>
                <a:latin typeface="Calibri" pitchFamily="34" charset="0"/>
                <a:ea typeface="+mn-ea"/>
                <a:cs typeface="Calibri" pitchFamily="34" charset="0"/>
              </a:rPr>
              <a:t>Mat</a:t>
            </a:r>
            <a:r>
              <a:rPr lang="en-US" sz="4800" b="1" baseline="-25000" smtClean="0">
                <a:solidFill>
                  <a:srgbClr val="0606C8"/>
                </a:solidFill>
                <a:latin typeface="Calibri" pitchFamily="34" charset="0"/>
                <a:ea typeface="+mn-ea"/>
                <a:cs typeface="Calibri" pitchFamily="34" charset="0"/>
              </a:rPr>
              <a:t>d</a:t>
            </a:r>
            <a:r>
              <a:rPr lang="en-US" sz="4800" b="1" smtClean="0">
                <a:solidFill>
                  <a:srgbClr val="0606C8"/>
                </a:solidFill>
                <a:latin typeface="Calibri" pitchFamily="34" charset="0"/>
                <a:ea typeface="+mn-ea"/>
                <a:cs typeface="Calibri" pitchFamily="34" charset="0"/>
              </a:rPr>
              <a:t>[F] </a:t>
            </a:r>
            <a:r>
              <a:rPr lang="en-US" sz="4800" b="1" smtClean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for </a:t>
            </a:r>
            <a:r>
              <a:rPr lang="en-US" sz="4800" b="1" smtClean="0">
                <a:solidFill>
                  <a:srgbClr val="0606C8"/>
                </a:solidFill>
                <a:latin typeface="Calibri" pitchFamily="34" charset="0"/>
                <a:ea typeface="+mn-ea"/>
                <a:cs typeface="Calibri" pitchFamily="34" charset="0"/>
              </a:rPr>
              <a:t>d=2</a:t>
            </a:r>
            <a:endParaRPr lang="en-US" sz="4800" b="1">
              <a:solidFill>
                <a:srgbClr val="0606C8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782345" name="Rectangle 9"/>
          <p:cNvSpPr>
            <a:spLocks noChangeArrowheads="1"/>
          </p:cNvSpPr>
          <p:nvPr/>
        </p:nvSpPr>
        <p:spPr bwMode="auto">
          <a:xfrm>
            <a:off x="433387" y="5144083"/>
            <a:ext cx="8710613" cy="722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en-US" sz="3600" b="1" i="1">
              <a:solidFill>
                <a:schemeClr val="accent1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09093" y="940158"/>
            <a:ext cx="8577330" cy="341290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l"/>
            <a:endParaRPr lang="zh-CN" altLang="en-US" sz="1800" b="1" dirty="0" smtClean="0">
              <a:solidFill>
                <a:schemeClr val="accent4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960" y="5022179"/>
            <a:ext cx="694338" cy="333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552" y="6243525"/>
            <a:ext cx="694338" cy="333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802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82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82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82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234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86" y="125140"/>
            <a:ext cx="8737600" cy="728662"/>
          </a:xfrm>
        </p:spPr>
        <p:txBody>
          <a:bodyPr>
            <a:noAutofit/>
          </a:bodyPr>
          <a:lstStyle/>
          <a:p>
            <a:pPr algn="ctr"/>
            <a:r>
              <a:rPr lang="en-US" altLang="zh-CN" sz="480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Mat</a:t>
            </a:r>
            <a:r>
              <a:rPr lang="en-US" altLang="zh-CN" sz="4800" baseline="-2500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altLang="zh-CN" sz="480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[F]</a:t>
            </a:r>
            <a:endParaRPr lang="en-US" sz="4800" b="1">
              <a:solidFill>
                <a:srgbClr val="C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433387" y="4932608"/>
            <a:ext cx="8285610" cy="933787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l"/>
            <a:endParaRPr lang="zh-CN" altLang="en-US" sz="1800" b="1" dirty="0" smtClean="0">
              <a:solidFill>
                <a:schemeClr val="accent4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233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6084" y="1018572"/>
                <a:ext cx="8375847" cy="5459001"/>
              </a:xfrm>
            </p:spPr>
            <p:txBody>
              <a:bodyPr>
                <a:noAutofit/>
              </a:bodyPr>
              <a:lstStyle/>
              <a:p>
                <a:pPr>
                  <a:buNone/>
                </a:pPr>
                <a:r>
                  <a:rPr lang="en-US" altLang="zh-CN" sz="280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Define </a:t>
                </a:r>
                <a:r>
                  <a:rPr lang="en-US" altLang="zh-CN" sz="280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Q</a:t>
                </a:r>
                <a:r>
                  <a:rPr lang="en-US" altLang="zh-CN" sz="2800" baseline="-2500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Mat</a:t>
                </a:r>
                <a:r>
                  <a:rPr lang="en-US" altLang="zh-CN" sz="2400" baseline="-2500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2</a:t>
                </a:r>
                <a:r>
                  <a:rPr lang="en-US" altLang="zh-CN" sz="2800" baseline="-2500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[F]</a:t>
                </a:r>
                <a:r>
                  <a:rPr lang="en-US" altLang="zh-CN" sz="280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(f) </a:t>
                </a:r>
                <a:r>
                  <a:rPr lang="en-US" altLang="zh-CN" sz="280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as the </a:t>
                </a:r>
                <a:r>
                  <a:rPr lang="en-US" altLang="zh-CN" sz="2800" smtClean="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min </a:t>
                </a:r>
                <a:r>
                  <a:rPr lang="en-US" altLang="zh-CN" sz="280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number of substitution instances needed to generate an identity in </a:t>
                </a:r>
                <a:r>
                  <a:rPr lang="en-US" altLang="zh-CN" sz="280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Mat</a:t>
                </a:r>
                <a:r>
                  <a:rPr lang="en-US" altLang="zh-CN" sz="2800" baseline="-2500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2</a:t>
                </a:r>
                <a:r>
                  <a:rPr lang="en-US" altLang="zh-CN" sz="280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[F]</a:t>
                </a:r>
                <a:r>
                  <a:rPr lang="en-US" altLang="zh-CN" sz="2800">
                    <a:solidFill>
                      <a:srgbClr val="0070C0"/>
                    </a:solidFill>
                    <a:latin typeface="Calibri" pitchFamily="34" charset="0"/>
                    <a:cs typeface="Calibri" pitchFamily="34" charset="0"/>
                  </a:rPr>
                  <a:t>. </a:t>
                </a:r>
                <a:endParaRPr lang="en-US" altLang="zh-CN" sz="2800" baseline="-25000">
                  <a:solidFill>
                    <a:srgbClr val="0070C0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>
                  <a:buClr>
                    <a:schemeClr val="folHlink"/>
                  </a:buClr>
                  <a:buFontTx/>
                  <a:buNone/>
                </a:pPr>
                <a:r>
                  <a:rPr lang="en-US" sz="2800" smtClean="0">
                    <a:solidFill>
                      <a:schemeClr val="bg2">
                        <a:lumMod val="1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Upper bound on </a:t>
                </a:r>
                <a:r>
                  <a:rPr lang="en-US" sz="28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Q</a:t>
                </a:r>
                <a:r>
                  <a:rPr lang="en-US" sz="2800" baseline="-250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Mat2</a:t>
                </a:r>
                <a:r>
                  <a:rPr lang="en-US" sz="28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(f)</a:t>
                </a:r>
                <a:r>
                  <a:rPr lang="en-US" sz="2800" smtClean="0">
                    <a:solidFill>
                      <a:schemeClr val="bg2">
                        <a:lumMod val="1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 ?</a:t>
                </a:r>
              </a:p>
              <a:p>
                <a:pPr>
                  <a:buClr>
                    <a:schemeClr val="folHlink"/>
                  </a:buClr>
                  <a:buFontTx/>
                  <a:buNone/>
                </a:pPr>
                <a:r>
                  <a:rPr lang="en-US" sz="2800" b="1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It must be </a:t>
                </a:r>
                <a:r>
                  <a:rPr lang="en-US" sz="2800" b="1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O(n</a:t>
                </a:r>
                <a:r>
                  <a:rPr lang="en-US" sz="2800" b="1" baseline="300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4</a:t>
                </a:r>
                <a:r>
                  <a:rPr lang="en-US" sz="2800" b="1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)</a:t>
                </a:r>
                <a:r>
                  <a:rPr lang="en-US" sz="280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:  </a:t>
                </a:r>
                <a:r>
                  <a:rPr lang="en-US" sz="2800" b="1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every identity </a:t>
                </a:r>
                <a:r>
                  <a:rPr lang="en-US" sz="2800" b="1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f</a:t>
                </a:r>
                <a:r>
                  <a:rPr lang="en-US" sz="2800" b="1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 with </a:t>
                </a:r>
                <a:r>
                  <a:rPr lang="en-US" sz="2800" b="1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n</a:t>
                </a:r>
                <a:r>
                  <a:rPr lang="en-US" sz="2800" b="1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 variables can be generated by all </a:t>
                </a:r>
                <a:r>
                  <a:rPr lang="en-US" sz="2800" b="1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s</a:t>
                </a:r>
                <a:r>
                  <a:rPr lang="en-US" sz="2800" b="1" baseline="-250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2d</a:t>
                </a:r>
                <a:r>
                  <a:rPr lang="en-US" sz="28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(x</a:t>
                </a:r>
                <a:r>
                  <a:rPr lang="en-US" sz="2800" baseline="-250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i1</a:t>
                </a:r>
                <a:r>
                  <a:rPr lang="en-US" sz="28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,x</a:t>
                </a:r>
                <a:r>
                  <a:rPr lang="en-US" sz="2800" baseline="-250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i2</a:t>
                </a:r>
                <a:r>
                  <a:rPr lang="en-US" sz="28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,x</a:t>
                </a:r>
                <a:r>
                  <a:rPr lang="en-US" sz="2800" baseline="-250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i3</a:t>
                </a:r>
                <a:r>
                  <a:rPr lang="en-US" sz="28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,x</a:t>
                </a:r>
                <a:r>
                  <a:rPr lang="en-US" sz="2800" baseline="-250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i4</a:t>
                </a:r>
                <a:r>
                  <a:rPr lang="en-US" sz="28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)</a:t>
                </a:r>
                <a:r>
                  <a:rPr lang="en-US" sz="280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, for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i="1" smtClean="0">
                            <a:solidFill>
                              <a:srgbClr val="C00000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zh-CN" sz="280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fPr>
                          <m:num>
                            <m:r>
                              <a:rPr lang="en-US" altLang="zh-CN" sz="28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𝒏</m:t>
                            </m:r>
                          </m:num>
                          <m:den>
                            <m:r>
                              <a:rPr lang="en-US" altLang="zh-CN" sz="28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 choices </a:t>
                </a:r>
                <a:r>
                  <a:rPr lang="en-US" sz="28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x</a:t>
                </a:r>
                <a:r>
                  <a:rPr lang="en-US" sz="280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 vars, and the hall identities </a:t>
                </a:r>
                <a:r>
                  <a:rPr lang="en-US" sz="28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h(x</a:t>
                </a:r>
                <a:r>
                  <a:rPr lang="en-US" sz="2800" baseline="-250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i1</a:t>
                </a:r>
                <a:r>
                  <a:rPr lang="en-US" sz="28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,x</a:t>
                </a:r>
                <a:r>
                  <a:rPr lang="en-US" sz="2800" baseline="-250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i2</a:t>
                </a:r>
                <a:r>
                  <a:rPr lang="en-US" sz="28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)</a:t>
                </a:r>
                <a:r>
                  <a:rPr lang="en-US" sz="280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, for all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i="1">
                            <a:solidFill>
                              <a:srgbClr val="C00000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f>
                          <m:fPr>
                            <m:type m:val="noBar"/>
                            <m:ctrlPr>
                              <a:rPr lang="en-US" altLang="zh-CN" sz="2800" i="1">
                                <a:solidFill>
                                  <a:srgbClr val="C00000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fPr>
                          <m:num>
                            <m:r>
                              <a:rPr lang="en-US" altLang="zh-CN" sz="2800" i="1">
                                <a:solidFill>
                                  <a:srgbClr val="C00000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𝒏</m:t>
                            </m:r>
                          </m:num>
                          <m:den>
                            <m:r>
                              <a:rPr lang="en-US" altLang="zh-CN" sz="28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𝟐</m:t>
                            </m:r>
                          </m:den>
                        </m:f>
                      </m:e>
                    </m:d>
                    <m:r>
                      <a:rPr lang="en-US" altLang="zh-CN" sz="2800" i="1">
                        <a:solidFill>
                          <a:srgbClr val="C00000"/>
                        </a:solidFill>
                        <a:latin typeface="Cambria Math"/>
                        <a:cs typeface="Calibri" pitchFamily="34" charset="0"/>
                      </a:rPr>
                      <m:t> </m:t>
                    </m:r>
                  </m:oMath>
                </a14:m>
                <a:r>
                  <a:rPr lang="en-US" sz="280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variables.</a:t>
                </a:r>
                <a:endParaRPr lang="en-US" sz="280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>
                  <a:buClr>
                    <a:schemeClr val="folHlink"/>
                  </a:buClr>
                  <a:buFontTx/>
                  <a:buNone/>
                </a:pPr>
                <a:r>
                  <a:rPr lang="en-US" sz="2800" smtClean="0">
                    <a:solidFill>
                      <a:schemeClr val="accent4">
                        <a:lumMod val="5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We prove a corresponding lower bound: </a:t>
                </a:r>
              </a:p>
              <a:p>
                <a:pPr>
                  <a:buClr>
                    <a:schemeClr val="folHlink"/>
                  </a:buClr>
                  <a:buFontTx/>
                  <a:buNone/>
                </a:pPr>
                <a:r>
                  <a:rPr lang="en-US" sz="280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Thm</a:t>
                </a:r>
                <a:r>
                  <a:rPr lang="en-US" sz="2800" smtClean="0">
                    <a:solidFill>
                      <a:schemeClr val="accent1">
                        <a:lumMod val="7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: There exists (non-explicit) </a:t>
                </a:r>
                <a:r>
                  <a:rPr lang="en-US" sz="28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f</a:t>
                </a:r>
                <a:r>
                  <a:rPr lang="en-US" sz="2800" smtClean="0">
                    <a:solidFill>
                      <a:schemeClr val="accent1">
                        <a:lumMod val="7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 such that </a:t>
                </a:r>
                <a:r>
                  <a:rPr lang="en-US" sz="28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f</a:t>
                </a:r>
                <a:r>
                  <a:rPr lang="en-US" sz="2800" smtClean="0">
                    <a:solidFill>
                      <a:schemeClr val="accent1">
                        <a:lumMod val="7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 is identity of </a:t>
                </a:r>
                <a:r>
                  <a:rPr lang="en-US" sz="28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Mat</a:t>
                </a:r>
                <a:r>
                  <a:rPr lang="en-US" sz="2800" baseline="-250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2</a:t>
                </a:r>
                <a:r>
                  <a:rPr lang="en-US" sz="28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(F)</a:t>
                </a:r>
                <a:r>
                  <a:rPr lang="en-US" sz="2800" smtClean="0">
                    <a:solidFill>
                      <a:schemeClr val="accent1">
                        <a:lumMod val="75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 and </a:t>
                </a:r>
                <a:r>
                  <a:rPr lang="en-US" sz="28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Q</a:t>
                </a:r>
                <a:r>
                  <a:rPr lang="en-US" sz="2800" baseline="-250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Mat2</a:t>
                </a:r>
                <a:r>
                  <a:rPr lang="en-US" sz="28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(f)=</a:t>
                </a:r>
                <a:r>
                  <a:rPr lang="el-GR" sz="28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Ω</a:t>
                </a:r>
                <a:r>
                  <a:rPr lang="en-US" sz="28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(n</a:t>
                </a:r>
                <a:r>
                  <a:rPr lang="en-US" sz="2800" baseline="300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4</a:t>
                </a:r>
                <a:r>
                  <a:rPr lang="en-US" sz="28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).  </a:t>
                </a:r>
              </a:p>
              <a:p>
                <a:pPr>
                  <a:buClr>
                    <a:schemeClr val="folHlink"/>
                  </a:buClr>
                  <a:buFontTx/>
                  <a:buNone/>
                </a:pPr>
                <a:r>
                  <a:rPr lang="en-US" sz="2800" smtClean="0">
                    <a:solidFill>
                      <a:schemeClr val="bg2">
                        <a:lumMod val="1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W</a:t>
                </a:r>
                <a:r>
                  <a:rPr lang="en-US" sz="2800" b="1" smtClean="0">
                    <a:solidFill>
                      <a:schemeClr val="bg2">
                        <a:lumMod val="1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e generalize this to </a:t>
                </a:r>
                <a:r>
                  <a:rPr lang="en-US" sz="2800" b="1" i="1" smtClean="0">
                    <a:solidFill>
                      <a:schemeClr val="bg2">
                        <a:lumMod val="1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any </a:t>
                </a:r>
                <a:r>
                  <a:rPr lang="en-US" sz="2800" b="1" smtClean="0">
                    <a:solidFill>
                      <a:schemeClr val="bg2">
                        <a:lumMod val="1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degree </a:t>
                </a:r>
                <a:r>
                  <a:rPr lang="en-US" sz="2800" b="1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d</a:t>
                </a:r>
                <a:r>
                  <a:rPr lang="en-US" sz="2800" b="1" smtClean="0">
                    <a:solidFill>
                      <a:schemeClr val="bg2">
                        <a:lumMod val="1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….</a:t>
                </a:r>
                <a:endParaRPr lang="en-US" sz="2800" b="1">
                  <a:solidFill>
                    <a:schemeClr val="bg2">
                      <a:lumMod val="10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782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6084" y="1018572"/>
                <a:ext cx="8375847" cy="5459001"/>
              </a:xfrm>
              <a:blipFill rotWithShape="1">
                <a:blip r:embed="rId3"/>
                <a:stretch>
                  <a:fillRect l="-1528" t="-1004" r="-1019" b="-133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2345" name="Rectangle 9"/>
          <p:cNvSpPr>
            <a:spLocks noChangeArrowheads="1"/>
          </p:cNvSpPr>
          <p:nvPr/>
        </p:nvSpPr>
        <p:spPr bwMode="auto">
          <a:xfrm>
            <a:off x="433387" y="5144083"/>
            <a:ext cx="8710613" cy="722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en-US" sz="3600" b="1" i="1">
              <a:solidFill>
                <a:schemeClr val="accent1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02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86" y="125140"/>
            <a:ext cx="8737600" cy="728662"/>
          </a:xfrm>
        </p:spPr>
        <p:txBody>
          <a:bodyPr>
            <a:noAutofit/>
          </a:bodyPr>
          <a:lstStyle/>
          <a:p>
            <a:pPr algn="ctr"/>
            <a:r>
              <a:rPr lang="en-US" sz="4800" b="1" smtClean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Generalization</a:t>
            </a:r>
            <a:endParaRPr lang="en-US" sz="4800" b="1">
              <a:solidFill>
                <a:srgbClr val="C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8233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33387" y="917438"/>
                <a:ext cx="8375847" cy="5320105"/>
              </a:xfrm>
            </p:spPr>
            <p:txBody>
              <a:bodyPr>
                <a:noAutofit/>
              </a:bodyPr>
              <a:lstStyle/>
              <a:p>
                <a:pPr>
                  <a:buNone/>
                </a:pPr>
                <a:r>
                  <a:rPr lang="en-US" altLang="zh-CN" sz="2800" smtClean="0">
                    <a:solidFill>
                      <a:srgbClr val="7030A0"/>
                    </a:solidFill>
                    <a:latin typeface="Calibri" pitchFamily="34" charset="0"/>
                    <a:cs typeface="Calibri" pitchFamily="34" charset="0"/>
                  </a:rPr>
                  <a:t>Leron (1973): </a:t>
                </a:r>
                <a:r>
                  <a:rPr lang="en-US" altLang="zh-CN" sz="2800">
                    <a:solidFill>
                      <a:schemeClr val="accent2">
                        <a:lumMod val="1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All multilinear </a:t>
                </a:r>
                <a:r>
                  <a:rPr lang="en-US" altLang="zh-CN" sz="2800" smtClean="0">
                    <a:solidFill>
                      <a:schemeClr val="accent2">
                        <a:lumMod val="1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polynomial identities </a:t>
                </a:r>
                <a:r>
                  <a:rPr lang="en-US" altLang="zh-CN" sz="2800">
                    <a:solidFill>
                      <a:schemeClr val="accent2">
                        <a:lumMod val="1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of degree </a:t>
                </a:r>
                <a:r>
                  <a:rPr lang="en-US" altLang="zh-CN" sz="280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2d+1</a:t>
                </a:r>
                <a:r>
                  <a:rPr lang="en-US" altLang="zh-CN" sz="2800">
                    <a:solidFill>
                      <a:schemeClr val="accent2">
                        <a:lumMod val="1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 of </a:t>
                </a:r>
                <a:r>
                  <a:rPr lang="en-US" altLang="zh-CN" sz="2800" err="1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Mat</a:t>
                </a:r>
                <a:r>
                  <a:rPr lang="en-US" altLang="zh-CN" sz="2800" baseline="-25000" err="1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d</a:t>
                </a:r>
                <a:r>
                  <a:rPr lang="en-US" altLang="zh-CN" sz="28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(F</a:t>
                </a:r>
                <a:r>
                  <a:rPr lang="en-US" altLang="zh-CN" sz="280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)</a:t>
                </a:r>
                <a:r>
                  <a:rPr lang="en-US" altLang="zh-CN" sz="2800">
                    <a:solidFill>
                      <a:schemeClr val="accent2">
                        <a:lumMod val="1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altLang="zh-CN" sz="2800" smtClean="0">
                    <a:solidFill>
                      <a:schemeClr val="accent2">
                        <a:lumMod val="1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are generated by the </a:t>
                </a:r>
                <a:r>
                  <a:rPr lang="en-US" altLang="zh-CN" sz="280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s</a:t>
                </a:r>
                <a:r>
                  <a:rPr lang="en-US" altLang="zh-CN" sz="2800" baseline="-2500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2d</a:t>
                </a:r>
                <a:r>
                  <a:rPr lang="en-US" altLang="zh-CN" sz="2800">
                    <a:solidFill>
                      <a:schemeClr val="accent2">
                        <a:lumMod val="1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 identities</a:t>
                </a:r>
                <a:r>
                  <a:rPr lang="en-US" altLang="zh-CN" sz="2800" smtClean="0">
                    <a:solidFill>
                      <a:schemeClr val="accent2">
                        <a:lumMod val="1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.</a:t>
                </a:r>
                <a:endParaRPr lang="en-US" altLang="zh-CN" sz="2800" smtClean="0"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None/>
                </a:pPr>
                <a:endParaRPr lang="en-US" altLang="zh-CN" sz="2800" smtClean="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None/>
                </a:pPr>
                <a:r>
                  <a:rPr lang="en-US" altLang="zh-CN" sz="2800" smtClean="0">
                    <a:solidFill>
                      <a:schemeClr val="accent6">
                        <a:lumMod val="5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for some </a:t>
                </a:r>
                <a:r>
                  <a:rPr lang="en-US" altLang="zh-CN" sz="2800" smtClean="0">
                    <a:solidFill>
                      <a:schemeClr val="accent6">
                        <a:lumMod val="5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polynomials </a:t>
                </a:r>
                <a:r>
                  <a:rPr lang="en-US" altLang="zh-CN" sz="2800" i="1" smtClean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>g</a:t>
                </a:r>
                <a:r>
                  <a:rPr lang="en-US" altLang="zh-CN" sz="2800" i="1" baseline="-25000" smtClean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>i</a:t>
                </a:r>
                <a:r>
                  <a:rPr lang="en-US" altLang="zh-CN" sz="2800" smtClean="0">
                    <a:solidFill>
                      <a:schemeClr val="accent6">
                        <a:lumMod val="5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’s.</a:t>
                </a:r>
                <a:endParaRPr lang="en-US" altLang="zh-CN" sz="2800">
                  <a:solidFill>
                    <a:schemeClr val="accent6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None/>
                </a:pPr>
                <a:r>
                  <a:rPr lang="en-US" altLang="zh-CN" sz="2800" smtClean="0">
                    <a:solidFill>
                      <a:schemeClr val="accent6">
                        <a:lumMod val="5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We show: </a:t>
                </a:r>
              </a:p>
              <a:p>
                <a:pPr marL="0" indent="0">
                  <a:buNone/>
                </a:pPr>
                <a:r>
                  <a:rPr lang="en-US" altLang="zh-CN" sz="3600" smtClean="0">
                    <a:solidFill>
                      <a:srgbClr val="002060"/>
                    </a:solidFill>
                    <a:latin typeface="Calibri" pitchFamily="34" charset="0"/>
                    <a:cs typeface="Calibri" pitchFamily="34" charset="0"/>
                  </a:rPr>
                  <a:t>Thm</a:t>
                </a:r>
                <a:r>
                  <a:rPr lang="en-US" altLang="zh-CN" sz="360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: For any d, there </a:t>
                </a:r>
                <a:r>
                  <a:rPr lang="en-US" altLang="zh-CN" sz="360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exists </a:t>
                </a:r>
                <a:r>
                  <a:rPr lang="en-US" altLang="zh-CN" sz="360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a </a:t>
                </a:r>
                <a:r>
                  <a:rPr lang="en-US" altLang="zh-CN" sz="360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degree</a:t>
                </a:r>
                <a:r>
                  <a:rPr lang="en-US" altLang="zh-CN" sz="360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 2d+1 (non-explicit) polynomial identity f of </a:t>
                </a:r>
                <a:r>
                  <a:rPr lang="en-US" altLang="zh-CN" sz="3600" err="1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Mat</a:t>
                </a:r>
                <a:r>
                  <a:rPr lang="en-US" altLang="zh-CN" sz="3600" baseline="-25000" err="1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d</a:t>
                </a:r>
                <a:r>
                  <a:rPr lang="en-US" altLang="zh-CN" sz="360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(F</a:t>
                </a:r>
                <a:r>
                  <a:rPr lang="en-US" altLang="zh-CN" sz="360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) </a:t>
                </a:r>
                <a:r>
                  <a:rPr lang="en-US" altLang="zh-CN" sz="360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with n variables, such </a:t>
                </a:r>
                <a:r>
                  <a:rPr lang="en-US" altLang="zh-CN" sz="360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that </a:t>
                </a:r>
                <a:r>
                  <a:rPr lang="en-US" altLang="zh-CN" sz="36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Q</a:t>
                </a:r>
                <a:r>
                  <a:rPr lang="en-US" altLang="zh-CN" sz="3600" baseline="-250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s2d</a:t>
                </a:r>
                <a:r>
                  <a:rPr lang="en-US" altLang="zh-CN" sz="36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(f)=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N" altLang="zh-CN" sz="3600" i="0">
                        <a:solidFill>
                          <a:srgbClr val="0606C8"/>
                        </a:solidFill>
                        <a:latin typeface="Cambria Math"/>
                      </a:rPr>
                      <m:t>Ω</m:t>
                    </m:r>
                  </m:oMath>
                </a14:m>
                <a:r>
                  <a:rPr lang="en-US" altLang="zh-CN" sz="360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(n</a:t>
                </a:r>
                <a:r>
                  <a:rPr lang="en-US" altLang="zh-CN" sz="3600" baseline="3000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2d</a:t>
                </a:r>
                <a:r>
                  <a:rPr lang="en-US" altLang="zh-CN" sz="36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).</a:t>
                </a:r>
                <a:endParaRPr lang="en-US" altLang="zh-CN" sz="3600" smtClean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None/>
                </a:pPr>
                <a:endParaRPr lang="en-US" altLang="zh-CN" sz="2400" smtClean="0"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None/>
                </a:pPr>
                <a:endParaRPr lang="en-US" altLang="zh-CN" sz="2400"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None/>
                </a:pPr>
                <a:endParaRPr lang="en-US" altLang="zh-CN" sz="2400" smtClean="0"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None/>
                </a:pPr>
                <a:endParaRPr lang="en-US" altLang="zh-CN" sz="2400" smtClean="0"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None/>
                </a:pPr>
                <a:endParaRPr lang="en-US" altLang="zh-CN" sz="2400">
                  <a:effectLst/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None/>
                </a:pPr>
                <a:endParaRPr lang="zh-CN" altLang="zh-CN" sz="2400"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>
          <p:sp>
            <p:nvSpPr>
              <p:cNvPr id="782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33387" y="917438"/>
                <a:ext cx="8375847" cy="5320105"/>
              </a:xfrm>
              <a:blipFill rotWithShape="1">
                <a:blip r:embed="rId3"/>
                <a:stretch>
                  <a:fillRect l="-2183" t="-1031" r="-1747" b="-22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2345" name="Rectangle 9"/>
          <p:cNvSpPr>
            <a:spLocks noChangeArrowheads="1"/>
          </p:cNvSpPr>
          <p:nvPr/>
        </p:nvSpPr>
        <p:spPr bwMode="auto">
          <a:xfrm>
            <a:off x="433387" y="5144083"/>
            <a:ext cx="8710613" cy="722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en-US" sz="3600" b="1" i="1">
              <a:solidFill>
                <a:schemeClr val="accent1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046" y="2341243"/>
            <a:ext cx="7293293" cy="569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802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86" y="125140"/>
            <a:ext cx="8737600" cy="728662"/>
          </a:xfrm>
        </p:spPr>
        <p:txBody>
          <a:bodyPr>
            <a:noAutofit/>
          </a:bodyPr>
          <a:lstStyle/>
          <a:p>
            <a:pPr algn="ctr"/>
            <a:r>
              <a:rPr lang="en-US" sz="4800" b="1" smtClean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Generalization</a:t>
            </a:r>
            <a:endParaRPr lang="en-US" sz="4800" b="1">
              <a:solidFill>
                <a:srgbClr val="C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233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33387" y="917438"/>
                <a:ext cx="8375847" cy="5320105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en-US" altLang="zh-CN" sz="3600" smtClean="0">
                    <a:latin typeface="Calibri" pitchFamily="34" charset="0"/>
                    <a:cs typeface="Calibri" pitchFamily="34" charset="0"/>
                  </a:rPr>
                  <a:t>The hard polynomials </a:t>
                </a:r>
                <a:r>
                  <a:rPr lang="en-US" altLang="zh-CN" sz="36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f</a:t>
                </a:r>
                <a:r>
                  <a:rPr lang="en-US" altLang="zh-CN" sz="3600" smtClean="0">
                    <a:latin typeface="Calibri" pitchFamily="34" charset="0"/>
                    <a:cs typeface="Calibri" pitchFamily="34" charset="0"/>
                  </a:rPr>
                  <a:t> in thm have a special form. We also have:</a:t>
                </a:r>
                <a:endParaRPr lang="en-US" altLang="zh-CN" sz="3600"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None/>
                </a:pPr>
                <a:r>
                  <a:rPr lang="en-US" altLang="zh-CN" sz="4000" smtClean="0">
                    <a:solidFill>
                      <a:srgbClr val="FF0000"/>
                    </a:solidFill>
                    <a:latin typeface="Calibri" pitchFamily="34" charset="0"/>
                    <a:cs typeface="Calibri" pitchFamily="34" charset="0"/>
                  </a:rPr>
                  <a:t>Proposition</a:t>
                </a:r>
                <a:r>
                  <a:rPr lang="en-US" altLang="zh-CN" sz="3600" smtClean="0">
                    <a:solidFill>
                      <a:schemeClr val="accent4">
                        <a:lumMod val="5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:  Let f be of the above form. Then, showing an explicit such f with </a:t>
                </a:r>
                <a:r>
                  <a:rPr lang="en-US" altLang="zh-CN" sz="3600">
                    <a:solidFill>
                      <a:schemeClr val="accent4">
                        <a:lumMod val="5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Q</a:t>
                </a:r>
                <a:r>
                  <a:rPr lang="en-US" altLang="zh-CN" sz="3600" baseline="-25000">
                    <a:solidFill>
                      <a:schemeClr val="accent4">
                        <a:lumMod val="5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s2d</a:t>
                </a:r>
                <a:r>
                  <a:rPr lang="en-US" altLang="zh-CN" sz="3600">
                    <a:solidFill>
                      <a:schemeClr val="accent4">
                        <a:lumMod val="5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(f)=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N" altLang="zh-CN" sz="360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</a:rPr>
                      <m:t>Ω</m:t>
                    </m:r>
                  </m:oMath>
                </a14:m>
                <a:r>
                  <a:rPr lang="en-US" altLang="zh-CN" sz="3600" smtClean="0">
                    <a:solidFill>
                      <a:schemeClr val="accent4">
                        <a:lumMod val="5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(n</a:t>
                </a:r>
                <a:r>
                  <a:rPr lang="en-US" altLang="zh-CN" sz="3600" baseline="30000" smtClean="0">
                    <a:solidFill>
                      <a:schemeClr val="accent4">
                        <a:lumMod val="5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2d</a:t>
                </a:r>
                <a:r>
                  <a:rPr lang="en-US" altLang="zh-CN" sz="3600" smtClean="0">
                    <a:solidFill>
                      <a:schemeClr val="accent4">
                        <a:lumMod val="5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)</a:t>
                </a:r>
                <a:r>
                  <a:rPr lang="en-US" altLang="zh-CN" sz="3600">
                    <a:solidFill>
                      <a:schemeClr val="accent4">
                        <a:lumMod val="5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altLang="zh-CN" sz="3600" smtClean="0">
                    <a:solidFill>
                      <a:schemeClr val="accent4">
                        <a:lumMod val="5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implies giving an explicit order 2d+1 tensor A:[n]</a:t>
                </a:r>
                <a:r>
                  <a:rPr lang="en-US" altLang="zh-CN" sz="3600" baseline="30000" smtClean="0">
                    <a:solidFill>
                      <a:schemeClr val="accent4">
                        <a:lumMod val="5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2d+1</a:t>
                </a:r>
                <a:r>
                  <a:rPr lang="en-US" altLang="zh-CN" sz="3600" smtClean="0">
                    <a:solidFill>
                      <a:schemeClr val="accent4">
                        <a:lumMod val="50000"/>
                      </a:schemeClr>
                    </a:solidFill>
                    <a:latin typeface="Calibri" pitchFamily="34" charset="0"/>
                    <a:cs typeface="Calibri" pitchFamily="34" charset="0"/>
                    <a:sym typeface="Wingdings" pitchFamily="2" charset="2"/>
                  </a:rPr>
                  <a:t>F </a:t>
                </a:r>
                <a:r>
                  <a:rPr lang="en-US" altLang="zh-CN" sz="3600" smtClean="0">
                    <a:solidFill>
                      <a:schemeClr val="accent4">
                        <a:lumMod val="5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 with tensor-rank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N" altLang="zh-CN" sz="3600">
                        <a:solidFill>
                          <a:schemeClr val="accent4">
                            <a:lumMod val="50000"/>
                          </a:schemeClr>
                        </a:solidFill>
                        <a:latin typeface="Cambria Math"/>
                      </a:rPr>
                      <m:t>Ω</m:t>
                    </m:r>
                  </m:oMath>
                </a14:m>
                <a:r>
                  <a:rPr lang="en-US" altLang="zh-CN" sz="3600">
                    <a:solidFill>
                      <a:schemeClr val="accent4">
                        <a:lumMod val="5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(n</a:t>
                </a:r>
                <a:r>
                  <a:rPr lang="en-US" altLang="zh-CN" sz="3600" baseline="30000">
                    <a:solidFill>
                      <a:schemeClr val="accent4">
                        <a:lumMod val="5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2d</a:t>
                </a:r>
                <a:r>
                  <a:rPr lang="en-US" altLang="zh-CN" sz="3600" smtClean="0">
                    <a:solidFill>
                      <a:schemeClr val="accent4">
                        <a:lumMod val="5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)</a:t>
                </a:r>
                <a:r>
                  <a:rPr lang="en-US" altLang="zh-CN" sz="3600">
                    <a:solidFill>
                      <a:schemeClr val="accent4">
                        <a:lumMod val="5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.</a:t>
                </a:r>
                <a:endParaRPr lang="en-US" altLang="zh-CN" sz="3600" smtClean="0">
                  <a:solidFill>
                    <a:schemeClr val="accent4">
                      <a:lumMod val="50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None/>
                </a:pPr>
                <a:endParaRPr lang="en-US" altLang="zh-CN" sz="2400"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None/>
                </a:pPr>
                <a:endParaRPr lang="en-US" altLang="zh-CN" sz="2400" smtClean="0"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None/>
                </a:pPr>
                <a:endParaRPr lang="en-US" altLang="zh-CN" sz="2400" smtClean="0"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None/>
                </a:pPr>
                <a:endParaRPr lang="en-US" altLang="zh-CN" sz="2400">
                  <a:effectLst/>
                  <a:latin typeface="Calibri" pitchFamily="34" charset="0"/>
                  <a:cs typeface="Calibri" pitchFamily="34" charset="0"/>
                </a:endParaRPr>
              </a:p>
              <a:p>
                <a:pPr marL="0" indent="0">
                  <a:buNone/>
                </a:pPr>
                <a:endParaRPr lang="zh-CN" altLang="zh-CN" sz="2400">
                  <a:effectLst/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782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33387" y="917438"/>
                <a:ext cx="8375847" cy="5320105"/>
              </a:xfrm>
              <a:blipFill rotWithShape="1">
                <a:blip r:embed="rId3"/>
                <a:stretch>
                  <a:fillRect l="-2547" t="-17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2345" name="Rectangle 9"/>
          <p:cNvSpPr>
            <a:spLocks noChangeArrowheads="1"/>
          </p:cNvSpPr>
          <p:nvPr/>
        </p:nvSpPr>
        <p:spPr bwMode="auto">
          <a:xfrm>
            <a:off x="433387" y="5144083"/>
            <a:ext cx="8710613" cy="722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en-US" sz="3600" b="1" i="1">
              <a:solidFill>
                <a:schemeClr val="accent1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1740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71836" y="3016930"/>
            <a:ext cx="8737600" cy="728662"/>
          </a:xfrm>
        </p:spPr>
        <p:txBody>
          <a:bodyPr>
            <a:noAutofit/>
          </a:bodyPr>
          <a:lstStyle/>
          <a:p>
            <a:pPr algn="ctr"/>
            <a:r>
              <a:rPr lang="en-US" sz="6600" b="1" smtClean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The lower bound </a:t>
            </a:r>
            <a:br>
              <a:rPr lang="en-US" sz="6600" b="1" smtClean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</a:br>
            <a:r>
              <a:rPr lang="en-US" sz="6600" b="1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proof</a:t>
            </a:r>
            <a:endParaRPr lang="en-US" sz="6600" b="1">
              <a:solidFill>
                <a:schemeClr val="accent1">
                  <a:lumMod val="50000"/>
                </a:schemeClr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782345" name="Rectangle 9"/>
          <p:cNvSpPr>
            <a:spLocks noChangeArrowheads="1"/>
          </p:cNvSpPr>
          <p:nvPr/>
        </p:nvSpPr>
        <p:spPr bwMode="auto">
          <a:xfrm>
            <a:off x="433387" y="5144083"/>
            <a:ext cx="8710613" cy="722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en-US" sz="3600" b="1" i="1">
              <a:solidFill>
                <a:schemeClr val="accent1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4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6084" y="1088020"/>
            <a:ext cx="8375847" cy="5389553"/>
          </a:xfrm>
        </p:spPr>
        <p:txBody>
          <a:bodyPr>
            <a:noAutofit/>
          </a:bodyPr>
          <a:lstStyle/>
          <a:p>
            <a:pPr>
              <a:buClr>
                <a:schemeClr val="folHlink"/>
              </a:buClr>
              <a:buFontTx/>
              <a:buNone/>
            </a:pPr>
            <a:r>
              <a:rPr lang="en-US" sz="36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What are the hard identities f ? </a:t>
            </a:r>
          </a:p>
          <a:p>
            <a:pPr>
              <a:buClr>
                <a:schemeClr val="folHlink"/>
              </a:buClr>
              <a:buFontTx/>
              <a:buNone/>
            </a:pPr>
            <a:r>
              <a:rPr lang="en-US" sz="320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We call it the </a:t>
            </a:r>
            <a:r>
              <a:rPr lang="en-US" sz="3200" i="1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s-formulas</a:t>
            </a:r>
            <a:r>
              <a:rPr lang="en-US" sz="320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: </a:t>
            </a:r>
          </a:p>
          <a:p>
            <a:pPr>
              <a:buClr>
                <a:schemeClr val="folHlink"/>
              </a:buClr>
              <a:buFontTx/>
              <a:buNone/>
            </a:pPr>
            <a:r>
              <a:rPr lang="en-US" sz="2800" b="1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2800" b="1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		</a:t>
            </a:r>
          </a:p>
          <a:p>
            <a:pPr>
              <a:buClr>
                <a:schemeClr val="folHlink"/>
              </a:buClr>
              <a:buFontTx/>
              <a:buNone/>
            </a:pPr>
            <a:endParaRPr lang="en-US">
              <a:solidFill>
                <a:schemeClr val="accent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endParaRPr lang="en-US" b="1" smtClean="0">
              <a:solidFill>
                <a:schemeClr val="accent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r>
              <a:rPr lang="en-US" sz="280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where</a:t>
            </a:r>
          </a:p>
          <a:p>
            <a:pPr>
              <a:buClr>
                <a:schemeClr val="folHlink"/>
              </a:buClr>
              <a:buFontTx/>
              <a:buNone/>
            </a:pPr>
            <a:r>
              <a:rPr lang="en-US" sz="280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For some n fixed f</a:t>
            </a:r>
            <a:r>
              <a:rPr lang="en-US" sz="2800" baseline="-2500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280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’s:</a:t>
            </a:r>
            <a:endParaRPr lang="en-US">
              <a:solidFill>
                <a:schemeClr val="accent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endParaRPr lang="en-US" b="1" smtClean="0">
              <a:solidFill>
                <a:schemeClr val="accent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endParaRPr lang="en-US">
              <a:solidFill>
                <a:schemeClr val="accent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endParaRPr lang="en-US" b="1" smtClean="0">
              <a:solidFill>
                <a:schemeClr val="accent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endParaRPr lang="en-US" b="1" smtClean="0">
              <a:solidFill>
                <a:schemeClr val="accent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1723" y="2274550"/>
            <a:ext cx="7753382" cy="1112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0483" y="4371810"/>
            <a:ext cx="2472743" cy="1409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997" y="3548131"/>
            <a:ext cx="2219759" cy="500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393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8233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6084" y="373487"/>
                <a:ext cx="8375847" cy="6104086"/>
              </a:xfrm>
            </p:spPr>
            <p:txBody>
              <a:bodyPr>
                <a:noAutofit/>
              </a:bodyPr>
              <a:lstStyle/>
              <a:p>
                <a:pPr>
                  <a:buClr>
                    <a:schemeClr val="folHlink"/>
                  </a:buClr>
                  <a:buFontTx/>
                  <a:buNone/>
                </a:pPr>
                <a:r>
                  <a:rPr lang="en-US" sz="3600" b="1" smtClean="0">
                    <a:solidFill>
                      <a:srgbClr val="111111"/>
                    </a:solidFill>
                    <a:latin typeface="Calibri" pitchFamily="34" charset="0"/>
                    <a:cs typeface="Calibri" pitchFamily="34" charset="0"/>
                  </a:rPr>
                  <a:t>We’ll only show that to generate </a:t>
                </a:r>
                <a:r>
                  <a:rPr lang="en-US" sz="3600" b="1" i="1" smtClean="0">
                    <a:solidFill>
                      <a:srgbClr val="111111"/>
                    </a:solidFill>
                    <a:latin typeface="Calibri" pitchFamily="34" charset="0"/>
                    <a:cs typeface="Calibri" pitchFamily="34" charset="0"/>
                  </a:rPr>
                  <a:t>n</a:t>
                </a:r>
                <a:r>
                  <a:rPr lang="en-US" sz="3600" b="1" smtClean="0">
                    <a:solidFill>
                      <a:srgbClr val="11111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3600" b="1" i="1" smtClean="0">
                    <a:solidFill>
                      <a:srgbClr val="111111"/>
                    </a:solidFill>
                    <a:latin typeface="Calibri" pitchFamily="34" charset="0"/>
                    <a:cs typeface="Calibri" pitchFamily="34" charset="0"/>
                  </a:rPr>
                  <a:t>f</a:t>
                </a:r>
                <a:r>
                  <a:rPr lang="en-US" sz="3600" b="1" i="1" baseline="-25000" smtClean="0">
                    <a:solidFill>
                      <a:srgbClr val="111111"/>
                    </a:solidFill>
                    <a:latin typeface="Calibri" pitchFamily="34" charset="0"/>
                    <a:cs typeface="Calibri" pitchFamily="34" charset="0"/>
                  </a:rPr>
                  <a:t>i</a:t>
                </a:r>
                <a:r>
                  <a:rPr lang="en-US" sz="3600" b="1" i="1" smtClean="0">
                    <a:solidFill>
                      <a:srgbClr val="111111"/>
                    </a:solidFill>
                    <a:latin typeface="Calibri" pitchFamily="34" charset="0"/>
                    <a:cs typeface="Calibri" pitchFamily="34" charset="0"/>
                  </a:rPr>
                  <a:t>’s: f</a:t>
                </a:r>
                <a:r>
                  <a:rPr lang="en-US" sz="3600" b="1" i="1" baseline="-25000" smtClean="0">
                    <a:solidFill>
                      <a:srgbClr val="111111"/>
                    </a:solidFill>
                    <a:latin typeface="Calibri" pitchFamily="34" charset="0"/>
                    <a:cs typeface="Calibri" pitchFamily="34" charset="0"/>
                  </a:rPr>
                  <a:t>1</a:t>
                </a:r>
                <a:r>
                  <a:rPr lang="en-US" sz="3600" b="1" i="1" smtClean="0">
                    <a:solidFill>
                      <a:srgbClr val="111111"/>
                    </a:solidFill>
                    <a:latin typeface="Calibri" pitchFamily="34" charset="0"/>
                    <a:cs typeface="Calibri" pitchFamily="34" charset="0"/>
                  </a:rPr>
                  <a:t>,…,f</a:t>
                </a:r>
                <a:r>
                  <a:rPr lang="en-US" sz="3600" b="1" i="1" baseline="-25000" smtClean="0">
                    <a:solidFill>
                      <a:srgbClr val="111111"/>
                    </a:solidFill>
                    <a:latin typeface="Calibri" pitchFamily="34" charset="0"/>
                    <a:cs typeface="Calibri" pitchFamily="34" charset="0"/>
                  </a:rPr>
                  <a:t>n  </a:t>
                </a:r>
                <a:r>
                  <a:rPr lang="en-US" sz="3600" smtClean="0">
                    <a:solidFill>
                      <a:srgbClr val="111111"/>
                    </a:solidFill>
                    <a:latin typeface="Calibri" pitchFamily="34" charset="0"/>
                    <a:cs typeface="Calibri" pitchFamily="34" charset="0"/>
                  </a:rPr>
                  <a:t>by </a:t>
                </a:r>
                <a:r>
                  <a:rPr lang="en-US" sz="3600" i="1" smtClean="0">
                    <a:solidFill>
                      <a:srgbClr val="111111"/>
                    </a:solidFill>
                    <a:latin typeface="Calibri" pitchFamily="34" charset="0"/>
                    <a:cs typeface="Calibri" pitchFamily="34" charset="0"/>
                  </a:rPr>
                  <a:t>s</a:t>
                </a:r>
                <a:r>
                  <a:rPr lang="en-US" sz="3600" i="1" baseline="-25000" smtClean="0">
                    <a:solidFill>
                      <a:srgbClr val="111111"/>
                    </a:solidFill>
                    <a:latin typeface="Calibri" pitchFamily="34" charset="0"/>
                    <a:cs typeface="Calibri" pitchFamily="34" charset="0"/>
                  </a:rPr>
                  <a:t>2d</a:t>
                </a:r>
                <a:r>
                  <a:rPr lang="en-US" sz="3600" smtClean="0">
                    <a:solidFill>
                      <a:srgbClr val="111111"/>
                    </a:solidFill>
                    <a:latin typeface="Calibri" pitchFamily="34" charset="0"/>
                    <a:cs typeface="Calibri" pitchFamily="34" charset="0"/>
                  </a:rPr>
                  <a:t> polynomials we need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N" altLang="zh-CN" sz="3600">
                        <a:solidFill>
                          <a:srgbClr val="0606C8"/>
                        </a:solidFill>
                        <a:latin typeface="Cambria Math"/>
                      </a:rPr>
                      <m:t>Ω</m:t>
                    </m:r>
                  </m:oMath>
                </a14:m>
                <a:r>
                  <a:rPr lang="en-US" altLang="zh-CN" sz="36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(n</a:t>
                </a:r>
                <a:r>
                  <a:rPr lang="en-US" altLang="zh-CN" sz="3600" baseline="300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2d</a:t>
                </a:r>
                <a:r>
                  <a:rPr lang="en-US" altLang="zh-CN" sz="36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) </a:t>
                </a:r>
                <a:r>
                  <a:rPr lang="en-US" altLang="zh-CN" sz="3600" smtClean="0">
                    <a:solidFill>
                      <a:srgbClr val="111111"/>
                    </a:solidFill>
                    <a:latin typeface="Calibri" pitchFamily="34" charset="0"/>
                    <a:cs typeface="Calibri" pitchFamily="34" charset="0"/>
                  </a:rPr>
                  <a:t>many generators:</a:t>
                </a:r>
              </a:p>
              <a:p>
                <a:pPr>
                  <a:buNone/>
                </a:pPr>
                <a:r>
                  <a:rPr lang="en-US" altLang="zh-CN" sz="3600" i="1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				Q</a:t>
                </a:r>
                <a:r>
                  <a:rPr lang="en-US" altLang="zh-CN" sz="36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(</a:t>
                </a:r>
                <a:r>
                  <a:rPr lang="en-US" altLang="zh-CN" sz="3600" i="1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f</a:t>
                </a:r>
                <a:r>
                  <a:rPr lang="en-US" altLang="zh-CN" sz="3600" i="1" baseline="-250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1</a:t>
                </a:r>
                <a:r>
                  <a:rPr lang="en-US" altLang="zh-CN" sz="3600" i="1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,…,</a:t>
                </a:r>
                <a:r>
                  <a:rPr lang="en-US" altLang="zh-CN" sz="3600" i="1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f</a:t>
                </a:r>
                <a:r>
                  <a:rPr lang="en-US" altLang="zh-CN" sz="3600" i="1" baseline="-250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n</a:t>
                </a:r>
                <a:r>
                  <a:rPr lang="en-US" altLang="zh-CN" sz="36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)</a:t>
                </a:r>
                <a:r>
                  <a:rPr lang="en-US" altLang="zh-CN" sz="3600" i="1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=</a:t>
                </a:r>
                <a:r>
                  <a:rPr lang="zh-CN" altLang="zh-CN" sz="3600">
                    <a:solidFill>
                      <a:srgbClr val="0606C8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N" altLang="zh-CN" sz="3600">
                        <a:solidFill>
                          <a:srgbClr val="0606C8"/>
                        </a:solidFill>
                        <a:latin typeface="Cambria Math"/>
                      </a:rPr>
                      <m:t>Ω</m:t>
                    </m:r>
                  </m:oMath>
                </a14:m>
                <a:r>
                  <a:rPr lang="en-US" altLang="zh-CN" sz="360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(</a:t>
                </a:r>
                <a:r>
                  <a:rPr lang="en-US" altLang="zh-CN" sz="3600" i="1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n</a:t>
                </a:r>
                <a:r>
                  <a:rPr lang="en-US" altLang="zh-CN" sz="3600" baseline="3000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2</a:t>
                </a:r>
                <a:r>
                  <a:rPr lang="en-US" altLang="zh-CN" sz="3600" i="1" baseline="3000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d</a:t>
                </a:r>
                <a:r>
                  <a:rPr lang="en-US" altLang="zh-CN" sz="360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) </a:t>
                </a:r>
                <a:endParaRPr lang="en-US" altLang="zh-CN" sz="3600" smtClean="0">
                  <a:solidFill>
                    <a:srgbClr val="0606C8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>
                  <a:buNone/>
                </a:pPr>
                <a:endParaRPr lang="en-US" altLang="zh-CN" sz="3600" i="1">
                  <a:solidFill>
                    <a:srgbClr val="0606C8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>
                  <a:buNone/>
                </a:pPr>
                <a:r>
                  <a:rPr lang="en-US" altLang="zh-CN" sz="360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(To combine them into </a:t>
                </a:r>
              </a:p>
              <a:p>
                <a:pPr>
                  <a:buNone/>
                </a:pPr>
                <a:endParaRPr lang="en-US" altLang="zh-CN" sz="3600" smtClean="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>
                  <a:buNone/>
                </a:pPr>
                <a:r>
                  <a:rPr lang="en-US" altLang="zh-CN" sz="360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we need more work.)</a:t>
                </a:r>
                <a:endParaRPr lang="en-US" altLang="zh-CN" sz="3600">
                  <a:solidFill>
                    <a:srgbClr val="C00000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>
                  <a:buNone/>
                </a:pPr>
                <a:endParaRPr lang="en-US" altLang="zh-CN" sz="3600">
                  <a:solidFill>
                    <a:srgbClr val="111111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>
                  <a:buClr>
                    <a:schemeClr val="folHlink"/>
                  </a:buClr>
                  <a:buFontTx/>
                  <a:buNone/>
                </a:pPr>
                <a:endParaRPr lang="en-US" sz="3600" b="1">
                  <a:solidFill>
                    <a:srgbClr val="11111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782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6084" y="373487"/>
                <a:ext cx="8375847" cy="6104086"/>
              </a:xfrm>
              <a:blipFill rotWithShape="1">
                <a:blip r:embed="rId3"/>
                <a:stretch>
                  <a:fillRect l="-2256" t="-1497" r="-247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2345" name="Rectangle 9"/>
          <p:cNvSpPr>
            <a:spLocks noChangeArrowheads="1"/>
          </p:cNvSpPr>
          <p:nvPr/>
        </p:nvSpPr>
        <p:spPr bwMode="auto">
          <a:xfrm>
            <a:off x="433387" y="5144083"/>
            <a:ext cx="8710613" cy="722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en-US" sz="3600" b="1" i="1">
              <a:solidFill>
                <a:schemeClr val="accent1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741" y="3197291"/>
            <a:ext cx="2472743" cy="1409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922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86" y="125140"/>
            <a:ext cx="8737600" cy="728662"/>
          </a:xfrm>
        </p:spPr>
        <p:txBody>
          <a:bodyPr>
            <a:noAutofit/>
          </a:bodyPr>
          <a:lstStyle/>
          <a:p>
            <a:pPr algn="ctr"/>
            <a:r>
              <a:rPr lang="en-US" sz="4800" b="1" smtClean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By counting</a:t>
            </a:r>
            <a:endParaRPr lang="en-US" sz="4800" b="1">
              <a:solidFill>
                <a:srgbClr val="C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233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6084" y="1021080"/>
                <a:ext cx="8375847" cy="5456493"/>
              </a:xfrm>
            </p:spPr>
            <p:txBody>
              <a:bodyPr>
                <a:noAutofit/>
              </a:bodyPr>
              <a:lstStyle/>
              <a:p>
                <a:pPr>
                  <a:buClr>
                    <a:schemeClr val="folHlink"/>
                  </a:buClr>
                  <a:buFontTx/>
                  <a:buNone/>
                </a:pPr>
                <a:r>
                  <a:rPr lang="en-US" sz="3200" smtClean="0">
                    <a:solidFill>
                      <a:srgbClr val="111111"/>
                    </a:solidFill>
                    <a:latin typeface="Calibri" pitchFamily="34" charset="0"/>
                    <a:cs typeface="Calibri" pitchFamily="34" charset="0"/>
                  </a:rPr>
                  <a:t>(total # of n-tuples of f1,…,fn)  </a:t>
                </a:r>
                <a:r>
                  <a:rPr lang="en-US" sz="3200" smtClean="0">
                    <a:solidFill>
                      <a:srgbClr val="FF33CC"/>
                    </a:solidFill>
                    <a:latin typeface="Calibri" pitchFamily="34" charset="0"/>
                    <a:cs typeface="Calibri" pitchFamily="34" charset="0"/>
                  </a:rPr>
                  <a:t>vs. </a:t>
                </a:r>
              </a:p>
              <a:p>
                <a:pPr>
                  <a:buClr>
                    <a:schemeClr val="folHlink"/>
                  </a:buClr>
                  <a:buFontTx/>
                  <a:buNone/>
                </a:pPr>
                <a:r>
                  <a:rPr lang="en-US" sz="3200">
                    <a:solidFill>
                      <a:srgbClr val="111111"/>
                    </a:solidFill>
                    <a:latin typeface="Calibri" pitchFamily="34" charset="0"/>
                    <a:cs typeface="Calibri" pitchFamily="34" charset="0"/>
                  </a:rPr>
                  <a:t>	</a:t>
                </a:r>
                <a:r>
                  <a:rPr lang="en-US" sz="3200" smtClean="0">
                    <a:solidFill>
                      <a:srgbClr val="111111"/>
                    </a:solidFill>
                    <a:latin typeface="Calibri" pitchFamily="34" charset="0"/>
                    <a:cs typeface="Calibri" pitchFamily="34" charset="0"/>
                  </a:rPr>
                  <a:t>(total # of n-tuples f1,…,fn we can generate 			with </a:t>
                </a:r>
                <a:r>
                  <a:rPr lang="en-US" sz="3200" i="1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q</a:t>
                </a:r>
                <a:r>
                  <a:rPr lang="en-US" sz="3200">
                    <a:solidFill>
                      <a:srgbClr val="11111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3200" smtClean="0">
                    <a:solidFill>
                      <a:srgbClr val="111111"/>
                    </a:solidFill>
                    <a:latin typeface="Calibri" pitchFamily="34" charset="0"/>
                    <a:cs typeface="Calibri" pitchFamily="34" charset="0"/>
                  </a:rPr>
                  <a:t>s</a:t>
                </a:r>
                <a:r>
                  <a:rPr lang="en-US" sz="3200" baseline="-25000" smtClean="0">
                    <a:solidFill>
                      <a:srgbClr val="111111"/>
                    </a:solidFill>
                    <a:latin typeface="Calibri" pitchFamily="34" charset="0"/>
                    <a:cs typeface="Calibri" pitchFamily="34" charset="0"/>
                  </a:rPr>
                  <a:t>2d</a:t>
                </a:r>
                <a:r>
                  <a:rPr lang="en-US" sz="3200" smtClean="0">
                    <a:solidFill>
                      <a:srgbClr val="111111"/>
                    </a:solidFill>
                    <a:latin typeface="Calibri" pitchFamily="34" charset="0"/>
                    <a:cs typeface="Calibri" pitchFamily="34" charset="0"/>
                  </a:rPr>
                  <a:t> generators)</a:t>
                </a:r>
              </a:p>
              <a:p>
                <a:pPr>
                  <a:buNone/>
                </a:pPr>
                <a:r>
                  <a:rPr lang="en-US" sz="3200" smtClean="0">
                    <a:solidFill>
                      <a:srgbClr val="111111"/>
                    </a:solidFill>
                    <a:latin typeface="Calibri" pitchFamily="34" charset="0"/>
                    <a:cs typeface="Calibri" pitchFamily="34" charset="0"/>
                  </a:rPr>
                  <a:t>(We show that </a:t>
                </a:r>
                <a:r>
                  <a:rPr lang="en-US" sz="3200" i="1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q</a:t>
                </a:r>
                <a:r>
                  <a:rPr lang="en-US" sz="32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=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N" altLang="zh-CN" sz="3200">
                        <a:solidFill>
                          <a:srgbClr val="0606C8"/>
                        </a:solidFill>
                        <a:latin typeface="Cambria Math"/>
                      </a:rPr>
                      <m:t>Ω</m:t>
                    </m:r>
                  </m:oMath>
                </a14:m>
                <a:r>
                  <a:rPr lang="en-US" altLang="zh-CN" sz="320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(</a:t>
                </a:r>
                <a:r>
                  <a:rPr lang="en-US" altLang="zh-CN" sz="3200" i="1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n</a:t>
                </a:r>
                <a:r>
                  <a:rPr lang="en-US" altLang="zh-CN" sz="3200" baseline="3000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2</a:t>
                </a:r>
                <a:r>
                  <a:rPr lang="en-US" altLang="zh-CN" sz="3200" i="1" baseline="3000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d</a:t>
                </a:r>
                <a:r>
                  <a:rPr lang="en-US" altLang="zh-CN" sz="32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)</a:t>
                </a:r>
                <a:r>
                  <a:rPr lang="en-US" altLang="zh-CN" sz="3200" smtClean="0">
                    <a:solidFill>
                      <a:srgbClr val="111111"/>
                    </a:solidFill>
                    <a:latin typeface="Calibri" pitchFamily="34" charset="0"/>
                    <a:cs typeface="Calibri" pitchFamily="34" charset="0"/>
                  </a:rPr>
                  <a:t>.)</a:t>
                </a:r>
                <a:endParaRPr lang="en-US" altLang="zh-CN" sz="3200">
                  <a:solidFill>
                    <a:srgbClr val="0606C8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>
                  <a:buClr>
                    <a:schemeClr val="folHlink"/>
                  </a:buClr>
                  <a:buFontTx/>
                  <a:buNone/>
                </a:pPr>
                <a:endParaRPr lang="en-US" sz="3200" smtClean="0">
                  <a:solidFill>
                    <a:srgbClr val="111111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>
                  <a:buClr>
                    <a:schemeClr val="folHlink"/>
                  </a:buClr>
                  <a:buFontTx/>
                  <a:buNone/>
                </a:pPr>
                <a:r>
                  <a:rPr lang="en-US" sz="3200" smtClean="0">
                    <a:solidFill>
                      <a:srgbClr val="328F03"/>
                    </a:solidFill>
                    <a:latin typeface="Calibri" pitchFamily="34" charset="0"/>
                    <a:cs typeface="Calibri" pitchFamily="34" charset="0"/>
                  </a:rPr>
                  <a:t>Lemma</a:t>
                </a:r>
                <a:r>
                  <a:rPr lang="en-US" sz="3200" smtClean="0">
                    <a:solidFill>
                      <a:srgbClr val="111111"/>
                    </a:solidFill>
                    <a:latin typeface="Calibri" pitchFamily="34" charset="0"/>
                    <a:cs typeface="Calibri" pitchFamily="34" charset="0"/>
                  </a:rPr>
                  <a:t>: For any </a:t>
                </a:r>
                <a:r>
                  <a:rPr lang="en-US" sz="3200" i="1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d</a:t>
                </a:r>
                <a:r>
                  <a:rPr lang="en-US" sz="32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sz="3200" smtClean="0">
                    <a:solidFill>
                      <a:srgbClr val="111111"/>
                    </a:solidFill>
                    <a:latin typeface="Calibri" pitchFamily="34" charset="0"/>
                    <a:cs typeface="Calibri" pitchFamily="34" charset="0"/>
                  </a:rPr>
                  <a:t>and polynomials </a:t>
                </a:r>
                <a:r>
                  <a:rPr lang="en-US" sz="3200" i="1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p</a:t>
                </a:r>
                <a:r>
                  <a:rPr lang="en-US" sz="3200" i="1" baseline="-250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1</a:t>
                </a:r>
                <a:r>
                  <a:rPr lang="en-US" sz="3200" i="1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,…,p</a:t>
                </a:r>
                <a:r>
                  <a:rPr lang="en-US" sz="3200" i="1" baseline="-250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n</a:t>
                </a:r>
                <a:r>
                  <a:rPr lang="en-US" sz="32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:</a:t>
                </a:r>
                <a:endParaRPr lang="en-US" sz="3200" i="1" smtClean="0">
                  <a:solidFill>
                    <a:srgbClr val="0606C8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>
                  <a:buClr>
                    <a:schemeClr val="folHlink"/>
                  </a:buClr>
                  <a:buFontTx/>
                  <a:buNone/>
                </a:pPr>
                <a:endParaRPr lang="en-US" sz="3200">
                  <a:solidFill>
                    <a:srgbClr val="11111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782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6084" y="1021080"/>
                <a:ext cx="8375847" cy="5456493"/>
              </a:xfrm>
              <a:blipFill rotWithShape="1">
                <a:blip r:embed="rId3"/>
                <a:stretch>
                  <a:fillRect l="-1892" t="-14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2345" name="Rectangle 9"/>
          <p:cNvSpPr>
            <a:spLocks noChangeArrowheads="1"/>
          </p:cNvSpPr>
          <p:nvPr/>
        </p:nvSpPr>
        <p:spPr bwMode="auto">
          <a:xfrm>
            <a:off x="433387" y="5144083"/>
            <a:ext cx="8710613" cy="722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en-US" sz="3600" b="1" i="1">
              <a:solidFill>
                <a:schemeClr val="accent1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034" y="4588407"/>
            <a:ext cx="7379065" cy="818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47295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6084" y="243840"/>
            <a:ext cx="8375847" cy="6233733"/>
          </a:xfrm>
        </p:spPr>
        <p:txBody>
          <a:bodyPr>
            <a:noAutofit/>
          </a:bodyPr>
          <a:lstStyle/>
          <a:p>
            <a:pPr>
              <a:buClr>
                <a:schemeClr val="folHlink"/>
              </a:buClr>
              <a:buFontTx/>
              <a:buNone/>
            </a:pPr>
            <a:r>
              <a:rPr lang="en-US" sz="320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Thus</a:t>
            </a:r>
            <a:r>
              <a:rPr lang="en-US" sz="320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 we can assume w.l.o.g. that the substitutions in the generators’ variables are </a:t>
            </a:r>
            <a:r>
              <a:rPr lang="en-US" sz="3200" smtClean="0">
                <a:solidFill>
                  <a:srgbClr val="FF33CC"/>
                </a:solidFill>
                <a:latin typeface="Calibri" pitchFamily="34" charset="0"/>
                <a:cs typeface="Calibri" pitchFamily="34" charset="0"/>
              </a:rPr>
              <a:t>linear forms</a:t>
            </a:r>
            <a:r>
              <a:rPr lang="en-US" sz="320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en-US" sz="3200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82345" name="Rectangle 9"/>
          <p:cNvSpPr>
            <a:spLocks noChangeArrowheads="1"/>
          </p:cNvSpPr>
          <p:nvPr/>
        </p:nvSpPr>
        <p:spPr bwMode="auto">
          <a:xfrm>
            <a:off x="433387" y="5144083"/>
            <a:ext cx="8710613" cy="722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en-US" sz="3600" b="1" i="1">
              <a:solidFill>
                <a:schemeClr val="accent1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734" y="2184083"/>
            <a:ext cx="5747359" cy="1275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1410" y="3483293"/>
            <a:ext cx="4116230" cy="1130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6648" y="4617720"/>
            <a:ext cx="4517373" cy="1097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018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86" y="125140"/>
            <a:ext cx="8737600" cy="728662"/>
          </a:xfrm>
        </p:spPr>
        <p:txBody>
          <a:bodyPr>
            <a:noAutofit/>
          </a:bodyPr>
          <a:lstStyle/>
          <a:p>
            <a:pPr algn="ctr"/>
            <a:r>
              <a:rPr lang="en-US" sz="4800" b="1" smtClean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In short</a:t>
            </a:r>
            <a:endParaRPr lang="en-US" sz="4800" b="1">
              <a:solidFill>
                <a:srgbClr val="C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78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3387" y="914400"/>
            <a:ext cx="8375847" cy="555079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l"/>
            </a:pPr>
            <a:r>
              <a:rPr lang="en-US" sz="3200" b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Motivation</a:t>
            </a:r>
            <a:r>
              <a:rPr lang="en-US" sz="3200" b="1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: provide algebraic technique that may imply polynomial (</a:t>
            </a:r>
            <a:r>
              <a:rPr lang="en-US" sz="3200" b="1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or even super-polynomial</a:t>
            </a:r>
            <a:r>
              <a:rPr lang="en-US" sz="3200" b="1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) lower bounds on very strong  arithmetic or even propositional proof systems (Extended Frege).</a:t>
            </a:r>
          </a:p>
          <a:p>
            <a:pPr lvl="1">
              <a:buFont typeface="Wingdings" pitchFamily="2" charset="2"/>
              <a:buChar char="l"/>
            </a:pPr>
            <a:r>
              <a:rPr lang="en-US" sz="2400" b="1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Note: No </a:t>
            </a:r>
            <a:r>
              <a:rPr lang="en-US" sz="2400" b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conditional</a:t>
            </a:r>
            <a:r>
              <a:rPr lang="en-US" sz="2400" b="1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 (even non-explicit) lower bounds on strong propositional proofs is known (unless we condition on NP!=coNP)</a:t>
            </a:r>
            <a:endParaRPr lang="en-US" sz="2400" b="1">
              <a:solidFill>
                <a:srgbClr val="0606C8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l"/>
            </a:pPr>
            <a:r>
              <a:rPr lang="en-US" sz="28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Our results</a:t>
            </a:r>
            <a:r>
              <a:rPr lang="en-US" sz="280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sz="2800" b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generalize to commutativity axioms of high degrees prior lower bounds by </a:t>
            </a:r>
            <a:r>
              <a:rPr lang="en-US" sz="2800" b="1" smtClean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Hrubeš (2011).</a:t>
            </a:r>
          </a:p>
          <a:p>
            <a:pPr lvl="0">
              <a:buClr>
                <a:srgbClr val="507800"/>
              </a:buClr>
              <a:buFont typeface="Wingdings" pitchFamily="2" charset="2"/>
              <a:buChar char="l"/>
            </a:pPr>
            <a:r>
              <a:rPr lang="en-US" altLang="zh-CN" sz="280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Still in progress: </a:t>
            </a:r>
            <a:r>
              <a:rPr lang="en-US" altLang="zh-CN" sz="2800">
                <a:solidFill>
                  <a:srgbClr val="FF33CC"/>
                </a:solidFill>
                <a:latin typeface="Calibri" pitchFamily="34" charset="0"/>
                <a:cs typeface="Calibri" pitchFamily="34" charset="0"/>
              </a:rPr>
              <a:t>the connections to proof systems. </a:t>
            </a:r>
            <a:endParaRPr lang="en-US" b="1" smtClean="0">
              <a:solidFill>
                <a:srgbClr val="FF33CC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 typeface="Wingdings" pitchFamily="2" charset="2"/>
              <a:buChar char="l"/>
            </a:pPr>
            <a:endParaRPr lang="en-US" b="1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 typeface="Wingdings" pitchFamily="2" charset="2"/>
              <a:buChar char="l"/>
            </a:pPr>
            <a:endParaRPr lang="en-US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 typeface="Wingdings" pitchFamily="2" charset="2"/>
              <a:buChar char="l"/>
            </a:pPr>
            <a:endParaRPr lang="en-US" b="1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82345" name="Rectangle 9"/>
          <p:cNvSpPr>
            <a:spLocks noChangeArrowheads="1"/>
          </p:cNvSpPr>
          <p:nvPr/>
        </p:nvSpPr>
        <p:spPr bwMode="auto">
          <a:xfrm>
            <a:off x="433387" y="5144083"/>
            <a:ext cx="8710613" cy="722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en-US" sz="3600" b="1" i="1">
              <a:solidFill>
                <a:schemeClr val="accent1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021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82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82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6084" y="243840"/>
            <a:ext cx="8375847" cy="6233733"/>
          </a:xfrm>
        </p:spPr>
        <p:txBody>
          <a:bodyPr>
            <a:noAutofit/>
          </a:bodyPr>
          <a:lstStyle/>
          <a:p>
            <a:pPr>
              <a:buClr>
                <a:schemeClr val="folHlink"/>
              </a:buClr>
              <a:buFontTx/>
              <a:buNone/>
            </a:pPr>
            <a:r>
              <a:rPr lang="en-US" sz="40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Recall:</a:t>
            </a:r>
          </a:p>
          <a:p>
            <a:pPr>
              <a:buClr>
                <a:schemeClr val="folHlink"/>
              </a:buClr>
              <a:buFontTx/>
              <a:buNone/>
            </a:pPr>
            <a:endParaRPr lang="en-US" sz="400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endParaRPr lang="en-US" sz="400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r>
              <a:rPr lang="en-US" sz="40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So, total # of possible n-tuples of f</a:t>
            </a:r>
            <a:r>
              <a:rPr lang="en-US" sz="4000" baseline="-250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40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’s:</a:t>
            </a:r>
          </a:p>
          <a:p>
            <a:pPr>
              <a:buClr>
                <a:schemeClr val="folHlink"/>
              </a:buClr>
              <a:buFontTx/>
              <a:buNone/>
            </a:pPr>
            <a:r>
              <a:rPr lang="en-US" sz="400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	</a:t>
            </a:r>
            <a:endParaRPr lang="en-US" sz="400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r>
              <a:rPr lang="en-US" sz="4000" smtClean="0">
                <a:solidFill>
                  <a:srgbClr val="328F03"/>
                </a:solidFill>
                <a:latin typeface="Calibri" pitchFamily="34" charset="0"/>
                <a:cs typeface="Calibri" pitchFamily="34" charset="0"/>
              </a:rPr>
              <a:t>(for each i=1,..n choose which of the  </a:t>
            </a:r>
          </a:p>
          <a:p>
            <a:pPr>
              <a:buClr>
                <a:schemeClr val="folHlink"/>
              </a:buClr>
              <a:buFontTx/>
              <a:buNone/>
            </a:pPr>
            <a:r>
              <a:rPr lang="en-US" sz="4000">
                <a:solidFill>
                  <a:srgbClr val="328F03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smtClean="0">
                <a:solidFill>
                  <a:srgbClr val="328F03"/>
                </a:solidFill>
                <a:latin typeface="Calibri" pitchFamily="34" charset="0"/>
                <a:cs typeface="Calibri" pitchFamily="34" charset="0"/>
              </a:rPr>
              <a:t>       c</a:t>
            </a:r>
            <a:r>
              <a:rPr lang="en-US" sz="4000" baseline="-25000" smtClean="0">
                <a:solidFill>
                  <a:srgbClr val="328F03"/>
                </a:solidFill>
                <a:latin typeface="Calibri" pitchFamily="34" charset="0"/>
                <a:cs typeface="Calibri" pitchFamily="34" charset="0"/>
              </a:rPr>
              <a:t>j</a:t>
            </a:r>
            <a:r>
              <a:rPr lang="en-US" sz="4000" smtClean="0">
                <a:solidFill>
                  <a:srgbClr val="328F03"/>
                </a:solidFill>
                <a:latin typeface="Calibri" pitchFamily="34" charset="0"/>
                <a:cs typeface="Calibri" pitchFamily="34" charset="0"/>
              </a:rPr>
              <a:t>’s in f</a:t>
            </a:r>
            <a:r>
              <a:rPr lang="en-US" sz="4000" baseline="-25000" smtClean="0">
                <a:solidFill>
                  <a:srgbClr val="328F03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4000" smtClean="0">
                <a:solidFill>
                  <a:srgbClr val="328F03"/>
                </a:solidFill>
                <a:latin typeface="Calibri" pitchFamily="34" charset="0"/>
                <a:cs typeface="Calibri" pitchFamily="34" charset="0"/>
              </a:rPr>
              <a:t> are 1).</a:t>
            </a:r>
            <a:endParaRPr lang="en-US" sz="4000">
              <a:solidFill>
                <a:srgbClr val="328F0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82345" name="Rectangle 9"/>
          <p:cNvSpPr>
            <a:spLocks noChangeArrowheads="1"/>
          </p:cNvSpPr>
          <p:nvPr/>
        </p:nvSpPr>
        <p:spPr bwMode="auto">
          <a:xfrm>
            <a:off x="433387" y="5144083"/>
            <a:ext cx="8710613" cy="722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en-US" sz="3600" b="1" i="1">
              <a:solidFill>
                <a:schemeClr val="accent1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002" y="884662"/>
            <a:ext cx="7753382" cy="1112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0963" y="3071813"/>
            <a:ext cx="13620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51" y="4750713"/>
            <a:ext cx="714375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40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6084" y="243840"/>
            <a:ext cx="8375847" cy="6233733"/>
          </a:xfrm>
        </p:spPr>
        <p:txBody>
          <a:bodyPr>
            <a:noAutofit/>
          </a:bodyPr>
          <a:lstStyle/>
          <a:p>
            <a:pPr>
              <a:buClr>
                <a:schemeClr val="folHlink"/>
              </a:buClr>
              <a:buFontTx/>
              <a:buNone/>
            </a:pPr>
            <a:r>
              <a:rPr lang="en-US" altLang="zh-CN" sz="360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total # of </a:t>
            </a:r>
            <a:r>
              <a:rPr lang="en-US" altLang="zh-CN" sz="360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n-US" altLang="zh-CN" sz="360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-tuples </a:t>
            </a:r>
            <a:r>
              <a:rPr lang="en-US" altLang="zh-CN" sz="36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f</a:t>
            </a:r>
            <a:r>
              <a:rPr lang="en-US" altLang="zh-CN" sz="3600" baseline="-250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altLang="zh-CN" sz="36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,…,f</a:t>
            </a:r>
            <a:r>
              <a:rPr lang="en-US" altLang="zh-CN" sz="3600" baseline="-250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n-US" altLang="zh-CN" sz="36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360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we can generate 			with </a:t>
            </a:r>
            <a:r>
              <a:rPr lang="en-US" altLang="zh-CN" sz="3600" i="1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q</a:t>
            </a:r>
            <a:r>
              <a:rPr lang="en-US" altLang="zh-CN" sz="360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36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</a:t>
            </a:r>
            <a:r>
              <a:rPr lang="en-US" altLang="zh-CN" sz="3600" baseline="-250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2d</a:t>
            </a:r>
            <a:r>
              <a:rPr lang="en-US" altLang="zh-CN" sz="360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-</a:t>
            </a:r>
            <a:r>
              <a:rPr lang="en-US" altLang="zh-CN" sz="36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generators:</a:t>
            </a:r>
          </a:p>
          <a:p>
            <a:pPr>
              <a:buClr>
                <a:schemeClr val="folHlink"/>
              </a:buClr>
              <a:buFontTx/>
              <a:buNone/>
            </a:pPr>
            <a:r>
              <a:rPr lang="en-US" sz="360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choose </a:t>
            </a:r>
            <a:r>
              <a:rPr lang="en-US" sz="36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3600" i="1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n-US" sz="36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b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36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i="1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q</a:t>
            </a:r>
            <a:r>
              <a:rPr lang="en-US" sz="36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linear forms </a:t>
            </a:r>
            <a:r>
              <a:rPr lang="en-US" sz="3600" b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360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choose </a:t>
            </a:r>
            <a:r>
              <a:rPr lang="en-US" sz="3600" i="1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q</a:t>
            </a:r>
            <a:r>
              <a:rPr lang="en-US" sz="360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field elements for coefficients of linear combination</a:t>
            </a:r>
            <a:r>
              <a:rPr lang="en-US" sz="36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>
              <a:buClr>
                <a:schemeClr val="folHlink"/>
              </a:buClr>
              <a:buFontTx/>
              <a:buNone/>
            </a:pPr>
            <a:endParaRPr lang="en-US" sz="360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r>
              <a:rPr lang="en-US" sz="36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We get:</a:t>
            </a:r>
          </a:p>
          <a:p>
            <a:pPr>
              <a:buClr>
                <a:schemeClr val="folHlink"/>
              </a:buClr>
              <a:buFontTx/>
              <a:buNone/>
            </a:pPr>
            <a:endParaRPr lang="en-US" sz="360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r>
              <a:rPr lang="en-US" sz="36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implying:                                              </a:t>
            </a:r>
          </a:p>
          <a:p>
            <a:pPr>
              <a:buClr>
                <a:schemeClr val="folHlink"/>
              </a:buClr>
              <a:buFontTx/>
              <a:buNone/>
            </a:pPr>
            <a:r>
              <a:rPr lang="en-US" sz="360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Q</a:t>
            </a:r>
            <a:r>
              <a:rPr lang="en-US" sz="36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.E.D.</a:t>
            </a:r>
          </a:p>
          <a:p>
            <a:pPr>
              <a:buClr>
                <a:schemeClr val="folHlink"/>
              </a:buClr>
              <a:buFontTx/>
              <a:buNone/>
            </a:pPr>
            <a:r>
              <a:rPr lang="en-US" sz="360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36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			 </a:t>
            </a:r>
          </a:p>
          <a:p>
            <a:pPr>
              <a:buClr>
                <a:schemeClr val="folHlink"/>
              </a:buClr>
              <a:buFontTx/>
              <a:buNone/>
            </a:pPr>
            <a:endParaRPr lang="en-US" sz="440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82345" name="Rectangle 9"/>
          <p:cNvSpPr>
            <a:spLocks noChangeArrowheads="1"/>
          </p:cNvSpPr>
          <p:nvPr/>
        </p:nvSpPr>
        <p:spPr bwMode="auto">
          <a:xfrm>
            <a:off x="433387" y="5144083"/>
            <a:ext cx="8710613" cy="722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en-US" sz="3600" b="1" i="1">
              <a:solidFill>
                <a:schemeClr val="accent1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094" y="5204500"/>
            <a:ext cx="2365810" cy="601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433" y="2623757"/>
            <a:ext cx="2358519" cy="7595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521" y="3820668"/>
            <a:ext cx="4370342" cy="76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Line Callout 2 1"/>
          <p:cNvSpPr/>
          <p:nvPr/>
        </p:nvSpPr>
        <p:spPr bwMode="auto">
          <a:xfrm>
            <a:off x="5754904" y="4237814"/>
            <a:ext cx="2986760" cy="1628581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55400"/>
              <a:gd name="adj6" fmla="val -59200"/>
            </a:avLst>
          </a:prstGeom>
          <a:solidFill>
            <a:schemeClr val="tx2">
              <a:lumMod val="60000"/>
              <a:lumOff val="4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l"/>
            <a:r>
              <a:rPr lang="en-US" altLang="zh-CN" sz="2800" b="1" smtClean="0">
                <a:solidFill>
                  <a:srgbClr val="0606C8"/>
                </a:solidFill>
                <a:effectLst/>
                <a:latin typeface="Calibri" pitchFamily="34" charset="0"/>
                <a:cs typeface="Calibri" pitchFamily="34" charset="0"/>
              </a:rPr>
              <a:t>Assume field is finite. The other case can also be handled.</a:t>
            </a:r>
            <a:endParaRPr lang="zh-CN" altLang="en-US" sz="2800" b="1" dirty="0" smtClean="0">
              <a:solidFill>
                <a:srgbClr val="0606C8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952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86" y="125140"/>
            <a:ext cx="8737600" cy="728662"/>
          </a:xfrm>
        </p:spPr>
        <p:txBody>
          <a:bodyPr>
            <a:noAutofit/>
          </a:bodyPr>
          <a:lstStyle/>
          <a:p>
            <a:pPr algn="ctr"/>
            <a:r>
              <a:rPr lang="en-US" sz="4800" b="1" smtClean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Lemma</a:t>
            </a:r>
            <a:endParaRPr lang="en-US" sz="4800" b="1">
              <a:solidFill>
                <a:srgbClr val="C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78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963" y="943807"/>
            <a:ext cx="8375847" cy="545649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CN" sz="3200">
                <a:solidFill>
                  <a:srgbClr val="328F03"/>
                </a:solidFill>
                <a:latin typeface="Calibri" pitchFamily="34" charset="0"/>
                <a:cs typeface="Calibri" pitchFamily="34" charset="0"/>
              </a:rPr>
              <a:t>Lemma</a:t>
            </a:r>
            <a:r>
              <a:rPr lang="en-US" altLang="zh-CN" sz="320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: For any </a:t>
            </a:r>
            <a:r>
              <a:rPr lang="en-US" altLang="zh-CN" sz="3200" i="1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n-US" altLang="zh-CN" sz="320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320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and polynomials </a:t>
            </a:r>
            <a:r>
              <a:rPr lang="en-US" altLang="zh-CN" sz="3200" i="1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US" altLang="zh-CN" sz="3200" i="1" baseline="-2500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altLang="zh-CN" sz="3200" i="1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,…,p</a:t>
            </a:r>
            <a:r>
              <a:rPr lang="en-US" altLang="zh-CN" sz="3200" i="1" baseline="-2500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n-US" altLang="zh-CN" sz="32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>
              <a:buNone/>
            </a:pPr>
            <a:endParaRPr lang="en-US" altLang="zh-CN" sz="3200" i="1">
              <a:solidFill>
                <a:srgbClr val="0606C8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altLang="zh-CN" sz="3200" i="1" smtClean="0">
              <a:solidFill>
                <a:srgbClr val="0606C8"/>
              </a:solidFill>
              <a:latin typeface="Calibri" pitchFamily="34" charset="0"/>
              <a:cs typeface="Calibri" pitchFamily="34" charset="0"/>
            </a:endParaRPr>
          </a:p>
          <a:p>
            <a:pPr marL="514350" indent="-514350">
              <a:buAutoNum type="arabicPeriod"/>
            </a:pPr>
            <a:r>
              <a:rPr lang="en-US" altLang="zh-CN" sz="3200" i="1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deg &gt; d monomials in p</a:t>
            </a:r>
            <a:r>
              <a:rPr lang="en-US" altLang="zh-CN" sz="3200" i="1" baseline="-250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altLang="zh-CN" sz="3200" i="1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 not counted in LHS</a:t>
            </a:r>
          </a:p>
          <a:p>
            <a:pPr marL="514350" indent="-514350">
              <a:buAutoNum type="arabicPeriod"/>
            </a:pPr>
            <a:r>
              <a:rPr lang="en-US" altLang="zh-CN" sz="3200" i="1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Property of s</a:t>
            </a:r>
            <a:r>
              <a:rPr lang="en-US" altLang="zh-CN" sz="3200" i="1" baseline="-250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2d</a:t>
            </a:r>
            <a:r>
              <a:rPr lang="en-US" altLang="zh-CN" sz="3200" i="1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(x</a:t>
            </a:r>
            <a:r>
              <a:rPr lang="en-US" altLang="zh-CN" sz="3200" i="1" baseline="-250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altLang="zh-CN" sz="3200" i="1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,..,x</a:t>
            </a:r>
            <a:r>
              <a:rPr lang="en-US" altLang="zh-CN" sz="3200" i="1" baseline="-250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2d</a:t>
            </a:r>
            <a:r>
              <a:rPr lang="en-US" altLang="zh-CN" sz="3200" i="1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): assigning a constant to a variable makes it 0.</a:t>
            </a:r>
          </a:p>
          <a:p>
            <a:pPr marL="0" indent="0">
              <a:buNone/>
            </a:pPr>
            <a:r>
              <a:rPr lang="en-US" altLang="zh-CN" sz="2800" i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Thus</a:t>
            </a:r>
            <a:r>
              <a:rPr lang="en-US" altLang="zh-CN" sz="2800" i="1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: 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800" i="1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Degree </a:t>
            </a:r>
            <a:r>
              <a:rPr lang="en-US" altLang="zh-CN" sz="2800" i="1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0</a:t>
            </a:r>
            <a:r>
              <a:rPr lang="en-US" altLang="zh-CN" sz="2800" i="1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 monomial in </a:t>
            </a:r>
            <a:r>
              <a:rPr lang="en-US" altLang="zh-CN" sz="2800" i="1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US" altLang="zh-CN" sz="2800" i="1" baseline="-250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altLang="zh-CN" sz="2800" i="1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 doesn’t contribute to LHS;</a:t>
            </a:r>
          </a:p>
          <a:p>
            <a:pPr>
              <a:buFont typeface="Arial" pitchFamily="34" charset="0"/>
              <a:buChar char="•"/>
            </a:pPr>
            <a:r>
              <a:rPr lang="en-US" altLang="zh-CN" sz="2800" i="1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Degree </a:t>
            </a:r>
            <a:r>
              <a:rPr lang="en-US" altLang="zh-CN" sz="2800" i="1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&gt;1</a:t>
            </a:r>
            <a:r>
              <a:rPr lang="en-US" altLang="zh-CN" sz="2800" i="1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 monomial in </a:t>
            </a:r>
            <a:r>
              <a:rPr lang="en-US" altLang="zh-CN" sz="2800" i="1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US" altLang="zh-CN" sz="2800" i="1" baseline="-250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altLang="zh-CN" sz="2800" i="1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 can contibute to LHS only if it multiplies a constant in some </a:t>
            </a:r>
            <a:r>
              <a:rPr lang="en-US" altLang="zh-CN" sz="2800" i="1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US" altLang="zh-CN" sz="2800" i="1" baseline="-250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j</a:t>
            </a:r>
            <a:r>
              <a:rPr lang="en-US" altLang="zh-CN" sz="2800" i="1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, j≠j. </a:t>
            </a:r>
            <a:r>
              <a:rPr lang="en-US" altLang="zh-CN" sz="2800" i="1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Hence, we get </a:t>
            </a:r>
            <a:r>
              <a:rPr lang="en-US" altLang="zh-CN" sz="2800" i="1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0</a:t>
            </a:r>
            <a:r>
              <a:rPr lang="en-US" altLang="zh-CN" sz="2800" i="1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 again.  </a:t>
            </a:r>
            <a:endParaRPr lang="en-US" altLang="zh-CN" sz="2800" i="1">
              <a:solidFill>
                <a:srgbClr val="0606C8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endParaRPr lang="en-US" sz="3200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311" y="1555175"/>
            <a:ext cx="7379065" cy="818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43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48864" y="1606069"/>
            <a:ext cx="8358423" cy="2429217"/>
          </a:xfrm>
        </p:spPr>
        <p:txBody>
          <a:bodyPr>
            <a:noAutofit/>
          </a:bodyPr>
          <a:lstStyle/>
          <a:p>
            <a:pPr algn="ctr"/>
            <a:r>
              <a:rPr lang="en-US" sz="8000" b="1" smtClean="0">
                <a:solidFill>
                  <a:schemeClr val="accent2">
                    <a:lumMod val="2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Motivation: </a:t>
            </a:r>
            <a:br>
              <a:rPr lang="en-US" sz="8000" b="1" smtClean="0">
                <a:solidFill>
                  <a:schemeClr val="accent2">
                    <a:lumMod val="2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</a:br>
            <a:r>
              <a:rPr lang="en-US" sz="800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W</a:t>
            </a:r>
            <a:r>
              <a:rPr lang="en-US" sz="8000" b="1" smtClean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hat we aim at</a:t>
            </a:r>
            <a:endParaRPr lang="en-US" sz="8000" b="1">
              <a:solidFill>
                <a:srgbClr val="C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782345" name="Rectangle 9"/>
          <p:cNvSpPr>
            <a:spLocks noChangeArrowheads="1"/>
          </p:cNvSpPr>
          <p:nvPr/>
        </p:nvSpPr>
        <p:spPr bwMode="auto">
          <a:xfrm>
            <a:off x="433387" y="5144083"/>
            <a:ext cx="8710613" cy="722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en-US" sz="3600" b="1" i="1">
              <a:solidFill>
                <a:schemeClr val="accent1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09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514307" y="375346"/>
            <a:ext cx="8229600" cy="5294163"/>
          </a:xfrm>
        </p:spPr>
        <p:txBody>
          <a:bodyPr/>
          <a:lstStyle/>
          <a:p>
            <a:pPr marL="0" indent="0">
              <a:spcBef>
                <a:spcPts val="600"/>
              </a:spcBef>
              <a:buNone/>
            </a:pPr>
            <a:r>
              <a:rPr lang="en-US" altLang="zh-CN" sz="480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A fundamental </a:t>
            </a:r>
            <a:r>
              <a:rPr lang="en-US" altLang="zh-CN" sz="480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hardness </a:t>
            </a:r>
            <a:r>
              <a:rPr lang="en-US" altLang="zh-CN" sz="480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question in </a:t>
            </a:r>
            <a:r>
              <a:rPr lang="en-US" altLang="zh-CN" sz="480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complexity</a:t>
            </a:r>
            <a:r>
              <a:rPr lang="en-US" altLang="zh-CN" sz="4800" smtClean="0">
                <a:solidFill>
                  <a:schemeClr val="tx1">
                    <a:lumMod val="75000"/>
                  </a:schemeClr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:</a:t>
            </a:r>
          </a:p>
          <a:p>
            <a:pPr marL="0" indent="0" eaLnBrk="1" hangingPunct="1">
              <a:spcBef>
                <a:spcPts val="600"/>
              </a:spcBef>
              <a:buNone/>
            </a:pPr>
            <a:r>
              <a:rPr lang="en-US" altLang="zh-CN" sz="4800" smtClean="0">
                <a:solidFill>
                  <a:srgbClr val="0606C8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Prove super-polynomial lower bounds on </a:t>
            </a:r>
            <a:r>
              <a:rPr lang="en-US" altLang="zh-CN" sz="4800" smtClean="0">
                <a:solidFill>
                  <a:srgbClr val="C00000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propositional proofs</a:t>
            </a:r>
            <a:r>
              <a:rPr lang="en-US" altLang="zh-CN" sz="480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!</a:t>
            </a:r>
          </a:p>
          <a:p>
            <a:pPr marL="0" indent="0">
              <a:buNone/>
            </a:pPr>
            <a:endParaRPr lang="en-US" altLang="zh-CN" sz="3200" smtClean="0">
              <a:solidFill>
                <a:srgbClr val="C00000"/>
              </a:solidFill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marL="0" indent="0">
              <a:buNone/>
            </a:pPr>
            <a:r>
              <a:rPr lang="en-US" altLang="zh-CN" sz="3200" smtClean="0">
                <a:solidFill>
                  <a:srgbClr val="C00000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Propositional proofs: </a:t>
            </a:r>
            <a:endParaRPr lang="en-US" altLang="zh-CN" sz="2800" smtClean="0">
              <a:solidFill>
                <a:srgbClr val="FF0000"/>
              </a:solidFill>
              <a:latin typeface="Calibri" pitchFamily="34" charset="0"/>
              <a:ea typeface="宋体" pitchFamily="2" charset="-122"/>
              <a:cs typeface="Calibri" pitchFamily="34" charset="0"/>
            </a:endParaRPr>
          </a:p>
          <a:p>
            <a:pPr marL="0" indent="0">
              <a:buNone/>
            </a:pPr>
            <a:r>
              <a:rPr lang="en-US" altLang="zh-CN" sz="280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Standard logical proofs: a sequence of Boolean formulas; </a:t>
            </a:r>
          </a:p>
          <a:p>
            <a:pPr>
              <a:buFont typeface="Wingdings" pitchFamily="2" charset="2"/>
              <a:buChar char="l"/>
            </a:pPr>
            <a:r>
              <a:rPr lang="en-US" altLang="zh-CN" sz="2800" smtClean="0">
                <a:solidFill>
                  <a:srgbClr val="FF0000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Every formula:  an axiom (a tautology) or derived from previous lines by a simple deduction rule; </a:t>
            </a:r>
          </a:p>
          <a:p>
            <a:pPr marL="0" indent="0" algn="ctr">
              <a:buNone/>
            </a:pPr>
            <a:endParaRPr lang="en-US" altLang="zh-CN" smtClean="0">
              <a:solidFill>
                <a:srgbClr val="A45A10"/>
              </a:solidFill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7615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ציין מיקום של מספר שקופית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70A0B57-B0F7-49CD-98A7-9153B957FDDA}" type="slidenum">
              <a:rPr lang="en-US" smtClean="0"/>
              <a:pPr/>
              <a:t>25</a:t>
            </a:fld>
            <a:endParaRPr lang="en-US" sz="1400">
              <a:latin typeface="Times New Roman" pitchFamily="18" charset="0"/>
            </a:endParaRPr>
          </a:p>
        </p:txBody>
      </p:sp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Propositional proofs</a:t>
            </a:r>
            <a:endParaRPr lang="en-US" sz="4800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8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3538" y="1051560"/>
            <a:ext cx="7895863" cy="950913"/>
          </a:xfrm>
        </p:spPr>
        <p:txBody>
          <a:bodyPr/>
          <a:lstStyle/>
          <a:p>
            <a:pPr>
              <a:buFontTx/>
              <a:buNone/>
            </a:pPr>
            <a:r>
              <a:rPr lang="en-US" sz="3600" dirty="0" smtClean="0">
                <a:solidFill>
                  <a:srgbClr val="2B7C02"/>
                </a:solidFill>
                <a:latin typeface="Calibri" pitchFamily="34" charset="0"/>
                <a:cs typeface="Calibri" pitchFamily="34" charset="0"/>
              </a:rPr>
              <a:t>Start from </a:t>
            </a:r>
            <a:r>
              <a:rPr lang="en-US" sz="3600" kern="1200" dirty="0" smtClean="0">
                <a:solidFill>
                  <a:srgbClr val="2B7C0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some  axioms</a:t>
            </a:r>
            <a:r>
              <a:rPr lang="en-US" sz="3600" dirty="0" smtClean="0">
                <a:solidFill>
                  <a:srgbClr val="2B7C02"/>
                </a:solidFill>
                <a:latin typeface="Calibri" pitchFamily="34" charset="0"/>
                <a:cs typeface="Calibri" pitchFamily="34" charset="0"/>
              </a:rPr>
              <a:t>,</a:t>
            </a:r>
          </a:p>
          <a:p>
            <a:pPr>
              <a:buFontTx/>
              <a:buNone/>
            </a:pPr>
            <a:r>
              <a:rPr lang="en-US" sz="36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Aᴠ¬A,  A</a:t>
            </a:r>
            <a:r>
              <a:rPr lang="en-US" sz="36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  <a:sym typeface="Wingdings" pitchFamily="2" charset="2"/>
              </a:rPr>
              <a:t>(A</a:t>
            </a:r>
            <a:r>
              <a:rPr lang="en-US" altLang="zh-CN" sz="36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ᴠB),       </a:t>
            </a:r>
            <a:r>
              <a:rPr lang="en-US" altLang="zh-CN" sz="4000" dirty="0" smtClean="0">
                <a:solidFill>
                  <a:srgbClr val="328F03"/>
                </a:solidFill>
                <a:latin typeface="Calibri" pitchFamily="34" charset="0"/>
                <a:cs typeface="Calibri" pitchFamily="34" charset="0"/>
              </a:rPr>
              <a:t>etc</a:t>
            </a:r>
            <a:r>
              <a:rPr lang="en-US" altLang="zh-CN" sz="3600" dirty="0" smtClean="0">
                <a:solidFill>
                  <a:srgbClr val="328F03"/>
                </a:solidFill>
                <a:latin typeface="Calibri" pitchFamily="34" charset="0"/>
                <a:cs typeface="Calibri" pitchFamily="34" charset="0"/>
              </a:rPr>
              <a:t>.</a:t>
            </a:r>
            <a:r>
              <a:rPr lang="en-US" altLang="zh-CN" sz="3600" dirty="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sz="2800" dirty="0">
              <a:solidFill>
                <a:srgbClr val="0606C8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82343" name="Rectangle 7"/>
          <p:cNvSpPr>
            <a:spLocks noChangeArrowheads="1"/>
          </p:cNvSpPr>
          <p:nvPr/>
        </p:nvSpPr>
        <p:spPr bwMode="auto">
          <a:xfrm>
            <a:off x="393538" y="2622550"/>
            <a:ext cx="8521861" cy="722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 algn="l">
              <a:spcBef>
                <a:spcPct val="20000"/>
              </a:spcBef>
              <a:buClr>
                <a:schemeClr val="folHlink"/>
              </a:buClr>
            </a:pPr>
            <a:r>
              <a:rPr lang="en-US" sz="3600" b="1" dirty="0">
                <a:solidFill>
                  <a:srgbClr val="328F03"/>
                </a:solidFill>
                <a:effectLst/>
                <a:latin typeface="Calibri" pitchFamily="34" charset="0"/>
                <a:ea typeface="+mn-ea"/>
                <a:cs typeface="Calibri" pitchFamily="34" charset="0"/>
              </a:rPr>
              <a:t>and successively apply inference rules to derive new formulas or “lines”  </a:t>
            </a:r>
          </a:p>
        </p:txBody>
      </p:sp>
      <p:sp>
        <p:nvSpPr>
          <p:cNvPr id="782345" name="Rectangle 9"/>
          <p:cNvSpPr>
            <a:spLocks noChangeArrowheads="1"/>
          </p:cNvSpPr>
          <p:nvPr/>
        </p:nvSpPr>
        <p:spPr bwMode="auto">
          <a:xfrm>
            <a:off x="228600" y="5297488"/>
            <a:ext cx="8710613" cy="722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  <a:effectLst/>
                <a:latin typeface="Calibri" pitchFamily="34" charset="0"/>
                <a:cs typeface="Calibri" pitchFamily="34" charset="0"/>
              </a:rPr>
              <a:t>Until you derive the desired tautology…</a:t>
            </a:r>
            <a:endParaRPr lang="en-US" sz="3600" b="1" i="1" dirty="0">
              <a:solidFill>
                <a:schemeClr val="accent1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3880" y="4097159"/>
            <a:ext cx="23926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u="sng" kern="0" baseline="30000" dirty="0" smtClean="0">
                <a:solidFill>
                  <a:srgbClr val="0606C8"/>
                </a:solidFill>
                <a:effectLst/>
                <a:latin typeface="Calibri" pitchFamily="34" charset="0"/>
                <a:cs typeface="Calibri" pitchFamily="34" charset="0"/>
              </a:rPr>
              <a:t>A    A</a:t>
            </a:r>
            <a:r>
              <a:rPr lang="en-US" altLang="zh-CN" sz="5400" b="1" u="sng" kern="0" baseline="30000" dirty="0" smtClean="0">
                <a:solidFill>
                  <a:srgbClr val="0606C8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B</a:t>
            </a:r>
          </a:p>
          <a:p>
            <a:r>
              <a:rPr lang="en-US" altLang="zh-CN" sz="5400" b="1" kern="0" baseline="30000" dirty="0" smtClean="0">
                <a:solidFill>
                  <a:srgbClr val="0606C8"/>
                </a:solidFill>
                <a:effectLst/>
                <a:latin typeface="Calibri" pitchFamily="34" charset="0"/>
                <a:cs typeface="Calibri" pitchFamily="34" charset="0"/>
              </a:rPr>
              <a:t>B</a:t>
            </a:r>
            <a:endParaRPr lang="zh-CN" altLang="en-US" sz="3200" b="1" kern="0" baseline="30000" dirty="0">
              <a:solidFill>
                <a:srgbClr val="0606C8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31920" y="3995062"/>
            <a:ext cx="2392680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b="1" u="sng" kern="0" baseline="30000" dirty="0" smtClean="0">
                <a:solidFill>
                  <a:srgbClr val="0606C8"/>
                </a:solidFill>
                <a:effectLst/>
                <a:latin typeface="Calibri" pitchFamily="34" charset="0"/>
                <a:cs typeface="Calibri" pitchFamily="34" charset="0"/>
              </a:rPr>
              <a:t>FᴠX   FᴠY</a:t>
            </a:r>
            <a:endParaRPr lang="en-US" altLang="zh-CN" sz="5400" b="1" u="sng" kern="0" baseline="30000" dirty="0" smtClean="0">
              <a:solidFill>
                <a:srgbClr val="0606C8"/>
              </a:solidFill>
              <a:effectLst/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r>
              <a:rPr lang="en-US" altLang="zh-CN" sz="5400" b="1" kern="0" baseline="30000" dirty="0" smtClean="0">
                <a:solidFill>
                  <a:srgbClr val="0606C8"/>
                </a:solidFill>
                <a:effectLst/>
                <a:latin typeface="Calibri" pitchFamily="34" charset="0"/>
                <a:cs typeface="Calibri" pitchFamily="34" charset="0"/>
              </a:rPr>
              <a:t>Fᴠ(X</a:t>
            </a:r>
            <a:r>
              <a:rPr lang="el-GR" altLang="zh-CN" sz="4800" b="1" kern="0" baseline="30000" dirty="0" smtClean="0">
                <a:solidFill>
                  <a:srgbClr val="0606C8"/>
                </a:solidFill>
                <a:effectLst/>
                <a:latin typeface="Calibri" pitchFamily="34" charset="0"/>
                <a:cs typeface="Calibri" pitchFamily="34" charset="0"/>
              </a:rPr>
              <a:t>Λ</a:t>
            </a:r>
            <a:r>
              <a:rPr lang="en-US" altLang="zh-CN" sz="5400" b="1" kern="0" baseline="30000" dirty="0" smtClean="0">
                <a:solidFill>
                  <a:srgbClr val="0606C8"/>
                </a:solidFill>
                <a:effectLst/>
                <a:latin typeface="Calibri" pitchFamily="34" charset="0"/>
                <a:cs typeface="Calibri" pitchFamily="34" charset="0"/>
              </a:rPr>
              <a:t>Y)</a:t>
            </a:r>
            <a:endParaRPr lang="en-US" altLang="zh-CN" sz="5400" b="1" kern="0" baseline="30000" dirty="0">
              <a:solidFill>
                <a:srgbClr val="0606C8"/>
              </a:solidFill>
              <a:effectLst/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endParaRPr lang="zh-CN" altLang="en-US" sz="3200" b="1" kern="0" baseline="30000" dirty="0">
              <a:solidFill>
                <a:srgbClr val="0606C8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72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3387" y="472440"/>
            <a:ext cx="8558213" cy="6004559"/>
          </a:xfrm>
        </p:spPr>
        <p:txBody>
          <a:bodyPr>
            <a:noAutofit/>
          </a:bodyPr>
          <a:lstStyle/>
          <a:p>
            <a:pPr>
              <a:buClr>
                <a:schemeClr val="folHlink"/>
              </a:buClr>
              <a:buFontTx/>
              <a:buNone/>
            </a:pPr>
            <a:r>
              <a:rPr lang="en-US" b="1" smtClean="0">
                <a:solidFill>
                  <a:schemeClr val="accent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2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Is there a family of tautologies {f</a:t>
            </a:r>
            <a:r>
              <a:rPr lang="en-US" sz="3200" baseline="-250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32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} with no polynomial size propositional proofs?</a:t>
            </a:r>
          </a:p>
          <a:p>
            <a:pPr>
              <a:buClr>
                <a:schemeClr val="folHlink"/>
              </a:buClr>
              <a:buFontTx/>
              <a:buNone/>
            </a:pPr>
            <a:r>
              <a:rPr lang="en-US" sz="320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Probably. But nobody knows how to prove it. </a:t>
            </a:r>
            <a:endParaRPr lang="en-US" sz="3200" smtClean="0">
              <a:solidFill>
                <a:schemeClr val="accent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r>
              <a:rPr lang="en-US" sz="3200" smtClean="0">
                <a:solidFill>
                  <a:schemeClr val="accent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Only </a:t>
            </a:r>
            <a:r>
              <a:rPr lang="el-GR" sz="32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Ω</a:t>
            </a:r>
            <a:r>
              <a:rPr lang="en-US" sz="32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(n)</a:t>
            </a:r>
            <a:r>
              <a:rPr lang="en-US" altLang="zh-CN" sz="32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3200" smtClean="0">
                <a:solidFill>
                  <a:schemeClr val="accent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lower bound on number of lines is known!</a:t>
            </a:r>
          </a:p>
          <a:p>
            <a:pPr>
              <a:buClr>
                <a:schemeClr val="folHlink"/>
              </a:buClr>
              <a:buFontTx/>
              <a:buNone/>
            </a:pPr>
            <a:endParaRPr lang="en-US" altLang="zh-CN" sz="3200" smtClean="0">
              <a:solidFill>
                <a:schemeClr val="accent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r>
              <a:rPr lang="en-US" altLang="zh-CN" sz="320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Consider </a:t>
            </a:r>
            <a:r>
              <a:rPr lang="en-US" altLang="zh-CN" sz="32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stronger</a:t>
            </a:r>
            <a:r>
              <a:rPr lang="en-US" altLang="zh-CN" sz="320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proofs: every line is a </a:t>
            </a:r>
            <a:r>
              <a:rPr lang="en-US" altLang="zh-CN" sz="32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circuit</a:t>
            </a:r>
            <a:r>
              <a:rPr lang="en-US" altLang="zh-CN" sz="320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(we can make this formal with additional simple rules). (</a:t>
            </a:r>
            <a:r>
              <a:rPr lang="en-US" altLang="zh-CN" sz="3200" smtClean="0">
                <a:solidFill>
                  <a:schemeClr val="bg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AKA Extended Frege</a:t>
            </a:r>
            <a:r>
              <a:rPr lang="en-US" altLang="zh-CN" sz="320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buClr>
                <a:schemeClr val="folHlink"/>
              </a:buClr>
              <a:buFontTx/>
              <a:buNone/>
            </a:pPr>
            <a:r>
              <a:rPr lang="en-US" altLang="zh-CN" sz="3200" smtClean="0">
                <a:solidFill>
                  <a:srgbClr val="2B7C02"/>
                </a:solidFill>
                <a:latin typeface="Calibri" pitchFamily="34" charset="0"/>
                <a:cs typeface="Calibri" pitchFamily="34" charset="0"/>
              </a:rPr>
              <a:t>Again, only</a:t>
            </a:r>
            <a:r>
              <a:rPr lang="en-US" altLang="zh-CN" sz="320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l-GR" altLang="zh-CN" sz="320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Ω</a:t>
            </a:r>
            <a:r>
              <a:rPr lang="en-US" altLang="zh-CN" sz="320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(n) </a:t>
            </a:r>
            <a:r>
              <a:rPr lang="en-US" altLang="zh-CN" sz="3200" smtClean="0">
                <a:solidFill>
                  <a:srgbClr val="2B7C02"/>
                </a:solidFill>
                <a:latin typeface="Calibri" pitchFamily="34" charset="0"/>
                <a:cs typeface="Calibri" pitchFamily="34" charset="0"/>
              </a:rPr>
              <a:t>lower bound on number of lines.</a:t>
            </a:r>
          </a:p>
          <a:p>
            <a:pPr>
              <a:buClr>
                <a:schemeClr val="folHlink"/>
              </a:buClr>
              <a:buFontTx/>
              <a:buNone/>
            </a:pPr>
            <a:r>
              <a:rPr lang="en-US" altLang="zh-CN" sz="2400" smtClean="0">
                <a:solidFill>
                  <a:schemeClr val="accent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buClr>
                <a:schemeClr val="folHlink"/>
              </a:buClr>
              <a:buFontTx/>
              <a:buNone/>
            </a:pPr>
            <a:endParaRPr lang="en-US" sz="2400" smtClean="0">
              <a:solidFill>
                <a:schemeClr val="accent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endParaRPr lang="en-US" sz="2400">
              <a:solidFill>
                <a:schemeClr val="accent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endParaRPr lang="en-US" smtClean="0">
              <a:solidFill>
                <a:schemeClr val="accent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endParaRPr lang="en-US" b="1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09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3387" y="375158"/>
            <a:ext cx="8466773" cy="6071361"/>
          </a:xfrm>
        </p:spPr>
        <p:txBody>
          <a:bodyPr>
            <a:noAutofit/>
          </a:bodyPr>
          <a:lstStyle/>
          <a:p>
            <a:pPr>
              <a:buClr>
                <a:schemeClr val="folHlink"/>
              </a:buClr>
              <a:buFontTx/>
              <a:buNone/>
            </a:pPr>
            <a:r>
              <a:rPr lang="en-US" altLang="zh-CN" sz="280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We would hope to give a framework where:</a:t>
            </a:r>
          </a:p>
          <a:p>
            <a:pPr>
              <a:buClr>
                <a:schemeClr val="folHlink"/>
              </a:buClr>
              <a:buFontTx/>
              <a:buNone/>
            </a:pPr>
            <a:r>
              <a:rPr lang="en-US" altLang="zh-CN" sz="28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The ideal goal</a:t>
            </a:r>
            <a:r>
              <a:rPr lang="en-US" altLang="zh-CN" sz="2800" smtClean="0">
                <a:solidFill>
                  <a:schemeClr val="accent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: prove </a:t>
            </a:r>
            <a:r>
              <a:rPr lang="en-US" altLang="zh-CN" sz="2800">
                <a:solidFill>
                  <a:schemeClr val="accent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polynomial (or even super-polynomial) lower bounds on circuit-based </a:t>
            </a:r>
            <a:r>
              <a:rPr lang="en-US" altLang="zh-CN" sz="2800" smtClean="0">
                <a:solidFill>
                  <a:schemeClr val="accent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propositional proofs.</a:t>
            </a:r>
          </a:p>
          <a:p>
            <a:pPr marL="0" indent="0">
              <a:buNone/>
            </a:pPr>
            <a:endParaRPr lang="en-US" altLang="zh-CN" sz="2800" smtClean="0">
              <a:solidFill>
                <a:srgbClr val="0606C8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altLang="zh-CN" sz="28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 bit less ideal goal: </a:t>
            </a:r>
            <a:r>
              <a:rPr lang="en-US" altLang="zh-CN" sz="28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Conditional lower bounds on   circuit-based propositional proofs (from algebraic assumptions)</a:t>
            </a:r>
          </a:p>
          <a:p>
            <a:pPr marL="0" indent="0">
              <a:buNone/>
            </a:pPr>
            <a:endParaRPr lang="en-US" altLang="zh-CN" sz="280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r>
              <a:rPr lang="en-US" altLang="zh-CN" sz="2800" smtClean="0">
                <a:solidFill>
                  <a:srgbClr val="FF33CC"/>
                </a:solidFill>
                <a:latin typeface="Calibri" pitchFamily="34" charset="0"/>
                <a:cs typeface="Calibri" pitchFamily="34" charset="0"/>
              </a:rPr>
              <a:t>Closer goal</a:t>
            </a:r>
            <a:r>
              <a:rPr lang="en-US" altLang="zh-CN" sz="28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: Conditional lower bounds on a </a:t>
            </a:r>
            <a:r>
              <a:rPr lang="en-US" altLang="zh-CN" sz="2800" i="1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fragment</a:t>
            </a:r>
            <a:r>
              <a:rPr lang="en-US" altLang="zh-CN" sz="28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of propositional circuit-based proofs (from algebraic assumptions): i.e., lower bounds on </a:t>
            </a:r>
            <a:r>
              <a:rPr lang="en-US" altLang="zh-CN" sz="2800" u="sng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arithmetic proofs</a:t>
            </a:r>
          </a:p>
        </p:txBody>
      </p:sp>
      <p:sp>
        <p:nvSpPr>
          <p:cNvPr id="782345" name="Rectangle 9"/>
          <p:cNvSpPr>
            <a:spLocks noChangeArrowheads="1"/>
          </p:cNvSpPr>
          <p:nvPr/>
        </p:nvSpPr>
        <p:spPr bwMode="auto">
          <a:xfrm>
            <a:off x="433387" y="5144083"/>
            <a:ext cx="8710613" cy="722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en-US" sz="3600" b="1" i="1">
              <a:solidFill>
                <a:schemeClr val="accent1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09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20"/>
          <p:cNvSpPr>
            <a:spLocks noChangeArrowheads="1"/>
          </p:cNvSpPr>
          <p:nvPr/>
        </p:nvSpPr>
        <p:spPr bwMode="auto">
          <a:xfrm>
            <a:off x="354012" y="868680"/>
            <a:ext cx="8561388" cy="30360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algn="l" eaLnBrk="0" hangingPunct="0">
              <a:spcBef>
                <a:spcPct val="20000"/>
              </a:spcBef>
              <a:buClr>
                <a:srgbClr val="000099"/>
              </a:buClr>
              <a:buSzPct val="145000"/>
              <a:defRPr/>
            </a:pPr>
            <a:r>
              <a:rPr lang="en-US" altLang="zh-CN" sz="2800" b="1">
                <a:solidFill>
                  <a:srgbClr val="111111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Establish commutative polynomial </a:t>
            </a:r>
            <a:r>
              <a:rPr lang="en-US" altLang="zh-CN" sz="2800" b="1" smtClean="0">
                <a:solidFill>
                  <a:srgbClr val="111111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identities</a:t>
            </a:r>
            <a:endParaRPr lang="en-US" altLang="zh-CN" sz="2800" b="1">
              <a:solidFill>
                <a:srgbClr val="111111"/>
              </a:solidFill>
              <a:effectLst/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algn="l" eaLnBrk="0" hangingPunct="0">
              <a:spcBef>
                <a:spcPct val="20000"/>
              </a:spcBef>
              <a:buClr>
                <a:srgbClr val="000099"/>
              </a:buClr>
              <a:buSzPct val="145000"/>
              <a:defRPr/>
            </a:pPr>
            <a:r>
              <a:rPr lang="en-US" altLang="zh-CN" sz="2800" b="1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Proof-lines: </a:t>
            </a:r>
            <a:r>
              <a:rPr lang="en-US" altLang="zh-CN" sz="2800" b="1" smtClean="0">
                <a:solidFill>
                  <a:srgbClr val="0606C8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equations </a:t>
            </a:r>
            <a:r>
              <a:rPr lang="en-US" altLang="zh-CN" sz="2800" b="1">
                <a:solidFill>
                  <a:srgbClr val="0606C8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between </a:t>
            </a:r>
            <a:r>
              <a:rPr lang="en-US" altLang="zh-CN" sz="2800" b="1" i="1">
                <a:solidFill>
                  <a:srgbClr val="0606C8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algebraic circuits</a:t>
            </a:r>
          </a:p>
          <a:p>
            <a:pPr algn="l" eaLnBrk="0" hangingPunct="0">
              <a:spcBef>
                <a:spcPct val="20000"/>
              </a:spcBef>
              <a:buClr>
                <a:srgbClr val="000099"/>
              </a:buClr>
              <a:buSzPct val="145000"/>
              <a:defRPr/>
            </a:pPr>
            <a:r>
              <a:rPr lang="en-US" sz="2800" b="1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Axioms</a:t>
            </a:r>
            <a:r>
              <a:rPr lang="en-US" sz="2800" b="1">
                <a:solidFill>
                  <a:schemeClr val="tx1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: </a:t>
            </a:r>
            <a:r>
              <a:rPr lang="en-US" sz="2800" b="1">
                <a:solidFill>
                  <a:srgbClr val="0606C8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polynomial-ring </a:t>
            </a:r>
            <a:r>
              <a:rPr lang="en-US" sz="2800" b="1" smtClean="0">
                <a:solidFill>
                  <a:srgbClr val="0606C8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axioms</a:t>
            </a:r>
          </a:p>
          <a:p>
            <a:pPr algn="l" eaLnBrk="0" hangingPunct="0">
              <a:spcBef>
                <a:spcPct val="20000"/>
              </a:spcBef>
              <a:buClr>
                <a:srgbClr val="000099"/>
              </a:buClr>
              <a:buSzPct val="145000"/>
              <a:defRPr/>
            </a:pPr>
            <a:r>
              <a:rPr lang="en-US" altLang="zh-CN" sz="2800" b="1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Rules</a:t>
            </a:r>
            <a:r>
              <a:rPr lang="en-US" altLang="zh-CN" sz="2800" b="1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: </a:t>
            </a:r>
            <a:r>
              <a:rPr lang="en-US" altLang="zh-CN" sz="2800" b="1">
                <a:solidFill>
                  <a:srgbClr val="0606C8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Transitivity of “</a:t>
            </a:r>
            <a:r>
              <a:rPr lang="en-US" altLang="zh-CN" sz="2800" b="1">
                <a:solidFill>
                  <a:srgbClr val="FF5050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=</a:t>
            </a:r>
            <a:r>
              <a:rPr lang="en-US" altLang="zh-CN" sz="2800" b="1">
                <a:solidFill>
                  <a:srgbClr val="0606C8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“;  </a:t>
            </a:r>
            <a:r>
              <a:rPr lang="en-US" altLang="zh-CN" sz="2800" b="1">
                <a:solidFill>
                  <a:srgbClr val="FF5050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+,</a:t>
            </a:r>
            <a:r>
              <a:rPr lang="en-US" altLang="zh-CN" sz="2400" b="1">
                <a:solidFill>
                  <a:srgbClr val="FF5050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x</a:t>
            </a:r>
            <a:r>
              <a:rPr lang="en-US" altLang="zh-CN" sz="2400" b="1">
                <a:solidFill>
                  <a:srgbClr val="0606C8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 introduction, </a:t>
            </a:r>
            <a:r>
              <a:rPr lang="en-US" altLang="zh-CN" sz="2400" b="1" smtClean="0">
                <a:solidFill>
                  <a:srgbClr val="0606C8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etc.</a:t>
            </a:r>
            <a:endParaRPr lang="en-US" altLang="zh-CN" sz="2800" b="1" smtClean="0">
              <a:solidFill>
                <a:srgbClr val="0606C8"/>
              </a:solidFill>
              <a:effectLst/>
              <a:latin typeface="Calibri" pitchFamily="34" charset="0"/>
              <a:cs typeface="Calibri" pitchFamily="34" charset="0"/>
              <a:sym typeface="Wingdings" pitchFamily="2" charset="2"/>
            </a:endParaRPr>
          </a:p>
          <a:p>
            <a:pPr algn="l" eaLnBrk="0" hangingPunct="0">
              <a:spcBef>
                <a:spcPct val="20000"/>
              </a:spcBef>
              <a:buClr>
                <a:srgbClr val="000099"/>
              </a:buClr>
              <a:buSzPct val="145000"/>
              <a:defRPr/>
            </a:pPr>
            <a:r>
              <a:rPr lang="en-US" altLang="zh-CN" sz="2800" b="1" smtClean="0">
                <a:solidFill>
                  <a:srgbClr val="C00000"/>
                </a:solidFill>
                <a:effectLst/>
                <a:latin typeface="Calibri" pitchFamily="34" charset="0"/>
                <a:cs typeface="Calibri" pitchFamily="34" charset="0"/>
                <a:sym typeface="Wingdings" pitchFamily="2" charset="2"/>
              </a:rPr>
              <a:t>Circuit-axiom:             </a:t>
            </a:r>
            <a:r>
              <a:rPr lang="en-US" altLang="zh-CN" sz="2800" b="1" i="1" smtClean="0">
                <a:solidFill>
                  <a:srgbClr val="0606C8"/>
                </a:solidFill>
                <a:effectLst/>
              </a:rPr>
              <a:t>F=G,      </a:t>
            </a:r>
          </a:p>
          <a:p>
            <a:pPr eaLnBrk="0" hangingPunct="0">
              <a:spcBef>
                <a:spcPct val="20000"/>
              </a:spcBef>
              <a:buClr>
                <a:srgbClr val="000099"/>
              </a:buClr>
              <a:buSzPct val="145000"/>
              <a:defRPr/>
            </a:pPr>
            <a:r>
              <a:rPr lang="en-US" altLang="zh-CN" sz="2800" b="1" i="1">
                <a:solidFill>
                  <a:srgbClr val="0606C8"/>
                </a:solidFill>
                <a:effectLst/>
              </a:rPr>
              <a:t> </a:t>
            </a:r>
            <a:r>
              <a:rPr lang="en-US" altLang="zh-CN" sz="2800" b="1" i="1" smtClean="0">
                <a:solidFill>
                  <a:srgbClr val="0606C8"/>
                </a:solidFill>
                <a:effectLst/>
              </a:rPr>
              <a:t>   </a:t>
            </a:r>
            <a:r>
              <a:rPr lang="en-US" altLang="zh-CN" sz="2800" b="1" smtClean="0">
                <a:solidFill>
                  <a:schemeClr val="tx1"/>
                </a:solidFill>
                <a:effectLst/>
              </a:rPr>
              <a:t>if </a:t>
            </a:r>
            <a:r>
              <a:rPr lang="en-US" altLang="zh-CN" sz="2800" b="1" i="1">
                <a:solidFill>
                  <a:srgbClr val="0606C8"/>
                </a:solidFill>
                <a:effectLst/>
              </a:rPr>
              <a:t>F</a:t>
            </a:r>
            <a:r>
              <a:rPr lang="en-US" altLang="zh-CN" sz="2800" b="1">
                <a:solidFill>
                  <a:schemeClr val="tx1"/>
                </a:solidFill>
                <a:effectLst/>
              </a:rPr>
              <a:t> and </a:t>
            </a:r>
            <a:r>
              <a:rPr lang="en-US" altLang="zh-CN" sz="2800" b="1" i="1">
                <a:solidFill>
                  <a:srgbClr val="0606C8"/>
                </a:solidFill>
                <a:effectLst/>
              </a:rPr>
              <a:t>G</a:t>
            </a:r>
            <a:r>
              <a:rPr lang="en-US" altLang="zh-CN" sz="2800" b="1">
                <a:solidFill>
                  <a:schemeClr val="tx1"/>
                </a:solidFill>
                <a:effectLst/>
              </a:rPr>
              <a:t> are identical when the </a:t>
            </a:r>
            <a:r>
              <a:rPr lang="en-US" altLang="zh-CN" sz="2800" b="1" smtClean="0">
                <a:solidFill>
                  <a:schemeClr val="tx1"/>
                </a:solidFill>
                <a:effectLst/>
              </a:rPr>
              <a:t>circuits are unwinded </a:t>
            </a:r>
            <a:r>
              <a:rPr lang="en-US" altLang="zh-CN" sz="2800" b="1">
                <a:solidFill>
                  <a:schemeClr val="tx1"/>
                </a:solidFill>
                <a:effectLst/>
              </a:rPr>
              <a:t>into </a:t>
            </a:r>
            <a:r>
              <a:rPr lang="en-US" altLang="zh-CN" sz="2800" b="1" smtClean="0">
                <a:solidFill>
                  <a:schemeClr val="tx1"/>
                </a:solidFill>
                <a:effectLst/>
              </a:rPr>
              <a:t>trees</a:t>
            </a:r>
            <a:endParaRPr lang="zh-CN" altLang="en-US" sz="2800" b="1"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875" y="3149600"/>
            <a:ext cx="6318250" cy="1130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900" y="4464050"/>
            <a:ext cx="6680200" cy="207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520" y="6035040"/>
            <a:ext cx="114300" cy="14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86" y="125140"/>
            <a:ext cx="8737600" cy="728662"/>
          </a:xfrm>
        </p:spPr>
        <p:txBody>
          <a:bodyPr>
            <a:noAutofit/>
          </a:bodyPr>
          <a:lstStyle/>
          <a:p>
            <a:pPr algn="ctr"/>
            <a:r>
              <a:rPr lang="en-US" sz="4800" smtClean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Arithmetic proofs</a:t>
            </a:r>
            <a:endParaRPr lang="en-US" sz="4800" b="1">
              <a:solidFill>
                <a:srgbClr val="C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08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9184">
        <p:fade/>
      </p:transition>
    </mc:Choice>
    <mc:Fallback xmlns="">
      <p:transition spd="med" advTm="1591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16387"/>
                                        </p:tgtEl>
                                      </p:cBhvr>
                                      <p:by x="55000" y="55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05529E-7 L -0.10781 -0.11103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99" y="-55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87" grpId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3078881" y="5739803"/>
            <a:ext cx="1673803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00FF"/>
                </a:solidFill>
                <a:latin typeface="+mn-lt"/>
              </a:rPr>
              <a:t>3x∙2=6x</a:t>
            </a:r>
          </a:p>
        </p:txBody>
      </p:sp>
      <p:cxnSp>
        <p:nvCxnSpPr>
          <p:cNvPr id="27" name="מחבר ישר 27"/>
          <p:cNvCxnSpPr>
            <a:stCxn id="26" idx="0"/>
            <a:endCxn id="29" idx="2"/>
          </p:cNvCxnSpPr>
          <p:nvPr/>
        </p:nvCxnSpPr>
        <p:spPr bwMode="auto">
          <a:xfrm flipH="1" flipV="1">
            <a:off x="3515209" y="4762069"/>
            <a:ext cx="400574" cy="97773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28" name="מחבר ישר 28"/>
          <p:cNvCxnSpPr>
            <a:stCxn id="26" idx="0"/>
            <a:endCxn id="30" idx="2"/>
          </p:cNvCxnSpPr>
          <p:nvPr/>
        </p:nvCxnSpPr>
        <p:spPr bwMode="auto">
          <a:xfrm flipV="1">
            <a:off x="3915783" y="5066533"/>
            <a:ext cx="1748855" cy="67327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575282" y="4300404"/>
            <a:ext cx="1879854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00FF"/>
                </a:solidFill>
              </a:rPr>
              <a:t>3x∙2=2∙3x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906383" y="4604868"/>
            <a:ext cx="1516509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00FF"/>
                </a:solidFill>
              </a:rPr>
              <a:t>2∙3x=6x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77122" y="4281702"/>
            <a:ext cx="18813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smtClean="0">
                <a:solidFill>
                  <a:srgbClr val="111111"/>
                </a:solidFill>
                <a:effectLst/>
              </a:rPr>
              <a:t>commutativity </a:t>
            </a:r>
            <a:r>
              <a:rPr lang="en-US" sz="1800" b="1">
                <a:solidFill>
                  <a:srgbClr val="111111"/>
                </a:solidFill>
                <a:effectLst/>
              </a:rPr>
              <a:t>axiom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402382" y="5203113"/>
            <a:ext cx="15921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111111"/>
                </a:solidFill>
                <a:effectLst/>
              </a:rPr>
              <a:t>transitivity</a:t>
            </a:r>
            <a:endParaRPr lang="en-US" sz="2000" b="1">
              <a:solidFill>
                <a:srgbClr val="111111"/>
              </a:solidFill>
              <a:effectLst/>
            </a:endParaRPr>
          </a:p>
        </p:txBody>
      </p:sp>
      <p:cxnSp>
        <p:nvCxnSpPr>
          <p:cNvPr id="33" name="מחבר ישר 34"/>
          <p:cNvCxnSpPr>
            <a:stCxn id="30" idx="0"/>
            <a:endCxn id="36" idx="2"/>
          </p:cNvCxnSpPr>
          <p:nvPr/>
        </p:nvCxnSpPr>
        <p:spPr bwMode="auto">
          <a:xfrm flipH="1" flipV="1">
            <a:off x="4455136" y="3603999"/>
            <a:ext cx="1209502" cy="1000869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4" name="מחבר ישר 35"/>
          <p:cNvCxnSpPr/>
          <p:nvPr/>
        </p:nvCxnSpPr>
        <p:spPr bwMode="auto">
          <a:xfrm flipV="1">
            <a:off x="5664638" y="3588612"/>
            <a:ext cx="1170560" cy="101625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626550" y="3183078"/>
            <a:ext cx="807815" cy="46166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000FF"/>
                </a:solidFill>
              </a:rPr>
              <a:t>x=x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3915783" y="3203889"/>
            <a:ext cx="1078706" cy="40011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000" smtClean="0">
                <a:solidFill>
                  <a:srgbClr val="0000FF"/>
                </a:solidFill>
              </a:rPr>
              <a:t>2∙3=6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329199" y="3177375"/>
            <a:ext cx="1642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>
                <a:solidFill>
                  <a:sysClr val="windowText" lastClr="000000"/>
                </a:solidFill>
                <a:effectLst/>
              </a:rPr>
              <a:t>r</a:t>
            </a:r>
            <a:r>
              <a:rPr lang="en-US" sz="1800" b="1" smtClean="0">
                <a:solidFill>
                  <a:sysClr val="windowText" lastClr="000000"/>
                </a:solidFill>
                <a:effectLst/>
              </a:rPr>
              <a:t>eflexivity axiom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4927501" y="3804351"/>
            <a:ext cx="15621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111111"/>
                </a:solidFill>
                <a:effectLst/>
              </a:rPr>
              <a:t>product </a:t>
            </a:r>
            <a:r>
              <a:rPr lang="en-US" sz="2000" b="1">
                <a:solidFill>
                  <a:srgbClr val="111111"/>
                </a:solidFill>
                <a:effectLst/>
              </a:rPr>
              <a:t>rule </a:t>
            </a:r>
          </a:p>
          <a:p>
            <a:endParaRPr lang="en-US" sz="1200" smtClean="0">
              <a:solidFill>
                <a:srgbClr val="C000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58484" y="3203889"/>
            <a:ext cx="14167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chemeClr val="bg2">
                    <a:lumMod val="25000"/>
                  </a:schemeClr>
                </a:solidFill>
                <a:effectLst/>
              </a:rPr>
              <a:t>f</a:t>
            </a:r>
            <a:r>
              <a:rPr lang="en-US" sz="2000" b="1" smtClean="0">
                <a:solidFill>
                  <a:schemeClr val="bg2">
                    <a:lumMod val="25000"/>
                  </a:schemeClr>
                </a:solidFill>
                <a:effectLst/>
              </a:rPr>
              <a:t>ield identities axiom</a:t>
            </a:r>
          </a:p>
        </p:txBody>
      </p:sp>
      <p:sp>
        <p:nvSpPr>
          <p:cNvPr id="1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86" y="125140"/>
            <a:ext cx="8737600" cy="728662"/>
          </a:xfrm>
        </p:spPr>
        <p:txBody>
          <a:bodyPr>
            <a:noAutofit/>
          </a:bodyPr>
          <a:lstStyle/>
          <a:p>
            <a:pPr algn="ctr"/>
            <a:r>
              <a:rPr lang="en-US" sz="4800" smtClean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Arithmetic proofs</a:t>
            </a:r>
            <a:endParaRPr lang="en-US" sz="4800" b="1">
              <a:solidFill>
                <a:srgbClr val="C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133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159184">
        <p:fade/>
      </p:transition>
    </mc:Choice>
    <mc:Fallback xmlns="">
      <p:transition spd="med" advTm="159184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9" grpId="0" animBg="1"/>
      <p:bldP spid="30" grpId="0" animBg="1"/>
      <p:bldP spid="31" grpId="0"/>
      <p:bldP spid="31" grpId="1"/>
      <p:bldP spid="32" grpId="0"/>
      <p:bldP spid="35" grpId="0" animBg="1"/>
      <p:bldP spid="36" grpId="0" animBg="1"/>
      <p:bldP spid="37" grpId="0"/>
      <p:bldP spid="37" grpId="1"/>
      <p:bldP spid="38" grpId="0"/>
      <p:bldP spid="38" grpId="1"/>
      <p:bldP spid="39" grpId="0"/>
      <p:bldP spid="39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48864" y="1606069"/>
            <a:ext cx="8358423" cy="2429217"/>
          </a:xfrm>
        </p:spPr>
        <p:txBody>
          <a:bodyPr>
            <a:noAutofit/>
          </a:bodyPr>
          <a:lstStyle/>
          <a:p>
            <a:pPr algn="ctr"/>
            <a:r>
              <a:rPr lang="en-US" sz="8000" b="1" smtClean="0">
                <a:solidFill>
                  <a:schemeClr val="accent2">
                    <a:lumMod val="2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  <a:t>The </a:t>
            </a:r>
            <a:br>
              <a:rPr lang="en-US" sz="8000" b="1" smtClean="0">
                <a:solidFill>
                  <a:schemeClr val="accent2">
                    <a:lumMod val="25000"/>
                  </a:schemeClr>
                </a:solidFill>
                <a:latin typeface="Calibri" pitchFamily="34" charset="0"/>
                <a:ea typeface="+mn-ea"/>
                <a:cs typeface="Calibri" pitchFamily="34" charset="0"/>
              </a:rPr>
            </a:br>
            <a:r>
              <a:rPr lang="en-US" sz="8000" smtClean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Algebraic Problem</a:t>
            </a:r>
            <a:endParaRPr lang="en-US" sz="8000" b="1">
              <a:solidFill>
                <a:srgbClr val="C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782345" name="Rectangle 9"/>
          <p:cNvSpPr>
            <a:spLocks noChangeArrowheads="1"/>
          </p:cNvSpPr>
          <p:nvPr/>
        </p:nvSpPr>
        <p:spPr bwMode="auto">
          <a:xfrm>
            <a:off x="433387" y="5144083"/>
            <a:ext cx="8710613" cy="722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en-US" sz="3600" b="1" i="1">
              <a:solidFill>
                <a:schemeClr val="accent1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08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86" y="125140"/>
            <a:ext cx="8737600" cy="728662"/>
          </a:xfrm>
        </p:spPr>
        <p:txBody>
          <a:bodyPr>
            <a:noAutofit/>
          </a:bodyPr>
          <a:lstStyle/>
          <a:p>
            <a:pPr algn="ctr"/>
            <a:r>
              <a:rPr lang="en-US" sz="4800" smtClean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Arithmetic proofs</a:t>
            </a:r>
            <a:endParaRPr lang="en-US" sz="4800" b="1">
              <a:solidFill>
                <a:srgbClr val="C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78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3387" y="968735"/>
            <a:ext cx="8375847" cy="4536504"/>
          </a:xfrm>
        </p:spPr>
        <p:txBody>
          <a:bodyPr>
            <a:noAutofit/>
          </a:bodyPr>
          <a:lstStyle/>
          <a:p>
            <a:pPr>
              <a:buClr>
                <a:schemeClr val="folHlink"/>
              </a:buClr>
              <a:buFontTx/>
              <a:buChar char="-"/>
            </a:pPr>
            <a:r>
              <a:rPr lang="en-US" sz="280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By Rekchow’s Thm:  </a:t>
            </a:r>
            <a:r>
              <a:rPr lang="en-US" sz="28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Over GF(2) </a:t>
            </a:r>
            <a:r>
              <a:rPr lang="en-US" sz="280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280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and over the rationals</a:t>
            </a:r>
            <a:r>
              <a:rPr lang="en-US" sz="2800" smtClean="0">
                <a:solidFill>
                  <a:srgbClr val="7030A0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en-US" altLang="zh-CN" sz="28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arithmetic proofs are also propositional proofs of </a:t>
            </a:r>
            <a:r>
              <a:rPr lang="en-US" altLang="zh-CN" sz="280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the translated </a:t>
            </a:r>
            <a:r>
              <a:rPr lang="en-US" altLang="zh-CN" sz="28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tautology:</a:t>
            </a:r>
            <a:endParaRPr lang="en-US" altLang="zh-CN" sz="2800">
              <a:solidFill>
                <a:srgbClr val="0606C8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Char char="-"/>
            </a:pPr>
            <a:r>
              <a:rPr lang="en-US" sz="280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Translate every arithmetic circuit to Boolean circuit:</a:t>
            </a:r>
          </a:p>
          <a:p>
            <a:pPr>
              <a:buClr>
                <a:schemeClr val="folHlink"/>
              </a:buClr>
              <a:buFontTx/>
              <a:buChar char="-"/>
            </a:pPr>
            <a:endParaRPr lang="en-US" sz="2400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Char char="-"/>
            </a:pPr>
            <a:endParaRPr lang="en-US" sz="2400" smtClean="0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  <a:p>
            <a:pPr marL="0" indent="0">
              <a:buClr>
                <a:schemeClr val="folHlink"/>
              </a:buClr>
              <a:buNone/>
            </a:pPr>
            <a:endParaRPr lang="en-US" sz="2400" smtClean="0">
              <a:solidFill>
                <a:srgbClr val="0606C8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Char char="-"/>
            </a:pPr>
            <a:r>
              <a:rPr lang="en-US" sz="28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Note difference: </a:t>
            </a:r>
            <a:r>
              <a:rPr lang="en-US" sz="2800" smtClean="0">
                <a:solidFill>
                  <a:srgbClr val="328F03"/>
                </a:solidFill>
                <a:latin typeface="Calibri" pitchFamily="34" charset="0"/>
                <a:cs typeface="Calibri" pitchFamily="34" charset="0"/>
              </a:rPr>
              <a:t>Arithmetic proofs</a:t>
            </a:r>
          </a:p>
          <a:p>
            <a:pPr lvl="1">
              <a:buClr>
                <a:schemeClr val="folHlink"/>
              </a:buClr>
              <a:buFontTx/>
              <a:buChar char="-"/>
            </a:pPr>
            <a:r>
              <a:rPr lang="en-US" b="1" smtClean="0">
                <a:solidFill>
                  <a:srgbClr val="2B7C02"/>
                </a:solidFill>
                <a:latin typeface="Calibri" pitchFamily="34" charset="0"/>
                <a:cs typeface="Calibri" pitchFamily="34" charset="0"/>
              </a:rPr>
              <a:t>cannot prove all propositional tautologies;</a:t>
            </a:r>
          </a:p>
          <a:p>
            <a:pPr lvl="1">
              <a:buClr>
                <a:schemeClr val="folHlink"/>
              </a:buClr>
              <a:buFontTx/>
              <a:buChar char="-"/>
            </a:pPr>
            <a:r>
              <a:rPr lang="en-US" b="1" smtClean="0">
                <a:solidFill>
                  <a:srgbClr val="2B7C02"/>
                </a:solidFill>
                <a:latin typeface="Calibri" pitchFamily="34" charset="0"/>
                <a:cs typeface="Calibri" pitchFamily="34" charset="0"/>
              </a:rPr>
              <a:t>cannot use every possible proof-lines (only translations of identities between algebraic circuits)</a:t>
            </a:r>
          </a:p>
        </p:txBody>
      </p:sp>
      <p:sp>
        <p:nvSpPr>
          <p:cNvPr id="782345" name="Rectangle 9"/>
          <p:cNvSpPr>
            <a:spLocks noChangeArrowheads="1"/>
          </p:cNvSpPr>
          <p:nvPr/>
        </p:nvSpPr>
        <p:spPr bwMode="auto">
          <a:xfrm>
            <a:off x="433387" y="5144083"/>
            <a:ext cx="8710613" cy="722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en-US" sz="3600" b="1" i="1">
              <a:solidFill>
                <a:schemeClr val="accent1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0340" y="2828344"/>
            <a:ext cx="4747474" cy="404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607" y="3639425"/>
            <a:ext cx="6632899" cy="318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Arrow Connector 7"/>
          <p:cNvCxnSpPr/>
          <p:nvPr/>
        </p:nvCxnSpPr>
        <p:spPr bwMode="auto">
          <a:xfrm>
            <a:off x="4579727" y="3232383"/>
            <a:ext cx="0" cy="407042"/>
          </a:xfrm>
          <a:prstGeom prst="straightConnector1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10" name="Group 9"/>
          <p:cNvGrpSpPr/>
          <p:nvPr/>
        </p:nvGrpSpPr>
        <p:grpSpPr>
          <a:xfrm>
            <a:off x="2519256" y="2394286"/>
            <a:ext cx="4251599" cy="1927654"/>
            <a:chOff x="2372497" y="1976203"/>
            <a:chExt cx="4251599" cy="1927654"/>
          </a:xfrm>
        </p:grpSpPr>
        <p:sp>
          <p:nvSpPr>
            <p:cNvPr id="11" name="Freeform 10"/>
            <p:cNvSpPr/>
            <p:nvPr/>
          </p:nvSpPr>
          <p:spPr bwMode="auto">
            <a:xfrm>
              <a:off x="2372497" y="1976203"/>
              <a:ext cx="4251599" cy="1927654"/>
            </a:xfrm>
            <a:custGeom>
              <a:avLst/>
              <a:gdLst>
                <a:gd name="connsiteX0" fmla="*/ 62659 w 4251599"/>
                <a:gd name="connsiteY0" fmla="*/ 222422 h 1927654"/>
                <a:gd name="connsiteX1" fmla="*/ 62659 w 4251599"/>
                <a:gd name="connsiteY1" fmla="*/ 222422 h 1927654"/>
                <a:gd name="connsiteX2" fmla="*/ 50302 w 4251599"/>
                <a:gd name="connsiteY2" fmla="*/ 345989 h 1927654"/>
                <a:gd name="connsiteX3" fmla="*/ 37945 w 4251599"/>
                <a:gd name="connsiteY3" fmla="*/ 506627 h 1927654"/>
                <a:gd name="connsiteX4" fmla="*/ 13232 w 4251599"/>
                <a:gd name="connsiteY4" fmla="*/ 630195 h 1927654"/>
                <a:gd name="connsiteX5" fmla="*/ 13232 w 4251599"/>
                <a:gd name="connsiteY5" fmla="*/ 1346887 h 1927654"/>
                <a:gd name="connsiteX6" fmla="*/ 25588 w 4251599"/>
                <a:gd name="connsiteY6" fmla="*/ 1396314 h 1927654"/>
                <a:gd name="connsiteX7" fmla="*/ 37945 w 4251599"/>
                <a:gd name="connsiteY7" fmla="*/ 1495168 h 1927654"/>
                <a:gd name="connsiteX8" fmla="*/ 124443 w 4251599"/>
                <a:gd name="connsiteY8" fmla="*/ 1606379 h 1927654"/>
                <a:gd name="connsiteX9" fmla="*/ 161513 w 4251599"/>
                <a:gd name="connsiteY9" fmla="*/ 1618735 h 1927654"/>
                <a:gd name="connsiteX10" fmla="*/ 186226 w 4251599"/>
                <a:gd name="connsiteY10" fmla="*/ 1655806 h 1927654"/>
                <a:gd name="connsiteX11" fmla="*/ 198583 w 4251599"/>
                <a:gd name="connsiteY11" fmla="*/ 1692876 h 1927654"/>
                <a:gd name="connsiteX12" fmla="*/ 248010 w 4251599"/>
                <a:gd name="connsiteY12" fmla="*/ 1705233 h 1927654"/>
                <a:gd name="connsiteX13" fmla="*/ 322151 w 4251599"/>
                <a:gd name="connsiteY13" fmla="*/ 1742303 h 1927654"/>
                <a:gd name="connsiteX14" fmla="*/ 371578 w 4251599"/>
                <a:gd name="connsiteY14" fmla="*/ 1767016 h 1927654"/>
                <a:gd name="connsiteX15" fmla="*/ 556929 w 4251599"/>
                <a:gd name="connsiteY15" fmla="*/ 1816444 h 1927654"/>
                <a:gd name="connsiteX16" fmla="*/ 631070 w 4251599"/>
                <a:gd name="connsiteY16" fmla="*/ 1828800 h 1927654"/>
                <a:gd name="connsiteX17" fmla="*/ 692853 w 4251599"/>
                <a:gd name="connsiteY17" fmla="*/ 1865871 h 1927654"/>
                <a:gd name="connsiteX18" fmla="*/ 766994 w 4251599"/>
                <a:gd name="connsiteY18" fmla="*/ 1890584 h 1927654"/>
                <a:gd name="connsiteX19" fmla="*/ 865848 w 4251599"/>
                <a:gd name="connsiteY19" fmla="*/ 1927654 h 1927654"/>
                <a:gd name="connsiteX20" fmla="*/ 1347761 w 4251599"/>
                <a:gd name="connsiteY20" fmla="*/ 1915298 h 1927654"/>
                <a:gd name="connsiteX21" fmla="*/ 1977956 w 4251599"/>
                <a:gd name="connsiteY21" fmla="*/ 1902941 h 1927654"/>
                <a:gd name="connsiteX22" fmla="*/ 2311588 w 4251599"/>
                <a:gd name="connsiteY22" fmla="*/ 1890584 h 1927654"/>
                <a:gd name="connsiteX23" fmla="*/ 2336302 w 4251599"/>
                <a:gd name="connsiteY23" fmla="*/ 1853514 h 1927654"/>
                <a:gd name="connsiteX24" fmla="*/ 2435156 w 4251599"/>
                <a:gd name="connsiteY24" fmla="*/ 1841157 h 1927654"/>
                <a:gd name="connsiteX25" fmla="*/ 2546367 w 4251599"/>
                <a:gd name="connsiteY25" fmla="*/ 1828800 h 1927654"/>
                <a:gd name="connsiteX26" fmla="*/ 2818215 w 4251599"/>
                <a:gd name="connsiteY26" fmla="*/ 1804087 h 1927654"/>
                <a:gd name="connsiteX27" fmla="*/ 3398983 w 4251599"/>
                <a:gd name="connsiteY27" fmla="*/ 1791730 h 1927654"/>
                <a:gd name="connsiteX28" fmla="*/ 3510194 w 4251599"/>
                <a:gd name="connsiteY28" fmla="*/ 1779373 h 1927654"/>
                <a:gd name="connsiteX29" fmla="*/ 3695545 w 4251599"/>
                <a:gd name="connsiteY29" fmla="*/ 1767016 h 1927654"/>
                <a:gd name="connsiteX30" fmla="*/ 3732615 w 4251599"/>
                <a:gd name="connsiteY30" fmla="*/ 1754660 h 1927654"/>
                <a:gd name="connsiteX31" fmla="*/ 3794399 w 4251599"/>
                <a:gd name="connsiteY31" fmla="*/ 1729946 h 1927654"/>
                <a:gd name="connsiteX32" fmla="*/ 3917967 w 4251599"/>
                <a:gd name="connsiteY32" fmla="*/ 1680519 h 1927654"/>
                <a:gd name="connsiteX33" fmla="*/ 3955037 w 4251599"/>
                <a:gd name="connsiteY33" fmla="*/ 1655806 h 1927654"/>
                <a:gd name="connsiteX34" fmla="*/ 4053891 w 4251599"/>
                <a:gd name="connsiteY34" fmla="*/ 1631092 h 1927654"/>
                <a:gd name="connsiteX35" fmla="*/ 4152745 w 4251599"/>
                <a:gd name="connsiteY35" fmla="*/ 1606379 h 1927654"/>
                <a:gd name="connsiteX36" fmla="*/ 4177459 w 4251599"/>
                <a:gd name="connsiteY36" fmla="*/ 1556952 h 1927654"/>
                <a:gd name="connsiteX37" fmla="*/ 4202172 w 4251599"/>
                <a:gd name="connsiteY37" fmla="*/ 1482811 h 1927654"/>
                <a:gd name="connsiteX38" fmla="*/ 4214529 w 4251599"/>
                <a:gd name="connsiteY38" fmla="*/ 1445741 h 1927654"/>
                <a:gd name="connsiteX39" fmla="*/ 4239243 w 4251599"/>
                <a:gd name="connsiteY39" fmla="*/ 1396314 h 1927654"/>
                <a:gd name="connsiteX40" fmla="*/ 4251599 w 4251599"/>
                <a:gd name="connsiteY40" fmla="*/ 1186249 h 1927654"/>
                <a:gd name="connsiteX41" fmla="*/ 4226886 w 4251599"/>
                <a:gd name="connsiteY41" fmla="*/ 803189 h 1927654"/>
                <a:gd name="connsiteX42" fmla="*/ 4214529 w 4251599"/>
                <a:gd name="connsiteY42" fmla="*/ 753762 h 1927654"/>
                <a:gd name="connsiteX43" fmla="*/ 4189815 w 4251599"/>
                <a:gd name="connsiteY43" fmla="*/ 370703 h 1927654"/>
                <a:gd name="connsiteX44" fmla="*/ 4165102 w 4251599"/>
                <a:gd name="connsiteY44" fmla="*/ 259492 h 1927654"/>
                <a:gd name="connsiteX45" fmla="*/ 4103318 w 4251599"/>
                <a:gd name="connsiteY45" fmla="*/ 185352 h 1927654"/>
                <a:gd name="connsiteX46" fmla="*/ 4066248 w 4251599"/>
                <a:gd name="connsiteY46" fmla="*/ 160638 h 1927654"/>
                <a:gd name="connsiteX47" fmla="*/ 4041534 w 4251599"/>
                <a:gd name="connsiteY47" fmla="*/ 123568 h 1927654"/>
                <a:gd name="connsiteX48" fmla="*/ 3967394 w 4251599"/>
                <a:gd name="connsiteY48" fmla="*/ 98854 h 1927654"/>
                <a:gd name="connsiteX49" fmla="*/ 3930324 w 4251599"/>
                <a:gd name="connsiteY49" fmla="*/ 86498 h 1927654"/>
                <a:gd name="connsiteX50" fmla="*/ 3880897 w 4251599"/>
                <a:gd name="connsiteY50" fmla="*/ 74141 h 1927654"/>
                <a:gd name="connsiteX51" fmla="*/ 3806756 w 4251599"/>
                <a:gd name="connsiteY51" fmla="*/ 49427 h 1927654"/>
                <a:gd name="connsiteX52" fmla="*/ 3757329 w 4251599"/>
                <a:gd name="connsiteY52" fmla="*/ 37071 h 1927654"/>
                <a:gd name="connsiteX53" fmla="*/ 3497837 w 4251599"/>
                <a:gd name="connsiteY53" fmla="*/ 24714 h 1927654"/>
                <a:gd name="connsiteX54" fmla="*/ 3398983 w 4251599"/>
                <a:gd name="connsiteY54" fmla="*/ 12357 h 1927654"/>
                <a:gd name="connsiteX55" fmla="*/ 3337199 w 4251599"/>
                <a:gd name="connsiteY55" fmla="*/ 0 h 1927654"/>
                <a:gd name="connsiteX56" fmla="*/ 2744075 w 4251599"/>
                <a:gd name="connsiteY56" fmla="*/ 24714 h 1927654"/>
                <a:gd name="connsiteX57" fmla="*/ 2657578 w 4251599"/>
                <a:gd name="connsiteY57" fmla="*/ 37071 h 1927654"/>
                <a:gd name="connsiteX58" fmla="*/ 2546367 w 4251599"/>
                <a:gd name="connsiteY58" fmla="*/ 49427 h 1927654"/>
                <a:gd name="connsiteX59" fmla="*/ 2410443 w 4251599"/>
                <a:gd name="connsiteY59" fmla="*/ 74141 h 1927654"/>
                <a:gd name="connsiteX60" fmla="*/ 2323945 w 4251599"/>
                <a:gd name="connsiteY60" fmla="*/ 86498 h 1927654"/>
                <a:gd name="connsiteX61" fmla="*/ 2262161 w 4251599"/>
                <a:gd name="connsiteY61" fmla="*/ 98854 h 1927654"/>
                <a:gd name="connsiteX62" fmla="*/ 2225091 w 4251599"/>
                <a:gd name="connsiteY62" fmla="*/ 111211 h 1927654"/>
                <a:gd name="connsiteX63" fmla="*/ 1916172 w 4251599"/>
                <a:gd name="connsiteY63" fmla="*/ 135925 h 1927654"/>
                <a:gd name="connsiteX64" fmla="*/ 1335405 w 4251599"/>
                <a:gd name="connsiteY64" fmla="*/ 98854 h 1927654"/>
                <a:gd name="connsiteX65" fmla="*/ 1199480 w 4251599"/>
                <a:gd name="connsiteY65" fmla="*/ 86498 h 1927654"/>
                <a:gd name="connsiteX66" fmla="*/ 507502 w 4251599"/>
                <a:gd name="connsiteY66" fmla="*/ 74141 h 1927654"/>
                <a:gd name="connsiteX67" fmla="*/ 198583 w 4251599"/>
                <a:gd name="connsiteY67" fmla="*/ 98854 h 1927654"/>
                <a:gd name="connsiteX68" fmla="*/ 161513 w 4251599"/>
                <a:gd name="connsiteY68" fmla="*/ 111211 h 1927654"/>
                <a:gd name="connsiteX69" fmla="*/ 75015 w 4251599"/>
                <a:gd name="connsiteY69" fmla="*/ 197708 h 1927654"/>
                <a:gd name="connsiteX70" fmla="*/ 62659 w 4251599"/>
                <a:gd name="connsiteY70" fmla="*/ 321276 h 1927654"/>
                <a:gd name="connsiteX71" fmla="*/ 62659 w 4251599"/>
                <a:gd name="connsiteY71" fmla="*/ 321276 h 192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4251599" h="1927654">
                  <a:moveTo>
                    <a:pt x="62659" y="222422"/>
                  </a:moveTo>
                  <a:lnTo>
                    <a:pt x="62659" y="222422"/>
                  </a:lnTo>
                  <a:cubicBezTo>
                    <a:pt x="58540" y="263611"/>
                    <a:pt x="53888" y="304750"/>
                    <a:pt x="50302" y="345989"/>
                  </a:cubicBezTo>
                  <a:cubicBezTo>
                    <a:pt x="45650" y="399491"/>
                    <a:pt x="44891" y="453374"/>
                    <a:pt x="37945" y="506627"/>
                  </a:cubicBezTo>
                  <a:cubicBezTo>
                    <a:pt x="32512" y="548279"/>
                    <a:pt x="13232" y="630195"/>
                    <a:pt x="13232" y="630195"/>
                  </a:cubicBezTo>
                  <a:cubicBezTo>
                    <a:pt x="-1197" y="976492"/>
                    <a:pt x="-7359" y="955655"/>
                    <a:pt x="13232" y="1346887"/>
                  </a:cubicBezTo>
                  <a:cubicBezTo>
                    <a:pt x="14125" y="1363846"/>
                    <a:pt x="22796" y="1379562"/>
                    <a:pt x="25588" y="1396314"/>
                  </a:cubicBezTo>
                  <a:cubicBezTo>
                    <a:pt x="31047" y="1429070"/>
                    <a:pt x="32004" y="1462496"/>
                    <a:pt x="37945" y="1495168"/>
                  </a:cubicBezTo>
                  <a:cubicBezTo>
                    <a:pt x="46019" y="1539574"/>
                    <a:pt x="82242" y="1592313"/>
                    <a:pt x="124443" y="1606379"/>
                  </a:cubicBezTo>
                  <a:lnTo>
                    <a:pt x="161513" y="1618735"/>
                  </a:lnTo>
                  <a:cubicBezTo>
                    <a:pt x="169751" y="1631092"/>
                    <a:pt x="179584" y="1642523"/>
                    <a:pt x="186226" y="1655806"/>
                  </a:cubicBezTo>
                  <a:cubicBezTo>
                    <a:pt x="192051" y="1667456"/>
                    <a:pt x="188412" y="1684739"/>
                    <a:pt x="198583" y="1692876"/>
                  </a:cubicBezTo>
                  <a:cubicBezTo>
                    <a:pt x="211844" y="1703485"/>
                    <a:pt x="231534" y="1701114"/>
                    <a:pt x="248010" y="1705233"/>
                  </a:cubicBezTo>
                  <a:cubicBezTo>
                    <a:pt x="319248" y="1752724"/>
                    <a:pt x="250529" y="1711608"/>
                    <a:pt x="322151" y="1742303"/>
                  </a:cubicBezTo>
                  <a:cubicBezTo>
                    <a:pt x="339082" y="1749559"/>
                    <a:pt x="354475" y="1760175"/>
                    <a:pt x="371578" y="1767016"/>
                  </a:cubicBezTo>
                  <a:cubicBezTo>
                    <a:pt x="431148" y="1790844"/>
                    <a:pt x="494031" y="1805008"/>
                    <a:pt x="556929" y="1816444"/>
                  </a:cubicBezTo>
                  <a:cubicBezTo>
                    <a:pt x="581579" y="1820926"/>
                    <a:pt x="606356" y="1824681"/>
                    <a:pt x="631070" y="1828800"/>
                  </a:cubicBezTo>
                  <a:cubicBezTo>
                    <a:pt x="651664" y="1841157"/>
                    <a:pt x="670989" y="1855933"/>
                    <a:pt x="692853" y="1865871"/>
                  </a:cubicBezTo>
                  <a:cubicBezTo>
                    <a:pt x="716568" y="1876651"/>
                    <a:pt x="743694" y="1878934"/>
                    <a:pt x="766994" y="1890584"/>
                  </a:cubicBezTo>
                  <a:cubicBezTo>
                    <a:pt x="831611" y="1922893"/>
                    <a:pt x="798550" y="1910831"/>
                    <a:pt x="865848" y="1927654"/>
                  </a:cubicBezTo>
                  <a:lnTo>
                    <a:pt x="1347761" y="1915298"/>
                  </a:lnTo>
                  <a:lnTo>
                    <a:pt x="1977956" y="1902941"/>
                  </a:lnTo>
                  <a:cubicBezTo>
                    <a:pt x="2089206" y="1900088"/>
                    <a:pt x="2200377" y="1894703"/>
                    <a:pt x="2311588" y="1890584"/>
                  </a:cubicBezTo>
                  <a:cubicBezTo>
                    <a:pt x="2319826" y="1878227"/>
                    <a:pt x="2322513" y="1859029"/>
                    <a:pt x="2336302" y="1853514"/>
                  </a:cubicBezTo>
                  <a:cubicBezTo>
                    <a:pt x="2367135" y="1841181"/>
                    <a:pt x="2402176" y="1845037"/>
                    <a:pt x="2435156" y="1841157"/>
                  </a:cubicBezTo>
                  <a:lnTo>
                    <a:pt x="2546367" y="1828800"/>
                  </a:lnTo>
                  <a:cubicBezTo>
                    <a:pt x="2596943" y="1823476"/>
                    <a:pt x="2775272" y="1805543"/>
                    <a:pt x="2818215" y="1804087"/>
                  </a:cubicBezTo>
                  <a:cubicBezTo>
                    <a:pt x="3011737" y="1797527"/>
                    <a:pt x="3205394" y="1795849"/>
                    <a:pt x="3398983" y="1791730"/>
                  </a:cubicBezTo>
                  <a:cubicBezTo>
                    <a:pt x="3436053" y="1787611"/>
                    <a:pt x="3473024" y="1782471"/>
                    <a:pt x="3510194" y="1779373"/>
                  </a:cubicBezTo>
                  <a:cubicBezTo>
                    <a:pt x="3571901" y="1774231"/>
                    <a:pt x="3634003" y="1773854"/>
                    <a:pt x="3695545" y="1767016"/>
                  </a:cubicBezTo>
                  <a:cubicBezTo>
                    <a:pt x="3708490" y="1765578"/>
                    <a:pt x="3720419" y="1759233"/>
                    <a:pt x="3732615" y="1754660"/>
                  </a:cubicBezTo>
                  <a:cubicBezTo>
                    <a:pt x="3753384" y="1746872"/>
                    <a:pt x="3773553" y="1737526"/>
                    <a:pt x="3794399" y="1729946"/>
                  </a:cubicBezTo>
                  <a:cubicBezTo>
                    <a:pt x="3864028" y="1704626"/>
                    <a:pt x="3860787" y="1713193"/>
                    <a:pt x="3917967" y="1680519"/>
                  </a:cubicBezTo>
                  <a:cubicBezTo>
                    <a:pt x="3930861" y="1673151"/>
                    <a:pt x="3941080" y="1660881"/>
                    <a:pt x="3955037" y="1655806"/>
                  </a:cubicBezTo>
                  <a:cubicBezTo>
                    <a:pt x="3986958" y="1644199"/>
                    <a:pt x="4021669" y="1641833"/>
                    <a:pt x="4053891" y="1631092"/>
                  </a:cubicBezTo>
                  <a:cubicBezTo>
                    <a:pt x="4110886" y="1612093"/>
                    <a:pt x="4078189" y="1621289"/>
                    <a:pt x="4152745" y="1606379"/>
                  </a:cubicBezTo>
                  <a:cubicBezTo>
                    <a:pt x="4160983" y="1589903"/>
                    <a:pt x="4170618" y="1574055"/>
                    <a:pt x="4177459" y="1556952"/>
                  </a:cubicBezTo>
                  <a:cubicBezTo>
                    <a:pt x="4187134" y="1532765"/>
                    <a:pt x="4193934" y="1507525"/>
                    <a:pt x="4202172" y="1482811"/>
                  </a:cubicBezTo>
                  <a:cubicBezTo>
                    <a:pt x="4206291" y="1470454"/>
                    <a:pt x="4208704" y="1457391"/>
                    <a:pt x="4214529" y="1445741"/>
                  </a:cubicBezTo>
                  <a:lnTo>
                    <a:pt x="4239243" y="1396314"/>
                  </a:lnTo>
                  <a:cubicBezTo>
                    <a:pt x="4243362" y="1326292"/>
                    <a:pt x="4251599" y="1256392"/>
                    <a:pt x="4251599" y="1186249"/>
                  </a:cubicBezTo>
                  <a:cubicBezTo>
                    <a:pt x="4251599" y="1069476"/>
                    <a:pt x="4249241" y="926140"/>
                    <a:pt x="4226886" y="803189"/>
                  </a:cubicBezTo>
                  <a:cubicBezTo>
                    <a:pt x="4223848" y="786480"/>
                    <a:pt x="4218648" y="770238"/>
                    <a:pt x="4214529" y="753762"/>
                  </a:cubicBezTo>
                  <a:cubicBezTo>
                    <a:pt x="4197209" y="303452"/>
                    <a:pt x="4224005" y="558751"/>
                    <a:pt x="4189815" y="370703"/>
                  </a:cubicBezTo>
                  <a:cubicBezTo>
                    <a:pt x="4184391" y="340868"/>
                    <a:pt x="4180665" y="290618"/>
                    <a:pt x="4165102" y="259492"/>
                  </a:cubicBezTo>
                  <a:cubicBezTo>
                    <a:pt x="4151216" y="231722"/>
                    <a:pt x="4126741" y="204872"/>
                    <a:pt x="4103318" y="185352"/>
                  </a:cubicBezTo>
                  <a:cubicBezTo>
                    <a:pt x="4091909" y="175845"/>
                    <a:pt x="4078605" y="168876"/>
                    <a:pt x="4066248" y="160638"/>
                  </a:cubicBezTo>
                  <a:cubicBezTo>
                    <a:pt x="4058010" y="148281"/>
                    <a:pt x="4054128" y="131439"/>
                    <a:pt x="4041534" y="123568"/>
                  </a:cubicBezTo>
                  <a:cubicBezTo>
                    <a:pt x="4019443" y="109761"/>
                    <a:pt x="3992107" y="107092"/>
                    <a:pt x="3967394" y="98854"/>
                  </a:cubicBezTo>
                  <a:cubicBezTo>
                    <a:pt x="3955037" y="94735"/>
                    <a:pt x="3942960" y="89657"/>
                    <a:pt x="3930324" y="86498"/>
                  </a:cubicBezTo>
                  <a:cubicBezTo>
                    <a:pt x="3913848" y="82379"/>
                    <a:pt x="3897164" y="79021"/>
                    <a:pt x="3880897" y="74141"/>
                  </a:cubicBezTo>
                  <a:cubicBezTo>
                    <a:pt x="3855945" y="66655"/>
                    <a:pt x="3832029" y="55745"/>
                    <a:pt x="3806756" y="49427"/>
                  </a:cubicBezTo>
                  <a:cubicBezTo>
                    <a:pt x="3790280" y="45308"/>
                    <a:pt x="3774258" y="38425"/>
                    <a:pt x="3757329" y="37071"/>
                  </a:cubicBezTo>
                  <a:cubicBezTo>
                    <a:pt x="3671009" y="30166"/>
                    <a:pt x="3584334" y="28833"/>
                    <a:pt x="3497837" y="24714"/>
                  </a:cubicBezTo>
                  <a:cubicBezTo>
                    <a:pt x="3464886" y="20595"/>
                    <a:pt x="3431805" y="17407"/>
                    <a:pt x="3398983" y="12357"/>
                  </a:cubicBezTo>
                  <a:cubicBezTo>
                    <a:pt x="3378225" y="9163"/>
                    <a:pt x="3358202" y="0"/>
                    <a:pt x="3337199" y="0"/>
                  </a:cubicBezTo>
                  <a:cubicBezTo>
                    <a:pt x="3106491" y="0"/>
                    <a:pt x="2957873" y="11351"/>
                    <a:pt x="2744075" y="24714"/>
                  </a:cubicBezTo>
                  <a:lnTo>
                    <a:pt x="2657578" y="37071"/>
                  </a:lnTo>
                  <a:cubicBezTo>
                    <a:pt x="2620568" y="41697"/>
                    <a:pt x="2583338" y="44498"/>
                    <a:pt x="2546367" y="49427"/>
                  </a:cubicBezTo>
                  <a:cubicBezTo>
                    <a:pt x="2443362" y="63161"/>
                    <a:pt x="2503624" y="58611"/>
                    <a:pt x="2410443" y="74141"/>
                  </a:cubicBezTo>
                  <a:cubicBezTo>
                    <a:pt x="2381714" y="78929"/>
                    <a:pt x="2352674" y="81710"/>
                    <a:pt x="2323945" y="86498"/>
                  </a:cubicBezTo>
                  <a:cubicBezTo>
                    <a:pt x="2303228" y="89951"/>
                    <a:pt x="2282536" y="93760"/>
                    <a:pt x="2262161" y="98854"/>
                  </a:cubicBezTo>
                  <a:cubicBezTo>
                    <a:pt x="2249525" y="102013"/>
                    <a:pt x="2238042" y="109823"/>
                    <a:pt x="2225091" y="111211"/>
                  </a:cubicBezTo>
                  <a:cubicBezTo>
                    <a:pt x="2122377" y="122216"/>
                    <a:pt x="1916172" y="135925"/>
                    <a:pt x="1916172" y="135925"/>
                  </a:cubicBezTo>
                  <a:cubicBezTo>
                    <a:pt x="1591863" y="86030"/>
                    <a:pt x="1874848" y="122829"/>
                    <a:pt x="1335405" y="98854"/>
                  </a:cubicBezTo>
                  <a:cubicBezTo>
                    <a:pt x="1289955" y="96834"/>
                    <a:pt x="1244955" y="87855"/>
                    <a:pt x="1199480" y="86498"/>
                  </a:cubicBezTo>
                  <a:cubicBezTo>
                    <a:pt x="968887" y="79615"/>
                    <a:pt x="738161" y="78260"/>
                    <a:pt x="507502" y="74141"/>
                  </a:cubicBezTo>
                  <a:cubicBezTo>
                    <a:pt x="379485" y="80542"/>
                    <a:pt x="305574" y="72107"/>
                    <a:pt x="198583" y="98854"/>
                  </a:cubicBezTo>
                  <a:cubicBezTo>
                    <a:pt x="185947" y="102013"/>
                    <a:pt x="173870" y="107092"/>
                    <a:pt x="161513" y="111211"/>
                  </a:cubicBezTo>
                  <a:cubicBezTo>
                    <a:pt x="104861" y="196190"/>
                    <a:pt x="140264" y="175960"/>
                    <a:pt x="75015" y="197708"/>
                  </a:cubicBezTo>
                  <a:cubicBezTo>
                    <a:pt x="53542" y="262132"/>
                    <a:pt x="62659" y="221754"/>
                    <a:pt x="62659" y="321276"/>
                  </a:cubicBezTo>
                  <a:lnTo>
                    <a:pt x="62659" y="321276"/>
                  </a:lnTo>
                </a:path>
              </a:pathLst>
            </a:custGeom>
            <a:solidFill>
              <a:schemeClr val="tx2">
                <a:lumMod val="60000"/>
                <a:lumOff val="40000"/>
              </a:schemeClr>
            </a:solidFill>
            <a:ln w="31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l"/>
              <a:r>
                <a:rPr lang="en-US" altLang="zh-CN" sz="2400" b="1" smtClean="0">
                  <a:solidFill>
                    <a:srgbClr val="0606C8"/>
                  </a:solidFill>
                  <a:effectLst/>
                  <a:latin typeface="Calibri" pitchFamily="34" charset="0"/>
                  <a:cs typeface="Calibri" pitchFamily="34" charset="0"/>
                </a:rPr>
                <a:t>Propositional</a:t>
              </a:r>
            </a:p>
            <a:p>
              <a:pPr algn="l"/>
              <a:r>
                <a:rPr lang="en-US" altLang="zh-CN" sz="2400" b="1" smtClean="0">
                  <a:solidFill>
                    <a:srgbClr val="0606C8"/>
                  </a:solidFill>
                  <a:effectLst/>
                  <a:latin typeface="Calibri" pitchFamily="34" charset="0"/>
                  <a:cs typeface="Calibri" pitchFamily="34" charset="0"/>
                </a:rPr>
                <a:t>proofs</a:t>
              </a:r>
              <a:endParaRPr lang="zh-CN" altLang="en-US" sz="2400" b="1">
                <a:solidFill>
                  <a:srgbClr val="0606C8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2" name="Freeform 11"/>
            <p:cNvSpPr/>
            <p:nvPr/>
          </p:nvSpPr>
          <p:spPr bwMode="auto">
            <a:xfrm>
              <a:off x="4164227" y="2247174"/>
              <a:ext cx="2328229" cy="1385712"/>
            </a:xfrm>
            <a:custGeom>
              <a:avLst/>
              <a:gdLst>
                <a:gd name="connsiteX0" fmla="*/ 284206 w 2328229"/>
                <a:gd name="connsiteY0" fmla="*/ 1262145 h 1385712"/>
                <a:gd name="connsiteX1" fmla="*/ 284206 w 2328229"/>
                <a:gd name="connsiteY1" fmla="*/ 1262145 h 1385712"/>
                <a:gd name="connsiteX2" fmla="*/ 172995 w 2328229"/>
                <a:gd name="connsiteY2" fmla="*/ 1237431 h 1385712"/>
                <a:gd name="connsiteX3" fmla="*/ 135925 w 2328229"/>
                <a:gd name="connsiteY3" fmla="*/ 1225075 h 1385712"/>
                <a:gd name="connsiteX4" fmla="*/ 74141 w 2328229"/>
                <a:gd name="connsiteY4" fmla="*/ 1175648 h 1385712"/>
                <a:gd name="connsiteX5" fmla="*/ 12357 w 2328229"/>
                <a:gd name="connsiteY5" fmla="*/ 1101507 h 1385712"/>
                <a:gd name="connsiteX6" fmla="*/ 0 w 2328229"/>
                <a:gd name="connsiteY6" fmla="*/ 1064437 h 1385712"/>
                <a:gd name="connsiteX7" fmla="*/ 24714 w 2328229"/>
                <a:gd name="connsiteY7" fmla="*/ 879085 h 1385712"/>
                <a:gd name="connsiteX8" fmla="*/ 37071 w 2328229"/>
                <a:gd name="connsiteY8" fmla="*/ 842015 h 1385712"/>
                <a:gd name="connsiteX9" fmla="*/ 74141 w 2328229"/>
                <a:gd name="connsiteY9" fmla="*/ 829658 h 1385712"/>
                <a:gd name="connsiteX10" fmla="*/ 160638 w 2328229"/>
                <a:gd name="connsiteY10" fmla="*/ 730804 h 1385712"/>
                <a:gd name="connsiteX11" fmla="*/ 172995 w 2328229"/>
                <a:gd name="connsiteY11" fmla="*/ 681377 h 1385712"/>
                <a:gd name="connsiteX12" fmla="*/ 197708 w 2328229"/>
                <a:gd name="connsiteY12" fmla="*/ 644307 h 1385712"/>
                <a:gd name="connsiteX13" fmla="*/ 259492 w 2328229"/>
                <a:gd name="connsiteY13" fmla="*/ 557810 h 1385712"/>
                <a:gd name="connsiteX14" fmla="*/ 284206 w 2328229"/>
                <a:gd name="connsiteY14" fmla="*/ 508383 h 1385712"/>
                <a:gd name="connsiteX15" fmla="*/ 296562 w 2328229"/>
                <a:gd name="connsiteY15" fmla="*/ 471312 h 1385712"/>
                <a:gd name="connsiteX16" fmla="*/ 321276 w 2328229"/>
                <a:gd name="connsiteY16" fmla="*/ 434242 h 1385712"/>
                <a:gd name="connsiteX17" fmla="*/ 333633 w 2328229"/>
                <a:gd name="connsiteY17" fmla="*/ 397172 h 1385712"/>
                <a:gd name="connsiteX18" fmla="*/ 358346 w 2328229"/>
                <a:gd name="connsiteY18" fmla="*/ 360102 h 1385712"/>
                <a:gd name="connsiteX19" fmla="*/ 370703 w 2328229"/>
                <a:gd name="connsiteY19" fmla="*/ 323031 h 1385712"/>
                <a:gd name="connsiteX20" fmla="*/ 457200 w 2328229"/>
                <a:gd name="connsiteY20" fmla="*/ 285961 h 1385712"/>
                <a:gd name="connsiteX21" fmla="*/ 494271 w 2328229"/>
                <a:gd name="connsiteY21" fmla="*/ 236534 h 1385712"/>
                <a:gd name="connsiteX22" fmla="*/ 531341 w 2328229"/>
                <a:gd name="connsiteY22" fmla="*/ 224177 h 1385712"/>
                <a:gd name="connsiteX23" fmla="*/ 691979 w 2328229"/>
                <a:gd name="connsiteY23" fmla="*/ 162394 h 1385712"/>
                <a:gd name="connsiteX24" fmla="*/ 766119 w 2328229"/>
                <a:gd name="connsiteY24" fmla="*/ 137680 h 1385712"/>
                <a:gd name="connsiteX25" fmla="*/ 803189 w 2328229"/>
                <a:gd name="connsiteY25" fmla="*/ 125323 h 1385712"/>
                <a:gd name="connsiteX26" fmla="*/ 976184 w 2328229"/>
                <a:gd name="connsiteY26" fmla="*/ 100610 h 1385712"/>
                <a:gd name="connsiteX27" fmla="*/ 1099752 w 2328229"/>
                <a:gd name="connsiteY27" fmla="*/ 63540 h 1385712"/>
                <a:gd name="connsiteX28" fmla="*/ 1210962 w 2328229"/>
                <a:gd name="connsiteY28" fmla="*/ 51183 h 1385712"/>
                <a:gd name="connsiteX29" fmla="*/ 1371600 w 2328229"/>
                <a:gd name="connsiteY29" fmla="*/ 26469 h 1385712"/>
                <a:gd name="connsiteX30" fmla="*/ 1495168 w 2328229"/>
                <a:gd name="connsiteY30" fmla="*/ 14112 h 1385712"/>
                <a:gd name="connsiteX31" fmla="*/ 1544595 w 2328229"/>
                <a:gd name="connsiteY31" fmla="*/ 1756 h 1385712"/>
                <a:gd name="connsiteX32" fmla="*/ 1915298 w 2328229"/>
                <a:gd name="connsiteY32" fmla="*/ 26469 h 1385712"/>
                <a:gd name="connsiteX33" fmla="*/ 2026508 w 2328229"/>
                <a:gd name="connsiteY33" fmla="*/ 75896 h 1385712"/>
                <a:gd name="connsiteX34" fmla="*/ 2075935 w 2328229"/>
                <a:gd name="connsiteY34" fmla="*/ 125323 h 1385712"/>
                <a:gd name="connsiteX35" fmla="*/ 2174789 w 2328229"/>
                <a:gd name="connsiteY35" fmla="*/ 199464 h 1385712"/>
                <a:gd name="connsiteX36" fmla="*/ 2211860 w 2328229"/>
                <a:gd name="connsiteY36" fmla="*/ 248891 h 1385712"/>
                <a:gd name="connsiteX37" fmla="*/ 2248930 w 2328229"/>
                <a:gd name="connsiteY37" fmla="*/ 335388 h 1385712"/>
                <a:gd name="connsiteX38" fmla="*/ 2261287 w 2328229"/>
                <a:gd name="connsiteY38" fmla="*/ 397172 h 1385712"/>
                <a:gd name="connsiteX39" fmla="*/ 2286000 w 2328229"/>
                <a:gd name="connsiteY39" fmla="*/ 471312 h 1385712"/>
                <a:gd name="connsiteX40" fmla="*/ 2310714 w 2328229"/>
                <a:gd name="connsiteY40" fmla="*/ 582523 h 1385712"/>
                <a:gd name="connsiteX41" fmla="*/ 2286000 w 2328229"/>
                <a:gd name="connsiteY41" fmla="*/ 903799 h 1385712"/>
                <a:gd name="connsiteX42" fmla="*/ 2224217 w 2328229"/>
                <a:gd name="connsiteY42" fmla="*/ 1002653 h 1385712"/>
                <a:gd name="connsiteX43" fmla="*/ 2174789 w 2328229"/>
                <a:gd name="connsiteY43" fmla="*/ 1076794 h 1385712"/>
                <a:gd name="connsiteX44" fmla="*/ 2150076 w 2328229"/>
                <a:gd name="connsiteY44" fmla="*/ 1113864 h 1385712"/>
                <a:gd name="connsiteX45" fmla="*/ 2063579 w 2328229"/>
                <a:gd name="connsiteY45" fmla="*/ 1150934 h 1385712"/>
                <a:gd name="connsiteX46" fmla="*/ 1989438 w 2328229"/>
                <a:gd name="connsiteY46" fmla="*/ 1175648 h 1385712"/>
                <a:gd name="connsiteX47" fmla="*/ 1952368 w 2328229"/>
                <a:gd name="connsiteY47" fmla="*/ 1188004 h 1385712"/>
                <a:gd name="connsiteX48" fmla="*/ 1692876 w 2328229"/>
                <a:gd name="connsiteY48" fmla="*/ 1200361 h 1385712"/>
                <a:gd name="connsiteX49" fmla="*/ 1631092 w 2328229"/>
                <a:gd name="connsiteY49" fmla="*/ 1212718 h 1385712"/>
                <a:gd name="connsiteX50" fmla="*/ 1556952 w 2328229"/>
                <a:gd name="connsiteY50" fmla="*/ 1225075 h 1385712"/>
                <a:gd name="connsiteX51" fmla="*/ 1519881 w 2328229"/>
                <a:gd name="connsiteY51" fmla="*/ 1237431 h 1385712"/>
                <a:gd name="connsiteX52" fmla="*/ 1371600 w 2328229"/>
                <a:gd name="connsiteY52" fmla="*/ 1249788 h 1385712"/>
                <a:gd name="connsiteX53" fmla="*/ 1272746 w 2328229"/>
                <a:gd name="connsiteY53" fmla="*/ 1262145 h 1385712"/>
                <a:gd name="connsiteX54" fmla="*/ 1223319 w 2328229"/>
                <a:gd name="connsiteY54" fmla="*/ 1299215 h 1385712"/>
                <a:gd name="connsiteX55" fmla="*/ 1149179 w 2328229"/>
                <a:gd name="connsiteY55" fmla="*/ 1323929 h 1385712"/>
                <a:gd name="connsiteX56" fmla="*/ 1112108 w 2328229"/>
                <a:gd name="connsiteY56" fmla="*/ 1348642 h 1385712"/>
                <a:gd name="connsiteX57" fmla="*/ 1025611 w 2328229"/>
                <a:gd name="connsiteY57" fmla="*/ 1360999 h 1385712"/>
                <a:gd name="connsiteX58" fmla="*/ 976184 w 2328229"/>
                <a:gd name="connsiteY58" fmla="*/ 1373356 h 1385712"/>
                <a:gd name="connsiteX59" fmla="*/ 914400 w 2328229"/>
                <a:gd name="connsiteY59" fmla="*/ 1385712 h 1385712"/>
                <a:gd name="connsiteX60" fmla="*/ 778476 w 2328229"/>
                <a:gd name="connsiteY60" fmla="*/ 1348642 h 1385712"/>
                <a:gd name="connsiteX61" fmla="*/ 741406 w 2328229"/>
                <a:gd name="connsiteY61" fmla="*/ 1311572 h 1385712"/>
                <a:gd name="connsiteX62" fmla="*/ 556054 w 2328229"/>
                <a:gd name="connsiteY62" fmla="*/ 1323929 h 1385712"/>
                <a:gd name="connsiteX63" fmla="*/ 518984 w 2328229"/>
                <a:gd name="connsiteY63" fmla="*/ 1336285 h 1385712"/>
                <a:gd name="connsiteX64" fmla="*/ 345989 w 2328229"/>
                <a:gd name="connsiteY64" fmla="*/ 1323929 h 1385712"/>
                <a:gd name="connsiteX65" fmla="*/ 271849 w 2328229"/>
                <a:gd name="connsiteY65" fmla="*/ 1274502 h 1385712"/>
                <a:gd name="connsiteX66" fmla="*/ 234779 w 2328229"/>
                <a:gd name="connsiteY66" fmla="*/ 1237431 h 1385712"/>
                <a:gd name="connsiteX67" fmla="*/ 234779 w 2328229"/>
                <a:gd name="connsiteY67" fmla="*/ 1212718 h 1385712"/>
                <a:gd name="connsiteX68" fmla="*/ 234779 w 2328229"/>
                <a:gd name="connsiteY68" fmla="*/ 1212718 h 1385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2328229" h="1385712">
                  <a:moveTo>
                    <a:pt x="284206" y="1262145"/>
                  </a:moveTo>
                  <a:lnTo>
                    <a:pt x="284206" y="1262145"/>
                  </a:lnTo>
                  <a:cubicBezTo>
                    <a:pt x="247136" y="1253907"/>
                    <a:pt x="209836" y="1246641"/>
                    <a:pt x="172995" y="1237431"/>
                  </a:cubicBezTo>
                  <a:cubicBezTo>
                    <a:pt x="160359" y="1234272"/>
                    <a:pt x="146096" y="1233212"/>
                    <a:pt x="135925" y="1225075"/>
                  </a:cubicBezTo>
                  <a:cubicBezTo>
                    <a:pt x="56079" y="1161198"/>
                    <a:pt x="167316" y="1206705"/>
                    <a:pt x="74141" y="1175648"/>
                  </a:cubicBezTo>
                  <a:cubicBezTo>
                    <a:pt x="46815" y="1148321"/>
                    <a:pt x="29560" y="1135912"/>
                    <a:pt x="12357" y="1101507"/>
                  </a:cubicBezTo>
                  <a:cubicBezTo>
                    <a:pt x="6532" y="1089857"/>
                    <a:pt x="4119" y="1076794"/>
                    <a:pt x="0" y="1064437"/>
                  </a:cubicBezTo>
                  <a:cubicBezTo>
                    <a:pt x="9717" y="957552"/>
                    <a:pt x="2882" y="955495"/>
                    <a:pt x="24714" y="879085"/>
                  </a:cubicBezTo>
                  <a:cubicBezTo>
                    <a:pt x="28292" y="866561"/>
                    <a:pt x="27861" y="851225"/>
                    <a:pt x="37071" y="842015"/>
                  </a:cubicBezTo>
                  <a:cubicBezTo>
                    <a:pt x="46281" y="832805"/>
                    <a:pt x="61784" y="833777"/>
                    <a:pt x="74141" y="829658"/>
                  </a:cubicBezTo>
                  <a:cubicBezTo>
                    <a:pt x="131806" y="743161"/>
                    <a:pt x="98855" y="771994"/>
                    <a:pt x="160638" y="730804"/>
                  </a:cubicBezTo>
                  <a:cubicBezTo>
                    <a:pt x="164757" y="714328"/>
                    <a:pt x="166305" y="696987"/>
                    <a:pt x="172995" y="681377"/>
                  </a:cubicBezTo>
                  <a:cubicBezTo>
                    <a:pt x="178845" y="667727"/>
                    <a:pt x="189076" y="656392"/>
                    <a:pt x="197708" y="644307"/>
                  </a:cubicBezTo>
                  <a:cubicBezTo>
                    <a:pt x="216659" y="617776"/>
                    <a:pt x="242847" y="586939"/>
                    <a:pt x="259492" y="557810"/>
                  </a:cubicBezTo>
                  <a:cubicBezTo>
                    <a:pt x="268631" y="541817"/>
                    <a:pt x="276950" y="525314"/>
                    <a:pt x="284206" y="508383"/>
                  </a:cubicBezTo>
                  <a:cubicBezTo>
                    <a:pt x="289337" y="496411"/>
                    <a:pt x="290737" y="482962"/>
                    <a:pt x="296562" y="471312"/>
                  </a:cubicBezTo>
                  <a:cubicBezTo>
                    <a:pt x="303203" y="458029"/>
                    <a:pt x="314634" y="447525"/>
                    <a:pt x="321276" y="434242"/>
                  </a:cubicBezTo>
                  <a:cubicBezTo>
                    <a:pt x="327101" y="422592"/>
                    <a:pt x="327808" y="408822"/>
                    <a:pt x="333633" y="397172"/>
                  </a:cubicBezTo>
                  <a:cubicBezTo>
                    <a:pt x="340274" y="383889"/>
                    <a:pt x="351705" y="373385"/>
                    <a:pt x="358346" y="360102"/>
                  </a:cubicBezTo>
                  <a:cubicBezTo>
                    <a:pt x="364171" y="348452"/>
                    <a:pt x="361493" y="332241"/>
                    <a:pt x="370703" y="323031"/>
                  </a:cubicBezTo>
                  <a:cubicBezTo>
                    <a:pt x="385971" y="307763"/>
                    <a:pt x="435047" y="293345"/>
                    <a:pt x="457200" y="285961"/>
                  </a:cubicBezTo>
                  <a:cubicBezTo>
                    <a:pt x="469557" y="269485"/>
                    <a:pt x="478450" y="249718"/>
                    <a:pt x="494271" y="236534"/>
                  </a:cubicBezTo>
                  <a:cubicBezTo>
                    <a:pt x="504277" y="228196"/>
                    <a:pt x="519691" y="230002"/>
                    <a:pt x="531341" y="224177"/>
                  </a:cubicBezTo>
                  <a:cubicBezTo>
                    <a:pt x="719993" y="129851"/>
                    <a:pt x="431596" y="249191"/>
                    <a:pt x="691979" y="162394"/>
                  </a:cubicBezTo>
                  <a:lnTo>
                    <a:pt x="766119" y="137680"/>
                  </a:lnTo>
                  <a:cubicBezTo>
                    <a:pt x="778476" y="133561"/>
                    <a:pt x="790295" y="127165"/>
                    <a:pt x="803189" y="125323"/>
                  </a:cubicBezTo>
                  <a:lnTo>
                    <a:pt x="976184" y="100610"/>
                  </a:lnTo>
                  <a:cubicBezTo>
                    <a:pt x="1005062" y="90984"/>
                    <a:pt x="1065063" y="68877"/>
                    <a:pt x="1099752" y="63540"/>
                  </a:cubicBezTo>
                  <a:cubicBezTo>
                    <a:pt x="1136616" y="57869"/>
                    <a:pt x="1173991" y="56113"/>
                    <a:pt x="1210962" y="51183"/>
                  </a:cubicBezTo>
                  <a:cubicBezTo>
                    <a:pt x="1378542" y="28839"/>
                    <a:pt x="1185077" y="48413"/>
                    <a:pt x="1371600" y="26469"/>
                  </a:cubicBezTo>
                  <a:cubicBezTo>
                    <a:pt x="1412711" y="21632"/>
                    <a:pt x="1453979" y="18231"/>
                    <a:pt x="1495168" y="14112"/>
                  </a:cubicBezTo>
                  <a:cubicBezTo>
                    <a:pt x="1511644" y="9993"/>
                    <a:pt x="1527612" y="1756"/>
                    <a:pt x="1544595" y="1756"/>
                  </a:cubicBezTo>
                  <a:cubicBezTo>
                    <a:pt x="1830808" y="1756"/>
                    <a:pt x="1770145" y="-9820"/>
                    <a:pt x="1915298" y="26469"/>
                  </a:cubicBezTo>
                  <a:cubicBezTo>
                    <a:pt x="2012572" y="123746"/>
                    <a:pt x="1874215" y="-250"/>
                    <a:pt x="2026508" y="75896"/>
                  </a:cubicBezTo>
                  <a:cubicBezTo>
                    <a:pt x="2047348" y="86316"/>
                    <a:pt x="2057543" y="111018"/>
                    <a:pt x="2075935" y="125323"/>
                  </a:cubicBezTo>
                  <a:cubicBezTo>
                    <a:pt x="2155961" y="187566"/>
                    <a:pt x="2118366" y="133638"/>
                    <a:pt x="2174789" y="199464"/>
                  </a:cubicBezTo>
                  <a:cubicBezTo>
                    <a:pt x="2188192" y="215101"/>
                    <a:pt x="2200945" y="231427"/>
                    <a:pt x="2211860" y="248891"/>
                  </a:cubicBezTo>
                  <a:cubicBezTo>
                    <a:pt x="2226593" y="272464"/>
                    <a:pt x="2241923" y="307362"/>
                    <a:pt x="2248930" y="335388"/>
                  </a:cubicBezTo>
                  <a:cubicBezTo>
                    <a:pt x="2254024" y="355763"/>
                    <a:pt x="2255761" y="376910"/>
                    <a:pt x="2261287" y="397172"/>
                  </a:cubicBezTo>
                  <a:cubicBezTo>
                    <a:pt x="2268141" y="422304"/>
                    <a:pt x="2281717" y="445616"/>
                    <a:pt x="2286000" y="471312"/>
                  </a:cubicBezTo>
                  <a:cubicBezTo>
                    <a:pt x="2300498" y="558301"/>
                    <a:pt x="2290434" y="521684"/>
                    <a:pt x="2310714" y="582523"/>
                  </a:cubicBezTo>
                  <a:cubicBezTo>
                    <a:pt x="2325856" y="688519"/>
                    <a:pt x="2350517" y="800571"/>
                    <a:pt x="2286000" y="903799"/>
                  </a:cubicBezTo>
                  <a:cubicBezTo>
                    <a:pt x="2265406" y="936750"/>
                    <a:pt x="2245079" y="969870"/>
                    <a:pt x="2224217" y="1002653"/>
                  </a:cubicBezTo>
                  <a:cubicBezTo>
                    <a:pt x="2208271" y="1027712"/>
                    <a:pt x="2191265" y="1052080"/>
                    <a:pt x="2174789" y="1076794"/>
                  </a:cubicBezTo>
                  <a:cubicBezTo>
                    <a:pt x="2166551" y="1089151"/>
                    <a:pt x="2164165" y="1109168"/>
                    <a:pt x="2150076" y="1113864"/>
                  </a:cubicBezTo>
                  <a:cubicBezTo>
                    <a:pt x="2030744" y="1153642"/>
                    <a:pt x="2216278" y="1089854"/>
                    <a:pt x="2063579" y="1150934"/>
                  </a:cubicBezTo>
                  <a:cubicBezTo>
                    <a:pt x="2039392" y="1160609"/>
                    <a:pt x="2014152" y="1167410"/>
                    <a:pt x="1989438" y="1175648"/>
                  </a:cubicBezTo>
                  <a:cubicBezTo>
                    <a:pt x="1977081" y="1179767"/>
                    <a:pt x="1965378" y="1187384"/>
                    <a:pt x="1952368" y="1188004"/>
                  </a:cubicBezTo>
                  <a:lnTo>
                    <a:pt x="1692876" y="1200361"/>
                  </a:lnTo>
                  <a:lnTo>
                    <a:pt x="1631092" y="1212718"/>
                  </a:lnTo>
                  <a:cubicBezTo>
                    <a:pt x="1606442" y="1217200"/>
                    <a:pt x="1581410" y="1219640"/>
                    <a:pt x="1556952" y="1225075"/>
                  </a:cubicBezTo>
                  <a:cubicBezTo>
                    <a:pt x="1544237" y="1227901"/>
                    <a:pt x="1532792" y="1235710"/>
                    <a:pt x="1519881" y="1237431"/>
                  </a:cubicBezTo>
                  <a:cubicBezTo>
                    <a:pt x="1470718" y="1243986"/>
                    <a:pt x="1420952" y="1244853"/>
                    <a:pt x="1371600" y="1249788"/>
                  </a:cubicBezTo>
                  <a:cubicBezTo>
                    <a:pt x="1338557" y="1253092"/>
                    <a:pt x="1305697" y="1258026"/>
                    <a:pt x="1272746" y="1262145"/>
                  </a:cubicBezTo>
                  <a:cubicBezTo>
                    <a:pt x="1256270" y="1274502"/>
                    <a:pt x="1241739" y="1290005"/>
                    <a:pt x="1223319" y="1299215"/>
                  </a:cubicBezTo>
                  <a:cubicBezTo>
                    <a:pt x="1200019" y="1310865"/>
                    <a:pt x="1170854" y="1309479"/>
                    <a:pt x="1149179" y="1323929"/>
                  </a:cubicBezTo>
                  <a:cubicBezTo>
                    <a:pt x="1136822" y="1332167"/>
                    <a:pt x="1126333" y="1344375"/>
                    <a:pt x="1112108" y="1348642"/>
                  </a:cubicBezTo>
                  <a:cubicBezTo>
                    <a:pt x="1084211" y="1357011"/>
                    <a:pt x="1054266" y="1355789"/>
                    <a:pt x="1025611" y="1360999"/>
                  </a:cubicBezTo>
                  <a:cubicBezTo>
                    <a:pt x="1008902" y="1364037"/>
                    <a:pt x="992762" y="1369672"/>
                    <a:pt x="976184" y="1373356"/>
                  </a:cubicBezTo>
                  <a:cubicBezTo>
                    <a:pt x="955682" y="1377912"/>
                    <a:pt x="934995" y="1381593"/>
                    <a:pt x="914400" y="1385712"/>
                  </a:cubicBezTo>
                  <a:cubicBezTo>
                    <a:pt x="854418" y="1377144"/>
                    <a:pt x="825651" y="1382338"/>
                    <a:pt x="778476" y="1348642"/>
                  </a:cubicBezTo>
                  <a:cubicBezTo>
                    <a:pt x="764256" y="1338485"/>
                    <a:pt x="753763" y="1323929"/>
                    <a:pt x="741406" y="1311572"/>
                  </a:cubicBezTo>
                  <a:cubicBezTo>
                    <a:pt x="679622" y="1315691"/>
                    <a:pt x="617596" y="1317091"/>
                    <a:pt x="556054" y="1323929"/>
                  </a:cubicBezTo>
                  <a:cubicBezTo>
                    <a:pt x="543109" y="1325367"/>
                    <a:pt x="532009" y="1336285"/>
                    <a:pt x="518984" y="1336285"/>
                  </a:cubicBezTo>
                  <a:cubicBezTo>
                    <a:pt x="461172" y="1336285"/>
                    <a:pt x="403654" y="1328048"/>
                    <a:pt x="345989" y="1323929"/>
                  </a:cubicBezTo>
                  <a:cubicBezTo>
                    <a:pt x="321276" y="1307453"/>
                    <a:pt x="288325" y="1299215"/>
                    <a:pt x="271849" y="1274502"/>
                  </a:cubicBezTo>
                  <a:cubicBezTo>
                    <a:pt x="244850" y="1234004"/>
                    <a:pt x="261986" y="1237431"/>
                    <a:pt x="234779" y="1237431"/>
                  </a:cubicBezTo>
                  <a:lnTo>
                    <a:pt x="234779" y="1212718"/>
                  </a:lnTo>
                  <a:lnTo>
                    <a:pt x="234779" y="1212718"/>
                  </a:lnTo>
                </a:path>
              </a:pathLst>
            </a:custGeom>
            <a:solidFill>
              <a:schemeClr val="accent2">
                <a:lumMod val="90000"/>
              </a:schemeClr>
            </a:solidFill>
            <a:ln w="3175" cap="flat" cmpd="sng" algn="ctr">
              <a:solidFill>
                <a:srgbClr val="D0D505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ctr"/>
            <a:lstStyle/>
            <a:p>
              <a:pPr algn="ctr"/>
              <a:r>
                <a:rPr lang="en-US" altLang="zh-CN" sz="2000" b="1" smtClean="0">
                  <a:solidFill>
                    <a:srgbClr val="002060"/>
                  </a:solidFill>
                  <a:effectLst/>
                  <a:latin typeface="Calibri" pitchFamily="34" charset="0"/>
                  <a:cs typeface="Calibri" pitchFamily="34" charset="0"/>
                </a:rPr>
                <a:t>   Arithmetic proofs (</a:t>
              </a:r>
              <a:r>
                <a:rPr lang="en-US" altLang="zh-CN" sz="2000" b="1" smtClean="0">
                  <a:solidFill>
                    <a:schemeClr val="accent2">
                      <a:lumMod val="25000"/>
                    </a:schemeClr>
                  </a:solidFill>
                  <a:effectLst/>
                  <a:latin typeface="Calibri" pitchFamily="34" charset="0"/>
                  <a:cs typeface="Calibri" pitchFamily="34" charset="0"/>
                </a:rPr>
                <a:t>over</a:t>
              </a:r>
              <a:r>
                <a:rPr lang="en-US" altLang="zh-CN" sz="2000" b="1" smtClean="0">
                  <a:solidFill>
                    <a:srgbClr val="002060"/>
                  </a:solidFill>
                  <a:effectLst/>
                  <a:latin typeface="Calibri" pitchFamily="34" charset="0"/>
                  <a:cs typeface="Calibri" pitchFamily="34" charset="0"/>
                </a:rPr>
                <a:t> </a:t>
              </a:r>
              <a:r>
                <a:rPr lang="en-US" altLang="zh-CN" sz="2000" b="1" smtClean="0">
                  <a:solidFill>
                    <a:schemeClr val="accent2">
                      <a:lumMod val="25000"/>
                    </a:schemeClr>
                  </a:solidFill>
                  <a:effectLst/>
                  <a:latin typeface="Calibri" pitchFamily="34" charset="0"/>
                  <a:cs typeface="Calibri" pitchFamily="34" charset="0"/>
                </a:rPr>
                <a:t>GF(2)</a:t>
              </a:r>
              <a:r>
                <a:rPr lang="en-US" altLang="zh-CN" sz="2000" b="1" smtClean="0">
                  <a:solidFill>
                    <a:srgbClr val="002060"/>
                  </a:solidFill>
                  <a:effectLst/>
                  <a:latin typeface="Calibri" pitchFamily="34" charset="0"/>
                  <a:cs typeface="Calibri" pitchFamily="34" charset="0"/>
                </a:rPr>
                <a:t>)</a:t>
              </a:r>
              <a:endParaRPr lang="zh-CN" altLang="en-US" sz="2000" b="1">
                <a:solidFill>
                  <a:srgbClr val="002060"/>
                </a:solidFill>
                <a:effectLst/>
                <a:latin typeface="Calibri" pitchFamily="34" charset="0"/>
                <a:cs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7531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82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8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2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82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86" y="125140"/>
            <a:ext cx="8737600" cy="728662"/>
          </a:xfrm>
        </p:spPr>
        <p:txBody>
          <a:bodyPr>
            <a:noAutofit/>
          </a:bodyPr>
          <a:lstStyle/>
          <a:p>
            <a:pPr algn="ctr"/>
            <a:r>
              <a:rPr lang="en-US" sz="4800" smtClean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What’s the connection?</a:t>
            </a:r>
            <a:endParaRPr lang="en-US" sz="4800" b="1">
              <a:solidFill>
                <a:srgbClr val="C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78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6084" y="1131570"/>
            <a:ext cx="8375847" cy="5346003"/>
          </a:xfrm>
        </p:spPr>
        <p:txBody>
          <a:bodyPr>
            <a:noAutofit/>
          </a:bodyPr>
          <a:lstStyle/>
          <a:p>
            <a:pPr>
              <a:buClr>
                <a:schemeClr val="folHlink"/>
              </a:buClr>
              <a:buFontTx/>
              <a:buNone/>
            </a:pPr>
            <a:r>
              <a:rPr lang="en-US" sz="3200" b="1" u="sng" smtClean="0">
                <a:solidFill>
                  <a:schemeClr val="accent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For the case d=1: </a:t>
            </a:r>
            <a:r>
              <a:rPr lang="en-US" sz="3200" b="1" smtClean="0">
                <a:solidFill>
                  <a:schemeClr val="accent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recall </a:t>
            </a:r>
            <a:r>
              <a:rPr lang="en-US" sz="3200" b="1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Q</a:t>
            </a:r>
            <a:r>
              <a:rPr lang="en-US" sz="3200" b="1" baseline="-250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3200" b="1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(f)</a:t>
            </a:r>
            <a:r>
              <a:rPr lang="en-US" sz="3200" b="1" smtClean="0">
                <a:solidFill>
                  <a:schemeClr val="accent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is the minimal number of substitution instances of commutators </a:t>
            </a:r>
            <a:r>
              <a:rPr lang="en-US" sz="3200" b="1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[x,y] </a:t>
            </a:r>
            <a:r>
              <a:rPr lang="en-US" sz="3200" b="1" smtClean="0">
                <a:solidFill>
                  <a:schemeClr val="accent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needed to generate an identity. </a:t>
            </a:r>
          </a:p>
          <a:p>
            <a:pPr>
              <a:buClr>
                <a:schemeClr val="folHlink"/>
              </a:buClr>
              <a:buFontTx/>
              <a:buNone/>
            </a:pPr>
            <a:r>
              <a:rPr lang="en-US" sz="3200" b="1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Observation (Hrubes ’11): </a:t>
            </a:r>
            <a:r>
              <a:rPr lang="en-US" sz="32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The minimal arithmetic proof of </a:t>
            </a:r>
            <a:r>
              <a:rPr lang="en-US" sz="32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f=g</a:t>
            </a:r>
            <a:r>
              <a:rPr lang="en-US" sz="32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 ≥   Q</a:t>
            </a:r>
            <a:r>
              <a:rPr lang="en-US" sz="3200" baseline="-250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32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(    -     ), where   is the noncommutative poly computed by circuit f.</a:t>
            </a:r>
          </a:p>
          <a:p>
            <a:pPr>
              <a:buClr>
                <a:schemeClr val="folHlink"/>
              </a:buClr>
              <a:buFontTx/>
              <a:buNone/>
            </a:pPr>
            <a:r>
              <a:rPr lang="en-US" sz="320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Proof: By induction on number of lines in the arithmetic proof.</a:t>
            </a:r>
          </a:p>
          <a:p>
            <a:pPr>
              <a:buClr>
                <a:schemeClr val="folHlink"/>
              </a:buClr>
              <a:buFontTx/>
              <a:buNone/>
            </a:pPr>
            <a:endParaRPr lang="en-US" sz="2800" smtClean="0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82345" name="Rectangle 9"/>
          <p:cNvSpPr>
            <a:spLocks noChangeArrowheads="1"/>
          </p:cNvSpPr>
          <p:nvPr/>
        </p:nvSpPr>
        <p:spPr bwMode="auto">
          <a:xfrm>
            <a:off x="433387" y="5144083"/>
            <a:ext cx="8710613" cy="722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en-US" sz="3600" b="1" i="1">
              <a:solidFill>
                <a:schemeClr val="accent1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" name="Flowchart: Merge 1">
            <a:hlinkClick r:id="rId3" action="ppaction://hlinksldjump"/>
          </p:cNvPr>
          <p:cNvSpPr/>
          <p:nvPr/>
        </p:nvSpPr>
        <p:spPr bwMode="auto">
          <a:xfrm>
            <a:off x="1062504" y="6349284"/>
            <a:ext cx="399245" cy="360609"/>
          </a:xfrm>
          <a:prstGeom prst="flowChartMerge">
            <a:avLst/>
          </a:prstGeom>
          <a:solidFill>
            <a:schemeClr val="tx2">
              <a:lumMod val="60000"/>
              <a:lumOff val="40000"/>
            </a:schemeClr>
          </a:solidFill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ctr"/>
          <a:lstStyle/>
          <a:p>
            <a:pPr algn="l"/>
            <a:endParaRPr lang="zh-CN" altLang="en-US" sz="1800" b="1" dirty="0" smtClean="0">
              <a:solidFill>
                <a:schemeClr val="accent4"/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0956" y="3670477"/>
            <a:ext cx="253538" cy="478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400" y="3631520"/>
            <a:ext cx="316338" cy="534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451" y="3670477"/>
            <a:ext cx="316338" cy="534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531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86" y="125140"/>
            <a:ext cx="8737600" cy="728662"/>
          </a:xfrm>
        </p:spPr>
        <p:txBody>
          <a:bodyPr>
            <a:noAutofit/>
          </a:bodyPr>
          <a:lstStyle/>
          <a:p>
            <a:pPr algn="ctr"/>
            <a:r>
              <a:rPr lang="en-US" sz="4800" smtClean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What’s the connection?</a:t>
            </a:r>
            <a:endParaRPr lang="en-US" sz="4800" b="1">
              <a:solidFill>
                <a:srgbClr val="C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78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6084" y="1131570"/>
            <a:ext cx="8375847" cy="5346003"/>
          </a:xfrm>
        </p:spPr>
        <p:txBody>
          <a:bodyPr>
            <a:noAutofit/>
          </a:bodyPr>
          <a:lstStyle/>
          <a:p>
            <a:pPr>
              <a:buClr>
                <a:schemeClr val="folHlink"/>
              </a:buClr>
              <a:buFontTx/>
              <a:buNone/>
            </a:pPr>
            <a:endParaRPr lang="en-US" sz="2800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r>
              <a:rPr lang="en-US" sz="32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What about the case d&gt;1? </a:t>
            </a:r>
          </a:p>
          <a:p>
            <a:pPr>
              <a:buClr>
                <a:schemeClr val="folHlink"/>
              </a:buClr>
              <a:buFontTx/>
              <a:buNone/>
            </a:pPr>
            <a:r>
              <a:rPr lang="en-US" sz="320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We can’t have the same idea, since identity </a:t>
            </a:r>
            <a:r>
              <a:rPr lang="en-US" sz="32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f=g </a:t>
            </a:r>
            <a:r>
              <a:rPr lang="en-US" sz="320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of </a:t>
            </a:r>
            <a:r>
              <a:rPr lang="en-US" sz="32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Mat</a:t>
            </a:r>
            <a:r>
              <a:rPr lang="en-US" sz="3200" baseline="-250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n-US" sz="32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[F]</a:t>
            </a:r>
            <a:r>
              <a:rPr lang="en-US" sz="320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 for </a:t>
            </a:r>
            <a:r>
              <a:rPr lang="en-US" sz="32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d&gt;1</a:t>
            </a:r>
            <a:r>
              <a:rPr lang="en-US" sz="320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, will only need O(n</a:t>
            </a:r>
            <a:r>
              <a:rPr lang="en-US" sz="3200" baseline="3000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320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) commutativity axioms !</a:t>
            </a:r>
          </a:p>
          <a:p>
            <a:pPr>
              <a:buClr>
                <a:schemeClr val="folHlink"/>
              </a:buClr>
              <a:buFontTx/>
              <a:buNone/>
            </a:pPr>
            <a:endParaRPr lang="en-US" sz="2800" smtClean="0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82345" name="Rectangle 9"/>
          <p:cNvSpPr>
            <a:spLocks noChangeArrowheads="1"/>
          </p:cNvSpPr>
          <p:nvPr/>
        </p:nvSpPr>
        <p:spPr bwMode="auto">
          <a:xfrm>
            <a:off x="433387" y="5144083"/>
            <a:ext cx="8710613" cy="722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en-US" sz="3600" b="1" i="1">
              <a:solidFill>
                <a:schemeClr val="accent1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695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86" y="125140"/>
            <a:ext cx="8737600" cy="728662"/>
          </a:xfrm>
        </p:spPr>
        <p:txBody>
          <a:bodyPr>
            <a:noAutofit/>
          </a:bodyPr>
          <a:lstStyle/>
          <a:p>
            <a:pPr algn="ctr"/>
            <a:r>
              <a:rPr lang="en-US" sz="4800" smtClean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Translating matrix identities</a:t>
            </a:r>
            <a:endParaRPr lang="en-US" sz="4800" b="1">
              <a:solidFill>
                <a:srgbClr val="C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782345" name="Rectangle 9"/>
          <p:cNvSpPr>
            <a:spLocks noChangeArrowheads="1"/>
          </p:cNvSpPr>
          <p:nvPr/>
        </p:nvSpPr>
        <p:spPr bwMode="auto">
          <a:xfrm>
            <a:off x="331470" y="4949190"/>
            <a:ext cx="8412479" cy="112014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en-US" sz="3600" b="1" i="1">
              <a:solidFill>
                <a:schemeClr val="accent1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233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33387" y="1154430"/>
                <a:ext cx="8375847" cy="5323143"/>
              </a:xfrm>
            </p:spPr>
            <p:txBody>
              <a:bodyPr>
                <a:noAutofit/>
              </a:bodyPr>
              <a:lstStyle/>
              <a:p>
                <a:pPr>
                  <a:buClr>
                    <a:schemeClr val="folHlink"/>
                  </a:buClr>
                  <a:buFontTx/>
                  <a:buNone/>
                </a:pPr>
                <a:r>
                  <a:rPr lang="en-US" sz="2800" b="1" smtClean="0">
                    <a:solidFill>
                      <a:schemeClr val="bg2">
                        <a:lumMod val="1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 But any matrix identity of </a:t>
                </a:r>
                <a:r>
                  <a:rPr lang="en-US" sz="2800" b="1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Mat</a:t>
                </a:r>
                <a:r>
                  <a:rPr lang="en-US" sz="2800" b="1" baseline="-250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d</a:t>
                </a:r>
                <a:r>
                  <a:rPr lang="en-US" sz="2800" b="1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[F] </a:t>
                </a:r>
                <a:r>
                  <a:rPr lang="en-US" sz="2800" b="1" smtClean="0">
                    <a:solidFill>
                      <a:schemeClr val="bg2">
                        <a:lumMod val="1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corresponds to a set of </a:t>
                </a:r>
                <a:r>
                  <a:rPr lang="en-US" sz="2800" b="1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d</a:t>
                </a:r>
                <a:r>
                  <a:rPr lang="en-US" sz="2800" b="1" baseline="300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2</a:t>
                </a:r>
                <a:r>
                  <a:rPr lang="en-US" sz="2800" b="1" smtClean="0">
                    <a:solidFill>
                      <a:schemeClr val="bg2">
                        <a:lumMod val="1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 polynomial identities in </a:t>
                </a:r>
                <a:r>
                  <a:rPr lang="en-US" sz="2800" b="1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F[X]</a:t>
                </a:r>
                <a:r>
                  <a:rPr lang="en-US" sz="2800" b="1" smtClean="0">
                    <a:solidFill>
                      <a:schemeClr val="bg2">
                        <a:lumMod val="1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. </a:t>
                </a:r>
              </a:p>
              <a:p>
                <a:pPr>
                  <a:buClr>
                    <a:schemeClr val="folHlink"/>
                  </a:buClr>
                  <a:buFontTx/>
                  <a:buNone/>
                </a:pPr>
                <a:r>
                  <a:rPr lang="en-US" sz="28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Example</a:t>
                </a:r>
                <a:r>
                  <a:rPr lang="en-US" sz="2800" smtClean="0">
                    <a:solidFill>
                      <a:schemeClr val="bg2">
                        <a:lumMod val="1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: If </a:t>
                </a:r>
                <a:r>
                  <a:rPr lang="en-US" sz="28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AB=1</a:t>
                </a:r>
                <a:r>
                  <a:rPr lang="en-US" sz="2800" smtClean="0">
                    <a:solidFill>
                      <a:schemeClr val="bg2">
                        <a:lumMod val="1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 is an “identity” in </a:t>
                </a:r>
                <a:r>
                  <a:rPr lang="en-US" sz="28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Mat</a:t>
                </a:r>
                <a:r>
                  <a:rPr lang="en-US" sz="2800" baseline="-250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2</a:t>
                </a:r>
                <a:r>
                  <a:rPr lang="en-US" sz="28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[F]</a:t>
                </a:r>
                <a:r>
                  <a:rPr lang="en-US" sz="2800" smtClean="0">
                    <a:solidFill>
                      <a:schemeClr val="bg2">
                        <a:lumMod val="1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, then  it corresponds to the </a:t>
                </a:r>
                <a:r>
                  <a:rPr lang="en-US" sz="28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4</a:t>
                </a:r>
                <a:r>
                  <a:rPr lang="en-US" sz="2800" smtClean="0">
                    <a:solidFill>
                      <a:schemeClr val="bg2">
                        <a:lumMod val="1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 identities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>
                            <a:solidFill>
                              <a:srgbClr val="C00000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altLang="zh-CN" sz="2800" i="1">
                                <a:solidFill>
                                  <a:srgbClr val="C00000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28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𝑨𝑩</m:t>
                            </m:r>
                            <m:r>
                              <a:rPr lang="en-US" altLang="zh-CN" sz="2800" i="1">
                                <a:solidFill>
                                  <a:srgbClr val="C00000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=</m:t>
                            </m:r>
                            <m:r>
                              <a:rPr lang="en-US" altLang="zh-CN" sz="28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𝟏</m:t>
                            </m:r>
                          </m:e>
                        </m:d>
                      </m:e>
                      <m:sub>
                        <m:r>
                          <a:rPr lang="en-US" altLang="zh-CN" sz="2800" i="1">
                            <a:solidFill>
                              <a:srgbClr val="C00000"/>
                            </a:solidFill>
                            <a:latin typeface="Cambria Math"/>
                            <a:cs typeface="Calibri" pitchFamily="34" charset="0"/>
                          </a:rPr>
                          <m:t>𝒅</m:t>
                        </m:r>
                      </m:sub>
                    </m:sSub>
                    <m:r>
                      <a:rPr lang="en-US" altLang="zh-CN" sz="2800" i="1">
                        <a:solidFill>
                          <a:srgbClr val="C00000"/>
                        </a:solidFill>
                        <a:latin typeface="Cambria Math"/>
                        <a:cs typeface="Calibri" pitchFamily="34" charset="0"/>
                      </a:rPr>
                      <m:t> </m:t>
                    </m:r>
                  </m:oMath>
                </a14:m>
                <a:r>
                  <a:rPr lang="en-US" sz="2800" smtClean="0">
                    <a:solidFill>
                      <a:schemeClr val="bg2">
                        <a:lumMod val="1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 induced by:</a:t>
                </a:r>
              </a:p>
              <a:p>
                <a:pPr>
                  <a:buNone/>
                </a:pPr>
                <a:r>
                  <a:rPr lang="en-US" sz="2800">
                    <a:solidFill>
                      <a:schemeClr val="bg2">
                        <a:lumMod val="1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	</a:t>
                </a:r>
                <a:r>
                  <a:rPr lang="en-US" sz="2800" smtClean="0">
                    <a:solidFill>
                      <a:schemeClr val="bg2">
                        <a:lumMod val="1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28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  <a:cs typeface="Calibri" pitchFamily="34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altLang="zh-CN" sz="28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  <a:cs typeface="Calibri" pitchFamily="34" charset="0"/>
                                    </a:rPr>
                                    <m:t>𝟏𝟏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  <a:cs typeface="Calibri" pitchFamily="34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altLang="zh-CN" sz="28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  <a:cs typeface="Calibri" pitchFamily="34" charset="0"/>
                                    </a:rPr>
                                    <m:t>𝟏𝟐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  <a:cs typeface="Calibri" pitchFamily="34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altLang="zh-CN" sz="28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  <a:cs typeface="Calibri" pitchFamily="34" charset="0"/>
                                    </a:rPr>
                                    <m:t>𝟐𝟏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  <a:cs typeface="Calibri" pitchFamily="34" charset="0"/>
                                    </a:rPr>
                                    <m:t>𝑨</m:t>
                                  </m:r>
                                </m:e>
                                <m:sub>
                                  <m:r>
                                    <a:rPr lang="en-US" altLang="zh-CN" sz="28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  <a:cs typeface="Calibri" pitchFamily="34" charset="0"/>
                                    </a:rPr>
                                    <m:t>𝟐𝟐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altLang="zh-CN" sz="2800">
                    <a:solidFill>
                      <a:schemeClr val="bg2">
                        <a:lumMod val="10000"/>
                      </a:schemeClr>
                    </a:solidFill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28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b="1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  <a:cs typeface="Calibri" pitchFamily="34" charset="0"/>
                                    </a:rPr>
                                    <m:t>𝑩</m:t>
                                  </m:r>
                                </m:e>
                                <m:sub>
                                  <m:r>
                                    <a:rPr lang="en-US" altLang="zh-CN" sz="28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  <a:cs typeface="Calibri" pitchFamily="34" charset="0"/>
                                    </a:rPr>
                                    <m:t>𝟏𝟏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b="1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  <a:cs typeface="Calibri" pitchFamily="34" charset="0"/>
                                    </a:rPr>
                                    <m:t>𝑩</m:t>
                                  </m:r>
                                </m:e>
                                <m:sub>
                                  <m:r>
                                    <a:rPr lang="en-US" altLang="zh-CN" sz="28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  <a:cs typeface="Calibri" pitchFamily="34" charset="0"/>
                                    </a:rPr>
                                    <m:t>𝟏𝟐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zh-CN" sz="28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b="1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  <a:cs typeface="Calibri" pitchFamily="34" charset="0"/>
                                    </a:rPr>
                                    <m:t>𝑩</m:t>
                                  </m:r>
                                </m:e>
                                <m:sub>
                                  <m:r>
                                    <a:rPr lang="en-US" altLang="zh-CN" sz="28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  <a:cs typeface="Calibri" pitchFamily="34" charset="0"/>
                                    </a:rPr>
                                    <m:t>𝟐𝟏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zh-CN" sz="2800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  <a:cs typeface="Calibri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800" b="1" i="1" smtClean="0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  <a:cs typeface="Calibri" pitchFamily="34" charset="0"/>
                                    </a:rPr>
                                    <m:t>𝑩</m:t>
                                  </m:r>
                                </m:e>
                                <m:sub>
                                  <m:r>
                                    <a:rPr lang="en-US" altLang="zh-CN" sz="2800" i="1">
                                      <a:solidFill>
                                        <a:schemeClr val="bg2">
                                          <a:lumMod val="10000"/>
                                        </a:schemeClr>
                                      </a:solidFill>
                                      <a:latin typeface="Cambria Math"/>
                                      <a:cs typeface="Calibri" pitchFamily="34" charset="0"/>
                                    </a:rPr>
                                    <m:t>𝟐𝟐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b="1" smtClean="0">
                    <a:solidFill>
                      <a:schemeClr val="bg2">
                        <a:lumMod val="1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=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2800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2800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altLang="zh-CN" sz="2800" b="1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altLang="zh-CN" sz="2800" b="1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  <m:t>𝟎</m:t>
                              </m:r>
                            </m:e>
                          </m:mr>
                          <m:mr>
                            <m:e>
                              <m:r>
                                <a:rPr lang="en-US" altLang="zh-CN" sz="2800" b="1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  <m:t>𝟎</m:t>
                              </m:r>
                            </m:e>
                            <m:e>
                              <m:r>
                                <a:rPr lang="en-US" altLang="zh-CN" sz="2800" b="1" i="1" smtClean="0">
                                  <a:solidFill>
                                    <a:schemeClr val="bg2">
                                      <a:lumMod val="10000"/>
                                    </a:schemeClr>
                                  </a:solidFill>
                                  <a:latin typeface="Cambria Math"/>
                                  <a:cs typeface="Calibri" pitchFamily="34" charset="0"/>
                                </a:rPr>
                                <m:t>𝟏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altLang="zh-CN" sz="2800" smtClean="0">
                  <a:solidFill>
                    <a:schemeClr val="bg2">
                      <a:lumMod val="10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>
                  <a:buNone/>
                </a:pPr>
                <a:r>
                  <a:rPr lang="en-US" altLang="zh-CN" sz="2800" smtClean="0">
                    <a:solidFill>
                      <a:schemeClr val="bg2">
                        <a:lumMod val="1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i.e., 	</a:t>
                </a:r>
                <a:r>
                  <a:rPr lang="en-US" altLang="zh-CN" sz="28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A</a:t>
                </a:r>
                <a:r>
                  <a:rPr lang="en-US" altLang="zh-CN" sz="2800" baseline="-250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11</a:t>
                </a:r>
                <a:r>
                  <a:rPr lang="en-US" altLang="zh-CN" sz="28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B</a:t>
                </a:r>
                <a:r>
                  <a:rPr lang="en-US" altLang="zh-CN" sz="2800" baseline="-250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11</a:t>
                </a:r>
                <a:r>
                  <a:rPr lang="en-US" altLang="zh-CN" sz="28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+A</a:t>
                </a:r>
                <a:r>
                  <a:rPr lang="en-US" altLang="zh-CN" sz="2800" baseline="-250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12</a:t>
                </a:r>
                <a:r>
                  <a:rPr lang="en-US" altLang="zh-CN" sz="28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B</a:t>
                </a:r>
                <a:r>
                  <a:rPr lang="en-US" altLang="zh-CN" sz="2800" baseline="-250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21</a:t>
                </a:r>
                <a:r>
                  <a:rPr lang="en-US" altLang="zh-CN" sz="28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=1</a:t>
                </a:r>
                <a:r>
                  <a:rPr lang="en-US" altLang="zh-CN" sz="2800" smtClean="0">
                    <a:solidFill>
                      <a:schemeClr val="bg2">
                        <a:lumMod val="1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 ….</a:t>
                </a:r>
              </a:p>
              <a:p>
                <a:pPr>
                  <a:buNone/>
                </a:pPr>
                <a:r>
                  <a:rPr lang="en-US" altLang="zh-CN" sz="32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Conjecture</a:t>
                </a:r>
                <a:r>
                  <a:rPr lang="en-US" altLang="zh-CN" sz="3200" smtClean="0">
                    <a:solidFill>
                      <a:schemeClr val="bg2">
                        <a:lumMod val="1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: </a:t>
                </a:r>
                <a:r>
                  <a:rPr lang="en-US" altLang="zh-CN" sz="320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The minimal size of an arithmetic proof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 smtClean="0">
                            <a:solidFill>
                              <a:srgbClr val="C00000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altLang="zh-CN" sz="3200" i="1">
                                <a:solidFill>
                                  <a:srgbClr val="C00000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3200" i="1">
                                <a:solidFill>
                                  <a:srgbClr val="C00000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𝒇</m:t>
                            </m:r>
                            <m:r>
                              <a:rPr lang="en-US" altLang="zh-CN" sz="3200" i="1">
                                <a:solidFill>
                                  <a:srgbClr val="C00000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=</m:t>
                            </m:r>
                            <m:r>
                              <a:rPr lang="en-US" altLang="zh-CN" sz="3200" i="1">
                                <a:solidFill>
                                  <a:srgbClr val="C00000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𝒈</m:t>
                            </m:r>
                          </m:e>
                        </m:d>
                      </m:e>
                      <m:sub>
                        <m:r>
                          <a:rPr lang="en-US" altLang="zh-CN" sz="3200" b="1" i="1" smtClean="0">
                            <a:solidFill>
                              <a:srgbClr val="C00000"/>
                            </a:solidFill>
                            <a:latin typeface="Cambria Math"/>
                            <a:cs typeface="Calibri" pitchFamily="34" charset="0"/>
                          </a:rPr>
                          <m:t>𝒅</m:t>
                        </m:r>
                      </m:sub>
                    </m:sSub>
                    <m:r>
                      <a:rPr lang="en-US" altLang="zh-CN" sz="3200" b="1" i="1" smtClean="0">
                        <a:solidFill>
                          <a:srgbClr val="C00000"/>
                        </a:solidFill>
                        <a:latin typeface="Cambria Math"/>
                        <a:cs typeface="Calibri" pitchFamily="34" charset="0"/>
                      </a:rPr>
                      <m:t> </m:t>
                    </m:r>
                  </m:oMath>
                </a14:m>
                <a:r>
                  <a:rPr lang="en-US" altLang="zh-CN" sz="3200" smtClean="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is at least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 smtClean="0">
                            <a:solidFill>
                              <a:srgbClr val="C00000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sSubPr>
                      <m:e>
                        <m:r>
                          <a:rPr lang="en-US" altLang="zh-CN" sz="3200" b="1" i="1" smtClean="0">
                            <a:solidFill>
                              <a:srgbClr val="C00000"/>
                            </a:solidFill>
                            <a:latin typeface="Cambria Math"/>
                            <a:cs typeface="Calibri" pitchFamily="34" charset="0"/>
                          </a:rPr>
                          <m:t>𝑸</m:t>
                        </m:r>
                      </m:e>
                      <m:sub>
                        <m:sSub>
                          <m:sSubPr>
                            <m:ctrlPr>
                              <a:rPr lang="en-US" altLang="zh-CN" sz="3200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sSubPr>
                          <m:e>
                            <m:r>
                              <a:rPr lang="en-US" altLang="zh-CN" sz="3200" b="1" i="0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𝐌𝐚𝐭</m:t>
                            </m:r>
                          </m:e>
                          <m:sub>
                            <m:r>
                              <a:rPr lang="en-US" altLang="zh-CN" sz="32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𝒅</m:t>
                            </m:r>
                          </m:sub>
                        </m:sSub>
                        <m:d>
                          <m:dPr>
                            <m:begChr m:val="["/>
                            <m:endChr m:val="]"/>
                            <m:ctrlPr>
                              <a:rPr lang="en-US" altLang="zh-CN" sz="32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3200" b="1" i="1" smtClean="0">
                                <a:solidFill>
                                  <a:srgbClr val="C00000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𝑭</m:t>
                            </m:r>
                          </m:e>
                        </m:d>
                      </m:sub>
                    </m:sSub>
                    <m:r>
                      <a:rPr lang="en-US" altLang="zh-CN" sz="3200" b="1" i="1" smtClean="0">
                        <a:solidFill>
                          <a:srgbClr val="C00000"/>
                        </a:solidFill>
                        <a:latin typeface="Cambria Math"/>
                        <a:cs typeface="Calibri" pitchFamily="34" charset="0"/>
                      </a:rPr>
                      <m:t>(</m:t>
                    </m:r>
                    <m:r>
                      <a:rPr lang="en-US" altLang="zh-CN" sz="3200" b="1" i="1" smtClean="0">
                        <a:solidFill>
                          <a:srgbClr val="C00000"/>
                        </a:solidFill>
                        <a:latin typeface="Cambria Math"/>
                        <a:cs typeface="Calibri" pitchFamily="34" charset="0"/>
                      </a:rPr>
                      <m:t>𝒇</m:t>
                    </m:r>
                    <m:r>
                      <a:rPr lang="en-US" altLang="zh-CN" sz="3200" b="1" i="1" smtClean="0">
                        <a:solidFill>
                          <a:srgbClr val="C00000"/>
                        </a:solidFill>
                        <a:latin typeface="Cambria Math"/>
                        <a:cs typeface="Calibri" pitchFamily="34" charset="0"/>
                      </a:rPr>
                      <m:t>−</m:t>
                    </m:r>
                    <m:r>
                      <a:rPr lang="en-US" altLang="zh-CN" sz="3200" b="1" i="1" smtClean="0">
                        <a:solidFill>
                          <a:srgbClr val="C00000"/>
                        </a:solidFill>
                        <a:latin typeface="Cambria Math"/>
                        <a:cs typeface="Calibri" pitchFamily="34" charset="0"/>
                      </a:rPr>
                      <m:t>𝒈</m:t>
                    </m:r>
                    <m:r>
                      <a:rPr lang="en-US" altLang="zh-CN" sz="3200" b="1" i="1" smtClean="0">
                        <a:solidFill>
                          <a:srgbClr val="C00000"/>
                        </a:solidFill>
                        <a:latin typeface="Cambria Math"/>
                        <a:cs typeface="Calibri" pitchFamily="34" charset="0"/>
                      </a:rPr>
                      <m:t>)</m:t>
                    </m:r>
                  </m:oMath>
                </a14:m>
                <a:r>
                  <a:rPr lang="en-US" sz="2800" b="1" smtClean="0">
                    <a:solidFill>
                      <a:schemeClr val="bg2">
                        <a:lumMod val="1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.</a:t>
                </a:r>
                <a:endParaRPr lang="en-US" sz="2800" b="1">
                  <a:solidFill>
                    <a:schemeClr val="bg2">
                      <a:lumMod val="10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782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33387" y="1154430"/>
                <a:ext cx="8375847" cy="5323143"/>
              </a:xfrm>
              <a:blipFill rotWithShape="1">
                <a:blip r:embed="rId3"/>
                <a:stretch>
                  <a:fillRect l="-1820" t="-1030" r="-21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531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86" y="125140"/>
            <a:ext cx="8737600" cy="728662"/>
          </a:xfrm>
        </p:spPr>
        <p:txBody>
          <a:bodyPr>
            <a:noAutofit/>
          </a:bodyPr>
          <a:lstStyle/>
          <a:p>
            <a:pPr algn="ctr"/>
            <a:r>
              <a:rPr lang="en-US" sz="4800" smtClean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Conjecture</a:t>
            </a:r>
            <a:endParaRPr lang="en-US" sz="4800" b="1">
              <a:solidFill>
                <a:srgbClr val="C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78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6084" y="1122218"/>
            <a:ext cx="8375847" cy="5355355"/>
          </a:xfrm>
        </p:spPr>
        <p:txBody>
          <a:bodyPr>
            <a:noAutofit/>
          </a:bodyPr>
          <a:lstStyle/>
          <a:p>
            <a:pPr marL="0" lvl="0" indent="0">
              <a:buClr>
                <a:srgbClr val="507800"/>
              </a:buClr>
              <a:buNone/>
            </a:pPr>
            <a:r>
              <a:rPr lang="en-US" altLang="zh-CN" sz="3200" smtClean="0">
                <a:solidFill>
                  <a:srgbClr val="2B7C0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In </a:t>
            </a:r>
            <a:r>
              <a:rPr lang="en-US" altLang="zh-CN" sz="3200">
                <a:solidFill>
                  <a:srgbClr val="2B7C0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other words</a:t>
            </a:r>
            <a:r>
              <a:rPr lang="en-US" altLang="zh-CN" sz="3200">
                <a:solidFill>
                  <a:srgbClr val="11111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: proving matrix identities </a:t>
            </a:r>
            <a:r>
              <a:rPr lang="en-US" altLang="zh-CN" sz="3200" smtClean="0">
                <a:solidFill>
                  <a:srgbClr val="11111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of </a:t>
            </a:r>
            <a:r>
              <a:rPr lang="en-US" altLang="zh-CN" sz="3200" smtClean="0">
                <a:solidFill>
                  <a:srgbClr val="0606C8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Mat</a:t>
            </a:r>
            <a:r>
              <a:rPr lang="en-US" altLang="zh-CN" sz="3200" baseline="-25000" smtClean="0">
                <a:solidFill>
                  <a:srgbClr val="0606C8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d</a:t>
            </a:r>
            <a:r>
              <a:rPr lang="en-US" altLang="zh-CN" sz="3200" smtClean="0">
                <a:solidFill>
                  <a:srgbClr val="0606C8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[F]</a:t>
            </a:r>
            <a:r>
              <a:rPr lang="en-US" altLang="zh-CN" sz="3200" smtClean="0">
                <a:solidFill>
                  <a:srgbClr val="11111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zh-CN" sz="3200" smtClean="0">
                <a:solidFill>
                  <a:srgbClr val="FF0000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entry-wise</a:t>
            </a:r>
            <a:r>
              <a:rPr lang="en-US" altLang="zh-CN" sz="3200" smtClean="0">
                <a:solidFill>
                  <a:srgbClr val="11111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zh-CN" sz="3200">
                <a:solidFill>
                  <a:srgbClr val="11111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cannot be faster than </a:t>
            </a:r>
            <a:r>
              <a:rPr lang="en-US" altLang="zh-CN" sz="3200" smtClean="0">
                <a:solidFill>
                  <a:srgbClr val="11111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“proving” them using substitution instances of the generating sets of </a:t>
            </a:r>
            <a:r>
              <a:rPr lang="en-US" altLang="zh-CN" sz="3200" smtClean="0">
                <a:solidFill>
                  <a:srgbClr val="0606C8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Mat</a:t>
            </a:r>
            <a:r>
              <a:rPr lang="en-US" altLang="zh-CN" sz="3200" baseline="-25000" smtClean="0">
                <a:solidFill>
                  <a:srgbClr val="0606C8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d</a:t>
            </a:r>
            <a:r>
              <a:rPr lang="en-US" altLang="zh-CN" sz="3200" smtClean="0">
                <a:solidFill>
                  <a:srgbClr val="0606C8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[F]</a:t>
            </a:r>
            <a:r>
              <a:rPr lang="en-US" altLang="zh-CN" sz="3200" smtClean="0">
                <a:solidFill>
                  <a:srgbClr val="11111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.</a:t>
            </a:r>
          </a:p>
          <a:p>
            <a:pPr marL="0" lvl="0" indent="0">
              <a:buClr>
                <a:srgbClr val="507800"/>
              </a:buClr>
              <a:buNone/>
            </a:pPr>
            <a:r>
              <a:rPr lang="en-US" altLang="zh-CN" sz="3200" smtClean="0">
                <a:solidFill>
                  <a:srgbClr val="FF33CC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Define proof system </a:t>
            </a:r>
            <a:r>
              <a:rPr lang="en-US" altLang="zh-CN" sz="3200" smtClean="0">
                <a:solidFill>
                  <a:srgbClr val="0606C8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P</a:t>
            </a:r>
            <a:r>
              <a:rPr lang="en-US" altLang="zh-CN" sz="3200" baseline="-25000">
                <a:solidFill>
                  <a:srgbClr val="0606C8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M</a:t>
            </a:r>
            <a:r>
              <a:rPr lang="en-US" altLang="zh-CN" sz="3200" baseline="-25000" smtClean="0">
                <a:solidFill>
                  <a:srgbClr val="0606C8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at</a:t>
            </a:r>
            <a:r>
              <a:rPr lang="en-US" altLang="zh-CN" sz="2800" i="1" baseline="-25000" smtClean="0">
                <a:solidFill>
                  <a:srgbClr val="0606C8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d</a:t>
            </a:r>
            <a:r>
              <a:rPr lang="en-US" altLang="zh-CN" sz="3200" smtClean="0">
                <a:solidFill>
                  <a:srgbClr val="11111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: </a:t>
            </a:r>
            <a:r>
              <a:rPr lang="en-US" altLang="zh-CN" sz="3200" smtClean="0">
                <a:solidFill>
                  <a:srgbClr val="FF33CC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consider arithmetic proofs and replace the commutativity axiom </a:t>
            </a:r>
            <a:r>
              <a:rPr lang="en-US" altLang="zh-CN" sz="3200" smtClean="0">
                <a:solidFill>
                  <a:srgbClr val="0606C8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gf=fg</a:t>
            </a:r>
            <a:r>
              <a:rPr lang="en-US" altLang="zh-CN" sz="3200" smtClean="0">
                <a:solidFill>
                  <a:srgbClr val="11111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 </a:t>
            </a:r>
            <a:r>
              <a:rPr lang="en-US" altLang="zh-CN" sz="3200" smtClean="0">
                <a:solidFill>
                  <a:srgbClr val="FF33CC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with the (finite) set of generators of </a:t>
            </a:r>
            <a:r>
              <a:rPr lang="en-US" altLang="zh-CN" sz="3200" smtClean="0">
                <a:solidFill>
                  <a:srgbClr val="0606C8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Mat</a:t>
            </a:r>
            <a:r>
              <a:rPr lang="en-US" altLang="zh-CN" sz="3200" baseline="-25000" smtClean="0">
                <a:solidFill>
                  <a:srgbClr val="0606C8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d</a:t>
            </a:r>
            <a:r>
              <a:rPr lang="en-US" altLang="zh-CN" sz="3200" smtClean="0">
                <a:solidFill>
                  <a:srgbClr val="0606C8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[F]</a:t>
            </a:r>
            <a:r>
              <a:rPr lang="en-US" altLang="zh-CN" sz="3200" smtClean="0">
                <a:solidFill>
                  <a:srgbClr val="111111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. </a:t>
            </a:r>
          </a:p>
          <a:p>
            <a:pPr marL="0" lvl="0" indent="0">
              <a:buClr>
                <a:srgbClr val="507800"/>
              </a:buClr>
              <a:buNone/>
            </a:pPr>
            <a:r>
              <a:rPr lang="en-US" altLang="zh-CN" sz="3200" smtClean="0">
                <a:solidFill>
                  <a:srgbClr val="2B7C0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We get a proof system sound &amp; complete for all F=G that are identities over </a:t>
            </a:r>
            <a:r>
              <a:rPr lang="en-US" altLang="zh-CN" sz="3200" smtClean="0">
                <a:solidFill>
                  <a:srgbClr val="0606C8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Mat</a:t>
            </a:r>
            <a:r>
              <a:rPr lang="en-US" altLang="zh-CN" sz="3200" baseline="-25000" smtClean="0">
                <a:solidFill>
                  <a:srgbClr val="0606C8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d</a:t>
            </a:r>
            <a:r>
              <a:rPr lang="en-US" altLang="zh-CN" sz="3200" smtClean="0">
                <a:solidFill>
                  <a:srgbClr val="0606C8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[F]</a:t>
            </a:r>
            <a:r>
              <a:rPr lang="en-US" altLang="zh-CN" sz="3200">
                <a:solidFill>
                  <a:srgbClr val="2B7C02"/>
                </a:solidFill>
                <a:latin typeface="Calibri" pitchFamily="34" charset="0"/>
                <a:ea typeface="Gulim" pitchFamily="34" charset="-127"/>
                <a:cs typeface="Calibri" pitchFamily="34" charset="0"/>
              </a:rPr>
              <a:t>.</a:t>
            </a:r>
            <a:endParaRPr lang="en-US" altLang="zh-CN" sz="3200" smtClean="0">
              <a:solidFill>
                <a:srgbClr val="2B7C02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  <a:p>
            <a:pPr marL="0" lvl="0" indent="0">
              <a:buClr>
                <a:srgbClr val="507800"/>
              </a:buClr>
              <a:buNone/>
            </a:pPr>
            <a:endParaRPr lang="en-US" altLang="zh-CN" sz="3200">
              <a:solidFill>
                <a:srgbClr val="111111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  <a:p>
            <a:pPr marL="0" lvl="0" indent="0">
              <a:buClr>
                <a:srgbClr val="507800"/>
              </a:buClr>
              <a:buNone/>
            </a:pPr>
            <a:endParaRPr lang="zh-CN" altLang="en-US" sz="3200">
              <a:solidFill>
                <a:srgbClr val="111111"/>
              </a:solidFill>
              <a:latin typeface="Calibri" pitchFamily="34" charset="0"/>
              <a:ea typeface="Gulim" pitchFamily="34" charset="-127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endParaRPr lang="en-US" b="1">
              <a:solidFill>
                <a:srgbClr val="7030A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82345" name="Rectangle 9"/>
          <p:cNvSpPr>
            <a:spLocks noChangeArrowheads="1"/>
          </p:cNvSpPr>
          <p:nvPr/>
        </p:nvSpPr>
        <p:spPr bwMode="auto">
          <a:xfrm>
            <a:off x="433387" y="5144083"/>
            <a:ext cx="8710613" cy="722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en-US" sz="3600" b="1" i="1">
              <a:solidFill>
                <a:schemeClr val="accent1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13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86" y="125140"/>
            <a:ext cx="8737600" cy="728662"/>
          </a:xfrm>
        </p:spPr>
        <p:txBody>
          <a:bodyPr>
            <a:noAutofit/>
          </a:bodyPr>
          <a:lstStyle/>
          <a:p>
            <a:pPr algn="ctr"/>
            <a:r>
              <a:rPr lang="en-US" sz="4800" smtClean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Conjecture</a:t>
            </a:r>
            <a:endParaRPr lang="en-US" sz="4800" b="1">
              <a:solidFill>
                <a:srgbClr val="C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233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6084" y="1122218"/>
                <a:ext cx="8375847" cy="5355355"/>
              </a:xfrm>
            </p:spPr>
            <p:txBody>
              <a:bodyPr>
                <a:noAutofit/>
              </a:bodyPr>
              <a:lstStyle/>
              <a:p>
                <a:pPr marL="0" lvl="0" indent="0">
                  <a:buClr>
                    <a:srgbClr val="507800"/>
                  </a:buClr>
                  <a:buNone/>
                </a:pPr>
                <a:r>
                  <a:rPr lang="en-US" altLang="zh-CN" sz="3200" smtClean="0">
                    <a:solidFill>
                      <a:srgbClr val="111111"/>
                    </a:solidFill>
                    <a:latin typeface="Calibri" pitchFamily="34" charset="0"/>
                    <a:ea typeface="Gulim" pitchFamily="34" charset="-127"/>
                    <a:cs typeface="Calibri" pitchFamily="34" charset="0"/>
                  </a:rPr>
                  <a:t>So the conjecture boils down to: </a:t>
                </a:r>
              </a:p>
              <a:p>
                <a:pPr marL="0" lvl="0" indent="0">
                  <a:buClr>
                    <a:srgbClr val="507800"/>
                  </a:buClr>
                  <a:buNone/>
                </a:pPr>
                <a:r>
                  <a:rPr lang="en-US" altLang="zh-CN" sz="3200" smtClean="0">
                    <a:solidFill>
                      <a:srgbClr val="111111"/>
                    </a:solidFill>
                    <a:latin typeface="Calibri" pitchFamily="34" charset="0"/>
                    <a:ea typeface="Gulim" pitchFamily="34" charset="-127"/>
                    <a:cs typeface="Calibri" pitchFamily="34" charset="0"/>
                  </a:rPr>
                  <a:t>let </a:t>
                </a:r>
                <a:r>
                  <a:rPr lang="en-US" altLang="zh-CN" sz="3200" smtClean="0">
                    <a:solidFill>
                      <a:srgbClr val="0606C8"/>
                    </a:solidFill>
                    <a:latin typeface="Calibri" pitchFamily="34" charset="0"/>
                    <a:ea typeface="Gulim" pitchFamily="34" charset="-127"/>
                    <a:cs typeface="Calibri" pitchFamily="34" charset="0"/>
                  </a:rPr>
                  <a:t>f,g </a:t>
                </a:r>
                <a:r>
                  <a:rPr lang="en-US" altLang="zh-CN" sz="3200" smtClean="0">
                    <a:solidFill>
                      <a:srgbClr val="111111"/>
                    </a:solidFill>
                    <a:latin typeface="Calibri" pitchFamily="34" charset="0"/>
                    <a:ea typeface="Gulim" pitchFamily="34" charset="-127"/>
                    <a:cs typeface="Calibri" pitchFamily="34" charset="0"/>
                  </a:rPr>
                  <a:t>be two circuits where    </a:t>
                </a:r>
                <a:r>
                  <a:rPr lang="en-US" altLang="zh-CN" sz="3200" smtClean="0">
                    <a:solidFill>
                      <a:srgbClr val="0606C8"/>
                    </a:solidFill>
                    <a:latin typeface="Calibri" pitchFamily="34" charset="0"/>
                    <a:ea typeface="Gulim" pitchFamily="34" charset="-127"/>
                    <a:cs typeface="Calibri" pitchFamily="34" charset="0"/>
                  </a:rPr>
                  <a:t> =    </a:t>
                </a:r>
                <a:r>
                  <a:rPr lang="en-US" altLang="zh-CN" sz="3200" smtClean="0">
                    <a:solidFill>
                      <a:srgbClr val="111111"/>
                    </a:solidFill>
                    <a:latin typeface="Calibri" pitchFamily="34" charset="0"/>
                    <a:ea typeface="Gulim" pitchFamily="34" charset="-127"/>
                    <a:cs typeface="Calibri" pitchFamily="34" charset="0"/>
                  </a:rPr>
                  <a:t>be a true identity of </a:t>
                </a:r>
                <a:r>
                  <a:rPr lang="en-US" altLang="zh-CN" sz="3200" smtClean="0">
                    <a:solidFill>
                      <a:srgbClr val="0606C8"/>
                    </a:solidFill>
                    <a:latin typeface="Calibri" pitchFamily="34" charset="0"/>
                    <a:ea typeface="Gulim" pitchFamily="34" charset="-127"/>
                    <a:cs typeface="Calibri" pitchFamily="34" charset="0"/>
                  </a:rPr>
                  <a:t>Mat</a:t>
                </a:r>
                <a:r>
                  <a:rPr lang="en-US" altLang="zh-CN" sz="3200" baseline="-25000" smtClean="0">
                    <a:solidFill>
                      <a:srgbClr val="0606C8"/>
                    </a:solidFill>
                    <a:latin typeface="Calibri" pitchFamily="34" charset="0"/>
                    <a:ea typeface="Gulim" pitchFamily="34" charset="-127"/>
                    <a:cs typeface="Calibri" pitchFamily="34" charset="0"/>
                  </a:rPr>
                  <a:t>d</a:t>
                </a:r>
                <a:r>
                  <a:rPr lang="en-US" altLang="zh-CN" sz="3200" smtClean="0">
                    <a:solidFill>
                      <a:srgbClr val="0606C8"/>
                    </a:solidFill>
                    <a:latin typeface="Calibri" pitchFamily="34" charset="0"/>
                    <a:ea typeface="Gulim" pitchFamily="34" charset="-127"/>
                    <a:cs typeface="Calibri" pitchFamily="34" charset="0"/>
                  </a:rPr>
                  <a:t>[F]</a:t>
                </a:r>
                <a:r>
                  <a:rPr lang="en-US" altLang="zh-CN" sz="3200" smtClean="0">
                    <a:solidFill>
                      <a:srgbClr val="111111"/>
                    </a:solidFill>
                    <a:latin typeface="Calibri" pitchFamily="34" charset="0"/>
                    <a:ea typeface="Gulim" pitchFamily="34" charset="-127"/>
                    <a:cs typeface="Calibri" pitchFamily="34" charset="0"/>
                  </a:rPr>
                  <a:t>.  </a:t>
                </a:r>
              </a:p>
              <a:p>
                <a:pPr marL="0" lvl="0" indent="0">
                  <a:buClr>
                    <a:srgbClr val="507800"/>
                  </a:buClr>
                  <a:buNone/>
                </a:pPr>
                <a:r>
                  <a:rPr lang="en-US" altLang="zh-CN" sz="3200" smtClean="0">
                    <a:solidFill>
                      <a:srgbClr val="111111"/>
                    </a:solidFill>
                    <a:latin typeface="Calibri" pitchFamily="34" charset="0"/>
                    <a:ea typeface="Gulim" pitchFamily="34" charset="-127"/>
                    <a:cs typeface="Calibri" pitchFamily="34" charset="0"/>
                  </a:rPr>
                  <a:t>Size </a:t>
                </a:r>
                <a:r>
                  <a:rPr lang="en-US" altLang="zh-CN" sz="3200" i="1" smtClean="0">
                    <a:solidFill>
                      <a:srgbClr val="0606C8"/>
                    </a:solidFill>
                    <a:latin typeface="Calibri" pitchFamily="34" charset="0"/>
                    <a:ea typeface="Gulim" pitchFamily="34" charset="-127"/>
                    <a:cs typeface="Calibri" pitchFamily="34" charset="0"/>
                  </a:rPr>
                  <a:t>s</a:t>
                </a:r>
                <a:r>
                  <a:rPr lang="en-US" altLang="zh-CN" sz="3200" smtClean="0">
                    <a:solidFill>
                      <a:srgbClr val="111111"/>
                    </a:solidFill>
                    <a:latin typeface="Calibri" pitchFamily="34" charset="0"/>
                    <a:ea typeface="Gulim" pitchFamily="34" charset="-127"/>
                    <a:cs typeface="Calibri" pitchFamily="34" charset="0"/>
                  </a:rPr>
                  <a:t> arithmetic proofs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i="1">
                            <a:solidFill>
                              <a:srgbClr val="C00000"/>
                            </a:solidFill>
                            <a:latin typeface="Cambria Math"/>
                            <a:cs typeface="Calibri" pitchFamily="34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altLang="zh-CN" sz="3200" i="1">
                                <a:solidFill>
                                  <a:srgbClr val="C00000"/>
                                </a:solidFill>
                                <a:latin typeface="Cambria Math"/>
                                <a:cs typeface="Calibri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3200" i="1">
                                <a:solidFill>
                                  <a:srgbClr val="C00000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𝒇</m:t>
                            </m:r>
                            <m:r>
                              <a:rPr lang="en-US" altLang="zh-CN" sz="3200" i="1">
                                <a:solidFill>
                                  <a:srgbClr val="C00000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=</m:t>
                            </m:r>
                            <m:r>
                              <a:rPr lang="en-US" altLang="zh-CN" sz="3200" i="1">
                                <a:solidFill>
                                  <a:srgbClr val="C00000"/>
                                </a:solidFill>
                                <a:latin typeface="Cambria Math"/>
                                <a:cs typeface="Calibri" pitchFamily="34" charset="0"/>
                              </a:rPr>
                              <m:t>𝒈</m:t>
                            </m:r>
                          </m:e>
                        </m:d>
                      </m:e>
                      <m:sub>
                        <m:r>
                          <a:rPr lang="en-US" altLang="zh-CN" sz="3200" i="1">
                            <a:solidFill>
                              <a:srgbClr val="C00000"/>
                            </a:solidFill>
                            <a:latin typeface="Cambria Math"/>
                            <a:cs typeface="Calibri" pitchFamily="34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altLang="zh-CN" sz="3200" smtClean="0">
                    <a:solidFill>
                      <a:srgbClr val="111111"/>
                    </a:solidFill>
                    <a:latin typeface="Calibri" pitchFamily="34" charset="0"/>
                    <a:ea typeface="Gulim" pitchFamily="34" charset="-127"/>
                    <a:cs typeface="Calibri" pitchFamily="34" charset="0"/>
                  </a:rPr>
                  <a:t>  </a:t>
                </a:r>
                <a:r>
                  <a:rPr lang="en-US" altLang="zh-CN" sz="3200" smtClean="0">
                    <a:solidFill>
                      <a:srgbClr val="111111"/>
                    </a:solidFill>
                    <a:latin typeface="Calibri" pitchFamily="34" charset="0"/>
                    <a:ea typeface="Gulim" pitchFamily="34" charset="-127"/>
                    <a:cs typeface="Calibri" pitchFamily="34" charset="0"/>
                    <a:sym typeface="Wingdings" pitchFamily="2" charset="2"/>
                  </a:rPr>
                  <a:t> </a:t>
                </a:r>
              </a:p>
              <a:p>
                <a:pPr marL="0" lvl="0" indent="0">
                  <a:buClr>
                    <a:srgbClr val="507800"/>
                  </a:buClr>
                  <a:buNone/>
                </a:pPr>
                <a:r>
                  <a:rPr lang="en-US" altLang="zh-CN" sz="3200" smtClean="0">
                    <a:solidFill>
                      <a:srgbClr val="111111"/>
                    </a:solidFill>
                    <a:latin typeface="Calibri" pitchFamily="34" charset="0"/>
                    <a:ea typeface="Gulim" pitchFamily="34" charset="-127"/>
                    <a:cs typeface="Calibri" pitchFamily="34" charset="0"/>
                    <a:sym typeface="Wingdings" pitchFamily="2" charset="2"/>
                  </a:rPr>
                  <a:t>	</a:t>
                </a:r>
                <a:r>
                  <a:rPr lang="en-US" altLang="zh-CN" sz="3200">
                    <a:solidFill>
                      <a:srgbClr val="111111"/>
                    </a:solidFill>
                    <a:latin typeface="Calibri" pitchFamily="34" charset="0"/>
                    <a:ea typeface="Gulim" pitchFamily="34" charset="-127"/>
                    <a:cs typeface="Calibri" pitchFamily="34" charset="0"/>
                    <a:sym typeface="Wingdings" pitchFamily="2" charset="2"/>
                  </a:rPr>
                  <a:t>	</a:t>
                </a:r>
                <a:r>
                  <a:rPr lang="en-US" altLang="zh-CN" sz="3200" smtClean="0">
                    <a:solidFill>
                      <a:srgbClr val="111111"/>
                    </a:solidFill>
                    <a:latin typeface="Calibri" pitchFamily="34" charset="0"/>
                    <a:ea typeface="Gulim" pitchFamily="34" charset="-127"/>
                    <a:cs typeface="Calibri" pitchFamily="34" charset="0"/>
                    <a:sym typeface="Wingdings" pitchFamily="2" charset="2"/>
                  </a:rPr>
                  <a:t>		</a:t>
                </a:r>
                <a:r>
                  <a:rPr lang="en-US" altLang="zh-CN" sz="3200" smtClean="0">
                    <a:solidFill>
                      <a:srgbClr val="111111"/>
                    </a:solidFill>
                    <a:latin typeface="Calibri" pitchFamily="34" charset="0"/>
                    <a:ea typeface="Gulim" pitchFamily="34" charset="-127"/>
                    <a:cs typeface="Calibri" pitchFamily="34" charset="0"/>
                  </a:rPr>
                  <a:t>size </a:t>
                </a:r>
                <a:r>
                  <a:rPr lang="en-US" altLang="zh-CN" sz="3200" i="1" smtClean="0">
                    <a:solidFill>
                      <a:srgbClr val="0606C8"/>
                    </a:solidFill>
                    <a:latin typeface="Calibri" pitchFamily="34" charset="0"/>
                    <a:ea typeface="Gulim" pitchFamily="34" charset="-127"/>
                    <a:cs typeface="Calibri" pitchFamily="34" charset="0"/>
                  </a:rPr>
                  <a:t>s</a:t>
                </a:r>
                <a:r>
                  <a:rPr lang="en-US" altLang="zh-CN" sz="3200" smtClean="0">
                    <a:solidFill>
                      <a:srgbClr val="111111"/>
                    </a:solidFill>
                    <a:latin typeface="Calibri" pitchFamily="34" charset="0"/>
                    <a:ea typeface="Gulim" pitchFamily="34" charset="-127"/>
                    <a:cs typeface="Calibri" pitchFamily="34" charset="0"/>
                  </a:rPr>
                  <a:t> P</a:t>
                </a:r>
                <a:r>
                  <a:rPr lang="en-US" altLang="zh-CN" sz="3200" baseline="-25000" smtClean="0">
                    <a:solidFill>
                      <a:srgbClr val="111111"/>
                    </a:solidFill>
                    <a:latin typeface="Calibri" pitchFamily="34" charset="0"/>
                    <a:ea typeface="Gulim" pitchFamily="34" charset="-127"/>
                    <a:cs typeface="Calibri" pitchFamily="34" charset="0"/>
                  </a:rPr>
                  <a:t>Mat</a:t>
                </a:r>
                <a:r>
                  <a:rPr lang="en-US" altLang="zh-CN" sz="2400" baseline="-25000" smtClean="0">
                    <a:solidFill>
                      <a:srgbClr val="111111"/>
                    </a:solidFill>
                    <a:latin typeface="Calibri" pitchFamily="34" charset="0"/>
                    <a:ea typeface="Gulim" pitchFamily="34" charset="-127"/>
                    <a:cs typeface="Calibri" pitchFamily="34" charset="0"/>
                  </a:rPr>
                  <a:t>d</a:t>
                </a:r>
                <a:r>
                  <a:rPr lang="en-US" altLang="zh-CN" sz="3200" baseline="-25000" smtClean="0">
                    <a:solidFill>
                      <a:srgbClr val="111111"/>
                    </a:solidFill>
                    <a:latin typeface="Calibri" pitchFamily="34" charset="0"/>
                    <a:ea typeface="Gulim" pitchFamily="34" charset="-127"/>
                    <a:cs typeface="Calibri" pitchFamily="34" charset="0"/>
                  </a:rPr>
                  <a:t>  </a:t>
                </a:r>
                <a:r>
                  <a:rPr lang="en-US" altLang="zh-CN" sz="3200" smtClean="0">
                    <a:solidFill>
                      <a:srgbClr val="111111"/>
                    </a:solidFill>
                    <a:latin typeface="Calibri" pitchFamily="34" charset="0"/>
                    <a:ea typeface="Gulim" pitchFamily="34" charset="-127"/>
                    <a:cs typeface="Calibri" pitchFamily="34" charset="0"/>
                  </a:rPr>
                  <a:t>proof of </a:t>
                </a:r>
                <a:r>
                  <a:rPr lang="en-US" altLang="zh-CN" sz="3200" smtClean="0">
                    <a:solidFill>
                      <a:srgbClr val="0606C8"/>
                    </a:solidFill>
                    <a:latin typeface="Calibri" pitchFamily="34" charset="0"/>
                    <a:ea typeface="Gulim" pitchFamily="34" charset="-127"/>
                    <a:cs typeface="Calibri" pitchFamily="34" charset="0"/>
                  </a:rPr>
                  <a:t>f=g</a:t>
                </a:r>
                <a:endParaRPr lang="en-US" altLang="zh-CN" sz="3200" smtClean="0">
                  <a:solidFill>
                    <a:srgbClr val="111111"/>
                  </a:solidFill>
                  <a:latin typeface="Calibri" pitchFamily="34" charset="0"/>
                  <a:ea typeface="Gulim" pitchFamily="34" charset="-127"/>
                  <a:cs typeface="Calibri" pitchFamily="34" charset="0"/>
                </a:endParaRPr>
              </a:p>
              <a:p>
                <a:pPr>
                  <a:buClr>
                    <a:schemeClr val="folHlink"/>
                  </a:buClr>
                  <a:buFontTx/>
                  <a:buNone/>
                </a:pPr>
                <a:endParaRPr lang="en-US" b="1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782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6084" y="1122218"/>
                <a:ext cx="8375847" cy="5355355"/>
              </a:xfrm>
              <a:blipFill rotWithShape="1">
                <a:blip r:embed="rId3"/>
                <a:stretch>
                  <a:fillRect l="-1892" t="-147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2345" name="Rectangle 9"/>
          <p:cNvSpPr>
            <a:spLocks noChangeArrowheads="1"/>
          </p:cNvSpPr>
          <p:nvPr/>
        </p:nvSpPr>
        <p:spPr bwMode="auto">
          <a:xfrm>
            <a:off x="433387" y="5144083"/>
            <a:ext cx="8710613" cy="722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en-US" sz="3600" b="1" i="1">
              <a:solidFill>
                <a:schemeClr val="accent1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8220" y="1712888"/>
            <a:ext cx="316338" cy="534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407" y="1769045"/>
            <a:ext cx="253538" cy="478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175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86" y="125140"/>
            <a:ext cx="8737600" cy="728662"/>
          </a:xfrm>
        </p:spPr>
        <p:txBody>
          <a:bodyPr>
            <a:noAutofit/>
          </a:bodyPr>
          <a:lstStyle/>
          <a:p>
            <a:pPr algn="ctr"/>
            <a:r>
              <a:rPr lang="en-US" sz="4800" smtClean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Conclusions so far</a:t>
            </a:r>
            <a:endParaRPr lang="en-US" sz="4800" b="1">
              <a:solidFill>
                <a:srgbClr val="C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233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56084" y="1122218"/>
                <a:ext cx="8375847" cy="5355355"/>
              </a:xfrm>
            </p:spPr>
            <p:style>
              <a:lnRef idx="1">
                <a:schemeClr val="accent3"/>
              </a:lnRef>
              <a:fillRef idx="3">
                <a:schemeClr val="accent3"/>
              </a:fillRef>
              <a:effectRef idx="2">
                <a:schemeClr val="accent3"/>
              </a:effectRef>
              <a:fontRef idx="minor">
                <a:schemeClr val="lt1"/>
              </a:fontRef>
            </p:style>
            <p:txBody>
              <a:bodyPr>
                <a:noAutofit/>
              </a:bodyPr>
              <a:lstStyle/>
              <a:p>
                <a:r>
                  <a:rPr lang="en-US" sz="3200" b="1" smtClean="0">
                    <a:solidFill>
                      <a:schemeClr val="tx2">
                        <a:lumMod val="5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We considered an algebraic question not directly connected to proof complexity—seems to yield lower bounds on proofs</a:t>
                </a:r>
                <a:r>
                  <a:rPr lang="en-US" sz="3200" b="1" smtClean="0">
                    <a:solidFill>
                      <a:srgbClr val="7030A0"/>
                    </a:solidFill>
                    <a:latin typeface="Calibri" pitchFamily="34" charset="0"/>
                    <a:cs typeface="Calibri" pitchFamily="34" charset="0"/>
                  </a:rPr>
                  <a:t>.</a:t>
                </a:r>
              </a:p>
              <a:p>
                <a:r>
                  <a:rPr lang="en-US" sz="32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We show that the same reasoning of Hrubes gives not just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N" altLang="zh-CN" sz="3200">
                        <a:solidFill>
                          <a:srgbClr val="0606C8"/>
                        </a:solidFill>
                        <a:latin typeface="Cambria Math"/>
                      </a:rPr>
                      <m:t>Ω</m:t>
                    </m:r>
                  </m:oMath>
                </a14:m>
                <a:r>
                  <a:rPr lang="en-US" altLang="zh-CN" sz="32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(</a:t>
                </a:r>
                <a:r>
                  <a:rPr lang="en-US" altLang="zh-CN" sz="3200" i="1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n</a:t>
                </a:r>
                <a:r>
                  <a:rPr lang="en-US" altLang="zh-CN" sz="3200" baseline="300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2</a:t>
                </a:r>
                <a:r>
                  <a:rPr lang="en-US" altLang="zh-CN" sz="32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) bounds, but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N" altLang="zh-CN" sz="3200">
                        <a:solidFill>
                          <a:srgbClr val="0606C8"/>
                        </a:solidFill>
                        <a:latin typeface="Cambria Math"/>
                      </a:rPr>
                      <m:t>Ω</m:t>
                    </m:r>
                  </m:oMath>
                </a14:m>
                <a:r>
                  <a:rPr lang="en-US" altLang="zh-CN" sz="32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(</a:t>
                </a:r>
                <a:r>
                  <a:rPr lang="en-US" altLang="zh-CN" sz="3200" i="1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n</a:t>
                </a:r>
                <a:r>
                  <a:rPr lang="en-US" altLang="zh-CN" sz="3200" i="1" baseline="300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d</a:t>
                </a:r>
                <a:r>
                  <a:rPr lang="en-US" altLang="zh-CN" sz="32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)</a:t>
                </a:r>
                <a:r>
                  <a:rPr lang="en-US" altLang="zh-CN" sz="3200">
                    <a:solidFill>
                      <a:srgbClr val="111111"/>
                    </a:solidFill>
                    <a:latin typeface="Calibri" pitchFamily="34" charset="0"/>
                    <a:cs typeface="Calibri" pitchFamily="34" charset="0"/>
                  </a:rPr>
                  <a:t> </a:t>
                </a:r>
                <a:r>
                  <a:rPr lang="en-US" altLang="zh-CN" sz="3200" smtClean="0">
                    <a:solidFill>
                      <a:srgbClr val="111111"/>
                    </a:solidFill>
                    <a:latin typeface="Calibri" pitchFamily="34" charset="0"/>
                    <a:cs typeface="Calibri" pitchFamily="34" charset="0"/>
                  </a:rPr>
                  <a:t>bounds for any d.</a:t>
                </a:r>
              </a:p>
              <a:p>
                <a:r>
                  <a:rPr lang="en-US" sz="3200" b="1" smtClean="0">
                    <a:solidFill>
                      <a:srgbClr val="111111"/>
                    </a:solidFill>
                    <a:latin typeface="Calibri" pitchFamily="34" charset="0"/>
                    <a:cs typeface="Calibri" pitchFamily="34" charset="0"/>
                  </a:rPr>
                  <a:t>We can hope for even super-polynomial lower bounds (the lower bounds increase exponentially in </a:t>
                </a:r>
                <a:r>
                  <a:rPr lang="en-US" sz="3200" b="1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d</a:t>
                </a:r>
                <a:r>
                  <a:rPr lang="en-US" sz="3200" b="1" smtClean="0">
                    <a:solidFill>
                      <a:srgbClr val="111111"/>
                    </a:solidFill>
                    <a:latin typeface="Calibri" pitchFamily="34" charset="0"/>
                    <a:cs typeface="Calibri" pitchFamily="34" charset="0"/>
                  </a:rPr>
                  <a:t>, but                     increases polynomially in </a:t>
                </a:r>
                <a:r>
                  <a:rPr lang="en-US" sz="3200" b="1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d</a:t>
                </a:r>
                <a:r>
                  <a:rPr lang="en-US" sz="3200" b="1" smtClean="0">
                    <a:solidFill>
                      <a:srgbClr val="111111"/>
                    </a:solidFill>
                    <a:latin typeface="Calibri" pitchFamily="34" charset="0"/>
                    <a:cs typeface="Calibri" pitchFamily="34" charset="0"/>
                  </a:rPr>
                  <a:t> and </a:t>
                </a:r>
                <a:r>
                  <a:rPr lang="en-US" sz="3200" b="1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|f|,|g|).</a:t>
                </a:r>
              </a:p>
              <a:p>
                <a:pPr>
                  <a:buClr>
                    <a:schemeClr val="folHlink"/>
                  </a:buClr>
                  <a:buFontTx/>
                  <a:buNone/>
                </a:pPr>
                <a:endParaRPr lang="en-US" b="1">
                  <a:solidFill>
                    <a:srgbClr val="7030A0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782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56084" y="1122218"/>
                <a:ext cx="8375847" cy="5355355"/>
              </a:xfr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2345" name="Rectangle 9"/>
          <p:cNvSpPr>
            <a:spLocks noChangeArrowheads="1"/>
          </p:cNvSpPr>
          <p:nvPr/>
        </p:nvSpPr>
        <p:spPr bwMode="auto">
          <a:xfrm>
            <a:off x="433387" y="5144083"/>
            <a:ext cx="8710613" cy="722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en-US" sz="3600" b="1" i="1">
              <a:solidFill>
                <a:schemeClr val="accent1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4595510" y="5223185"/>
                <a:ext cx="1983492" cy="5847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altLang="zh-CN" sz="3200" b="1" kern="0" smtClean="0">
                    <a:solidFill>
                      <a:srgbClr val="111111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3200" b="1" i="1" ker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+mn-ea"/>
                            <a:cs typeface="Calibri" pitchFamily="34" charset="0"/>
                          </a:rPr>
                        </m:ctrlPr>
                      </m:sSubPr>
                      <m:e>
                        <m:d>
                          <m:dPr>
                            <m:begChr m:val="⟦"/>
                            <m:endChr m:val="⟧"/>
                            <m:ctrlPr>
                              <a:rPr lang="en-US" altLang="zh-CN" sz="3200" b="1" i="1" kern="0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</m:ctrlPr>
                          </m:dPr>
                          <m:e>
                            <m:r>
                              <a:rPr lang="en-US" altLang="zh-CN" sz="3200" b="1" i="1" kern="0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𝒇</m:t>
                            </m:r>
                            <m:r>
                              <a:rPr lang="en-US" altLang="zh-CN" sz="3200" b="1" i="1" kern="0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=</m:t>
                            </m:r>
                            <m:r>
                              <a:rPr lang="en-US" altLang="zh-CN" sz="3200" b="1" i="1" kern="0">
                                <a:solidFill>
                                  <a:srgbClr val="C00000"/>
                                </a:solidFill>
                                <a:effectLst/>
                                <a:latin typeface="Cambria Math"/>
                                <a:ea typeface="+mn-ea"/>
                                <a:cs typeface="Calibri" pitchFamily="34" charset="0"/>
                              </a:rPr>
                              <m:t>𝒈</m:t>
                            </m:r>
                          </m:e>
                        </m:d>
                      </m:e>
                      <m:sub>
                        <m:r>
                          <a:rPr lang="en-US" altLang="zh-CN" sz="3200" b="1" i="1" kern="0">
                            <a:solidFill>
                              <a:srgbClr val="C00000"/>
                            </a:solidFill>
                            <a:effectLst/>
                            <a:latin typeface="Cambria Math"/>
                            <a:ea typeface="+mn-ea"/>
                            <a:cs typeface="Calibri" pitchFamily="34" charset="0"/>
                          </a:rPr>
                          <m:t>𝒅</m:t>
                        </m:r>
                      </m:sub>
                    </m:sSub>
                  </m:oMath>
                </a14:m>
                <a:r>
                  <a:rPr lang="en-US" altLang="zh-CN" sz="3200" b="1" kern="0">
                    <a:solidFill>
                      <a:srgbClr val="111111"/>
                    </a:solidFill>
                    <a:effectLst/>
                    <a:latin typeface="Calibri" pitchFamily="34" charset="0"/>
                    <a:cs typeface="Calibri" pitchFamily="34" charset="0"/>
                  </a:rPr>
                  <a:t> </a:t>
                </a:r>
                <a:endParaRPr lang="zh-CN" altLang="en-US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5510" y="5223185"/>
                <a:ext cx="1983492" cy="584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0749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 rot="21449200">
            <a:off x="2043113" y="2654300"/>
            <a:ext cx="4024312" cy="609600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lang="en-US" altLang="zh-CN" sz="6600" smtClean="0">
                <a:solidFill>
                  <a:srgbClr val="0606C8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Thank </a:t>
            </a:r>
            <a:r>
              <a:rPr lang="en-US" altLang="zh-CN" sz="6600" smtClean="0">
                <a:solidFill>
                  <a:srgbClr val="C00000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you</a:t>
            </a:r>
            <a:r>
              <a:rPr lang="en-US" altLang="zh-CN" sz="6600" smtClean="0">
                <a:solidFill>
                  <a:srgbClr val="0606C8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 </a:t>
            </a:r>
            <a:r>
              <a:rPr lang="en-US" altLang="zh-CN" sz="6600" smtClean="0">
                <a:solidFill>
                  <a:srgbClr val="FFC000"/>
                </a:solidFill>
                <a:latin typeface="Calibri" pitchFamily="34" charset="0"/>
                <a:ea typeface="宋体" pitchFamily="2" charset="-122"/>
                <a:cs typeface="Calibri" pitchFamily="34" charset="0"/>
              </a:rPr>
              <a:t>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86" y="125140"/>
            <a:ext cx="8737600" cy="728662"/>
          </a:xfrm>
        </p:spPr>
        <p:txBody>
          <a:bodyPr>
            <a:noAutofit/>
          </a:bodyPr>
          <a:lstStyle/>
          <a:p>
            <a:pPr algn="ctr"/>
            <a:r>
              <a:rPr lang="en-US" sz="4800" smtClean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What’s the connection?</a:t>
            </a:r>
            <a:endParaRPr lang="en-US" sz="4800" b="1">
              <a:solidFill>
                <a:srgbClr val="C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78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6084" y="1131570"/>
            <a:ext cx="8375847" cy="5346003"/>
          </a:xfrm>
        </p:spPr>
        <p:txBody>
          <a:bodyPr>
            <a:noAutofit/>
          </a:bodyPr>
          <a:lstStyle/>
          <a:p>
            <a:pPr>
              <a:buClr>
                <a:schemeClr val="folHlink"/>
              </a:buClr>
              <a:buFontTx/>
              <a:buNone/>
            </a:pPr>
            <a:r>
              <a:rPr lang="en-US" sz="2800" b="1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Observation (Hrubes ’11): </a:t>
            </a:r>
            <a:r>
              <a:rPr lang="en-US" sz="28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The minimal arithmetic proof of f=g &gt;= Q</a:t>
            </a:r>
            <a:r>
              <a:rPr lang="en-US" sz="2800" baseline="-250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8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(\hat f-\hat g), where \hat f is the noncommutative poly computed by circuit f.</a:t>
            </a:r>
          </a:p>
          <a:p>
            <a:pPr>
              <a:buClr>
                <a:schemeClr val="folHlink"/>
              </a:buClr>
              <a:buFontTx/>
              <a:buNone/>
            </a:pPr>
            <a:r>
              <a:rPr lang="en-US" sz="280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Proof: By induction on number of lines t in proof.</a:t>
            </a:r>
          </a:p>
          <a:p>
            <a:pPr>
              <a:buClr>
                <a:schemeClr val="folHlink"/>
              </a:buClr>
              <a:buFontTx/>
              <a:buNone/>
            </a:pPr>
            <a:r>
              <a:rPr lang="en-US" sz="28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Base: t=1</a:t>
            </a:r>
            <a:r>
              <a:rPr lang="en-US" sz="280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. f=g is an axiom. </a:t>
            </a:r>
          </a:p>
          <a:p>
            <a:pPr>
              <a:buClr>
                <a:schemeClr val="folHlink"/>
              </a:buClr>
              <a:buFontTx/>
              <a:buNone/>
            </a:pPr>
            <a:r>
              <a:rPr lang="en-US" sz="280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If f=g not the commutativity axiom, say h+0=h, then  \hat (h+0)-\hat h =0\in F&lt;X&gt;. Hence Q</a:t>
            </a:r>
            <a:r>
              <a:rPr lang="en-US" sz="2800" baseline="-2500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80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(0)=0.</a:t>
            </a:r>
            <a:endParaRPr lang="en-US" sz="2800" smtClean="0">
              <a:solidFill>
                <a:srgbClr val="0606C8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r>
              <a:rPr lang="en-US" sz="280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Otherwise, f=g is the axiom uv=vu, for u,v circuits, and so Q</a:t>
            </a:r>
            <a:r>
              <a:rPr lang="en-US" sz="2800" baseline="-2500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80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(uv-vu)=1.</a:t>
            </a:r>
          </a:p>
        </p:txBody>
      </p:sp>
      <p:sp>
        <p:nvSpPr>
          <p:cNvPr id="782345" name="Rectangle 9"/>
          <p:cNvSpPr>
            <a:spLocks noChangeArrowheads="1"/>
          </p:cNvSpPr>
          <p:nvPr/>
        </p:nvSpPr>
        <p:spPr bwMode="auto">
          <a:xfrm>
            <a:off x="433387" y="5144083"/>
            <a:ext cx="8710613" cy="722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en-US" sz="3600" b="1" i="1">
              <a:solidFill>
                <a:schemeClr val="accent1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166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86" y="125140"/>
            <a:ext cx="8737600" cy="728662"/>
          </a:xfrm>
        </p:spPr>
        <p:txBody>
          <a:bodyPr>
            <a:noAutofit/>
          </a:bodyPr>
          <a:lstStyle/>
          <a:p>
            <a:pPr algn="ctr"/>
            <a:r>
              <a:rPr lang="en-US" sz="480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	</a:t>
            </a:r>
            <a:endParaRPr lang="en-US" sz="4800" b="1">
              <a:solidFill>
                <a:srgbClr val="C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78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3387" y="548640"/>
            <a:ext cx="8375847" cy="485451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CN" sz="3600" u="sng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Complexity </a:t>
            </a:r>
            <a:r>
              <a:rPr lang="en-US" altLang="zh-CN" sz="3600" u="sng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measure</a:t>
            </a:r>
            <a:r>
              <a:rPr lang="en-US" altLang="zh-CN" sz="280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altLang="zh-CN" sz="280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how many substitution instances of generators are needed to generate an identity </a:t>
            </a:r>
            <a:r>
              <a:rPr lang="en-US" altLang="zh-CN" sz="28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for </a:t>
            </a:r>
            <a:r>
              <a:rPr lang="en-US" altLang="zh-CN" sz="28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Mat</a:t>
            </a:r>
            <a:r>
              <a:rPr lang="en-US" altLang="zh-CN" sz="2800" baseline="-250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n-US" altLang="zh-CN" sz="28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[F</a:t>
            </a:r>
            <a:r>
              <a:rPr lang="en-US" altLang="zh-CN" sz="280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]</a:t>
            </a:r>
            <a:r>
              <a:rPr lang="en-US" altLang="zh-CN" sz="280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280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altLang="zh-CN" sz="2800" u="sng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r>
              <a:rPr lang="en-US" altLang="zh-CN" sz="3200" u="sng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The case of </a:t>
            </a:r>
            <a:r>
              <a:rPr lang="en-US" altLang="zh-CN" sz="3200" u="sng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d=1:</a:t>
            </a:r>
          </a:p>
          <a:p>
            <a:pPr>
              <a:buClr>
                <a:schemeClr val="folHlink"/>
              </a:buClr>
              <a:buFontTx/>
              <a:buNone/>
            </a:pPr>
            <a:r>
              <a:rPr lang="en-US" altLang="zh-CN" sz="280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Let </a:t>
            </a:r>
            <a:r>
              <a:rPr lang="en-US" altLang="zh-CN" sz="280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Q</a:t>
            </a:r>
            <a:r>
              <a:rPr lang="en-US" altLang="zh-CN" sz="2800" baseline="-2500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altLang="zh-CN" sz="280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(f)</a:t>
            </a:r>
            <a:r>
              <a:rPr lang="en-US" altLang="zh-CN" sz="280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be the minimal number of substitution instances of commutators </a:t>
            </a:r>
            <a:r>
              <a:rPr lang="en-US" altLang="zh-CN" sz="280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[x,y</a:t>
            </a:r>
            <a:r>
              <a:rPr lang="en-US" altLang="zh-CN" sz="28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] </a:t>
            </a:r>
            <a:r>
              <a:rPr lang="en-US" altLang="zh-CN" sz="280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needed to generate identities of </a:t>
            </a:r>
            <a:r>
              <a:rPr lang="en-US" altLang="zh-CN" sz="28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Mat</a:t>
            </a:r>
            <a:r>
              <a:rPr lang="en-US" altLang="zh-CN" sz="2800" baseline="-250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altLang="zh-CN" sz="28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[F]</a:t>
            </a:r>
            <a:r>
              <a:rPr lang="en-US" altLang="zh-CN" sz="280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Clr>
                <a:schemeClr val="folHlink"/>
              </a:buClr>
              <a:buFontTx/>
              <a:buNone/>
            </a:pPr>
            <a:r>
              <a:rPr lang="en-US" altLang="zh-CN" sz="280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i.e., min </a:t>
            </a:r>
            <a:r>
              <a:rPr lang="en-US" altLang="zh-CN" sz="28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altLang="zh-CN" sz="280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such that </a:t>
            </a:r>
            <a:r>
              <a:rPr lang="en-US" altLang="zh-CN" sz="28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f</a:t>
            </a:r>
            <a:r>
              <a:rPr lang="en-US" altLang="zh-CN" sz="280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in I&lt;[t</a:t>
            </a:r>
            <a:r>
              <a:rPr lang="en-US" altLang="zh-CN" sz="2800" baseline="-2500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altLang="zh-CN" sz="280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,t’</a:t>
            </a:r>
            <a:r>
              <a:rPr lang="en-US" altLang="zh-CN" sz="2800" baseline="-2500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altLang="zh-CN" sz="280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],…,[t</a:t>
            </a:r>
            <a:r>
              <a:rPr lang="en-US" altLang="zh-CN" sz="2800" baseline="-2500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altLang="zh-CN" sz="280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,t’</a:t>
            </a:r>
            <a:r>
              <a:rPr lang="en-US" altLang="zh-CN" sz="2800" baseline="-2500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altLang="zh-CN" sz="280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]&gt;, for some t’s in F&lt;X&gt;.</a:t>
            </a:r>
          </a:p>
          <a:p>
            <a:pPr>
              <a:buClr>
                <a:schemeClr val="folHlink"/>
              </a:buClr>
              <a:buFontTx/>
              <a:buNone/>
            </a:pPr>
            <a:r>
              <a:rPr lang="en-US" altLang="zh-CN" sz="280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Example: Q</a:t>
            </a:r>
            <a:r>
              <a:rPr lang="en-US" altLang="zh-CN" sz="2800" baseline="-2500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altLang="zh-CN" sz="280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(sum_{i,j\in n} xixj ) = 1</a:t>
            </a:r>
          </a:p>
          <a:p>
            <a:pPr>
              <a:buClr>
                <a:schemeClr val="folHlink"/>
              </a:buClr>
              <a:buFontTx/>
              <a:buNone/>
            </a:pPr>
            <a:r>
              <a:rPr lang="en-US" altLang="zh-CN" sz="280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sum_{i,j\in n} xixj </a:t>
            </a:r>
            <a:r>
              <a:rPr lang="en-US" altLang="zh-CN" sz="280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= (x1+…+xn)*(x1+…+xn)</a:t>
            </a:r>
          </a:p>
          <a:p>
            <a:pPr>
              <a:buClr>
                <a:schemeClr val="folHlink"/>
              </a:buClr>
              <a:buFontTx/>
              <a:buNone/>
            </a:pPr>
            <a:endParaRPr lang="en-US" altLang="zh-CN" sz="2800" smtClean="0">
              <a:solidFill>
                <a:schemeClr val="accent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endParaRPr lang="en-US" altLang="zh-CN" sz="2800" smtClean="0">
              <a:solidFill>
                <a:schemeClr val="accent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r>
              <a:rPr lang="en-US" altLang="zh-CN" sz="280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zh-CN" altLang="en-US" sz="2800"/>
          </a:p>
          <a:p>
            <a:pPr>
              <a:buNone/>
            </a:pPr>
            <a:endParaRPr lang="en-US" altLang="zh-CN" sz="2800" u="sng" smtClean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altLang="zh-CN" sz="2800" u="sng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endParaRPr lang="en-US" smtClean="0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604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86" y="125140"/>
            <a:ext cx="8737600" cy="728662"/>
          </a:xfrm>
        </p:spPr>
        <p:txBody>
          <a:bodyPr>
            <a:noAutofit/>
          </a:bodyPr>
          <a:lstStyle/>
          <a:p>
            <a:pPr algn="ctr"/>
            <a:r>
              <a:rPr lang="en-US" sz="4800" b="1" smtClean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The algebraic problem</a:t>
            </a:r>
            <a:endParaRPr lang="en-US" sz="4800" b="1">
              <a:solidFill>
                <a:srgbClr val="C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78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3387" y="1095248"/>
            <a:ext cx="8375847" cy="5442711"/>
          </a:xfrm>
        </p:spPr>
        <p:txBody>
          <a:bodyPr>
            <a:noAutofit/>
          </a:bodyPr>
          <a:lstStyle/>
          <a:p>
            <a:pPr>
              <a:buClr>
                <a:schemeClr val="folHlink"/>
              </a:buClr>
              <a:buFontTx/>
              <a:buNone/>
            </a:pPr>
            <a:r>
              <a:rPr lang="en-US" sz="4000" b="1" smtClean="0">
                <a:solidFill>
                  <a:schemeClr val="accent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Let F&lt;X&gt;  be the ring of noncommutative polynomials over variables </a:t>
            </a:r>
            <a:r>
              <a:rPr lang="en-US" sz="4000" b="1" i="1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4000" b="1" baseline="-250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4000" b="1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en-US" sz="4000" b="1" i="1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4000" b="1" baseline="-250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4000" b="1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en-US" sz="4000" b="1" i="1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…</a:t>
            </a:r>
            <a:endParaRPr lang="en-US" sz="4000" b="1" smtClean="0">
              <a:solidFill>
                <a:srgbClr val="0606C8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r>
              <a:rPr lang="en-US" sz="40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i.e., every polynomial is a formal sum of noncommutative monomials with coefficients from the field F. </a:t>
            </a:r>
          </a:p>
          <a:p>
            <a:pPr>
              <a:buClr>
                <a:schemeClr val="folHlink"/>
              </a:buClr>
              <a:buFontTx/>
              <a:buNone/>
            </a:pPr>
            <a:r>
              <a:rPr lang="en-US" sz="36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E.g., the commutator </a:t>
            </a:r>
            <a:r>
              <a:rPr lang="en-US" sz="36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[</a:t>
            </a:r>
            <a:r>
              <a:rPr lang="en-US" sz="3600" i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3600" baseline="-250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36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,</a:t>
            </a:r>
            <a:r>
              <a:rPr lang="en-US" sz="3600" i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sz="3600" baseline="-250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36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]:=</a:t>
            </a:r>
            <a:r>
              <a:rPr lang="en-US" altLang="zh-CN" sz="3600" i="1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3600" i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altLang="zh-CN" sz="3600" baseline="-250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altLang="zh-CN" sz="3600" i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altLang="zh-CN" sz="3600" baseline="-250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 </a:t>
            </a:r>
            <a:r>
              <a:rPr lang="en-US" sz="36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–</a:t>
            </a:r>
            <a:r>
              <a:rPr lang="en-US" altLang="zh-CN" sz="3600" i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x</a:t>
            </a:r>
            <a:r>
              <a:rPr lang="en-US" altLang="zh-CN" sz="3600" baseline="-250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altLang="zh-CN" sz="3600" i="1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altLang="zh-CN" sz="3600" baseline="-250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360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is </a:t>
            </a:r>
            <a:r>
              <a:rPr lang="en-US" sz="3600" i="1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not</a:t>
            </a:r>
            <a:r>
              <a:rPr lang="en-US" sz="36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 the zero polynomial.</a:t>
            </a:r>
            <a:endParaRPr lang="en-US" sz="3600" b="1" smtClean="0">
              <a:solidFill>
                <a:srgbClr val="0606C8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endParaRPr lang="en-US" sz="3200" b="1">
              <a:solidFill>
                <a:schemeClr val="accent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endParaRPr lang="en-US" sz="3200" b="1">
              <a:solidFill>
                <a:schemeClr val="accent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82345" name="Rectangle 9"/>
          <p:cNvSpPr>
            <a:spLocks noChangeArrowheads="1"/>
          </p:cNvSpPr>
          <p:nvPr/>
        </p:nvSpPr>
        <p:spPr bwMode="auto">
          <a:xfrm>
            <a:off x="433387" y="5144083"/>
            <a:ext cx="8710613" cy="722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en-US" sz="3600" b="1" i="1">
              <a:solidFill>
                <a:schemeClr val="accent1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9308" y="1197132"/>
            <a:ext cx="124777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246" y="4345212"/>
            <a:ext cx="3714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009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1278" y="6155586"/>
            <a:ext cx="337281" cy="441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3387" y="1095248"/>
            <a:ext cx="8375847" cy="5442711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CN" sz="3600">
                <a:solidFill>
                  <a:schemeClr val="accent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Let </a:t>
            </a:r>
            <a:r>
              <a:rPr lang="en-US" altLang="zh-CN" sz="3600" i="1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A </a:t>
            </a:r>
            <a:r>
              <a:rPr lang="en-US" altLang="zh-CN" sz="3600">
                <a:solidFill>
                  <a:schemeClr val="accent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be a (</a:t>
            </a:r>
            <a:r>
              <a:rPr lang="en-US" altLang="zh-CN" sz="3600">
                <a:solidFill>
                  <a:schemeClr val="accent4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not necessarily commutative, but associative</a:t>
            </a:r>
            <a:r>
              <a:rPr lang="en-US" altLang="zh-CN" sz="3600">
                <a:solidFill>
                  <a:schemeClr val="accent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en-US" altLang="zh-CN" sz="3600" smtClean="0">
                <a:solidFill>
                  <a:schemeClr val="accent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F -</a:t>
            </a:r>
            <a:r>
              <a:rPr lang="en-US" altLang="zh-CN" sz="360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algebra.</a:t>
            </a:r>
            <a:r>
              <a:rPr lang="en-US" altLang="zh-CN" sz="3600">
                <a:solidFill>
                  <a:schemeClr val="accent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buNone/>
            </a:pPr>
            <a:r>
              <a:rPr lang="en-US" altLang="zh-CN" sz="3600">
                <a:solidFill>
                  <a:schemeClr val="accent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E.g.: the </a:t>
            </a:r>
            <a:r>
              <a:rPr lang="en-US" altLang="zh-CN" sz="3600" i="1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n-US" altLang="zh-CN" sz="2800" i="1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altLang="zh-CN" sz="3600" i="1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n-US" altLang="zh-CN" sz="3600" smtClean="0">
                <a:solidFill>
                  <a:schemeClr val="accent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3600">
                <a:solidFill>
                  <a:schemeClr val="accent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matrix algebra </a:t>
            </a:r>
            <a:r>
              <a:rPr lang="en-US" altLang="zh-CN" sz="36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Mat</a:t>
            </a:r>
            <a:r>
              <a:rPr lang="en-US" altLang="zh-CN" sz="3600" i="1" baseline="-250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n-US" altLang="zh-CN" sz="36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(   )</a:t>
            </a:r>
            <a:r>
              <a:rPr lang="en-US" altLang="zh-CN" sz="3600" smtClean="0">
                <a:solidFill>
                  <a:schemeClr val="accent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. </a:t>
            </a:r>
            <a:endParaRPr lang="en-US" altLang="zh-CN" sz="3600">
              <a:solidFill>
                <a:schemeClr val="accent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endParaRPr lang="en-US" sz="3600" smtClean="0">
              <a:solidFill>
                <a:schemeClr val="accent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r>
              <a:rPr lang="en-US" sz="360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An </a:t>
            </a:r>
            <a:r>
              <a:rPr lang="en-US" sz="3600" i="1" u="sng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identity</a:t>
            </a:r>
            <a:r>
              <a:rPr lang="en-US" sz="3600" i="1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of </a:t>
            </a:r>
            <a:r>
              <a:rPr lang="en-US" sz="3600" i="1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en-US" sz="360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is a noncommutative polynomial </a:t>
            </a:r>
            <a:r>
              <a:rPr lang="en-US" altLang="zh-CN" sz="36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f(x</a:t>
            </a:r>
            <a:r>
              <a:rPr lang="en-US" altLang="zh-CN" sz="3600" i="1" baseline="-250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altLang="zh-CN" sz="36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,..,x</a:t>
            </a:r>
            <a:r>
              <a:rPr lang="en-US" altLang="zh-CN" sz="3600" baseline="-250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n-US" altLang="zh-CN" sz="36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) </a:t>
            </a:r>
            <a:r>
              <a:rPr lang="en-US" altLang="zh-CN" sz="360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in F&lt;X</a:t>
            </a:r>
            <a:r>
              <a:rPr lang="en-US" altLang="zh-CN" sz="360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&gt;,, where for all vectors </a:t>
            </a:r>
            <a:r>
              <a:rPr lang="en-US" altLang="zh-CN" sz="3600" u="sng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en-US" altLang="zh-CN" sz="360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 from </a:t>
            </a:r>
            <a:r>
              <a:rPr lang="en-US" altLang="zh-CN" sz="36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en-US" altLang="zh-CN" sz="3600" baseline="300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n</a:t>
            </a:r>
            <a:r>
              <a:rPr lang="en-US" altLang="zh-CN" sz="3600" smtClean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en-US" altLang="zh-CN" sz="36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f(</a:t>
            </a:r>
            <a:r>
              <a:rPr lang="en-US" altLang="zh-CN" sz="3600" u="sng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a</a:t>
            </a:r>
            <a:r>
              <a:rPr lang="en-US" altLang="zh-CN" sz="36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)=0.</a:t>
            </a:r>
          </a:p>
          <a:p>
            <a:pPr>
              <a:buClr>
                <a:schemeClr val="folHlink"/>
              </a:buClr>
              <a:buFontTx/>
              <a:buNone/>
            </a:pPr>
            <a:r>
              <a:rPr lang="en-US" sz="36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E.g.: </a:t>
            </a:r>
            <a:r>
              <a:rPr lang="en-US" altLang="zh-CN" sz="3600" i="1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altLang="zh-CN" sz="3600" baseline="-250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altLang="zh-CN" sz="3600" i="1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altLang="zh-CN" sz="3600" baseline="-250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2 </a:t>
            </a:r>
            <a:r>
              <a:rPr lang="en-US" altLang="zh-CN" sz="360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–</a:t>
            </a:r>
            <a:r>
              <a:rPr lang="en-US" altLang="zh-CN" sz="3600" i="1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 x</a:t>
            </a:r>
            <a:r>
              <a:rPr lang="en-US" altLang="zh-CN" sz="3600" baseline="-2500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altLang="zh-CN" sz="3600" i="1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altLang="zh-CN" sz="3600" baseline="-2500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36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is an identity of</a:t>
            </a:r>
          </a:p>
          <a:p>
            <a:pPr>
              <a:buClr>
                <a:schemeClr val="folHlink"/>
              </a:buClr>
              <a:buFontTx/>
              <a:buNone/>
            </a:pPr>
            <a:r>
              <a:rPr lang="en-US" sz="36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Mat</a:t>
            </a:r>
            <a:r>
              <a:rPr lang="en-US" sz="3600" baseline="-250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36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( F )</a:t>
            </a:r>
            <a:r>
              <a:rPr lang="en-US" sz="36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  (but not of </a:t>
            </a:r>
            <a:r>
              <a:rPr lang="en-US" altLang="zh-CN" sz="360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Mat</a:t>
            </a:r>
            <a:r>
              <a:rPr lang="en-US" altLang="zh-CN" sz="3600" i="1" baseline="-2500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n-US" altLang="zh-CN" sz="360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( </a:t>
            </a:r>
            <a:r>
              <a:rPr lang="en-US" altLang="zh-CN" sz="36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  )</a:t>
            </a:r>
            <a:r>
              <a:rPr lang="en-US" altLang="zh-CN" sz="3600" smtClean="0">
                <a:solidFill>
                  <a:schemeClr val="accent2">
                    <a:lumMod val="2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36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if </a:t>
            </a:r>
            <a:r>
              <a:rPr lang="en-US" sz="36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d&gt;1</a:t>
            </a:r>
            <a:r>
              <a:rPr lang="en-US" sz="36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)</a:t>
            </a:r>
          </a:p>
          <a:p>
            <a:pPr>
              <a:buClr>
                <a:schemeClr val="folHlink"/>
              </a:buClr>
              <a:buFontTx/>
              <a:buNone/>
            </a:pPr>
            <a:endParaRPr lang="en-US" sz="2800" b="1">
              <a:solidFill>
                <a:schemeClr val="accent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endParaRPr lang="en-US" sz="2800" b="1">
              <a:solidFill>
                <a:schemeClr val="accent2">
                  <a:lumMod val="25000"/>
                </a:schemeClr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86" y="125140"/>
            <a:ext cx="8737600" cy="728662"/>
          </a:xfrm>
        </p:spPr>
        <p:txBody>
          <a:bodyPr>
            <a:noAutofit/>
          </a:bodyPr>
          <a:lstStyle/>
          <a:p>
            <a:pPr algn="ctr"/>
            <a:r>
              <a:rPr lang="en-US" sz="4800" b="1" smtClean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The algebraic problem</a:t>
            </a:r>
            <a:endParaRPr lang="en-US" sz="4800" b="1">
              <a:solidFill>
                <a:srgbClr val="C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6253" y="2409979"/>
            <a:ext cx="356980" cy="466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866" y="1730800"/>
            <a:ext cx="3714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0129" y="6142706"/>
            <a:ext cx="356980" cy="466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1758" y="4288062"/>
            <a:ext cx="1139041" cy="547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4250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912" y="4907793"/>
            <a:ext cx="3814762" cy="938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86" y="125140"/>
            <a:ext cx="8737600" cy="728662"/>
          </a:xfrm>
        </p:spPr>
        <p:txBody>
          <a:bodyPr>
            <a:noAutofit/>
          </a:bodyPr>
          <a:lstStyle/>
          <a:p>
            <a:pPr algn="ctr"/>
            <a:r>
              <a:rPr lang="en-US" sz="480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	</a:t>
            </a:r>
            <a:endParaRPr lang="en-US" sz="4800" b="1">
              <a:solidFill>
                <a:srgbClr val="C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78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3387" y="548640"/>
            <a:ext cx="8375847" cy="485451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CN" sz="320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Consider the </a:t>
            </a:r>
            <a:r>
              <a:rPr lang="en-US" altLang="zh-CN" sz="320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set of identities over </a:t>
            </a:r>
            <a:r>
              <a:rPr lang="en-US" altLang="zh-CN" sz="320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Mat</a:t>
            </a:r>
            <a:r>
              <a:rPr lang="en-US" altLang="zh-CN" sz="3200" i="1" baseline="-2500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n-US" altLang="zh-CN" sz="320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[F]</a:t>
            </a:r>
            <a:r>
              <a:rPr lang="en-US" altLang="zh-CN" sz="320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Clr>
                <a:schemeClr val="folHlink"/>
              </a:buClr>
              <a:buFontTx/>
              <a:buNone/>
            </a:pPr>
            <a:endParaRPr lang="en-US" sz="3200" smtClean="0">
              <a:solidFill>
                <a:schemeClr val="accent4">
                  <a:lumMod val="60000"/>
                  <a:lumOff val="4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r>
              <a:rPr lang="en-US" sz="320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Kemer ‘87: </a:t>
            </a:r>
            <a:r>
              <a:rPr lang="en-US" sz="32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Identities of </a:t>
            </a:r>
            <a:r>
              <a:rPr lang="en-US" sz="32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Mat</a:t>
            </a:r>
            <a:r>
              <a:rPr lang="en-US" sz="3200" baseline="-250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n-US" sz="32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[F] </a:t>
            </a:r>
            <a:r>
              <a:rPr lang="en-US" sz="32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can be generated (in the two-sided ideal) by substitution instances of a </a:t>
            </a:r>
            <a:r>
              <a:rPr lang="en-US" sz="3200" u="sng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finite </a:t>
            </a:r>
            <a:r>
              <a:rPr lang="en-US" sz="32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set </a:t>
            </a:r>
            <a:r>
              <a:rPr lang="en-US" sz="3200" i="1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en-US" sz="32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of polynomials </a:t>
            </a:r>
            <a:r>
              <a:rPr lang="en-US" sz="32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g</a:t>
            </a:r>
            <a:r>
              <a:rPr lang="en-US" sz="3200" baseline="-250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32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…g</a:t>
            </a:r>
            <a:r>
              <a:rPr lang="en-US" sz="3200" baseline="-250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en-US" sz="32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in   F&lt;X</a:t>
            </a:r>
          </a:p>
          <a:p>
            <a:pPr>
              <a:buClr>
                <a:schemeClr val="folHlink"/>
              </a:buClr>
              <a:buFontTx/>
              <a:buNone/>
            </a:pPr>
            <a:endParaRPr lang="en-US" altLang="zh-CN" sz="3200" smtClean="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r>
              <a:rPr lang="en-US" altLang="zh-CN" sz="320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I.e., every </a:t>
            </a:r>
            <a:r>
              <a:rPr lang="en-US" altLang="zh-CN" sz="320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identity </a:t>
            </a:r>
            <a:r>
              <a:rPr lang="en-US" altLang="zh-CN" sz="3200" i="1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f</a:t>
            </a:r>
            <a:r>
              <a:rPr lang="en-US" altLang="zh-CN" sz="320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in F&lt;X&gt; over </a:t>
            </a:r>
            <a:r>
              <a:rPr lang="en-US" altLang="zh-CN" sz="3200" err="1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Mat</a:t>
            </a:r>
            <a:r>
              <a:rPr lang="en-US" altLang="zh-CN" sz="3200" baseline="-25000" err="1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n-US" altLang="zh-CN" sz="32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(F</a:t>
            </a:r>
            <a:r>
              <a:rPr lang="en-US" altLang="zh-CN" sz="320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en-US" altLang="zh-CN" sz="320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can be written as</a:t>
            </a:r>
            <a:r>
              <a:rPr lang="en-US" altLang="zh-CN" sz="320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:</a:t>
            </a:r>
            <a:r>
              <a:rPr lang="en-US" altLang="zh-CN" sz="360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		</a:t>
            </a:r>
            <a:endParaRPr lang="en-US" altLang="zh-CN" sz="4800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r>
              <a:rPr lang="en-US" altLang="zh-CN" sz="360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for </a:t>
            </a:r>
            <a:r>
              <a:rPr lang="en-US" altLang="zh-CN" sz="360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some polynomials </a:t>
            </a:r>
            <a:r>
              <a:rPr lang="en-US" altLang="zh-CN" sz="36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Q</a:t>
            </a:r>
            <a:r>
              <a:rPr lang="en-US" altLang="zh-CN" sz="3600" baseline="-250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altLang="zh-CN" sz="360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’s, </a:t>
            </a:r>
            <a:r>
              <a:rPr lang="en-US" altLang="zh-CN" sz="36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n-US" altLang="zh-CN" sz="3600" baseline="-2500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altLang="zh-CN" sz="360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’s and </a:t>
            </a:r>
            <a:r>
              <a:rPr lang="en-US" altLang="zh-CN" sz="36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P</a:t>
            </a:r>
            <a:r>
              <a:rPr lang="en-US" altLang="zh-CN" sz="3600" baseline="-250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altLang="zh-CN" sz="360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’s </a:t>
            </a:r>
            <a:r>
              <a:rPr lang="en-US" altLang="zh-CN" sz="360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in </a:t>
            </a:r>
            <a:r>
              <a:rPr lang="en-US" altLang="zh-CN" sz="360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F&lt;X</a:t>
            </a:r>
            <a:r>
              <a:rPr lang="en-US" altLang="zh-CN" sz="360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3600" smtClean="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.  </a:t>
            </a:r>
          </a:p>
          <a:p>
            <a:pPr>
              <a:buClr>
                <a:schemeClr val="folHlink"/>
              </a:buClr>
              <a:buFontTx/>
              <a:buNone/>
            </a:pPr>
            <a:r>
              <a:rPr lang="en-US" sz="280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	</a:t>
            </a:r>
            <a:endParaRPr lang="en-US" smtClean="0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646" y="3297148"/>
            <a:ext cx="812238" cy="3906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7" y="6204260"/>
            <a:ext cx="807719" cy="388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425" y="4514612"/>
            <a:ext cx="902455" cy="434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412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86" y="125140"/>
            <a:ext cx="8737600" cy="728662"/>
          </a:xfrm>
        </p:spPr>
        <p:txBody>
          <a:bodyPr>
            <a:noAutofit/>
          </a:bodyPr>
          <a:lstStyle/>
          <a:p>
            <a:pPr algn="ctr"/>
            <a:r>
              <a:rPr lang="en-US" sz="480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	</a:t>
            </a:r>
            <a:endParaRPr lang="en-US" sz="4800" b="1">
              <a:solidFill>
                <a:srgbClr val="C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78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3387" y="464696"/>
            <a:ext cx="8365839" cy="59061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CN" sz="4000" u="sng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Example for </a:t>
            </a:r>
            <a:r>
              <a:rPr lang="en-US" altLang="zh-CN" sz="4000" u="sng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d=1</a:t>
            </a:r>
            <a:r>
              <a:rPr lang="en-US" altLang="zh-CN" sz="4000" u="sng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4000" u="sng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case (</a:t>
            </a:r>
            <a:r>
              <a:rPr lang="en-US" altLang="zh-CN" sz="4000" u="sng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Mat</a:t>
            </a:r>
            <a:r>
              <a:rPr lang="en-US" altLang="zh-CN" sz="4000" baseline="-250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altLang="zh-CN" sz="4000" u="sng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[F]</a:t>
            </a:r>
            <a:r>
              <a:rPr lang="en-US" altLang="zh-CN" sz="4000" u="sng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)</a:t>
            </a:r>
            <a:r>
              <a:rPr lang="en-US" altLang="zh-CN" sz="4000" smtClean="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:</a:t>
            </a:r>
            <a:endParaRPr lang="en-US" sz="4000" smtClean="0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r>
              <a:rPr lang="en-US" sz="4000">
                <a:solidFill>
                  <a:srgbClr val="111111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40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All identities of </a:t>
            </a:r>
            <a:r>
              <a:rPr lang="en-US" altLang="zh-CN" sz="40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Mat</a:t>
            </a:r>
            <a:r>
              <a:rPr lang="en-US" altLang="zh-CN" sz="4000" baseline="-250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altLang="zh-CN" sz="40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[F</a:t>
            </a:r>
            <a:r>
              <a:rPr lang="en-US" altLang="zh-CN" sz="400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] </a:t>
            </a:r>
            <a:r>
              <a:rPr lang="en-US" altLang="zh-CN" sz="40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can be generated by substitution instances of a single polynomial:</a:t>
            </a:r>
          </a:p>
          <a:p>
            <a:pPr>
              <a:buClr>
                <a:schemeClr val="folHlink"/>
              </a:buClr>
              <a:buFontTx/>
              <a:buNone/>
            </a:pPr>
            <a:r>
              <a:rPr lang="en-US" altLang="zh-CN" sz="40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altLang="zh-CN" sz="400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the </a:t>
            </a:r>
            <a:r>
              <a:rPr lang="en-US" sz="400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commutator</a:t>
            </a:r>
            <a:r>
              <a:rPr lang="en-US" sz="400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[</a:t>
            </a:r>
            <a:r>
              <a:rPr lang="en-US" sz="4000" err="1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x,y</a:t>
            </a:r>
            <a:r>
              <a:rPr lang="en-US" sz="40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]=xy-yx</a:t>
            </a:r>
            <a:r>
              <a:rPr lang="en-US" sz="400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:</a:t>
            </a:r>
          </a:p>
          <a:p>
            <a:pPr>
              <a:buClr>
                <a:schemeClr val="folHlink"/>
              </a:buClr>
              <a:buFontTx/>
              <a:buNone/>
            </a:pPr>
            <a:r>
              <a:rPr lang="en-US" sz="400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       </a:t>
            </a:r>
            <a:r>
              <a:rPr lang="en-US" sz="40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f</a:t>
            </a:r>
            <a:r>
              <a:rPr lang="en-US" sz="400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is an identity of </a:t>
            </a:r>
            <a:r>
              <a:rPr lang="en-US" sz="40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Mat</a:t>
            </a:r>
            <a:r>
              <a:rPr lang="en-US" sz="4000" baseline="-250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40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[F]</a:t>
            </a:r>
            <a:r>
              <a:rPr lang="en-US" sz="400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 </a:t>
            </a:r>
            <a:r>
              <a:rPr lang="en-US" sz="400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iff</a:t>
            </a:r>
            <a:r>
              <a:rPr lang="en-US" sz="400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</a:p>
          <a:p>
            <a:pPr>
              <a:buClr>
                <a:schemeClr val="folHlink"/>
              </a:buClr>
              <a:buFontTx/>
              <a:buNone/>
            </a:pPr>
            <a:r>
              <a:rPr lang="en-US" sz="400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			f in &lt;[</a:t>
            </a:r>
            <a:r>
              <a:rPr lang="en-US" sz="400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x_i,x_j</a:t>
            </a:r>
            <a:r>
              <a:rPr lang="en-US" sz="400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]: </a:t>
            </a:r>
            <a:r>
              <a:rPr lang="en-US" sz="400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sz="400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4000" err="1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neq</a:t>
            </a:r>
            <a:r>
              <a:rPr lang="en-US" sz="400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 j in N </a:t>
            </a:r>
          </a:p>
          <a:p>
            <a:pPr>
              <a:buClr>
                <a:schemeClr val="folHlink"/>
              </a:buClr>
              <a:buFontTx/>
              <a:buNone/>
            </a:pPr>
            <a:r>
              <a:rPr lang="en-US" sz="400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	</a:t>
            </a:r>
            <a:r>
              <a:rPr lang="en-US" sz="400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sz="400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all ideals are </a:t>
            </a:r>
            <a:r>
              <a:rPr lang="en-US" sz="4000" u="sng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two sided</a:t>
            </a:r>
            <a:r>
              <a:rPr lang="en-US" sz="4000" smtClean="0">
                <a:solidFill>
                  <a:schemeClr val="tx1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 ideals</a:t>
            </a:r>
            <a:r>
              <a:rPr lang="en-US" sz="4000" smtClean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).</a:t>
            </a:r>
            <a:endParaRPr lang="en-US" sz="4000">
              <a:solidFill>
                <a:schemeClr val="accent1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endParaRPr lang="en-US" sz="240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82345" name="Rectangle 9"/>
          <p:cNvSpPr>
            <a:spLocks noChangeArrowheads="1"/>
          </p:cNvSpPr>
          <p:nvPr/>
        </p:nvSpPr>
        <p:spPr bwMode="auto">
          <a:xfrm>
            <a:off x="433387" y="5144083"/>
            <a:ext cx="8710613" cy="722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en-US" sz="3600" b="1" i="1">
              <a:solidFill>
                <a:schemeClr val="accent1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4601" y="4717175"/>
            <a:ext cx="5640205" cy="632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664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86" y="125140"/>
            <a:ext cx="8737600" cy="728662"/>
          </a:xfrm>
        </p:spPr>
        <p:txBody>
          <a:bodyPr>
            <a:noAutofit/>
          </a:bodyPr>
          <a:lstStyle/>
          <a:p>
            <a:pPr algn="ctr"/>
            <a:r>
              <a:rPr lang="en-US" sz="480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	</a:t>
            </a:r>
            <a:endParaRPr lang="en-US" sz="4800" b="1">
              <a:solidFill>
                <a:srgbClr val="C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p:sp>
        <p:nvSpPr>
          <p:cNvPr id="7823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3387" y="548640"/>
            <a:ext cx="8375847" cy="485451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altLang="zh-CN" sz="4000" smtClean="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Complexity </a:t>
            </a:r>
            <a:r>
              <a:rPr lang="en-US" altLang="zh-CN" sz="400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measure</a:t>
            </a:r>
            <a:r>
              <a:rPr lang="en-US" altLang="zh-CN" sz="3200">
                <a:solidFill>
                  <a:srgbClr val="0070C0"/>
                </a:solidFill>
                <a:latin typeface="Calibri" pitchFamily="34" charset="0"/>
                <a:cs typeface="Calibri" pitchFamily="34" charset="0"/>
              </a:rPr>
              <a:t>: </a:t>
            </a:r>
            <a:r>
              <a:rPr lang="en-US" altLang="zh-CN" sz="320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how many substitution instances of generators are needed to generate an identity </a:t>
            </a:r>
            <a:r>
              <a:rPr lang="en-US" altLang="zh-CN" sz="32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for </a:t>
            </a:r>
            <a:r>
              <a:rPr lang="en-US" altLang="zh-CN" sz="32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Mat</a:t>
            </a:r>
            <a:r>
              <a:rPr lang="en-US" altLang="zh-CN" sz="3200" baseline="-250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d</a:t>
            </a:r>
            <a:r>
              <a:rPr lang="en-US" altLang="zh-CN" sz="32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[F</a:t>
            </a:r>
            <a:r>
              <a:rPr lang="en-US" altLang="zh-CN" sz="320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]</a:t>
            </a:r>
            <a:r>
              <a:rPr lang="en-US" altLang="zh-CN" sz="320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3200">
                <a:solidFill>
                  <a:schemeClr val="accent4">
                    <a:lumMod val="75000"/>
                  </a:schemeClr>
                </a:solidFill>
                <a:latin typeface="Calibri" pitchFamily="34" charset="0"/>
                <a:cs typeface="Calibri" pitchFamily="34" charset="0"/>
              </a:rPr>
              <a:t>?</a:t>
            </a:r>
            <a:endParaRPr lang="en-US" altLang="zh-CN" sz="3200" u="sng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r>
              <a:rPr lang="en-US" altLang="zh-CN" sz="4000" u="sng" smtClean="0">
                <a:solidFill>
                  <a:srgbClr val="328F03"/>
                </a:solidFill>
                <a:latin typeface="Calibri" pitchFamily="34" charset="0"/>
                <a:cs typeface="Calibri" pitchFamily="34" charset="0"/>
              </a:rPr>
              <a:t>The case of </a:t>
            </a:r>
            <a:r>
              <a:rPr lang="en-US" altLang="zh-CN" sz="4000" u="sng">
                <a:solidFill>
                  <a:srgbClr val="328F03"/>
                </a:solidFill>
                <a:latin typeface="Calibri" pitchFamily="34" charset="0"/>
                <a:cs typeface="Calibri" pitchFamily="34" charset="0"/>
              </a:rPr>
              <a:t>d=1:</a:t>
            </a:r>
          </a:p>
          <a:p>
            <a:pPr>
              <a:buClr>
                <a:schemeClr val="folHlink"/>
              </a:buClr>
              <a:buFontTx/>
              <a:buNone/>
            </a:pPr>
            <a:r>
              <a:rPr lang="en-US" altLang="zh-CN" sz="320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Let </a:t>
            </a:r>
            <a:r>
              <a:rPr lang="en-US" altLang="zh-CN" sz="320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Q</a:t>
            </a:r>
            <a:r>
              <a:rPr lang="en-US" altLang="zh-CN" sz="3200" baseline="-2500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altLang="zh-CN" sz="320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(f)</a:t>
            </a:r>
            <a:r>
              <a:rPr lang="en-US" altLang="zh-CN" sz="320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be the minimal number of substitution instances of commutators </a:t>
            </a:r>
            <a:r>
              <a:rPr lang="en-US" altLang="zh-CN" sz="320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[x,y</a:t>
            </a:r>
            <a:r>
              <a:rPr lang="en-US" altLang="zh-CN" sz="32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] </a:t>
            </a:r>
            <a:r>
              <a:rPr lang="en-US" altLang="zh-CN" sz="320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needed to generate identities of </a:t>
            </a:r>
            <a:r>
              <a:rPr lang="en-US" altLang="zh-CN" sz="32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Mat</a:t>
            </a:r>
            <a:r>
              <a:rPr lang="en-US" altLang="zh-CN" sz="3200" baseline="-250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altLang="zh-CN" sz="32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[F]</a:t>
            </a:r>
            <a:r>
              <a:rPr lang="en-US" altLang="zh-CN" sz="320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.</a:t>
            </a:r>
          </a:p>
          <a:p>
            <a:pPr>
              <a:buClr>
                <a:schemeClr val="folHlink"/>
              </a:buClr>
              <a:buFontTx/>
              <a:buNone/>
            </a:pPr>
            <a:r>
              <a:rPr lang="en-US" altLang="zh-CN" sz="320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i.e., min </a:t>
            </a:r>
            <a:r>
              <a:rPr lang="en-US" altLang="zh-CN" sz="32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altLang="zh-CN" sz="320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such that </a:t>
            </a:r>
            <a:r>
              <a:rPr lang="en-US" altLang="zh-CN" sz="32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f</a:t>
            </a:r>
            <a:r>
              <a:rPr lang="en-US" altLang="zh-CN" sz="320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in I&lt;[t</a:t>
            </a:r>
            <a:r>
              <a:rPr lang="en-US" altLang="zh-CN" sz="3200" baseline="-2500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altLang="zh-CN" sz="320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,t’</a:t>
            </a:r>
            <a:r>
              <a:rPr lang="en-US" altLang="zh-CN" sz="3200" baseline="-2500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altLang="zh-CN" sz="320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],…,[t</a:t>
            </a:r>
            <a:r>
              <a:rPr lang="en-US" altLang="zh-CN" sz="3200" baseline="-2500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altLang="zh-CN" sz="320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,t’</a:t>
            </a:r>
            <a:r>
              <a:rPr lang="en-US" altLang="zh-CN" sz="3200" baseline="-2500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k</a:t>
            </a:r>
            <a:r>
              <a:rPr lang="en-US" altLang="zh-CN" sz="320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] , for some </a:t>
            </a:r>
            <a:r>
              <a:rPr lang="en-US" altLang="zh-CN" sz="3200" i="1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t</a:t>
            </a:r>
            <a:r>
              <a:rPr lang="en-US" altLang="zh-CN" sz="3200" i="1" baseline="-25000" smtClean="0">
                <a:solidFill>
                  <a:srgbClr val="0606C8"/>
                </a:solidFill>
                <a:latin typeface="Calibri" pitchFamily="34" charset="0"/>
                <a:cs typeface="Calibri" pitchFamily="34" charset="0"/>
              </a:rPr>
              <a:t>i</a:t>
            </a:r>
            <a:r>
              <a:rPr lang="en-US" altLang="zh-CN" sz="320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’s in F&lt;X&gt;.</a:t>
            </a:r>
            <a:endParaRPr lang="en-US" altLang="zh-CN" sz="2800" smtClean="0">
              <a:solidFill>
                <a:schemeClr val="accent2">
                  <a:lumMod val="1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r>
              <a:rPr lang="en-US" altLang="zh-CN" sz="2800" smtClean="0">
                <a:solidFill>
                  <a:schemeClr val="accent2">
                    <a:lumMod val="10000"/>
                  </a:schemeClr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altLang="zh-CN" sz="28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Example: Q</a:t>
            </a:r>
            <a:r>
              <a:rPr lang="en-US" altLang="zh-CN" sz="2800" baseline="-250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altLang="zh-CN" sz="28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(x</a:t>
            </a:r>
            <a:r>
              <a:rPr lang="en-US" altLang="zh-CN" sz="2800" baseline="-250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altLang="zh-CN" sz="28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altLang="zh-CN" sz="2800" baseline="-250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altLang="zh-CN" sz="28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-x</a:t>
            </a:r>
            <a:r>
              <a:rPr lang="en-US" altLang="zh-CN" sz="2800" baseline="-250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altLang="zh-CN" sz="28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altLang="zh-CN" sz="2800" baseline="-250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altLang="zh-CN" sz="28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+x</a:t>
            </a:r>
            <a:r>
              <a:rPr lang="en-US" altLang="zh-CN" sz="2800" baseline="-250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altLang="zh-CN" sz="28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altLang="zh-CN" sz="2800" baseline="-250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altLang="zh-CN" sz="28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-x</a:t>
            </a:r>
            <a:r>
              <a:rPr lang="en-US" altLang="zh-CN" sz="2800" baseline="-250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altLang="zh-CN" sz="28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altLang="zh-CN" sz="2800" baseline="-250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altLang="zh-CN" sz="28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)=?  </a:t>
            </a:r>
          </a:p>
          <a:p>
            <a:pPr>
              <a:buClr>
                <a:schemeClr val="folHlink"/>
              </a:buClr>
              <a:buFontTx/>
              <a:buNone/>
            </a:pPr>
            <a:r>
              <a:rPr lang="en-US" altLang="zh-CN" sz="28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=1</a:t>
            </a:r>
            <a:r>
              <a:rPr lang="en-US" altLang="zh-CN" sz="280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 since:  </a:t>
            </a:r>
            <a:r>
              <a:rPr lang="en-US" altLang="zh-CN" sz="280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en-US" altLang="zh-CN" sz="280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altLang="zh-CN" sz="2800" baseline="-2500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altLang="zh-CN" sz="280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+x</a:t>
            </a:r>
            <a:r>
              <a:rPr lang="en-US" altLang="zh-CN" sz="2800" baseline="-2500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altLang="zh-CN" sz="280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)x</a:t>
            </a:r>
            <a:r>
              <a:rPr lang="en-US" altLang="zh-CN" sz="2800" baseline="-2500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altLang="zh-CN" sz="280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-x</a:t>
            </a:r>
            <a:r>
              <a:rPr lang="en-US" altLang="zh-CN" sz="2800" baseline="-2500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altLang="zh-CN" sz="280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(x</a:t>
            </a:r>
            <a:r>
              <a:rPr lang="en-US" altLang="zh-CN" sz="2800" baseline="-2500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altLang="zh-CN" sz="280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+x</a:t>
            </a:r>
            <a:r>
              <a:rPr lang="en-US" altLang="zh-CN" sz="2800" baseline="-2500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altLang="zh-CN" sz="2800" smtClean="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)=</a:t>
            </a:r>
            <a:r>
              <a:rPr lang="en-US" altLang="zh-CN" sz="280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altLang="zh-CN" sz="2800" baseline="-2500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altLang="zh-CN" sz="280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altLang="zh-CN" sz="2800" baseline="-2500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altLang="zh-CN" sz="280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-x</a:t>
            </a:r>
            <a:r>
              <a:rPr lang="en-US" altLang="zh-CN" sz="2800" baseline="-2500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altLang="zh-CN" sz="280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altLang="zh-CN" sz="2800" baseline="-2500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altLang="zh-CN" sz="280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+x</a:t>
            </a:r>
            <a:r>
              <a:rPr lang="en-US" altLang="zh-CN" sz="2800" baseline="-2500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altLang="zh-CN" sz="280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altLang="zh-CN" sz="2800" baseline="-2500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altLang="zh-CN" sz="280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-x</a:t>
            </a:r>
            <a:r>
              <a:rPr lang="en-US" altLang="zh-CN" sz="2800" baseline="-2500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3</a:t>
            </a:r>
            <a:r>
              <a:rPr lang="en-US" altLang="zh-CN" sz="280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x</a:t>
            </a:r>
            <a:r>
              <a:rPr lang="en-US" altLang="zh-CN" sz="2800" baseline="-25000">
                <a:solidFill>
                  <a:srgbClr val="00B050"/>
                </a:solidFill>
                <a:latin typeface="Calibri" pitchFamily="34" charset="0"/>
                <a:cs typeface="Calibri" pitchFamily="34" charset="0"/>
              </a:rPr>
              <a:t>2</a:t>
            </a:r>
            <a:endParaRPr lang="en-US" altLang="zh-CN" sz="2800" smtClean="0">
              <a:solidFill>
                <a:srgbClr val="00B050"/>
              </a:solidFill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en-US" altLang="zh-CN" sz="2800" u="sng">
              <a:solidFill>
                <a:schemeClr val="accent4">
                  <a:lumMod val="75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folHlink"/>
              </a:buClr>
              <a:buFontTx/>
              <a:buNone/>
            </a:pPr>
            <a:endParaRPr lang="en-US" smtClean="0">
              <a:solidFill>
                <a:srgbClr val="11111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209" y="4551487"/>
            <a:ext cx="36480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1779" y="5124255"/>
            <a:ext cx="902455" cy="434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418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2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8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82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2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986" y="125140"/>
            <a:ext cx="8737600" cy="728662"/>
          </a:xfrm>
        </p:spPr>
        <p:txBody>
          <a:bodyPr>
            <a:noAutofit/>
          </a:bodyPr>
          <a:lstStyle/>
          <a:p>
            <a:pPr algn="ctr"/>
            <a:r>
              <a:rPr lang="en-US" sz="480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	</a:t>
            </a:r>
            <a:endParaRPr lang="en-US" sz="4800" b="1">
              <a:solidFill>
                <a:srgbClr val="C00000"/>
              </a:solidFill>
              <a:latin typeface="Calibri" pitchFamily="34" charset="0"/>
              <a:ea typeface="+mn-ea"/>
              <a:cs typeface="Calibri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82339" name="Rectangle 3"/>
              <p:cNvSpPr>
                <a:spLocks noGrp="1" noChangeArrowheads="1"/>
              </p:cNvSpPr>
              <p:nvPr>
                <p:ph type="body" sz="half" idx="1"/>
              </p:nvPr>
            </p:nvSpPr>
            <p:spPr>
              <a:xfrm>
                <a:off x="433388" y="708660"/>
                <a:ext cx="8398544" cy="5426013"/>
              </a:xfrm>
            </p:spPr>
            <p:txBody>
              <a:bodyPr>
                <a:noAutofit/>
              </a:bodyPr>
              <a:lstStyle/>
              <a:p>
                <a:pPr>
                  <a:buClr>
                    <a:schemeClr val="folHlink"/>
                  </a:buClr>
                  <a:buFontTx/>
                  <a:buNone/>
                </a:pPr>
                <a:r>
                  <a:rPr lang="en-US" altLang="zh-CN" sz="3600">
                    <a:solidFill>
                      <a:schemeClr val="accent2">
                        <a:lumMod val="1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U</a:t>
                </a:r>
                <a:r>
                  <a:rPr lang="en-US" altLang="zh-CN" sz="3600" smtClean="0">
                    <a:solidFill>
                      <a:schemeClr val="accent2">
                        <a:lumMod val="1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pper bound on </a:t>
                </a:r>
                <a:r>
                  <a:rPr lang="en-US" altLang="zh-CN" sz="36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Q</a:t>
                </a:r>
                <a:r>
                  <a:rPr lang="en-US" altLang="zh-CN" sz="3600" baseline="-250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1</a:t>
                </a:r>
                <a:r>
                  <a:rPr lang="en-US" altLang="zh-CN" sz="36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(f)</a:t>
                </a:r>
                <a:r>
                  <a:rPr lang="en-US" altLang="zh-CN" sz="3600" smtClean="0">
                    <a:solidFill>
                      <a:schemeClr val="accent2">
                        <a:lumMod val="1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:    </a:t>
                </a:r>
                <a:r>
                  <a:rPr lang="en-US" altLang="zh-CN" sz="36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O(n</a:t>
                </a:r>
                <a:r>
                  <a:rPr lang="en-US" altLang="zh-CN" sz="3600" baseline="300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2</a:t>
                </a:r>
                <a:r>
                  <a:rPr lang="en-US" altLang="zh-CN" sz="36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)</a:t>
                </a:r>
                <a:r>
                  <a:rPr lang="en-US" altLang="zh-CN" sz="3600" smtClean="0">
                    <a:solidFill>
                      <a:schemeClr val="accent2">
                        <a:lumMod val="1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.</a:t>
                </a:r>
              </a:p>
              <a:p>
                <a:pPr>
                  <a:buClr>
                    <a:schemeClr val="folHlink"/>
                  </a:buClr>
                  <a:buFontTx/>
                  <a:buNone/>
                </a:pPr>
                <a:r>
                  <a:rPr lang="en-US" altLang="zh-CN" sz="3600" smtClean="0">
                    <a:solidFill>
                      <a:schemeClr val="accent2">
                        <a:lumMod val="10000"/>
                      </a:schemeClr>
                    </a:solidFill>
                    <a:latin typeface="Calibri" pitchFamily="34" charset="0"/>
                    <a:cs typeface="Calibri" pitchFamily="34" charset="0"/>
                  </a:rPr>
                  <a:t>We have a matching non-explicit lower bound:</a:t>
                </a:r>
                <a:endParaRPr lang="en-US" altLang="zh-CN" sz="3600">
                  <a:solidFill>
                    <a:schemeClr val="accent2">
                      <a:lumMod val="10000"/>
                    </a:schemeClr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>
                  <a:buNone/>
                </a:pPr>
                <a:r>
                  <a:rPr lang="en-US" altLang="zh-CN" sz="360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Thm (</a:t>
                </a:r>
                <a:r>
                  <a:rPr lang="en-US" altLang="zh-CN" sz="3600" err="1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Hrubeš</a:t>
                </a:r>
                <a:r>
                  <a:rPr lang="en-US" altLang="zh-CN" sz="3600">
                    <a:solidFill>
                      <a:srgbClr val="C00000"/>
                    </a:solidFill>
                    <a:latin typeface="Calibri" pitchFamily="34" charset="0"/>
                    <a:cs typeface="Calibri" pitchFamily="34" charset="0"/>
                  </a:rPr>
                  <a:t> 2011): </a:t>
                </a:r>
                <a:r>
                  <a:rPr lang="en-US" altLang="zh-CN" sz="360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There exists a (non-explicit) polynomial identity of </a:t>
                </a:r>
                <a:r>
                  <a:rPr lang="en-US" altLang="zh-CN" sz="36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Mat</a:t>
                </a:r>
                <a:r>
                  <a:rPr lang="en-US" altLang="zh-CN" sz="3600" baseline="-250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1</a:t>
                </a:r>
                <a:r>
                  <a:rPr lang="en-US" altLang="zh-CN" sz="3600" smtClean="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[F], </a:t>
                </a:r>
                <a:r>
                  <a:rPr lang="en-US" altLang="zh-CN" sz="360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f in F&lt;X&gt;, where Q</a:t>
                </a:r>
                <a:r>
                  <a:rPr lang="en-US" altLang="zh-CN" sz="3600" baseline="-2500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1</a:t>
                </a:r>
                <a:r>
                  <a:rPr lang="en-US" altLang="zh-CN" sz="360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(f)=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zh-CN" altLang="zh-CN" sz="3600">
                        <a:solidFill>
                          <a:srgbClr val="0606C8"/>
                        </a:solidFill>
                        <a:latin typeface="Cambria Math"/>
                      </a:rPr>
                      <m:t>Ω</m:t>
                    </m:r>
                  </m:oMath>
                </a14:m>
                <a:r>
                  <a:rPr lang="en-US" altLang="zh-CN" sz="360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(n</a:t>
                </a:r>
                <a:r>
                  <a:rPr lang="en-US" altLang="zh-CN" sz="3600" baseline="3000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2</a:t>
                </a:r>
                <a:r>
                  <a:rPr lang="en-US" altLang="zh-CN" sz="3600">
                    <a:solidFill>
                      <a:srgbClr val="0606C8"/>
                    </a:solidFill>
                    <a:latin typeface="Calibri" pitchFamily="34" charset="0"/>
                    <a:cs typeface="Calibri" pitchFamily="34" charset="0"/>
                  </a:rPr>
                  <a:t>).</a:t>
                </a:r>
              </a:p>
              <a:p>
                <a:pPr>
                  <a:buClr>
                    <a:schemeClr val="folHlink"/>
                  </a:buClr>
                  <a:buFontTx/>
                  <a:buNone/>
                </a:pPr>
                <a:r>
                  <a:rPr lang="en-US" altLang="zh-CN" sz="3600">
                    <a:solidFill>
                      <a:srgbClr val="328F03"/>
                    </a:solidFill>
                    <a:latin typeface="Calibri" pitchFamily="34" charset="0"/>
                    <a:cs typeface="Calibri" pitchFamily="34" charset="0"/>
                  </a:rPr>
                  <a:t>Proof follows by a counting argument and </a:t>
                </a:r>
                <a:r>
                  <a:rPr lang="en-US" altLang="zh-CN" sz="3600" smtClean="0">
                    <a:solidFill>
                      <a:srgbClr val="328F03"/>
                    </a:solidFill>
                    <a:latin typeface="Calibri" pitchFamily="34" charset="0"/>
                    <a:cs typeface="Calibri" pitchFamily="34" charset="0"/>
                  </a:rPr>
                  <a:t>some </a:t>
                </a:r>
                <a:r>
                  <a:rPr lang="en-US" altLang="zh-CN" sz="3600">
                    <a:solidFill>
                      <a:srgbClr val="328F03"/>
                    </a:solidFill>
                    <a:latin typeface="Calibri" pitchFamily="34" charset="0"/>
                    <a:cs typeface="Calibri" pitchFamily="34" charset="0"/>
                  </a:rPr>
                  <a:t>algebraic properties of the </a:t>
                </a:r>
                <a:r>
                  <a:rPr lang="en-US" altLang="zh-CN" sz="3600" err="1">
                    <a:solidFill>
                      <a:srgbClr val="328F03"/>
                    </a:solidFill>
                    <a:latin typeface="Calibri" pitchFamily="34" charset="0"/>
                    <a:cs typeface="Calibri" pitchFamily="34" charset="0"/>
                  </a:rPr>
                  <a:t>commutators</a:t>
                </a:r>
                <a:r>
                  <a:rPr lang="en-US" altLang="zh-CN" sz="3600">
                    <a:solidFill>
                      <a:srgbClr val="328F03"/>
                    </a:solidFill>
                    <a:latin typeface="Calibri" pitchFamily="34" charset="0"/>
                    <a:cs typeface="Calibri" pitchFamily="34" charset="0"/>
                  </a:rPr>
                  <a:t>. </a:t>
                </a:r>
              </a:p>
              <a:p>
                <a:pPr>
                  <a:buClr>
                    <a:schemeClr val="folHlink"/>
                  </a:buClr>
                  <a:buFontTx/>
                  <a:buNone/>
                </a:pPr>
                <a:r>
                  <a:rPr lang="en-US" sz="2800">
                    <a:solidFill>
                      <a:srgbClr val="111111"/>
                    </a:solidFill>
                    <a:latin typeface="Calibri" pitchFamily="34" charset="0"/>
                    <a:cs typeface="Calibri" pitchFamily="34" charset="0"/>
                  </a:rPr>
                  <a:t>	</a:t>
                </a:r>
                <a:endParaRPr lang="en-US" sz="2800" smtClean="0">
                  <a:solidFill>
                    <a:srgbClr val="111111"/>
                  </a:solidFill>
                  <a:latin typeface="Calibri" pitchFamily="34" charset="0"/>
                  <a:cs typeface="Calibri" pitchFamily="34" charset="0"/>
                </a:endParaRPr>
              </a:p>
              <a:p>
                <a:pPr>
                  <a:buClr>
                    <a:schemeClr val="folHlink"/>
                  </a:buClr>
                  <a:buFontTx/>
                  <a:buNone/>
                </a:pPr>
                <a:endParaRPr lang="en-US" smtClean="0">
                  <a:solidFill>
                    <a:srgbClr val="11111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</mc:Choice>
        <mc:Fallback xmlns="">
          <p:sp>
            <p:nvSpPr>
              <p:cNvPr id="78233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half" idx="1"/>
              </p:nvPr>
            </p:nvSpPr>
            <p:spPr>
              <a:xfrm>
                <a:off x="433388" y="708660"/>
                <a:ext cx="8398544" cy="5426013"/>
              </a:xfrm>
              <a:blipFill rotWithShape="1">
                <a:blip r:embed="rId3"/>
                <a:stretch>
                  <a:fillRect l="-2177" t="-1685" r="-1959" b="-303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2345" name="Rectangle 9"/>
          <p:cNvSpPr>
            <a:spLocks noChangeArrowheads="1"/>
          </p:cNvSpPr>
          <p:nvPr/>
        </p:nvSpPr>
        <p:spPr bwMode="auto">
          <a:xfrm>
            <a:off x="433387" y="5144083"/>
            <a:ext cx="8710613" cy="7223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 marL="342900" indent="-342900">
              <a:spcBef>
                <a:spcPct val="20000"/>
              </a:spcBef>
              <a:buClr>
                <a:schemeClr val="tx1"/>
              </a:buClr>
            </a:pPr>
            <a:endParaRPr lang="en-US" sz="3600" b="1" i="1">
              <a:solidFill>
                <a:schemeClr val="accent1">
                  <a:lumMod val="75000"/>
                </a:schemeClr>
              </a:solidFill>
              <a:effectLst/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3403" y="3785516"/>
            <a:ext cx="902455" cy="434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548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siness3">
  <a:themeElements>
    <a:clrScheme name="business5 1">
      <a:dk1>
        <a:srgbClr val="4D4D4D"/>
      </a:dk1>
      <a:lt1>
        <a:srgbClr val="FFFFFF"/>
      </a:lt1>
      <a:dk2>
        <a:srgbClr val="F2EF62"/>
      </a:dk2>
      <a:lt2>
        <a:srgbClr val="DDDDDD"/>
      </a:lt2>
      <a:accent1>
        <a:srgbClr val="8FAD2F"/>
      </a:accent1>
      <a:accent2>
        <a:srgbClr val="DBE8B2"/>
      </a:accent2>
      <a:accent3>
        <a:srgbClr val="FFFFFF"/>
      </a:accent3>
      <a:accent4>
        <a:srgbClr val="404040"/>
      </a:accent4>
      <a:accent5>
        <a:srgbClr val="C6D3AD"/>
      </a:accent5>
      <a:accent6>
        <a:srgbClr val="C6D2A1"/>
      </a:accent6>
      <a:hlink>
        <a:srgbClr val="BAD16F"/>
      </a:hlink>
      <a:folHlink>
        <a:srgbClr val="507800"/>
      </a:folHlink>
    </a:clrScheme>
    <a:fontScheme name="business5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tx2">
            <a:lumMod val="60000"/>
            <a:lumOff val="40000"/>
          </a:schemeClr>
        </a:solidFill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l">
          <a:defRPr sz="1800" b="1" dirty="0" smtClean="0">
            <a:solidFill>
              <a:schemeClr val="accent4"/>
            </a:solidFill>
            <a:effectLst/>
            <a:latin typeface="Calibri" pitchFamily="34" charset="0"/>
            <a:cs typeface="Calibri" pitchFamily="34" charset="0"/>
          </a:defRPr>
        </a:defPPr>
      </a:lstStyle>
    </a:spDef>
    <a:lnDef>
      <a:spPr bwMode="auto">
        <a:noFill/>
        <a:ln w="50800" cap="flat" cmpd="sng" algn="ctr">
          <a:solidFill>
            <a:srgbClr val="FF0000"/>
          </a:solidFill>
          <a:prstDash val="solid"/>
          <a:round/>
          <a:headEnd type="none" w="med" len="med"/>
          <a:tailEnd type="arrow"/>
        </a:ln>
        <a:effectLst/>
      </a:spPr>
      <a:bodyPr/>
      <a:lstStyle/>
    </a:lnDef>
    <a:txDef>
      <a:spPr>
        <a:noFill/>
      </a:spPr>
      <a:bodyPr wrap="square" rtlCol="0">
        <a:spAutoFit/>
      </a:bodyPr>
      <a:lstStyle>
        <a:defPPr algn="l">
          <a:spcBef>
            <a:spcPct val="20000"/>
          </a:spcBef>
          <a:buClr>
            <a:srgbClr val="507800"/>
          </a:buClr>
          <a:defRPr sz="3200" b="1" kern="0" dirty="0" err="1" smtClean="0">
            <a:solidFill>
              <a:srgbClr val="C00000"/>
            </a:solidFill>
            <a:effectLst/>
            <a:latin typeface="Calibri" pitchFamily="34" charset="0"/>
            <a:cs typeface="Calibri" pitchFamily="34" charset="0"/>
          </a:defRPr>
        </a:defPPr>
      </a:lstStyle>
    </a:txDef>
  </a:objectDefaults>
  <a:extraClrSchemeLst>
    <a:extraClrScheme>
      <a:clrScheme name="business5 1">
        <a:dk1>
          <a:srgbClr val="4D4D4D"/>
        </a:dk1>
        <a:lt1>
          <a:srgbClr val="FFFFFF"/>
        </a:lt1>
        <a:dk2>
          <a:srgbClr val="F2EF62"/>
        </a:dk2>
        <a:lt2>
          <a:srgbClr val="DDDDDD"/>
        </a:lt2>
        <a:accent1>
          <a:srgbClr val="8FAD2F"/>
        </a:accent1>
        <a:accent2>
          <a:srgbClr val="DBE8B2"/>
        </a:accent2>
        <a:accent3>
          <a:srgbClr val="FFFFFF"/>
        </a:accent3>
        <a:accent4>
          <a:srgbClr val="404040"/>
        </a:accent4>
        <a:accent5>
          <a:srgbClr val="C6D3AD"/>
        </a:accent5>
        <a:accent6>
          <a:srgbClr val="C6D2A1"/>
        </a:accent6>
        <a:hlink>
          <a:srgbClr val="BAD16F"/>
        </a:hlink>
        <a:folHlink>
          <a:srgbClr val="507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5 2">
        <a:dk1>
          <a:srgbClr val="4D4D4D"/>
        </a:dk1>
        <a:lt1>
          <a:srgbClr val="FFFFFF"/>
        </a:lt1>
        <a:dk2>
          <a:srgbClr val="F4D18A"/>
        </a:dk2>
        <a:lt2>
          <a:srgbClr val="DDDDDD"/>
        </a:lt2>
        <a:accent1>
          <a:srgbClr val="B99633"/>
        </a:accent1>
        <a:accent2>
          <a:srgbClr val="EDE5D1"/>
        </a:accent2>
        <a:accent3>
          <a:srgbClr val="FFFFFF"/>
        </a:accent3>
        <a:accent4>
          <a:srgbClr val="404040"/>
        </a:accent4>
        <a:accent5>
          <a:srgbClr val="D9C9AD"/>
        </a:accent5>
        <a:accent6>
          <a:srgbClr val="D7CFBD"/>
        </a:accent6>
        <a:hlink>
          <a:srgbClr val="DAC896"/>
        </a:hlink>
        <a:folHlink>
          <a:srgbClr val="7761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5 3">
        <a:dk1>
          <a:srgbClr val="4D4D4D"/>
        </a:dk1>
        <a:lt1>
          <a:srgbClr val="FFFFFF"/>
        </a:lt1>
        <a:dk2>
          <a:srgbClr val="61C2F3"/>
        </a:dk2>
        <a:lt2>
          <a:srgbClr val="DDDDDD"/>
        </a:lt2>
        <a:accent1>
          <a:srgbClr val="5968D7"/>
        </a:accent1>
        <a:accent2>
          <a:srgbClr val="BECDEA"/>
        </a:accent2>
        <a:accent3>
          <a:srgbClr val="FFFFFF"/>
        </a:accent3>
        <a:accent4>
          <a:srgbClr val="404040"/>
        </a:accent4>
        <a:accent5>
          <a:srgbClr val="B5B9E8"/>
        </a:accent5>
        <a:accent6>
          <a:srgbClr val="ACBAD4"/>
        </a:accent6>
        <a:hlink>
          <a:srgbClr val="93A8EB"/>
        </a:hlink>
        <a:folHlink>
          <a:srgbClr val="1300A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22309</TotalTime>
  <Words>1898</Words>
  <Application>Microsoft Office PowerPoint</Application>
  <PresentationFormat>On-screen Show (4:3)</PresentationFormat>
  <Paragraphs>290</Paragraphs>
  <Slides>39</Slides>
  <Notes>37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Business3</vt:lpstr>
      <vt:lpstr>Matrix PI-algebras and Lower Bounds on Arithmetic Proofs (work in progress)       Iddo Tzameret  Joint work with Fu Li  Tsinghua University  </vt:lpstr>
      <vt:lpstr>In short</vt:lpstr>
      <vt:lpstr>The  Algebraic Problem</vt:lpstr>
      <vt:lpstr>The algebraic problem</vt:lpstr>
      <vt:lpstr>The algebraic problem</vt:lpstr>
      <vt:lpstr> </vt:lpstr>
      <vt:lpstr> </vt:lpstr>
      <vt:lpstr> </vt:lpstr>
      <vt:lpstr> </vt:lpstr>
      <vt:lpstr>The case of Matd[F] for d&gt;1 </vt:lpstr>
      <vt:lpstr>Matd[F] for d=2</vt:lpstr>
      <vt:lpstr>Mat2[F]</vt:lpstr>
      <vt:lpstr>Generalization</vt:lpstr>
      <vt:lpstr>Generalization</vt:lpstr>
      <vt:lpstr>The lower bound  proof</vt:lpstr>
      <vt:lpstr>PowerPoint Presentation</vt:lpstr>
      <vt:lpstr>PowerPoint Presentation</vt:lpstr>
      <vt:lpstr>By counting</vt:lpstr>
      <vt:lpstr>PowerPoint Presentation</vt:lpstr>
      <vt:lpstr>PowerPoint Presentation</vt:lpstr>
      <vt:lpstr>PowerPoint Presentation</vt:lpstr>
      <vt:lpstr>Lemma</vt:lpstr>
      <vt:lpstr>Motivation:  What we aim at</vt:lpstr>
      <vt:lpstr>PowerPoint Presentation</vt:lpstr>
      <vt:lpstr>Propositional proofs</vt:lpstr>
      <vt:lpstr>PowerPoint Presentation</vt:lpstr>
      <vt:lpstr>PowerPoint Presentation</vt:lpstr>
      <vt:lpstr>Arithmetic proofs</vt:lpstr>
      <vt:lpstr>Arithmetic proofs</vt:lpstr>
      <vt:lpstr>Arithmetic proofs</vt:lpstr>
      <vt:lpstr>What’s the connection?</vt:lpstr>
      <vt:lpstr>What’s the connection?</vt:lpstr>
      <vt:lpstr>Translating matrix identities</vt:lpstr>
      <vt:lpstr>Conjecture</vt:lpstr>
      <vt:lpstr>Conjecture</vt:lpstr>
      <vt:lpstr>Conclusions so far</vt:lpstr>
      <vt:lpstr>Thank you !</vt:lpstr>
      <vt:lpstr>What’s the connection?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Wondershare DemoCreator</dc:title>
  <dc:subject>Business PowerPoint Template</dc:subject>
  <dc:creator>Hardy</dc:creator>
  <cp:keywords>Business PowerPoint Template</cp:keywords>
  <dc:description>Copyright © Wondershare Software Co., Ltd. All Rights Reserved.</dc:description>
  <cp:lastModifiedBy>Hardy</cp:lastModifiedBy>
  <cp:revision>948</cp:revision>
  <cp:lastPrinted>2012-06-23T09:45:37Z</cp:lastPrinted>
  <dcterms:created xsi:type="dcterms:W3CDTF">2012-05-09T14:29:33Z</dcterms:created>
  <dcterms:modified xsi:type="dcterms:W3CDTF">2013-09-28T07:24:37Z</dcterms:modified>
  <cp:category>Business</cp:category>
</cp:coreProperties>
</file>