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18"/>
  </p:notesMasterIdLst>
  <p:handoutMasterIdLst>
    <p:handoutMasterId r:id="rId19"/>
  </p:handoutMasterIdLst>
  <p:sldIdLst>
    <p:sldId id="262" r:id="rId2"/>
    <p:sldId id="433" r:id="rId3"/>
    <p:sldId id="458" r:id="rId4"/>
    <p:sldId id="429" r:id="rId5"/>
    <p:sldId id="454" r:id="rId6"/>
    <p:sldId id="444" r:id="rId7"/>
    <p:sldId id="441" r:id="rId8"/>
    <p:sldId id="434" r:id="rId9"/>
    <p:sldId id="448" r:id="rId10"/>
    <p:sldId id="449" r:id="rId11"/>
    <p:sldId id="457" r:id="rId12"/>
    <p:sldId id="450" r:id="rId13"/>
    <p:sldId id="455" r:id="rId14"/>
    <p:sldId id="452" r:id="rId15"/>
    <p:sldId id="453" r:id="rId16"/>
    <p:sldId id="456" r:id="rId17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5pPr>
    <a:lvl6pPr marL="2286000" algn="l" defTabSz="914400" rtl="0" eaLnBrk="1" latinLnBrk="0" hangingPunct="1"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6pPr>
    <a:lvl7pPr marL="2743200" algn="l" defTabSz="914400" rtl="0" eaLnBrk="1" latinLnBrk="0" hangingPunct="1"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7pPr>
    <a:lvl8pPr marL="3200400" algn="l" defTabSz="914400" rtl="0" eaLnBrk="1" latinLnBrk="0" hangingPunct="1"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8pPr>
    <a:lvl9pPr marL="3657600" algn="l" defTabSz="914400" rtl="0" eaLnBrk="1" latinLnBrk="0" hangingPunct="1">
      <a:defRPr sz="1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Gulim" pitchFamily="34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606C8"/>
    <a:srgbClr val="FF33CC"/>
    <a:srgbClr val="FFCCFF"/>
    <a:srgbClr val="DBD6F6"/>
    <a:srgbClr val="CCFF66"/>
    <a:srgbClr val="CC00CC"/>
    <a:srgbClr val="FEF9E3"/>
    <a:srgbClr val="111111"/>
    <a:srgbClr val="2B7C02"/>
    <a:srgbClr val="328F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סגנון ערכת נושא 1 - הדגשה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82" autoAdjust="0"/>
    <p:restoredTop sz="94954" autoAdjust="0"/>
  </p:normalViewPr>
  <p:slideViewPr>
    <p:cSldViewPr snapToGrid="0">
      <p:cViewPr>
        <p:scale>
          <a:sx n="80" d="100"/>
          <a:sy n="80" d="100"/>
        </p:scale>
        <p:origin x="-1690" y="-55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0" y="2813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528F5DC8-B4EB-4C3B-86EF-E1573FFAE4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5516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73A9D5F8-811C-467F-B40D-529BFAF39E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45685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2AB493-5EE8-4EAF-A547-D6EE1C21936D}" type="slidenum">
              <a:rPr lang="zh-CN" altLang="en-US" smtClean="0"/>
              <a:pPr/>
              <a:t>1</a:t>
            </a:fld>
            <a:endParaRPr lang="en-US" altLang="zh-CN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10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11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13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14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15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6"/>
          <p:cNvSpPr/>
          <p:nvPr/>
        </p:nvSpPr>
        <p:spPr>
          <a:xfrm>
            <a:off x="6372225" y="6550025"/>
            <a:ext cx="2771775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Copyright © </a:t>
            </a:r>
            <a:r>
              <a:rPr lang="en-US" err="1"/>
              <a:t>Wondershare</a:t>
            </a:r>
            <a:r>
              <a:rPr lang="en-US"/>
              <a:t> Software</a:t>
            </a:r>
            <a:endParaRPr lang="zh-CN" altLang="en-US"/>
          </a:p>
        </p:txBody>
      </p:sp>
      <p:sp>
        <p:nvSpPr>
          <p:cNvPr id="13489" name="Rectangle 177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966788" y="2051050"/>
            <a:ext cx="6821487" cy="1470025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rgbClr val="A45A10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93788" y="241300"/>
            <a:ext cx="7848600" cy="609600"/>
          </a:xfrm>
          <a:prstGeom prst="rect">
            <a:avLst/>
          </a:prstGeo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altLang="ko-KR" smtClean="0"/>
              <a:t>לחץ כדי לערוך סגנונות טקסט של תבנית בסיס</a:t>
            </a:r>
          </a:p>
          <a:p>
            <a:pPr lvl="1"/>
            <a:r>
              <a:rPr lang="he-IL" altLang="ko-KR" smtClean="0"/>
              <a:t>רמה שנייה</a:t>
            </a:r>
          </a:p>
          <a:p>
            <a:pPr lvl="2"/>
            <a:r>
              <a:rPr lang="he-IL" altLang="ko-KR" smtClean="0"/>
              <a:t>רמה שלישית</a:t>
            </a:r>
          </a:p>
          <a:p>
            <a:pPr lvl="3"/>
            <a:r>
              <a:rPr lang="he-IL" altLang="ko-KR" smtClean="0"/>
              <a:t>רמה רביעית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כותרת, טקסט ו- 2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04788" y="74613"/>
            <a:ext cx="8737600" cy="728662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half" idx="1"/>
          </p:nvPr>
        </p:nvSpPr>
        <p:spPr>
          <a:xfrm>
            <a:off x="204788" y="1106488"/>
            <a:ext cx="4292600" cy="491331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4649788" y="1106488"/>
            <a:ext cx="4292600" cy="237966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3"/>
          </p:nvPr>
        </p:nvSpPr>
        <p:spPr>
          <a:xfrm>
            <a:off x="4649788" y="3638550"/>
            <a:ext cx="4292600" cy="238125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488BB35-C75F-4B5D-85B3-A8C02977B6A9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73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Pr>
        <a:solidFill>
          <a:srgbClr val="FEF9E3">
            <a:alpha val="7490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3100" y="1209675"/>
            <a:ext cx="7843838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</p:txBody>
      </p:sp>
      <p:pic>
        <p:nvPicPr>
          <p:cNvPr id="1027" name="Picture 159" descr="log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85725"/>
            <a:ext cx="9620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6372225" y="6550025"/>
            <a:ext cx="2771775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Copyright © </a:t>
            </a:r>
            <a:r>
              <a:rPr lang="en-US" err="1"/>
              <a:t>Wondershare</a:t>
            </a:r>
            <a:r>
              <a:rPr lang="en-US"/>
              <a:t> Software</a:t>
            </a:r>
            <a:endParaRPr lang="zh-CN" altLang="en-US"/>
          </a:p>
        </p:txBody>
      </p:sp>
      <p:sp>
        <p:nvSpPr>
          <p:cNvPr id="1029" name="Title Placeholder 6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3" r:id="rId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CEEE0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u"/>
        <a:defRPr sz="2000" b="1">
          <a:solidFill>
            <a:schemeClr val="folHlink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jpeg"/><Relationship Id="rId3" Type="http://schemas.openxmlformats.org/officeDocument/2006/relationships/image" Target="../media/image37.jpeg"/><Relationship Id="rId7" Type="http://schemas.openxmlformats.org/officeDocument/2006/relationships/image" Target="../media/image4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0.jpeg"/><Relationship Id="rId5" Type="http://schemas.openxmlformats.org/officeDocument/2006/relationships/image" Target="../media/image39.jpg"/><Relationship Id="rId10" Type="http://schemas.openxmlformats.org/officeDocument/2006/relationships/image" Target="../media/image44.jpeg"/><Relationship Id="rId4" Type="http://schemas.openxmlformats.org/officeDocument/2006/relationships/image" Target="../media/image38.png"/><Relationship Id="rId9" Type="http://schemas.openxmlformats.org/officeDocument/2006/relationships/image" Target="../media/image4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10" Type="http://schemas.openxmlformats.org/officeDocument/2006/relationships/image" Target="../media/image51.png"/><Relationship Id="rId4" Type="http://schemas.openxmlformats.org/officeDocument/2006/relationships/image" Target="../media/image46.png"/><Relationship Id="rId9" Type="http://schemas.openxmlformats.org/officeDocument/2006/relationships/image" Target="../media/image5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2.png"/><Relationship Id="rId7" Type="http://schemas.openxmlformats.org/officeDocument/2006/relationships/image" Target="../media/image5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4.png"/><Relationship Id="rId5" Type="http://schemas.openxmlformats.org/officeDocument/2006/relationships/image" Target="../media/image47.png"/><Relationship Id="rId4" Type="http://schemas.openxmlformats.org/officeDocument/2006/relationships/image" Target="../media/image53.png"/><Relationship Id="rId9" Type="http://schemas.openxmlformats.org/officeDocument/2006/relationships/image" Target="../media/image5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emf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Relationship Id="rId9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34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9.png"/><Relationship Id="rId5" Type="http://schemas.openxmlformats.org/officeDocument/2006/relationships/image" Target="../media/image35.png"/><Relationship Id="rId10" Type="http://schemas.openxmlformats.org/officeDocument/2006/relationships/image" Target="../media/image33.png"/><Relationship Id="rId4" Type="http://schemas.openxmlformats.org/officeDocument/2006/relationships/image" Target="../media/image22.png"/><Relationship Id="rId9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82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681585" y="3848759"/>
            <a:ext cx="7637724" cy="2185214"/>
          </a:xfr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240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  </a:t>
            </a:r>
            <a:r>
              <a:rPr lang="en-US" altLang="zh-CN" sz="4400" smtClean="0">
                <a:solidFill>
                  <a:schemeClr val="accent2">
                    <a:lumMod val="2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Iddo Tzameret </a:t>
            </a:r>
            <a:br>
              <a:rPr lang="en-US" altLang="zh-CN" sz="4400" smtClean="0">
                <a:solidFill>
                  <a:schemeClr val="accent2">
                    <a:lumMod val="2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IIIS, Tsinghua University</a:t>
            </a:r>
            <a:br>
              <a:rPr lang="en-US" altLang="zh-CN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/>
            </a:r>
            <a:br>
              <a:rPr lang="en-US" altLang="zh-CN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z="200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Logic Conference, Tsinghua Oct. 2013</a:t>
            </a:r>
            <a:endParaRPr lang="en-US" altLang="ko-KR" sz="5400" smtClean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pic>
        <p:nvPicPr>
          <p:cNvPr id="6" name="Picture 2" descr="D:\ts\平面设计\logo\al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844" y="6032267"/>
            <a:ext cx="898603" cy="434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Hardy\Desktop\iiis+tsinghua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2680" y="6058872"/>
            <a:ext cx="979837" cy="4078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93174" y="393273"/>
            <a:ext cx="7905136" cy="35394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spcBef>
                <a:spcPct val="20000"/>
              </a:spcBef>
              <a:buClr>
                <a:srgbClr val="507800"/>
              </a:buClr>
            </a:pPr>
            <a:r>
              <a:rPr lang="en-US" sz="5400" b="1" kern="0" cap="all" smtClean="0">
                <a:ln w="0"/>
                <a:solidFill>
                  <a:srgbClr val="0606C8"/>
                </a:soli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Calibri" pitchFamily="34" charset="0"/>
              </a:rPr>
              <a:t>From </a:t>
            </a:r>
            <a:r>
              <a:rPr lang="en-US" sz="7200" b="1" kern="0" cap="all" smtClean="0">
                <a:ln w="0"/>
                <a:solidFill>
                  <a:srgbClr val="0606C8"/>
                </a:soli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Calibri" pitchFamily="34" charset="0"/>
              </a:rPr>
              <a:t>Classical Proof Theory </a:t>
            </a:r>
            <a:r>
              <a:rPr lang="en-US" sz="5400" b="1" kern="0" cap="all" smtClean="0">
                <a:ln w="0"/>
                <a:solidFill>
                  <a:srgbClr val="0606C8"/>
                </a:soli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Calibri" pitchFamily="34" charset="0"/>
              </a:rPr>
              <a:t>to</a:t>
            </a:r>
            <a:r>
              <a:rPr lang="en-US" sz="6600" b="1" kern="0" cap="all" smtClean="0">
                <a:ln w="0"/>
                <a:solidFill>
                  <a:srgbClr val="0606C8"/>
                </a:soli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Calibri" pitchFamily="34" charset="0"/>
              </a:rPr>
              <a:t>   </a:t>
            </a:r>
            <a:r>
              <a:rPr lang="en-US" sz="8000" b="1" kern="0" cap="all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Calibri" pitchFamily="34" charset="0"/>
              </a:rPr>
              <a:t>P </a:t>
            </a:r>
            <a:r>
              <a:rPr lang="en-US" sz="6000" b="1" kern="0" cap="all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Calibri" pitchFamily="34" charset="0"/>
              </a:rPr>
              <a:t>vs.</a:t>
            </a:r>
            <a:r>
              <a:rPr lang="en-US" sz="8000" b="1" kern="0" cap="all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Calibri" pitchFamily="34" charset="0"/>
              </a:rPr>
              <a:t> NP</a:t>
            </a:r>
            <a:endParaRPr lang="en-US" sz="8000" b="1" kern="0" cap="all" dirty="0" err="1" smtClean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>
        <p14:rippl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2232" y="125139"/>
            <a:ext cx="8804354" cy="936745"/>
          </a:xfr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5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Some Credits</a:t>
            </a:r>
            <a:endParaRPr lang="en-US" sz="5400" b="1">
              <a:solidFill>
                <a:srgbClr val="0606C8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3387" y="1371600"/>
            <a:ext cx="8375847" cy="5093593"/>
          </a:xfrm>
          <a:ln>
            <a:noFill/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Bounded Arithmetic</a:t>
            </a:r>
            <a:r>
              <a:rPr lang="en-US" sz="360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: </a:t>
            </a:r>
            <a:endParaRPr lang="en-US" sz="360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sz="36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Parikh </a:t>
            </a:r>
            <a:r>
              <a:rPr lang="en-US" sz="36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’71</a:t>
            </a:r>
            <a:r>
              <a:rPr lang="en-US" sz="360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, Cook </a:t>
            </a:r>
            <a:r>
              <a:rPr lang="en-US" sz="360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‘75</a:t>
            </a:r>
            <a:r>
              <a:rPr lang="en-US" sz="360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, Paris &amp; Wilkie </a:t>
            </a:r>
            <a:r>
              <a:rPr lang="en-US" sz="360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‘85</a:t>
            </a:r>
            <a:r>
              <a:rPr lang="en-US" sz="360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36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Buss </a:t>
            </a:r>
            <a:r>
              <a:rPr lang="en-US" sz="36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’85</a:t>
            </a:r>
            <a:r>
              <a:rPr lang="en-US" sz="360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36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Krajíček </a:t>
            </a:r>
            <a:r>
              <a:rPr lang="en-US" sz="360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‘90s</a:t>
            </a:r>
            <a:r>
              <a:rPr lang="en-US" sz="360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36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Pudlák </a:t>
            </a:r>
            <a:r>
              <a:rPr lang="en-US" sz="360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‘90s</a:t>
            </a:r>
            <a:r>
              <a:rPr lang="en-US" sz="360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, Razborov </a:t>
            </a:r>
            <a:r>
              <a:rPr lang="en-US" sz="360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‘95</a:t>
            </a:r>
            <a:r>
              <a:rPr lang="en-US" sz="360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, Cook &amp; </a:t>
            </a:r>
            <a:r>
              <a:rPr lang="en-US" sz="36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Ngyuen </a:t>
            </a:r>
            <a:r>
              <a:rPr lang="en-US" sz="36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’10 …</a:t>
            </a:r>
            <a:endParaRPr lang="en-US" sz="3600" b="0">
              <a:solidFill>
                <a:schemeClr val="bg2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sz="2400" b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782345" name="Rectangle 9"/>
          <p:cNvSpPr>
            <a:spLocks noChangeArrowheads="1"/>
          </p:cNvSpPr>
          <p:nvPr/>
        </p:nvSpPr>
        <p:spPr bwMode="auto">
          <a:xfrm>
            <a:off x="433388" y="5144083"/>
            <a:ext cx="6605588" cy="1422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endParaRPr lang="en-US" sz="3600" b="1" i="1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144" y="3761299"/>
            <a:ext cx="2246776" cy="14539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450" y="3799524"/>
            <a:ext cx="1318740" cy="19653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4190" y="5225914"/>
            <a:ext cx="1597880" cy="15978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0" y="3868162"/>
            <a:ext cx="1176935" cy="15692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810" y="5215229"/>
            <a:ext cx="1057472" cy="15948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D:\tex\talks\2013, Tsinghua Logic Conference\Alex_Wilkie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752" y="5207516"/>
            <a:ext cx="1273247" cy="1564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tex\talks\2013, Tsinghua Logic Conference\Jeffrey_Paris.jpe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234" y="3868162"/>
            <a:ext cx="1765291" cy="1271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:\tex\talks\2013, Tsinghua Logic Conference\phuo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3270" y="3827366"/>
            <a:ext cx="1294524" cy="1294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59904" y="5516172"/>
            <a:ext cx="5810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100" kern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Buss</a:t>
            </a:r>
            <a:endParaRPr lang="en-US" sz="1100" kern="0" dirty="0" err="1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64307" y="5781524"/>
            <a:ext cx="5810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100" kern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Cook</a:t>
            </a:r>
            <a:endParaRPr lang="en-US" sz="1100" kern="0" dirty="0" err="1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63167" y="4655216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100" kern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Krajicek</a:t>
            </a:r>
            <a:endParaRPr lang="en-US" sz="1100" kern="0" dirty="0" err="1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94282" y="4894429"/>
            <a:ext cx="8080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100" kern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Nguyen</a:t>
            </a:r>
            <a:endParaRPr lang="en-US" sz="1100" kern="0" dirty="0" err="1" smtClean="0">
              <a:solidFill>
                <a:srgbClr val="FF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00987" y="5069716"/>
            <a:ext cx="5810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100" kern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Paris</a:t>
            </a:r>
            <a:endParaRPr lang="en-US" sz="1100" kern="0" dirty="0" err="1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14190" y="5912329"/>
            <a:ext cx="5810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100" kern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Pudlak</a:t>
            </a:r>
            <a:endParaRPr lang="en-US" sz="1100" kern="0" dirty="0" err="1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67701" y="6518967"/>
            <a:ext cx="7265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100" kern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Razborov</a:t>
            </a:r>
            <a:endParaRPr lang="en-US" sz="1100" kern="0" dirty="0" err="1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238999" y="6510790"/>
            <a:ext cx="5810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100" kern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Wilkie</a:t>
            </a:r>
            <a:endParaRPr lang="en-US" sz="1100" kern="0" dirty="0" err="1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180472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2232" y="125139"/>
            <a:ext cx="8804354" cy="936745"/>
          </a:xfr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5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Polynomial-Time Reasoning</a:t>
            </a:r>
            <a:endParaRPr lang="en-US" sz="5400" b="1">
              <a:solidFill>
                <a:srgbClr val="0606C8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3387" y="1371600"/>
            <a:ext cx="8375847" cy="5093593"/>
          </a:xfrm>
        </p:spPr>
        <p:txBody>
          <a:bodyPr>
            <a:noAutofit/>
          </a:bodyPr>
          <a:lstStyle/>
          <a:p>
            <a:pPr>
              <a:buSzPct val="127000"/>
              <a:buFont typeface="Arial" pitchFamily="34" charset="0"/>
              <a:buChar char="•"/>
            </a:pPr>
            <a:r>
              <a:rPr lang="en-US" sz="32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Go beyond </a:t>
            </a:r>
            <a:r>
              <a:rPr lang="en-US" sz="3200" i="1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i="1" baseline="-2500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32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:  add axiom </a:t>
            </a:r>
            <a:r>
              <a:rPr lang="en-US" sz="320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stating the existence of a solution to a complete problem for </a:t>
            </a:r>
            <a:r>
              <a:rPr lang="en-US" sz="320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n-US" sz="32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0" indent="0">
              <a:lnSpc>
                <a:spcPts val="2600"/>
              </a:lnSpc>
              <a:buSzPct val="127000"/>
              <a:buNone/>
            </a:pPr>
            <a:r>
              <a:rPr lang="en-US" sz="280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	P-</a:t>
            </a:r>
            <a:r>
              <a:rPr lang="en-US" sz="28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Axiom: “The gates of a given monotone  	Boolean circuit with specified inputs can be 	evaluated”</a:t>
            </a:r>
          </a:p>
          <a:p>
            <a:pPr>
              <a:buSzPct val="127000"/>
              <a:buFont typeface="Arial" pitchFamily="34" charset="0"/>
              <a:buChar char="•"/>
            </a:pPr>
            <a:r>
              <a:rPr lang="en-US" sz="32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Obtain the theory </a:t>
            </a:r>
            <a:r>
              <a:rPr lang="en-US" sz="3200" i="1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VP</a:t>
            </a:r>
            <a:r>
              <a:rPr lang="en-US" sz="32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 for ``polynomial time reasoning’’. </a:t>
            </a:r>
          </a:p>
          <a:p>
            <a:pPr>
              <a:buSzPct val="127000"/>
              <a:buFont typeface="Arial" pitchFamily="34" charset="0"/>
              <a:buChar char="•"/>
            </a:pPr>
            <a:r>
              <a:rPr lang="en-US" sz="3200" u="sng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Calibri" pitchFamily="34" charset="0"/>
              </a:rPr>
              <a:t>Witnessing Theorem for </a:t>
            </a:r>
            <a:r>
              <a:rPr lang="en-US" sz="3200" i="1" u="sng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VP</a:t>
            </a:r>
            <a:r>
              <a:rPr lang="en-US" sz="32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: the same as before, but now a function is definable in the </a:t>
            </a:r>
            <a:r>
              <a:rPr lang="en-US" sz="3200" i="1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VP</a:t>
            </a:r>
            <a:r>
              <a:rPr lang="en-US" sz="32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iff it is a </a:t>
            </a:r>
            <a:r>
              <a:rPr lang="en-US" sz="320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polynomial-time function</a:t>
            </a:r>
            <a:r>
              <a:rPr lang="en-US" sz="32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!</a:t>
            </a:r>
            <a:endParaRPr lang="en-US" sz="2800" b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sz="2400" b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782345" name="Rectangle 9"/>
          <p:cNvSpPr>
            <a:spLocks noChangeArrowheads="1"/>
          </p:cNvSpPr>
          <p:nvPr/>
        </p:nvSpPr>
        <p:spPr bwMode="auto">
          <a:xfrm>
            <a:off x="433387" y="5144083"/>
            <a:ext cx="8710613" cy="722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endParaRPr lang="en-US" sz="3600" b="1" i="1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176788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2232" y="125139"/>
            <a:ext cx="8804354" cy="936745"/>
          </a:xfr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5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Propositional Translation</a:t>
            </a:r>
            <a:endParaRPr lang="en-US" sz="5400" b="1">
              <a:solidFill>
                <a:srgbClr val="0606C8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9243" y="3904804"/>
            <a:ext cx="8474307" cy="2479063"/>
          </a:xfrm>
        </p:spPr>
        <p:txBody>
          <a:bodyPr>
            <a:noAutofit/>
          </a:bodyPr>
          <a:lstStyle/>
          <a:p>
            <a:pPr marL="0" lvl="0" indent="0">
              <a:spcBef>
                <a:spcPct val="0"/>
              </a:spcBef>
              <a:buClrTx/>
              <a:buNone/>
            </a:pPr>
            <a:r>
              <a:rPr lang="en-US" sz="3200" kern="1200" smtClean="0">
                <a:solidFill>
                  <a:srgbClr val="00206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Let</a:t>
            </a:r>
            <a:r>
              <a:rPr lang="en-US" sz="2800" kern="1200" smtClean="0">
                <a:solidFill>
                  <a:srgbClr val="00206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             be </a:t>
            </a:r>
            <a:r>
              <a:rPr lang="en-US" sz="2800" kern="1200">
                <a:solidFill>
                  <a:srgbClr val="00206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        formula</a:t>
            </a:r>
            <a:r>
              <a:rPr lang="en-US" sz="2800" kern="1200" smtClean="0">
                <a:solidFill>
                  <a:srgbClr val="00206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. If              is true for every string length                 </a:t>
            </a:r>
            <a:r>
              <a:rPr lang="en-US" sz="2800" kern="120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(in standard model     )</a:t>
            </a: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sz="2800" kern="1200" smtClean="0">
                <a:solidFill>
                  <a:srgbClr val="00206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Then the </a:t>
            </a:r>
            <a:r>
              <a:rPr lang="en-US" sz="2800" i="1" kern="120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propositional </a:t>
            </a:r>
            <a:r>
              <a:rPr lang="en-US" sz="2800" i="1" kern="120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translation</a:t>
            </a:r>
            <a:r>
              <a:rPr lang="en-US" sz="2800" kern="1200" smtClean="0">
                <a:solidFill>
                  <a:srgbClr val="C0000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sz="2800" kern="1200" smtClean="0">
                <a:solidFill>
                  <a:srgbClr val="00206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of              is </a:t>
            </a:r>
            <a:r>
              <a:rPr lang="en-US" sz="2800" kern="1200">
                <a:solidFill>
                  <a:srgbClr val="00206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 </a:t>
            </a:r>
            <a:r>
              <a:rPr lang="en-US" sz="2800" kern="1200" smtClean="0">
                <a:solidFill>
                  <a:srgbClr val="00206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family of </a:t>
            </a:r>
            <a:r>
              <a:rPr lang="en-US" sz="2800" u="sng" kern="1200" smtClean="0">
                <a:solidFill>
                  <a:srgbClr val="00206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tautologies</a:t>
            </a:r>
            <a:r>
              <a:rPr lang="en-US" sz="2800" kern="1200" smtClean="0">
                <a:solidFill>
                  <a:srgbClr val="002060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:                 </a:t>
            </a:r>
            <a:endParaRPr lang="en-US" sz="280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853" y="3996055"/>
            <a:ext cx="43795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874" y="4082541"/>
            <a:ext cx="827854" cy="367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801" y="5716052"/>
            <a:ext cx="6652881" cy="650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907" y="1972921"/>
            <a:ext cx="7565833" cy="1545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907" y="1925067"/>
            <a:ext cx="7533175" cy="1560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Left Brace 4"/>
          <p:cNvSpPr/>
          <p:nvPr/>
        </p:nvSpPr>
        <p:spPr bwMode="auto">
          <a:xfrm rot="5400000">
            <a:off x="2916596" y="189199"/>
            <a:ext cx="617881" cy="4185326"/>
          </a:xfrm>
          <a:prstGeom prst="leftBrace">
            <a:avLst>
              <a:gd name="adj1" fmla="val 36521"/>
              <a:gd name="adj2" fmla="val 50890"/>
            </a:avLst>
          </a:prstGeom>
          <a:ln w="28575">
            <a:prstDash val="sysDot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34030" y="1680532"/>
            <a:ext cx="2551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2400" b="1" kern="0" smtClean="0"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          </a:t>
            </a:r>
            <a:r>
              <a:rPr lang="en-US" sz="2800" kern="0" smtClean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formula </a:t>
            </a:r>
            <a:endParaRPr lang="en-US" sz="2400" kern="0" dirty="0" err="1" smtClean="0">
              <a:solidFill>
                <a:schemeClr val="tx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552" y="1680532"/>
            <a:ext cx="556154" cy="508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1669" y="4051332"/>
            <a:ext cx="813330" cy="360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315" y="4453525"/>
            <a:ext cx="1214218" cy="36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597" y="4441630"/>
            <a:ext cx="338138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881" y="4909533"/>
            <a:ext cx="827854" cy="367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7" name="Group 16"/>
          <p:cNvGrpSpPr/>
          <p:nvPr/>
        </p:nvGrpSpPr>
        <p:grpSpPr>
          <a:xfrm>
            <a:off x="551007" y="1270661"/>
            <a:ext cx="8390467" cy="2062103"/>
            <a:chOff x="541866" y="1286932"/>
            <a:chExt cx="8390467" cy="2062103"/>
          </a:xfrm>
          <a:solidFill>
            <a:srgbClr val="FEF9E3"/>
          </a:solidFill>
        </p:grpSpPr>
        <p:sp>
          <p:nvSpPr>
            <p:cNvPr id="16" name="TextBox 15"/>
            <p:cNvSpPr txBox="1"/>
            <p:nvPr/>
          </p:nvSpPr>
          <p:spPr>
            <a:xfrm>
              <a:off x="541866" y="1286932"/>
              <a:ext cx="8390467" cy="2062103"/>
            </a:xfrm>
            <a:prstGeom prst="rect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4000" b="1" kern="0" smtClean="0">
                  <a:solidFill>
                    <a:srgbClr val="C00000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Calibri" pitchFamily="34" charset="0"/>
                  <a:cs typeface="Calibri" pitchFamily="34" charset="0"/>
                </a:rPr>
                <a:t>True         formulas </a:t>
              </a:r>
              <a:r>
                <a:rPr lang="en-US" sz="4000" b="1" kern="0" smtClean="0">
                  <a:solidFill>
                    <a:srgbClr val="C00000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Calibri" pitchFamily="34" charset="0"/>
                  <a:cs typeface="Calibri" pitchFamily="34" charset="0"/>
                  <a:sym typeface="Wingdings" pitchFamily="2" charset="2"/>
                </a:rPr>
                <a:t> family of </a:t>
              </a:r>
            </a:p>
            <a:p>
              <a:pPr algn="l">
                <a:spcBef>
                  <a:spcPct val="20000"/>
                </a:spcBef>
                <a:buClr>
                  <a:srgbClr val="507800"/>
                </a:buClr>
              </a:pPr>
              <a:r>
                <a:rPr lang="en-US" sz="4000" b="1" kern="0">
                  <a:solidFill>
                    <a:srgbClr val="C00000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Calibri" pitchFamily="34" charset="0"/>
                  <a:cs typeface="Calibri" pitchFamily="34" charset="0"/>
                  <a:sym typeface="Wingdings" pitchFamily="2" charset="2"/>
                </a:rPr>
                <a:t>	</a:t>
              </a:r>
              <a:r>
                <a:rPr lang="en-US" sz="4000" b="1" kern="0" smtClean="0">
                  <a:solidFill>
                    <a:srgbClr val="C00000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Calibri" pitchFamily="34" charset="0"/>
                  <a:cs typeface="Calibri" pitchFamily="34" charset="0"/>
                  <a:sym typeface="Wingdings" pitchFamily="2" charset="2"/>
                </a:rPr>
                <a:t>				propositional 						tautologies</a:t>
              </a:r>
              <a:endParaRPr lang="en-US" sz="4000" b="1" kern="0" dirty="0" err="1" smtClean="0"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endParaRPr>
            </a:p>
          </p:txBody>
        </p:sp>
        <p:pic>
          <p:nvPicPr>
            <p:cNvPr id="37" name="Picture 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6812" y="1380205"/>
              <a:ext cx="556154" cy="508091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</p:pic>
      </p:grpSp>
    </p:spTree>
    <p:extLst>
      <p:ext uri="{BB962C8B-B14F-4D97-AF65-F5344CB8AC3E}">
        <p14:creationId xmlns:p14="http://schemas.microsoft.com/office/powerpoint/2010/main" val="3618192061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8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8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2339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33385" y="2954867"/>
            <a:ext cx="8371949" cy="3623733"/>
          </a:xfrm>
          <a:prstGeom prst="rect">
            <a:avLst/>
          </a:prstGeom>
          <a:solidFill>
            <a:srgbClr val="FEF9E3"/>
          </a:solidFill>
          <a:ln w="19050">
            <a:solidFill>
              <a:srgbClr val="FFC000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endParaRPr lang="en-US" sz="4000" b="1" kern="0" dirty="0" err="1" smtClean="0">
              <a:solidFill>
                <a:srgbClr val="C0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2232" y="125139"/>
            <a:ext cx="8804354" cy="936745"/>
          </a:xfr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6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From First-Order Proofs to </a:t>
            </a:r>
            <a:br>
              <a:rPr lang="en-US" sz="36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36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Propositional Proofs</a:t>
            </a:r>
            <a:endParaRPr lang="en-US" sz="3600" b="1">
              <a:solidFill>
                <a:srgbClr val="0606C8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3387" y="1371600"/>
            <a:ext cx="8375847" cy="50935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Translation Theorem: </a:t>
            </a:r>
            <a:r>
              <a:rPr lang="en-US" sz="280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If                  and                   then  </a:t>
            </a:r>
          </a:p>
          <a:p>
            <a:pPr marL="0" indent="0">
              <a:buNone/>
            </a:pPr>
            <a:endParaRPr lang="en-US" sz="2800" smtClean="0">
              <a:solidFill>
                <a:srgbClr val="002060"/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en-US" sz="280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h</a:t>
            </a:r>
            <a:r>
              <a:rPr lang="en-US" sz="280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as polynomial-size </a:t>
            </a:r>
            <a:r>
              <a:rPr lang="en-US" sz="2800" u="sng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propositional proofs</a:t>
            </a:r>
            <a:r>
              <a:rPr lang="en-US" sz="280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.</a:t>
            </a:r>
            <a:endParaRPr lang="en-US" sz="2800">
              <a:solidFill>
                <a:schemeClr val="tx1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sz="28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Propositional Proof: </a:t>
            </a:r>
          </a:p>
          <a:p>
            <a:pPr marL="0" indent="0">
              <a:buNone/>
            </a:pPr>
            <a:r>
              <a:rPr lang="en-US" sz="280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(Hilbert style + extension rule = Extended Frege):</a:t>
            </a:r>
            <a:endParaRPr lang="en-US" sz="2800">
              <a:solidFill>
                <a:schemeClr val="accent3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80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80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buClr>
                <a:srgbClr val="507800"/>
              </a:buClr>
              <a:buNone/>
            </a:pPr>
            <a:r>
              <a:rPr lang="en-US" sz="3200" kern="120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and successively apply inference rules to derive new </a:t>
            </a:r>
            <a:r>
              <a:rPr lang="en-US" sz="3200" kern="1200" smtClean="0">
                <a:solidFill>
                  <a:srgbClr val="0606C8"/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formulas</a:t>
            </a:r>
            <a:endParaRPr lang="en-US" sz="3200" kern="1200">
              <a:solidFill>
                <a:srgbClr val="0606C8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marL="0" indent="0">
              <a:buNone/>
            </a:pPr>
            <a:endParaRPr lang="en-US" smtClean="0">
              <a:solidFill>
                <a:schemeClr val="tx1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sz="2400" b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782345" name="Rectangle 9"/>
          <p:cNvSpPr>
            <a:spLocks noChangeArrowheads="1"/>
          </p:cNvSpPr>
          <p:nvPr/>
        </p:nvSpPr>
        <p:spPr bwMode="auto">
          <a:xfrm>
            <a:off x="433387" y="5144083"/>
            <a:ext cx="8710613" cy="722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endParaRPr lang="en-US" sz="3600" b="1" i="1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1785" y="1435359"/>
            <a:ext cx="1175282" cy="417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666" y="1438027"/>
            <a:ext cx="1215496" cy="36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5693" y="1911792"/>
            <a:ext cx="4345999" cy="425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33385" y="3828626"/>
            <a:ext cx="7895863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u"/>
              <a:defRPr sz="2000" b="1">
                <a:solidFill>
                  <a:schemeClr val="folHlink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US" sz="280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Start from </a:t>
            </a:r>
            <a:r>
              <a:rPr lang="en-US" sz="2800" kern="1200" smtClean="0">
                <a:solidFill>
                  <a:srgbClr val="0606C8"/>
                </a:solidFill>
                <a:effectLst/>
                <a:latin typeface="Calibri" pitchFamily="34" charset="0"/>
                <a:ea typeface="Gulim" pitchFamily="34" charset="-127"/>
                <a:cs typeface="Calibri" pitchFamily="34" charset="0"/>
              </a:rPr>
              <a:t>some  axioms</a:t>
            </a:r>
            <a:r>
              <a:rPr lang="en-US" sz="2800" smtClea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,</a:t>
            </a:r>
            <a:endParaRPr lang="en-US" dirty="0">
              <a:solidFill>
                <a:srgbClr val="0606C8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844" y="5576987"/>
            <a:ext cx="2555872" cy="917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7334" y="5618162"/>
            <a:ext cx="1771914" cy="744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725" y="4359782"/>
            <a:ext cx="1458913" cy="419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85" y="4372789"/>
            <a:ext cx="2266420" cy="47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6616268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2232" y="125139"/>
            <a:ext cx="8804354" cy="936745"/>
          </a:xfr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5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Propositional Proofs</a:t>
            </a:r>
            <a:endParaRPr lang="en-US" sz="5400" b="1">
              <a:solidFill>
                <a:srgbClr val="0606C8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3387" y="1286933"/>
            <a:ext cx="7711546" cy="1625600"/>
          </a:xfrm>
          <a:prstGeom prst="rect">
            <a:avLst/>
          </a:prstGeom>
          <a:solidFill>
            <a:srgbClr val="FEF9E3"/>
          </a:solidFill>
          <a:ln w="19050">
            <a:solidFill>
              <a:srgbClr val="FFC000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endParaRPr lang="en-US" sz="4000" b="1" kern="0" dirty="0" err="1" smtClean="0">
              <a:solidFill>
                <a:srgbClr val="C0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3387" y="1371600"/>
            <a:ext cx="8375847" cy="50935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THEOREM</a:t>
            </a: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: If there exists a family of tautologies with </a:t>
            </a:r>
            <a:r>
              <a:rPr lang="en-US" sz="2400" u="sng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no</a:t>
            </a: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polynomial size Propositional Proofs, then: </a:t>
            </a:r>
          </a:p>
          <a:p>
            <a:pPr marL="0" indent="0">
              <a:buNone/>
            </a:pP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it is </a:t>
            </a:r>
            <a:r>
              <a:rPr lang="en-US" sz="2400" u="sng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consistent</a:t>
            </a: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with the theory            that </a:t>
            </a:r>
          </a:p>
          <a:p>
            <a:pPr marL="0" indent="0">
              <a:buNone/>
            </a:pPr>
            <a:endParaRPr lang="en-US" sz="2400" b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sz="32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I.e</a:t>
            </a:r>
            <a:r>
              <a:rPr lang="en-US" sz="320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., you can’t prove in polynomial-time reasoning that P=NP.</a:t>
            </a:r>
          </a:p>
          <a:p>
            <a:pPr marL="0" indent="0">
              <a:buNone/>
            </a:pPr>
            <a:endParaRPr lang="en-US" sz="3200">
              <a:solidFill>
                <a:srgbClr val="0606C8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sz="2400" b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2" name="Line Callout 2 1"/>
          <p:cNvSpPr/>
          <p:nvPr/>
        </p:nvSpPr>
        <p:spPr bwMode="auto">
          <a:xfrm>
            <a:off x="4453469" y="2777065"/>
            <a:ext cx="4436533" cy="922867"/>
          </a:xfrm>
          <a:prstGeom prst="borderCallout2">
            <a:avLst>
              <a:gd name="adj1" fmla="val 27007"/>
              <a:gd name="adj2" fmla="val -127"/>
              <a:gd name="adj3" fmla="val 24255"/>
              <a:gd name="adj4" fmla="val -20484"/>
              <a:gd name="adj5" fmla="val -19610"/>
              <a:gd name="adj6" fmla="val -52583"/>
            </a:avLst>
          </a:prstGeom>
          <a:solidFill>
            <a:srgbClr val="FFCCFF"/>
          </a:solidFill>
          <a:ln w="3175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l"/>
            <a:r>
              <a:rPr lang="en-US" sz="1800" b="1" smtClean="0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rPr>
              <a:t>I.e., There is a model of VP where P≠NP.</a:t>
            </a:r>
          </a:p>
          <a:p>
            <a:pPr algn="l"/>
            <a:r>
              <a:rPr lang="en-US" sz="1800" b="1" smtClean="0">
                <a:solidFill>
                  <a:schemeClr val="accent2">
                    <a:lumMod val="25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Note</a:t>
            </a:r>
            <a:r>
              <a:rPr lang="en-US" sz="1800" b="1" smtClean="0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rPr>
              <a:t>: experience shows most contemporary complexity theory is provable in VP</a:t>
            </a:r>
            <a:endParaRPr lang="en-US" sz="1800" b="1" dirty="0" smtClean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3468" y="2172950"/>
            <a:ext cx="676043" cy="38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829" y="2180612"/>
            <a:ext cx="1560173" cy="411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2" name="Group 21"/>
          <p:cNvGrpSpPr/>
          <p:nvPr/>
        </p:nvGrpSpPr>
        <p:grpSpPr>
          <a:xfrm>
            <a:off x="348617" y="3194668"/>
            <a:ext cx="8194146" cy="3407728"/>
            <a:chOff x="414596" y="2753426"/>
            <a:chExt cx="8194146" cy="3407728"/>
          </a:xfrm>
        </p:grpSpPr>
        <p:cxnSp>
          <p:nvCxnSpPr>
            <p:cNvPr id="7" name="Curved Connector 6"/>
            <p:cNvCxnSpPr/>
            <p:nvPr/>
          </p:nvCxnSpPr>
          <p:spPr bwMode="auto">
            <a:xfrm rot="10800000">
              <a:off x="1545433" y="2753426"/>
              <a:ext cx="2861736" cy="681849"/>
            </a:xfrm>
            <a:prstGeom prst="curvedConnector3">
              <a:avLst>
                <a:gd name="adj1" fmla="val 100887"/>
              </a:avLst>
            </a:prstGeom>
            <a:noFill/>
            <a:ln w="12700" cap="flat" cmpd="sng" algn="ctr">
              <a:solidFill>
                <a:srgbClr val="CC00CC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pic>
          <p:nvPicPr>
            <p:cNvPr id="26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3633" y="4599443"/>
              <a:ext cx="1059471" cy="2794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21" name="Group 20"/>
            <p:cNvGrpSpPr/>
            <p:nvPr/>
          </p:nvGrpSpPr>
          <p:grpSpPr>
            <a:xfrm>
              <a:off x="414596" y="2892567"/>
              <a:ext cx="8194146" cy="3268587"/>
              <a:chOff x="433387" y="5046133"/>
              <a:chExt cx="8194146" cy="3268587"/>
            </a:xfrm>
            <a:solidFill>
              <a:srgbClr val="FEF9E3"/>
            </a:solidFill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grpSpPr>
          <p:sp>
            <p:nvSpPr>
              <p:cNvPr id="20" name="TextBox 19"/>
              <p:cNvSpPr txBox="1"/>
              <p:nvPr/>
            </p:nvSpPr>
            <p:spPr>
              <a:xfrm>
                <a:off x="433387" y="5046133"/>
                <a:ext cx="8194146" cy="326858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l">
                  <a:spcBef>
                    <a:spcPct val="20000"/>
                  </a:spcBef>
                  <a:buClr>
                    <a:schemeClr val="folHlink"/>
                  </a:buClr>
                </a:pPr>
                <a:r>
                  <a:rPr lang="en-US" sz="2400" b="1" i="1">
                    <a:solidFill>
                      <a:srgbClr val="C00000"/>
                    </a:solidFill>
                    <a:effectLst/>
                    <a:latin typeface="Calibri" pitchFamily="34" charset="0"/>
                    <a:ea typeface="+mn-ea"/>
                    <a:cs typeface="Calibri" pitchFamily="34" charset="0"/>
                  </a:rPr>
                  <a:t>Proof idea</a:t>
                </a:r>
                <a:r>
                  <a:rPr lang="en-US" sz="2400" b="1">
                    <a:solidFill>
                      <a:srgbClr val="002060"/>
                    </a:solidFill>
                    <a:effectLst/>
                    <a:latin typeface="Calibri" pitchFamily="34" charset="0"/>
                    <a:ea typeface="+mn-ea"/>
                    <a:cs typeface="Calibri" pitchFamily="34" charset="0"/>
                  </a:rPr>
                  <a:t>. Assume by a way of contradiction that it is </a:t>
                </a:r>
                <a:r>
                  <a:rPr lang="en-US" sz="2400" b="1" u="sng">
                    <a:solidFill>
                      <a:srgbClr val="0606C8"/>
                    </a:solidFill>
                    <a:effectLst/>
                    <a:latin typeface="Calibri" pitchFamily="34" charset="0"/>
                    <a:ea typeface="+mn-ea"/>
                    <a:cs typeface="Calibri" pitchFamily="34" charset="0"/>
                  </a:rPr>
                  <a:t>in</a:t>
                </a:r>
                <a:r>
                  <a:rPr lang="en-US" sz="2400" b="1">
                    <a:solidFill>
                      <a:srgbClr val="0606C8"/>
                    </a:solidFill>
                    <a:effectLst/>
                    <a:latin typeface="Calibri" pitchFamily="34" charset="0"/>
                    <a:ea typeface="+mn-ea"/>
                    <a:cs typeface="Calibri" pitchFamily="34" charset="0"/>
                  </a:rPr>
                  <a:t>consistent</a:t>
                </a:r>
                <a:r>
                  <a:rPr lang="en-US" sz="2400" b="1">
                    <a:solidFill>
                      <a:srgbClr val="002060"/>
                    </a:solidFill>
                    <a:effectLst/>
                    <a:latin typeface="Calibri" pitchFamily="34" charset="0"/>
                    <a:ea typeface="+mn-ea"/>
                    <a:cs typeface="Calibri" pitchFamily="34" charset="0"/>
                  </a:rPr>
                  <a:t> </a:t>
                </a:r>
                <a:r>
                  <a:rPr lang="en-US" sz="2400" b="1" smtClean="0">
                    <a:solidFill>
                      <a:srgbClr val="002060"/>
                    </a:solidFill>
                    <a:effectLst/>
                    <a:latin typeface="Calibri" pitchFamily="34" charset="0"/>
                    <a:ea typeface="+mn-ea"/>
                    <a:cs typeface="Calibri" pitchFamily="34" charset="0"/>
                  </a:rPr>
                  <a:t>with           that 		    .</a:t>
                </a:r>
                <a:endParaRPr lang="en-US" sz="2400" b="1">
                  <a:solidFill>
                    <a:srgbClr val="002060"/>
                  </a:solidFill>
                  <a:effectLst/>
                  <a:latin typeface="Calibri" pitchFamily="34" charset="0"/>
                  <a:ea typeface="+mn-ea"/>
                  <a:cs typeface="Calibri" pitchFamily="34" charset="0"/>
                </a:endParaRPr>
              </a:p>
              <a:p>
                <a:pPr algn="l">
                  <a:spcBef>
                    <a:spcPct val="20000"/>
                  </a:spcBef>
                  <a:buClr>
                    <a:schemeClr val="folHlink"/>
                  </a:buClr>
                </a:pPr>
                <a:r>
                  <a:rPr lang="en-US" sz="2400" b="1" smtClean="0">
                    <a:solidFill>
                      <a:srgbClr val="002060"/>
                    </a:solidFill>
                    <a:effectLst/>
                    <a:latin typeface="Calibri" pitchFamily="34" charset="0"/>
                    <a:ea typeface="+mn-ea"/>
                    <a:cs typeface="Calibri" pitchFamily="34" charset="0"/>
                  </a:rPr>
                  <a:t>Then			   . 			  </a:t>
                </a:r>
              </a:p>
              <a:p>
                <a:pPr algn="l">
                  <a:spcBef>
                    <a:spcPct val="20000"/>
                  </a:spcBef>
                  <a:buClr>
                    <a:schemeClr val="folHlink"/>
                  </a:buClr>
                </a:pPr>
                <a:r>
                  <a:rPr lang="en-US" sz="2400" b="1" smtClean="0">
                    <a:solidFill>
                      <a:srgbClr val="002060"/>
                    </a:solidFill>
                    <a:effectLst/>
                    <a:latin typeface="Calibri" pitchFamily="34" charset="0"/>
                    <a:ea typeface="+mn-ea"/>
                    <a:cs typeface="Calibri" pitchFamily="34" charset="0"/>
                  </a:rPr>
                  <a:t>Hence</a:t>
                </a:r>
                <a:r>
                  <a:rPr lang="en-US" sz="2400" b="1">
                    <a:solidFill>
                      <a:srgbClr val="002060"/>
                    </a:solidFill>
                    <a:effectLst/>
                    <a:latin typeface="Calibri" pitchFamily="34" charset="0"/>
                    <a:ea typeface="+mn-ea"/>
                    <a:cs typeface="Calibri" pitchFamily="34" charset="0"/>
                  </a:rPr>
                  <a:t>, </a:t>
                </a:r>
                <a:r>
                  <a:rPr lang="en-US" sz="2400" b="1" smtClean="0">
                    <a:solidFill>
                      <a:srgbClr val="002060"/>
                    </a:solidFill>
                    <a:effectLst/>
                    <a:latin typeface="Calibri" pitchFamily="34" charset="0"/>
                    <a:ea typeface="+mn-ea"/>
                    <a:cs typeface="Calibri" pitchFamily="34" charset="0"/>
                  </a:rPr>
                  <a:t>			  .</a:t>
                </a:r>
                <a:endParaRPr lang="en-US" sz="2400" b="1">
                  <a:solidFill>
                    <a:srgbClr val="002060"/>
                  </a:solidFill>
                  <a:effectLst/>
                  <a:latin typeface="Calibri" pitchFamily="34" charset="0"/>
                  <a:ea typeface="+mn-ea"/>
                  <a:cs typeface="Calibri" pitchFamily="34" charset="0"/>
                </a:endParaRPr>
              </a:p>
              <a:p>
                <a:pPr algn="l">
                  <a:spcBef>
                    <a:spcPct val="20000"/>
                  </a:spcBef>
                  <a:buClr>
                    <a:schemeClr val="folHlink"/>
                  </a:buClr>
                </a:pPr>
                <a:r>
                  <a:rPr lang="en-US" sz="2400" b="1" smtClean="0">
                    <a:solidFill>
                      <a:srgbClr val="002060"/>
                    </a:solidFill>
                    <a:effectLst/>
                    <a:latin typeface="Calibri" pitchFamily="34" charset="0"/>
                    <a:ea typeface="+mn-ea"/>
                    <a:cs typeface="Calibri" pitchFamily="34" charset="0"/>
                  </a:rPr>
                  <a:t>Then, by Translation Theorem there are polynomial-size propositional proofs of                             .  Since the set of TAUTOLOGIES is coNP,    , there are polynomial-size propositional proofs for </a:t>
                </a:r>
                <a:r>
                  <a:rPr lang="en-US" sz="2400" b="1" u="sng" smtClean="0">
                    <a:solidFill>
                      <a:srgbClr val="002060"/>
                    </a:solidFill>
                    <a:effectLst/>
                    <a:latin typeface="Calibri" pitchFamily="34" charset="0"/>
                    <a:ea typeface="+mn-ea"/>
                    <a:cs typeface="Calibri" pitchFamily="34" charset="0"/>
                  </a:rPr>
                  <a:t>all</a:t>
                </a:r>
                <a:r>
                  <a:rPr lang="en-US" sz="2400" b="1" smtClean="0">
                    <a:solidFill>
                      <a:srgbClr val="002060"/>
                    </a:solidFill>
                    <a:effectLst/>
                    <a:latin typeface="Calibri" pitchFamily="34" charset="0"/>
                    <a:ea typeface="+mn-ea"/>
                    <a:cs typeface="Calibri" pitchFamily="34" charset="0"/>
                  </a:rPr>
                  <a:t> tautologies. Contradiction.</a:t>
                </a:r>
                <a:endParaRPr lang="en-US" sz="3200" b="1" kern="0" dirty="0" err="1" smtClean="0">
                  <a:solidFill>
                    <a:srgbClr val="C00000"/>
                  </a:solidFill>
                  <a:effectLst/>
                  <a:latin typeface="Calibri" pitchFamily="34" charset="0"/>
                  <a:cs typeface="Calibri" pitchFamily="34" charset="0"/>
                </a:endParaRPr>
              </a:p>
            </p:txBody>
          </p:sp>
          <p:pic>
            <p:nvPicPr>
              <p:cNvPr id="28" name="Picture 3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13361" y="5482695"/>
                <a:ext cx="543557" cy="30850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9" name="Picture 4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00344" y="5486453"/>
                <a:ext cx="1275093" cy="336329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5126" name="Picture 6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68710" y="5954635"/>
                <a:ext cx="2160290" cy="28538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5127" name="Picture 7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66853" y="6362700"/>
                <a:ext cx="2822308" cy="29995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5128" name="Picture 8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89732" y="7205281"/>
                <a:ext cx="1834261" cy="27078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5129" name="Picture 9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0399" y="7541539"/>
                <a:ext cx="926985" cy="291119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4209737133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2232" y="125139"/>
            <a:ext cx="8804354" cy="936745"/>
          </a:xfr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5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Conclusion</a:t>
            </a:r>
            <a:endParaRPr lang="en-US" sz="5400" b="1">
              <a:solidFill>
                <a:srgbClr val="0606C8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2339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433387" y="1371600"/>
                <a:ext cx="8596313" cy="5076825"/>
              </a:xfrm>
            </p:spPr>
            <p:txBody>
              <a:bodyPr>
                <a:noAutofit/>
              </a:bodyPr>
              <a:lstStyle/>
              <a:p>
                <a:pPr>
                  <a:buFont typeface="Arial" pitchFamily="34" charset="0"/>
                  <a:buChar char="•"/>
                </a:pPr>
                <a:r>
                  <a:rPr lang="en-US" sz="3200" smtClean="0">
                    <a:solidFill>
                      <a:srgbClr val="C00000"/>
                    </a:solidFill>
                    <a:latin typeface="Calibri" pitchFamily="34" charset="0"/>
                    <a:cs typeface="Calibri" pitchFamily="34" charset="0"/>
                  </a:rPr>
                  <a:t>We’ve seen one reason why proving super-polynomial lower bounds on propositional proofs (Extended Frege) is a very important and fundamental question.</a:t>
                </a:r>
              </a:p>
              <a:p>
                <a:pPr>
                  <a:buFont typeface="Arial" pitchFamily="34" charset="0"/>
                  <a:buChar char="•"/>
                </a:pPr>
                <a:r>
                  <a:rPr lang="en-US" sz="3200" smtClean="0">
                    <a:solidFill>
                      <a:srgbClr val="002060"/>
                    </a:solidFill>
                    <a:latin typeface="Calibri" pitchFamily="34" charset="0"/>
                    <a:cs typeface="Calibri" pitchFamily="34" charset="0"/>
                  </a:rPr>
                  <a:t>Currently only linear </a:t>
                </a:r>
                <a14:m>
                  <m:oMath xmlns:m="http://schemas.openxmlformats.org/officeDocument/2006/math">
                    <m:r>
                      <a:rPr lang="el-GR" sz="3200" b="1" i="1" smtClean="0">
                        <a:solidFill>
                          <a:srgbClr val="002060"/>
                        </a:solidFill>
                        <a:latin typeface="Cambria Math"/>
                        <a:cs typeface="Calibri" pitchFamily="34" charset="0"/>
                      </a:rPr>
                      <m:t>Ω</m:t>
                    </m:r>
                  </m:oMath>
                </a14:m>
                <a:r>
                  <a:rPr lang="en-US" sz="3200" smtClean="0">
                    <a:solidFill>
                      <a:srgbClr val="002060"/>
                    </a:solidFill>
                    <a:latin typeface="Calibri" pitchFamily="34" charset="0"/>
                    <a:cs typeface="Calibri" pitchFamily="34" charset="0"/>
                  </a:rPr>
                  <a:t>(n) lower bounds are known on size of Extended Frege proofs!</a:t>
                </a:r>
              </a:p>
              <a:p>
                <a:pPr>
                  <a:buFont typeface="Arial" pitchFamily="34" charset="0"/>
                  <a:buChar char="•"/>
                </a:pPr>
                <a:r>
                  <a:rPr lang="en-US" sz="3200" smtClean="0">
                    <a:solidFill>
                      <a:srgbClr val="C00000"/>
                    </a:solidFill>
                    <a:latin typeface="Calibri" pitchFamily="34" charset="0"/>
                    <a:cs typeface="Calibri" pitchFamily="34" charset="0"/>
                  </a:rPr>
                  <a:t>Possibly feasible: </a:t>
                </a:r>
                <a:r>
                  <a:rPr lang="en-US" sz="3200" i="1" smtClean="0">
                    <a:solidFill>
                      <a:srgbClr val="C00000"/>
                    </a:solidFill>
                    <a:latin typeface="Calibri" pitchFamily="34" charset="0"/>
                    <a:cs typeface="Calibri" pitchFamily="34" charset="0"/>
                  </a:rPr>
                  <a:t>super-linear</a:t>
                </a:r>
                <a:r>
                  <a:rPr lang="en-US" sz="3200" smtClean="0">
                    <a:solidFill>
                      <a:srgbClr val="C00000"/>
                    </a:solidFill>
                    <a:latin typeface="Calibri" pitchFamily="34" charset="0"/>
                    <a:cs typeface="Calibri" pitchFamily="34" charset="0"/>
                  </a:rPr>
                  <a:t> lower bounds </a:t>
                </a:r>
                <a14:m>
                  <m:oMath xmlns:m="http://schemas.openxmlformats.org/officeDocument/2006/math">
                    <m:r>
                      <a:rPr lang="el-GR" sz="3200" b="1" i="1">
                        <a:solidFill>
                          <a:srgbClr val="C00000"/>
                        </a:solidFill>
                        <a:latin typeface="Cambria Math"/>
                        <a:cs typeface="Calibri" pitchFamily="34" charset="0"/>
                      </a:rPr>
                      <m:t>Ω</m:t>
                    </m:r>
                  </m:oMath>
                </a14:m>
                <a:r>
                  <a:rPr lang="en-US" sz="3200" smtClean="0">
                    <a:solidFill>
                      <a:srgbClr val="C00000"/>
                    </a:solidFill>
                    <a:latin typeface="Calibri" pitchFamily="34" charset="0"/>
                    <a:cs typeface="Calibri" pitchFamily="34" charset="0"/>
                  </a:rPr>
                  <a:t>(n</a:t>
                </a:r>
                <a:r>
                  <a:rPr lang="en-US" sz="3200" baseline="30000" smtClean="0">
                    <a:solidFill>
                      <a:srgbClr val="C00000"/>
                    </a:solidFill>
                    <a:latin typeface="Calibri" pitchFamily="34" charset="0"/>
                    <a:cs typeface="Calibri" pitchFamily="34" charset="0"/>
                  </a:rPr>
                  <a:t>ɛ</a:t>
                </a:r>
                <a:r>
                  <a:rPr lang="en-US" sz="3200" smtClean="0">
                    <a:solidFill>
                      <a:srgbClr val="C00000"/>
                    </a:solidFill>
                    <a:latin typeface="Calibri" pitchFamily="34" charset="0"/>
                    <a:cs typeface="Calibri" pitchFamily="34" charset="0"/>
                  </a:rPr>
                  <a:t>), for 1&gt;ɛ&gt;0.</a:t>
                </a:r>
              </a:p>
              <a:p>
                <a:pPr>
                  <a:buFont typeface="Arial" pitchFamily="34" charset="0"/>
                  <a:buChar char="•"/>
                </a:pPr>
                <a:r>
                  <a:rPr lang="en-US" sz="3200" smtClean="0">
                    <a:solidFill>
                      <a:srgbClr val="002060"/>
                    </a:solidFill>
                    <a:latin typeface="Calibri" pitchFamily="34" charset="0"/>
                    <a:cs typeface="Calibri" pitchFamily="34" charset="0"/>
                  </a:rPr>
                  <a:t>My work on related issues: </a:t>
                </a:r>
                <a:r>
                  <a:rPr lang="en-US" sz="3200" u="sng" smtClean="0">
                    <a:solidFill>
                      <a:srgbClr val="002060"/>
                    </a:solidFill>
                    <a:latin typeface="Calibri" pitchFamily="34" charset="0"/>
                    <a:cs typeface="Calibri" pitchFamily="34" charset="0"/>
                  </a:rPr>
                  <a:t>algebraic</a:t>
                </a:r>
                <a:r>
                  <a:rPr lang="en-US" sz="3200" smtClean="0">
                    <a:solidFill>
                      <a:srgbClr val="002060"/>
                    </a:solidFill>
                    <a:latin typeface="Calibri" pitchFamily="34" charset="0"/>
                    <a:cs typeface="Calibri" pitchFamily="34" charset="0"/>
                  </a:rPr>
                  <a:t> analogues of these questions. Have more structure.</a:t>
                </a:r>
                <a:endParaRPr lang="en-US" sz="3200">
                  <a:solidFill>
                    <a:srgbClr val="002060"/>
                  </a:solidFill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buNone/>
                </a:pPr>
                <a:endParaRPr lang="en-US" sz="2400" smtClean="0">
                  <a:solidFill>
                    <a:srgbClr val="111111"/>
                  </a:solidFill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buNone/>
                </a:pPr>
                <a:endParaRPr lang="en-US" sz="2400" b="0">
                  <a:solidFill>
                    <a:srgbClr val="111111"/>
                  </a:solidFill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buNone/>
                </a:pPr>
                <a:endParaRPr lang="en-US" sz="2400" smtClean="0">
                  <a:solidFill>
                    <a:srgbClr val="111111"/>
                  </a:solidFill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buNone/>
                </a:pPr>
                <a:r>
                  <a:rPr lang="en-US" sz="2400" b="0" smtClean="0">
                    <a:solidFill>
                      <a:srgbClr val="111111"/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8233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433387" y="1371600"/>
                <a:ext cx="8596313" cy="5076825"/>
              </a:xfrm>
              <a:blipFill rotWithShape="1">
                <a:blip r:embed="rId3"/>
                <a:stretch>
                  <a:fillRect l="-1560" t="-1561" r="-2695" b="-75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2345" name="Rectangle 9"/>
          <p:cNvSpPr>
            <a:spLocks noChangeArrowheads="1"/>
          </p:cNvSpPr>
          <p:nvPr/>
        </p:nvSpPr>
        <p:spPr bwMode="auto">
          <a:xfrm>
            <a:off x="433387" y="5144083"/>
            <a:ext cx="8710613" cy="722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endParaRPr lang="en-US" sz="3600" b="1" i="1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541978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 rot="21449200">
            <a:off x="2043113" y="2654300"/>
            <a:ext cx="4024312" cy="609600"/>
          </a:xfrm>
        </p:spPr>
        <p:txBody>
          <a:bodyPr rtlCol="0">
            <a:noAutofit/>
          </a:bodyPr>
          <a:lstStyle/>
          <a:p>
            <a:pPr eaLnBrk="1" hangingPunct="1">
              <a:defRPr/>
            </a:pPr>
            <a:r>
              <a:rPr lang="en-US" altLang="zh-CN" sz="660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Thank </a:t>
            </a:r>
            <a:r>
              <a:rPr lang="en-US" altLang="zh-CN" sz="6600" smtClean="0">
                <a:solidFill>
                  <a:srgbClr val="C00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you</a:t>
            </a:r>
            <a:r>
              <a:rPr lang="en-US" altLang="zh-CN" sz="6600" smtClean="0">
                <a:solidFill>
                  <a:srgbClr val="0606C8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lang="en-US" altLang="zh-CN" sz="6600" smtClean="0">
                <a:solidFill>
                  <a:srgbClr val="FFC000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91814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2232" y="125139"/>
            <a:ext cx="8804354" cy="936745"/>
          </a:xfr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5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Complexity Theory</a:t>
            </a:r>
            <a:endParaRPr lang="en-US" sz="5400" b="1">
              <a:solidFill>
                <a:srgbClr val="0606C8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3387" y="1342102"/>
            <a:ext cx="8375847" cy="4665891"/>
          </a:xfrm>
        </p:spPr>
        <p:txBody>
          <a:bodyPr>
            <a:noAutofit/>
          </a:bodyPr>
          <a:lstStyle/>
          <a:p>
            <a:pPr marL="0" indent="-365760">
              <a:spcBef>
                <a:spcPts val="600"/>
              </a:spcBef>
              <a:buClr>
                <a:schemeClr val="folHlink"/>
              </a:buClr>
              <a:buNone/>
            </a:pPr>
            <a:r>
              <a:rPr lang="en-US" sz="3200" smtClean="0">
                <a:solidFill>
                  <a:srgbClr val="0606C8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P = PTIME</a:t>
            </a:r>
            <a:r>
              <a:rPr lang="en-US" sz="32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n-US" sz="32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Efficiently computable problems;</a:t>
            </a:r>
            <a:endParaRPr lang="en-US" sz="360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lnSpc>
                <a:spcPts val="2800"/>
              </a:lnSpc>
              <a:spcBef>
                <a:spcPts val="0"/>
              </a:spcBef>
              <a:buClr>
                <a:schemeClr val="folHlink"/>
              </a:buClr>
              <a:buNone/>
            </a:pPr>
            <a:r>
              <a:rPr lang="en-US" sz="32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		</a:t>
            </a:r>
            <a:r>
              <a:rPr lang="en-US" sz="320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Algorithms of polynomial run-time</a:t>
            </a:r>
          </a:p>
          <a:p>
            <a:pPr marL="0" indent="0">
              <a:lnSpc>
                <a:spcPts val="2500"/>
              </a:lnSpc>
              <a:spcBef>
                <a:spcPts val="0"/>
              </a:spcBef>
              <a:buClr>
                <a:schemeClr val="folHlink"/>
              </a:buClr>
              <a:buNone/>
            </a:pPr>
            <a:r>
              <a:rPr lang="en-US" sz="280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Example</a:t>
            </a:r>
            <a:r>
              <a:rPr lang="en-US" sz="360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 marL="0" indent="822960">
              <a:lnSpc>
                <a:spcPts val="2000"/>
              </a:lnSpc>
              <a:spcBef>
                <a:spcPts val="0"/>
              </a:spcBef>
              <a:buClr>
                <a:schemeClr val="folHlink"/>
              </a:buClr>
              <a:buNone/>
            </a:pPr>
            <a:r>
              <a:rPr lang="en-US" sz="360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Input: a proof in Peano Arithmetic (PA)</a:t>
            </a:r>
          </a:p>
          <a:p>
            <a:pPr marL="0" indent="822960">
              <a:spcBef>
                <a:spcPts val="0"/>
              </a:spcBef>
              <a:buClr>
                <a:schemeClr val="folHlink"/>
              </a:buClr>
              <a:buNone/>
            </a:pPr>
            <a:r>
              <a:rPr lang="en-US" sz="280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Output:  output “yes’’ iff the proof is correct. </a:t>
            </a:r>
          </a:p>
          <a:p>
            <a:pPr marL="0" indent="0">
              <a:lnSpc>
                <a:spcPts val="3300"/>
              </a:lnSpc>
              <a:buClr>
                <a:schemeClr val="folHlink"/>
              </a:buClr>
              <a:buNone/>
            </a:pPr>
            <a:r>
              <a:rPr lang="en-US" sz="320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NP</a:t>
            </a:r>
            <a:r>
              <a:rPr lang="en-US" sz="320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:</a:t>
            </a:r>
            <a:r>
              <a:rPr lang="en-US" sz="32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  Non-deterministic polynomial time; 	Problems whose solutions are efficiently 	verifiable</a:t>
            </a:r>
          </a:p>
          <a:p>
            <a:pPr marL="0" indent="0">
              <a:lnSpc>
                <a:spcPts val="2800"/>
              </a:lnSpc>
              <a:buClr>
                <a:schemeClr val="folHlink"/>
              </a:buClr>
              <a:buNone/>
            </a:pPr>
            <a:r>
              <a:rPr lang="en-US" sz="280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Example: </a:t>
            </a:r>
          </a:p>
          <a:p>
            <a:pPr marL="0" indent="0">
              <a:lnSpc>
                <a:spcPts val="2800"/>
              </a:lnSpc>
              <a:spcBef>
                <a:spcPts val="0"/>
              </a:spcBef>
              <a:buClr>
                <a:schemeClr val="folHlink"/>
              </a:buClr>
              <a:buNone/>
            </a:pPr>
            <a:r>
              <a:rPr lang="en-US" sz="280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   Input: a number </a:t>
            </a:r>
            <a:r>
              <a:rPr lang="en-US" sz="3200" i="1">
                <a:solidFill>
                  <a:srgbClr val="0606C8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k</a:t>
            </a:r>
            <a:r>
              <a:rPr lang="en-US" sz="280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in unary and a statement </a:t>
            </a:r>
            <a:r>
              <a:rPr lang="en-US" sz="3200" i="1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in the 		   language of PA</a:t>
            </a:r>
          </a:p>
          <a:p>
            <a:pPr marL="0" indent="0">
              <a:lnSpc>
                <a:spcPts val="2800"/>
              </a:lnSpc>
              <a:spcBef>
                <a:spcPts val="0"/>
              </a:spcBef>
              <a:buClr>
                <a:schemeClr val="folHlink"/>
              </a:buClr>
              <a:buNone/>
            </a:pPr>
            <a:r>
              <a:rPr lang="en-US" sz="280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   Output: “yes” if exists a PA proof of </a:t>
            </a:r>
            <a:r>
              <a:rPr lang="en-US" sz="3200" i="1">
                <a:solidFill>
                  <a:srgbClr val="0606C8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S</a:t>
            </a:r>
            <a:r>
              <a:rPr lang="en-US" sz="280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en-US" sz="3200" i="1">
                <a:solidFill>
                  <a:srgbClr val="0606C8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≤k</a:t>
            </a:r>
            <a:r>
              <a:rPr lang="en-US" sz="280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number   </a:t>
            </a:r>
          </a:p>
          <a:p>
            <a:pPr marL="0" indent="0">
              <a:lnSpc>
                <a:spcPts val="2800"/>
              </a:lnSpc>
              <a:spcBef>
                <a:spcPts val="0"/>
              </a:spcBef>
              <a:buClr>
                <a:schemeClr val="folHlink"/>
              </a:buClr>
              <a:buNone/>
            </a:pPr>
            <a:r>
              <a:rPr lang="en-US" sz="280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                    of symbols</a:t>
            </a:r>
          </a:p>
        </p:txBody>
      </p:sp>
      <p:sp>
        <p:nvSpPr>
          <p:cNvPr id="782345" name="Rectangle 9"/>
          <p:cNvSpPr>
            <a:spLocks noChangeArrowheads="1"/>
          </p:cNvSpPr>
          <p:nvPr/>
        </p:nvSpPr>
        <p:spPr bwMode="auto">
          <a:xfrm>
            <a:off x="433387" y="5144083"/>
            <a:ext cx="8710613" cy="722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endParaRPr lang="en-US" sz="3600" b="1" i="1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 rot="189586">
            <a:off x="559890" y="1253197"/>
            <a:ext cx="8329613" cy="4819781"/>
          </a:xfrm>
          <a:prstGeom prst="rect">
            <a:avLst/>
          </a:prstGeom>
          <a:solidFill>
            <a:srgbClr val="DBD6F6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sz="4800" b="1" ker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Does </a:t>
            </a:r>
            <a:r>
              <a:rPr lang="en-US" sz="4800" b="1">
                <a:solidFill>
                  <a:srgbClr val="0606C8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P = NP</a:t>
            </a:r>
            <a:r>
              <a:rPr lang="en-US" sz="4800" b="1" ker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? </a:t>
            </a:r>
            <a:endParaRPr lang="en-US" sz="4800" b="1" kern="0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sz="4800" b="1" kern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Can </a:t>
            </a:r>
            <a:r>
              <a:rPr lang="en-US" sz="4800" b="1" ker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we </a:t>
            </a:r>
            <a:r>
              <a:rPr lang="en-US" sz="4800" b="1" u="sng" ker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find</a:t>
            </a:r>
            <a:r>
              <a:rPr lang="en-US" sz="4800" b="1" ker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proofs as fast as we </a:t>
            </a:r>
            <a:r>
              <a:rPr lang="en-US" sz="4800" b="1" u="sng" ker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check</a:t>
            </a:r>
            <a:r>
              <a:rPr lang="en-US" sz="4800" b="1" ker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 them?</a:t>
            </a:r>
          </a:p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sz="4800" b="1" ker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Central open problem in contemporary </a:t>
            </a:r>
            <a:r>
              <a:rPr lang="en-US" sz="4800" b="1" kern="0" smtClea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mathematics and science </a:t>
            </a:r>
            <a:endParaRPr lang="en-US" sz="4800" b="1" kern="0" dirty="0" err="1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357888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8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82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82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 rot="21421370">
            <a:off x="433387" y="1371600"/>
            <a:ext cx="8375847" cy="5093593"/>
          </a:xfrm>
          <a:ln>
            <a:noFill/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smtClean="0">
                <a:solidFill>
                  <a:srgbClr val="0606C8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What can </a:t>
            </a:r>
            <a:r>
              <a:rPr lang="en-US" sz="6600" smtClean="0">
                <a:solidFill>
                  <a:srgbClr val="C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Proof Theory </a:t>
            </a:r>
            <a:r>
              <a:rPr lang="en-US" sz="6600" smtClean="0">
                <a:solidFill>
                  <a:srgbClr val="0606C8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say about this problem</a:t>
            </a:r>
            <a:r>
              <a:rPr lang="en-US" sz="6600" smtClean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Calibri" pitchFamily="34" charset="0"/>
              </a:rPr>
              <a:t>?</a:t>
            </a:r>
            <a:endParaRPr lang="en-US" sz="6000" b="0"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sz="2400" b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782345" name="Rectangle 9"/>
          <p:cNvSpPr>
            <a:spLocks noChangeArrowheads="1"/>
          </p:cNvSpPr>
          <p:nvPr/>
        </p:nvSpPr>
        <p:spPr bwMode="auto">
          <a:xfrm>
            <a:off x="433387" y="5144083"/>
            <a:ext cx="8710613" cy="722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endParaRPr lang="en-US" sz="3600" b="1" i="1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849601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107" y="125139"/>
            <a:ext cx="8804354" cy="936745"/>
          </a:xfr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5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Formal Theory of </a:t>
            </a:r>
            <a:r>
              <a:rPr lang="en-US" sz="5400" b="1" smtClean="0">
                <a:solidFill>
                  <a:srgbClr val="0606C8"/>
                </a:solidFill>
                <a:latin typeface="Calibri" pitchFamily="34" charset="0"/>
                <a:ea typeface="+mn-ea"/>
                <a:cs typeface="Calibri" pitchFamily="34" charset="0"/>
              </a:rPr>
              <a:t>Arithmetic</a:t>
            </a:r>
            <a:endParaRPr lang="en-US" sz="5400" b="1">
              <a:solidFill>
                <a:srgbClr val="0606C8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38125" y="1330036"/>
            <a:ext cx="8571110" cy="5108864"/>
          </a:xfrm>
        </p:spPr>
        <p:txBody>
          <a:bodyPr>
            <a:noAutofit/>
          </a:bodyPr>
          <a:lstStyle/>
          <a:p>
            <a:pPr marL="0" indent="0">
              <a:buClr>
                <a:schemeClr val="folHlink"/>
              </a:buClr>
              <a:buNone/>
            </a:pPr>
            <a:r>
              <a:rPr lang="en-US" altLang="zh-CN" sz="28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Beginning with Peano Arithmetic</a:t>
            </a:r>
          </a:p>
          <a:p>
            <a:pPr marL="0" indent="0">
              <a:buClr>
                <a:schemeClr val="folHlink"/>
              </a:buClr>
              <a:buNone/>
            </a:pP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For convenience: </a:t>
            </a:r>
            <a:r>
              <a:rPr lang="en-US" altLang="zh-CN" sz="2800" u="sng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Two-sorted</a:t>
            </a: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theory: </a:t>
            </a:r>
          </a:p>
          <a:p>
            <a:pPr marL="0" indent="0">
              <a:buClr>
                <a:schemeClr val="folHlink"/>
              </a:buClr>
              <a:buNone/>
            </a:pP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1. Number sort:                             String sort: </a:t>
            </a:r>
          </a:p>
          <a:p>
            <a:pPr marL="0" indent="0">
              <a:buNone/>
            </a:pPr>
            <a:r>
              <a:rPr lang="en-US" altLang="zh-CN" sz="280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2. Language: </a:t>
            </a:r>
          </a:p>
          <a:p>
            <a:pPr marL="0" indent="0">
              <a:buNone/>
            </a:pPr>
            <a:r>
              <a:rPr lang="en-US" altLang="zh-CN" sz="2800" smtClean="0">
                <a:solidFill>
                  <a:srgbClr val="DBE8B2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 3. Logical </a:t>
            </a:r>
            <a:r>
              <a:rPr lang="en-US" altLang="zh-CN" sz="2800">
                <a:solidFill>
                  <a:srgbClr val="DBE8B2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connectives:                                   Quantifiers: </a:t>
            </a:r>
            <a:endParaRPr lang="en-US" altLang="zh-CN" sz="2400">
              <a:solidFill>
                <a:schemeClr val="accent2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Clr>
                <a:schemeClr val="folHlink"/>
              </a:buClr>
              <a:buNone/>
            </a:pP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4. Axioms for the symbols </a:t>
            </a:r>
          </a:p>
          <a:p>
            <a:pPr marL="0" indent="0">
              <a:buClr>
                <a:schemeClr val="folHlink"/>
              </a:buClr>
              <a:buNone/>
            </a:pP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Example of axioms:                        ,                          ,</a:t>
            </a:r>
          </a:p>
          <a:p>
            <a:pPr marL="0" indent="0">
              <a:buClr>
                <a:schemeClr val="folHlink"/>
              </a:buClr>
              <a:buNone/>
            </a:pPr>
            <a:endParaRPr lang="en-US" altLang="zh-CN" sz="2800" smtClean="0">
              <a:solidFill>
                <a:schemeClr val="accent2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Clr>
                <a:schemeClr val="folHlink"/>
              </a:buClr>
              <a:buNone/>
            </a:pPr>
            <a:endParaRPr lang="en-US" altLang="zh-CN" sz="2800">
              <a:solidFill>
                <a:schemeClr val="accent2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Clr>
                <a:schemeClr val="folHlink"/>
              </a:buClr>
              <a:buNone/>
            </a:pPr>
            <a:endParaRPr lang="en-US" altLang="zh-CN" sz="2800" smtClean="0">
              <a:solidFill>
                <a:schemeClr val="accent2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Clr>
                <a:schemeClr val="folHlink"/>
              </a:buClr>
              <a:buNone/>
            </a:pPr>
            <a:endParaRPr lang="en-US" sz="2800" b="1">
              <a:solidFill>
                <a:schemeClr val="accent5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45" name="Rectangle 9"/>
          <p:cNvSpPr>
            <a:spLocks noChangeArrowheads="1"/>
          </p:cNvSpPr>
          <p:nvPr/>
        </p:nvSpPr>
        <p:spPr bwMode="auto">
          <a:xfrm>
            <a:off x="433387" y="5144083"/>
            <a:ext cx="8710613" cy="722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endParaRPr lang="en-US" sz="3600" b="1" i="1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2135" y="2474550"/>
            <a:ext cx="1942148" cy="376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171" y="4575854"/>
            <a:ext cx="1612583" cy="366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3930267" y="3442383"/>
            <a:ext cx="2285478" cy="457200"/>
            <a:chOff x="3501707" y="3380423"/>
            <a:chExt cx="2365693" cy="545781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1707" y="3380423"/>
              <a:ext cx="1638300" cy="523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7" name="Picture 1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61135" y="3566840"/>
              <a:ext cx="606265" cy="2598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2379" y="3688079"/>
              <a:ext cx="180975" cy="238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3759" y="4527698"/>
            <a:ext cx="1779907" cy="414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318" y="2407558"/>
            <a:ext cx="2289822" cy="502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419" y="3474159"/>
            <a:ext cx="609153" cy="369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Line Callout 2 32"/>
          <p:cNvSpPr/>
          <p:nvPr/>
        </p:nvSpPr>
        <p:spPr bwMode="auto">
          <a:xfrm>
            <a:off x="6375796" y="749833"/>
            <a:ext cx="2345193" cy="1569491"/>
          </a:xfrm>
          <a:prstGeom prst="borderCallout2">
            <a:avLst>
              <a:gd name="adj1" fmla="val 49289"/>
              <a:gd name="adj2" fmla="val 102109"/>
              <a:gd name="adj3" fmla="val 70223"/>
              <a:gd name="adj4" fmla="val 105848"/>
              <a:gd name="adj5" fmla="val 109053"/>
              <a:gd name="adj6" fmla="val 64518"/>
            </a:avLst>
          </a:prstGeom>
          <a:solidFill>
            <a:schemeClr val="tx2">
              <a:lumMod val="60000"/>
              <a:lumOff val="40000"/>
            </a:schemeClr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l"/>
            <a:r>
              <a:rPr lang="en-US" sz="1800" b="1" smtClean="0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rPr>
              <a:t>Formally: range over </a:t>
            </a:r>
            <a:r>
              <a:rPr lang="en-US" sz="1800" b="1" i="1" u="sng" smtClean="0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rPr>
              <a:t>finite</a:t>
            </a:r>
            <a:r>
              <a:rPr lang="en-US" sz="1800" b="1" smtClean="0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rPr>
              <a:t> sets of numbers, encoding binary string: {0,2,5} encodes string 10101</a:t>
            </a:r>
            <a:endParaRPr lang="en-US" sz="1800" b="1" dirty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156" y="2908425"/>
            <a:ext cx="5219700" cy="533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Line Callout 2 4"/>
          <p:cNvSpPr/>
          <p:nvPr/>
        </p:nvSpPr>
        <p:spPr bwMode="auto">
          <a:xfrm>
            <a:off x="1378494" y="1081684"/>
            <a:ext cx="1855467" cy="291467"/>
          </a:xfrm>
          <a:prstGeom prst="borderCallout2">
            <a:avLst>
              <a:gd name="adj1" fmla="val 106839"/>
              <a:gd name="adj2" fmla="val 44044"/>
              <a:gd name="adj3" fmla="val 184245"/>
              <a:gd name="adj4" fmla="val 60395"/>
              <a:gd name="adj5" fmla="val 629665"/>
              <a:gd name="adj6" fmla="val 172548"/>
            </a:avLst>
          </a:prstGeom>
          <a:solidFill>
            <a:schemeClr val="tx2">
              <a:lumMod val="60000"/>
              <a:lumOff val="40000"/>
            </a:schemeClr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l"/>
            <a:r>
              <a:rPr lang="en-US" sz="1800" b="1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rPr>
              <a:t>Length of string</a:t>
            </a:r>
            <a:endParaRPr lang="en-US" sz="1800" b="1" dirty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Line Callout 2 38"/>
          <p:cNvSpPr/>
          <p:nvPr/>
        </p:nvSpPr>
        <p:spPr bwMode="auto">
          <a:xfrm>
            <a:off x="3233961" y="559558"/>
            <a:ext cx="2696059" cy="813593"/>
          </a:xfrm>
          <a:prstGeom prst="borderCallout2">
            <a:avLst>
              <a:gd name="adj1" fmla="val 94846"/>
              <a:gd name="adj2" fmla="val 46735"/>
              <a:gd name="adj3" fmla="val 164839"/>
              <a:gd name="adj4" fmla="val 41645"/>
              <a:gd name="adj5" fmla="val 308229"/>
              <a:gd name="adj6" fmla="val 127445"/>
            </a:avLst>
          </a:prstGeom>
          <a:solidFill>
            <a:schemeClr val="tx2">
              <a:lumMod val="60000"/>
              <a:lumOff val="40000"/>
            </a:schemeClr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l"/>
            <a:r>
              <a:rPr lang="en-US" sz="2400" b="1" i="1" smtClean="0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rPr>
              <a:t>X(i)=1   iff      i-</a:t>
            </a:r>
            <a:r>
              <a:rPr lang="en-US" sz="2400" b="1" smtClean="0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rPr>
              <a:t>th bit in string X is 1</a:t>
            </a:r>
            <a:endParaRPr lang="en-US" sz="2400" b="1" i="1" dirty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53" name="Picture 29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620" y="5118485"/>
            <a:ext cx="2560145" cy="386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4" name="Picture 3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720" y="3942572"/>
            <a:ext cx="3505672" cy="448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 rot="468127">
            <a:off x="561039" y="2156135"/>
            <a:ext cx="7705019" cy="15696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altLang="zh-CN" sz="4800" b="1" kern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Simplified view. </a:t>
            </a:r>
            <a:r>
              <a:rPr lang="en-US" altLang="zh-CN" sz="4800" b="1" ker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Technical details missing</a:t>
            </a:r>
            <a:r>
              <a:rPr lang="en-US" altLang="zh-CN" sz="4800" b="1" kern="0" smtClean="0"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.</a:t>
            </a:r>
            <a:endParaRPr lang="en-US" sz="4400" b="1" kern="0" dirty="0" err="1" smtClean="0">
              <a:solidFill>
                <a:srgbClr val="FF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3824" y="4391377"/>
            <a:ext cx="1290748" cy="187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316864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5" grpId="0" animBg="1"/>
      <p:bldP spid="39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107" y="125139"/>
            <a:ext cx="8804354" cy="936745"/>
          </a:xfr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5400" b="1" smtClean="0">
                <a:solidFill>
                  <a:srgbClr val="0606C8"/>
                </a:solidFill>
                <a:latin typeface="Calibri" pitchFamily="34" charset="0"/>
                <a:ea typeface="+mn-ea"/>
                <a:cs typeface="Calibri" pitchFamily="34" charset="0"/>
              </a:rPr>
              <a:t>Formal Theory of Arithmetic </a:t>
            </a:r>
            <a:endParaRPr lang="en-US" sz="5400" b="1">
              <a:solidFill>
                <a:srgbClr val="0606C8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38125" y="1330036"/>
            <a:ext cx="8571110" cy="5108864"/>
          </a:xfrm>
        </p:spPr>
        <p:txBody>
          <a:bodyPr>
            <a:noAutofit/>
          </a:bodyPr>
          <a:lstStyle/>
          <a:p>
            <a:pPr marL="0" indent="0">
              <a:buClr>
                <a:schemeClr val="folHlink"/>
              </a:buClr>
              <a:buNone/>
            </a:pPr>
            <a:r>
              <a:rPr lang="el-GR" altLang="zh-CN" sz="2800" smtClean="0">
                <a:solidFill>
                  <a:srgbClr val="0606C8"/>
                </a:solidFill>
                <a:latin typeface="Batang" pitchFamily="18" charset="-127"/>
                <a:ea typeface="Batang" pitchFamily="18" charset="-127"/>
                <a:cs typeface="Calibri" pitchFamily="34" charset="0"/>
              </a:rPr>
              <a:t>Γ</a:t>
            </a:r>
            <a:r>
              <a:rPr lang="en-US" altLang="zh-CN" sz="28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-Comprehension Axiom:</a:t>
            </a: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for a set </a:t>
            </a:r>
            <a:r>
              <a:rPr lang="el-GR" altLang="zh-CN" sz="2800">
                <a:solidFill>
                  <a:srgbClr val="0606C8"/>
                </a:solidFill>
                <a:latin typeface="Batang" pitchFamily="18" charset="-127"/>
                <a:ea typeface="Batang" pitchFamily="18" charset="-127"/>
                <a:cs typeface="Calibri" pitchFamily="34" charset="0"/>
              </a:rPr>
              <a:t>Γ</a:t>
            </a: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of formulas:</a:t>
            </a:r>
          </a:p>
          <a:p>
            <a:pPr marL="0" indent="0">
              <a:buClr>
                <a:schemeClr val="folHlink"/>
              </a:buClr>
              <a:buNone/>
            </a:pP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for       in </a:t>
            </a:r>
            <a:r>
              <a:rPr lang="el-GR" altLang="zh-CN" sz="2800">
                <a:solidFill>
                  <a:srgbClr val="0606C8"/>
                </a:solidFill>
                <a:latin typeface="Batang" pitchFamily="18" charset="-127"/>
                <a:ea typeface="Batang" pitchFamily="18" charset="-127"/>
                <a:cs typeface="Calibri" pitchFamily="34" charset="0"/>
              </a:rPr>
              <a:t>Γ</a:t>
            </a: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Determines </a:t>
            </a:r>
            <a:r>
              <a:rPr lang="en-US" altLang="zh-CN" sz="280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what sets provably exist in the </a:t>
            </a: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theory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If </a:t>
            </a:r>
            <a:r>
              <a:rPr lang="el-GR" altLang="zh-CN" sz="2800">
                <a:solidFill>
                  <a:srgbClr val="0606C8"/>
                </a:solidFill>
                <a:latin typeface="Batang" pitchFamily="18" charset="-127"/>
                <a:ea typeface="Batang" pitchFamily="18" charset="-127"/>
                <a:cs typeface="Calibri" pitchFamily="34" charset="0"/>
              </a:rPr>
              <a:t>Γ</a:t>
            </a: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is set of  </a:t>
            </a:r>
            <a:r>
              <a:rPr lang="en-US" altLang="zh-CN" sz="2800" u="sng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all</a:t>
            </a: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formulas: gives us ‘too much power’!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8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Parikh 1971</a:t>
            </a: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: What if we restrict </a:t>
            </a:r>
            <a:r>
              <a:rPr lang="el-GR" altLang="zh-CN" sz="2800" smtClean="0">
                <a:solidFill>
                  <a:srgbClr val="0606C8"/>
                </a:solidFill>
                <a:latin typeface="Batang" pitchFamily="18" charset="-127"/>
                <a:ea typeface="Batang" pitchFamily="18" charset="-127"/>
                <a:cs typeface="Calibri" pitchFamily="34" charset="0"/>
              </a:rPr>
              <a:t>Γ</a:t>
            </a:r>
            <a:r>
              <a:rPr lang="en-US" altLang="zh-CN" sz="2800" smtClean="0">
                <a:solidFill>
                  <a:srgbClr val="0606C8"/>
                </a:solidFill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altLang="zh-CN" sz="2800" smtClean="0">
                <a:solidFill>
                  <a:schemeClr val="accent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? </a:t>
            </a:r>
          </a:p>
          <a:p>
            <a:pPr marL="0" indent="0">
              <a:buClr>
                <a:schemeClr val="folHlink"/>
              </a:buClr>
              <a:buNone/>
            </a:pPr>
            <a:r>
              <a:rPr lang="en-US" altLang="zh-CN" sz="2800" u="sng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Restriction</a:t>
            </a:r>
            <a:r>
              <a:rPr lang="en-US" altLang="zh-CN" sz="28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altLang="zh-CN" sz="2800">
                <a:solidFill>
                  <a:srgbClr val="0606C8"/>
                </a:solidFill>
                <a:latin typeface="Batang" pitchFamily="18" charset="-127"/>
                <a:ea typeface="Batang" pitchFamily="18" charset="-127"/>
                <a:cs typeface="Calibri" pitchFamily="34" charset="0"/>
              </a:rPr>
              <a:t>Γ</a:t>
            </a:r>
            <a:r>
              <a:rPr lang="en-US" altLang="zh-CN" sz="28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8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=</a:t>
            </a:r>
            <a:r>
              <a:rPr lang="en-US" altLang="zh-CN" sz="28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        = set of formulas with only </a:t>
            </a:r>
            <a:r>
              <a:rPr lang="en-US" altLang="zh-CN" sz="2800" u="sng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bounded</a:t>
            </a:r>
            <a:r>
              <a:rPr lang="en-US" altLang="zh-CN" sz="28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number quantifiers (i.e., </a:t>
            </a:r>
            <a:r>
              <a:rPr lang="en-US" altLang="zh-CN" sz="2800" u="sng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no</a:t>
            </a:r>
            <a:r>
              <a:rPr lang="en-US" altLang="zh-CN" sz="28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string </a:t>
            </a:r>
          </a:p>
          <a:p>
            <a:pPr marL="0" indent="0">
              <a:buClr>
                <a:schemeClr val="folHlink"/>
              </a:buClr>
              <a:buNone/>
            </a:pPr>
            <a:r>
              <a:rPr lang="en-US" altLang="zh-CN" sz="28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quantifiers) </a:t>
            </a:r>
          </a:p>
          <a:p>
            <a:pPr marL="0" indent="0">
              <a:buClr>
                <a:schemeClr val="folHlink"/>
              </a:buClr>
              <a:buNone/>
            </a:pPr>
            <a:r>
              <a:rPr lang="en-US" sz="28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Example: </a:t>
            </a:r>
            <a:r>
              <a:rPr lang="en-US" sz="2800" i="1" smtClean="0">
                <a:solidFill>
                  <a:srgbClr val="0606C8"/>
                </a:solidFill>
                <a:latin typeface="Book Antiqua" pitchFamily="18" charset="0"/>
                <a:cs typeface="Calibri" pitchFamily="34" charset="0"/>
              </a:rPr>
              <a:t>X</a:t>
            </a:r>
            <a:r>
              <a:rPr lang="en-US" sz="28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 is a (binary) palindrome</a:t>
            </a:r>
            <a:r>
              <a:rPr lang="en-US" sz="280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US" sz="2800" b="1">
              <a:solidFill>
                <a:schemeClr val="accent5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530" y="1834967"/>
            <a:ext cx="4607720" cy="427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3532" y="1886200"/>
            <a:ext cx="325524" cy="386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4" y="6077436"/>
            <a:ext cx="8939284" cy="498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962" y="3894335"/>
            <a:ext cx="556154" cy="508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 bwMode="auto">
          <a:xfrm>
            <a:off x="204716" y="1323833"/>
            <a:ext cx="8540292" cy="948582"/>
          </a:xfrm>
          <a:prstGeom prst="rect">
            <a:avLst/>
          </a:prstGeom>
          <a:noFill/>
          <a:ln>
            <a:solidFill>
              <a:srgbClr val="FF33CC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en-US" sz="1800" b="1" dirty="0" smtClean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0491" y="4513637"/>
            <a:ext cx="2234525" cy="1524912"/>
          </a:xfrm>
          <a:prstGeom prst="rect">
            <a:avLst/>
          </a:prstGeom>
        </p:spPr>
      </p:pic>
      <p:sp>
        <p:nvSpPr>
          <p:cNvPr id="4" name="Line Callout 1 3"/>
          <p:cNvSpPr/>
          <p:nvPr/>
        </p:nvSpPr>
        <p:spPr bwMode="auto">
          <a:xfrm>
            <a:off x="4827287" y="904108"/>
            <a:ext cx="990600" cy="423160"/>
          </a:xfrm>
          <a:prstGeom prst="borderCallout1">
            <a:avLst>
              <a:gd name="adj1" fmla="val 50263"/>
              <a:gd name="adj2" fmla="val -1602"/>
              <a:gd name="adj3" fmla="val 249807"/>
              <a:gd name="adj4" fmla="val -196025"/>
            </a:avLst>
          </a:prstGeom>
          <a:solidFill>
            <a:srgbClr val="FFCCFF"/>
          </a:solidFill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bIns="91440" rtlCol="0" anchor="t" anchorCtr="0"/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600" b="1" kern="0" smtClea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y≤|X|</a:t>
            </a:r>
          </a:p>
        </p:txBody>
      </p:sp>
    </p:spTree>
    <p:extLst>
      <p:ext uri="{BB962C8B-B14F-4D97-AF65-F5344CB8AC3E}">
        <p14:creationId xmlns:p14="http://schemas.microsoft.com/office/powerpoint/2010/main" val="1002019026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8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8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8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 bwMode="auto">
          <a:xfrm>
            <a:off x="433387" y="4411361"/>
            <a:ext cx="6749613" cy="2248931"/>
          </a:xfrm>
          <a:prstGeom prst="cloudCallout">
            <a:avLst>
              <a:gd name="adj1" fmla="val 48015"/>
              <a:gd name="adj2" fmla="val 49416"/>
            </a:avLst>
          </a:prstGeom>
          <a:solidFill>
            <a:srgbClr val="FFCCFF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0" tIns="91440" rIns="0" bIns="0" rtlCol="0" anchor="t" anchorCtr="0">
            <a:noAutofit/>
          </a:bodyPr>
          <a:lstStyle/>
          <a:p>
            <a:pPr lvl="0" algn="l">
              <a:lnSpc>
                <a:spcPts val="2600"/>
              </a:lnSpc>
              <a:spcBef>
                <a:spcPct val="20000"/>
              </a:spcBef>
              <a:buClr>
                <a:srgbClr val="507800"/>
              </a:buClr>
            </a:pPr>
            <a:r>
              <a:rPr lang="en-US" sz="2000" b="1" kern="0" smtClea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First-order </a:t>
            </a:r>
            <a:r>
              <a:rPr lang="en-US" sz="2000" b="1" ker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theory of </a:t>
            </a:r>
            <a:r>
              <a:rPr lang="en-US" sz="2000" b="1" kern="0" smtClea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arithmetic; Axioms </a:t>
            </a:r>
            <a:r>
              <a:rPr lang="en-US" sz="2000" b="1" ker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state </a:t>
            </a:r>
            <a:r>
              <a:rPr lang="en-US" sz="2000" b="1" kern="0" smtClea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the </a:t>
            </a:r>
            <a:r>
              <a:rPr lang="en-US" sz="2000" b="1" ker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existence of </a:t>
            </a:r>
            <a:r>
              <a:rPr lang="en-US" sz="2000" b="1" kern="0" smtClea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finite sets </a:t>
            </a:r>
            <a:r>
              <a:rPr lang="en-US" sz="2000" b="1" ker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defined by </a:t>
            </a:r>
            <a:r>
              <a:rPr lang="en-US" sz="2000" b="1" kern="0" smtClea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class </a:t>
            </a:r>
            <a:r>
              <a:rPr lang="en-US" sz="2000" b="1" i="1">
                <a:solidFill>
                  <a:srgbClr val="0606C8"/>
                </a:solidFill>
                <a:latin typeface="Book Antiqua" pitchFamily="18" charset="0"/>
                <a:ea typeface="+mn-ea"/>
                <a:cs typeface="Calibri" pitchFamily="34" charset="0"/>
              </a:rPr>
              <a:t>C</a:t>
            </a:r>
            <a:r>
              <a:rPr lang="en-US" sz="2000" b="1" kern="0" smtClea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.  </a:t>
            </a:r>
            <a:r>
              <a:rPr lang="en-US" sz="2000" b="1" kern="0" smtClean="0">
                <a:solidFill>
                  <a:srgbClr val="FF0000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What </a:t>
            </a:r>
            <a:r>
              <a:rPr lang="en-US" sz="2000" b="1" kern="0">
                <a:solidFill>
                  <a:srgbClr val="FF0000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kind </a:t>
            </a:r>
            <a:r>
              <a:rPr lang="en-US" sz="2000" b="1" kern="0" smtClean="0">
                <a:solidFill>
                  <a:srgbClr val="FF0000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of (string)  </a:t>
            </a:r>
            <a:r>
              <a:rPr lang="en-US" sz="2000" b="1" kern="0">
                <a:solidFill>
                  <a:srgbClr val="FF0000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functions essentially exist in our </a:t>
            </a:r>
            <a:r>
              <a:rPr lang="en-US" sz="2000" b="1" kern="0" smtClean="0">
                <a:solidFill>
                  <a:srgbClr val="FF0000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 world</a:t>
            </a:r>
            <a:r>
              <a:rPr lang="en-US" sz="2000" b="1" kern="0">
                <a:solidFill>
                  <a:srgbClr val="FF0000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785" y="4251878"/>
            <a:ext cx="1677280" cy="1943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2232" y="125139"/>
            <a:ext cx="8804354" cy="936745"/>
          </a:xfr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5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Bounded Arithmetic </a:t>
            </a:r>
            <a:endParaRPr lang="en-US" sz="5400" b="1">
              <a:solidFill>
                <a:srgbClr val="0606C8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3387" y="1297368"/>
            <a:ext cx="8375847" cy="5093593"/>
          </a:xfrm>
        </p:spPr>
        <p:txBody>
          <a:bodyPr>
            <a:noAutofit/>
          </a:bodyPr>
          <a:lstStyle/>
          <a:p>
            <a:pPr marL="0" indent="0">
              <a:buClr>
                <a:schemeClr val="folHlink"/>
              </a:buClr>
              <a:buNone/>
            </a:pPr>
            <a:r>
              <a:rPr lang="en-US" sz="28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So we get</a:t>
            </a:r>
            <a:r>
              <a:rPr lang="en-US" sz="28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: PA, except that axioms assert only the existence of finite sets definable with         formulas</a:t>
            </a:r>
          </a:p>
          <a:p>
            <a:pPr marL="0" indent="0">
              <a:buClr>
                <a:schemeClr val="folHlink"/>
              </a:buClr>
              <a:buNone/>
            </a:pPr>
            <a:r>
              <a:rPr lang="en-US" sz="280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(formulas with no string-quantifiers </a:t>
            </a:r>
            <a:r>
              <a:rPr lang="en-US" sz="280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and with bounded </a:t>
            </a:r>
            <a:r>
              <a:rPr lang="en-US" sz="280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number-quantifiers.) </a:t>
            </a:r>
            <a:endParaRPr lang="en-US" b="0" smtClean="0">
              <a:solidFill>
                <a:schemeClr val="bg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Clr>
                <a:schemeClr val="folHlink"/>
              </a:buClr>
              <a:buNone/>
            </a:pPr>
            <a:r>
              <a:rPr lang="en-US" sz="28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Such formulas correspond to a (weak) </a:t>
            </a:r>
            <a:r>
              <a:rPr lang="en-US" sz="28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complexity class</a:t>
            </a:r>
            <a:r>
              <a:rPr lang="en-US" sz="28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n-US" sz="28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constant-depth Boolean circuits of polynomial-size (aka </a:t>
            </a:r>
            <a:r>
              <a:rPr lang="en-US" sz="2800" i="1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en-US" sz="2800" i="1" baseline="3000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). Denote this class </a:t>
            </a:r>
            <a:r>
              <a:rPr lang="en-US" sz="2800" i="1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. And the theory </a:t>
            </a:r>
            <a:r>
              <a:rPr lang="en-US" sz="2800" i="1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i="1" baseline="-2500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2800" i="1" smtClean="0">
              <a:solidFill>
                <a:srgbClr val="0606C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2345" name="Rectangle 9"/>
          <p:cNvSpPr>
            <a:spLocks noChangeArrowheads="1"/>
          </p:cNvSpPr>
          <p:nvPr/>
        </p:nvSpPr>
        <p:spPr bwMode="auto">
          <a:xfrm>
            <a:off x="433387" y="5144083"/>
            <a:ext cx="8710613" cy="722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endParaRPr lang="en-US" sz="3600" b="1" i="1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493" y="1724341"/>
            <a:ext cx="556154" cy="508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7698904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2232" y="125139"/>
            <a:ext cx="8804354" cy="936745"/>
          </a:xfr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5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Definable Functions </a:t>
            </a:r>
            <a:r>
              <a:rPr lang="en-US" sz="4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of </a:t>
            </a:r>
            <a:r>
              <a:rPr lang="en-US" sz="5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en-US" sz="5400" baseline="-250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C</a:t>
            </a:r>
            <a:endParaRPr lang="en-US" sz="5400" b="1">
              <a:solidFill>
                <a:srgbClr val="0606C8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3387" y="1371600"/>
            <a:ext cx="8375847" cy="50935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What kind of functions our theory </a:t>
            </a:r>
            <a:r>
              <a:rPr lang="en-US" sz="2800" i="1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i="1" baseline="-2500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can (essentially) prove to exist?</a:t>
            </a:r>
          </a:p>
          <a:p>
            <a:pPr marL="0" indent="0">
              <a:buNone/>
            </a:pP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When do we say that a theory can prove the existence of a function </a:t>
            </a:r>
            <a:r>
              <a:rPr lang="en-US" sz="2400" i="1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f(X)</a:t>
            </a: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en-US" sz="240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aka, a provably total function in the theory</a:t>
            </a: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) ? </a:t>
            </a:r>
          </a:p>
          <a:p>
            <a:pPr marL="0" indent="0">
              <a:buNone/>
            </a:pPr>
            <a:endParaRPr lang="en-US" sz="2400" b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sz="2400" b="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0" indent="0">
              <a:buNone/>
            </a:pPr>
            <a:endParaRPr lang="en-US" sz="2400" b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sz="2400" b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(There is a reason we require                ; otherwise things become not interesting\useful)</a:t>
            </a:r>
          </a:p>
          <a:p>
            <a:pPr marL="0" indent="0">
              <a:buNone/>
            </a:pPr>
            <a:r>
              <a:rPr lang="en-US" sz="280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Witnessing Theorem: </a:t>
            </a:r>
            <a:r>
              <a:rPr lang="en-US" sz="28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A function is definable in </a:t>
            </a:r>
            <a:r>
              <a:rPr lang="en-US" sz="2800" i="1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i="1" baseline="-2500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if and only if a function is in complexity class C.</a:t>
            </a:r>
          </a:p>
          <a:p>
            <a:pPr marL="0" indent="0">
              <a:buNone/>
            </a:pPr>
            <a:endParaRPr lang="en-US" sz="2400" b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45" name="Rectangle 9"/>
          <p:cNvSpPr>
            <a:spLocks noChangeArrowheads="1"/>
          </p:cNvSpPr>
          <p:nvPr/>
        </p:nvSpPr>
        <p:spPr bwMode="auto">
          <a:xfrm>
            <a:off x="433387" y="5144083"/>
            <a:ext cx="8710613" cy="722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endParaRPr lang="en-US" sz="3600" b="1" i="1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233" y="3734969"/>
            <a:ext cx="3547538" cy="412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806" y="3080624"/>
            <a:ext cx="4532842" cy="391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7999" y="3081867"/>
            <a:ext cx="2562755" cy="333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5057" y="3454264"/>
            <a:ext cx="3046681" cy="280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806" y="4221652"/>
            <a:ext cx="6223196" cy="4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1937" y="4809067"/>
            <a:ext cx="904175" cy="353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 bwMode="auto">
          <a:xfrm>
            <a:off x="821267" y="2963333"/>
            <a:ext cx="7450666" cy="1845734"/>
          </a:xfrm>
          <a:prstGeom prst="rect">
            <a:avLst/>
          </a:prstGeom>
          <a:noFill/>
          <a:ln>
            <a:solidFill>
              <a:srgbClr val="FF33CC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en-US" sz="1800" b="1" dirty="0" smtClean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Line Callout 2 1"/>
          <p:cNvSpPr/>
          <p:nvPr/>
        </p:nvSpPr>
        <p:spPr bwMode="auto">
          <a:xfrm>
            <a:off x="4251937" y="1796125"/>
            <a:ext cx="2085680" cy="424560"/>
          </a:xfrm>
          <a:prstGeom prst="borderCallout2">
            <a:avLst>
              <a:gd name="adj1" fmla="val 26442"/>
              <a:gd name="adj2" fmla="val -1026"/>
              <a:gd name="adj3" fmla="val 18750"/>
              <a:gd name="adj4" fmla="val -16667"/>
              <a:gd name="adj5" fmla="val 295825"/>
              <a:gd name="adj6" fmla="val -89466"/>
            </a:avLst>
          </a:prstGeom>
          <a:solidFill>
            <a:schemeClr val="tx2">
              <a:lumMod val="60000"/>
              <a:lumOff val="40000"/>
            </a:schemeClr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l"/>
            <a:r>
              <a:rPr lang="en-US" smtClean="0">
                <a:solidFill>
                  <a:schemeClr val="accent4"/>
                </a:solidFill>
                <a:effectLst/>
                <a:latin typeface="Calibri" pitchFamily="34" charset="0"/>
                <a:cs typeface="Calibri" pitchFamily="34" charset="0"/>
              </a:rPr>
              <a:t>For simplicity: only string inputs to function</a:t>
            </a:r>
            <a:endParaRPr lang="en-US" dirty="0" smtClean="0">
              <a:solidFill>
                <a:schemeClr val="accent4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158440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2232" y="125139"/>
            <a:ext cx="8804354" cy="936745"/>
          </a:xfr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5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Witnessing Theorem </a:t>
            </a:r>
            <a:r>
              <a:rPr lang="en-US" sz="4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for</a:t>
            </a:r>
            <a:r>
              <a:rPr lang="en-US" sz="5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 T</a:t>
            </a:r>
            <a:r>
              <a:rPr lang="en-US" sz="5400" baseline="-250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C</a:t>
            </a:r>
            <a:endParaRPr lang="en-US" sz="5400" b="1">
              <a:solidFill>
                <a:srgbClr val="0606C8"/>
              </a:solidFill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3387" y="1371600"/>
            <a:ext cx="8375847" cy="5093593"/>
          </a:xfrm>
        </p:spPr>
        <p:txBody>
          <a:bodyPr>
            <a:noAutofit/>
          </a:bodyPr>
          <a:lstStyle/>
          <a:p>
            <a:pPr marL="0" lvl="0" indent="0">
              <a:buClr>
                <a:srgbClr val="507800"/>
              </a:buClr>
              <a:buNone/>
            </a:pPr>
            <a:r>
              <a:rPr lang="en-US" sz="2400" u="sng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Witnessing Theorem:</a:t>
            </a:r>
            <a:r>
              <a:rPr lang="en-US" sz="240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A </a:t>
            </a:r>
            <a:r>
              <a:rPr lang="en-US" sz="240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function is definable in </a:t>
            </a:r>
            <a:r>
              <a:rPr lang="en-US" sz="2800" i="1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i="1" baseline="-2500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 if </a:t>
            </a:r>
            <a:r>
              <a:rPr lang="en-US" sz="240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and only if a function is in complexity class </a:t>
            </a:r>
            <a:r>
              <a:rPr lang="en-US" sz="2800" i="1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u="sng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Proof</a:t>
            </a: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: (</a:t>
            </a: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) This is not very hard.</a:t>
            </a:r>
          </a:p>
          <a:p>
            <a:pPr marL="0" indent="0">
              <a:buNone/>
            </a:pP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The interesting part: () </a:t>
            </a:r>
          </a:p>
          <a:p>
            <a:pPr marL="0" indent="0">
              <a:buNone/>
            </a:pP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Assume             is a definable function in </a:t>
            </a:r>
            <a:r>
              <a:rPr lang="en-US" sz="2400" i="1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</a:t>
            </a:r>
            <a:r>
              <a:rPr lang="en-US" sz="2400" i="1" baseline="-25000" smtClean="0">
                <a:solidFill>
                  <a:srgbClr val="0606C8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</a:t>
            </a:r>
            <a:r>
              <a:rPr lang="en-US" sz="2400" baseline="-250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 </a:t>
            </a: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. We want to show it is in complexity class C. </a:t>
            </a:r>
            <a:endParaRPr lang="en-US" sz="240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45" name="Rectangle 9"/>
          <p:cNvSpPr>
            <a:spLocks noChangeArrowheads="1"/>
          </p:cNvSpPr>
          <p:nvPr/>
        </p:nvSpPr>
        <p:spPr bwMode="auto">
          <a:xfrm>
            <a:off x="433387" y="5230582"/>
            <a:ext cx="8710613" cy="722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endParaRPr lang="en-US" sz="3600" b="1" i="1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Line Callout 2 4"/>
              <p:cNvSpPr/>
              <p:nvPr/>
            </p:nvSpPr>
            <p:spPr bwMode="auto">
              <a:xfrm>
                <a:off x="5850610" y="2040945"/>
                <a:ext cx="2438257" cy="785917"/>
              </a:xfrm>
              <a:prstGeom prst="borderCallout2">
                <a:avLst>
                  <a:gd name="adj1" fmla="val 78863"/>
                  <a:gd name="adj2" fmla="val -1038"/>
                  <a:gd name="adj3" fmla="val 86940"/>
                  <a:gd name="adj4" fmla="val -18190"/>
                  <a:gd name="adj5" fmla="val 250716"/>
                  <a:gd name="adj6" fmla="val -42852"/>
                </a:avLst>
              </a:prstGeom>
              <a:solidFill>
                <a:schemeClr val="tx2">
                  <a:lumMod val="60000"/>
                  <a:lumOff val="40000"/>
                </a:schemeClr>
              </a:solidFill>
              <a:ln w="3175" cap="flat" cmpd="sng" algn="ctr">
                <a:solidFill>
                  <a:srgbClr val="FF33CC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algn="l"/>
                <a:r>
                  <a:rPr lang="en-US" sz="1600" b="1" smtClean="0">
                    <a:solidFill>
                      <a:schemeClr val="accent4"/>
                    </a:solidFill>
                    <a:effectLst/>
                    <a:latin typeface="Calibri" pitchFamily="34" charset="0"/>
                    <a:cs typeface="Calibri" pitchFamily="34" charset="0"/>
                  </a:rPr>
                  <a:t>All axioms are universal (all quantifiers are 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solidFill>
                          <a:schemeClr val="accent4"/>
                        </a:solidFill>
                        <a:effectLst/>
                        <a:latin typeface="Cambria Math"/>
                        <a:ea typeface="Cambria Math"/>
                        <a:cs typeface="Calibri" pitchFamily="34" charset="0"/>
                      </a:rPr>
                      <m:t>∀</m:t>
                    </m:r>
                  </m:oMath>
                </a14:m>
                <a:r>
                  <a:rPr lang="en-US" sz="1600" b="1" dirty="0" smtClean="0">
                    <a:solidFill>
                      <a:schemeClr val="accent4"/>
                    </a:solidFill>
                    <a:effectLst/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1600" b="1" smtClean="0">
                    <a:solidFill>
                      <a:schemeClr val="accent4"/>
                    </a:solidFill>
                    <a:effectLst/>
                    <a:latin typeface="Calibri" pitchFamily="34" charset="0"/>
                    <a:cs typeface="Calibri" pitchFamily="34" charset="0"/>
                  </a:rPr>
                  <a:t>appering on the left).</a:t>
                </a:r>
                <a:endParaRPr lang="en-US" sz="1600" b="1" dirty="0">
                  <a:solidFill>
                    <a:schemeClr val="accent4"/>
                  </a:solidFill>
                  <a:effectLst/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5" name="Line Callout 2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50610" y="2040945"/>
                <a:ext cx="2438257" cy="785917"/>
              </a:xfrm>
              <a:prstGeom prst="borderCallout2">
                <a:avLst>
                  <a:gd name="adj1" fmla="val 78863"/>
                  <a:gd name="adj2" fmla="val -1038"/>
                  <a:gd name="adj3" fmla="val 86940"/>
                  <a:gd name="adj4" fmla="val -18190"/>
                  <a:gd name="adj5" fmla="val 250716"/>
                  <a:gd name="adj6" fmla="val -42852"/>
                </a:avLst>
              </a:prstGeom>
              <a:blipFill rotWithShape="1">
                <a:blip r:embed="rId3"/>
                <a:stretch>
                  <a:fillRect t="-1846"/>
                </a:stretch>
              </a:blipFill>
              <a:ln w="3175" cap="flat" cmpd="sng" algn="ctr">
                <a:solidFill>
                  <a:srgbClr val="FF33CC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797" y="5236456"/>
            <a:ext cx="2538413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 bwMode="auto">
          <a:xfrm>
            <a:off x="433387" y="3925788"/>
            <a:ext cx="8295746" cy="2144135"/>
          </a:xfrm>
          <a:prstGeom prst="rect">
            <a:avLst/>
          </a:prstGeom>
          <a:noFill/>
          <a:ln>
            <a:solidFill>
              <a:schemeClr val="accent4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0"/>
          <a:lstStyle/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sz="2400" b="1" ker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Herbrand Theorem</a:t>
            </a:r>
            <a:r>
              <a:rPr lang="en-US" sz="2400" b="1" ker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: Let </a:t>
            </a:r>
            <a:r>
              <a:rPr lang="en-US" sz="2400" b="1" i="1" kern="0">
                <a:solidFill>
                  <a:srgbClr val="0606C8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ker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 be a </a:t>
            </a:r>
            <a:r>
              <a:rPr lang="en-US" sz="2400" b="1" u="sng" ker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universal</a:t>
            </a:r>
            <a:r>
              <a:rPr lang="en-US" sz="2400" b="1" ker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 theory and let </a:t>
            </a:r>
          </a:p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sz="2400" b="1" ker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	        be a quantifier-free formula such that:</a:t>
            </a:r>
          </a:p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sz="2400" b="1" ker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		                    , then there are </a:t>
            </a:r>
            <a:r>
              <a:rPr lang="en-US" sz="2400" b="1" kern="0" smtClea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finitely </a:t>
            </a:r>
            <a:r>
              <a:rPr lang="en-US" sz="2400" b="1" ker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many terms in the language		 		such that: 	 </a:t>
            </a: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790" y="3262420"/>
            <a:ext cx="692908" cy="326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403" y="4448048"/>
            <a:ext cx="1097878" cy="336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880" y="4853243"/>
            <a:ext cx="2997124" cy="416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Isosceles Triangle 1">
            <a:hlinkClick r:id="rId8" action="ppaction://hlinksldjump"/>
          </p:cNvPr>
          <p:cNvSpPr/>
          <p:nvPr/>
        </p:nvSpPr>
        <p:spPr bwMode="auto">
          <a:xfrm>
            <a:off x="7941248" y="6414447"/>
            <a:ext cx="572066" cy="272955"/>
          </a:xfrm>
          <a:prstGeom prst="triangle">
            <a:avLst/>
          </a:prstGeom>
          <a:solidFill>
            <a:srgbClr val="FFCCFF"/>
          </a:solidFill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bIns="91440" rtlCol="0" anchor="t" anchorCtr="0"/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endParaRPr lang="en-US" sz="1600" b="1" kern="0" smtClean="0">
              <a:solidFill>
                <a:srgbClr val="111111"/>
              </a:solidFill>
              <a:effectLst/>
              <a:latin typeface="Calibri" pitchFamily="34" charset="0"/>
              <a:ea typeface="+mn-ea"/>
              <a:cs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14" y="5626981"/>
            <a:ext cx="7591867" cy="383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2357888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750" y="1083070"/>
            <a:ext cx="1856317" cy="723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2232" y="125139"/>
            <a:ext cx="8804354" cy="936745"/>
          </a:xfr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4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Proof of Witnessing </a:t>
            </a:r>
            <a:r>
              <a:rPr lang="en-US" sz="440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Theorem </a:t>
            </a:r>
            <a:r>
              <a:rPr lang="en-US" sz="360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for</a:t>
            </a:r>
            <a:r>
              <a:rPr lang="en-US" sz="440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44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en-US" sz="4400" baseline="-2500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C</a:t>
            </a:r>
            <a:endParaRPr lang="en-US" sz="4400" b="1">
              <a:solidFill>
                <a:srgbClr val="0606C8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3387" y="1371600"/>
            <a:ext cx="8375847" cy="50935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0" u="sng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Need to show</a:t>
            </a:r>
            <a:r>
              <a:rPr lang="en-US" sz="2400" b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: if                                              and </a:t>
            </a:r>
          </a:p>
          <a:p>
            <a:pPr marL="0" indent="0">
              <a:buNone/>
            </a:pPr>
            <a:r>
              <a:rPr lang="en-US" sz="2400" b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Then                   defines a function from C. </a:t>
            </a:r>
            <a:endParaRPr lang="en-US" sz="2400" b="0">
              <a:solidFill>
                <a:srgbClr val="0606C8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 smtClean="0">
              <a:solidFill>
                <a:srgbClr val="0606C8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>
              <a:solidFill>
                <a:srgbClr val="0606C8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sz="2400" b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b="0" smtClean="0">
                <a:solidFill>
                  <a:srgbClr val="0606C8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sz="2400" b="0">
              <a:solidFill>
                <a:srgbClr val="0606C8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To apply Herbrand Theorem (and conclude </a:t>
            </a:r>
            <a:r>
              <a:rPr lang="en-US" sz="240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Witnessing </a:t>
            </a: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Theorem) </a:t>
            </a:r>
            <a:r>
              <a:rPr lang="en-US" sz="240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we need:</a:t>
            </a:r>
          </a:p>
          <a:p>
            <a:pPr marL="457200" indent="-457200">
              <a:buAutoNum type="arabicPeriod"/>
            </a:pP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en-US" sz="2400" baseline="-250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C</a:t>
            </a: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 is universal </a:t>
            </a:r>
            <a:r>
              <a:rPr lang="en-US" sz="240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theory </a:t>
            </a:r>
            <a:endParaRPr lang="en-US" sz="240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/>
            </a:pP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Make </a:t>
            </a:r>
            <a:r>
              <a:rPr lang="en-US" sz="240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sure all terms in language describe functions from C;</a:t>
            </a:r>
          </a:p>
          <a:p>
            <a:pPr marL="457200" indent="-457200">
              <a:buAutoNum type="arabicPeriod"/>
            </a:pP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We </a:t>
            </a:r>
            <a:r>
              <a:rPr lang="en-US" sz="240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can </a:t>
            </a:r>
            <a:r>
              <a:rPr lang="en-US" sz="2400" smtClean="0">
                <a:solidFill>
                  <a:srgbClr val="111111"/>
                </a:solidFill>
                <a:latin typeface="Calibri" pitchFamily="34" charset="0"/>
                <a:cs typeface="Calibri" pitchFamily="34" charset="0"/>
              </a:rPr>
              <a:t>assume</a:t>
            </a:r>
            <a:endParaRPr lang="en-US" sz="240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400" b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800" smtClean="0">
              <a:solidFill>
                <a:srgbClr val="11111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45" name="Rectangle 9"/>
          <p:cNvSpPr>
            <a:spLocks noChangeArrowheads="1"/>
          </p:cNvSpPr>
          <p:nvPr/>
        </p:nvSpPr>
        <p:spPr bwMode="auto">
          <a:xfrm>
            <a:off x="433387" y="5144083"/>
            <a:ext cx="8710613" cy="722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endParaRPr lang="en-US" sz="3600" b="1" i="1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967" y="1471497"/>
            <a:ext cx="2840567" cy="330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182" y="1875984"/>
            <a:ext cx="1054845" cy="336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503837" y="3846770"/>
            <a:ext cx="7709907" cy="54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endParaRPr lang="en-US" sz="3600" b="1" i="1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0858" y="3015226"/>
            <a:ext cx="2246791" cy="345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8247" y="2303124"/>
            <a:ext cx="971750" cy="297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1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349" y="2666053"/>
            <a:ext cx="2652804" cy="368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Rectangle 30"/>
          <p:cNvSpPr/>
          <p:nvPr/>
        </p:nvSpPr>
        <p:spPr bwMode="auto">
          <a:xfrm>
            <a:off x="1038314" y="2303124"/>
            <a:ext cx="7394486" cy="1609518"/>
          </a:xfrm>
          <a:prstGeom prst="rect">
            <a:avLst/>
          </a:prstGeom>
          <a:noFill/>
          <a:ln>
            <a:solidFill>
              <a:schemeClr val="accent4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0"/>
          <a:lstStyle/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sz="1800" b="1" ker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Herbrand Theorem</a:t>
            </a:r>
            <a:r>
              <a:rPr lang="en-US" sz="1800" b="1" ker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: Let T be a </a:t>
            </a:r>
            <a:r>
              <a:rPr lang="en-US" sz="1800" b="1" u="sng" ker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universal</a:t>
            </a:r>
            <a:r>
              <a:rPr lang="en-US" sz="1800" b="1" ker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b="1" ker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theory and let </a:t>
            </a:r>
          </a:p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sz="1800" b="1" kern="0" smtClea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be </a:t>
            </a:r>
            <a:r>
              <a:rPr lang="en-US" sz="1800" b="1" ker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a </a:t>
            </a:r>
            <a:r>
              <a:rPr lang="en-US" sz="1800" b="1" u="sng" ker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quantifier-free</a:t>
            </a:r>
            <a:r>
              <a:rPr lang="en-US" sz="1800" b="1" kern="0">
                <a:solidFill>
                  <a:srgbClr val="0606C8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b="1" kern="0" smtClea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formula, </a:t>
            </a:r>
            <a:r>
              <a:rPr lang="en-US" sz="1800" b="1" ker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such </a:t>
            </a:r>
            <a:r>
              <a:rPr lang="en-US" sz="1800" b="1" kern="0" smtClea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that:			 .</a:t>
            </a:r>
          </a:p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sz="1800" b="1" ker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T</a:t>
            </a:r>
            <a:r>
              <a:rPr lang="en-US" sz="1800" b="1" kern="0" smtClea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hen </a:t>
            </a:r>
            <a:r>
              <a:rPr lang="en-US" sz="1800" b="1" ker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there are </a:t>
            </a:r>
            <a:r>
              <a:rPr lang="en-US" sz="1800" b="1" kern="0" smtClea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finitely </a:t>
            </a:r>
            <a:r>
              <a:rPr lang="en-US" sz="1800" b="1" ker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many terms in the language		 </a:t>
            </a:r>
            <a:endParaRPr lang="en-US" sz="1800" b="1" kern="0" smtClean="0">
              <a:solidFill>
                <a:srgbClr val="11111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sz="1800" b="1" kern="0" smtClea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such </a:t>
            </a:r>
            <a:r>
              <a:rPr lang="en-US" sz="1800" b="1" kern="0">
                <a:solidFill>
                  <a:srgbClr val="111111"/>
                </a:solidFill>
                <a:effectLst/>
                <a:latin typeface="Calibri" pitchFamily="34" charset="0"/>
                <a:cs typeface="Calibri" pitchFamily="34" charset="0"/>
              </a:rPr>
              <a:t>that: 	 </a:t>
            </a:r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665" y="1378708"/>
            <a:ext cx="1126332" cy="423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Line Callout 2 1"/>
          <p:cNvSpPr/>
          <p:nvPr/>
        </p:nvSpPr>
        <p:spPr bwMode="auto">
          <a:xfrm>
            <a:off x="2762250" y="4005285"/>
            <a:ext cx="5711264" cy="767392"/>
          </a:xfrm>
          <a:prstGeom prst="borderCallout2">
            <a:avLst>
              <a:gd name="adj1" fmla="val 11027"/>
              <a:gd name="adj2" fmla="val 413"/>
              <a:gd name="adj3" fmla="val 31990"/>
              <a:gd name="adj4" fmla="val -10144"/>
              <a:gd name="adj5" fmla="val 115810"/>
              <a:gd name="adj6" fmla="val -23690"/>
            </a:avLst>
          </a:prstGeom>
          <a:solidFill>
            <a:srgbClr val="FFCCFF"/>
          </a:solidFill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bIns="91440" rtlCol="0" anchor="t" anchorCtr="0"/>
          <a:lstStyle/>
          <a:p>
            <a:pPr lvl="0" algn="l">
              <a:spcBef>
                <a:spcPct val="20000"/>
              </a:spcBef>
              <a:buClr>
                <a:srgbClr val="507800"/>
              </a:buClr>
            </a:pPr>
            <a:r>
              <a:rPr lang="en-US" sz="1600" b="1" i="1" kern="0" smtClean="0">
                <a:solidFill>
                  <a:srgbClr val="111111"/>
                </a:solidFill>
                <a:effectLst/>
                <a:ea typeface="+mn-ea"/>
                <a:cs typeface="Times New Roman" pitchFamily="18" charset="0"/>
              </a:rPr>
              <a:t>T</a:t>
            </a:r>
            <a:r>
              <a:rPr lang="en-US" sz="1600" b="1" i="1" kern="0" baseline="-25000" smtClean="0">
                <a:solidFill>
                  <a:srgbClr val="111111"/>
                </a:solidFill>
                <a:effectLst/>
                <a:ea typeface="+mn-ea"/>
                <a:cs typeface="Times New Roman" pitchFamily="18" charset="0"/>
              </a:rPr>
              <a:t>C</a:t>
            </a:r>
            <a:r>
              <a:rPr lang="en-US" sz="1600" b="1" kern="0" smtClea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 </a:t>
            </a:r>
            <a:r>
              <a:rPr lang="en-US" sz="1600" b="1" ker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is </a:t>
            </a:r>
            <a:r>
              <a:rPr lang="en-US" sz="1600" b="1" u="sng" ker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not</a:t>
            </a:r>
            <a:r>
              <a:rPr lang="en-US" sz="1600" b="1" ker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 </a:t>
            </a:r>
            <a:r>
              <a:rPr lang="en-US" sz="1600" b="1" kern="0" smtClea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universal. But we can add  new function symbols and take out some axioms to get a universal theory that is a conservative extension of </a:t>
            </a:r>
            <a:r>
              <a:rPr lang="en-US" sz="1600" b="1" i="1" kern="0">
                <a:solidFill>
                  <a:srgbClr val="111111"/>
                </a:solidFill>
                <a:effectLst/>
                <a:cs typeface="Times New Roman" pitchFamily="18" charset="0"/>
              </a:rPr>
              <a:t>T</a:t>
            </a:r>
            <a:r>
              <a:rPr lang="en-US" sz="1600" b="1" i="1" kern="0" baseline="-25000">
                <a:solidFill>
                  <a:srgbClr val="111111"/>
                </a:solidFill>
                <a:effectLst/>
                <a:cs typeface="Times New Roman" pitchFamily="18" charset="0"/>
              </a:rPr>
              <a:t>C</a:t>
            </a:r>
            <a:endParaRPr lang="en-US" sz="1600" b="1" kern="0">
              <a:solidFill>
                <a:srgbClr val="111111"/>
              </a:solidFill>
              <a:effectLst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4" name="Line Callout 2 3"/>
          <p:cNvSpPr/>
          <p:nvPr/>
        </p:nvSpPr>
        <p:spPr bwMode="auto">
          <a:xfrm>
            <a:off x="4928349" y="5860471"/>
            <a:ext cx="3738807" cy="817229"/>
          </a:xfrm>
          <a:prstGeom prst="borderCallout2">
            <a:avLst>
              <a:gd name="adj1" fmla="val 20193"/>
              <a:gd name="adj2" fmla="val -675"/>
              <a:gd name="adj3" fmla="val 18750"/>
              <a:gd name="adj4" fmla="val -16667"/>
              <a:gd name="adj5" fmla="val -28286"/>
              <a:gd name="adj6" fmla="val -93289"/>
            </a:avLst>
          </a:prstGeom>
          <a:solidFill>
            <a:srgbClr val="FFCCFF"/>
          </a:solidFill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ct val="20000"/>
              </a:spcBef>
              <a:buClr>
                <a:srgbClr val="507800"/>
              </a:buClr>
            </a:pPr>
            <a:r>
              <a:rPr lang="en-US" sz="1600" b="1" kern="0" smtClea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We add function symbols (with defining axioms) in </a:t>
            </a:r>
            <a:r>
              <a:rPr lang="en-US" sz="1600" b="1" i="1" kern="0" smtClean="0">
                <a:solidFill>
                  <a:srgbClr val="111111"/>
                </a:solidFill>
                <a:effectLst/>
                <a:ea typeface="+mn-ea"/>
                <a:cs typeface="Times New Roman" pitchFamily="18" charset="0"/>
              </a:rPr>
              <a:t>C</a:t>
            </a:r>
            <a:r>
              <a:rPr lang="en-US" sz="1600" b="1" kern="0" smtClea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. And the </a:t>
            </a:r>
            <a:r>
              <a:rPr lang="en-US" sz="1600" b="1" i="1" kern="0" smtClean="0">
                <a:solidFill>
                  <a:srgbClr val="111111"/>
                </a:solidFill>
                <a:effectLst/>
                <a:ea typeface="+mn-ea"/>
                <a:cs typeface="Times New Roman" pitchFamily="18" charset="0"/>
              </a:rPr>
              <a:t>C</a:t>
            </a:r>
            <a:r>
              <a:rPr lang="en-US" sz="1600" b="1" kern="0" smtClea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-closure of all functions is </a:t>
            </a:r>
            <a:r>
              <a:rPr lang="en-US" sz="1600" b="1" i="1" kern="0" smtClean="0">
                <a:solidFill>
                  <a:srgbClr val="111111"/>
                </a:solidFill>
                <a:effectLst/>
                <a:ea typeface="+mn-ea"/>
                <a:cs typeface="Times New Roman" pitchFamily="18" charset="0"/>
              </a:rPr>
              <a:t>C</a:t>
            </a:r>
            <a:r>
              <a:rPr lang="en-US" sz="1600" b="1" kern="0" smtClean="0">
                <a:solidFill>
                  <a:srgbClr val="111111"/>
                </a:solidFill>
                <a:effectLst/>
                <a:latin typeface="Calibri" pitchFamily="34" charset="0"/>
                <a:ea typeface="+mn-ea"/>
                <a:cs typeface="Calibri" pitchFamily="34" charset="0"/>
              </a:rPr>
              <a:t> itself.</a:t>
            </a:r>
          </a:p>
        </p:txBody>
      </p:sp>
      <p:pic>
        <p:nvPicPr>
          <p:cNvPr id="40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458" y="5670635"/>
            <a:ext cx="1126332" cy="423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4" y="3408312"/>
            <a:ext cx="6144525" cy="310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6372717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82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82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82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82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theme/theme1.xml><?xml version="1.0" encoding="utf-8"?>
<a:theme xmlns:a="http://schemas.openxmlformats.org/drawingml/2006/main" name="Business3">
  <a:themeElements>
    <a:clrScheme name="business5 1">
      <a:dk1>
        <a:srgbClr val="4D4D4D"/>
      </a:dk1>
      <a:lt1>
        <a:srgbClr val="FFFFFF"/>
      </a:lt1>
      <a:dk2>
        <a:srgbClr val="F2EF62"/>
      </a:dk2>
      <a:lt2>
        <a:srgbClr val="DDDDDD"/>
      </a:lt2>
      <a:accent1>
        <a:srgbClr val="8FAD2F"/>
      </a:accent1>
      <a:accent2>
        <a:srgbClr val="DBE8B2"/>
      </a:accent2>
      <a:accent3>
        <a:srgbClr val="FFFFFF"/>
      </a:accent3>
      <a:accent4>
        <a:srgbClr val="404040"/>
      </a:accent4>
      <a:accent5>
        <a:srgbClr val="C6D3AD"/>
      </a:accent5>
      <a:accent6>
        <a:srgbClr val="C6D2A1"/>
      </a:accent6>
      <a:hlink>
        <a:srgbClr val="BAD16F"/>
      </a:hlink>
      <a:folHlink>
        <a:srgbClr val="507800"/>
      </a:folHlink>
    </a:clrScheme>
    <a:fontScheme name="business5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CCFF"/>
        </a:solidFill>
        <a:ln w="28575" cap="flat" cmpd="sng" algn="ctr">
          <a:solidFill>
            <a:srgbClr val="7030A0"/>
          </a:solidFill>
          <a:prstDash val="solid"/>
          <a:round/>
          <a:headEnd type="none" w="med" len="med"/>
          <a:tailEnd type="none" w="med" len="med"/>
        </a:ln>
        <a:effectLst/>
      </a:spPr>
      <a:bodyPr bIns="91440" rtlCol="0" anchor="t" anchorCtr="0"/>
      <a:lstStyle>
        <a:defPPr algn="l">
          <a:spcBef>
            <a:spcPct val="20000"/>
          </a:spcBef>
          <a:buClr>
            <a:srgbClr val="507800"/>
          </a:buClr>
          <a:defRPr sz="1600" b="1" kern="0" smtClean="0">
            <a:solidFill>
              <a:srgbClr val="111111"/>
            </a:solidFill>
            <a:effectLst/>
            <a:latin typeface="Calibri" pitchFamily="34" charset="0"/>
            <a:ea typeface="+mn-ea"/>
            <a:cs typeface="Calibri" pitchFamily="34" charset="0"/>
          </a:defRPr>
        </a:defPPr>
      </a:lstStyle>
    </a:spDef>
    <a:lnDef>
      <a:spPr bwMode="auto">
        <a:noFill/>
        <a:ln w="50800" cap="flat" cmpd="sng" algn="ctr">
          <a:solidFill>
            <a:srgbClr val="FF0000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Bef>
            <a:spcPct val="20000"/>
          </a:spcBef>
          <a:buClr>
            <a:srgbClr val="507800"/>
          </a:buClr>
          <a:defRPr sz="3200" b="1" kern="0" dirty="0" err="1" smtClean="0">
            <a:solidFill>
              <a:srgbClr val="C00000"/>
            </a:solidFill>
            <a:effectLst/>
            <a:latin typeface="Calibri" pitchFamily="34" charset="0"/>
            <a:cs typeface="Calibri" pitchFamily="34" charset="0"/>
          </a:defRPr>
        </a:defPPr>
      </a:lstStyle>
    </a:txDef>
  </a:objectDefaults>
  <a:extraClrSchemeLst>
    <a:extraClrScheme>
      <a:clrScheme name="business5 1">
        <a:dk1>
          <a:srgbClr val="4D4D4D"/>
        </a:dk1>
        <a:lt1>
          <a:srgbClr val="FFFFFF"/>
        </a:lt1>
        <a:dk2>
          <a:srgbClr val="F2EF62"/>
        </a:dk2>
        <a:lt2>
          <a:srgbClr val="DDDDDD"/>
        </a:lt2>
        <a:accent1>
          <a:srgbClr val="8FAD2F"/>
        </a:accent1>
        <a:accent2>
          <a:srgbClr val="DBE8B2"/>
        </a:accent2>
        <a:accent3>
          <a:srgbClr val="FFFFFF"/>
        </a:accent3>
        <a:accent4>
          <a:srgbClr val="404040"/>
        </a:accent4>
        <a:accent5>
          <a:srgbClr val="C6D3AD"/>
        </a:accent5>
        <a:accent6>
          <a:srgbClr val="C6D2A1"/>
        </a:accent6>
        <a:hlink>
          <a:srgbClr val="BAD16F"/>
        </a:hlink>
        <a:folHlink>
          <a:srgbClr val="507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5 2">
        <a:dk1>
          <a:srgbClr val="4D4D4D"/>
        </a:dk1>
        <a:lt1>
          <a:srgbClr val="FFFFFF"/>
        </a:lt1>
        <a:dk2>
          <a:srgbClr val="F4D18A"/>
        </a:dk2>
        <a:lt2>
          <a:srgbClr val="DDDDDD"/>
        </a:lt2>
        <a:accent1>
          <a:srgbClr val="B99633"/>
        </a:accent1>
        <a:accent2>
          <a:srgbClr val="EDE5D1"/>
        </a:accent2>
        <a:accent3>
          <a:srgbClr val="FFFFFF"/>
        </a:accent3>
        <a:accent4>
          <a:srgbClr val="404040"/>
        </a:accent4>
        <a:accent5>
          <a:srgbClr val="D9C9AD"/>
        </a:accent5>
        <a:accent6>
          <a:srgbClr val="D7CFBD"/>
        </a:accent6>
        <a:hlink>
          <a:srgbClr val="DAC896"/>
        </a:hlink>
        <a:folHlink>
          <a:srgbClr val="7761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5 3">
        <a:dk1>
          <a:srgbClr val="4D4D4D"/>
        </a:dk1>
        <a:lt1>
          <a:srgbClr val="FFFFFF"/>
        </a:lt1>
        <a:dk2>
          <a:srgbClr val="61C2F3"/>
        </a:dk2>
        <a:lt2>
          <a:srgbClr val="DDDDDD"/>
        </a:lt2>
        <a:accent1>
          <a:srgbClr val="5968D7"/>
        </a:accent1>
        <a:accent2>
          <a:srgbClr val="BECDEA"/>
        </a:accent2>
        <a:accent3>
          <a:srgbClr val="FFFFFF"/>
        </a:accent3>
        <a:accent4>
          <a:srgbClr val="404040"/>
        </a:accent4>
        <a:accent5>
          <a:srgbClr val="B5B9E8"/>
        </a:accent5>
        <a:accent6>
          <a:srgbClr val="ACBAD4"/>
        </a:accent6>
        <a:hlink>
          <a:srgbClr val="93A8EB"/>
        </a:hlink>
        <a:folHlink>
          <a:srgbClr val="1300A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27167</TotalTime>
  <Words>938</Words>
  <Application>Microsoft Office PowerPoint</Application>
  <PresentationFormat>On-screen Show (4:3)</PresentationFormat>
  <Paragraphs>180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Business3</vt:lpstr>
      <vt:lpstr>   Iddo Tzameret  IIIS, Tsinghua University  Logic Conference, Tsinghua Oct. 2013</vt:lpstr>
      <vt:lpstr>Complexity Theory</vt:lpstr>
      <vt:lpstr>PowerPoint Presentation</vt:lpstr>
      <vt:lpstr>Formal Theory of Arithmetic</vt:lpstr>
      <vt:lpstr>Formal Theory of Arithmetic </vt:lpstr>
      <vt:lpstr>Bounded Arithmetic </vt:lpstr>
      <vt:lpstr>Definable Functions of TC</vt:lpstr>
      <vt:lpstr>Witnessing Theorem for TC</vt:lpstr>
      <vt:lpstr>Proof of Witnessing Theorem for TC</vt:lpstr>
      <vt:lpstr>Some Credits</vt:lpstr>
      <vt:lpstr>Polynomial-Time Reasoning</vt:lpstr>
      <vt:lpstr>Propositional Translation</vt:lpstr>
      <vt:lpstr>From First-Order Proofs to  Propositional Proofs</vt:lpstr>
      <vt:lpstr>Propositional Proofs</vt:lpstr>
      <vt:lpstr>Conclusion</vt:lpstr>
      <vt:lpstr>Thank you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Wondershare DemoCreator</dc:title>
  <dc:subject>Business PowerPoint Template</dc:subject>
  <dc:creator>Hardy</dc:creator>
  <cp:keywords>Business PowerPoint Template</cp:keywords>
  <dc:description>Copyright © Wondershare Software Co., Ltd. All Rights Reserved.</dc:description>
  <cp:lastModifiedBy>Hardy</cp:lastModifiedBy>
  <cp:revision>1183</cp:revision>
  <cp:lastPrinted>2012-06-23T09:45:37Z</cp:lastPrinted>
  <dcterms:created xsi:type="dcterms:W3CDTF">2012-05-09T14:29:33Z</dcterms:created>
  <dcterms:modified xsi:type="dcterms:W3CDTF">2014-04-21T07:19:25Z</dcterms:modified>
  <cp:category>Business</cp:category>
</cp:coreProperties>
</file>