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8" r:id="rId2"/>
    <p:sldId id="313" r:id="rId3"/>
    <p:sldId id="314" r:id="rId4"/>
    <p:sldId id="316" r:id="rId5"/>
    <p:sldId id="315" r:id="rId6"/>
    <p:sldId id="298" r:id="rId7"/>
    <p:sldId id="292" r:id="rId8"/>
    <p:sldId id="264" r:id="rId9"/>
    <p:sldId id="319" r:id="rId10"/>
    <p:sldId id="320" r:id="rId11"/>
    <p:sldId id="270" r:id="rId12"/>
    <p:sldId id="323" r:id="rId13"/>
    <p:sldId id="327" r:id="rId14"/>
    <p:sldId id="330" r:id="rId15"/>
    <p:sldId id="334" r:id="rId16"/>
    <p:sldId id="335" r:id="rId17"/>
    <p:sldId id="336" r:id="rId18"/>
    <p:sldId id="338" r:id="rId19"/>
    <p:sldId id="285" r:id="rId20"/>
    <p:sldId id="310" r:id="rId21"/>
    <p:sldId id="307" r:id="rId22"/>
    <p:sldId id="28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  <a:srgbClr val="F5DBDE"/>
    <a:srgbClr val="C00000"/>
    <a:srgbClr val="000000"/>
    <a:srgbClr val="F7F4ED"/>
    <a:srgbClr val="F3F8E8"/>
    <a:srgbClr val="FDE5CD"/>
    <a:srgbClr val="F9FBF3"/>
    <a:srgbClr val="9FEF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2139" autoAdjust="0"/>
    <p:restoredTop sz="96712" autoAdjust="0"/>
  </p:normalViewPr>
  <p:slideViewPr>
    <p:cSldViewPr>
      <p:cViewPr>
        <p:scale>
          <a:sx n="60" d="100"/>
          <a:sy n="60" d="100"/>
        </p:scale>
        <p:origin x="-1474" y="-26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27C9C-F4A7-4C8C-867E-80D1F4F2A6BE}" type="datetimeFigureOut">
              <a:rPr lang="en-US" smtClean="0"/>
              <a:pPr/>
              <a:t>9/21/2012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D036F0-245C-4BBA-8726-C2BB242278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739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01C40-1695-4421-9029-01BBDBA6E197}" type="slidenum">
              <a:rPr lang="he-IL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33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</a:t>
            </a:r>
            <a:r>
              <a:rPr lang="en-US" baseline="0" dirty="0" smtClean="0"/>
              <a:t> illustration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</a:t>
            </a:r>
            <a:r>
              <a:rPr lang="en-US" baseline="0" dirty="0" smtClean="0"/>
              <a:t> illustration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</a:t>
            </a:r>
            <a:r>
              <a:rPr lang="en-US" baseline="0" dirty="0" smtClean="0"/>
              <a:t> illustration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</a:t>
            </a:r>
            <a:r>
              <a:rPr lang="en-US" baseline="0" dirty="0" smtClean="0"/>
              <a:t> illustration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</a:t>
            </a:r>
            <a:r>
              <a:rPr lang="en-US" baseline="0" dirty="0" smtClean="0"/>
              <a:t> illustration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</a:t>
            </a:r>
            <a:r>
              <a:rPr lang="en-US" baseline="0" dirty="0" smtClean="0"/>
              <a:t> illustration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81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85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85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A9D5F8-811C-467F-B40D-529BFAF39EE2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605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</a:t>
            </a:r>
            <a:r>
              <a:rPr lang="en-US" baseline="0" dirty="0" smtClean="0"/>
              <a:t> picture of tc0 circuit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</a:t>
            </a:r>
            <a:r>
              <a:rPr lang="en-US" baseline="0" dirty="0" smtClean="0"/>
              <a:t> references, and better bounds and their accuracy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/>
              <a:pPr/>
              <a:t>9/21/2012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/>
              <a:pPr/>
              <a:t>9/21/2012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/>
              <a:pPr/>
              <a:t>9/21/2012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כותרת, טקסט ו- 2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04788" y="74613"/>
            <a:ext cx="8737600" cy="728662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half" idx="1"/>
          </p:nvPr>
        </p:nvSpPr>
        <p:spPr>
          <a:xfrm>
            <a:off x="204788" y="1106488"/>
            <a:ext cx="4292600" cy="491331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4649788" y="1106488"/>
            <a:ext cx="4292600" cy="237966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3"/>
          </p:nvPr>
        </p:nvSpPr>
        <p:spPr>
          <a:xfrm>
            <a:off x="4649788" y="3638550"/>
            <a:ext cx="4292600" cy="238125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09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488BB35-C75F-4B5D-85B3-A8C02977B6A9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43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/>
              <a:pPr/>
              <a:t>9/21/2012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/>
              <a:pPr/>
              <a:t>9/21/2012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/>
              <a:pPr/>
              <a:t>9/21/2012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/>
              <a:pPr/>
              <a:t>9/21/2012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/>
              <a:pPr/>
              <a:t>9/21/2012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/>
              <a:pPr/>
              <a:t>9/21/2012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/>
              <a:pPr/>
              <a:t>9/21/2012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B129-B51C-42D6-8E49-0A9C85BDD18C}" type="datetimeFigureOut">
              <a:rPr lang="en-US" smtClean="0"/>
              <a:pPr/>
              <a:t>9/21/2012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6E04E-4723-4856-AF8E-4C4549FC0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4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EB129-B51C-42D6-8E49-0A9C85BDD18C}" type="datetimeFigureOut">
              <a:rPr lang="en-US" smtClean="0"/>
              <a:pPr/>
              <a:t>9/21/2012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6E04E-4723-4856-AF8E-4C4549FC0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1</a:t>
            </a:fld>
            <a:endParaRPr lang="en-US" sz="1400" dirty="0">
              <a:latin typeface="Times New Roman" pitchFamily="18" charset="0"/>
            </a:endParaRPr>
          </a:p>
        </p:txBody>
      </p:sp>
      <p:sp>
        <p:nvSpPr>
          <p:cNvPr id="10" name="Rectangle 382"/>
          <p:cNvSpPr txBox="1">
            <a:spLocks noChangeArrowheads="1"/>
          </p:cNvSpPr>
          <p:nvPr/>
        </p:nvSpPr>
        <p:spPr bwMode="black">
          <a:xfrm>
            <a:off x="853753" y="724635"/>
            <a:ext cx="7634287" cy="497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A45A1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CEEE0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CEEE0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CEEE0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CEEE0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CEEE0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CEEE0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CEEE0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CEEE0"/>
                </a:solidFill>
                <a:latin typeface="Verdana" pitchFamily="34" charset="0"/>
              </a:defRPr>
            </a:lvl9pPr>
          </a:lstStyle>
          <a:p>
            <a:pPr lvl="0">
              <a:spcAft>
                <a:spcPts val="600"/>
              </a:spcAft>
            </a:pPr>
            <a:r>
              <a:rPr kumimoji="0" lang="en-US" altLang="zh-CN" sz="7200" b="1" i="0" u="none" strike="noStrike" kern="0" cap="none" spc="0" normalizeH="0" baseline="0" noProof="0" dirty="0" smtClean="0">
                <a:ln>
                  <a:noFill/>
                </a:ln>
                <a:solidFill>
                  <a:srgbClr val="0606C8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itchFamily="34" charset="0"/>
                <a:ea typeface="Gulim" pitchFamily="34" charset="-127"/>
                <a:cs typeface="Calibri" pitchFamily="34" charset="0"/>
              </a:rPr>
              <a:t>Short Refutation</a:t>
            </a:r>
            <a:r>
              <a:rPr lang="en-US" altLang="zh-CN" sz="7200" kern="0" dirty="0" smtClean="0">
                <a:solidFill>
                  <a:srgbClr val="0606C8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ea typeface="Gulim" pitchFamily="34" charset="-127"/>
                <a:cs typeface="Calibri" pitchFamily="34" charset="0"/>
              </a:rPr>
              <a:t>s </a:t>
            </a:r>
            <a:r>
              <a:rPr kumimoji="0" lang="en-US" altLang="zh-CN" sz="7200" b="1" i="0" u="none" strike="noStrike" kern="0" cap="none" spc="0" normalizeH="0" baseline="0" noProof="0" dirty="0" smtClean="0">
                <a:ln>
                  <a:noFill/>
                </a:ln>
                <a:solidFill>
                  <a:srgbClr val="0606C8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itchFamily="34" charset="0"/>
                <a:ea typeface="Gulim" pitchFamily="34" charset="-127"/>
                <a:cs typeface="Calibri" pitchFamily="34" charset="0"/>
              </a:rPr>
              <a:t>for Dense </a:t>
            </a:r>
            <a:r>
              <a:rPr kumimoji="0" lang="en-US" altLang="zh-CN" sz="7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itchFamily="34" charset="0"/>
                <a:ea typeface="Gulim" pitchFamily="34" charset="-127"/>
                <a:cs typeface="Calibri" pitchFamily="34" charset="0"/>
              </a:rPr>
              <a:t>Random</a:t>
            </a:r>
            <a:r>
              <a:rPr kumimoji="0" lang="en-US" altLang="zh-CN" sz="7200" b="1" i="0" u="none" strike="noStrike" kern="0" cap="none" spc="0" normalizeH="0" baseline="0" noProof="0" dirty="0" smtClean="0">
                <a:ln>
                  <a:noFill/>
                </a:ln>
                <a:solidFill>
                  <a:srgbClr val="0606C8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kumimoji="0" lang="en-US" altLang="zh-CN" sz="7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itchFamily="34" charset="0"/>
                <a:ea typeface="Gulim" pitchFamily="34" charset="-127"/>
                <a:cs typeface="Calibri" pitchFamily="34" charset="0"/>
              </a:rPr>
              <a:t>3CNF </a:t>
            </a:r>
            <a:r>
              <a:rPr kumimoji="0" lang="en-US" altLang="zh-CN" sz="7200" b="1" i="0" u="none" strike="noStrike" kern="0" cap="none" spc="0" normalizeH="0" baseline="0" noProof="0" dirty="0" smtClean="0">
                <a:ln>
                  <a:noFill/>
                </a:ln>
                <a:solidFill>
                  <a:srgbClr val="0606C8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itchFamily="34" charset="0"/>
                <a:ea typeface="Gulim" pitchFamily="34" charset="-127"/>
                <a:cs typeface="Calibri" pitchFamily="34" charset="0"/>
              </a:rPr>
              <a:t>Formulas</a:t>
            </a:r>
            <a:endParaRPr lang="en-US" altLang="zh-CN" sz="4400" kern="0" dirty="0">
              <a:solidFill>
                <a:srgbClr val="7030A0"/>
              </a:solidFill>
              <a:latin typeface="Calibri" pitchFamily="34" charset="0"/>
              <a:ea typeface="Gulim" pitchFamily="34" charset="-127"/>
              <a:cs typeface="Calibri" pitchFamily="34" charset="0"/>
            </a:endParaRPr>
          </a:p>
          <a:p>
            <a:pPr lvl="0">
              <a:spcAft>
                <a:spcPts val="600"/>
              </a:spcAft>
            </a:pPr>
            <a:r>
              <a:rPr kumimoji="0" lang="en-US" altLang="zh-CN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  <a:ea typeface="Gulim" pitchFamily="34" charset="-127"/>
                <a:cs typeface="Calibri" pitchFamily="34" charset="0"/>
              </a:rPr>
              <a:t/>
            </a:r>
            <a:br>
              <a:rPr kumimoji="0" lang="en-US" altLang="zh-CN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kern="0" dirty="0" smtClean="0">
                <a:solidFill>
                  <a:srgbClr val="4D4D4D">
                    <a:lumMod val="75000"/>
                  </a:srgb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Sebastian Müller       </a:t>
            </a:r>
            <a:r>
              <a:rPr kumimoji="0" lang="en-US" altLang="zh-CN" b="1" i="0" u="sng" strike="noStrike" kern="0" cap="none" spc="0" normalizeH="0" baseline="0" noProof="0" dirty="0" smtClean="0">
                <a:ln>
                  <a:noFill/>
                </a:ln>
                <a:solidFill>
                  <a:srgbClr val="4D4D4D">
                    <a:lumMod val="75000"/>
                  </a:srgbClr>
                </a:solidFill>
                <a:effectLst/>
                <a:uLnTx/>
                <a:uFillTx/>
                <a:latin typeface="Calibri" pitchFamily="34" charset="0"/>
                <a:ea typeface="Gulim" pitchFamily="34" charset="-127"/>
                <a:cs typeface="Calibri" pitchFamily="34" charset="0"/>
              </a:rPr>
              <a:t>Iddo Tzameret</a:t>
            </a:r>
            <a:r>
              <a:rPr kumimoji="0" lang="en-US" altLang="zh-CN" b="1" i="0" u="sng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Gulim" pitchFamily="34" charset="-127"/>
                <a:cs typeface="Calibri" pitchFamily="34" charset="0"/>
              </a:rPr>
              <a:t/>
            </a:r>
            <a:br>
              <a:rPr kumimoji="0" lang="en-US" altLang="zh-CN" b="1" i="0" u="sng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Gulim" pitchFamily="34" charset="-127"/>
                <a:cs typeface="Calibri" pitchFamily="34" charset="0"/>
              </a:rPr>
            </a:br>
            <a:r>
              <a:rPr lang="en-US" altLang="zh-CN" sz="2400" kern="0" dirty="0">
                <a:solidFill>
                  <a:srgbClr val="DDDDDD">
                    <a:lumMod val="50000"/>
                  </a:srgb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</a:t>
            </a:r>
            <a:r>
              <a:rPr lang="en-US" altLang="zh-CN" sz="2400" kern="0" dirty="0" smtClean="0">
                <a:solidFill>
                  <a:srgbClr val="DDDDDD">
                    <a:lumMod val="50000"/>
                  </a:srgb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    </a:t>
            </a:r>
            <a:r>
              <a:rPr kumimoji="0" lang="en-US" altLang="zh-CN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DDDDDD">
                    <a:lumMod val="50000"/>
                  </a:srgbClr>
                </a:solidFill>
                <a:effectLst/>
                <a:uLnTx/>
                <a:uFillTx/>
                <a:latin typeface="Calibri" pitchFamily="34" charset="0"/>
                <a:ea typeface="Gulim" pitchFamily="34" charset="-127"/>
                <a:cs typeface="Calibri" pitchFamily="34" charset="0"/>
              </a:rPr>
              <a:t>Charles Univ.</a:t>
            </a:r>
            <a:r>
              <a:rPr lang="en-US" altLang="zh-CN" sz="2400" kern="0" dirty="0" smtClean="0">
                <a:solidFill>
                  <a:srgbClr val="DDDDDD">
                    <a:lumMod val="50000"/>
                  </a:srgbClr>
                </a:solidFill>
                <a:latin typeface="Calibri" pitchFamily="34" charset="0"/>
                <a:ea typeface="Gulim" pitchFamily="34" charset="-127"/>
                <a:cs typeface="Calibri" pitchFamily="34" charset="0"/>
              </a:rPr>
              <a:t>, Prague  </a:t>
            </a:r>
            <a:r>
              <a:rPr kumimoji="0" lang="en-US" altLang="zh-CN" sz="2400" b="1" i="0" u="none" strike="noStrike" kern="0" cap="none" spc="0" normalizeH="0" noProof="0" dirty="0" smtClean="0">
                <a:ln>
                  <a:noFill/>
                </a:ln>
                <a:solidFill>
                  <a:srgbClr val="DDDDDD">
                    <a:lumMod val="50000"/>
                  </a:srgbClr>
                </a:solidFill>
                <a:effectLst/>
                <a:uLnTx/>
                <a:uFillTx/>
                <a:latin typeface="Calibri" pitchFamily="34" charset="0"/>
                <a:ea typeface="Gulim" pitchFamily="34" charset="-127"/>
                <a:cs typeface="Calibri" pitchFamily="34" charset="0"/>
              </a:rPr>
              <a:t>           </a:t>
            </a:r>
            <a:r>
              <a:rPr kumimoji="0" lang="en-US" altLang="zh-CN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DDDDDD">
                    <a:lumMod val="50000"/>
                  </a:srgbClr>
                </a:solidFill>
                <a:effectLst/>
                <a:uLnTx/>
                <a:uFillTx/>
                <a:latin typeface="Calibri" pitchFamily="34" charset="0"/>
                <a:ea typeface="Gulim" pitchFamily="34" charset="-127"/>
                <a:cs typeface="Calibri" pitchFamily="34" charset="0"/>
              </a:rPr>
              <a:t> Tsinghua Univ., Beijing</a:t>
            </a:r>
            <a:endParaRPr kumimoji="0" lang="en-US" altLang="ko-KR" sz="44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itchFamily="34" charset="0"/>
              <a:ea typeface="Gulim" pitchFamily="34" charset="-127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381000" y="152400"/>
            <a:ext cx="8405813" cy="6985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How to construct short refutations?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2358" y="1246639"/>
            <a:ext cx="81439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altLang="zh-CN" sz="3600" b="1" dirty="0" smtClean="0">
                <a:solidFill>
                  <a:srgbClr val="0000FF"/>
                </a:solidFill>
                <a:latin typeface="+mj-lt"/>
              </a:rPr>
              <a:t>Feige</a:t>
            </a:r>
            <a:r>
              <a:rPr lang="en-US" altLang="zh-CN" sz="3600" b="1" dirty="0">
                <a:solidFill>
                  <a:srgbClr val="0000FF"/>
                </a:solidFill>
                <a:latin typeface="+mj-lt"/>
              </a:rPr>
              <a:t>, Kim and Ofek </a:t>
            </a:r>
            <a:r>
              <a:rPr lang="en-US" altLang="zh-CN" sz="3600" b="1" dirty="0">
                <a:latin typeface="+mj-lt"/>
              </a:rPr>
              <a:t>(</a:t>
            </a:r>
            <a:r>
              <a:rPr lang="en-US" altLang="zh-CN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FOCS 2006</a:t>
            </a:r>
            <a:r>
              <a:rPr lang="en-US" altLang="zh-CN" sz="3600" b="1" dirty="0" smtClean="0">
                <a:latin typeface="+mj-lt"/>
              </a:rPr>
              <a:t>): Random 3CNFs with cn</a:t>
            </a:r>
            <a:r>
              <a:rPr lang="en-US" altLang="zh-CN" sz="3600" b="1" baseline="30000" dirty="0" smtClean="0">
                <a:latin typeface="+mj-lt"/>
              </a:rPr>
              <a:t>1.4</a:t>
            </a:r>
            <a:r>
              <a:rPr lang="en-US" altLang="zh-CN" sz="3600" b="1" dirty="0" smtClean="0">
                <a:latin typeface="+mj-lt"/>
              </a:rPr>
              <a:t> clauses have polynomial-size </a:t>
            </a:r>
            <a:r>
              <a:rPr lang="en-US" altLang="zh-CN" sz="3600" b="1" dirty="0" smtClean="0">
                <a:solidFill>
                  <a:srgbClr val="FF0000"/>
                </a:solidFill>
                <a:latin typeface="+mj-lt"/>
              </a:rPr>
              <a:t>witnesses</a:t>
            </a:r>
            <a:r>
              <a:rPr lang="en-US" altLang="zh-CN" sz="3600" b="1" dirty="0" smtClean="0">
                <a:latin typeface="+mj-lt"/>
              </a:rPr>
              <a:t> for unsatisfiability (</a:t>
            </a:r>
            <a:r>
              <a:rPr lang="en-US" altLang="zh-CN" sz="3600" b="1" dirty="0" err="1" smtClean="0">
                <a:latin typeface="+mj-lt"/>
              </a:rPr>
              <a:t>whp</a:t>
            </a:r>
            <a:r>
              <a:rPr lang="en-US" altLang="zh-CN" sz="3600" b="1" dirty="0" smtClean="0">
                <a:latin typeface="+mj-lt"/>
              </a:rPr>
              <a:t>)!</a:t>
            </a:r>
            <a:endParaRPr lang="en-US" altLang="zh-CN" sz="3600" b="1" dirty="0">
              <a:latin typeface="+mj-lt"/>
            </a:endParaRPr>
          </a:p>
          <a:p>
            <a:pPr marL="0" lvl="2"/>
            <a:r>
              <a:rPr lang="en-US" altLang="zh-CN" sz="3600" b="1" dirty="0" smtClean="0">
                <a:latin typeface="+mj-lt"/>
              </a:rPr>
              <a:t> </a:t>
            </a:r>
            <a:endParaRPr lang="zh-CN" altLang="zh-CN" sz="3600" b="1" dirty="0">
              <a:latin typeface="+mj-lt"/>
            </a:endParaRPr>
          </a:p>
          <a:p>
            <a:pPr marL="0" lvl="2"/>
            <a:r>
              <a:rPr lang="en-US" altLang="zh-CN" sz="3600" b="1" dirty="0" smtClean="0">
                <a:solidFill>
                  <a:srgbClr val="0000FF"/>
                </a:solidFill>
                <a:latin typeface="+mj-lt"/>
              </a:rPr>
              <a:t>This work (roughly)</a:t>
            </a:r>
            <a:r>
              <a:rPr lang="en-US" altLang="zh-CN" sz="3600" b="1" dirty="0" smtClean="0">
                <a:latin typeface="+mj-lt"/>
              </a:rPr>
              <a:t>: poly-size </a:t>
            </a:r>
            <a:r>
              <a:rPr lang="en-US" altLang="zh-CN" sz="3600" b="1" dirty="0" smtClean="0">
                <a:solidFill>
                  <a:srgbClr val="FF0000"/>
                </a:solidFill>
                <a:latin typeface="+mj-lt"/>
              </a:rPr>
              <a:t>propositional</a:t>
            </a:r>
            <a:r>
              <a:rPr lang="en-US" altLang="zh-CN" sz="3600" b="1" dirty="0" smtClean="0">
                <a:latin typeface="+mj-lt"/>
              </a:rPr>
              <a:t> </a:t>
            </a:r>
            <a:r>
              <a:rPr lang="en-US" altLang="zh-CN" sz="3200" b="1" dirty="0" smtClean="0">
                <a:solidFill>
                  <a:srgbClr val="FF0000"/>
                </a:solidFill>
                <a:latin typeface="+mj-lt"/>
              </a:rPr>
              <a:t>(</a:t>
            </a:r>
            <a:r>
              <a:rPr lang="en-US" altLang="zh-CN" sz="3200" b="1" dirty="0" smtClean="0">
                <a:solidFill>
                  <a:srgbClr val="C00000"/>
                </a:solidFill>
                <a:latin typeface="+mj-lt"/>
              </a:rPr>
              <a:t>TC</a:t>
            </a:r>
            <a:r>
              <a:rPr lang="en-US" altLang="zh-CN" sz="3200" b="1" baseline="30000" dirty="0" smtClean="0">
                <a:solidFill>
                  <a:srgbClr val="C00000"/>
                </a:solidFill>
                <a:latin typeface="+mj-lt"/>
              </a:rPr>
              <a:t>0</a:t>
            </a:r>
            <a:r>
              <a:rPr lang="en-US" altLang="zh-CN" sz="3200" b="1" dirty="0" smtClean="0">
                <a:solidFill>
                  <a:srgbClr val="C00000"/>
                </a:solidFill>
                <a:latin typeface="+mj-lt"/>
              </a:rPr>
              <a:t>-Frege) </a:t>
            </a:r>
            <a:r>
              <a:rPr lang="en-US" altLang="zh-CN" sz="3600" b="1" dirty="0" smtClean="0">
                <a:latin typeface="+mj-lt"/>
              </a:rPr>
              <a:t>correctness-proof </a:t>
            </a:r>
            <a:r>
              <a:rPr lang="en-US" altLang="zh-CN" sz="3600" b="1" dirty="0">
                <a:latin typeface="+mj-lt"/>
              </a:rPr>
              <a:t>for </a:t>
            </a:r>
            <a:r>
              <a:rPr lang="en-US" altLang="zh-CN" sz="3600" b="1" dirty="0" smtClean="0">
                <a:latin typeface="+mj-lt"/>
              </a:rPr>
              <a:t>these witnesses.</a:t>
            </a:r>
            <a:endParaRPr lang="en-US" sz="3200" dirty="0" smtClean="0">
              <a:latin typeface="+mj-lt"/>
            </a:endParaRPr>
          </a:p>
          <a:p>
            <a:endParaRPr lang="en-US" sz="2800" b="1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7834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9" name="Text Box 5"/>
          <p:cNvSpPr txBox="1">
            <a:spLocks noChangeArrowheads="1"/>
          </p:cNvSpPr>
          <p:nvPr/>
        </p:nvSpPr>
        <p:spPr bwMode="auto">
          <a:xfrm rot="21253450">
            <a:off x="685800" y="1676400"/>
            <a:ext cx="7747000" cy="1443985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Proof Overview</a:t>
            </a:r>
            <a:endParaRPr lang="en-US" sz="88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381000" y="152400"/>
            <a:ext cx="8405813" cy="766877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Feige-Kim-Ofek witnesses</a:t>
            </a:r>
            <a:endParaRPr lang="en-US" sz="4400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1" y="1052736"/>
            <a:ext cx="8405812" cy="1800200"/>
          </a:xfrm>
          <a:prstGeom prst="rect">
            <a:avLst/>
          </a:prstGeom>
          <a:solidFill>
            <a:srgbClr val="F5DBDE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81000" y="1052736"/>
            <a:ext cx="8405813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Feige et al.: 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</a:rPr>
              <a:t>Almost surely a random 3CNF </a:t>
            </a:r>
            <a:r>
              <a:rPr lang="en-US" sz="3600" b="1" dirty="0" smtClean="0">
                <a:solidFill>
                  <a:srgbClr val="0000FF"/>
                </a:solidFill>
              </a:rPr>
              <a:t>C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</a:rPr>
              <a:t> with </a:t>
            </a:r>
            <a:r>
              <a:rPr lang="en-US" sz="3600" b="1" dirty="0" smtClean="0">
                <a:solidFill>
                  <a:srgbClr val="0000FF"/>
                </a:solidFill>
              </a:rPr>
              <a:t>cn</a:t>
            </a:r>
            <a:r>
              <a:rPr lang="en-US" sz="3600" b="1" baseline="30000" dirty="0" smtClean="0">
                <a:solidFill>
                  <a:srgbClr val="0000FF"/>
                </a:solidFill>
              </a:rPr>
              <a:t>1.4</a:t>
            </a:r>
            <a:r>
              <a:rPr lang="en-US" altLang="zh-CN" sz="3600" b="1" dirty="0" smtClean="0">
                <a:solidFill>
                  <a:schemeClr val="accent3">
                    <a:lumMod val="50000"/>
                  </a:schemeClr>
                </a:solidFill>
              </a:rPr>
              <a:t> clauses has a 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witness</a:t>
            </a:r>
            <a:r>
              <a:rPr lang="en-US" altLang="zh-CN" sz="3600" b="1" dirty="0" smtClean="0">
                <a:solidFill>
                  <a:schemeClr val="accent3">
                    <a:lumMod val="50000"/>
                  </a:schemeClr>
                </a:solidFill>
              </a:rPr>
              <a:t> for unsatisfiability</a:t>
            </a:r>
          </a:p>
          <a:p>
            <a:endParaRPr lang="en-US" altLang="zh-CN" sz="3200" b="1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altLang="zh-CN" sz="3600" b="1" dirty="0" smtClean="0">
                <a:solidFill>
                  <a:srgbClr val="C00000"/>
                </a:solidFill>
              </a:rPr>
              <a:t>The FKO witness</a:t>
            </a:r>
            <a:r>
              <a:rPr lang="en-US" altLang="zh-CN" sz="3600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</a:p>
          <a:p>
            <a:r>
              <a:rPr lang="en-US" altLang="zh-CN" sz="3600" b="1" dirty="0" smtClean="0">
                <a:solidFill>
                  <a:schemeClr val="bg2">
                    <a:lumMod val="50000"/>
                  </a:schemeClr>
                </a:solidFill>
              </a:rPr>
              <a:t>Witnesses for certain combinatorial properties of </a:t>
            </a:r>
            <a:r>
              <a:rPr lang="en-US" altLang="zh-CN" sz="3600" b="1" dirty="0">
                <a:solidFill>
                  <a:srgbClr val="0000FF"/>
                </a:solidFill>
              </a:rPr>
              <a:t>C</a:t>
            </a:r>
            <a:r>
              <a:rPr lang="en-US" altLang="zh-CN" sz="36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altLang="zh-CN" sz="3600" b="1" dirty="0" smtClean="0">
                <a:solidFill>
                  <a:schemeClr val="bg2">
                    <a:lumMod val="50000"/>
                  </a:schemeClr>
                </a:solidFill>
              </a:rPr>
              <a:t>that can be checked in polytime</a:t>
            </a:r>
            <a:endParaRPr lang="en-US" altLang="zh-CN" sz="3600" b="1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altLang="zh-CN" sz="3200" b="1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altLang="zh-CN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</a:t>
            </a:r>
            <a:r>
              <a:rPr lang="en-US" altLang="zh-CN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following </a:t>
            </a:r>
            <a:r>
              <a:rPr lang="en-US" altLang="zh-CN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is a central property….</a:t>
            </a:r>
          </a:p>
        </p:txBody>
      </p:sp>
    </p:spTree>
    <p:extLst>
      <p:ext uri="{BB962C8B-B14F-4D97-AF65-F5344CB8AC3E}">
        <p14:creationId xmlns:p14="http://schemas.microsoft.com/office/powerpoint/2010/main" val="615223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14"/>
          <p:cNvSpPr/>
          <p:nvPr/>
        </p:nvSpPr>
        <p:spPr>
          <a:xfrm>
            <a:off x="154840" y="6079389"/>
            <a:ext cx="8643998" cy="9293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Box 24"/>
          <p:cNvSpPr txBox="1">
            <a:spLocks noChangeArrowheads="1"/>
          </p:cNvSpPr>
          <p:nvPr/>
        </p:nvSpPr>
        <p:spPr bwMode="auto">
          <a:xfrm>
            <a:off x="381000" y="152400"/>
            <a:ext cx="8405813" cy="766877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Feige-Kim-Ofek witnesses</a:t>
            </a:r>
            <a:endParaRPr lang="en-US" sz="4400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8105" y="1105733"/>
            <a:ext cx="8190733" cy="26161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608106" y="1105734"/>
            <a:ext cx="8376443" cy="261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0000FF"/>
                </a:solidFill>
              </a:rPr>
              <a:t>M</a:t>
            </a:r>
            <a:r>
              <a:rPr lang="en-US" altLang="zh-CN" sz="36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altLang="zh-CN" sz="3600" b="1" dirty="0">
                <a:solidFill>
                  <a:schemeClr val="bg2">
                    <a:lumMod val="25000"/>
                  </a:schemeClr>
                </a:solidFill>
              </a:rPr>
              <a:t>is an </a:t>
            </a:r>
            <a:r>
              <a:rPr lang="en-US" altLang="zh-CN" sz="3600" b="1" dirty="0">
                <a:solidFill>
                  <a:srgbClr val="0000FF"/>
                </a:solidFill>
              </a:rPr>
              <a:t>n</a:t>
            </a:r>
            <a:r>
              <a:rPr lang="en-US" altLang="zh-CN" sz="3200" b="1" dirty="0">
                <a:solidFill>
                  <a:srgbClr val="0000FF"/>
                </a:solidFill>
              </a:rPr>
              <a:t>x</a:t>
            </a:r>
            <a:r>
              <a:rPr lang="en-US" altLang="zh-CN" sz="3600" b="1" dirty="0">
                <a:solidFill>
                  <a:srgbClr val="0000FF"/>
                </a:solidFill>
              </a:rPr>
              <a:t>n</a:t>
            </a:r>
            <a:r>
              <a:rPr lang="en-US" altLang="zh-CN" sz="36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altLang="zh-CN" sz="3600" b="1" dirty="0" smtClean="0">
                <a:solidFill>
                  <a:schemeClr val="bg2">
                    <a:lumMod val="25000"/>
                  </a:schemeClr>
                </a:solidFill>
              </a:rPr>
              <a:t>matrix constructed as follows:</a:t>
            </a:r>
            <a:endParaRPr lang="en-US" altLang="zh-CN" sz="3600" b="1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Start: </a:t>
            </a:r>
            <a:r>
              <a:rPr lang="en-US" sz="3600" b="1" dirty="0" smtClean="0">
                <a:solidFill>
                  <a:srgbClr val="0000FF"/>
                </a:solidFill>
              </a:rPr>
              <a:t>M=0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For every clause </a:t>
            </a:r>
            <a:r>
              <a:rPr lang="en-US" sz="3600" b="1" dirty="0" smtClean="0">
                <a:solidFill>
                  <a:srgbClr val="0000FF"/>
                </a:solidFill>
              </a:rPr>
              <a:t>C</a:t>
            </a:r>
            <a:r>
              <a:rPr lang="en-US" sz="3600" b="1" baseline="-25000" dirty="0" smtClean="0">
                <a:solidFill>
                  <a:srgbClr val="0000FF"/>
                </a:solidFill>
              </a:rPr>
              <a:t>r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in </a:t>
            </a:r>
            <a:r>
              <a:rPr lang="en-US" sz="3600" b="1" dirty="0" smtClean="0">
                <a:solidFill>
                  <a:srgbClr val="0000FF"/>
                </a:solidFill>
              </a:rPr>
              <a:t>C</a:t>
            </a: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 and every </a:t>
            </a:r>
            <a:r>
              <a:rPr lang="en-US" sz="3600" b="1" dirty="0" err="1" smtClean="0">
                <a:solidFill>
                  <a:srgbClr val="0000FF"/>
                </a:solidFill>
              </a:rPr>
              <a:t>i,j≤n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endParaRPr lang="en-US" sz="3600" b="1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Add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½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to </a:t>
            </a:r>
            <a:r>
              <a:rPr lang="en-US" sz="2800" b="1" dirty="0" smtClean="0">
                <a:solidFill>
                  <a:srgbClr val="0000FF"/>
                </a:solidFill>
              </a:rPr>
              <a:t>M</a:t>
            </a:r>
            <a:r>
              <a:rPr lang="en-US" sz="2800" b="1" baseline="-25000" dirty="0" smtClean="0">
                <a:solidFill>
                  <a:srgbClr val="0000FF"/>
                </a:solidFill>
              </a:rPr>
              <a:t>ij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if </a:t>
            </a:r>
            <a:r>
              <a:rPr lang="en-US" sz="2800" b="1" dirty="0" smtClean="0">
                <a:solidFill>
                  <a:srgbClr val="0000FF"/>
                </a:solidFill>
              </a:rPr>
              <a:t>x</a:t>
            </a:r>
            <a:r>
              <a:rPr lang="en-US" sz="2800" b="1" baseline="-25000" dirty="0" smtClean="0">
                <a:solidFill>
                  <a:srgbClr val="0000FF"/>
                </a:solidFill>
              </a:rPr>
              <a:t>i</a:t>
            </a:r>
            <a:r>
              <a:rPr lang="en-US" sz="2800" b="1" dirty="0" smtClean="0">
                <a:solidFill>
                  <a:srgbClr val="0000FF"/>
                </a:solidFill>
              </a:rPr>
              <a:t>, x</a:t>
            </a:r>
            <a:r>
              <a:rPr lang="en-US" sz="2800" b="1" baseline="-25000" dirty="0" smtClean="0">
                <a:solidFill>
                  <a:srgbClr val="0000FF"/>
                </a:solidFill>
              </a:rPr>
              <a:t>j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are in </a:t>
            </a:r>
            <a:r>
              <a:rPr lang="en-US" sz="2800" b="1" dirty="0" smtClean="0">
                <a:solidFill>
                  <a:srgbClr val="0000FF"/>
                </a:solidFill>
              </a:rPr>
              <a:t>C</a:t>
            </a:r>
            <a:r>
              <a:rPr lang="en-US" sz="2800" b="1" baseline="-25000" dirty="0" smtClean="0">
                <a:solidFill>
                  <a:srgbClr val="0000FF"/>
                </a:solidFill>
              </a:rPr>
              <a:t>r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and have 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different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signs</a:t>
            </a:r>
            <a:r>
              <a:rPr lang="en-US" sz="28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en-US" sz="28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Add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-½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to </a:t>
            </a:r>
            <a:r>
              <a:rPr lang="en-US" sz="2800" b="1" dirty="0" smtClean="0">
                <a:solidFill>
                  <a:srgbClr val="0000FF"/>
                </a:solidFill>
              </a:rPr>
              <a:t>M</a:t>
            </a:r>
            <a:r>
              <a:rPr lang="en-US" sz="2800" b="1" baseline="-25000" dirty="0" smtClean="0">
                <a:solidFill>
                  <a:srgbClr val="0000FF"/>
                </a:solidFill>
              </a:rPr>
              <a:t>ij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if </a:t>
            </a:r>
            <a:r>
              <a:rPr lang="en-US" sz="2800" b="1" dirty="0" smtClean="0">
                <a:solidFill>
                  <a:srgbClr val="0000FF"/>
                </a:solidFill>
              </a:rPr>
              <a:t>x</a:t>
            </a:r>
            <a:r>
              <a:rPr lang="en-US" sz="2800" b="1" baseline="-25000" dirty="0" smtClean="0">
                <a:solidFill>
                  <a:srgbClr val="0000FF"/>
                </a:solidFill>
              </a:rPr>
              <a:t>i</a:t>
            </a:r>
            <a:r>
              <a:rPr lang="en-US" sz="2800" b="1" dirty="0" smtClean="0">
                <a:solidFill>
                  <a:srgbClr val="0000FF"/>
                </a:solidFill>
              </a:rPr>
              <a:t>, x</a:t>
            </a:r>
            <a:r>
              <a:rPr lang="en-US" sz="2800" b="1" baseline="-25000" dirty="0" smtClean="0">
                <a:solidFill>
                  <a:srgbClr val="0000FF"/>
                </a:solidFill>
              </a:rPr>
              <a:t>j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are in </a:t>
            </a:r>
            <a:r>
              <a:rPr lang="en-US" sz="2800" b="1" dirty="0" smtClean="0">
                <a:solidFill>
                  <a:srgbClr val="0000FF"/>
                </a:solidFill>
              </a:rPr>
              <a:t>C</a:t>
            </a:r>
            <a:r>
              <a:rPr lang="en-US" sz="2800" b="1" baseline="-25000" dirty="0" smtClean="0">
                <a:solidFill>
                  <a:srgbClr val="0000FF"/>
                </a:solidFill>
              </a:rPr>
              <a:t>r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and have 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same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signs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0114" y="4062551"/>
            <a:ext cx="80683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 dirty="0" smtClean="0"/>
              <a:t>(Part of) the FKO witness:</a:t>
            </a:r>
          </a:p>
          <a:p>
            <a:r>
              <a:rPr lang="el-GR" altLang="zh-CN" sz="5400" b="1" dirty="0" smtClean="0">
                <a:solidFill>
                  <a:srgbClr val="0000FF"/>
                </a:solidFill>
              </a:rPr>
              <a:t>λ</a:t>
            </a:r>
            <a:r>
              <a:rPr lang="en-US" altLang="zh-CN" sz="5400" b="1" dirty="0" smtClean="0">
                <a:solidFill>
                  <a:srgbClr val="0000FF"/>
                </a:solidFill>
              </a:rPr>
              <a:t> </a:t>
            </a:r>
            <a:r>
              <a:rPr lang="en-US" altLang="zh-CN" sz="5400" b="1" dirty="0" smtClean="0">
                <a:solidFill>
                  <a:srgbClr val="C00000"/>
                </a:solidFill>
              </a:rPr>
              <a:t>largest eigenvalue of M</a:t>
            </a:r>
          </a:p>
          <a:p>
            <a:endParaRPr lang="zh-CN" altLang="en-US" sz="3200" b="1" dirty="0"/>
          </a:p>
        </p:txBody>
      </p:sp>
      <p:grpSp>
        <p:nvGrpSpPr>
          <p:cNvPr id="9" name="Group 8"/>
          <p:cNvGrpSpPr/>
          <p:nvPr/>
        </p:nvGrpSpPr>
        <p:grpSpPr>
          <a:xfrm>
            <a:off x="726354" y="3933053"/>
            <a:ext cx="7950102" cy="2308324"/>
            <a:chOff x="726354" y="3933053"/>
            <a:chExt cx="7950102" cy="2308324"/>
          </a:xfrm>
        </p:grpSpPr>
        <p:sp>
          <p:nvSpPr>
            <p:cNvPr id="11" name="Line Callout 2 10"/>
            <p:cNvSpPr/>
            <p:nvPr/>
          </p:nvSpPr>
          <p:spPr>
            <a:xfrm>
              <a:off x="6732240" y="3946963"/>
              <a:ext cx="1728192" cy="706173"/>
            </a:xfrm>
            <a:prstGeom prst="borderCallout2">
              <a:avLst>
                <a:gd name="adj1" fmla="val 18750"/>
                <a:gd name="adj2" fmla="val -8333"/>
                <a:gd name="adj3" fmla="val 20390"/>
                <a:gd name="adj4" fmla="val -45512"/>
                <a:gd name="adj5" fmla="val 255098"/>
                <a:gd name="adj6" fmla="val -152707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>
                  <a:solidFill>
                    <a:schemeClr val="tx2">
                      <a:lumMod val="75000"/>
                    </a:schemeClr>
                  </a:solidFill>
                </a:rPr>
                <a:t>Largest eigenvalue of M</a:t>
              </a:r>
              <a:endParaRPr lang="zh-CN" alt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26354" y="3933053"/>
              <a:ext cx="7950102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srgbClr val="C00000"/>
                  </a:solidFill>
                </a:rPr>
                <a:t>Not hard to show</a:t>
              </a:r>
              <a:r>
                <a:rPr lang="en-US" sz="3600" b="1" dirty="0" smtClean="0">
                  <a:solidFill>
                    <a:schemeClr val="bg2">
                      <a:lumMod val="10000"/>
                    </a:schemeClr>
                  </a:solidFill>
                </a:rPr>
                <a:t>: </a:t>
              </a:r>
            </a:p>
            <a:p>
              <a:r>
                <a:rPr lang="en-US" sz="3600" b="1" dirty="0" smtClean="0">
                  <a:solidFill>
                    <a:srgbClr val="0000FF"/>
                  </a:solidFill>
                </a:rPr>
                <a:t>#</a:t>
              </a:r>
              <a:r>
                <a:rPr lang="en-US" sz="3600" b="1" dirty="0" smtClean="0">
                  <a:solidFill>
                    <a:schemeClr val="accent3">
                      <a:lumMod val="75000"/>
                    </a:schemeClr>
                  </a:solidFill>
                </a:rPr>
                <a:t>clauses satisfied as </a:t>
              </a:r>
              <a:r>
                <a:rPr lang="en-US" sz="3600" b="1" dirty="0" smtClean="0">
                  <a:solidFill>
                    <a:srgbClr val="0000FF"/>
                  </a:solidFill>
                </a:rPr>
                <a:t>NAE</a:t>
              </a:r>
              <a:r>
                <a:rPr lang="en-US" sz="3600" b="1" dirty="0" smtClean="0">
                  <a:solidFill>
                    <a:schemeClr val="accent3">
                      <a:lumMod val="75000"/>
                    </a:schemeClr>
                  </a:solidFill>
                </a:rPr>
                <a:t> by any </a:t>
              </a:r>
            </a:p>
            <a:p>
              <a:r>
                <a:rPr lang="en-US" sz="3600" b="1" dirty="0" smtClean="0">
                  <a:solidFill>
                    <a:srgbClr val="0000FF"/>
                  </a:solidFill>
                </a:rPr>
                <a:t>a</a:t>
              </a:r>
              <a:r>
                <a:rPr lang="az-Cyrl-AZ" sz="2800" b="1" dirty="0" smtClean="0">
                  <a:solidFill>
                    <a:srgbClr val="0000FF"/>
                  </a:solidFill>
                </a:rPr>
                <a:t>Є</a:t>
              </a:r>
              <a:r>
                <a:rPr lang="en-US" sz="3600" b="1" dirty="0" smtClean="0">
                  <a:solidFill>
                    <a:srgbClr val="0000FF"/>
                  </a:solidFill>
                </a:rPr>
                <a:t>{-1,1}</a:t>
              </a:r>
              <a:r>
                <a:rPr lang="en-US" sz="3600" b="1" baseline="30000" dirty="0" smtClean="0">
                  <a:solidFill>
                    <a:srgbClr val="0000FF"/>
                  </a:solidFill>
                </a:rPr>
                <a:t>n</a:t>
              </a:r>
              <a:r>
                <a:rPr lang="en-US" sz="3600" b="1" dirty="0" smtClean="0">
                  <a:solidFill>
                    <a:srgbClr val="0000FF"/>
                  </a:solidFill>
                </a:rPr>
                <a:t> </a:t>
              </a:r>
              <a:r>
                <a:rPr lang="en-US" sz="3600" b="1" dirty="0" smtClean="0">
                  <a:solidFill>
                    <a:schemeClr val="accent3">
                      <a:lumMod val="75000"/>
                    </a:schemeClr>
                  </a:solidFill>
                </a:rPr>
                <a:t>assignment is </a:t>
              </a:r>
            </a:p>
            <a:p>
              <a:r>
                <a:rPr lang="en-US" sz="3600" b="1" dirty="0" smtClean="0">
                  <a:solidFill>
                    <a:srgbClr val="0000FF"/>
                  </a:solidFill>
                </a:rPr>
                <a:t>(</a:t>
              </a:r>
              <a:r>
                <a:rPr lang="en-US" altLang="zh-CN" sz="3600" b="1" dirty="0" smtClean="0">
                  <a:solidFill>
                    <a:srgbClr val="0000FF"/>
                  </a:solidFill>
                </a:rPr>
                <a:t>a</a:t>
              </a:r>
              <a:r>
                <a:rPr lang="en-US" altLang="zh-CN" sz="3600" b="1" baseline="30000" dirty="0" smtClean="0">
                  <a:solidFill>
                    <a:srgbClr val="0000FF"/>
                  </a:solidFill>
                </a:rPr>
                <a:t>t</a:t>
              </a:r>
              <a:r>
                <a:rPr lang="en-US" altLang="zh-CN" sz="3600" b="1" dirty="0" smtClean="0">
                  <a:solidFill>
                    <a:srgbClr val="0000FF"/>
                  </a:solidFill>
                </a:rPr>
                <a:t>Ma+3m)/4 ≤ </a:t>
              </a:r>
              <a:r>
                <a:rPr lang="en-US" sz="3600" b="1" dirty="0" smtClean="0">
                  <a:solidFill>
                    <a:srgbClr val="0000FF"/>
                  </a:solidFill>
                </a:rPr>
                <a:t>(</a:t>
              </a:r>
              <a:r>
                <a:rPr lang="el-GR" sz="3600" b="1" dirty="0" smtClean="0">
                  <a:solidFill>
                    <a:srgbClr val="FF0000"/>
                  </a:solidFill>
                </a:rPr>
                <a:t>λ</a:t>
              </a:r>
              <a:r>
                <a:rPr lang="en-US" sz="3600" b="1" dirty="0" smtClean="0">
                  <a:solidFill>
                    <a:srgbClr val="0000FF"/>
                  </a:solidFill>
                </a:rPr>
                <a:t>n+3m)/4</a:t>
              </a:r>
              <a:endParaRPr lang="en-US" sz="3600" b="1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8979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381000" y="152400"/>
            <a:ext cx="8405813" cy="766877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Structure of argument</a:t>
            </a:r>
            <a:endParaRPr lang="en-US" sz="4400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980727"/>
            <a:ext cx="8535293" cy="2232249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81000" y="980728"/>
            <a:ext cx="840584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0000CC"/>
                </a:solidFill>
              </a:rPr>
              <a:t>❶ Prove in TC</a:t>
            </a:r>
            <a:r>
              <a:rPr lang="en-US" altLang="zh-CN" sz="3600" b="1" baseline="30000" dirty="0" smtClean="0">
                <a:solidFill>
                  <a:srgbClr val="0000CC"/>
                </a:solidFill>
              </a:rPr>
              <a:t>0</a:t>
            </a:r>
            <a:r>
              <a:rPr lang="en-US" altLang="zh-CN" sz="3600" b="1" dirty="0" smtClean="0">
                <a:solidFill>
                  <a:srgbClr val="0000CC"/>
                </a:solidFill>
              </a:rPr>
              <a:t>-Frege: </a:t>
            </a:r>
          </a:p>
          <a:p>
            <a:r>
              <a:rPr lang="en-US" altLang="zh-CN" sz="3600" b="1" dirty="0" smtClean="0">
                <a:solidFill>
                  <a:srgbClr val="0000CC"/>
                </a:solidFill>
              </a:rPr>
              <a:t>“</a:t>
            </a:r>
            <a:r>
              <a:rPr lang="en-US" altLang="zh-CN" sz="3600" b="1" dirty="0" smtClean="0">
                <a:solidFill>
                  <a:schemeClr val="bg2">
                    <a:lumMod val="25000"/>
                  </a:schemeClr>
                </a:solidFill>
              </a:rPr>
              <a:t>CNF C has FKO witness </a:t>
            </a:r>
            <a:r>
              <a:rPr lang="en-US" altLang="zh-CN" sz="3600" b="1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</a:t>
            </a:r>
            <a:r>
              <a:rPr lang="en-US" altLang="zh-CN" sz="3600" b="1" dirty="0" smtClean="0">
                <a:solidFill>
                  <a:schemeClr val="bg2">
                    <a:lumMod val="25000"/>
                  </a:schemeClr>
                </a:solidFill>
              </a:rPr>
              <a:t> C unsatisfiable</a:t>
            </a:r>
            <a:r>
              <a:rPr lang="en-US" altLang="zh-CN" sz="3600" b="1" dirty="0" smtClean="0">
                <a:solidFill>
                  <a:srgbClr val="0000CC"/>
                </a:solidFill>
              </a:rPr>
              <a:t>”</a:t>
            </a:r>
          </a:p>
          <a:p>
            <a:r>
              <a:rPr lang="en-US" altLang="zh-CN" sz="3600" b="1" dirty="0" smtClean="0">
                <a:solidFill>
                  <a:srgbClr val="0000CC"/>
                </a:solidFill>
              </a:rPr>
              <a:t>❷ </a:t>
            </a:r>
            <a:r>
              <a:rPr lang="en-US" altLang="zh-CN" sz="3600" b="1" dirty="0" smtClean="0">
                <a:solidFill>
                  <a:srgbClr val="C00000"/>
                </a:solidFill>
              </a:rPr>
              <a:t>Extract a TC</a:t>
            </a:r>
            <a:r>
              <a:rPr lang="en-US" altLang="zh-CN" sz="3600" b="1" baseline="30000" dirty="0" smtClean="0">
                <a:solidFill>
                  <a:srgbClr val="C00000"/>
                </a:solidFill>
              </a:rPr>
              <a:t>0</a:t>
            </a:r>
            <a:r>
              <a:rPr lang="en-US" altLang="zh-CN" sz="3600" b="1" dirty="0">
                <a:solidFill>
                  <a:srgbClr val="C00000"/>
                </a:solidFill>
              </a:rPr>
              <a:t>-</a:t>
            </a:r>
            <a:r>
              <a:rPr lang="en-US" altLang="zh-CN" sz="3600" b="1" dirty="0" smtClean="0">
                <a:solidFill>
                  <a:srgbClr val="C00000"/>
                </a:solidFill>
              </a:rPr>
              <a:t>Frege refutation of C from this proof</a:t>
            </a:r>
          </a:p>
          <a:p>
            <a:endParaRPr lang="en-US" altLang="zh-CN" sz="32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altLang="zh-CN" sz="3600" b="1" dirty="0" smtClean="0">
                <a:solidFill>
                  <a:schemeClr val="bg2">
                    <a:lumMod val="10000"/>
                  </a:schemeClr>
                </a:solidFill>
              </a:rPr>
              <a:t>For </a:t>
            </a:r>
            <a:r>
              <a:rPr lang="en-US" altLang="zh-CN" sz="3600" b="1" dirty="0">
                <a:solidFill>
                  <a:schemeClr val="bg2">
                    <a:lumMod val="10000"/>
                  </a:schemeClr>
                </a:solidFill>
              </a:rPr>
              <a:t>simplicity</a:t>
            </a:r>
            <a:r>
              <a:rPr lang="en-US" altLang="zh-CN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endParaRPr lang="en-US" altLang="zh-CN" sz="36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zh-CN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❶ is done in </a:t>
            </a:r>
            <a:r>
              <a:rPr lang="en-US" altLang="zh-CN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</a:t>
            </a:r>
            <a:r>
              <a:rPr lang="en-US" altLang="zh-CN" sz="3600" b="1" dirty="0" smtClean="0">
                <a:solidFill>
                  <a:schemeClr val="bg2">
                    <a:lumMod val="50000"/>
                  </a:schemeClr>
                </a:solidFill>
              </a:rPr>
              <a:t>FO</a:t>
            </a:r>
            <a:r>
              <a:rPr lang="en-US" altLang="zh-CN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theory </a:t>
            </a:r>
            <a:r>
              <a:rPr lang="en-US" altLang="zh-CN" sz="3600" b="1" dirty="0">
                <a:solidFill>
                  <a:schemeClr val="bg2">
                    <a:lumMod val="50000"/>
                  </a:schemeClr>
                </a:solidFill>
              </a:rPr>
              <a:t>VTC</a:t>
            </a:r>
            <a:r>
              <a:rPr lang="en-US" altLang="zh-CN" sz="3600" b="1" baseline="30000" dirty="0">
                <a:solidFill>
                  <a:schemeClr val="bg2">
                    <a:lumMod val="50000"/>
                  </a:schemeClr>
                </a:solidFill>
              </a:rPr>
              <a:t>0</a:t>
            </a:r>
            <a:r>
              <a:rPr lang="en-US" altLang="zh-CN" sz="3600" b="1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zh-CN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[</a:t>
            </a:r>
            <a:r>
              <a:rPr lang="en-US" altLang="zh-CN" sz="3600" b="1" dirty="0">
                <a:solidFill>
                  <a:schemeClr val="bg2">
                    <a:lumMod val="50000"/>
                  </a:schemeClr>
                </a:solidFill>
              </a:rPr>
              <a:t>CN’10</a:t>
            </a:r>
            <a:r>
              <a:rPr lang="en-US" altLang="zh-CN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]: </a:t>
            </a:r>
          </a:p>
          <a:p>
            <a:r>
              <a:rPr lang="en-US" altLang="zh-CN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VTC</a:t>
            </a:r>
            <a:r>
              <a:rPr lang="en-US" altLang="zh-CN" sz="3600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</a:t>
            </a:r>
            <a:r>
              <a:rPr lang="en-US" altLang="zh-CN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proofs translate into </a:t>
            </a:r>
            <a:r>
              <a:rPr lang="en-US" altLang="zh-CN" sz="3600" b="1" dirty="0" smtClean="0">
                <a:solidFill>
                  <a:srgbClr val="C00000"/>
                </a:solidFill>
                <a:sym typeface="Wingdings" pitchFamily="2" charset="2"/>
              </a:rPr>
              <a:t>poly-size</a:t>
            </a:r>
            <a:r>
              <a:rPr lang="en-US" altLang="zh-CN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 </a:t>
            </a:r>
            <a:r>
              <a:rPr lang="en-US" altLang="zh-CN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TC</a:t>
            </a:r>
            <a:r>
              <a:rPr lang="en-US" altLang="zh-CN" sz="3600" b="1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0</a:t>
            </a:r>
            <a:r>
              <a:rPr lang="en-US" altLang="zh-CN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-Frege </a:t>
            </a:r>
            <a:r>
              <a:rPr lang="en-US" altLang="zh-CN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Wingdings" pitchFamily="2" charset="2"/>
              </a:rPr>
              <a:t>proofs</a:t>
            </a:r>
            <a:endParaRPr lang="en-US" altLang="zh-CN" sz="32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356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381000" y="152400"/>
            <a:ext cx="8405813" cy="766877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Structure of argument</a:t>
            </a:r>
            <a:endParaRPr lang="en-US" sz="4400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980728"/>
            <a:ext cx="8535293" cy="2232247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81000" y="980728"/>
            <a:ext cx="84058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rgbClr val="0000CC"/>
                </a:solidFill>
              </a:rPr>
              <a:t>❶ </a:t>
            </a:r>
            <a:r>
              <a:rPr lang="en-US" altLang="zh-CN" sz="3600" b="1" dirty="0" smtClean="0">
                <a:solidFill>
                  <a:srgbClr val="0000CC"/>
                </a:solidFill>
              </a:rPr>
              <a:t>Prove in TC</a:t>
            </a:r>
            <a:r>
              <a:rPr lang="en-US" altLang="zh-CN" sz="3600" b="1" baseline="30000" dirty="0" smtClean="0">
                <a:solidFill>
                  <a:srgbClr val="0000CC"/>
                </a:solidFill>
              </a:rPr>
              <a:t>0</a:t>
            </a:r>
            <a:r>
              <a:rPr lang="en-US" altLang="zh-CN" sz="3600" b="1" dirty="0" smtClean="0">
                <a:solidFill>
                  <a:srgbClr val="0000CC"/>
                </a:solidFill>
              </a:rPr>
              <a:t>-Frege: </a:t>
            </a:r>
          </a:p>
          <a:p>
            <a:r>
              <a:rPr lang="en-US" altLang="zh-CN" sz="3600" b="1" dirty="0" smtClean="0">
                <a:solidFill>
                  <a:srgbClr val="0000CC"/>
                </a:solidFill>
              </a:rPr>
              <a:t>“C</a:t>
            </a:r>
            <a:r>
              <a:rPr lang="en-US" altLang="zh-CN" sz="3600" b="1" dirty="0" smtClean="0">
                <a:solidFill>
                  <a:srgbClr val="C00000"/>
                </a:solidFill>
              </a:rPr>
              <a:t> </a:t>
            </a:r>
            <a:r>
              <a:rPr lang="en-US" altLang="zh-CN" sz="3600" b="1" dirty="0">
                <a:solidFill>
                  <a:srgbClr val="C00000"/>
                </a:solidFill>
              </a:rPr>
              <a:t>is 3CNF and </a:t>
            </a:r>
            <a:r>
              <a:rPr lang="en-US" altLang="zh-CN" sz="3600" b="1" i="1" dirty="0">
                <a:solidFill>
                  <a:srgbClr val="0000CC"/>
                </a:solidFill>
              </a:rPr>
              <a:t>w</a:t>
            </a:r>
            <a:r>
              <a:rPr lang="en-US" altLang="zh-CN" sz="3600" b="1" dirty="0">
                <a:solidFill>
                  <a:srgbClr val="C00000"/>
                </a:solidFill>
              </a:rPr>
              <a:t> is its FKO witness </a:t>
            </a:r>
            <a:r>
              <a:rPr lang="en-US" altLang="zh-CN" sz="3600" b="1" dirty="0" smtClean="0">
                <a:solidFill>
                  <a:srgbClr val="C00000"/>
                </a:solidFill>
              </a:rPr>
              <a:t>  </a:t>
            </a:r>
            <a:r>
              <a:rPr lang="en-US" altLang="zh-CN" sz="3600" b="1" dirty="0" smtClean="0">
                <a:solidFill>
                  <a:srgbClr val="C00000"/>
                </a:solidFill>
                <a:sym typeface="Wingdings" pitchFamily="2" charset="2"/>
              </a:rPr>
              <a:t> </a:t>
            </a:r>
            <a:endParaRPr lang="en-US" altLang="zh-CN" sz="3600" b="1" dirty="0">
              <a:solidFill>
                <a:srgbClr val="C00000"/>
              </a:solidFill>
              <a:sym typeface="Wingdings" pitchFamily="2" charset="2"/>
            </a:endParaRPr>
          </a:p>
          <a:p>
            <a:r>
              <a:rPr lang="en-US" altLang="zh-CN" sz="3600" b="1" dirty="0">
                <a:solidFill>
                  <a:srgbClr val="C00000"/>
                </a:solidFill>
                <a:sym typeface="Wingdings" pitchFamily="2" charset="2"/>
              </a:rPr>
              <a:t>	</a:t>
            </a:r>
            <a:r>
              <a:rPr lang="en-US" altLang="zh-CN" sz="3600" b="1" dirty="0" smtClean="0">
                <a:solidFill>
                  <a:srgbClr val="C00000"/>
                </a:solidFill>
                <a:sym typeface="Wingdings" pitchFamily="2" charset="2"/>
              </a:rPr>
              <a:t>exists </a:t>
            </a:r>
            <a:r>
              <a:rPr lang="en-US" altLang="zh-CN" sz="3600" b="1" dirty="0">
                <a:solidFill>
                  <a:srgbClr val="C00000"/>
                </a:solidFill>
                <a:sym typeface="Wingdings" pitchFamily="2" charset="2"/>
              </a:rPr>
              <a:t>clause </a:t>
            </a:r>
            <a:r>
              <a:rPr lang="en-US" altLang="zh-CN" sz="3600" b="1" i="1" dirty="0" err="1">
                <a:solidFill>
                  <a:srgbClr val="0000CC"/>
                </a:solidFill>
                <a:sym typeface="Wingdings" pitchFamily="2" charset="2"/>
              </a:rPr>
              <a:t>C</a:t>
            </a:r>
            <a:r>
              <a:rPr lang="en-US" altLang="zh-CN" sz="3600" b="1" baseline="-25000" dirty="0" err="1">
                <a:solidFill>
                  <a:srgbClr val="0000CC"/>
                </a:solidFill>
                <a:sym typeface="Wingdings" pitchFamily="2" charset="2"/>
              </a:rPr>
              <a:t>i</a:t>
            </a:r>
            <a:r>
              <a:rPr lang="en-US" altLang="zh-CN" sz="3600" b="1" dirty="0">
                <a:solidFill>
                  <a:srgbClr val="C00000"/>
                </a:solidFill>
                <a:sym typeface="Wingdings" pitchFamily="2" charset="2"/>
              </a:rPr>
              <a:t> in </a:t>
            </a:r>
            <a:r>
              <a:rPr lang="en-US" altLang="zh-CN" sz="3600" b="1" dirty="0">
                <a:solidFill>
                  <a:srgbClr val="0000CC"/>
                </a:solidFill>
                <a:sym typeface="Wingdings" pitchFamily="2" charset="2"/>
              </a:rPr>
              <a:t>C</a:t>
            </a:r>
            <a:r>
              <a:rPr lang="en-US" altLang="zh-CN" sz="3600" b="1" dirty="0">
                <a:solidFill>
                  <a:srgbClr val="C00000"/>
                </a:solidFill>
                <a:sym typeface="Wingdings" pitchFamily="2" charset="2"/>
              </a:rPr>
              <a:t> such that </a:t>
            </a:r>
            <a:r>
              <a:rPr lang="en-US" altLang="zh-CN" sz="3600" b="1" i="1" dirty="0" err="1">
                <a:solidFill>
                  <a:srgbClr val="0000CC"/>
                </a:solidFill>
                <a:sym typeface="Wingdings" pitchFamily="2" charset="2"/>
              </a:rPr>
              <a:t>C</a:t>
            </a:r>
            <a:r>
              <a:rPr lang="en-US" altLang="zh-CN" sz="3600" b="1" baseline="-25000" dirty="0" err="1">
                <a:solidFill>
                  <a:srgbClr val="0000CC"/>
                </a:solidFill>
                <a:sym typeface="Wingdings" pitchFamily="2" charset="2"/>
              </a:rPr>
              <a:t>i</a:t>
            </a:r>
            <a:r>
              <a:rPr lang="en-US" altLang="zh-CN" sz="3600" b="1" dirty="0">
                <a:solidFill>
                  <a:srgbClr val="0000CC"/>
                </a:solidFill>
                <a:sym typeface="Wingdings" pitchFamily="2" charset="2"/>
              </a:rPr>
              <a:t>(</a:t>
            </a:r>
            <a:r>
              <a:rPr lang="en-US" altLang="zh-CN" sz="3600" b="1" i="1" dirty="0">
                <a:solidFill>
                  <a:srgbClr val="0000CC"/>
                </a:solidFill>
                <a:sym typeface="Wingdings" pitchFamily="2" charset="2"/>
              </a:rPr>
              <a:t>A</a:t>
            </a:r>
            <a:r>
              <a:rPr lang="en-US" altLang="zh-CN" sz="3600" b="1" dirty="0">
                <a:solidFill>
                  <a:srgbClr val="0000CC"/>
                </a:solidFill>
                <a:sym typeface="Wingdings" pitchFamily="2" charset="2"/>
              </a:rPr>
              <a:t>)=</a:t>
            </a:r>
            <a:r>
              <a:rPr lang="en-US" altLang="zh-CN" sz="3600" b="1" dirty="0" smtClean="0">
                <a:solidFill>
                  <a:srgbClr val="0000CC"/>
                </a:solidFill>
                <a:sym typeface="Wingdings" pitchFamily="2" charset="2"/>
              </a:rPr>
              <a:t>0”</a:t>
            </a:r>
            <a:endParaRPr lang="zh-CN" altLang="en-US" sz="3600" b="1" dirty="0">
              <a:solidFill>
                <a:srgbClr val="0000CC"/>
              </a:solidFill>
            </a:endParaRPr>
          </a:p>
        </p:txBody>
      </p:sp>
      <p:sp>
        <p:nvSpPr>
          <p:cNvPr id="5" name="Line Callout 3 4"/>
          <p:cNvSpPr/>
          <p:nvPr/>
        </p:nvSpPr>
        <p:spPr>
          <a:xfrm>
            <a:off x="6012160" y="152400"/>
            <a:ext cx="2952327" cy="1273083"/>
          </a:xfrm>
          <a:prstGeom prst="borderCallout3">
            <a:avLst>
              <a:gd name="adj1" fmla="val 14177"/>
              <a:gd name="adj2" fmla="val -2018"/>
              <a:gd name="adj3" fmla="val 50389"/>
              <a:gd name="adj4" fmla="val -12361"/>
              <a:gd name="adj5" fmla="val 65037"/>
              <a:gd name="adj6" fmla="val -33028"/>
              <a:gd name="adj7" fmla="val 136192"/>
              <a:gd name="adj8" fmla="val -6631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100"/>
              </a:lnSpc>
            </a:pP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Here, 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C</a:t>
            </a: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altLang="zh-CN" sz="2800" b="1" i="1" dirty="0" smtClean="0">
                <a:solidFill>
                  <a:srgbClr val="0000FF"/>
                </a:solidFill>
              </a:rPr>
              <a:t>w</a:t>
            </a: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altLang="zh-CN" sz="2800" b="1" i="1" dirty="0" err="1" smtClean="0">
                <a:solidFill>
                  <a:srgbClr val="0000FF"/>
                </a:solidFill>
              </a:rPr>
              <a:t>C</a:t>
            </a:r>
            <a:r>
              <a:rPr lang="en-US" altLang="zh-CN" sz="2800" b="1" baseline="-25000" dirty="0" err="1" smtClean="0">
                <a:solidFill>
                  <a:srgbClr val="0000FF"/>
                </a:solidFill>
              </a:rPr>
              <a:t>i</a:t>
            </a:r>
            <a:r>
              <a:rPr lang="en-US" altLang="zh-CN" sz="2800" b="1" baseline="-25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altLang="zh-CN" sz="2800" b="1" i="1" dirty="0" smtClean="0">
                <a:solidFill>
                  <a:srgbClr val="0000FF"/>
                </a:solidFill>
              </a:rPr>
              <a:t>A</a:t>
            </a: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 are sequences of propositional variables </a:t>
            </a:r>
            <a:endParaRPr lang="zh-CN" altLang="en-US" sz="2800" b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 Box 32"/>
          <p:cNvSpPr txBox="1">
            <a:spLocks noChangeArrowheads="1"/>
          </p:cNvSpPr>
          <p:nvPr/>
        </p:nvSpPr>
        <p:spPr bwMode="auto">
          <a:xfrm>
            <a:off x="442466" y="3356992"/>
            <a:ext cx="8153400" cy="2859757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</a:rPr>
              <a:t>Let </a:t>
            </a:r>
            <a:r>
              <a:rPr lang="en-US" sz="3600" b="1" u="sng" dirty="0" smtClean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sz="3600" b="1" dirty="0" smtClean="0">
                <a:latin typeface="Calibri" pitchFamily="34" charset="0"/>
              </a:rPr>
              <a:t> be random 3CNF with </a:t>
            </a:r>
            <a:r>
              <a:rPr lang="en-US" sz="3600" b="1" dirty="0" smtClean="0">
                <a:solidFill>
                  <a:srgbClr val="0000FF"/>
                </a:solidFill>
                <a:latin typeface="Calibri" pitchFamily="34" charset="0"/>
              </a:rPr>
              <a:t>cn</a:t>
            </a:r>
            <a:r>
              <a:rPr lang="en-US" sz="3600" b="1" baseline="30000" dirty="0" smtClean="0">
                <a:solidFill>
                  <a:srgbClr val="0000FF"/>
                </a:solidFill>
                <a:latin typeface="Calibri" pitchFamily="34" charset="0"/>
              </a:rPr>
              <a:t>1.4</a:t>
            </a:r>
            <a:r>
              <a:rPr lang="en-US" sz="3600" b="1" dirty="0" smtClean="0">
                <a:latin typeface="Calibri" pitchFamily="34" charset="0"/>
              </a:rPr>
              <a:t> clauses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600" b="1" dirty="0" err="1" smtClean="0">
                <a:latin typeface="Calibri" pitchFamily="34" charset="0"/>
              </a:rPr>
              <a:t>Whp</a:t>
            </a:r>
            <a:r>
              <a:rPr lang="en-US" sz="3600" b="1" dirty="0" smtClean="0">
                <a:latin typeface="Calibri" pitchFamily="34" charset="0"/>
              </a:rPr>
              <a:t> exists FKO witness </a:t>
            </a:r>
            <a:r>
              <a:rPr lang="en-US" sz="3600" b="1" i="1" u="sng" dirty="0" smtClean="0">
                <a:solidFill>
                  <a:srgbClr val="0000FF"/>
                </a:solidFill>
                <a:latin typeface="Calibri" pitchFamily="34" charset="0"/>
              </a:rPr>
              <a:t>w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</a:rPr>
              <a:t>Plugging binary encoding of </a:t>
            </a:r>
            <a:r>
              <a:rPr lang="en-US" sz="3600" b="1" u="sng" dirty="0" err="1" smtClean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sz="3600" b="1" dirty="0" err="1" smtClean="0">
                <a:solidFill>
                  <a:srgbClr val="0000FF"/>
                </a:solidFill>
                <a:latin typeface="Calibri" pitchFamily="34" charset="0"/>
              </a:rPr>
              <a:t>,</a:t>
            </a:r>
            <a:r>
              <a:rPr lang="en-US" sz="3600" b="1" i="1" u="sng" dirty="0" err="1" smtClean="0">
                <a:solidFill>
                  <a:srgbClr val="0000FF"/>
                </a:solidFill>
                <a:latin typeface="Calibri" pitchFamily="34" charset="0"/>
              </a:rPr>
              <a:t>w</a:t>
            </a:r>
            <a:r>
              <a:rPr lang="en-US" sz="3600" b="1" dirty="0" smtClean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rPr>
              <a:t>into</a:t>
            </a:r>
            <a:r>
              <a:rPr lang="en-US" sz="3600" b="1" dirty="0" smtClean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rPr>
              <a:t>above: premise evaluates to TRUE</a:t>
            </a:r>
          </a:p>
        </p:txBody>
      </p:sp>
    </p:spTree>
    <p:extLst>
      <p:ext uri="{BB962C8B-B14F-4D97-AF65-F5344CB8AC3E}">
        <p14:creationId xmlns:p14="http://schemas.microsoft.com/office/powerpoint/2010/main" val="475800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381000" y="152400"/>
            <a:ext cx="8405813" cy="766877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Structure of argument</a:t>
            </a:r>
            <a:endParaRPr lang="en-US" sz="4400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980728"/>
            <a:ext cx="8535293" cy="2232247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Rounded Rectangle 7"/>
          <p:cNvSpPr/>
          <p:nvPr/>
        </p:nvSpPr>
        <p:spPr>
          <a:xfrm>
            <a:off x="683568" y="1700808"/>
            <a:ext cx="6804755" cy="396043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81000" y="980728"/>
            <a:ext cx="84058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rgbClr val="0000CC"/>
                </a:solidFill>
              </a:rPr>
              <a:t>❶ </a:t>
            </a:r>
            <a:r>
              <a:rPr lang="en-US" altLang="zh-CN" sz="3600" b="1" dirty="0" smtClean="0">
                <a:solidFill>
                  <a:srgbClr val="0000CC"/>
                </a:solidFill>
              </a:rPr>
              <a:t>Prove in TC</a:t>
            </a:r>
            <a:r>
              <a:rPr lang="en-US" altLang="zh-CN" sz="3600" b="1" baseline="30000" dirty="0" smtClean="0">
                <a:solidFill>
                  <a:srgbClr val="0000CC"/>
                </a:solidFill>
              </a:rPr>
              <a:t>0</a:t>
            </a:r>
            <a:r>
              <a:rPr lang="en-US" altLang="zh-CN" sz="3600" b="1" dirty="0" smtClean="0">
                <a:solidFill>
                  <a:srgbClr val="0000CC"/>
                </a:solidFill>
              </a:rPr>
              <a:t>-Frege: </a:t>
            </a:r>
          </a:p>
          <a:p>
            <a:r>
              <a:rPr lang="en-US" altLang="zh-CN" sz="3600" b="1" dirty="0" smtClean="0">
                <a:solidFill>
                  <a:srgbClr val="0000CC"/>
                </a:solidFill>
              </a:rPr>
              <a:t>“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tautological sentence with no variables</a:t>
            </a:r>
            <a:r>
              <a:rPr lang="en-US" altLang="zh-CN" sz="3600" b="1" dirty="0" smtClean="0">
                <a:solidFill>
                  <a:srgbClr val="C00000"/>
                </a:solidFill>
                <a:sym typeface="Wingdings" pitchFamily="2" charset="2"/>
              </a:rPr>
              <a:t> </a:t>
            </a:r>
            <a:endParaRPr lang="en-US" altLang="zh-CN" sz="3600" b="1" dirty="0">
              <a:solidFill>
                <a:srgbClr val="C00000"/>
              </a:solidFill>
              <a:sym typeface="Wingdings" pitchFamily="2" charset="2"/>
            </a:endParaRPr>
          </a:p>
          <a:p>
            <a:r>
              <a:rPr lang="en-US" altLang="zh-CN" sz="3600" b="1" dirty="0">
                <a:solidFill>
                  <a:srgbClr val="C00000"/>
                </a:solidFill>
                <a:sym typeface="Wingdings" pitchFamily="2" charset="2"/>
              </a:rPr>
              <a:t>	</a:t>
            </a:r>
            <a:r>
              <a:rPr lang="en-US" altLang="zh-CN" sz="3600" b="1" dirty="0" smtClean="0">
                <a:solidFill>
                  <a:srgbClr val="C00000"/>
                </a:solidFill>
                <a:sym typeface="Wingdings" pitchFamily="2" charset="2"/>
              </a:rPr>
              <a:t>exists </a:t>
            </a:r>
            <a:r>
              <a:rPr lang="en-US" altLang="zh-CN" sz="3600" b="1" dirty="0">
                <a:solidFill>
                  <a:srgbClr val="C00000"/>
                </a:solidFill>
                <a:sym typeface="Wingdings" pitchFamily="2" charset="2"/>
              </a:rPr>
              <a:t>clause </a:t>
            </a:r>
            <a:r>
              <a:rPr lang="en-US" altLang="zh-CN" sz="3600" b="1" i="1" dirty="0" err="1">
                <a:solidFill>
                  <a:srgbClr val="0000CC"/>
                </a:solidFill>
                <a:sym typeface="Wingdings" pitchFamily="2" charset="2"/>
              </a:rPr>
              <a:t>C</a:t>
            </a:r>
            <a:r>
              <a:rPr lang="en-US" altLang="zh-CN" sz="3600" b="1" baseline="-25000" dirty="0" err="1">
                <a:solidFill>
                  <a:srgbClr val="0000CC"/>
                </a:solidFill>
                <a:sym typeface="Wingdings" pitchFamily="2" charset="2"/>
              </a:rPr>
              <a:t>i</a:t>
            </a:r>
            <a:r>
              <a:rPr lang="en-US" altLang="zh-CN" sz="3600" b="1" dirty="0">
                <a:solidFill>
                  <a:srgbClr val="C00000"/>
                </a:solidFill>
                <a:sym typeface="Wingdings" pitchFamily="2" charset="2"/>
              </a:rPr>
              <a:t> in </a:t>
            </a:r>
            <a:r>
              <a:rPr lang="en-US" altLang="zh-CN" sz="3600" b="1" dirty="0">
                <a:solidFill>
                  <a:srgbClr val="0000CC"/>
                </a:solidFill>
                <a:sym typeface="Wingdings" pitchFamily="2" charset="2"/>
              </a:rPr>
              <a:t>C</a:t>
            </a:r>
            <a:r>
              <a:rPr lang="en-US" altLang="zh-CN" sz="3600" b="1" dirty="0">
                <a:solidFill>
                  <a:srgbClr val="C00000"/>
                </a:solidFill>
                <a:sym typeface="Wingdings" pitchFamily="2" charset="2"/>
              </a:rPr>
              <a:t> such that </a:t>
            </a:r>
            <a:r>
              <a:rPr lang="en-US" altLang="zh-CN" sz="3600" b="1" i="1" dirty="0" err="1">
                <a:solidFill>
                  <a:srgbClr val="0000CC"/>
                </a:solidFill>
                <a:sym typeface="Wingdings" pitchFamily="2" charset="2"/>
              </a:rPr>
              <a:t>C</a:t>
            </a:r>
            <a:r>
              <a:rPr lang="en-US" altLang="zh-CN" sz="3600" b="1" baseline="-25000" dirty="0" err="1">
                <a:solidFill>
                  <a:srgbClr val="0000CC"/>
                </a:solidFill>
                <a:sym typeface="Wingdings" pitchFamily="2" charset="2"/>
              </a:rPr>
              <a:t>i</a:t>
            </a:r>
            <a:r>
              <a:rPr lang="en-US" altLang="zh-CN" sz="3600" b="1" dirty="0">
                <a:solidFill>
                  <a:srgbClr val="0000CC"/>
                </a:solidFill>
                <a:sym typeface="Wingdings" pitchFamily="2" charset="2"/>
              </a:rPr>
              <a:t>(</a:t>
            </a:r>
            <a:r>
              <a:rPr lang="en-US" altLang="zh-CN" sz="3600" b="1" i="1" dirty="0">
                <a:solidFill>
                  <a:srgbClr val="0000CC"/>
                </a:solidFill>
                <a:sym typeface="Wingdings" pitchFamily="2" charset="2"/>
              </a:rPr>
              <a:t>A</a:t>
            </a:r>
            <a:r>
              <a:rPr lang="en-US" altLang="zh-CN" sz="3600" b="1" dirty="0">
                <a:solidFill>
                  <a:srgbClr val="0000CC"/>
                </a:solidFill>
                <a:sym typeface="Wingdings" pitchFamily="2" charset="2"/>
              </a:rPr>
              <a:t>)=</a:t>
            </a:r>
            <a:r>
              <a:rPr lang="en-US" altLang="zh-CN" sz="3600" b="1" dirty="0" smtClean="0">
                <a:solidFill>
                  <a:srgbClr val="0000CC"/>
                </a:solidFill>
                <a:sym typeface="Wingdings" pitchFamily="2" charset="2"/>
              </a:rPr>
              <a:t>0”</a:t>
            </a:r>
            <a:endParaRPr lang="zh-CN" altLang="en-US" sz="3600" b="1" dirty="0">
              <a:solidFill>
                <a:srgbClr val="0000CC"/>
              </a:solidFill>
            </a:endParaRPr>
          </a:p>
        </p:txBody>
      </p:sp>
      <p:sp>
        <p:nvSpPr>
          <p:cNvPr id="5" name="Line Callout 3 4"/>
          <p:cNvSpPr/>
          <p:nvPr/>
        </p:nvSpPr>
        <p:spPr>
          <a:xfrm>
            <a:off x="6012160" y="152400"/>
            <a:ext cx="2952327" cy="1273083"/>
          </a:xfrm>
          <a:prstGeom prst="borderCallout3">
            <a:avLst>
              <a:gd name="adj1" fmla="val 14177"/>
              <a:gd name="adj2" fmla="val -2018"/>
              <a:gd name="adj3" fmla="val 50389"/>
              <a:gd name="adj4" fmla="val -12361"/>
              <a:gd name="adj5" fmla="val 65037"/>
              <a:gd name="adj6" fmla="val -33028"/>
              <a:gd name="adj7" fmla="val 136192"/>
              <a:gd name="adj8" fmla="val -6631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100"/>
              </a:lnSpc>
            </a:pP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Here, 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C</a:t>
            </a: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altLang="zh-CN" sz="2800" b="1" i="1" dirty="0" smtClean="0">
                <a:solidFill>
                  <a:srgbClr val="0000FF"/>
                </a:solidFill>
              </a:rPr>
              <a:t>w</a:t>
            </a: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altLang="zh-CN" sz="2800" b="1" i="1" dirty="0" err="1" smtClean="0">
                <a:solidFill>
                  <a:srgbClr val="0000FF"/>
                </a:solidFill>
              </a:rPr>
              <a:t>C</a:t>
            </a:r>
            <a:r>
              <a:rPr lang="en-US" altLang="zh-CN" sz="2800" b="1" baseline="-25000" dirty="0" err="1" smtClean="0">
                <a:solidFill>
                  <a:srgbClr val="0000FF"/>
                </a:solidFill>
              </a:rPr>
              <a:t>i</a:t>
            </a:r>
            <a:r>
              <a:rPr lang="en-US" altLang="zh-CN" sz="2800" b="1" baseline="-25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altLang="zh-CN" sz="2800" b="1" i="1" dirty="0" smtClean="0">
                <a:solidFill>
                  <a:srgbClr val="0000FF"/>
                </a:solidFill>
              </a:rPr>
              <a:t>A</a:t>
            </a: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 are sequences of propositional variables </a:t>
            </a:r>
            <a:endParaRPr lang="zh-CN" altLang="en-US" sz="2800" b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Text Box 32"/>
          <p:cNvSpPr txBox="1">
            <a:spLocks noChangeArrowheads="1"/>
          </p:cNvSpPr>
          <p:nvPr/>
        </p:nvSpPr>
        <p:spPr bwMode="auto">
          <a:xfrm>
            <a:off x="442466" y="3356992"/>
            <a:ext cx="8153400" cy="2859757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</a:rPr>
              <a:t>Let </a:t>
            </a:r>
            <a:r>
              <a:rPr lang="en-US" sz="3600" b="1" u="sng" dirty="0" smtClean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sz="3600" b="1" dirty="0" smtClean="0">
                <a:latin typeface="Calibri" pitchFamily="34" charset="0"/>
              </a:rPr>
              <a:t> be random 3CNF with </a:t>
            </a:r>
            <a:r>
              <a:rPr lang="en-US" sz="3600" b="1" dirty="0" smtClean="0">
                <a:solidFill>
                  <a:srgbClr val="0000FF"/>
                </a:solidFill>
                <a:latin typeface="Calibri" pitchFamily="34" charset="0"/>
              </a:rPr>
              <a:t>cn</a:t>
            </a:r>
            <a:r>
              <a:rPr lang="en-US" sz="3600" b="1" baseline="30000" dirty="0" smtClean="0">
                <a:solidFill>
                  <a:srgbClr val="0000FF"/>
                </a:solidFill>
                <a:latin typeface="Calibri" pitchFamily="34" charset="0"/>
              </a:rPr>
              <a:t>1.4</a:t>
            </a:r>
            <a:r>
              <a:rPr lang="en-US" sz="3600" b="1" dirty="0" smtClean="0">
                <a:latin typeface="Calibri" pitchFamily="34" charset="0"/>
              </a:rPr>
              <a:t> clauses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600" b="1" dirty="0" err="1" smtClean="0">
                <a:latin typeface="Calibri" pitchFamily="34" charset="0"/>
              </a:rPr>
              <a:t>Whp</a:t>
            </a:r>
            <a:r>
              <a:rPr lang="en-US" sz="3600" b="1" dirty="0" smtClean="0">
                <a:latin typeface="Calibri" pitchFamily="34" charset="0"/>
              </a:rPr>
              <a:t> exists FKO witness </a:t>
            </a:r>
            <a:r>
              <a:rPr lang="en-US" sz="3600" b="1" i="1" u="sng" dirty="0" smtClean="0">
                <a:solidFill>
                  <a:srgbClr val="0000FF"/>
                </a:solidFill>
                <a:latin typeface="Calibri" pitchFamily="34" charset="0"/>
              </a:rPr>
              <a:t>w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</a:rPr>
              <a:t>Plugging binary encoding of </a:t>
            </a:r>
            <a:r>
              <a:rPr lang="en-US" sz="3600" b="1" u="sng" dirty="0" err="1" smtClean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sz="3600" b="1" dirty="0" err="1" smtClean="0">
                <a:solidFill>
                  <a:srgbClr val="0000FF"/>
                </a:solidFill>
                <a:latin typeface="Calibri" pitchFamily="34" charset="0"/>
              </a:rPr>
              <a:t>,</a:t>
            </a:r>
            <a:r>
              <a:rPr lang="en-US" sz="3600" b="1" i="1" u="sng" dirty="0" err="1" smtClean="0">
                <a:solidFill>
                  <a:srgbClr val="0000FF"/>
                </a:solidFill>
                <a:latin typeface="Calibri" pitchFamily="34" charset="0"/>
              </a:rPr>
              <a:t>w</a:t>
            </a:r>
            <a:r>
              <a:rPr lang="en-US" sz="3600" b="1" dirty="0" smtClean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rPr>
              <a:t>into</a:t>
            </a:r>
            <a:r>
              <a:rPr lang="en-US" sz="3600" b="1" dirty="0" smtClean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rPr>
              <a:t>above: premise evaluates to TRUE</a:t>
            </a:r>
          </a:p>
        </p:txBody>
      </p:sp>
    </p:spTree>
    <p:extLst>
      <p:ext uri="{BB962C8B-B14F-4D97-AF65-F5344CB8AC3E}">
        <p14:creationId xmlns:p14="http://schemas.microsoft.com/office/powerpoint/2010/main" val="285428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381000" y="152400"/>
            <a:ext cx="8405813" cy="766877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Structure of argument</a:t>
            </a:r>
            <a:endParaRPr lang="en-US" sz="4400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980728"/>
            <a:ext cx="8535293" cy="2232247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Rounded Rectangle 7"/>
          <p:cNvSpPr/>
          <p:nvPr/>
        </p:nvSpPr>
        <p:spPr>
          <a:xfrm>
            <a:off x="683568" y="1700808"/>
            <a:ext cx="6804755" cy="396043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81000" y="980728"/>
            <a:ext cx="84058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rgbClr val="0000CC"/>
                </a:solidFill>
              </a:rPr>
              <a:t>❶ </a:t>
            </a:r>
            <a:r>
              <a:rPr lang="en-US" altLang="zh-CN" sz="3600" b="1" dirty="0" smtClean="0">
                <a:solidFill>
                  <a:srgbClr val="0000CC"/>
                </a:solidFill>
              </a:rPr>
              <a:t>Prove in TC</a:t>
            </a:r>
            <a:r>
              <a:rPr lang="en-US" altLang="zh-CN" sz="3600" b="1" baseline="30000" dirty="0" smtClean="0">
                <a:solidFill>
                  <a:srgbClr val="0000CC"/>
                </a:solidFill>
              </a:rPr>
              <a:t>0</a:t>
            </a:r>
            <a:r>
              <a:rPr lang="en-US" altLang="zh-CN" sz="3600" b="1" dirty="0" smtClean="0">
                <a:solidFill>
                  <a:srgbClr val="0000CC"/>
                </a:solidFill>
              </a:rPr>
              <a:t>-Frege: </a:t>
            </a:r>
          </a:p>
          <a:p>
            <a:r>
              <a:rPr lang="en-US" altLang="zh-CN" sz="3600" b="1" dirty="0" smtClean="0">
                <a:solidFill>
                  <a:srgbClr val="0000CC"/>
                </a:solidFill>
              </a:rPr>
              <a:t>“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tautological sentence with no variables</a:t>
            </a:r>
            <a:r>
              <a:rPr lang="en-US" altLang="zh-CN" sz="3600" b="1" dirty="0" smtClean="0">
                <a:solidFill>
                  <a:srgbClr val="C00000"/>
                </a:solidFill>
                <a:sym typeface="Wingdings" pitchFamily="2" charset="2"/>
              </a:rPr>
              <a:t> </a:t>
            </a:r>
            <a:endParaRPr lang="en-US" altLang="zh-CN" sz="3600" b="1" dirty="0">
              <a:solidFill>
                <a:srgbClr val="C00000"/>
              </a:solidFill>
              <a:sym typeface="Wingdings" pitchFamily="2" charset="2"/>
            </a:endParaRPr>
          </a:p>
          <a:p>
            <a:r>
              <a:rPr lang="en-US" altLang="zh-CN" sz="3600" b="1" dirty="0">
                <a:solidFill>
                  <a:srgbClr val="C00000"/>
                </a:solidFill>
                <a:sym typeface="Wingdings" pitchFamily="2" charset="2"/>
              </a:rPr>
              <a:t>	</a:t>
            </a:r>
            <a:r>
              <a:rPr lang="en-US" altLang="zh-CN" sz="3600" b="1" dirty="0" smtClean="0">
                <a:solidFill>
                  <a:srgbClr val="C00000"/>
                </a:solidFill>
                <a:sym typeface="Wingdings" pitchFamily="2" charset="2"/>
              </a:rPr>
              <a:t>exists </a:t>
            </a:r>
            <a:r>
              <a:rPr lang="en-US" altLang="zh-CN" sz="3600" b="1" dirty="0">
                <a:solidFill>
                  <a:srgbClr val="C00000"/>
                </a:solidFill>
                <a:sym typeface="Wingdings" pitchFamily="2" charset="2"/>
              </a:rPr>
              <a:t>clause </a:t>
            </a:r>
            <a:r>
              <a:rPr lang="en-US" altLang="zh-CN" sz="3600" b="1" i="1" dirty="0" err="1">
                <a:solidFill>
                  <a:srgbClr val="0000CC"/>
                </a:solidFill>
                <a:sym typeface="Wingdings" pitchFamily="2" charset="2"/>
              </a:rPr>
              <a:t>C</a:t>
            </a:r>
            <a:r>
              <a:rPr lang="en-US" altLang="zh-CN" sz="3600" b="1" baseline="-25000" dirty="0" err="1">
                <a:solidFill>
                  <a:srgbClr val="0000CC"/>
                </a:solidFill>
                <a:sym typeface="Wingdings" pitchFamily="2" charset="2"/>
              </a:rPr>
              <a:t>i</a:t>
            </a:r>
            <a:r>
              <a:rPr lang="en-US" altLang="zh-CN" sz="3600" b="1" dirty="0">
                <a:solidFill>
                  <a:srgbClr val="C00000"/>
                </a:solidFill>
                <a:sym typeface="Wingdings" pitchFamily="2" charset="2"/>
              </a:rPr>
              <a:t> in </a:t>
            </a:r>
            <a:r>
              <a:rPr lang="en-US" altLang="zh-CN" sz="3600" b="1" dirty="0">
                <a:solidFill>
                  <a:srgbClr val="0000CC"/>
                </a:solidFill>
                <a:sym typeface="Wingdings" pitchFamily="2" charset="2"/>
              </a:rPr>
              <a:t>C</a:t>
            </a:r>
            <a:r>
              <a:rPr lang="en-US" altLang="zh-CN" sz="3600" b="1" dirty="0">
                <a:solidFill>
                  <a:srgbClr val="C00000"/>
                </a:solidFill>
                <a:sym typeface="Wingdings" pitchFamily="2" charset="2"/>
              </a:rPr>
              <a:t> such that </a:t>
            </a:r>
            <a:r>
              <a:rPr lang="en-US" altLang="zh-CN" sz="3600" b="1" i="1" dirty="0" err="1">
                <a:solidFill>
                  <a:srgbClr val="0000CC"/>
                </a:solidFill>
                <a:sym typeface="Wingdings" pitchFamily="2" charset="2"/>
              </a:rPr>
              <a:t>C</a:t>
            </a:r>
            <a:r>
              <a:rPr lang="en-US" altLang="zh-CN" sz="3600" b="1" baseline="-25000" dirty="0" err="1">
                <a:solidFill>
                  <a:srgbClr val="0000CC"/>
                </a:solidFill>
                <a:sym typeface="Wingdings" pitchFamily="2" charset="2"/>
              </a:rPr>
              <a:t>i</a:t>
            </a:r>
            <a:r>
              <a:rPr lang="en-US" altLang="zh-CN" sz="3600" b="1" dirty="0">
                <a:solidFill>
                  <a:srgbClr val="0000CC"/>
                </a:solidFill>
                <a:sym typeface="Wingdings" pitchFamily="2" charset="2"/>
              </a:rPr>
              <a:t>(</a:t>
            </a:r>
            <a:r>
              <a:rPr lang="en-US" altLang="zh-CN" sz="3600" b="1" i="1" dirty="0">
                <a:solidFill>
                  <a:srgbClr val="0000CC"/>
                </a:solidFill>
                <a:sym typeface="Wingdings" pitchFamily="2" charset="2"/>
              </a:rPr>
              <a:t>A</a:t>
            </a:r>
            <a:r>
              <a:rPr lang="en-US" altLang="zh-CN" sz="3600" b="1" dirty="0">
                <a:solidFill>
                  <a:srgbClr val="0000CC"/>
                </a:solidFill>
                <a:sym typeface="Wingdings" pitchFamily="2" charset="2"/>
              </a:rPr>
              <a:t>)=</a:t>
            </a:r>
            <a:r>
              <a:rPr lang="en-US" altLang="zh-CN" sz="3600" b="1" dirty="0" smtClean="0">
                <a:solidFill>
                  <a:srgbClr val="0000CC"/>
                </a:solidFill>
                <a:sym typeface="Wingdings" pitchFamily="2" charset="2"/>
              </a:rPr>
              <a:t>0”</a:t>
            </a:r>
            <a:endParaRPr lang="zh-CN" altLang="en-US" sz="3600" b="1" dirty="0">
              <a:solidFill>
                <a:srgbClr val="0000CC"/>
              </a:solidFill>
            </a:endParaRPr>
          </a:p>
        </p:txBody>
      </p:sp>
      <p:sp>
        <p:nvSpPr>
          <p:cNvPr id="5" name="Line Callout 3 4"/>
          <p:cNvSpPr/>
          <p:nvPr/>
        </p:nvSpPr>
        <p:spPr>
          <a:xfrm>
            <a:off x="6012160" y="152400"/>
            <a:ext cx="2952327" cy="1273083"/>
          </a:xfrm>
          <a:prstGeom prst="borderCallout3">
            <a:avLst>
              <a:gd name="adj1" fmla="val 14177"/>
              <a:gd name="adj2" fmla="val -2018"/>
              <a:gd name="adj3" fmla="val 50389"/>
              <a:gd name="adj4" fmla="val -12361"/>
              <a:gd name="adj5" fmla="val 65037"/>
              <a:gd name="adj6" fmla="val -33028"/>
              <a:gd name="adj7" fmla="val 136192"/>
              <a:gd name="adj8" fmla="val -6631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100"/>
              </a:lnSpc>
            </a:pP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Here, 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C</a:t>
            </a: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altLang="zh-CN" sz="2800" b="1" i="1" dirty="0" smtClean="0">
                <a:solidFill>
                  <a:srgbClr val="0000FF"/>
                </a:solidFill>
              </a:rPr>
              <a:t>w</a:t>
            </a: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altLang="zh-CN" sz="2800" b="1" i="1" dirty="0" err="1" smtClean="0">
                <a:solidFill>
                  <a:srgbClr val="0000FF"/>
                </a:solidFill>
              </a:rPr>
              <a:t>C</a:t>
            </a:r>
            <a:r>
              <a:rPr lang="en-US" altLang="zh-CN" sz="2800" b="1" baseline="-25000" dirty="0" err="1" smtClean="0">
                <a:solidFill>
                  <a:srgbClr val="0000FF"/>
                </a:solidFill>
              </a:rPr>
              <a:t>i</a:t>
            </a:r>
            <a:r>
              <a:rPr lang="en-US" altLang="zh-CN" sz="2800" b="1" baseline="-25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altLang="zh-CN" sz="2800" b="1" i="1" dirty="0" smtClean="0">
                <a:solidFill>
                  <a:srgbClr val="0000FF"/>
                </a:solidFill>
              </a:rPr>
              <a:t>A</a:t>
            </a: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 are sequences of propositional variables </a:t>
            </a:r>
            <a:endParaRPr lang="zh-CN" altLang="en-US" sz="2800" b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 Box 32"/>
          <p:cNvSpPr txBox="1">
            <a:spLocks noChangeArrowheads="1"/>
          </p:cNvSpPr>
          <p:nvPr/>
        </p:nvSpPr>
        <p:spPr bwMode="auto">
          <a:xfrm>
            <a:off x="442466" y="3163852"/>
            <a:ext cx="8153400" cy="2305759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Claim</a:t>
            </a:r>
            <a:r>
              <a:rPr lang="en-US" sz="48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: Assigning  binary encoding of </a:t>
            </a:r>
            <a:r>
              <a:rPr lang="en-US" sz="4800" b="1" u="sng" dirty="0" smtClean="0">
                <a:solidFill>
                  <a:srgbClr val="0000CC"/>
                </a:solidFill>
                <a:latin typeface="Calibri" pitchFamily="34" charset="0"/>
              </a:rPr>
              <a:t>C</a:t>
            </a:r>
            <a:r>
              <a:rPr lang="en-US" sz="4800" b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48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to consequence above yields </a:t>
            </a:r>
            <a:r>
              <a:rPr lang="en-US" sz="4800" b="1" dirty="0" smtClean="0">
                <a:solidFill>
                  <a:srgbClr val="0000CC"/>
                </a:solidFill>
                <a:latin typeface="Calibri" pitchFamily="34" charset="0"/>
              </a:rPr>
              <a:t>¬C</a:t>
            </a:r>
            <a:endParaRPr lang="en-US" sz="4400" b="1" dirty="0" smtClean="0">
              <a:solidFill>
                <a:srgbClr val="0000CC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878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381000" y="152400"/>
            <a:ext cx="8405813" cy="766877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Structure of argument</a:t>
            </a:r>
            <a:endParaRPr lang="en-US" sz="4400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980728"/>
            <a:ext cx="8535293" cy="2232247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Rounded Rectangle 7"/>
          <p:cNvSpPr/>
          <p:nvPr/>
        </p:nvSpPr>
        <p:spPr>
          <a:xfrm>
            <a:off x="683568" y="1700808"/>
            <a:ext cx="6804755" cy="396043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Rounded Rectangle 8"/>
          <p:cNvSpPr/>
          <p:nvPr/>
        </p:nvSpPr>
        <p:spPr>
          <a:xfrm>
            <a:off x="6660232" y="2204864"/>
            <a:ext cx="864096" cy="47328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81000" y="980728"/>
            <a:ext cx="840584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rgbClr val="0000CC"/>
                </a:solidFill>
              </a:rPr>
              <a:t>❶ </a:t>
            </a:r>
            <a:r>
              <a:rPr lang="en-US" altLang="zh-CN" sz="3600" b="1" dirty="0" smtClean="0">
                <a:solidFill>
                  <a:srgbClr val="0000CC"/>
                </a:solidFill>
              </a:rPr>
              <a:t>Prove in TC</a:t>
            </a:r>
            <a:r>
              <a:rPr lang="en-US" altLang="zh-CN" sz="3600" b="1" baseline="30000" dirty="0" smtClean="0">
                <a:solidFill>
                  <a:srgbClr val="0000CC"/>
                </a:solidFill>
              </a:rPr>
              <a:t>0</a:t>
            </a:r>
            <a:r>
              <a:rPr lang="en-US" altLang="zh-CN" sz="3600" b="1" dirty="0" smtClean="0">
                <a:solidFill>
                  <a:srgbClr val="0000CC"/>
                </a:solidFill>
              </a:rPr>
              <a:t>-Frege: </a:t>
            </a:r>
          </a:p>
          <a:p>
            <a:r>
              <a:rPr lang="en-US" altLang="zh-CN" sz="3600" b="1" dirty="0">
                <a:solidFill>
                  <a:srgbClr val="0000CC"/>
                </a:solidFill>
              </a:rPr>
              <a:t> </a:t>
            </a:r>
            <a:r>
              <a:rPr lang="en-US" altLang="zh-CN" sz="3600" b="1" dirty="0" smtClean="0">
                <a:solidFill>
                  <a:srgbClr val="0000CC"/>
                </a:solidFill>
              </a:rPr>
              <a:t>  </a:t>
            </a:r>
            <a:r>
              <a:rPr lang="en-US" altLang="zh-CN" sz="3200" b="1" dirty="0" smtClean="0">
                <a:solidFill>
                  <a:srgbClr val="C00000"/>
                </a:solidFill>
              </a:rPr>
              <a:t>tautological sentence with no variables</a:t>
            </a:r>
            <a:r>
              <a:rPr lang="en-US" altLang="zh-CN" sz="3600" b="1" dirty="0" smtClean="0">
                <a:solidFill>
                  <a:srgbClr val="C00000"/>
                </a:solidFill>
                <a:sym typeface="Wingdings" pitchFamily="2" charset="2"/>
              </a:rPr>
              <a:t> </a:t>
            </a:r>
          </a:p>
          <a:p>
            <a:r>
              <a:rPr lang="en-US" altLang="zh-CN" sz="3200" b="1" dirty="0">
                <a:solidFill>
                  <a:srgbClr val="C00000"/>
                </a:solidFill>
                <a:sym typeface="Wingdings" pitchFamily="2" charset="2"/>
              </a:rPr>
              <a:t>	</a:t>
            </a:r>
            <a:r>
              <a:rPr lang="en-US" altLang="zh-CN" sz="3200" b="1" dirty="0" smtClean="0">
                <a:solidFill>
                  <a:srgbClr val="C00000"/>
                </a:solidFill>
                <a:sym typeface="Wingdings" pitchFamily="2" charset="2"/>
              </a:rPr>
              <a:t>	</a:t>
            </a:r>
            <a:r>
              <a:rPr lang="en-US" altLang="zh-CN" sz="3200" b="1" dirty="0">
                <a:solidFill>
                  <a:srgbClr val="0000CC"/>
                </a:solidFill>
                <a:latin typeface="Calibri" pitchFamily="34" charset="0"/>
              </a:rPr>
              <a:t> </a:t>
            </a:r>
            <a:r>
              <a:rPr lang="en-US" altLang="zh-CN" sz="3200" b="1" dirty="0" smtClean="0">
                <a:solidFill>
                  <a:srgbClr val="0000CC"/>
                </a:solidFill>
                <a:latin typeface="Calibri" pitchFamily="34" charset="0"/>
              </a:rPr>
              <a:t>				        </a:t>
            </a:r>
            <a:r>
              <a:rPr lang="en-US" altLang="zh-CN" sz="4000" b="1" dirty="0" smtClean="0">
                <a:solidFill>
                  <a:srgbClr val="0000CC"/>
                </a:solidFill>
                <a:latin typeface="Calibri" pitchFamily="34" charset="0"/>
              </a:rPr>
              <a:t>¬C</a:t>
            </a:r>
            <a:endParaRPr lang="en-US" altLang="zh-CN" sz="3200" b="1" dirty="0">
              <a:solidFill>
                <a:srgbClr val="C00000"/>
              </a:solidFill>
              <a:sym typeface="Wingdings" pitchFamily="2" charset="2"/>
            </a:endParaRPr>
          </a:p>
        </p:txBody>
      </p:sp>
      <p:sp>
        <p:nvSpPr>
          <p:cNvPr id="5" name="Line Callout 3 4"/>
          <p:cNvSpPr/>
          <p:nvPr/>
        </p:nvSpPr>
        <p:spPr>
          <a:xfrm>
            <a:off x="6012160" y="152400"/>
            <a:ext cx="2952327" cy="1273083"/>
          </a:xfrm>
          <a:prstGeom prst="borderCallout3">
            <a:avLst>
              <a:gd name="adj1" fmla="val 14177"/>
              <a:gd name="adj2" fmla="val -2018"/>
              <a:gd name="adj3" fmla="val 50389"/>
              <a:gd name="adj4" fmla="val -12361"/>
              <a:gd name="adj5" fmla="val 65037"/>
              <a:gd name="adj6" fmla="val -33028"/>
              <a:gd name="adj7" fmla="val 136192"/>
              <a:gd name="adj8" fmla="val -6631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100"/>
              </a:lnSpc>
            </a:pP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Here, 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C</a:t>
            </a: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altLang="zh-CN" sz="2800" b="1" i="1" dirty="0" smtClean="0">
                <a:solidFill>
                  <a:srgbClr val="0000FF"/>
                </a:solidFill>
              </a:rPr>
              <a:t>w</a:t>
            </a: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altLang="zh-CN" sz="2800" b="1" i="1" dirty="0" err="1" smtClean="0">
                <a:solidFill>
                  <a:srgbClr val="0000FF"/>
                </a:solidFill>
              </a:rPr>
              <a:t>C</a:t>
            </a:r>
            <a:r>
              <a:rPr lang="en-US" altLang="zh-CN" sz="2800" b="1" baseline="-25000" dirty="0" err="1" smtClean="0">
                <a:solidFill>
                  <a:srgbClr val="0000FF"/>
                </a:solidFill>
              </a:rPr>
              <a:t>i</a:t>
            </a:r>
            <a:r>
              <a:rPr lang="en-US" altLang="zh-CN" sz="2800" b="1" baseline="-25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altLang="zh-CN" sz="2800" b="1" i="1" dirty="0" smtClean="0">
                <a:solidFill>
                  <a:srgbClr val="0000FF"/>
                </a:solidFill>
              </a:rPr>
              <a:t>A</a:t>
            </a:r>
            <a:r>
              <a:rPr lang="en-US" altLang="zh-CN" sz="2800" b="1" dirty="0" smtClean="0">
                <a:solidFill>
                  <a:schemeClr val="tx2">
                    <a:lumMod val="75000"/>
                  </a:schemeClr>
                </a:solidFill>
              </a:rPr>
              <a:t> are sequences of propositional variables </a:t>
            </a:r>
            <a:endParaRPr lang="zh-CN" altLang="en-US" sz="2800" b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 Box 32"/>
          <p:cNvSpPr txBox="1">
            <a:spLocks noChangeArrowheads="1"/>
          </p:cNvSpPr>
          <p:nvPr/>
        </p:nvSpPr>
        <p:spPr bwMode="auto">
          <a:xfrm>
            <a:off x="442466" y="3163852"/>
            <a:ext cx="8153400" cy="2305759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Claim</a:t>
            </a:r>
            <a:r>
              <a:rPr lang="en-US" sz="48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: Assigning  binary encoding of </a:t>
            </a:r>
            <a:r>
              <a:rPr lang="en-US" sz="4800" b="1" u="sng" dirty="0" smtClean="0">
                <a:solidFill>
                  <a:srgbClr val="0000CC"/>
                </a:solidFill>
                <a:latin typeface="Calibri" pitchFamily="34" charset="0"/>
              </a:rPr>
              <a:t>C</a:t>
            </a:r>
            <a:r>
              <a:rPr lang="en-US" sz="4800" b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48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to consequence above yields </a:t>
            </a:r>
            <a:r>
              <a:rPr lang="en-US" sz="4800" b="1" dirty="0" smtClean="0">
                <a:solidFill>
                  <a:srgbClr val="0000CC"/>
                </a:solidFill>
                <a:latin typeface="Calibri" pitchFamily="34" charset="0"/>
              </a:rPr>
              <a:t>¬C</a:t>
            </a:r>
            <a:endParaRPr lang="en-US" sz="4400" b="1" dirty="0" smtClean="0">
              <a:solidFill>
                <a:srgbClr val="0000CC"/>
              </a:solidFill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88224" y="4725144"/>
            <a:ext cx="1341108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CN" sz="4800" b="1" dirty="0" smtClean="0">
                <a:solidFill>
                  <a:schemeClr val="accent2">
                    <a:lumMod val="75000"/>
                  </a:schemeClr>
                </a:solidFill>
              </a:rPr>
              <a:t>QED</a:t>
            </a:r>
            <a:endParaRPr lang="zh-CN" altLang="en-US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71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0044" y="404664"/>
            <a:ext cx="821537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0000CC"/>
                </a:solidFill>
                <a:latin typeface="Calibri" pitchFamily="34" charset="0"/>
              </a:rPr>
              <a:t>Bulk of work</a:t>
            </a:r>
            <a:r>
              <a:rPr lang="en-US" sz="6000" b="1" dirty="0" smtClean="0">
                <a:solidFill>
                  <a:srgbClr val="0000FF"/>
                </a:solidFill>
                <a:latin typeface="Calibri" pitchFamily="34" charset="0"/>
              </a:rPr>
              <a:t>: </a:t>
            </a:r>
            <a:r>
              <a:rPr lang="en-US" sz="6000" b="1" dirty="0" smtClean="0">
                <a:solidFill>
                  <a:srgbClr val="C00000"/>
                </a:solidFill>
                <a:latin typeface="Calibri" pitchFamily="34" charset="0"/>
              </a:rPr>
              <a:t>prove the big implication in </a:t>
            </a:r>
            <a:r>
              <a:rPr lang="en-US" sz="5400" b="1" dirty="0" smtClean="0">
                <a:solidFill>
                  <a:srgbClr val="C00000"/>
                </a:solidFill>
                <a:latin typeface="Calibri" pitchFamily="34" charset="0"/>
              </a:rPr>
              <a:t>VTC</a:t>
            </a:r>
            <a:r>
              <a:rPr lang="en-US" sz="5400" b="1" baseline="300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US" sz="6000" b="1" dirty="0" smtClean="0">
                <a:solidFill>
                  <a:srgbClr val="0000FF"/>
                </a:solidFill>
                <a:latin typeface="Calibri" pitchFamily="34" charset="0"/>
              </a:rPr>
              <a:t>!</a:t>
            </a:r>
            <a:endParaRPr lang="en-US" sz="6000" b="1" dirty="0" smtClean="0">
              <a:solidFill>
                <a:srgbClr val="C00000"/>
              </a:solidFill>
              <a:latin typeface="Calibri" pitchFamily="34" charset="0"/>
            </a:endParaRPr>
          </a:p>
          <a:p>
            <a:endParaRPr lang="en-US" sz="3200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The main FO formula corresponding to </a:t>
            </a:r>
            <a:r>
              <a:rPr lang="en-US" sz="3200" b="1" dirty="0" smtClean="0">
                <a:solidFill>
                  <a:srgbClr val="0000FF"/>
                </a:solidFill>
                <a:latin typeface="Calibri" pitchFamily="34" charset="0"/>
              </a:rPr>
              <a:t>(1):</a:t>
            </a:r>
            <a:endParaRPr lang="en-US" sz="3200" b="1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229" y="2492896"/>
            <a:ext cx="8828747" cy="20065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395536" y="620688"/>
            <a:ext cx="8568952" cy="5937523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altLang="zh-CN" sz="3600" b="1" dirty="0" smtClean="0">
                <a:solidFill>
                  <a:srgbClr val="0000FF"/>
                </a:solidFill>
              </a:rPr>
              <a:t>n </a:t>
            </a:r>
            <a:r>
              <a:rPr lang="en-US" altLang="zh-CN" sz="3600" b="1" dirty="0" smtClean="0"/>
              <a:t>variables </a:t>
            </a:r>
            <a:r>
              <a:rPr lang="en-US" altLang="zh-CN" sz="3600" b="1" dirty="0" smtClean="0">
                <a:solidFill>
                  <a:srgbClr val="0000FF"/>
                </a:solidFill>
              </a:rPr>
              <a:t>x</a:t>
            </a:r>
            <a:r>
              <a:rPr lang="en-US" altLang="zh-CN" sz="3600" b="1" baseline="-25000" dirty="0" smtClean="0">
                <a:solidFill>
                  <a:srgbClr val="0000FF"/>
                </a:solidFill>
              </a:rPr>
              <a:t>1</a:t>
            </a:r>
            <a:r>
              <a:rPr lang="en-US" altLang="zh-CN" sz="3600" b="1" dirty="0">
                <a:solidFill>
                  <a:srgbClr val="0000FF"/>
                </a:solidFill>
              </a:rPr>
              <a:t>,...,</a:t>
            </a:r>
            <a:r>
              <a:rPr lang="en-US" altLang="zh-CN" sz="3600" b="1" dirty="0" smtClean="0">
                <a:solidFill>
                  <a:srgbClr val="0000FF"/>
                </a:solidFill>
              </a:rPr>
              <a:t>x</a:t>
            </a:r>
            <a:r>
              <a:rPr lang="en-US" altLang="zh-CN" sz="3600" b="1" baseline="-25000" dirty="0" smtClean="0">
                <a:solidFill>
                  <a:srgbClr val="0000FF"/>
                </a:solidFill>
              </a:rPr>
              <a:t>n</a:t>
            </a:r>
          </a:p>
          <a:p>
            <a:r>
              <a:rPr lang="en-US" altLang="zh-CN" sz="3600" b="1" dirty="0" smtClean="0"/>
              <a:t>Example of </a:t>
            </a:r>
            <a:r>
              <a:rPr lang="en-US" altLang="zh-CN" sz="3600" b="1" dirty="0" smtClean="0">
                <a:solidFill>
                  <a:srgbClr val="0000FF"/>
                </a:solidFill>
              </a:rPr>
              <a:t>3</a:t>
            </a:r>
            <a:r>
              <a:rPr lang="en-US" altLang="zh-CN" sz="3600" b="1" dirty="0" smtClean="0"/>
              <a:t>-clause: (</a:t>
            </a:r>
            <a:r>
              <a:rPr lang="en-US" altLang="zh-CN" sz="3600" b="1" dirty="0" smtClean="0">
                <a:solidFill>
                  <a:srgbClr val="0000FF"/>
                </a:solidFill>
              </a:rPr>
              <a:t>x</a:t>
            </a:r>
            <a:r>
              <a:rPr lang="en-US" altLang="zh-CN" sz="3600" b="1" baseline="-25000" dirty="0" smtClean="0">
                <a:solidFill>
                  <a:srgbClr val="0000FF"/>
                </a:solidFill>
              </a:rPr>
              <a:t>1</a:t>
            </a:r>
            <a:r>
              <a:rPr lang="en-US" altLang="zh-CN" sz="3600" b="1" dirty="0" smtClean="0">
                <a:solidFill>
                  <a:srgbClr val="C00000"/>
                </a:solidFill>
              </a:rPr>
              <a:t>ᴠ</a:t>
            </a:r>
            <a:r>
              <a:rPr lang="en-US" altLang="zh-CN" sz="3600" b="1" dirty="0" smtClean="0">
                <a:solidFill>
                  <a:srgbClr val="0000FF"/>
                </a:solidFill>
              </a:rPr>
              <a:t>x</a:t>
            </a:r>
            <a:r>
              <a:rPr lang="en-US" altLang="zh-CN" sz="3600" b="1" baseline="-25000" dirty="0" smtClean="0">
                <a:solidFill>
                  <a:srgbClr val="0000FF"/>
                </a:solidFill>
              </a:rPr>
              <a:t>2</a:t>
            </a:r>
            <a:r>
              <a:rPr lang="en-US" altLang="zh-CN" sz="3600" b="1" dirty="0" smtClean="0">
                <a:solidFill>
                  <a:srgbClr val="C00000"/>
                </a:solidFill>
              </a:rPr>
              <a:t>ᴠ</a:t>
            </a:r>
            <a:r>
              <a:rPr lang="en-US" altLang="zh-CN" sz="3600" b="1" dirty="0" smtClean="0">
                <a:solidFill>
                  <a:srgbClr val="0000FF"/>
                </a:solidFill>
              </a:rPr>
              <a:t>¬x</a:t>
            </a:r>
            <a:r>
              <a:rPr lang="en-US" altLang="zh-CN" sz="3600" b="1" baseline="-25000" dirty="0" smtClean="0">
                <a:solidFill>
                  <a:srgbClr val="0000FF"/>
                </a:solidFill>
              </a:rPr>
              <a:t>5</a:t>
            </a:r>
            <a:r>
              <a:rPr lang="en-US" altLang="zh-CN" sz="3600" b="1" dirty="0" smtClean="0"/>
              <a:t>)</a:t>
            </a:r>
            <a:endParaRPr lang="en-US" altLang="zh-CN" sz="3600" b="1" dirty="0"/>
          </a:p>
          <a:p>
            <a:r>
              <a:rPr lang="en-US" altLang="zh-CN" sz="3600" b="1" dirty="0" smtClean="0">
                <a:solidFill>
                  <a:srgbClr val="0000FF"/>
                </a:solidFill>
              </a:rPr>
              <a:t>Random 3CNF</a:t>
            </a:r>
            <a:r>
              <a:rPr lang="en-US" altLang="zh-CN" sz="3600" b="1" dirty="0" smtClean="0">
                <a:solidFill>
                  <a:srgbClr val="C00000"/>
                </a:solidFill>
              </a:rPr>
              <a:t>: Choose independently (with </a:t>
            </a:r>
            <a:r>
              <a:rPr lang="en-US" altLang="zh-CN" sz="3600" b="1" dirty="0">
                <a:solidFill>
                  <a:srgbClr val="C00000"/>
                </a:solidFill>
              </a:rPr>
              <a:t>repetitions) </a:t>
            </a:r>
            <a:r>
              <a:rPr lang="en-US" altLang="zh-CN" sz="3600" b="1" dirty="0">
                <a:solidFill>
                  <a:srgbClr val="0000FF"/>
                </a:solidFill>
              </a:rPr>
              <a:t>m</a:t>
            </a:r>
            <a:r>
              <a:rPr lang="en-US" altLang="zh-CN" sz="3600" b="1" dirty="0">
                <a:solidFill>
                  <a:srgbClr val="C00000"/>
                </a:solidFill>
              </a:rPr>
              <a:t> </a:t>
            </a:r>
            <a:r>
              <a:rPr lang="en-US" altLang="zh-CN" sz="3600" b="1" dirty="0" smtClean="0">
                <a:solidFill>
                  <a:srgbClr val="C00000"/>
                </a:solidFill>
              </a:rPr>
              <a:t>clauses </a:t>
            </a:r>
            <a:r>
              <a:rPr lang="en-US" altLang="zh-CN" sz="3600" b="1" dirty="0">
                <a:solidFill>
                  <a:srgbClr val="C00000"/>
                </a:solidFill>
              </a:rPr>
              <a:t>out of all </a:t>
            </a:r>
            <a:r>
              <a:rPr lang="en-US" altLang="zh-CN" sz="3600" b="1" dirty="0" smtClean="0">
                <a:solidFill>
                  <a:srgbClr val="C00000"/>
                </a:solidFill>
              </a:rPr>
              <a:t>possible </a:t>
            </a:r>
            <a:r>
              <a:rPr lang="en-US" altLang="zh-CN" sz="3600" b="1" dirty="0" smtClean="0">
                <a:solidFill>
                  <a:srgbClr val="0000FF"/>
                </a:solidFill>
              </a:rPr>
              <a:t>3</a:t>
            </a:r>
            <a:r>
              <a:rPr lang="en-US" altLang="zh-CN" sz="3600" b="1" dirty="0" smtClean="0">
                <a:solidFill>
                  <a:srgbClr val="C00000"/>
                </a:solidFill>
              </a:rPr>
              <a:t>-clauses.</a:t>
            </a:r>
          </a:p>
          <a:p>
            <a:pPr>
              <a:lnSpc>
                <a:spcPts val="2800"/>
              </a:lnSpc>
            </a:pPr>
            <a:endParaRPr lang="en-US" altLang="zh-CN" sz="3600" b="1" dirty="0"/>
          </a:p>
          <a:p>
            <a:r>
              <a:rPr lang="en-US" altLang="zh-CN" sz="3600" b="1" dirty="0" smtClean="0"/>
              <a:t>If </a:t>
            </a:r>
            <a:r>
              <a:rPr lang="en-US" altLang="zh-CN" sz="3600" b="1" dirty="0" smtClean="0">
                <a:solidFill>
                  <a:srgbClr val="0000FF"/>
                </a:solidFill>
              </a:rPr>
              <a:t>m&gt;</a:t>
            </a:r>
            <a:r>
              <a:rPr lang="en-US" altLang="zh-CN" sz="3600" b="1" dirty="0" err="1" smtClean="0">
                <a:solidFill>
                  <a:srgbClr val="0000FF"/>
                </a:solidFill>
              </a:rPr>
              <a:t>cn</a:t>
            </a:r>
            <a:r>
              <a:rPr lang="en-US" altLang="zh-CN" sz="36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altLang="zh-CN" sz="3600" b="1" dirty="0" smtClean="0">
                <a:solidFill>
                  <a:schemeClr val="bg2">
                    <a:lumMod val="10000"/>
                  </a:schemeClr>
                </a:solidFill>
              </a:rPr>
              <a:t>(for constant </a:t>
            </a:r>
            <a:r>
              <a:rPr lang="en-US" altLang="zh-CN" sz="3600" b="1" dirty="0" smtClean="0">
                <a:solidFill>
                  <a:srgbClr val="0000FF"/>
                </a:solidFill>
              </a:rPr>
              <a:t>c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&gt;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5</a:t>
            </a:r>
            <a:r>
              <a:rPr lang="en-US" altLang="zh-CN" sz="3600" b="1" dirty="0" smtClean="0">
                <a:solidFill>
                  <a:schemeClr val="bg2">
                    <a:lumMod val="10000"/>
                  </a:schemeClr>
                </a:solidFill>
              </a:rPr>
              <a:t>): </a:t>
            </a:r>
            <a:r>
              <a:rPr lang="en-US" altLang="zh-CN" sz="3600" b="1" dirty="0" smtClean="0"/>
              <a:t>the 3CNF is unsatisfiable with probability </a:t>
            </a:r>
            <a:r>
              <a:rPr lang="en-US" altLang="zh-CN" sz="3600" b="1" dirty="0" smtClean="0">
                <a:solidFill>
                  <a:srgbClr val="0000FF"/>
                </a:solidFill>
              </a:rPr>
              <a:t>1-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o</a:t>
            </a:r>
            <a:r>
              <a:rPr lang="en-US" altLang="zh-CN" sz="3600" b="1" dirty="0" smtClean="0">
                <a:solidFill>
                  <a:srgbClr val="0000FF"/>
                </a:solidFill>
              </a:rPr>
              <a:t>(1)</a:t>
            </a:r>
            <a:r>
              <a:rPr lang="en-US" altLang="zh-CN" sz="3600" b="1" dirty="0" smtClean="0"/>
              <a:t>.</a:t>
            </a:r>
          </a:p>
          <a:p>
            <a:pPr>
              <a:lnSpc>
                <a:spcPts val="2400"/>
              </a:lnSpc>
            </a:pPr>
            <a:endParaRPr lang="en-US" altLang="zh-CN" sz="3600" b="1" dirty="0"/>
          </a:p>
          <a:p>
            <a:r>
              <a:rPr lang="en-US" altLang="zh-CN" sz="3600" b="1" dirty="0" smtClean="0">
                <a:solidFill>
                  <a:srgbClr val="C00000"/>
                </a:solidFill>
              </a:rPr>
              <a:t>We say</a:t>
            </a:r>
            <a:r>
              <a:rPr lang="en-US" altLang="zh-CN" sz="3600" b="1" dirty="0" smtClean="0"/>
              <a:t>: </a:t>
            </a:r>
            <a:r>
              <a:rPr lang="en-US" altLang="zh-CN" sz="3600" b="1" dirty="0" smtClean="0">
                <a:solidFill>
                  <a:schemeClr val="bg2">
                    <a:lumMod val="50000"/>
                  </a:schemeClr>
                </a:solidFill>
              </a:rPr>
              <a:t>“</a:t>
            </a:r>
            <a:r>
              <a:rPr lang="en-US" altLang="zh-CN" sz="3600" b="1" i="1" dirty="0" smtClean="0">
                <a:solidFill>
                  <a:schemeClr val="bg2">
                    <a:lumMod val="50000"/>
                  </a:schemeClr>
                </a:solidFill>
              </a:rPr>
              <a:t>a random 3CNF with m clauses is unsatisfiable with high probability</a:t>
            </a:r>
            <a:r>
              <a:rPr lang="en-US" altLang="zh-CN" sz="3600" b="1" dirty="0" smtClean="0">
                <a:solidFill>
                  <a:schemeClr val="bg2">
                    <a:lumMod val="50000"/>
                  </a:schemeClr>
                </a:solidFill>
              </a:rPr>
              <a:t>”</a:t>
            </a:r>
            <a:endParaRPr lang="en-US" altLang="zh-CN" sz="2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8368" y="57398"/>
            <a:ext cx="814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 smtClean="0">
                <a:solidFill>
                  <a:schemeClr val="accent2">
                    <a:lumMod val="75000"/>
                  </a:schemeClr>
                </a:solidFill>
              </a:rPr>
              <a:t>Random 3CNF</a:t>
            </a:r>
            <a:endParaRPr lang="zh-CN" altLang="en-US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815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32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381000" y="152400"/>
            <a:ext cx="8405813" cy="828432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solidFill>
                  <a:srgbClr val="C00000"/>
                </a:solidFill>
                <a:latin typeface="+mj-lt"/>
              </a:rPr>
              <a:t>Spectral argument</a:t>
            </a:r>
            <a:endParaRPr lang="en-US" sz="7200" b="1" dirty="0">
              <a:ln>
                <a:solidFill>
                  <a:srgbClr val="FFFF00"/>
                </a:solidFill>
              </a:ln>
              <a:solidFill>
                <a:srgbClr val="C00000"/>
              </a:solidFill>
              <a:latin typeface="+mj-lt"/>
            </a:endParaRPr>
          </a:p>
        </p:txBody>
      </p:sp>
      <p:grpSp>
        <p:nvGrpSpPr>
          <p:cNvPr id="14" name="קבוצה 13"/>
          <p:cNvGrpSpPr/>
          <p:nvPr/>
        </p:nvGrpSpPr>
        <p:grpSpPr>
          <a:xfrm>
            <a:off x="251520" y="1009707"/>
            <a:ext cx="8678198" cy="4247317"/>
            <a:chOff x="251520" y="1009707"/>
            <a:chExt cx="8678198" cy="4247317"/>
          </a:xfrm>
        </p:grpSpPr>
        <p:sp>
          <p:nvSpPr>
            <p:cNvPr id="9" name="TextBox 8"/>
            <p:cNvSpPr txBox="1"/>
            <p:nvPr/>
          </p:nvSpPr>
          <p:spPr>
            <a:xfrm>
              <a:off x="428596" y="3071810"/>
              <a:ext cx="8501122" cy="218521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sz="3600" b="1" dirty="0" smtClean="0">
                <a:solidFill>
                  <a:srgbClr val="C00000"/>
                </a:solidFill>
              </a:endParaRPr>
            </a:p>
            <a:p>
              <a:r>
                <a:rPr lang="en-US" sz="3600" b="1" dirty="0" smtClean="0">
                  <a:solidFill>
                    <a:srgbClr val="C00000"/>
                  </a:solidFill>
                </a:rPr>
                <a:t>Obstacles:</a:t>
              </a:r>
            </a:p>
            <a:p>
              <a:r>
                <a:rPr lang="en-US" sz="3200" b="1" dirty="0" smtClean="0">
                  <a:solidFill>
                    <a:srgbClr val="0000CC"/>
                  </a:solidFill>
                </a:rPr>
                <a:t>Proving statement of linear algebra (conjectured) beyond </a:t>
              </a:r>
              <a:r>
                <a:rPr lang="en-US" sz="3200" b="1" dirty="0" smtClean="0">
                  <a:solidFill>
                    <a:srgbClr val="C00000"/>
                  </a:solidFill>
                </a:rPr>
                <a:t>TC</a:t>
              </a:r>
              <a:r>
                <a:rPr lang="en-US" sz="3200" b="1" baseline="30000" dirty="0" smtClean="0">
                  <a:solidFill>
                    <a:srgbClr val="C00000"/>
                  </a:solidFill>
                </a:rPr>
                <a:t>0</a:t>
              </a:r>
              <a:r>
                <a:rPr lang="en-US" sz="3200" b="1" dirty="0" smtClean="0">
                  <a:solidFill>
                    <a:srgbClr val="C00000"/>
                  </a:solidFill>
                </a:rPr>
                <a:t>-Frege</a:t>
              </a:r>
              <a:endParaRPr lang="en-US" sz="2400" b="1" dirty="0" smtClean="0">
                <a:solidFill>
                  <a:srgbClr val="00206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51520" y="1009707"/>
              <a:ext cx="8678198" cy="21852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b="1" dirty="0" smtClean="0"/>
                <a:t>We need to prove in the theory: </a:t>
              </a:r>
              <a:r>
                <a:rPr lang="en-US" altLang="zh-CN" sz="3200" b="1" dirty="0" smtClean="0">
                  <a:solidFill>
                    <a:srgbClr val="FF0000"/>
                  </a:solidFill>
                </a:rPr>
                <a:t>for any </a:t>
              </a:r>
              <a:r>
                <a:rPr lang="en-US" altLang="zh-CN" sz="3200" b="1" dirty="0" smtClean="0">
                  <a:solidFill>
                    <a:srgbClr val="0000FF"/>
                  </a:solidFill>
                </a:rPr>
                <a:t>a</a:t>
              </a:r>
              <a:r>
                <a:rPr lang="az-Cyrl-AZ" altLang="zh-CN" sz="3200" b="1" dirty="0" smtClean="0">
                  <a:solidFill>
                    <a:srgbClr val="0000FF"/>
                  </a:solidFill>
                </a:rPr>
                <a:t>Є</a:t>
              </a:r>
              <a:r>
                <a:rPr lang="en-US" altLang="zh-CN" sz="3200" b="1" dirty="0" smtClean="0">
                  <a:solidFill>
                    <a:srgbClr val="0000FF"/>
                  </a:solidFill>
                </a:rPr>
                <a:t>{-1,1}</a:t>
              </a:r>
              <a:r>
                <a:rPr lang="en-US" altLang="zh-CN" sz="3200" b="1" baseline="30000" dirty="0" smtClean="0">
                  <a:solidFill>
                    <a:srgbClr val="0000FF"/>
                  </a:solidFill>
                </a:rPr>
                <a:t>n</a:t>
              </a:r>
              <a:r>
                <a:rPr lang="en-US" altLang="zh-CN" sz="3200" b="1" dirty="0" smtClean="0">
                  <a:solidFill>
                    <a:srgbClr val="0000FF"/>
                  </a:solidFill>
                </a:rPr>
                <a:t>:   				</a:t>
              </a:r>
              <a:r>
                <a:rPr lang="en-US" sz="4000" b="1" dirty="0" err="1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4000" b="1" i="1" baseline="30000" dirty="0" err="1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4000" b="1" i="1" dirty="0" err="1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4000" b="1" dirty="0" err="1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l-GR" sz="4000" b="1" dirty="0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≤λ</a:t>
              </a:r>
              <a:r>
                <a:rPr lang="en-US" sz="4000" b="1" i="1" dirty="0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endParaRPr lang="en-US" sz="3600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altLang="zh-CN" sz="3200" b="1" dirty="0" smtClean="0">
                  <a:solidFill>
                    <a:schemeClr val="accent2">
                      <a:lumMod val="75000"/>
                    </a:schemeClr>
                  </a:solidFill>
                </a:rPr>
                <a:t>The proof goes by breaking </a:t>
              </a:r>
              <a:r>
                <a:rPr lang="en-US" altLang="zh-CN" sz="3200" b="1" dirty="0" smtClean="0">
                  <a:solidFill>
                    <a:srgbClr val="0000FF"/>
                  </a:solidFill>
                </a:rPr>
                <a:t>a </a:t>
              </a:r>
              <a:r>
                <a:rPr lang="en-US" altLang="zh-CN" sz="3200" b="1" dirty="0" smtClean="0">
                  <a:solidFill>
                    <a:schemeClr val="accent2">
                      <a:lumMod val="75000"/>
                    </a:schemeClr>
                  </a:solidFill>
                </a:rPr>
                <a:t>to linear combination of </a:t>
              </a:r>
              <a:r>
                <a:rPr lang="en-US" altLang="zh-CN" sz="3200" b="1" i="1" dirty="0" smtClean="0">
                  <a:solidFill>
                    <a:srgbClr val="0000FF"/>
                  </a:solidFill>
                </a:rPr>
                <a:t>M</a:t>
              </a:r>
              <a:r>
                <a:rPr lang="en-US" altLang="zh-CN" sz="3200" b="1" dirty="0" smtClean="0">
                  <a:solidFill>
                    <a:schemeClr val="accent2">
                      <a:lumMod val="75000"/>
                    </a:schemeClr>
                  </a:solidFill>
                </a:rPr>
                <a:t>’s</a:t>
              </a:r>
              <a:r>
                <a:rPr lang="en-US" altLang="zh-CN" sz="3200" b="1" dirty="0" smtClean="0">
                  <a:solidFill>
                    <a:schemeClr val="accent3">
                      <a:lumMod val="75000"/>
                    </a:schemeClr>
                  </a:solidFill>
                </a:rPr>
                <a:t> </a:t>
              </a:r>
              <a:r>
                <a:rPr lang="en-US" altLang="zh-CN" sz="3200" b="1" dirty="0" smtClean="0">
                  <a:solidFill>
                    <a:schemeClr val="accent2">
                      <a:lumMod val="75000"/>
                    </a:schemeClr>
                  </a:solidFill>
                </a:rPr>
                <a:t>eigenvectors</a:t>
              </a:r>
              <a:endParaRPr lang="zh-CN" altLang="en-US" sz="3600" i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16" name="הסבר קווי 2 15"/>
          <p:cNvSpPr/>
          <p:nvPr/>
        </p:nvSpPr>
        <p:spPr>
          <a:xfrm>
            <a:off x="4590619" y="1484784"/>
            <a:ext cx="4339099" cy="280147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5995"/>
              <a:gd name="adj6" fmla="val -38286"/>
            </a:avLst>
          </a:prstGeom>
          <a:solidFill>
            <a:srgbClr val="FDE5C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</a:rPr>
              <a:t>Because the </a:t>
            </a:r>
            <a:r>
              <a:rPr lang="en-US" sz="2400" b="1" dirty="0" err="1" smtClean="0">
                <a:solidFill>
                  <a:srgbClr val="0000FF"/>
                </a:solidFill>
              </a:rPr>
              <a:t>premise</a:t>
            </a:r>
            <a:r>
              <a:rPr lang="en-US" sz="2400" b="1" dirty="0" err="1" smtClean="0">
                <a:solidFill>
                  <a:srgbClr val="0000FF"/>
                </a:solidFill>
                <a:sym typeface="Wingdings" pitchFamily="2" charset="2"/>
              </a:rPr>
              <a:t>conclusion</a:t>
            </a:r>
            <a:r>
              <a:rPr lang="en-US" sz="2400" b="1" dirty="0" smtClean="0">
                <a:solidFill>
                  <a:srgbClr val="0000FF"/>
                </a:solidFill>
                <a:sym typeface="Wingdings" pitchFamily="2" charset="2"/>
              </a:rPr>
              <a:t> 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form of the main formula:</a:t>
            </a:r>
          </a:p>
          <a:p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when plugging-in the actual CNF with its corresponding values of M,</a:t>
            </a:r>
            <a:r>
              <a:rPr lang="el-GR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+mj-lt"/>
                <a:cs typeface="Times New Roman" pitchFamily="18" charset="0"/>
              </a:rPr>
              <a:t>etc.,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 the premise becomes true </a:t>
            </a:r>
            <a:r>
              <a:rPr lang="en-US" sz="2400" b="1" smtClean="0">
                <a:solidFill>
                  <a:schemeClr val="bg2">
                    <a:lumMod val="25000"/>
                  </a:schemeClr>
                </a:solidFill>
                <a:sym typeface="Wingdings" pitchFamily="2" charset="2"/>
              </a:rPr>
              <a:t>and disappears</a:t>
            </a:r>
            <a:endParaRPr lang="en-US" sz="2400" b="1" baseline="300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596" y="3465943"/>
            <a:ext cx="800105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Fortunately: </a:t>
            </a:r>
          </a:p>
          <a:p>
            <a:r>
              <a:rPr lang="en-US" sz="2800" b="1" dirty="0" smtClean="0"/>
              <a:t>Enough to state following: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Assuming </a:t>
            </a:r>
            <a:r>
              <a:rPr lang="el-GR" sz="2800" b="1" dirty="0" smtClean="0">
                <a:solidFill>
                  <a:srgbClr val="0000FF"/>
                </a:solidFill>
              </a:rPr>
              <a:t>λ</a:t>
            </a:r>
            <a:r>
              <a:rPr lang="en-US" sz="2800" b="1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b="1" dirty="0" smtClean="0">
                <a:solidFill>
                  <a:srgbClr val="0000FF"/>
                </a:solidFill>
              </a:rPr>
              <a:t>,…,</a:t>
            </a:r>
            <a:r>
              <a:rPr lang="el-GR" sz="2800" b="1" dirty="0" smtClean="0">
                <a:solidFill>
                  <a:srgbClr val="0000FF"/>
                </a:solidFill>
              </a:rPr>
              <a:t> λ</a:t>
            </a:r>
            <a:r>
              <a:rPr lang="en-US" sz="2800" b="1" baseline="-25000" dirty="0" smtClean="0">
                <a:solidFill>
                  <a:srgbClr val="0000FF"/>
                </a:solidFill>
              </a:rPr>
              <a:t>n</a:t>
            </a:r>
            <a:r>
              <a:rPr lang="en-US" sz="2800" b="1" dirty="0" smtClean="0">
                <a:solidFill>
                  <a:srgbClr val="0000FF"/>
                </a:solidFill>
              </a:rPr>
              <a:t>,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and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V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2800" b="1" dirty="0" smtClean="0">
                <a:solidFill>
                  <a:srgbClr val="0000FF"/>
                </a:solidFill>
              </a:rPr>
              <a:t>V</a:t>
            </a:r>
            <a:r>
              <a:rPr lang="en-US" sz="2800" b="1" baseline="30000" dirty="0" smtClean="0">
                <a:solidFill>
                  <a:srgbClr val="0000FF"/>
                </a:solidFill>
              </a:rPr>
              <a:t>-1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 are objects with the properties of eigenvalues and eigenvectors-matrix and its inverse, resp., </a:t>
            </a:r>
            <a:r>
              <a:rPr lang="en-US" sz="2800" b="1" dirty="0" smtClean="0">
                <a:solidFill>
                  <a:srgbClr val="FF0000"/>
                </a:solidFill>
              </a:rPr>
              <a:t>then </a:t>
            </a:r>
            <a:r>
              <a:rPr lang="en-US" altLang="zh-CN" sz="2800" b="1" dirty="0" smtClean="0">
                <a:solidFill>
                  <a:schemeClr val="accent3">
                    <a:lumMod val="75000"/>
                  </a:schemeClr>
                </a:solidFill>
              </a:rPr>
              <a:t>for any 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a</a:t>
            </a:r>
            <a:r>
              <a:rPr lang="en-US" altLang="zh-CN" sz="2800" b="1" dirty="0" smtClean="0"/>
              <a:t> </a:t>
            </a:r>
            <a:r>
              <a:rPr lang="en-US" altLang="zh-CN" sz="2800" b="1" dirty="0" smtClean="0">
                <a:solidFill>
                  <a:schemeClr val="accent3">
                    <a:lumMod val="75000"/>
                  </a:schemeClr>
                </a:solidFill>
              </a:rPr>
              <a:t>in</a:t>
            </a:r>
            <a:r>
              <a:rPr lang="en-US" altLang="zh-CN" sz="2800" b="1" dirty="0" smtClean="0"/>
              <a:t> </a:t>
            </a:r>
          </a:p>
          <a:p>
            <a:r>
              <a:rPr lang="en-US" altLang="zh-CN" sz="2800" b="1" dirty="0" smtClean="0">
                <a:solidFill>
                  <a:srgbClr val="0000FF"/>
                </a:solidFill>
              </a:rPr>
              <a:t>{-1,1}</a:t>
            </a:r>
            <a:r>
              <a:rPr lang="en-US" altLang="zh-CN" sz="2800" b="1" baseline="30000" dirty="0" smtClean="0">
                <a:solidFill>
                  <a:srgbClr val="0000FF"/>
                </a:solidFill>
              </a:rPr>
              <a:t>n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>: 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i="1" baseline="30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l-GR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≤ λ</a:t>
            </a:r>
            <a:r>
              <a:rPr lang="en-US" sz="3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zh-CN" alt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14"/>
                                        </p:tgtEl>
                                      </p:cBhvr>
                                      <p:by x="65000" y="6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7 L -0.14548 -0.13843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00" y="-6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2103" y="1142504"/>
            <a:ext cx="850112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l"/>
            </a:pPr>
            <a:r>
              <a:rPr lang="en-US" altLang="zh-CN" sz="3600" b="1" dirty="0">
                <a:solidFill>
                  <a:srgbClr val="C00000"/>
                </a:solidFill>
              </a:rPr>
              <a:t>Technical contribution</a:t>
            </a:r>
            <a:r>
              <a:rPr lang="en-US" altLang="zh-CN" sz="3600" b="1" dirty="0"/>
              <a:t>: carry out certain </a:t>
            </a:r>
            <a:r>
              <a:rPr lang="en-US" altLang="zh-CN" sz="3600" b="1" dirty="0">
                <a:solidFill>
                  <a:schemeClr val="accent4">
                    <a:lumMod val="50000"/>
                  </a:schemeClr>
                </a:solidFill>
              </a:rPr>
              <a:t>spectral arguments </a:t>
            </a:r>
            <a:r>
              <a:rPr lang="en-US" altLang="zh-CN" sz="3600" b="1" dirty="0"/>
              <a:t>inside </a:t>
            </a:r>
            <a:r>
              <a:rPr lang="en-US" altLang="zh-CN" sz="3600" b="1" dirty="0" smtClean="0"/>
              <a:t>weak proof systems</a:t>
            </a:r>
            <a:endParaRPr lang="en-US" altLang="zh-CN" sz="3600" b="1" dirty="0"/>
          </a:p>
          <a:p>
            <a:pPr marL="457200" indent="-457200">
              <a:buFont typeface="Wingdings" pitchFamily="2" charset="2"/>
              <a:buChar char="l"/>
            </a:pPr>
            <a:r>
              <a:rPr lang="en-US" altLang="zh-CN" sz="3600" b="1" dirty="0">
                <a:solidFill>
                  <a:srgbClr val="C00000"/>
                </a:solidFill>
              </a:rPr>
              <a:t>Conjecture</a:t>
            </a:r>
            <a:r>
              <a:rPr lang="en-US" altLang="zh-CN" sz="3600" b="1" dirty="0"/>
              <a:t>: </a:t>
            </a:r>
            <a:r>
              <a:rPr lang="en-US" altLang="zh-CN" sz="3600" b="1" dirty="0" smtClean="0"/>
              <a:t>quasipolynomial </a:t>
            </a:r>
            <a:r>
              <a:rPr lang="en-US" altLang="zh-CN" sz="3600" b="1" dirty="0" smtClean="0">
                <a:solidFill>
                  <a:srgbClr val="0000FF"/>
                </a:solidFill>
              </a:rPr>
              <a:t>depth-2-Frege </a:t>
            </a:r>
            <a:r>
              <a:rPr lang="en-US" altLang="zh-CN" sz="3600" b="1" dirty="0" smtClean="0"/>
              <a:t>works as well </a:t>
            </a:r>
            <a:endParaRPr lang="en-US" sz="3600" b="1" dirty="0" smtClean="0"/>
          </a:p>
          <a:p>
            <a:pPr marL="457200" indent="-457200">
              <a:buFont typeface="Wingdings" pitchFamily="2" charset="2"/>
              <a:buChar char="l"/>
            </a:pPr>
            <a:r>
              <a:rPr lang="en-US" sz="3600" b="1" dirty="0" smtClean="0">
                <a:solidFill>
                  <a:srgbClr val="0000CC"/>
                </a:solidFill>
              </a:rPr>
              <a:t>All (spectral-based) refutation algorithms fits into TC</a:t>
            </a:r>
            <a:r>
              <a:rPr lang="en-US" sz="3600" b="1" baseline="30000" dirty="0" smtClean="0">
                <a:solidFill>
                  <a:srgbClr val="0000CC"/>
                </a:solidFill>
              </a:rPr>
              <a:t>0</a:t>
            </a:r>
            <a:r>
              <a:rPr lang="en-US" sz="3600" b="1" dirty="0" smtClean="0">
                <a:solidFill>
                  <a:srgbClr val="0000CC"/>
                </a:solidFill>
              </a:rPr>
              <a:t>-Frege</a:t>
            </a:r>
          </a:p>
          <a:p>
            <a:pPr marL="457200" indent="-457200">
              <a:buFont typeface="Wingdings" pitchFamily="2" charset="2"/>
              <a:buChar char="l"/>
            </a:pP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Extract an algorithm?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Text Box 24"/>
          <p:cNvSpPr txBox="1">
            <a:spLocks noChangeArrowheads="1"/>
          </p:cNvSpPr>
          <p:nvPr/>
        </p:nvSpPr>
        <p:spPr bwMode="auto">
          <a:xfrm>
            <a:off x="381000" y="152400"/>
            <a:ext cx="8405813" cy="1013098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dirty="0" smtClean="0">
                <a:solidFill>
                  <a:srgbClr val="C00000"/>
                </a:solidFill>
                <a:latin typeface="+mj-lt"/>
              </a:rPr>
              <a:t>Conclusions</a:t>
            </a:r>
            <a:endParaRPr lang="en-US" sz="6600" b="1" dirty="0">
              <a:ln>
                <a:solidFill>
                  <a:srgbClr val="FFFF00"/>
                </a:solidFill>
              </a:ln>
              <a:solidFill>
                <a:srgbClr val="C00000"/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6" name="Text Box 4"/>
          <p:cNvSpPr txBox="1">
            <a:spLocks noChangeArrowheads="1"/>
          </p:cNvSpPr>
          <p:nvPr/>
        </p:nvSpPr>
        <p:spPr bwMode="auto">
          <a:xfrm rot="21314353">
            <a:off x="1295400" y="2286000"/>
            <a:ext cx="5791200" cy="119776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7200" b="1" dirty="0">
                <a:solidFill>
                  <a:schemeClr val="bg2">
                    <a:lumMod val="50000"/>
                  </a:schemeClr>
                </a:solidFill>
              </a:rPr>
              <a:t>Thank</a:t>
            </a:r>
            <a:r>
              <a:rPr lang="en-US" sz="7200" b="1" dirty="0">
                <a:solidFill>
                  <a:schemeClr val="accent2"/>
                </a:solidFill>
              </a:rPr>
              <a:t> </a:t>
            </a:r>
            <a:r>
              <a:rPr lang="en-US" sz="7200" b="1" dirty="0">
                <a:solidFill>
                  <a:schemeClr val="accent1">
                    <a:lumMod val="50000"/>
                  </a:schemeClr>
                </a:solidFill>
              </a:rPr>
              <a:t>You</a:t>
            </a:r>
            <a:r>
              <a:rPr lang="en-US" sz="7200" b="1" dirty="0">
                <a:solidFill>
                  <a:srgbClr val="C00000"/>
                </a:solidFill>
              </a:rPr>
              <a:t>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:checker/>
      </p:transition>
    </mc:Choice>
    <mc:Fallback xmlns="">
      <p:transition spd="slow" advClick="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578368" y="1772816"/>
            <a:ext cx="8153400" cy="4767972"/>
          </a:xfrm>
          <a:prstGeom prst="rect">
            <a:avLst/>
          </a:prstGeom>
          <a:ln>
            <a:headEnd/>
            <a:tailEnd type="none" w="lg" len="lg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0488" tIns="44450" rIns="90488" bIns="44450">
            <a:spAutoFit/>
          </a:bodyPr>
          <a:lstStyle/>
          <a:p>
            <a:pPr lvl="1"/>
            <a:r>
              <a:rPr lang="en-US" altLang="zh-CN" sz="4000" b="1" dirty="0"/>
              <a:t>If </a:t>
            </a:r>
            <a:r>
              <a:rPr lang="en-US" altLang="zh-CN" sz="4000" b="1" dirty="0" smtClean="0">
                <a:solidFill>
                  <a:srgbClr val="0000FF"/>
                </a:solidFill>
              </a:rPr>
              <a:t>m≥cn</a:t>
            </a:r>
            <a:r>
              <a:rPr lang="en-US" altLang="zh-CN" sz="4000" b="1" baseline="30000" dirty="0" smtClean="0">
                <a:solidFill>
                  <a:srgbClr val="0000FF"/>
                </a:solidFill>
              </a:rPr>
              <a:t>1.4</a:t>
            </a:r>
            <a:r>
              <a:rPr lang="en-US" altLang="zh-CN" sz="4000" b="1" baseline="30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altLang="zh-CN" sz="4000" b="1" dirty="0">
                <a:solidFill>
                  <a:schemeClr val="bg2">
                    <a:lumMod val="10000"/>
                  </a:schemeClr>
                </a:solidFill>
              </a:rPr>
              <a:t>(</a:t>
            </a:r>
            <a:r>
              <a:rPr lang="en-US" altLang="zh-CN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for a constant </a:t>
            </a:r>
            <a:r>
              <a:rPr lang="en-US" altLang="zh-CN" sz="4000" b="1" dirty="0">
                <a:solidFill>
                  <a:srgbClr val="0000FF"/>
                </a:solidFill>
              </a:rPr>
              <a:t>c</a:t>
            </a:r>
            <a:r>
              <a:rPr lang="en-US" altLang="zh-CN" sz="4000" b="1" dirty="0">
                <a:solidFill>
                  <a:schemeClr val="bg2">
                    <a:lumMod val="10000"/>
                  </a:schemeClr>
                </a:solidFill>
              </a:rPr>
              <a:t>): </a:t>
            </a:r>
            <a:r>
              <a:rPr lang="en-US" altLang="zh-CN" sz="4000" b="1" dirty="0" smtClean="0">
                <a:solidFill>
                  <a:schemeClr val="bg2">
                    <a:lumMod val="50000"/>
                  </a:schemeClr>
                </a:solidFill>
              </a:rPr>
              <a:t>random 3CNFs have </a:t>
            </a:r>
            <a:r>
              <a:rPr lang="en-US" altLang="zh-CN" sz="4000" b="1" dirty="0" smtClean="0">
                <a:solidFill>
                  <a:srgbClr val="0000FF"/>
                </a:solidFill>
              </a:rPr>
              <a:t>polynomial-size</a:t>
            </a:r>
            <a:r>
              <a:rPr lang="en-US" altLang="zh-CN" sz="40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zh-CN" sz="4000" b="1" dirty="0" smtClean="0">
                <a:solidFill>
                  <a:schemeClr val="bg2">
                    <a:lumMod val="50000"/>
                  </a:schemeClr>
                </a:solidFill>
              </a:rPr>
              <a:t>propositional refutations with high probability,</a:t>
            </a:r>
            <a:r>
              <a:rPr lang="en-US" altLang="zh-CN" sz="40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zh-CN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 which</a:t>
            </a:r>
            <a:r>
              <a:rPr lang="en-US" altLang="zh-CN" sz="4000" b="1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en-US" altLang="zh-CN" sz="40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en-US" altLang="zh-CN" sz="4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/>
            <a:r>
              <a:rPr lang="en-US" altLang="zh-CN" sz="40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zh-CN" sz="4000" b="1" dirty="0" smtClean="0">
                <a:solidFill>
                  <a:srgbClr val="FF0000"/>
                </a:solidFill>
              </a:rPr>
              <a:t>each proof-line is a formula of constant depth with threshold gates </a:t>
            </a:r>
            <a:r>
              <a:rPr lang="en-US" altLang="zh-CN" sz="4000" b="1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altLang="zh-CN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TC</a:t>
            </a:r>
            <a:r>
              <a:rPr lang="en-US" altLang="zh-CN" sz="4000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</a:t>
            </a:r>
            <a:r>
              <a:rPr lang="en-US" altLang="zh-CN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–Frege proofs</a:t>
            </a:r>
            <a:r>
              <a:rPr lang="en-US" altLang="zh-CN" sz="4000" b="1" dirty="0" smtClean="0">
                <a:solidFill>
                  <a:schemeClr val="bg1">
                    <a:lumMod val="50000"/>
                  </a:schemeClr>
                </a:solidFill>
              </a:rPr>
              <a:t>).</a:t>
            </a:r>
          </a:p>
          <a:p>
            <a:pPr lvl="1"/>
            <a:endParaRPr lang="en-US" altLang="zh-CN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578368" y="332656"/>
            <a:ext cx="8146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b="1" dirty="0" smtClean="0">
                <a:solidFill>
                  <a:schemeClr val="accent2">
                    <a:lumMod val="75000"/>
                  </a:schemeClr>
                </a:solidFill>
              </a:rPr>
              <a:t>Our result</a:t>
            </a:r>
            <a:endParaRPr lang="zh-CN" altLang="en-US" sz="6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296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מציין מיקום של מספר שקופית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A0B57-B0F7-49CD-98A7-9153B957FDDA}" type="slidenum">
              <a:rPr lang="en-US" smtClean="0"/>
              <a:pPr/>
              <a:t>4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67086" y="188640"/>
            <a:ext cx="8737600" cy="728662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ea typeface="+mn-ea"/>
                <a:cs typeface="+mn-cs"/>
              </a:rPr>
              <a:t>Propositional</a:t>
            </a:r>
            <a:r>
              <a:rPr lang="en-US" dirty="0" smtClean="0">
                <a:solidFill>
                  <a:srgbClr val="FFFF00"/>
                </a:solidFill>
                <a:cs typeface="Calibri" pitchFamily="34" charset="0"/>
              </a:rPr>
              <a:t> </a:t>
            </a:r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ea typeface="+mn-ea"/>
                <a:cs typeface="+mn-cs"/>
              </a:rPr>
              <a:t>proofs</a:t>
            </a: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6084" y="1941069"/>
            <a:ext cx="8375847" cy="4536504"/>
          </a:xfrm>
        </p:spPr>
        <p:txBody>
          <a:bodyPr>
            <a:noAutofit/>
          </a:bodyPr>
          <a:lstStyle/>
          <a:p>
            <a:pPr>
              <a:buClr>
                <a:schemeClr val="folHlink"/>
              </a:buClr>
              <a:buFontTx/>
              <a:buNone/>
            </a:pPr>
            <a:r>
              <a:rPr lang="en-US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2345" name="Rectangle 9"/>
          <p:cNvSpPr>
            <a:spLocks noChangeArrowheads="1"/>
          </p:cNvSpPr>
          <p:nvPr/>
        </p:nvSpPr>
        <p:spPr bwMode="auto">
          <a:xfrm>
            <a:off x="433387" y="5144083"/>
            <a:ext cx="8710613" cy="722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</a:pPr>
            <a:endParaRPr lang="en-US" sz="3600" b="1" i="1" dirty="0">
              <a:solidFill>
                <a:schemeClr val="accent1">
                  <a:lumMod val="75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423" y="1052736"/>
            <a:ext cx="83549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0000CC"/>
                </a:solidFill>
              </a:rPr>
              <a:t>Take any standard textbook proof systems</a:t>
            </a:r>
            <a:r>
              <a:rPr lang="en-US" altLang="zh-CN" sz="3600" b="1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r>
              <a:rPr lang="en-US" altLang="zh-CN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zh-CN" sz="3600" b="1" dirty="0" smtClean="0">
                <a:solidFill>
                  <a:schemeClr val="bg2">
                    <a:lumMod val="25000"/>
                  </a:schemeClr>
                </a:solidFill>
              </a:rPr>
              <a:t>Frege, sequent calculus, Hilbert style, Natural deduction… 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it doesn’t matter</a:t>
            </a:r>
            <a:r>
              <a:rPr lang="en-US" altLang="zh-CN" sz="3600" b="1" dirty="0" smtClean="0">
                <a:solidFill>
                  <a:schemeClr val="accent3">
                    <a:lumMod val="50000"/>
                  </a:schemeClr>
                </a:solidFill>
              </a:rPr>
              <a:t>!</a:t>
            </a:r>
            <a:endParaRPr lang="zh-CN" altLang="en-US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287" y="3137561"/>
            <a:ext cx="6400378" cy="333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53287" y="6035480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</a:t>
            </a:r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xiom:</a:t>
            </a:r>
            <a:endParaRPr lang="zh-CN" alt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8891" y="2798306"/>
            <a:ext cx="7395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Two rules for each connective, one for each side:</a:t>
            </a:r>
            <a:endParaRPr lang="zh-CN" alt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453287" y="5404730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Cut:</a:t>
            </a:r>
            <a:endParaRPr lang="zh-CN" alt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376885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86268" y="116632"/>
            <a:ext cx="814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chemeClr val="accent6">
                    <a:lumMod val="50000"/>
                  </a:schemeClr>
                </a:solidFill>
              </a:rPr>
              <a:t>Complexity </a:t>
            </a:r>
            <a:r>
              <a:rPr lang="en-US" altLang="zh-CN" sz="5400" b="1" dirty="0" smtClean="0">
                <a:solidFill>
                  <a:schemeClr val="accent2">
                    <a:lumMod val="75000"/>
                  </a:schemeClr>
                </a:solidFill>
              </a:rPr>
              <a:t>of proofs</a:t>
            </a:r>
            <a:endParaRPr lang="zh-CN" altLang="en-US" sz="5400" b="1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4267" y="1052736"/>
            <a:ext cx="8215370" cy="5329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</a:rPr>
              <a:t>Size of proof =</a:t>
            </a:r>
            <a:r>
              <a:rPr 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number of symbols it takes 			   to write down the proof</a:t>
            </a:r>
          </a:p>
          <a:p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   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(=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total size of all formulas in proof)</a:t>
            </a:r>
            <a:endParaRPr lang="en-US" sz="3200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sz="4000" b="1" dirty="0" smtClean="0">
                <a:solidFill>
                  <a:srgbClr val="FF0000"/>
                </a:solidFill>
              </a:rPr>
              <a:t>Example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</a:rPr>
              <a:t>:</a:t>
            </a:r>
            <a:endParaRPr lang="en-US" sz="3600" u="sng" dirty="0" smtClean="0">
              <a:solidFill>
                <a:schemeClr val="tx1">
                  <a:lumMod val="75000"/>
                  <a:lumOff val="25000"/>
                </a:schemeClr>
              </a:solidFill>
              <a:sym typeface="Wingdings" pitchFamily="2" charset="2"/>
            </a:endParaRPr>
          </a:p>
          <a:p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itchFamily="2" charset="2"/>
              </a:rPr>
              <a:t>	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  <a:sym typeface="Wingdings" pitchFamily="2" charset="2"/>
            </a:endParaRPr>
          </a:p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Size: 30</a:t>
            </a:r>
          </a:p>
          <a:p>
            <a:endParaRPr lang="en-US" sz="2400" b="1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sym typeface="Wingdings" pitchFamily="2" charset="2"/>
            </a:endParaRPr>
          </a:p>
          <a:p>
            <a:pPr>
              <a:lnSpc>
                <a:spcPts val="2500"/>
              </a:lnSpc>
            </a:pPr>
            <a:endParaRPr lang="en-US" sz="3600" b="1" dirty="0" smtClean="0">
              <a:solidFill>
                <a:srgbClr val="002060"/>
              </a:solidFill>
              <a:sym typeface="Wingdings" pitchFamily="2" charset="2"/>
            </a:endParaRPr>
          </a:p>
          <a:p>
            <a:pPr>
              <a:lnSpc>
                <a:spcPts val="2500"/>
              </a:lnSpc>
            </a:pPr>
            <a:endParaRPr lang="en-US" sz="3600" b="1" dirty="0">
              <a:solidFill>
                <a:srgbClr val="002060"/>
              </a:solidFill>
              <a:sym typeface="Wingdings" pitchFamily="2" charset="2"/>
            </a:endParaRPr>
          </a:p>
          <a:p>
            <a:pPr>
              <a:lnSpc>
                <a:spcPts val="2800"/>
              </a:lnSpc>
            </a:pPr>
            <a:r>
              <a:rPr lang="en-US" sz="3600" b="1" dirty="0" smtClean="0">
                <a:solidFill>
                  <a:srgbClr val="C00000"/>
                </a:solidFill>
                <a:sym typeface="Wingdings" pitchFamily="2" charset="2"/>
              </a:rPr>
              <a:t>Every two Frege/sequent-proof systems are polynomially equivalent</a:t>
            </a:r>
            <a:r>
              <a:rPr lang="en-US" sz="3600" b="1" dirty="0" smtClean="0">
                <a:solidFill>
                  <a:srgbClr val="0000CC"/>
                </a:solidFill>
                <a:sym typeface="Wingdings" pitchFamily="2" charset="2"/>
              </a:rPr>
              <a:t>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1778" y="4280410"/>
            <a:ext cx="19899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rgbClr val="0000CC"/>
                </a:solidFill>
              </a:rPr>
              <a:t>Depth: 2</a:t>
            </a:r>
            <a:endParaRPr lang="zh-CN" altLang="en-US" sz="3200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16429" y="2870075"/>
            <a:ext cx="3582261" cy="215443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zh-CN" sz="2800" b="1" u="sng" dirty="0" smtClean="0">
                <a:solidFill>
                  <a:srgbClr val="0000CC"/>
                </a:solidFill>
                <a:latin typeface="Calibri" pitchFamily="34" charset="0"/>
              </a:rPr>
              <a:t>¬X</a:t>
            </a:r>
            <a:r>
              <a:rPr lang="en-US" altLang="zh-CN" sz="2800" b="1" u="sng" dirty="0" smtClean="0">
                <a:solidFill>
                  <a:srgbClr val="0000CC"/>
                </a:solidFill>
                <a:latin typeface="Calibri" pitchFamily="34" charset="0"/>
                <a:sym typeface="Wingdings" pitchFamily="2" charset="2"/>
              </a:rPr>
              <a:t></a:t>
            </a:r>
            <a:r>
              <a:rPr lang="en-US" altLang="zh-CN" sz="2800" b="1" u="sng" dirty="0" smtClean="0">
                <a:solidFill>
                  <a:srgbClr val="0000CC"/>
                </a:solidFill>
                <a:latin typeface="Calibri" pitchFamily="34" charset="0"/>
              </a:rPr>
              <a:t>¬X   </a:t>
            </a:r>
            <a:r>
              <a:rPr lang="en-US" altLang="zh-CN" sz="2800" b="1" dirty="0" smtClean="0">
                <a:solidFill>
                  <a:srgbClr val="0000CC"/>
                </a:solidFill>
                <a:latin typeface="Calibri" pitchFamily="34" charset="0"/>
              </a:rPr>
              <a:t>           </a:t>
            </a:r>
            <a:r>
              <a:rPr lang="en-US" altLang="zh-CN" sz="2800" b="1" u="sng" dirty="0" smtClean="0">
                <a:solidFill>
                  <a:srgbClr val="0000CC"/>
                </a:solidFill>
                <a:latin typeface="Calibri" pitchFamily="34" charset="0"/>
              </a:rPr>
              <a:t>   Y</a:t>
            </a:r>
            <a:r>
              <a:rPr lang="en-US" altLang="zh-CN" sz="2800" b="1" u="sng" dirty="0" smtClean="0">
                <a:solidFill>
                  <a:srgbClr val="0000CC"/>
                </a:solidFill>
                <a:latin typeface="Calibri" pitchFamily="34" charset="0"/>
                <a:sym typeface="Wingdings" pitchFamily="2" charset="2"/>
              </a:rPr>
              <a:t> Y     </a:t>
            </a:r>
            <a:r>
              <a:rPr lang="en-US" altLang="zh-CN" sz="2800" b="1" u="sng" dirty="0" smtClean="0">
                <a:solidFill>
                  <a:srgbClr val="0000CC"/>
                </a:solidFill>
                <a:latin typeface="Calibri" pitchFamily="34" charset="0"/>
              </a:rPr>
              <a:t> </a:t>
            </a:r>
          </a:p>
          <a:p>
            <a:pPr lvl="0"/>
            <a:r>
              <a:rPr lang="en-US" altLang="zh-CN" sz="2800" b="1" dirty="0">
                <a:solidFill>
                  <a:srgbClr val="0000CC"/>
                </a:solidFill>
                <a:latin typeface="Calibri" pitchFamily="34" charset="0"/>
              </a:rPr>
              <a:t> </a:t>
            </a:r>
            <a:r>
              <a:rPr lang="en-US" altLang="zh-CN" sz="2800" b="1" u="sng" dirty="0">
                <a:solidFill>
                  <a:srgbClr val="0000CC"/>
                </a:solidFill>
                <a:latin typeface="Calibri" pitchFamily="34" charset="0"/>
              </a:rPr>
              <a:t>¬X</a:t>
            </a:r>
            <a:r>
              <a:rPr lang="en-US" altLang="zh-CN" sz="2800" b="1" u="sng" dirty="0">
                <a:solidFill>
                  <a:srgbClr val="0000CC"/>
                </a:solidFill>
                <a:latin typeface="Calibri" pitchFamily="34" charset="0"/>
                <a:sym typeface="Wingdings" pitchFamily="2" charset="2"/>
              </a:rPr>
              <a:t></a:t>
            </a:r>
            <a:r>
              <a:rPr lang="en-US" altLang="zh-CN" sz="2800" b="1" u="sng" dirty="0">
                <a:solidFill>
                  <a:srgbClr val="0000CC"/>
                </a:solidFill>
                <a:latin typeface="Calibri" pitchFamily="34" charset="0"/>
              </a:rPr>
              <a:t>¬</a:t>
            </a:r>
            <a:r>
              <a:rPr lang="en-US" altLang="zh-CN" sz="2800" b="1" u="sng" dirty="0" smtClean="0">
                <a:solidFill>
                  <a:srgbClr val="0000CC"/>
                </a:solidFill>
                <a:latin typeface="Calibri" pitchFamily="34" charset="0"/>
              </a:rPr>
              <a:t>X,Y         Y</a:t>
            </a:r>
            <a:r>
              <a:rPr lang="en-US" altLang="zh-CN" sz="2800" b="1" u="sng" dirty="0" smtClean="0">
                <a:solidFill>
                  <a:srgbClr val="0000CC"/>
                </a:solidFill>
                <a:latin typeface="Calibri" pitchFamily="34" charset="0"/>
                <a:sym typeface="Wingdings" pitchFamily="2" charset="2"/>
              </a:rPr>
              <a:t></a:t>
            </a:r>
            <a:r>
              <a:rPr lang="en-US" altLang="zh-CN" sz="2800" b="1" u="sng" dirty="0">
                <a:solidFill>
                  <a:srgbClr val="0000CC"/>
                </a:solidFill>
                <a:latin typeface="Calibri" pitchFamily="34" charset="0"/>
              </a:rPr>
              <a:t>¬</a:t>
            </a:r>
            <a:r>
              <a:rPr lang="en-US" altLang="zh-CN" sz="2800" b="1" u="sng" dirty="0" smtClean="0">
                <a:solidFill>
                  <a:srgbClr val="0000CC"/>
                </a:solidFill>
                <a:latin typeface="Calibri" pitchFamily="34" charset="0"/>
              </a:rPr>
              <a:t>X,Y</a:t>
            </a:r>
          </a:p>
          <a:p>
            <a:pPr lvl="0"/>
            <a:r>
              <a:rPr lang="en-US" altLang="zh-CN" sz="2800" b="1" dirty="0" smtClean="0">
                <a:solidFill>
                  <a:srgbClr val="0000CC"/>
                </a:solidFill>
                <a:latin typeface="Calibri" pitchFamily="34" charset="0"/>
              </a:rPr>
              <a:t>	</a:t>
            </a:r>
            <a:r>
              <a:rPr lang="en-US" altLang="zh-CN" sz="2800" b="1" u="sng" dirty="0" smtClean="0">
                <a:solidFill>
                  <a:srgbClr val="0000CC"/>
                </a:solidFill>
                <a:latin typeface="Calibri" pitchFamily="34" charset="0"/>
              </a:rPr>
              <a:t>¬XᴠY</a:t>
            </a:r>
            <a:r>
              <a:rPr lang="en-US" altLang="zh-CN" sz="2800" b="1" u="sng" dirty="0" smtClean="0">
                <a:solidFill>
                  <a:srgbClr val="0000CC"/>
                </a:solidFill>
                <a:latin typeface="Calibri" pitchFamily="34" charset="0"/>
                <a:sym typeface="Wingdings" pitchFamily="2" charset="2"/>
              </a:rPr>
              <a:t></a:t>
            </a:r>
            <a:r>
              <a:rPr lang="en-US" altLang="zh-CN" sz="2800" b="1" u="sng" dirty="0">
                <a:solidFill>
                  <a:srgbClr val="0000CC"/>
                </a:solidFill>
                <a:latin typeface="Calibri" pitchFamily="34" charset="0"/>
              </a:rPr>
              <a:t>¬</a:t>
            </a:r>
            <a:r>
              <a:rPr lang="en-US" altLang="zh-CN" sz="2800" b="1" u="sng" dirty="0" smtClean="0">
                <a:solidFill>
                  <a:srgbClr val="0000CC"/>
                </a:solidFill>
                <a:latin typeface="Calibri" pitchFamily="34" charset="0"/>
              </a:rPr>
              <a:t>X,Y </a:t>
            </a:r>
            <a:endParaRPr lang="zh-CN" altLang="en-US" sz="1050" u="sng" dirty="0">
              <a:solidFill>
                <a:prstClr val="black"/>
              </a:solidFill>
            </a:endParaRPr>
          </a:p>
          <a:p>
            <a:pPr lvl="0"/>
            <a:r>
              <a:rPr lang="en-US" altLang="zh-CN" sz="2800" b="1" dirty="0">
                <a:solidFill>
                  <a:srgbClr val="0000CC"/>
                </a:solidFill>
                <a:latin typeface="Calibri" pitchFamily="34" charset="0"/>
              </a:rPr>
              <a:t>	</a:t>
            </a:r>
            <a:r>
              <a:rPr lang="en-US" altLang="zh-CN" sz="2800" b="1" dirty="0" smtClean="0">
                <a:solidFill>
                  <a:srgbClr val="0000CC"/>
                </a:solidFill>
                <a:latin typeface="Calibri" pitchFamily="34" charset="0"/>
              </a:rPr>
              <a:t> </a:t>
            </a:r>
            <a:r>
              <a:rPr lang="en-US" altLang="zh-CN" sz="2800" b="1" dirty="0">
                <a:solidFill>
                  <a:srgbClr val="0000CC"/>
                </a:solidFill>
                <a:latin typeface="Calibri" pitchFamily="34" charset="0"/>
              </a:rPr>
              <a:t>¬</a:t>
            </a:r>
            <a:r>
              <a:rPr lang="en-US" altLang="zh-CN" sz="2800" b="1" dirty="0" smtClean="0">
                <a:solidFill>
                  <a:srgbClr val="0000CC"/>
                </a:solidFill>
                <a:latin typeface="Calibri" pitchFamily="34" charset="0"/>
              </a:rPr>
              <a:t>X,¬</a:t>
            </a:r>
            <a:r>
              <a:rPr lang="en-US" altLang="zh-CN" sz="2800" b="1" dirty="0">
                <a:solidFill>
                  <a:srgbClr val="0000CC"/>
                </a:solidFill>
                <a:latin typeface="Calibri" pitchFamily="34" charset="0"/>
              </a:rPr>
              <a:t>X</a:t>
            </a:r>
            <a:r>
              <a:rPr lang="en-US" altLang="zh-CN" sz="2800" b="1" dirty="0" smtClean="0">
                <a:solidFill>
                  <a:srgbClr val="0000CC"/>
                </a:solidFill>
                <a:latin typeface="Calibri" pitchFamily="34" charset="0"/>
              </a:rPr>
              <a:t>ᴠY</a:t>
            </a:r>
            <a:r>
              <a:rPr lang="en-US" altLang="zh-CN" sz="2800" b="1" dirty="0" smtClean="0">
                <a:solidFill>
                  <a:srgbClr val="0000CC"/>
                </a:solidFill>
                <a:latin typeface="Calibri" pitchFamily="34" charset="0"/>
                <a:sym typeface="Wingdings" pitchFamily="2" charset="2"/>
              </a:rPr>
              <a:t></a:t>
            </a:r>
            <a:r>
              <a:rPr lang="en-US" altLang="zh-CN" sz="2800" b="1" dirty="0" smtClean="0">
                <a:solidFill>
                  <a:srgbClr val="0000CC"/>
                </a:solidFill>
                <a:latin typeface="Calibri" pitchFamily="34" charset="0"/>
              </a:rPr>
              <a:t>Y </a:t>
            </a:r>
            <a:endParaRPr lang="en-US" altLang="zh-CN" sz="2800" b="1" dirty="0">
              <a:solidFill>
                <a:srgbClr val="0000CC"/>
              </a:solidFill>
              <a:latin typeface="Calibri" pitchFamily="34" charset="0"/>
            </a:endParaRPr>
          </a:p>
          <a:p>
            <a:endParaRPr lang="zh-CN" altLang="en-US" dirty="0"/>
          </a:p>
        </p:txBody>
      </p:sp>
      <p:sp>
        <p:nvSpPr>
          <p:cNvPr id="2" name="Line Callout 3 1"/>
          <p:cNvSpPr/>
          <p:nvPr/>
        </p:nvSpPr>
        <p:spPr>
          <a:xfrm>
            <a:off x="6250782" y="2493431"/>
            <a:ext cx="2736304" cy="2448273"/>
          </a:xfrm>
          <a:prstGeom prst="borderCallout3">
            <a:avLst>
              <a:gd name="adj1" fmla="val 17143"/>
              <a:gd name="adj2" fmla="val -832"/>
              <a:gd name="adj3" fmla="val -19133"/>
              <a:gd name="adj4" fmla="val -22025"/>
              <a:gd name="adj5" fmla="val -16520"/>
              <a:gd name="adj6" fmla="val -112388"/>
              <a:gd name="adj7" fmla="val 74708"/>
              <a:gd name="adj8" fmla="val -151573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2800" b="1" dirty="0" smtClean="0">
                <a:solidFill>
                  <a:srgbClr val="0000CC"/>
                </a:solidFill>
              </a:rPr>
              <a:t>Depth of proof = </a:t>
            </a:r>
            <a:r>
              <a:rPr lang="en-US" altLang="zh-CN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maximal depth of a formula in a proof-line</a:t>
            </a:r>
          </a:p>
        </p:txBody>
      </p:sp>
    </p:spTree>
    <p:extLst>
      <p:ext uri="{BB962C8B-B14F-4D97-AF65-F5344CB8AC3E}">
        <p14:creationId xmlns:p14="http://schemas.microsoft.com/office/powerpoint/2010/main" val="413213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2497" y="1196752"/>
            <a:ext cx="835824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Unbounded fan-in formulas with threshold gates:  </a:t>
            </a:r>
            <a:r>
              <a:rPr lang="en-US" altLang="zh-CN" sz="3200" b="1" dirty="0" err="1" smtClean="0">
                <a:solidFill>
                  <a:srgbClr val="0000FF"/>
                </a:solidFill>
              </a:rPr>
              <a:t>Th</a:t>
            </a:r>
            <a:r>
              <a:rPr lang="en-US" altLang="zh-CN" sz="3200" b="1" baseline="-25000" dirty="0" err="1" smtClean="0">
                <a:solidFill>
                  <a:srgbClr val="0000FF"/>
                </a:solidFill>
              </a:rPr>
              <a:t>i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(x</a:t>
            </a:r>
            <a:r>
              <a:rPr lang="en-US" altLang="zh-CN" sz="3200" b="1" baseline="-25000" dirty="0" smtClean="0">
                <a:solidFill>
                  <a:srgbClr val="0000FF"/>
                </a:solidFill>
              </a:rPr>
              <a:t>1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,…,</a:t>
            </a:r>
            <a:r>
              <a:rPr lang="en-US" altLang="zh-CN" sz="3200" b="1" dirty="0" err="1" smtClean="0">
                <a:solidFill>
                  <a:srgbClr val="0000FF"/>
                </a:solidFill>
              </a:rPr>
              <a:t>x</a:t>
            </a:r>
            <a:r>
              <a:rPr lang="en-US" altLang="zh-CN" sz="3200" b="1" baseline="-25000" dirty="0" err="1" smtClean="0">
                <a:solidFill>
                  <a:srgbClr val="0000FF"/>
                </a:solidFill>
              </a:rPr>
              <a:t>m</a:t>
            </a:r>
            <a:r>
              <a:rPr lang="en-US" altLang="zh-CN" sz="3200" b="1" dirty="0" smtClean="0">
                <a:solidFill>
                  <a:srgbClr val="0000FF"/>
                </a:solidFill>
              </a:rPr>
              <a:t>)</a:t>
            </a:r>
            <a:r>
              <a:rPr lang="en-US" altLang="zh-CN" sz="3200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altLang="zh-CN" sz="3200" b="1" dirty="0" smtClean="0">
                <a:solidFill>
                  <a:schemeClr val="accent1">
                    <a:lumMod val="75000"/>
                  </a:schemeClr>
                </a:solidFill>
              </a:rPr>
              <a:t>for any </a:t>
            </a:r>
            <a:r>
              <a:rPr lang="en-US" altLang="zh-CN" sz="3200" b="1" dirty="0" err="1" smtClean="0">
                <a:solidFill>
                  <a:schemeClr val="accent1">
                    <a:lumMod val="75000"/>
                  </a:schemeClr>
                </a:solidFill>
              </a:rPr>
              <a:t>i,m</a:t>
            </a:r>
            <a:r>
              <a:rPr lang="en-US" altLang="zh-CN" sz="32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altLang="zh-CN" sz="32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3200" b="1" dirty="0" err="1" smtClean="0">
                <a:solidFill>
                  <a:schemeClr val="bg2">
                    <a:lumMod val="25000"/>
                  </a:schemeClr>
                </a:solidFill>
              </a:rPr>
              <a:t>Th</a:t>
            </a:r>
            <a:r>
              <a:rPr lang="en-US" sz="3200" b="1" baseline="-25000" dirty="0" err="1" smtClean="0">
                <a:solidFill>
                  <a:schemeClr val="bg2">
                    <a:lumMod val="25000"/>
                  </a:schemeClr>
                </a:solidFill>
              </a:rPr>
              <a:t>i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</a:rPr>
              <a:t>(x</a:t>
            </a:r>
            <a:r>
              <a:rPr lang="en-US" sz="3200" b="1" baseline="-25000" dirty="0" smtClean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</a:rPr>
              <a:t>,…,</a:t>
            </a:r>
            <a:r>
              <a:rPr lang="en-US" sz="3200" b="1" dirty="0" err="1" smtClean="0">
                <a:solidFill>
                  <a:schemeClr val="bg2">
                    <a:lumMod val="25000"/>
                  </a:schemeClr>
                </a:solidFill>
              </a:rPr>
              <a:t>x</a:t>
            </a:r>
            <a:r>
              <a:rPr lang="en-US" sz="3200" b="1" baseline="-25000" dirty="0" err="1" smtClean="0">
                <a:solidFill>
                  <a:schemeClr val="bg2">
                    <a:lumMod val="25000"/>
                  </a:schemeClr>
                </a:solidFill>
              </a:rPr>
              <a:t>m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</a:rPr>
              <a:t>)=1 </a:t>
            </a:r>
            <a:r>
              <a:rPr lang="en-US" sz="3200" b="1" dirty="0" err="1" smtClean="0">
                <a:solidFill>
                  <a:schemeClr val="bg2">
                    <a:lumMod val="25000"/>
                  </a:schemeClr>
                </a:solidFill>
              </a:rPr>
              <a:t>iff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</a:rPr>
              <a:t> at least </a:t>
            </a:r>
            <a:r>
              <a:rPr lang="en-US" sz="3200" b="1" dirty="0" err="1" smtClean="0">
                <a:solidFill>
                  <a:schemeClr val="bg2">
                    <a:lumMod val="25000"/>
                  </a:schemeClr>
                </a:solidFill>
              </a:rPr>
              <a:t>i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</a:rPr>
              <a:t> of </a:t>
            </a:r>
            <a:r>
              <a:rPr lang="en-US" sz="3200" b="1" dirty="0" err="1" smtClean="0">
                <a:solidFill>
                  <a:schemeClr val="bg2">
                    <a:lumMod val="25000"/>
                  </a:schemeClr>
                </a:solidFill>
              </a:rPr>
              <a:t>x</a:t>
            </a:r>
            <a:r>
              <a:rPr lang="en-US" sz="3200" b="1" baseline="-25000" dirty="0" err="1" smtClean="0">
                <a:solidFill>
                  <a:schemeClr val="bg2">
                    <a:lumMod val="25000"/>
                  </a:schemeClr>
                </a:solidFill>
              </a:rPr>
              <a:t>j</a:t>
            </a:r>
            <a:r>
              <a:rPr lang="en-US" sz="3200" b="1" dirty="0" err="1" smtClean="0">
                <a:solidFill>
                  <a:schemeClr val="bg2">
                    <a:lumMod val="25000"/>
                  </a:schemeClr>
                </a:solidFill>
              </a:rPr>
              <a:t>’s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</a:rPr>
              <a:t> are true.</a:t>
            </a:r>
          </a:p>
          <a:p>
            <a:pPr lvl="1"/>
            <a:endParaRPr lang="en-US" sz="2800" b="1" dirty="0" smtClean="0">
              <a:solidFill>
                <a:srgbClr val="C00000"/>
              </a:solidFill>
            </a:endParaRPr>
          </a:p>
          <a:p>
            <a:r>
              <a:rPr lang="en-US" sz="3200" b="1" dirty="0" smtClean="0">
                <a:solidFill>
                  <a:srgbClr val="C00000"/>
                </a:solidFill>
              </a:rPr>
              <a:t>Simple rules for introducing threshold gates.</a:t>
            </a:r>
            <a:endParaRPr lang="en-US" sz="3200" b="1" dirty="0" smtClean="0"/>
          </a:p>
          <a:p>
            <a:pPr lvl="1"/>
            <a:endParaRPr lang="en-US" sz="2800" b="1" dirty="0" smtClean="0"/>
          </a:p>
          <a:p>
            <a:r>
              <a:rPr lang="en-US" sz="3200" b="1" dirty="0" smtClean="0">
                <a:solidFill>
                  <a:srgbClr val="0000FF"/>
                </a:solidFill>
              </a:rPr>
              <a:t>A TC</a:t>
            </a:r>
            <a:r>
              <a:rPr lang="en-US" sz="3200" b="1" baseline="30000" dirty="0" smtClean="0">
                <a:solidFill>
                  <a:srgbClr val="0000FF"/>
                </a:solidFill>
              </a:rPr>
              <a:t>0</a:t>
            </a:r>
            <a:r>
              <a:rPr lang="en-US" sz="3200" b="1" dirty="0" smtClean="0">
                <a:solidFill>
                  <a:srgbClr val="0000FF"/>
                </a:solidFill>
              </a:rPr>
              <a:t>-Frege proof of a family {f</a:t>
            </a:r>
            <a:r>
              <a:rPr lang="en-US" sz="3200" b="1" baseline="-25000" dirty="0" smtClean="0">
                <a:solidFill>
                  <a:srgbClr val="0000FF"/>
                </a:solidFill>
              </a:rPr>
              <a:t>i</a:t>
            </a:r>
            <a:r>
              <a:rPr lang="en-US" sz="3200" b="1" dirty="0" smtClean="0">
                <a:solidFill>
                  <a:srgbClr val="0000FF"/>
                </a:solidFill>
              </a:rPr>
              <a:t> :</a:t>
            </a:r>
            <a:r>
              <a:rPr lang="en-US" sz="3200" b="1" dirty="0" err="1" smtClean="0">
                <a:solidFill>
                  <a:srgbClr val="0000FF"/>
                </a:solidFill>
              </a:rPr>
              <a:t>i</a:t>
            </a:r>
            <a:r>
              <a:rPr lang="en-US" sz="3200" b="1" dirty="0" smtClean="0">
                <a:solidFill>
                  <a:srgbClr val="0000FF"/>
                </a:solidFill>
              </a:rPr>
              <a:t>&gt;0} of tautologies: 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</a:rPr>
              <a:t>a family of TC</a:t>
            </a:r>
            <a:r>
              <a:rPr lang="en-US" sz="3200" b="1" baseline="30000" dirty="0" smtClean="0">
                <a:solidFill>
                  <a:schemeClr val="accent3">
                    <a:lumMod val="50000"/>
                  </a:schemeClr>
                </a:solidFill>
              </a:rPr>
              <a:t>0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</a:rPr>
              <a:t>-Frege proofs with constant bound on depth on all formulas in proofs</a:t>
            </a:r>
            <a:endParaRPr lang="en-US" sz="3200" b="1" dirty="0" smtClean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8368" y="332656"/>
            <a:ext cx="814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400" b="1" dirty="0" smtClean="0">
                <a:solidFill>
                  <a:schemeClr val="accent6">
                    <a:lumMod val="50000"/>
                  </a:schemeClr>
                </a:solidFill>
              </a:rPr>
              <a:t>Threshold logic</a:t>
            </a:r>
            <a:endParaRPr lang="en-US" altLang="zh-CN" sz="5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Arrow Connector 9"/>
          <p:cNvCxnSpPr>
            <a:endCxn id="5" idx="2"/>
          </p:cNvCxnSpPr>
          <p:nvPr/>
        </p:nvCxnSpPr>
        <p:spPr>
          <a:xfrm flipV="1">
            <a:off x="4651620" y="1102097"/>
            <a:ext cx="0" cy="3839072"/>
          </a:xfrm>
          <a:prstGeom prst="straightConnector1">
            <a:avLst/>
          </a:prstGeom>
          <a:ln w="57150">
            <a:solidFill>
              <a:srgbClr val="C00000"/>
            </a:solidFill>
            <a:prstDash val="sysDash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88280" y="1316388"/>
            <a:ext cx="821537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en-US" altLang="zh-CN" sz="3200" b="1" dirty="0" smtClean="0">
              <a:solidFill>
                <a:srgbClr val="7030A0"/>
              </a:solidFill>
            </a:endParaRPr>
          </a:p>
          <a:p>
            <a:pPr lvl="0" algn="ctr"/>
            <a:endParaRPr lang="en-US" altLang="zh-CN" sz="3200" b="1" dirty="0" smtClean="0">
              <a:solidFill>
                <a:srgbClr val="7030A0"/>
              </a:solidFill>
            </a:endParaRPr>
          </a:p>
          <a:p>
            <a:pPr lvl="0" algn="ctr"/>
            <a:endParaRPr lang="en-US" sz="2800" dirty="0" smtClean="0">
              <a:solidFill>
                <a:srgbClr val="FFFF00"/>
              </a:solidFill>
            </a:endParaRPr>
          </a:p>
          <a:p>
            <a:pPr algn="ctr"/>
            <a:endParaRPr lang="en-US" sz="36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endParaRPr lang="en-US" sz="36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r>
              <a:rPr lang="en-US" sz="3200" b="1" dirty="0" smtClean="0">
                <a:solidFill>
                  <a:srgbClr val="C00000"/>
                </a:solidFill>
              </a:rPr>
              <a:t>Fundamental questions in logic/complexity</a:t>
            </a:r>
            <a:r>
              <a:rPr lang="en-US" sz="3200" b="1" dirty="0" smtClean="0">
                <a:solidFill>
                  <a:srgbClr val="FF0000"/>
                </a:solidFill>
              </a:rPr>
              <a:t>: understand this hierarchy &amp; prove separations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8368" y="332656"/>
            <a:ext cx="8146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b="1" dirty="0" smtClean="0">
                <a:solidFill>
                  <a:schemeClr val="accent2">
                    <a:lumMod val="75000"/>
                  </a:schemeClr>
                </a:solidFill>
              </a:rPr>
              <a:t>Hierarchy </a:t>
            </a:r>
            <a:endParaRPr lang="zh-CN" altLang="en-US" sz="4400" b="1" dirty="0">
              <a:solidFill>
                <a:srgbClr val="00B0F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4969" y="1556792"/>
            <a:ext cx="2833302" cy="83099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FFFF00"/>
                </a:solidFill>
              </a:rPr>
              <a:t>Frege</a:t>
            </a:r>
          </a:p>
          <a:p>
            <a:pPr lvl="0" algn="ctr"/>
            <a:r>
              <a:rPr lang="en-US" altLang="zh-CN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all </a:t>
            </a:r>
            <a:r>
              <a:rPr lang="en-US" altLang="zh-CN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proof line are formulas</a:t>
            </a:r>
            <a:endParaRPr lang="zh-CN" altLang="en-US" sz="1600" b="1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81765" y="2636912"/>
            <a:ext cx="3408576" cy="113877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FFFF00"/>
                </a:solidFill>
              </a:rPr>
              <a:t>TC</a:t>
            </a:r>
            <a:r>
              <a:rPr lang="en-US" altLang="zh-CN" sz="3200" b="1" baseline="30000" dirty="0" smtClean="0">
                <a:solidFill>
                  <a:srgbClr val="FFFF00"/>
                </a:solidFill>
              </a:rPr>
              <a:t>0</a:t>
            </a:r>
            <a:r>
              <a:rPr lang="en-US" altLang="zh-CN" sz="3200" b="1" dirty="0" smtClean="0">
                <a:solidFill>
                  <a:srgbClr val="FFFF00"/>
                </a:solidFill>
              </a:rPr>
              <a:t>-Frege</a:t>
            </a:r>
          </a:p>
          <a:p>
            <a:pPr lvl="0" algn="ctr"/>
            <a:r>
              <a:rPr lang="en-US" altLang="zh-CN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all formulas </a:t>
            </a:r>
            <a:r>
              <a:rPr lang="en-US" altLang="zh-CN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are </a:t>
            </a:r>
            <a:r>
              <a:rPr lang="en-US" altLang="zh-CN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threshold formulas of constant depth</a:t>
            </a:r>
            <a:endParaRPr lang="zh-CN" altLang="en-US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70301" y="3933056"/>
            <a:ext cx="2431504" cy="8617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FFFF00"/>
                </a:solidFill>
              </a:rPr>
              <a:t>Resolution</a:t>
            </a:r>
          </a:p>
          <a:p>
            <a:pPr algn="ctr"/>
            <a:r>
              <a:rPr lang="en-US" altLang="zh-CN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all </a:t>
            </a:r>
            <a:r>
              <a:rPr lang="en-US" altLang="zh-CN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formulas are depth </a:t>
            </a:r>
            <a:r>
              <a:rPr lang="en-US" altLang="zh-CN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0</a:t>
            </a:r>
            <a:endParaRPr lang="en-US" altLang="zh-CN" sz="2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381000" y="152400"/>
            <a:ext cx="8405813" cy="6985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Random 3CNF Proof Complexity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412776"/>
            <a:ext cx="8358246" cy="538609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A popular “</a:t>
            </a:r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</a:rPr>
              <a:t>average case</a:t>
            </a:r>
            <a:r>
              <a:rPr lang="en-US" sz="4400" b="1" dirty="0" smtClean="0"/>
              <a:t>” model of unsatisfiable formulas:  </a:t>
            </a:r>
          </a:p>
          <a:p>
            <a:pPr algn="ctr"/>
            <a:r>
              <a:rPr lang="en-US" sz="4400" b="1" dirty="0" smtClean="0">
                <a:solidFill>
                  <a:srgbClr val="0000FF"/>
                </a:solidFill>
              </a:rPr>
              <a:t>Random 3CNFs</a:t>
            </a:r>
          </a:p>
          <a:p>
            <a:pPr algn="ctr"/>
            <a:r>
              <a:rPr lang="en-US" sz="4400" b="1" dirty="0" smtClean="0">
                <a:solidFill>
                  <a:schemeClr val="bg2">
                    <a:lumMod val="10000"/>
                  </a:schemeClr>
                </a:solidFill>
              </a:rPr>
              <a:t>With </a:t>
            </a:r>
            <a:r>
              <a:rPr lang="en-US" sz="4400" b="1" dirty="0" smtClean="0">
                <a:solidFill>
                  <a:srgbClr val="0000FF"/>
                </a:solidFill>
              </a:rPr>
              <a:t>n</a:t>
            </a:r>
            <a:r>
              <a:rPr lang="en-US" sz="4400" b="1" dirty="0" smtClean="0">
                <a:solidFill>
                  <a:schemeClr val="bg2">
                    <a:lumMod val="10000"/>
                  </a:schemeClr>
                </a:solidFill>
              </a:rPr>
              <a:t> variables and </a:t>
            </a:r>
            <a:r>
              <a:rPr lang="en-US" sz="4400" b="1" dirty="0" smtClean="0">
                <a:solidFill>
                  <a:srgbClr val="0000FF"/>
                </a:solidFill>
              </a:rPr>
              <a:t>m</a:t>
            </a:r>
            <a:r>
              <a:rPr lang="en-US" sz="4400" b="1" dirty="0" smtClean="0">
                <a:solidFill>
                  <a:schemeClr val="bg2">
                    <a:lumMod val="10000"/>
                  </a:schemeClr>
                </a:solidFill>
              </a:rPr>
              <a:t> clauses</a:t>
            </a:r>
            <a:endParaRPr lang="en-US" sz="4000" b="1" dirty="0">
              <a:solidFill>
                <a:schemeClr val="bg2">
                  <a:lumMod val="10000"/>
                </a:schemeClr>
              </a:solidFill>
            </a:endParaRPr>
          </a:p>
          <a:p>
            <a:endParaRPr lang="en-US" sz="36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4400" b="1" dirty="0" smtClean="0">
                <a:solidFill>
                  <a:schemeClr val="bg2">
                    <a:lumMod val="25000"/>
                  </a:schemeClr>
                </a:solidFill>
              </a:rPr>
              <a:t>Question</a:t>
            </a:r>
            <a:r>
              <a:rPr lang="en-US" sz="4400" b="1" dirty="0" smtClean="0">
                <a:solidFill>
                  <a:srgbClr val="FF0000"/>
                </a:solidFill>
              </a:rPr>
              <a:t>: Given a proof system </a:t>
            </a:r>
            <a:r>
              <a:rPr lang="en-US" sz="4400" b="1" dirty="0" smtClean="0">
                <a:solidFill>
                  <a:srgbClr val="0000FF"/>
                </a:solidFill>
              </a:rPr>
              <a:t>P</a:t>
            </a:r>
            <a:r>
              <a:rPr lang="en-US" sz="4400" b="1" i="1" dirty="0" smtClean="0">
                <a:solidFill>
                  <a:srgbClr val="FF0000"/>
                </a:solidFill>
              </a:rPr>
              <a:t>, </a:t>
            </a:r>
            <a:r>
              <a:rPr lang="en-US" sz="4400" b="1" dirty="0">
                <a:solidFill>
                  <a:srgbClr val="FF0000"/>
                </a:solidFill>
              </a:rPr>
              <a:t>d</a:t>
            </a:r>
            <a:r>
              <a:rPr lang="en-US" sz="4400" b="1" dirty="0" smtClean="0">
                <a:solidFill>
                  <a:srgbClr val="FF0000"/>
                </a:solidFill>
              </a:rPr>
              <a:t>o we have short </a:t>
            </a:r>
            <a:r>
              <a:rPr lang="en-US" sz="4400" b="1" dirty="0" smtClean="0">
                <a:solidFill>
                  <a:srgbClr val="0000FF"/>
                </a:solidFill>
              </a:rPr>
              <a:t>P</a:t>
            </a:r>
            <a:r>
              <a:rPr lang="en-US" sz="4400" b="1" dirty="0" smtClean="0">
                <a:solidFill>
                  <a:srgbClr val="FF0000"/>
                </a:solidFill>
              </a:rPr>
              <a:t>-refutations for random </a:t>
            </a:r>
            <a:r>
              <a:rPr lang="en-US" sz="4400" b="1" dirty="0" smtClean="0">
                <a:solidFill>
                  <a:srgbClr val="0000FF"/>
                </a:solidFill>
              </a:rPr>
              <a:t>3CNF</a:t>
            </a:r>
            <a:r>
              <a:rPr lang="en-US" sz="4400" b="1" dirty="0" smtClean="0">
                <a:solidFill>
                  <a:srgbClr val="FF0000"/>
                </a:solidFill>
              </a:rPr>
              <a:t>s</a:t>
            </a:r>
            <a:r>
              <a:rPr lang="en-US" sz="4400" b="1" dirty="0" smtClean="0">
                <a:solidFill>
                  <a:schemeClr val="bg2">
                    <a:lumMod val="25000"/>
                  </a:schemeClr>
                </a:solidFill>
              </a:rPr>
              <a:t>?</a:t>
            </a:r>
            <a:r>
              <a:rPr lang="en-US" sz="44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4632034" y="311366"/>
            <a:ext cx="2028198" cy="345657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763185"/>
              </p:ext>
            </p:extLst>
          </p:nvPr>
        </p:nvGraphicFramePr>
        <p:xfrm>
          <a:off x="1763686" y="188640"/>
          <a:ext cx="6122264" cy="54133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1444"/>
                <a:gridCol w="1663319"/>
                <a:gridCol w="808595"/>
                <a:gridCol w="1224453"/>
                <a:gridCol w="1224453"/>
              </a:tblGrid>
              <a:tr h="359615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FF"/>
                    </a:solidFill>
                  </a:tcPr>
                </a:tc>
              </a:tr>
              <a:tr h="359615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FF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FF"/>
                    </a:solidFill>
                  </a:tcPr>
                </a:tc>
              </a:tr>
              <a:tr h="97529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FF"/>
                    </a:solidFill>
                  </a:tcPr>
                </a:tc>
              </a:tr>
              <a:tr h="149950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FF"/>
                    </a:solidFill>
                  </a:tcPr>
                </a:tc>
              </a:tr>
              <a:tr h="736425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FF"/>
                    </a:solidFill>
                  </a:tcPr>
                </a:tc>
              </a:tr>
              <a:tr h="552448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FF"/>
                    </a:solidFill>
                  </a:tcPr>
                </a:tc>
              </a:tr>
              <a:tr h="552448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FF"/>
                    </a:solidFill>
                  </a:tcPr>
                </a:tc>
              </a:tr>
            </a:tbl>
          </a:graphicData>
        </a:graphic>
      </p:graphicFrame>
      <p:cxnSp>
        <p:nvCxnSpPr>
          <p:cNvPr id="14" name="Straight Arrow Connector 13"/>
          <p:cNvCxnSpPr/>
          <p:nvPr/>
        </p:nvCxnSpPr>
        <p:spPr>
          <a:xfrm>
            <a:off x="1788030" y="5589240"/>
            <a:ext cx="6645991" cy="0"/>
          </a:xfrm>
          <a:prstGeom prst="straightConnector1">
            <a:avLst/>
          </a:prstGeom>
          <a:ln w="76200">
            <a:prstDash val="sysDash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04632" y="4943387"/>
            <a:ext cx="138704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Resolution</a:t>
            </a:r>
          </a:p>
          <a:p>
            <a:r>
              <a:rPr lang="en-US" altLang="zh-CN" b="1" dirty="0">
                <a:solidFill>
                  <a:schemeClr val="accent3">
                    <a:lumMod val="75000"/>
                  </a:schemeClr>
                </a:solidFill>
              </a:rPr>
              <a:t>[</a:t>
            </a:r>
            <a:r>
              <a:rPr lang="en-US" altLang="zh-CN" sz="1600" b="1" dirty="0" smtClean="0">
                <a:solidFill>
                  <a:schemeClr val="accent3">
                    <a:lumMod val="75000"/>
                  </a:schemeClr>
                </a:solidFill>
              </a:rPr>
              <a:t>CS88,BSW01,</a:t>
            </a:r>
          </a:p>
          <a:p>
            <a:r>
              <a:rPr lang="en-US" altLang="zh-CN" sz="1600" b="1" dirty="0" smtClean="0">
                <a:solidFill>
                  <a:schemeClr val="accent3">
                    <a:lumMod val="75000"/>
                  </a:schemeClr>
                </a:solidFill>
              </a:rPr>
              <a:t>BKPS02]</a:t>
            </a:r>
            <a:endParaRPr lang="zh-CN" alt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04443" y="3389821"/>
            <a:ext cx="11439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TC</a:t>
            </a:r>
            <a:r>
              <a:rPr lang="en-US" altLang="zh-CN" b="1" baseline="30000" dirty="0" smtClean="0"/>
              <a:t>0</a:t>
            </a:r>
            <a:r>
              <a:rPr lang="en-US" altLang="zh-CN" b="1" dirty="0" smtClean="0"/>
              <a:t>-Frege</a:t>
            </a:r>
          </a:p>
          <a:p>
            <a:r>
              <a:rPr lang="en-US" altLang="zh-CN" b="1" dirty="0" smtClean="0">
                <a:solidFill>
                  <a:schemeClr val="accent3">
                    <a:lumMod val="75000"/>
                  </a:schemeClr>
                </a:solidFill>
              </a:rPr>
              <a:t>Our result</a:t>
            </a:r>
            <a:endParaRPr lang="en-US" altLang="zh-CN" sz="2400" b="1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zh-CN" alt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26716" y="2019102"/>
            <a:ext cx="7069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Frege</a:t>
            </a:r>
            <a:endParaRPr lang="en-US" altLang="zh-CN" sz="2400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zh-CN" alt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692114" y="561053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err="1" smtClean="0">
                <a:solidFill>
                  <a:srgbClr val="0000FF"/>
                </a:solidFill>
              </a:rPr>
              <a:t>cn</a:t>
            </a:r>
            <a:endParaRPr lang="zh-CN" altLang="en-US" b="1" i="1" dirty="0">
              <a:solidFill>
                <a:srgbClr val="0000F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35990" y="5698631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>
                <a:solidFill>
                  <a:srgbClr val="0000FF"/>
                </a:solidFill>
              </a:rPr>
              <a:t>cn</a:t>
            </a:r>
            <a:r>
              <a:rPr lang="en-US" altLang="zh-CN" sz="2400" b="1" baseline="30000" dirty="0" smtClean="0">
                <a:solidFill>
                  <a:srgbClr val="0000FF"/>
                </a:solidFill>
              </a:rPr>
              <a:t>1.4</a:t>
            </a:r>
            <a:endParaRPr lang="zh-CN" altLang="en-US" b="1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5050178" y="5698631"/>
            <a:ext cx="18002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>
                <a:solidFill>
                  <a:srgbClr val="0000FF"/>
                </a:solidFill>
              </a:rPr>
              <a:t>cn</a:t>
            </a:r>
            <a:r>
              <a:rPr lang="en-US" altLang="zh-CN" sz="2400" b="1" baseline="30000" dirty="0" smtClean="0">
                <a:solidFill>
                  <a:srgbClr val="0000FF"/>
                </a:solidFill>
              </a:rPr>
              <a:t>1.5-e</a:t>
            </a:r>
            <a:r>
              <a:rPr lang="en-US" altLang="zh-CN" sz="2000" b="1" dirty="0" smtClean="0"/>
              <a:t>   </a:t>
            </a:r>
          </a:p>
          <a:p>
            <a:r>
              <a:rPr lang="en-US" altLang="zh-CN" sz="1600" b="1" dirty="0" smtClean="0"/>
              <a:t>for </a:t>
            </a:r>
            <a:r>
              <a:rPr lang="en-US" altLang="zh-CN" sz="1600" b="1" dirty="0"/>
              <a:t>0&lt;e</a:t>
            </a:r>
          </a:p>
          <a:p>
            <a:endParaRPr lang="zh-CN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231350" y="5698630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>
                <a:solidFill>
                  <a:srgbClr val="0000FF"/>
                </a:solidFill>
              </a:rPr>
              <a:t>cn</a:t>
            </a:r>
            <a:r>
              <a:rPr lang="en-US" altLang="zh-CN" sz="2400" b="1" baseline="30000" dirty="0" smtClean="0">
                <a:solidFill>
                  <a:srgbClr val="0000FF"/>
                </a:solidFill>
              </a:rPr>
              <a:t>2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/</a:t>
            </a:r>
            <a:r>
              <a:rPr lang="en-US" altLang="zh-CN" sz="2000" b="1" dirty="0" err="1" smtClean="0">
                <a:solidFill>
                  <a:srgbClr val="0000FF"/>
                </a:solidFill>
              </a:rPr>
              <a:t>logn</a:t>
            </a:r>
            <a:endParaRPr lang="zh-CN" altLang="en-US" b="1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7529077" y="5808803"/>
            <a:ext cx="12929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C00000"/>
                </a:solidFill>
              </a:rPr>
              <a:t>Number of clauses</a:t>
            </a:r>
            <a:endParaRPr lang="zh-CN" altLang="en-US" sz="2000" b="1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 rot="1060041">
            <a:off x="6005880" y="2148301"/>
            <a:ext cx="219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Polynomial-size refutations</a:t>
            </a:r>
            <a:endParaRPr lang="zh-CN" altLang="en-US" sz="20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 rot="1060041">
            <a:off x="1504371" y="4816759"/>
            <a:ext cx="219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Exponential lower bounds</a:t>
            </a:r>
            <a:endParaRPr lang="zh-CN" altLang="en-US" sz="2000" b="1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6" name="מלבן 5"/>
          <p:cNvSpPr/>
          <p:nvPr/>
        </p:nvSpPr>
        <p:spPr>
          <a:xfrm>
            <a:off x="1915168" y="330083"/>
            <a:ext cx="6225820" cy="1837906"/>
          </a:xfrm>
          <a:prstGeom prst="rect">
            <a:avLst/>
          </a:prstGeom>
          <a:gradFill>
            <a:gsLst>
              <a:gs pos="27000">
                <a:schemeClr val="lt1">
                  <a:tint val="80000"/>
                  <a:satMod val="300000"/>
                </a:schemeClr>
              </a:gs>
              <a:gs pos="100000">
                <a:schemeClr val="lt1">
                  <a:shade val="30000"/>
                  <a:satMod val="200000"/>
                </a:schemeClr>
              </a:gs>
            </a:gsLst>
          </a:gradFill>
          <a:ln>
            <a:solidFill>
              <a:srgbClr val="C00000">
                <a:alpha val="60000"/>
              </a:srgbClr>
            </a:solidFill>
          </a:ln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OUR RESULT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Polynomial-size TC</a:t>
            </a:r>
            <a:r>
              <a:rPr lang="en-US" sz="2800" b="1" baseline="30000" dirty="0" smtClean="0">
                <a:solidFill>
                  <a:srgbClr val="002060"/>
                </a:solidFill>
              </a:rPr>
              <a:t>0</a:t>
            </a:r>
            <a:r>
              <a:rPr lang="en-US" sz="2800" b="1" dirty="0" smtClean="0">
                <a:solidFill>
                  <a:srgbClr val="002060"/>
                </a:solidFill>
              </a:rPr>
              <a:t>-Frege refutations for random 3CNF formulas with at least cn</a:t>
            </a:r>
            <a:r>
              <a:rPr lang="en-US" sz="2800" b="1" baseline="30000" dirty="0" smtClean="0">
                <a:solidFill>
                  <a:srgbClr val="002060"/>
                </a:solidFill>
              </a:rPr>
              <a:t>1.4</a:t>
            </a:r>
            <a:r>
              <a:rPr lang="en-US" sz="2800" b="1" dirty="0" smtClean="0">
                <a:solidFill>
                  <a:srgbClr val="002060"/>
                </a:solidFill>
              </a:rPr>
              <a:t> clauses</a:t>
            </a:r>
            <a:endParaRPr lang="en-US" sz="2400" b="1" dirty="0" smtClean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691680" y="916770"/>
            <a:ext cx="0" cy="4608512"/>
          </a:xfrm>
          <a:prstGeom prst="straightConnector1">
            <a:avLst/>
          </a:prstGeom>
          <a:ln w="76200">
            <a:prstDash val="sysDash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56854" y="396615"/>
            <a:ext cx="4845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 smtClean="0">
                <a:solidFill>
                  <a:schemeClr val="bg1">
                    <a:lumMod val="50000"/>
                  </a:schemeClr>
                </a:solidFill>
              </a:rPr>
              <a:t>ZFC</a:t>
            </a:r>
            <a:endParaRPr lang="en-US" altLang="zh-CN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altLang="zh-CN" sz="1600" b="1" dirty="0" smtClean="0">
                <a:solidFill>
                  <a:schemeClr val="bg1">
                    <a:lumMod val="50000"/>
                  </a:schemeClr>
                </a:solidFill>
              </a:rPr>
              <a:t>….</a:t>
            </a:r>
          </a:p>
          <a:p>
            <a:r>
              <a:rPr lang="en-US" altLang="zh-CN" sz="1600" b="1" dirty="0" smtClean="0">
                <a:solidFill>
                  <a:schemeClr val="bg1">
                    <a:lumMod val="50000"/>
                  </a:schemeClr>
                </a:solidFill>
              </a:rPr>
              <a:t>….</a:t>
            </a:r>
            <a:endParaRPr lang="zh-CN" altLang="en-US" sz="1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202950" y="301015"/>
            <a:ext cx="9774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</a:rPr>
              <a:t>Proof system</a:t>
            </a:r>
            <a:endParaRPr lang="zh-CN" altLang="en-U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Oval Callout 15"/>
          <p:cNvSpPr/>
          <p:nvPr/>
        </p:nvSpPr>
        <p:spPr>
          <a:xfrm rot="21309960">
            <a:off x="1728803" y="2824982"/>
            <a:ext cx="2584824" cy="792088"/>
          </a:xfrm>
          <a:prstGeom prst="wedgeEllipseCallout">
            <a:avLst>
              <a:gd name="adj1" fmla="val 65351"/>
              <a:gd name="adj2" fmla="val 15246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400" b="1" dirty="0" smtClean="0"/>
              <a:t>Separates </a:t>
            </a:r>
            <a:r>
              <a:rPr lang="en-US" altLang="zh-CN" sz="1400" b="1" dirty="0">
                <a:solidFill>
                  <a:srgbClr val="0000FF"/>
                </a:solidFill>
              </a:rPr>
              <a:t>TC</a:t>
            </a:r>
            <a:r>
              <a:rPr lang="en-US" altLang="zh-CN" sz="1400" b="1" baseline="30000" dirty="0">
                <a:solidFill>
                  <a:srgbClr val="0000FF"/>
                </a:solidFill>
              </a:rPr>
              <a:t>0</a:t>
            </a:r>
            <a:r>
              <a:rPr lang="en-US" altLang="zh-CN" sz="1400" b="1" dirty="0">
                <a:solidFill>
                  <a:srgbClr val="0000FF"/>
                </a:solidFill>
              </a:rPr>
              <a:t>-Frege</a:t>
            </a:r>
            <a:r>
              <a:rPr lang="en-US" altLang="zh-CN" sz="1400" b="1" dirty="0"/>
              <a:t> from resolution in random 3CNF </a:t>
            </a:r>
            <a:r>
              <a:rPr lang="en-US" altLang="zh-CN" sz="1400" b="1" dirty="0" smtClean="0"/>
              <a:t>regime</a:t>
            </a:r>
            <a:endParaRPr lang="en-US" altLang="zh-CN" sz="1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8932" y="4313150"/>
                <a:ext cx="2592287" cy="6302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1400">
                        <a:latin typeface="Cambria Math"/>
                      </a:rPr>
                      <m:t>𝐑𝐞𝐬</m:t>
                    </m:r>
                    <m:r>
                      <a:rPr lang="en-US" altLang="zh-CN" sz="1400">
                        <a:latin typeface="Cambria Math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altLang="zh-CN" sz="1400" i="1">
                            <a:latin typeface="Cambria Math"/>
                          </a:rPr>
                        </m:ctrlPr>
                      </m:radPr>
                      <m:deg/>
                      <m:e>
                        <m:func>
                          <m:funcPr>
                            <m:ctrlPr>
                              <a:rPr lang="en-US" altLang="zh-CN" sz="1400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altLang="zh-CN" sz="1400">
                                <a:latin typeface="Cambria Math"/>
                              </a:rPr>
                              <m:t>𝐥𝐨𝐠</m:t>
                            </m:r>
                          </m:fName>
                          <m:e>
                            <m:r>
                              <a:rPr lang="en-US" altLang="zh-CN" sz="1400">
                                <a:latin typeface="Cambria Math"/>
                              </a:rPr>
                              <m:t>𝒏</m:t>
                            </m:r>
                          </m:e>
                        </m:func>
                        <m:r>
                          <a:rPr lang="en-US" altLang="zh-CN" sz="1400">
                            <a:latin typeface="Cambria Math"/>
                          </a:rPr>
                          <m:t>/</m:t>
                        </m:r>
                        <m:func>
                          <m:funcPr>
                            <m:ctrlPr>
                              <a:rPr lang="en-US" altLang="zh-CN" sz="1400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altLang="zh-CN" sz="1400">
                                <a:latin typeface="Cambria Math"/>
                              </a:rPr>
                              <m:t>𝐥𝐨𝐠</m:t>
                            </m:r>
                          </m:fName>
                          <m:e>
                            <m:func>
                              <m:funcPr>
                                <m:ctrlPr>
                                  <a:rPr lang="en-US" altLang="zh-CN" sz="1400" i="1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en-US" altLang="zh-CN" sz="1400">
                                    <a:latin typeface="Cambria Math"/>
                                  </a:rPr>
                                  <m:t>𝐥𝐨𝐠</m:t>
                                </m:r>
                              </m:fName>
                              <m:e>
                                <m:r>
                                  <a:rPr lang="en-US" altLang="zh-CN" sz="1400">
                                    <a:latin typeface="Cambria Math"/>
                                  </a:rPr>
                                  <m:t>𝒏</m:t>
                                </m:r>
                              </m:e>
                            </m:func>
                          </m:e>
                        </m:func>
                      </m:e>
                    </m:rad>
                  </m:oMath>
                </a14:m>
                <a:r>
                  <a:rPr lang="en-US" altLang="zh-CN" sz="1400" dirty="0"/>
                  <a:t>)</a:t>
                </a:r>
              </a:p>
              <a:p>
                <a:r>
                  <a:rPr lang="en-US" altLang="zh-CN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[Razb03]</a:t>
                </a:r>
                <a:endParaRPr lang="zh-CN" altLang="en-US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32" y="4313150"/>
                <a:ext cx="2592287" cy="630237"/>
              </a:xfrm>
              <a:prstGeom prst="rect">
                <a:avLst/>
              </a:prstGeom>
              <a:blipFill rotWithShape="1">
                <a:blip r:embed="rId3"/>
                <a:stretch>
                  <a:fillRect l="-1882" b="-1456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788760" y="3943819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…..</a:t>
            </a:r>
          </a:p>
        </p:txBody>
      </p:sp>
    </p:spTree>
    <p:extLst>
      <p:ext uri="{BB962C8B-B14F-4D97-AF65-F5344CB8AC3E}">
        <p14:creationId xmlns:p14="http://schemas.microsoft.com/office/powerpoint/2010/main" val="2601398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6" grpId="0" animBg="1"/>
      <p:bldP spid="16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22227</TotalTime>
  <Words>1065</Words>
  <Application>Microsoft Office PowerPoint</Application>
  <PresentationFormat>On-screen Show (4:3)</PresentationFormat>
  <Paragraphs>211</Paragraphs>
  <Slides>22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ערכת נושא Office</vt:lpstr>
      <vt:lpstr>PowerPoint Presentation</vt:lpstr>
      <vt:lpstr>PowerPoint Presentation</vt:lpstr>
      <vt:lpstr>PowerPoint Presentation</vt:lpstr>
      <vt:lpstr>Propositional proofs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Kreisel</dc:creator>
  <cp:lastModifiedBy>Hardy</cp:lastModifiedBy>
  <cp:revision>1032</cp:revision>
  <dcterms:created xsi:type="dcterms:W3CDTF">2010-12-27T22:52:17Z</dcterms:created>
  <dcterms:modified xsi:type="dcterms:W3CDTF">2012-09-21T16:41:16Z</dcterms:modified>
</cp:coreProperties>
</file>