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45"/>
  </p:notesMasterIdLst>
  <p:handoutMasterIdLst>
    <p:handoutMasterId r:id="rId46"/>
  </p:handoutMasterIdLst>
  <p:sldIdLst>
    <p:sldId id="561" r:id="rId2"/>
    <p:sldId id="569" r:id="rId3"/>
    <p:sldId id="596" r:id="rId4"/>
    <p:sldId id="586" r:id="rId5"/>
    <p:sldId id="669" r:id="rId6"/>
    <p:sldId id="670" r:id="rId7"/>
    <p:sldId id="671" r:id="rId8"/>
    <p:sldId id="672" r:id="rId9"/>
    <p:sldId id="673" r:id="rId10"/>
    <p:sldId id="677" r:id="rId11"/>
    <p:sldId id="675" r:id="rId12"/>
    <p:sldId id="676" r:id="rId13"/>
    <p:sldId id="577" r:id="rId14"/>
    <p:sldId id="642" r:id="rId15"/>
    <p:sldId id="641" r:id="rId16"/>
    <p:sldId id="643" r:id="rId17"/>
    <p:sldId id="638" r:id="rId18"/>
    <p:sldId id="674" r:id="rId19"/>
    <p:sldId id="626" r:id="rId20"/>
    <p:sldId id="572" r:id="rId21"/>
    <p:sldId id="645" r:id="rId22"/>
    <p:sldId id="646" r:id="rId23"/>
    <p:sldId id="531" r:id="rId24"/>
    <p:sldId id="579" r:id="rId25"/>
    <p:sldId id="679" r:id="rId26"/>
    <p:sldId id="526" r:id="rId27"/>
    <p:sldId id="648" r:id="rId28"/>
    <p:sldId id="649" r:id="rId29"/>
    <p:sldId id="582" r:id="rId30"/>
    <p:sldId id="600" r:id="rId31"/>
    <p:sldId id="539" r:id="rId32"/>
    <p:sldId id="585" r:id="rId33"/>
    <p:sldId id="654" r:id="rId34"/>
    <p:sldId id="661" r:id="rId35"/>
    <p:sldId id="662" r:id="rId36"/>
    <p:sldId id="663" r:id="rId37"/>
    <p:sldId id="653" r:id="rId38"/>
    <p:sldId id="652" r:id="rId39"/>
    <p:sldId id="664" r:id="rId40"/>
    <p:sldId id="668" r:id="rId41"/>
    <p:sldId id="665" r:id="rId42"/>
    <p:sldId id="678" r:id="rId43"/>
    <p:sldId id="448" r:id="rId44"/>
  </p:sldIdLst>
  <p:sldSz cx="9144000" cy="6858000" type="screen4x3"/>
  <p:notesSz cx="6934200" cy="9205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000066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schemeClr val="tx1"/>
    </p:penClr>
  </p:showPr>
  <p:clrMru>
    <a:srgbClr val="0000FF"/>
    <a:srgbClr val="FFFF99"/>
    <a:srgbClr val="669900"/>
    <a:srgbClr val="000099"/>
    <a:srgbClr val="009900"/>
    <a:srgbClr val="E4F880"/>
    <a:srgbClr val="E6E68A"/>
    <a:srgbClr val="FF0000"/>
    <a:srgbClr val="FAA8B0"/>
    <a:srgbClr val="D2D62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>
    <p:restoredLeft sz="16965" autoAdjust="0"/>
    <p:restoredTop sz="98706" autoAdjust="0"/>
  </p:normalViewPr>
  <p:slideViewPr>
    <p:cSldViewPr snapToObjects="1">
      <p:cViewPr>
        <p:scale>
          <a:sx n="120" d="100"/>
          <a:sy n="120" d="100"/>
        </p:scale>
        <p:origin x="-1482" y="-78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45" d="100"/>
          <a:sy n="45" d="100"/>
        </p:scale>
        <p:origin x="-888" y="-86"/>
      </p:cViewPr>
      <p:guideLst>
        <p:guide orient="horz" pos="2899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l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45538"/>
            <a:ext cx="30051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l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45538"/>
            <a:ext cx="30051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8C14A41-E6B4-4D1A-8B98-5EB6CB9A1B7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l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0563"/>
            <a:ext cx="4603750" cy="3452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73563"/>
            <a:ext cx="5086350" cy="414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55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l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455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42B01C40-1695-4421-9029-01BBDBA6E19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I’ll focus on the</a:t>
            </a:r>
            <a:r>
              <a:rPr lang="en-US" baseline="0" smtClean="0"/>
              <a:t> </a:t>
            </a:r>
            <a:r>
              <a:rPr lang="en-US" b="1" baseline="0" smtClean="0"/>
              <a:t>Algebraic </a:t>
            </a:r>
            <a:r>
              <a:rPr lang="en-US" baseline="0" smtClean="0"/>
              <a:t>aspect of our work; so I’ll always assume a field in the background, and polynomial identity over the field.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 think</a:t>
            </a:r>
            <a:r>
              <a:rPr lang="en-US" baseline="0" smtClean="0"/>
              <a:t> I shall only disscuss straight-line proofs. Then fragment to analytic depth-$3$ .</a:t>
            </a:r>
          </a:p>
          <a:p>
            <a:r>
              <a:rPr lang="en-US" baseline="0" smtClean="0"/>
              <a:t>So it should be like this:</a:t>
            </a:r>
          </a:p>
          <a:p>
            <a:endParaRPr lang="en-US" baseline="0" smtClean="0"/>
          </a:p>
          <a:p>
            <a:pPr marL="228600" indent="-228600">
              <a:buAutoNum type="arabicPeriod"/>
            </a:pPr>
            <a:r>
              <a:rPr lang="en-US" baseline="0" smtClean="0"/>
              <a:t>Intro: this also shows examples of analytic proofs.</a:t>
            </a:r>
          </a:p>
          <a:p>
            <a:pPr marL="228600" indent="-228600">
              <a:buAutoNum type="arabicPeriod"/>
            </a:pPr>
            <a:r>
              <a:rPr lang="en-US" baseline="0" smtClean="0"/>
              <a:t> A TITLE PAGE:  -----  STRAIGHT-LINE PROOFS  ------</a:t>
            </a:r>
          </a:p>
          <a:p>
            <a:pPr marL="228600" indent="-228600">
              <a:buAutoNum type="arabicPeriod"/>
            </a:pPr>
            <a:r>
              <a:rPr lang="en-US" baseline="0" smtClean="0"/>
              <a:t>Arithmetic formulas </a:t>
            </a:r>
          </a:p>
          <a:p>
            <a:pPr marL="228600" indent="-228600">
              <a:buAutoNum type="arabicPeriod"/>
            </a:pPr>
            <a:r>
              <a:rPr lang="en-US" baseline="0" smtClean="0"/>
              <a:t>Rules </a:t>
            </a:r>
          </a:p>
          <a:p>
            <a:pPr marL="228600" indent="-228600">
              <a:buAutoNum type="arabicPeriod"/>
            </a:pPr>
            <a:r>
              <a:rPr lang="en-US" baseline="0" smtClean="0"/>
              <a:t>Application of a rule</a:t>
            </a:r>
          </a:p>
          <a:p>
            <a:pPr marL="228600" indent="-228600">
              <a:buAutoNum type="arabicPeriod"/>
            </a:pPr>
            <a:r>
              <a:rPr lang="en-US" baseline="0" smtClean="0"/>
              <a:t>Definition of a straight-line proof</a:t>
            </a:r>
          </a:p>
          <a:p>
            <a:pPr marL="228600" indent="-228600">
              <a:buAutoNum type="arabicPeriod"/>
            </a:pPr>
            <a:r>
              <a:rPr lang="en-US" baseline="0" smtClean="0"/>
              <a:t>Example of a straight-line proofs (same as before)</a:t>
            </a:r>
          </a:p>
          <a:p>
            <a:pPr marL="228600" indent="-228600">
              <a:buAutoNum type="arabicPeriod"/>
            </a:pPr>
            <a:r>
              <a:rPr lang="en-US" baseline="0" smtClean="0"/>
              <a:t>A TITLE PAGE: ------ ANALYTIC DEPTH 3 STRAIGHT-LINE PROOFS -------</a:t>
            </a:r>
          </a:p>
          <a:p>
            <a:pPr marL="228600" indent="-228600">
              <a:buAutoNum type="arabicPeriod"/>
            </a:pPr>
            <a:r>
              <a:rPr lang="en-US" baseline="0" smtClean="0"/>
              <a:t>Examples, depth-$3$ formulas, absent rule, motivation etc. </a:t>
            </a:r>
          </a:p>
          <a:p>
            <a:pPr marL="228600" indent="-228600">
              <a:buAutoNum type="arabicPeriod"/>
            </a:pPr>
            <a:r>
              <a:rPr lang="en-US" baseline="0" smtClean="0"/>
              <a:t>A TITLE PAGE: ------ LOWER BOUNDS ---------</a:t>
            </a:r>
          </a:p>
          <a:p>
            <a:pPr marL="228600" indent="-228600">
              <a:buAutoNum type="arabicPeriod"/>
            </a:pPr>
            <a:r>
              <a:rPr lang="en-US" baseline="0" smtClean="0"/>
              <a:t>The hard instance</a:t>
            </a:r>
          </a:p>
          <a:p>
            <a:pPr marL="228600" indent="-228600">
              <a:buAutoNum type="arabicPeriod"/>
            </a:pPr>
            <a:endParaRPr lang="en-US" baseline="0" smtClean="0"/>
          </a:p>
          <a:p>
            <a:pPr marL="228600" indent="-228600">
              <a:buAutoNum type="arabicPeriod"/>
            </a:pPr>
            <a:endParaRPr lang="en-US" baseline="0" smtClean="0"/>
          </a:p>
          <a:p>
            <a:pPr marL="228600" indent="-228600">
              <a:buAutoNum type="arabicPeriod"/>
            </a:pPr>
            <a:endParaRPr lang="en-US" baseline="0" smtClean="0"/>
          </a:p>
          <a:p>
            <a:pPr marL="228600" indent="-228600">
              <a:buAutoNum type="arabicPeriod"/>
            </a:pPr>
            <a:endParaRPr lang="en-US" baseline="0" smtClean="0"/>
          </a:p>
          <a:p>
            <a:pPr marL="228600" indent="-228600">
              <a:buAutoNum type="arabicPeriod"/>
            </a:pPr>
            <a:endParaRPr lang="en-US" baseline="0" smtClean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27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 think</a:t>
            </a:r>
            <a:r>
              <a:rPr lang="en-US" baseline="0" smtClean="0"/>
              <a:t> I shall only disscuss straight-line proofs. Then fragment to analytic depth-$3$ .</a:t>
            </a:r>
          </a:p>
          <a:p>
            <a:r>
              <a:rPr lang="en-US" baseline="0" smtClean="0"/>
              <a:t>So it should be like this:</a:t>
            </a:r>
          </a:p>
          <a:p>
            <a:endParaRPr lang="en-US" baseline="0" smtClean="0"/>
          </a:p>
          <a:p>
            <a:pPr marL="228600" indent="-228600">
              <a:buAutoNum type="arabicPeriod"/>
            </a:pPr>
            <a:r>
              <a:rPr lang="en-US" baseline="0" smtClean="0"/>
              <a:t>Into: this also shows examples of analytic proofs.</a:t>
            </a:r>
          </a:p>
          <a:p>
            <a:pPr marL="228600" indent="-228600">
              <a:buAutoNum type="arabicPeriod"/>
            </a:pPr>
            <a:r>
              <a:rPr lang="en-US" baseline="0" smtClean="0"/>
              <a:t> A TITLE PAGE:  -----  STRAIGHT-LINE PROOFS  ------</a:t>
            </a:r>
          </a:p>
          <a:p>
            <a:pPr marL="228600" indent="-228600">
              <a:buAutoNum type="arabicPeriod"/>
            </a:pPr>
            <a:r>
              <a:rPr lang="en-US" baseline="0" smtClean="0"/>
              <a:t>Arithmetic formulas </a:t>
            </a:r>
          </a:p>
          <a:p>
            <a:pPr marL="228600" indent="-228600">
              <a:buAutoNum type="arabicPeriod"/>
            </a:pPr>
            <a:r>
              <a:rPr lang="en-US" baseline="0" smtClean="0"/>
              <a:t>Rules </a:t>
            </a:r>
          </a:p>
          <a:p>
            <a:pPr marL="228600" indent="-228600">
              <a:buAutoNum type="arabicPeriod"/>
            </a:pPr>
            <a:r>
              <a:rPr lang="en-US" baseline="0" smtClean="0"/>
              <a:t>Application of a rule</a:t>
            </a:r>
          </a:p>
          <a:p>
            <a:pPr marL="228600" indent="-228600">
              <a:buAutoNum type="arabicPeriod"/>
            </a:pPr>
            <a:r>
              <a:rPr lang="en-US" baseline="0" smtClean="0"/>
              <a:t>Definition of a straight-line proof</a:t>
            </a:r>
          </a:p>
          <a:p>
            <a:pPr marL="228600" indent="-228600">
              <a:buAutoNum type="arabicPeriod"/>
            </a:pPr>
            <a:r>
              <a:rPr lang="en-US" baseline="0" smtClean="0"/>
              <a:t>Example of a straight-line proofs (same as before)</a:t>
            </a:r>
          </a:p>
          <a:p>
            <a:pPr marL="228600" indent="-228600">
              <a:buAutoNum type="arabicPeriod"/>
            </a:pPr>
            <a:r>
              <a:rPr lang="en-US" baseline="0" smtClean="0"/>
              <a:t>A TITLE PAGE: ------ ANALYTIC DEPTH 3 STRAIGHT-LINE PROOFS -------</a:t>
            </a:r>
          </a:p>
          <a:p>
            <a:pPr marL="228600" indent="-228600">
              <a:buAutoNum type="arabicPeriod"/>
            </a:pPr>
            <a:r>
              <a:rPr lang="en-US" baseline="0" smtClean="0"/>
              <a:t>Examples, depth-$3$ formulas, absent rule, motivation etc. </a:t>
            </a:r>
          </a:p>
          <a:p>
            <a:pPr marL="228600" indent="-228600">
              <a:buAutoNum type="arabicPeriod"/>
            </a:pPr>
            <a:r>
              <a:rPr lang="en-US" baseline="0" smtClean="0"/>
              <a:t>A TITLE PAGE: ------ LOWER BOUNDS ---------</a:t>
            </a:r>
          </a:p>
          <a:p>
            <a:pPr marL="228600" indent="-228600">
              <a:buAutoNum type="arabicPeriod"/>
            </a:pPr>
            <a:r>
              <a:rPr lang="en-US" baseline="0" smtClean="0"/>
              <a:t>The hard instance</a:t>
            </a:r>
          </a:p>
          <a:p>
            <a:pPr marL="228600" indent="-228600">
              <a:buAutoNum type="arabicPeriod"/>
            </a:pPr>
            <a:endParaRPr lang="en-US" baseline="0" smtClean="0"/>
          </a:p>
          <a:p>
            <a:pPr marL="228600" indent="-228600">
              <a:buAutoNum type="arabicPeriod"/>
            </a:pPr>
            <a:endParaRPr lang="en-US" baseline="0" smtClean="0"/>
          </a:p>
          <a:p>
            <a:pPr marL="228600" indent="-228600">
              <a:buAutoNum type="arabicPeriod"/>
            </a:pPr>
            <a:endParaRPr lang="en-US" baseline="0" smtClean="0"/>
          </a:p>
          <a:p>
            <a:pPr marL="228600" indent="-228600">
              <a:buAutoNum type="arabicPeriod"/>
            </a:pPr>
            <a:endParaRPr lang="en-US" baseline="0" smtClean="0"/>
          </a:p>
          <a:p>
            <a:pPr marL="228600" indent="-228600">
              <a:buAutoNum type="arabicPeriod"/>
            </a:pPr>
            <a:endParaRPr lang="en-US" baseline="0" smtClean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(usually </a:t>
            </a:r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 work over the complex numbers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9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1A9A4-3C14-49A3-A7C2-2C65900E1655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FEB35-BA87-46D0-9BB1-61CD634AF6F6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57988" y="74613"/>
            <a:ext cx="2184400" cy="5945187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04788" y="74613"/>
            <a:ext cx="6400800" cy="594518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B24D8-5C40-403A-A824-39CC67D29F30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A7957-98AC-4ADC-9344-10ABFFAD9250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33007-E24B-4274-87AD-560804EBC596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A59CF-6E3F-4747-BBA3-A3CE493C5883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9788" y="1106488"/>
            <a:ext cx="4292600" cy="4913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3CDA3-E4ED-4E04-AE00-4866BC09F41B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E68A1-5E5C-4774-A3D6-149885CD3945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24238-7E30-4A63-8443-2BB8ECBDDCA9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B5D20-668D-4286-A1B2-AC1F6CBA5FA3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2FA2F-CF33-403F-A321-1E64BD5129C5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F3FFC-DF96-4A58-BE93-0148EC6B826B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4788" y="74613"/>
            <a:ext cx="8737600" cy="728662"/>
          </a:xfrm>
          <a:prstGeom prst="rect">
            <a:avLst/>
          </a:prstGeom>
          <a:solidFill>
            <a:srgbClr val="EAEAEA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4788" y="1106488"/>
            <a:ext cx="8737600" cy="4913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79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4008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ClrTx/>
              <a:defRPr sz="1200" b="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</a:lstStyle>
          <a:p>
            <a:pPr>
              <a:defRPr/>
            </a:pPr>
            <a:fld id="{8CEDEF5C-574C-4732-B7B5-EA5CDF9EEEAA}" type="slidenum">
              <a:rPr lang="he-IL"/>
              <a:pPr>
                <a:defRPr/>
              </a:pPr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4.bin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2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914400" y="4762500"/>
            <a:ext cx="7543800" cy="6858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Plain">
              <a:avLst>
                <a:gd name="adj" fmla="val 50633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105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Pavel </a:t>
            </a:r>
            <a:r>
              <a:rPr lang="en-US" sz="105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Hrube</a:t>
            </a:r>
            <a:r>
              <a:rPr lang="en-US" sz="105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/>
                <a:cs typeface="Arial" pitchFamily="34" charset="0"/>
              </a:rPr>
              <a:t>š</a:t>
            </a:r>
            <a:r>
              <a:rPr lang="en-US" sz="105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/>
                <a:cs typeface="Arial" pitchFamily="34" charset="0"/>
              </a:rPr>
              <a:t> </a:t>
            </a:r>
            <a:r>
              <a:rPr lang="en-US" sz="1050" smtClean="0">
                <a:ln w="11430"/>
                <a:solidFill>
                  <a:srgbClr val="66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/>
                <a:cs typeface="Arial" pitchFamily="34" charset="0"/>
              </a:rPr>
              <a:t>&amp;</a:t>
            </a:r>
            <a:r>
              <a:rPr lang="en-US" sz="105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/>
                <a:cs typeface="Arial" pitchFamily="34" charset="0"/>
              </a:rPr>
              <a:t> </a:t>
            </a:r>
            <a:r>
              <a:rPr lang="en-US" sz="105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/>
                <a:cs typeface="Arial" pitchFamily="34" charset="0"/>
              </a:rPr>
              <a:t>Iddo</a:t>
            </a:r>
            <a:r>
              <a:rPr lang="en-US" sz="105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/>
                <a:cs typeface="Arial" pitchFamily="34" charset="0"/>
              </a:rPr>
              <a:t> Tzameret</a:t>
            </a:r>
            <a:endParaRPr lang="en-US" sz="1050">
              <a:ln w="11430"/>
              <a:solidFill>
                <a:srgbClr val="FF33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981200"/>
            <a:ext cx="7848600" cy="1524000"/>
          </a:xfrm>
          <a:prstGeom prst="rect">
            <a:avLst/>
          </a:prstGeom>
          <a:noFill/>
        </p:spPr>
        <p:txBody>
          <a:bodyPr wrap="square" rtlCol="0">
            <a:prstTxWarp prst="textInflateBottom">
              <a:avLst>
                <a:gd name="adj" fmla="val 71605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of Polynomial Identities</a:t>
            </a:r>
            <a:endParaRPr lang="en-US" sz="5400" smtClean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85800"/>
            <a:ext cx="8763000" cy="1524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prstTxWarp prst="textCan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en-US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48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Bounds on </a:t>
            </a:r>
            <a:r>
              <a:rPr lang="en-US" sz="4800" err="1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Equational</a:t>
            </a:r>
            <a:r>
              <a:rPr lang="en-US" sz="48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Proofs </a:t>
            </a:r>
            <a:endParaRPr lang="en-US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1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276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4013" y="1187295"/>
            <a:ext cx="8180387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00FF"/>
                </a:solidFill>
              </a:rPr>
              <a:t>Proposition</a:t>
            </a:r>
            <a:r>
              <a:rPr lang="en-US" sz="2000" smtClean="0"/>
              <a:t>: We get a polynomially equivalent system if we replace rules (</a:t>
            </a:r>
            <a:r>
              <a:rPr lang="en-US" sz="2000" smtClean="0">
                <a:solidFill>
                  <a:srgbClr val="009900"/>
                </a:solidFill>
              </a:rPr>
              <a:t>3</a:t>
            </a:r>
            <a:r>
              <a:rPr lang="en-US" sz="2000" smtClean="0"/>
              <a:t>) + (</a:t>
            </a:r>
            <a:r>
              <a:rPr lang="en-US" sz="2000" smtClean="0">
                <a:solidFill>
                  <a:srgbClr val="009900"/>
                </a:solidFill>
              </a:rPr>
              <a:t>4</a:t>
            </a:r>
            <a:r>
              <a:rPr lang="en-US" sz="2000" smtClean="0"/>
              <a:t>) by:</a:t>
            </a:r>
            <a:endParaRPr lang="en-US" sz="200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1524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Equational</a:t>
            </a: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Proofs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3" y="1371600"/>
            <a:ext cx="8561387" cy="502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4000" smtClean="0">
              <a:solidFill>
                <a:srgbClr val="FF0000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4000" smtClean="0">
              <a:solidFill>
                <a:srgbClr val="FF0000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Derivation rules</a:t>
            </a:r>
            <a:r>
              <a:rPr lang="en-US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:</a:t>
            </a:r>
            <a:endParaRPr lang="en-US">
              <a:solidFill>
                <a:srgbClr val="000099"/>
              </a:solidFill>
              <a:cs typeface="Aria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>
              <a:solidFill>
                <a:srgbClr val="00B05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10</a:t>
            </a:fld>
            <a:endParaRPr lang="en-US" sz="1400">
              <a:latin typeface="Times New Roman" pitchFamily="18" charset="0"/>
            </a:endParaRPr>
          </a:p>
        </p:txBody>
      </p:sp>
      <p:pic>
        <p:nvPicPr>
          <p:cNvPr id="1105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3310" y="3733800"/>
            <a:ext cx="8937171" cy="2209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186369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1895181"/>
            <a:ext cx="5467350" cy="848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מחבר ישר 9"/>
          <p:cNvCxnSpPr/>
          <p:nvPr/>
        </p:nvCxnSpPr>
        <p:spPr bwMode="auto">
          <a:xfrm flipV="1">
            <a:off x="354013" y="4876800"/>
            <a:ext cx="3608387" cy="1295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מחבר ישר 15"/>
          <p:cNvCxnSpPr/>
          <p:nvPr/>
        </p:nvCxnSpPr>
        <p:spPr bwMode="auto">
          <a:xfrm>
            <a:off x="838200" y="5029200"/>
            <a:ext cx="2895600" cy="10668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מחבר ישר 17"/>
          <p:cNvCxnSpPr/>
          <p:nvPr/>
        </p:nvCxnSpPr>
        <p:spPr bwMode="auto">
          <a:xfrm>
            <a:off x="5257800" y="4876800"/>
            <a:ext cx="3429000" cy="1295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מחבר ישר 19"/>
          <p:cNvCxnSpPr/>
          <p:nvPr/>
        </p:nvCxnSpPr>
        <p:spPr bwMode="auto">
          <a:xfrm flipV="1">
            <a:off x="5257800" y="4876800"/>
            <a:ext cx="3276600" cy="1295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custDataLst>
      <p:tags r:id="rId1"/>
    </p:custData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6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6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>
                <a:ln w="1143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Motivations</a:t>
            </a: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354013" y="990600"/>
            <a:ext cx="8561387" cy="541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3200" smtClean="0">
                <a:solidFill>
                  <a:srgbClr val="0070C0"/>
                </a:solidFill>
                <a:sym typeface="Wingdings" pitchFamily="2" charset="2"/>
              </a:rPr>
              <a:t>Algebraic complexity</a:t>
            </a:r>
            <a:r>
              <a:rPr lang="en-US" sz="3200" smtClean="0">
                <a:solidFill>
                  <a:schemeClr val="tx2"/>
                </a:solidFill>
                <a:sym typeface="Wingdings" pitchFamily="2" charset="2"/>
              </a:rPr>
              <a:t>: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rgbClr val="FF0000"/>
                </a:solidFill>
                <a:sym typeface="Wingdings" pitchFamily="2" charset="2"/>
              </a:rPr>
              <a:t>Polynomial Identity Testing (</a:t>
            </a:r>
            <a:r>
              <a:rPr lang="en-US" sz="3200" smtClean="0">
                <a:solidFill>
                  <a:srgbClr val="FFC000"/>
                </a:solidFill>
                <a:sym typeface="Wingdings" pitchFamily="2" charset="2"/>
              </a:rPr>
              <a:t>PIT</a:t>
            </a:r>
            <a:r>
              <a:rPr lang="en-US" sz="3200" smtClean="0">
                <a:solidFill>
                  <a:srgbClr val="FF0000"/>
                </a:solidFill>
                <a:sym typeface="Wingdings" pitchFamily="2" charset="2"/>
              </a:rPr>
              <a:t>)</a:t>
            </a:r>
            <a:r>
              <a:rPr lang="en-US" sz="3200" smtClean="0">
                <a:solidFill>
                  <a:schemeClr val="tx2"/>
                </a:solidFill>
                <a:sym typeface="Wingdings" pitchFamily="2" charset="2"/>
              </a:rPr>
              <a:t>: What kind of </a:t>
            </a:r>
            <a:r>
              <a:rPr lang="en-US" sz="3200" smtClean="0">
                <a:solidFill>
                  <a:srgbClr val="C00000"/>
                </a:solidFill>
                <a:sym typeface="Wingdings" pitchFamily="2" charset="2"/>
              </a:rPr>
              <a:t>proofs</a:t>
            </a:r>
            <a:r>
              <a:rPr lang="en-US" sz="3200" smtClean="0">
                <a:solidFill>
                  <a:schemeClr val="tx2"/>
                </a:solidFill>
                <a:sym typeface="Wingdings" pitchFamily="2" charset="2"/>
              </a:rPr>
              <a:t> are enough for ‘’deterministically’’ decide </a:t>
            </a:r>
            <a:r>
              <a:rPr lang="en-US" sz="3200" smtClean="0">
                <a:solidFill>
                  <a:srgbClr val="FFC000"/>
                </a:solidFill>
                <a:sym typeface="Wingdings" pitchFamily="2" charset="2"/>
              </a:rPr>
              <a:t>PIT</a:t>
            </a:r>
            <a:r>
              <a:rPr lang="en-US" sz="3200" smtClean="0">
                <a:solidFill>
                  <a:schemeClr val="tx2"/>
                </a:solidFill>
                <a:sym typeface="Wingdings" pitchFamily="2" charset="2"/>
              </a:rPr>
              <a:t>?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3200" smtClean="0">
                <a:solidFill>
                  <a:srgbClr val="0070C0"/>
                </a:solidFill>
                <a:sym typeface="Wingdings" pitchFamily="2" charset="2"/>
              </a:rPr>
              <a:t>Proof complexity</a:t>
            </a:r>
            <a:r>
              <a:rPr lang="en-US" sz="3200" smtClean="0">
                <a:solidFill>
                  <a:schemeClr val="tx2"/>
                </a:solidFill>
                <a:sym typeface="Wingdings" pitchFamily="2" charset="2"/>
              </a:rPr>
              <a:t>: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r>
              <a:rPr lang="en-US" sz="3200" smtClean="0">
                <a:solidFill>
                  <a:schemeClr val="tx2"/>
                </a:solidFill>
                <a:sym typeface="Wingdings" pitchFamily="2" charset="2"/>
              </a:rPr>
              <a:t>From semantic to syntactic algebraic propositional proof systems </a:t>
            </a:r>
            <a:r>
              <a:rPr lang="en-US" sz="1800" smtClean="0">
                <a:solidFill>
                  <a:srgbClr val="0000FF"/>
                </a:solidFill>
                <a:sym typeface="Wingdings" pitchFamily="2" charset="2"/>
              </a:rPr>
              <a:t>[</a:t>
            </a:r>
            <a:r>
              <a:rPr lang="en-US" sz="1800" smtClean="0">
                <a:solidFill>
                  <a:srgbClr val="00B050"/>
                </a:solidFill>
                <a:sym typeface="Wingdings" pitchFamily="2" charset="2"/>
              </a:rPr>
              <a:t>Buss,Impagliazzo,Krajicek,Pudlak,Razborov &amp; Sgall ‘</a:t>
            </a:r>
            <a:r>
              <a:rPr lang="en-US" sz="1800" smtClean="0">
                <a:solidFill>
                  <a:srgbClr val="0000FF"/>
                </a:solidFill>
                <a:sym typeface="Wingdings" pitchFamily="2" charset="2"/>
              </a:rPr>
              <a:t>96/7</a:t>
            </a:r>
            <a:r>
              <a:rPr lang="en-US" sz="1800" smtClean="0">
                <a:solidFill>
                  <a:srgbClr val="00B050"/>
                </a:solidFill>
                <a:sym typeface="Wingdings" pitchFamily="2" charset="2"/>
              </a:rPr>
              <a:t>,Grigoriev &amp; Hirsch ‘</a:t>
            </a:r>
            <a:r>
              <a:rPr lang="en-US" sz="1800" smtClean="0">
                <a:solidFill>
                  <a:srgbClr val="0000FF"/>
                </a:solidFill>
                <a:sym typeface="Wingdings" pitchFamily="2" charset="2"/>
              </a:rPr>
              <a:t>03]</a:t>
            </a:r>
            <a:endParaRPr lang="en-US" sz="3200" smtClean="0">
              <a:solidFill>
                <a:srgbClr val="0000FF"/>
              </a:solidFill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z="3200" smtClean="0">
                <a:solidFill>
                  <a:srgbClr val="0070C0"/>
                </a:solidFill>
                <a:sym typeface="Wingdings" pitchFamily="2" charset="2"/>
              </a:rPr>
              <a:t>Symbolic </a:t>
            </a:r>
            <a:r>
              <a:rPr lang="en-US" sz="3200">
                <a:solidFill>
                  <a:srgbClr val="0070C0"/>
                </a:solidFill>
                <a:sym typeface="Wingdings" pitchFamily="2" charset="2"/>
              </a:rPr>
              <a:t>Mathematical </a:t>
            </a:r>
            <a:r>
              <a:rPr lang="en-US" sz="3200" smtClean="0">
                <a:solidFill>
                  <a:srgbClr val="0070C0"/>
                </a:solidFill>
                <a:sym typeface="Wingdings" pitchFamily="2" charset="2"/>
              </a:rPr>
              <a:t>Tools</a:t>
            </a:r>
            <a:endParaRPr lang="en-US" sz="3200">
              <a:solidFill>
                <a:schemeClr val="tx2"/>
              </a:solidFill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11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37955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צורה חופשית 7"/>
          <p:cNvSpPr/>
          <p:nvPr/>
        </p:nvSpPr>
        <p:spPr bwMode="auto">
          <a:xfrm>
            <a:off x="310718" y="3426781"/>
            <a:ext cx="7894726" cy="1455937"/>
          </a:xfrm>
          <a:custGeom>
            <a:avLst/>
            <a:gdLst>
              <a:gd name="connsiteX0" fmla="*/ 656948 w 7894726"/>
              <a:gd name="connsiteY0" fmla="*/ 88776 h 1455937"/>
              <a:gd name="connsiteX1" fmla="*/ 506028 w 7894726"/>
              <a:gd name="connsiteY1" fmla="*/ 62143 h 1455937"/>
              <a:gd name="connsiteX2" fmla="*/ 452762 w 7894726"/>
              <a:gd name="connsiteY2" fmla="*/ 44388 h 1455937"/>
              <a:gd name="connsiteX3" fmla="*/ 310719 w 7894726"/>
              <a:gd name="connsiteY3" fmla="*/ 35510 h 1455937"/>
              <a:gd name="connsiteX4" fmla="*/ 177554 w 7894726"/>
              <a:gd name="connsiteY4" fmla="*/ 44388 h 1455937"/>
              <a:gd name="connsiteX5" fmla="*/ 124288 w 7894726"/>
              <a:gd name="connsiteY5" fmla="*/ 62143 h 1455937"/>
              <a:gd name="connsiteX6" fmla="*/ 97655 w 7894726"/>
              <a:gd name="connsiteY6" fmla="*/ 71021 h 1455937"/>
              <a:gd name="connsiteX7" fmla="*/ 62144 w 7894726"/>
              <a:gd name="connsiteY7" fmla="*/ 142042 h 1455937"/>
              <a:gd name="connsiteX8" fmla="*/ 53266 w 7894726"/>
              <a:gd name="connsiteY8" fmla="*/ 168675 h 1455937"/>
              <a:gd name="connsiteX9" fmla="*/ 97655 w 7894726"/>
              <a:gd name="connsiteY9" fmla="*/ 284085 h 1455937"/>
              <a:gd name="connsiteX10" fmla="*/ 133165 w 7894726"/>
              <a:gd name="connsiteY10" fmla="*/ 292963 h 1455937"/>
              <a:gd name="connsiteX11" fmla="*/ 115410 w 7894726"/>
              <a:gd name="connsiteY11" fmla="*/ 363984 h 1455937"/>
              <a:gd name="connsiteX12" fmla="*/ 44389 w 7894726"/>
              <a:gd name="connsiteY12" fmla="*/ 435005 h 1455937"/>
              <a:gd name="connsiteX13" fmla="*/ 26633 w 7894726"/>
              <a:gd name="connsiteY13" fmla="*/ 452761 h 1455937"/>
              <a:gd name="connsiteX14" fmla="*/ 17756 w 7894726"/>
              <a:gd name="connsiteY14" fmla="*/ 532660 h 1455937"/>
              <a:gd name="connsiteX15" fmla="*/ 35511 w 7894726"/>
              <a:gd name="connsiteY15" fmla="*/ 559293 h 1455937"/>
              <a:gd name="connsiteX16" fmla="*/ 62144 w 7894726"/>
              <a:gd name="connsiteY16" fmla="*/ 577048 h 1455937"/>
              <a:gd name="connsiteX17" fmla="*/ 115410 w 7894726"/>
              <a:gd name="connsiteY17" fmla="*/ 594803 h 1455937"/>
              <a:gd name="connsiteX18" fmla="*/ 168676 w 7894726"/>
              <a:gd name="connsiteY18" fmla="*/ 630314 h 1455937"/>
              <a:gd name="connsiteX19" fmla="*/ 195309 w 7894726"/>
              <a:gd name="connsiteY19" fmla="*/ 648069 h 1455937"/>
              <a:gd name="connsiteX20" fmla="*/ 310719 w 7894726"/>
              <a:gd name="connsiteY20" fmla="*/ 683580 h 1455937"/>
              <a:gd name="connsiteX21" fmla="*/ 435006 w 7894726"/>
              <a:gd name="connsiteY21" fmla="*/ 692458 h 1455937"/>
              <a:gd name="connsiteX22" fmla="*/ 452762 w 7894726"/>
              <a:gd name="connsiteY22" fmla="*/ 745724 h 1455937"/>
              <a:gd name="connsiteX23" fmla="*/ 461639 w 7894726"/>
              <a:gd name="connsiteY23" fmla="*/ 772357 h 1455937"/>
              <a:gd name="connsiteX24" fmla="*/ 479395 w 7894726"/>
              <a:gd name="connsiteY24" fmla="*/ 852256 h 1455937"/>
              <a:gd name="connsiteX25" fmla="*/ 488272 w 7894726"/>
              <a:gd name="connsiteY25" fmla="*/ 932155 h 1455937"/>
              <a:gd name="connsiteX26" fmla="*/ 497150 w 7894726"/>
              <a:gd name="connsiteY26" fmla="*/ 976543 h 1455937"/>
              <a:gd name="connsiteX27" fmla="*/ 559294 w 7894726"/>
              <a:gd name="connsiteY27" fmla="*/ 1020932 h 1455937"/>
              <a:gd name="connsiteX28" fmla="*/ 577049 w 7894726"/>
              <a:gd name="connsiteY28" fmla="*/ 1047565 h 1455937"/>
              <a:gd name="connsiteX29" fmla="*/ 603682 w 7894726"/>
              <a:gd name="connsiteY29" fmla="*/ 1056442 h 1455937"/>
              <a:gd name="connsiteX30" fmla="*/ 630315 w 7894726"/>
              <a:gd name="connsiteY30" fmla="*/ 1074198 h 1455937"/>
              <a:gd name="connsiteX31" fmla="*/ 656948 w 7894726"/>
              <a:gd name="connsiteY31" fmla="*/ 1162974 h 1455937"/>
              <a:gd name="connsiteX32" fmla="*/ 683581 w 7894726"/>
              <a:gd name="connsiteY32" fmla="*/ 1216240 h 1455937"/>
              <a:gd name="connsiteX33" fmla="*/ 710214 w 7894726"/>
              <a:gd name="connsiteY33" fmla="*/ 1313895 h 1455937"/>
              <a:gd name="connsiteX34" fmla="*/ 745725 w 7894726"/>
              <a:gd name="connsiteY34" fmla="*/ 1331650 h 1455937"/>
              <a:gd name="connsiteX35" fmla="*/ 825624 w 7894726"/>
              <a:gd name="connsiteY35" fmla="*/ 1349405 h 1455937"/>
              <a:gd name="connsiteX36" fmla="*/ 1012055 w 7894726"/>
              <a:gd name="connsiteY36" fmla="*/ 1367161 h 1455937"/>
              <a:gd name="connsiteX37" fmla="*/ 1340529 w 7894726"/>
              <a:gd name="connsiteY37" fmla="*/ 1376038 h 1455937"/>
              <a:gd name="connsiteX38" fmla="*/ 1420428 w 7894726"/>
              <a:gd name="connsiteY38" fmla="*/ 1384916 h 1455937"/>
              <a:gd name="connsiteX39" fmla="*/ 1455938 w 7894726"/>
              <a:gd name="connsiteY39" fmla="*/ 1402671 h 1455937"/>
              <a:gd name="connsiteX40" fmla="*/ 1500327 w 7894726"/>
              <a:gd name="connsiteY40" fmla="*/ 1411549 h 1455937"/>
              <a:gd name="connsiteX41" fmla="*/ 1695635 w 7894726"/>
              <a:gd name="connsiteY41" fmla="*/ 1393794 h 1455937"/>
              <a:gd name="connsiteX42" fmla="*/ 1757779 w 7894726"/>
              <a:gd name="connsiteY42" fmla="*/ 1376038 h 1455937"/>
              <a:gd name="connsiteX43" fmla="*/ 1926455 w 7894726"/>
              <a:gd name="connsiteY43" fmla="*/ 1393794 h 1455937"/>
              <a:gd name="connsiteX44" fmla="*/ 2104008 w 7894726"/>
              <a:gd name="connsiteY44" fmla="*/ 1420427 h 1455937"/>
              <a:gd name="connsiteX45" fmla="*/ 2343705 w 7894726"/>
              <a:gd name="connsiteY45" fmla="*/ 1447060 h 1455937"/>
              <a:gd name="connsiteX46" fmla="*/ 2494626 w 7894726"/>
              <a:gd name="connsiteY46" fmla="*/ 1429304 h 1455937"/>
              <a:gd name="connsiteX47" fmla="*/ 2530136 w 7894726"/>
              <a:gd name="connsiteY47" fmla="*/ 1420427 h 1455937"/>
              <a:gd name="connsiteX48" fmla="*/ 2610035 w 7894726"/>
              <a:gd name="connsiteY48" fmla="*/ 1402671 h 1455937"/>
              <a:gd name="connsiteX49" fmla="*/ 2787589 w 7894726"/>
              <a:gd name="connsiteY49" fmla="*/ 1393794 h 1455937"/>
              <a:gd name="connsiteX50" fmla="*/ 2876365 w 7894726"/>
              <a:gd name="connsiteY50" fmla="*/ 1402671 h 1455937"/>
              <a:gd name="connsiteX51" fmla="*/ 2902999 w 7894726"/>
              <a:gd name="connsiteY51" fmla="*/ 1411549 h 1455937"/>
              <a:gd name="connsiteX52" fmla="*/ 2956265 w 7894726"/>
              <a:gd name="connsiteY52" fmla="*/ 1420427 h 1455937"/>
              <a:gd name="connsiteX53" fmla="*/ 3000653 w 7894726"/>
              <a:gd name="connsiteY53" fmla="*/ 1429304 h 1455937"/>
              <a:gd name="connsiteX54" fmla="*/ 3195962 w 7894726"/>
              <a:gd name="connsiteY54" fmla="*/ 1455937 h 1455937"/>
              <a:gd name="connsiteX55" fmla="*/ 3684233 w 7894726"/>
              <a:gd name="connsiteY55" fmla="*/ 1438182 h 1455937"/>
              <a:gd name="connsiteX56" fmla="*/ 4394447 w 7894726"/>
              <a:gd name="connsiteY56" fmla="*/ 1420427 h 1455937"/>
              <a:gd name="connsiteX57" fmla="*/ 4438835 w 7894726"/>
              <a:gd name="connsiteY57" fmla="*/ 1411549 h 1455937"/>
              <a:gd name="connsiteX58" fmla="*/ 4509857 w 7894726"/>
              <a:gd name="connsiteY58" fmla="*/ 1393794 h 1455937"/>
              <a:gd name="connsiteX59" fmla="*/ 4776187 w 7894726"/>
              <a:gd name="connsiteY59" fmla="*/ 1376038 h 1455937"/>
              <a:gd name="connsiteX60" fmla="*/ 4802820 w 7894726"/>
              <a:gd name="connsiteY60" fmla="*/ 1358283 h 1455937"/>
              <a:gd name="connsiteX61" fmla="*/ 4864964 w 7894726"/>
              <a:gd name="connsiteY61" fmla="*/ 1349405 h 1455937"/>
              <a:gd name="connsiteX62" fmla="*/ 4909352 w 7894726"/>
              <a:gd name="connsiteY62" fmla="*/ 1340528 h 1455937"/>
              <a:gd name="connsiteX63" fmla="*/ 4962618 w 7894726"/>
              <a:gd name="connsiteY63" fmla="*/ 1322772 h 1455937"/>
              <a:gd name="connsiteX64" fmla="*/ 4980373 w 7894726"/>
              <a:gd name="connsiteY64" fmla="*/ 1296139 h 1455937"/>
              <a:gd name="connsiteX65" fmla="*/ 5024762 w 7894726"/>
              <a:gd name="connsiteY65" fmla="*/ 1242873 h 1455937"/>
              <a:gd name="connsiteX66" fmla="*/ 5051395 w 7894726"/>
              <a:gd name="connsiteY66" fmla="*/ 1198485 h 1455937"/>
              <a:gd name="connsiteX67" fmla="*/ 5060272 w 7894726"/>
              <a:gd name="connsiteY67" fmla="*/ 1171852 h 1455937"/>
              <a:gd name="connsiteX68" fmla="*/ 5122416 w 7894726"/>
              <a:gd name="connsiteY68" fmla="*/ 1145219 h 1455937"/>
              <a:gd name="connsiteX69" fmla="*/ 5468645 w 7894726"/>
              <a:gd name="connsiteY69" fmla="*/ 1171852 h 1455937"/>
              <a:gd name="connsiteX70" fmla="*/ 5708342 w 7894726"/>
              <a:gd name="connsiteY70" fmla="*/ 1198485 h 1455937"/>
              <a:gd name="connsiteX71" fmla="*/ 5814874 w 7894726"/>
              <a:gd name="connsiteY71" fmla="*/ 1180730 h 1455937"/>
              <a:gd name="connsiteX72" fmla="*/ 5841507 w 7894726"/>
              <a:gd name="connsiteY72" fmla="*/ 1171852 h 1455937"/>
              <a:gd name="connsiteX73" fmla="*/ 5885896 w 7894726"/>
              <a:gd name="connsiteY73" fmla="*/ 1145219 h 1455937"/>
              <a:gd name="connsiteX74" fmla="*/ 5912529 w 7894726"/>
              <a:gd name="connsiteY74" fmla="*/ 1127464 h 1455937"/>
              <a:gd name="connsiteX75" fmla="*/ 6019061 w 7894726"/>
              <a:gd name="connsiteY75" fmla="*/ 1091953 h 1455937"/>
              <a:gd name="connsiteX76" fmla="*/ 6098960 w 7894726"/>
              <a:gd name="connsiteY76" fmla="*/ 1047565 h 1455937"/>
              <a:gd name="connsiteX77" fmla="*/ 6152226 w 7894726"/>
              <a:gd name="connsiteY77" fmla="*/ 1038687 h 1455937"/>
              <a:gd name="connsiteX78" fmla="*/ 6232125 w 7894726"/>
              <a:gd name="connsiteY78" fmla="*/ 1012054 h 1455937"/>
              <a:gd name="connsiteX79" fmla="*/ 6560599 w 7894726"/>
              <a:gd name="connsiteY79" fmla="*/ 1038687 h 1455937"/>
              <a:gd name="connsiteX80" fmla="*/ 6676008 w 7894726"/>
              <a:gd name="connsiteY80" fmla="*/ 1083075 h 1455937"/>
              <a:gd name="connsiteX81" fmla="*/ 6729274 w 7894726"/>
              <a:gd name="connsiteY81" fmla="*/ 1091953 h 1455937"/>
              <a:gd name="connsiteX82" fmla="*/ 6809173 w 7894726"/>
              <a:gd name="connsiteY82" fmla="*/ 1118586 h 1455937"/>
              <a:gd name="connsiteX83" fmla="*/ 6844684 w 7894726"/>
              <a:gd name="connsiteY83" fmla="*/ 1136341 h 1455937"/>
              <a:gd name="connsiteX84" fmla="*/ 6889072 w 7894726"/>
              <a:gd name="connsiteY84" fmla="*/ 1145219 h 1455937"/>
              <a:gd name="connsiteX85" fmla="*/ 6942338 w 7894726"/>
              <a:gd name="connsiteY85" fmla="*/ 1162974 h 1455937"/>
              <a:gd name="connsiteX86" fmla="*/ 7084381 w 7894726"/>
              <a:gd name="connsiteY86" fmla="*/ 1145219 h 1455937"/>
              <a:gd name="connsiteX87" fmla="*/ 7146525 w 7894726"/>
              <a:gd name="connsiteY87" fmla="*/ 1136341 h 1455937"/>
              <a:gd name="connsiteX88" fmla="*/ 7190913 w 7894726"/>
              <a:gd name="connsiteY88" fmla="*/ 1109708 h 1455937"/>
              <a:gd name="connsiteX89" fmla="*/ 7235301 w 7894726"/>
              <a:gd name="connsiteY89" fmla="*/ 1091953 h 1455937"/>
              <a:gd name="connsiteX90" fmla="*/ 7315200 w 7894726"/>
              <a:gd name="connsiteY90" fmla="*/ 1056442 h 1455937"/>
              <a:gd name="connsiteX91" fmla="*/ 7359589 w 7894726"/>
              <a:gd name="connsiteY91" fmla="*/ 1029809 h 1455937"/>
              <a:gd name="connsiteX92" fmla="*/ 7386222 w 7894726"/>
              <a:gd name="connsiteY92" fmla="*/ 1020932 h 1455937"/>
              <a:gd name="connsiteX93" fmla="*/ 7412855 w 7894726"/>
              <a:gd name="connsiteY93" fmla="*/ 1003176 h 1455937"/>
              <a:gd name="connsiteX94" fmla="*/ 7581531 w 7894726"/>
              <a:gd name="connsiteY94" fmla="*/ 958788 h 1455937"/>
              <a:gd name="connsiteX95" fmla="*/ 7723573 w 7894726"/>
              <a:gd name="connsiteY95" fmla="*/ 932155 h 1455937"/>
              <a:gd name="connsiteX96" fmla="*/ 7750206 w 7894726"/>
              <a:gd name="connsiteY96" fmla="*/ 914400 h 1455937"/>
              <a:gd name="connsiteX97" fmla="*/ 7767962 w 7894726"/>
              <a:gd name="connsiteY97" fmla="*/ 878889 h 1455937"/>
              <a:gd name="connsiteX98" fmla="*/ 7785717 w 7894726"/>
              <a:gd name="connsiteY98" fmla="*/ 852256 h 1455937"/>
              <a:gd name="connsiteX99" fmla="*/ 7794595 w 7894726"/>
              <a:gd name="connsiteY99" fmla="*/ 825623 h 1455937"/>
              <a:gd name="connsiteX100" fmla="*/ 7838983 w 7894726"/>
              <a:gd name="connsiteY100" fmla="*/ 745724 h 1455937"/>
              <a:gd name="connsiteX101" fmla="*/ 7874494 w 7894726"/>
              <a:gd name="connsiteY101" fmla="*/ 656947 h 1455937"/>
              <a:gd name="connsiteX102" fmla="*/ 7856738 w 7894726"/>
              <a:gd name="connsiteY102" fmla="*/ 390617 h 1455937"/>
              <a:gd name="connsiteX103" fmla="*/ 7821228 w 7894726"/>
              <a:gd name="connsiteY103" fmla="*/ 328473 h 1455937"/>
              <a:gd name="connsiteX104" fmla="*/ 7750206 w 7894726"/>
              <a:gd name="connsiteY104" fmla="*/ 266330 h 1455937"/>
              <a:gd name="connsiteX105" fmla="*/ 7519387 w 7894726"/>
              <a:gd name="connsiteY105" fmla="*/ 275207 h 1455937"/>
              <a:gd name="connsiteX106" fmla="*/ 7483876 w 7894726"/>
              <a:gd name="connsiteY106" fmla="*/ 284085 h 1455937"/>
              <a:gd name="connsiteX107" fmla="*/ 7412855 w 7894726"/>
              <a:gd name="connsiteY107" fmla="*/ 292963 h 1455937"/>
              <a:gd name="connsiteX108" fmla="*/ 7386222 w 7894726"/>
              <a:gd name="connsiteY108" fmla="*/ 310718 h 1455937"/>
              <a:gd name="connsiteX109" fmla="*/ 7235301 w 7894726"/>
              <a:gd name="connsiteY109" fmla="*/ 328473 h 1455937"/>
              <a:gd name="connsiteX110" fmla="*/ 7075503 w 7894726"/>
              <a:gd name="connsiteY110" fmla="*/ 346229 h 1455937"/>
              <a:gd name="connsiteX111" fmla="*/ 6578354 w 7894726"/>
              <a:gd name="connsiteY111" fmla="*/ 328473 h 1455937"/>
              <a:gd name="connsiteX112" fmla="*/ 6551721 w 7894726"/>
              <a:gd name="connsiteY112" fmla="*/ 319596 h 1455937"/>
              <a:gd name="connsiteX113" fmla="*/ 6498455 w 7894726"/>
              <a:gd name="connsiteY113" fmla="*/ 292963 h 1455937"/>
              <a:gd name="connsiteX114" fmla="*/ 6480699 w 7894726"/>
              <a:gd name="connsiteY114" fmla="*/ 275207 h 1455937"/>
              <a:gd name="connsiteX115" fmla="*/ 6462944 w 7894726"/>
              <a:gd name="connsiteY115" fmla="*/ 248574 h 1455937"/>
              <a:gd name="connsiteX116" fmla="*/ 6409678 w 7894726"/>
              <a:gd name="connsiteY116" fmla="*/ 230819 h 1455937"/>
              <a:gd name="connsiteX117" fmla="*/ 6383045 w 7894726"/>
              <a:gd name="connsiteY117" fmla="*/ 221941 h 1455937"/>
              <a:gd name="connsiteX118" fmla="*/ 6116715 w 7894726"/>
              <a:gd name="connsiteY118" fmla="*/ 230819 h 1455937"/>
              <a:gd name="connsiteX119" fmla="*/ 6001305 w 7894726"/>
              <a:gd name="connsiteY119" fmla="*/ 275207 h 1455937"/>
              <a:gd name="connsiteX120" fmla="*/ 5672832 w 7894726"/>
              <a:gd name="connsiteY120" fmla="*/ 310718 h 1455937"/>
              <a:gd name="connsiteX121" fmla="*/ 5051395 w 7894726"/>
              <a:gd name="connsiteY121" fmla="*/ 292963 h 1455937"/>
              <a:gd name="connsiteX122" fmla="*/ 4953740 w 7894726"/>
              <a:gd name="connsiteY122" fmla="*/ 275207 h 1455937"/>
              <a:gd name="connsiteX123" fmla="*/ 4864964 w 7894726"/>
              <a:gd name="connsiteY123" fmla="*/ 266330 h 1455937"/>
              <a:gd name="connsiteX124" fmla="*/ 4785065 w 7894726"/>
              <a:gd name="connsiteY124" fmla="*/ 248574 h 1455937"/>
              <a:gd name="connsiteX125" fmla="*/ 4758432 w 7894726"/>
              <a:gd name="connsiteY125" fmla="*/ 239697 h 1455937"/>
              <a:gd name="connsiteX126" fmla="*/ 4740676 w 7894726"/>
              <a:gd name="connsiteY126" fmla="*/ 221941 h 1455937"/>
              <a:gd name="connsiteX127" fmla="*/ 4696288 w 7894726"/>
              <a:gd name="connsiteY127" fmla="*/ 213064 h 1455937"/>
              <a:gd name="connsiteX128" fmla="*/ 4669655 w 7894726"/>
              <a:gd name="connsiteY128" fmla="*/ 204186 h 1455937"/>
              <a:gd name="connsiteX129" fmla="*/ 4634144 w 7894726"/>
              <a:gd name="connsiteY129" fmla="*/ 186431 h 1455937"/>
              <a:gd name="connsiteX130" fmla="*/ 4492101 w 7894726"/>
              <a:gd name="connsiteY130" fmla="*/ 142042 h 1455937"/>
              <a:gd name="connsiteX131" fmla="*/ 4394447 w 7894726"/>
              <a:gd name="connsiteY131" fmla="*/ 133165 h 1455937"/>
              <a:gd name="connsiteX132" fmla="*/ 4128117 w 7894726"/>
              <a:gd name="connsiteY132" fmla="*/ 168675 h 1455937"/>
              <a:gd name="connsiteX133" fmla="*/ 4101484 w 7894726"/>
              <a:gd name="connsiteY133" fmla="*/ 177553 h 1455937"/>
              <a:gd name="connsiteX134" fmla="*/ 4057096 w 7894726"/>
              <a:gd name="connsiteY134" fmla="*/ 204186 h 1455937"/>
              <a:gd name="connsiteX135" fmla="*/ 4003830 w 7894726"/>
              <a:gd name="connsiteY135" fmla="*/ 221941 h 1455937"/>
              <a:gd name="connsiteX136" fmla="*/ 3923931 w 7894726"/>
              <a:gd name="connsiteY136" fmla="*/ 266330 h 1455937"/>
              <a:gd name="connsiteX137" fmla="*/ 3852909 w 7894726"/>
              <a:gd name="connsiteY137" fmla="*/ 301840 h 1455937"/>
              <a:gd name="connsiteX138" fmla="*/ 3826276 w 7894726"/>
              <a:gd name="connsiteY138" fmla="*/ 319596 h 1455937"/>
              <a:gd name="connsiteX139" fmla="*/ 3781888 w 7894726"/>
              <a:gd name="connsiteY139" fmla="*/ 328473 h 1455937"/>
              <a:gd name="connsiteX140" fmla="*/ 3710866 w 7894726"/>
              <a:gd name="connsiteY140" fmla="*/ 346229 h 1455937"/>
              <a:gd name="connsiteX141" fmla="*/ 3329127 w 7894726"/>
              <a:gd name="connsiteY141" fmla="*/ 328473 h 1455937"/>
              <a:gd name="connsiteX142" fmla="*/ 3240350 w 7894726"/>
              <a:gd name="connsiteY142" fmla="*/ 292963 h 1455937"/>
              <a:gd name="connsiteX143" fmla="*/ 3187084 w 7894726"/>
              <a:gd name="connsiteY143" fmla="*/ 266330 h 1455937"/>
              <a:gd name="connsiteX144" fmla="*/ 3133818 w 7894726"/>
              <a:gd name="connsiteY144" fmla="*/ 248574 h 1455937"/>
              <a:gd name="connsiteX145" fmla="*/ 3053919 w 7894726"/>
              <a:gd name="connsiteY145" fmla="*/ 204186 h 1455937"/>
              <a:gd name="connsiteX146" fmla="*/ 3027286 w 7894726"/>
              <a:gd name="connsiteY146" fmla="*/ 186431 h 1455937"/>
              <a:gd name="connsiteX147" fmla="*/ 3009531 w 7894726"/>
              <a:gd name="connsiteY147" fmla="*/ 168675 h 1455937"/>
              <a:gd name="connsiteX148" fmla="*/ 2974020 w 7894726"/>
              <a:gd name="connsiteY148" fmla="*/ 159798 h 1455937"/>
              <a:gd name="connsiteX149" fmla="*/ 2867488 w 7894726"/>
              <a:gd name="connsiteY149" fmla="*/ 133165 h 1455937"/>
              <a:gd name="connsiteX150" fmla="*/ 2672179 w 7894726"/>
              <a:gd name="connsiteY150" fmla="*/ 115409 h 1455937"/>
              <a:gd name="connsiteX151" fmla="*/ 2157274 w 7894726"/>
              <a:gd name="connsiteY151" fmla="*/ 88776 h 1455937"/>
              <a:gd name="connsiteX152" fmla="*/ 2068498 w 7894726"/>
              <a:gd name="connsiteY152" fmla="*/ 71021 h 1455937"/>
              <a:gd name="connsiteX153" fmla="*/ 1961965 w 7894726"/>
              <a:gd name="connsiteY153" fmla="*/ 62143 h 1455937"/>
              <a:gd name="connsiteX154" fmla="*/ 1873189 w 7894726"/>
              <a:gd name="connsiteY154" fmla="*/ 53266 h 1455937"/>
              <a:gd name="connsiteX155" fmla="*/ 1819923 w 7894726"/>
              <a:gd name="connsiteY155" fmla="*/ 35510 h 1455937"/>
              <a:gd name="connsiteX156" fmla="*/ 1748901 w 7894726"/>
              <a:gd name="connsiteY156" fmla="*/ 17755 h 1455937"/>
              <a:gd name="connsiteX157" fmla="*/ 1722268 w 7894726"/>
              <a:gd name="connsiteY157" fmla="*/ 0 h 1455937"/>
              <a:gd name="connsiteX158" fmla="*/ 1464816 w 7894726"/>
              <a:gd name="connsiteY158" fmla="*/ 8877 h 1455937"/>
              <a:gd name="connsiteX159" fmla="*/ 1340529 w 7894726"/>
              <a:gd name="connsiteY159" fmla="*/ 26633 h 1455937"/>
              <a:gd name="connsiteX160" fmla="*/ 692459 w 7894726"/>
              <a:gd name="connsiteY160" fmla="*/ 35510 h 1455937"/>
              <a:gd name="connsiteX161" fmla="*/ 665826 w 7894726"/>
              <a:gd name="connsiteY161" fmla="*/ 44388 h 1455937"/>
              <a:gd name="connsiteX162" fmla="*/ 630315 w 7894726"/>
              <a:gd name="connsiteY162" fmla="*/ 79899 h 1455937"/>
              <a:gd name="connsiteX163" fmla="*/ 594804 w 7894726"/>
              <a:gd name="connsiteY163" fmla="*/ 88776 h 1455937"/>
              <a:gd name="connsiteX164" fmla="*/ 559294 w 7894726"/>
              <a:gd name="connsiteY164" fmla="*/ 106532 h 1455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7894726" h="1455937">
                <a:moveTo>
                  <a:pt x="656948" y="88776"/>
                </a:moveTo>
                <a:cubicBezTo>
                  <a:pt x="587158" y="80053"/>
                  <a:pt x="576851" y="81029"/>
                  <a:pt x="506028" y="62143"/>
                </a:cubicBezTo>
                <a:cubicBezTo>
                  <a:pt x="487944" y="57321"/>
                  <a:pt x="471441" y="45555"/>
                  <a:pt x="452762" y="44388"/>
                </a:cubicBezTo>
                <a:lnTo>
                  <a:pt x="310719" y="35510"/>
                </a:lnTo>
                <a:cubicBezTo>
                  <a:pt x="266331" y="38469"/>
                  <a:pt x="221594" y="38097"/>
                  <a:pt x="177554" y="44388"/>
                </a:cubicBezTo>
                <a:cubicBezTo>
                  <a:pt x="159026" y="47035"/>
                  <a:pt x="142043" y="56225"/>
                  <a:pt x="124288" y="62143"/>
                </a:cubicBezTo>
                <a:lnTo>
                  <a:pt x="97655" y="71021"/>
                </a:lnTo>
                <a:cubicBezTo>
                  <a:pt x="66664" y="102010"/>
                  <a:pt x="82546" y="80835"/>
                  <a:pt x="62144" y="142042"/>
                </a:cubicBezTo>
                <a:lnTo>
                  <a:pt x="53266" y="168675"/>
                </a:lnTo>
                <a:cubicBezTo>
                  <a:pt x="56606" y="192052"/>
                  <a:pt x="59263" y="274486"/>
                  <a:pt x="97655" y="284085"/>
                </a:cubicBezTo>
                <a:lnTo>
                  <a:pt x="133165" y="292963"/>
                </a:lnTo>
                <a:cubicBezTo>
                  <a:pt x="127247" y="316637"/>
                  <a:pt x="125023" y="341555"/>
                  <a:pt x="115410" y="363984"/>
                </a:cubicBezTo>
                <a:cubicBezTo>
                  <a:pt x="85180" y="434519"/>
                  <a:pt x="91158" y="403826"/>
                  <a:pt x="44389" y="435005"/>
                </a:cubicBezTo>
                <a:cubicBezTo>
                  <a:pt x="37425" y="439648"/>
                  <a:pt x="32552" y="446842"/>
                  <a:pt x="26633" y="452761"/>
                </a:cubicBezTo>
                <a:cubicBezTo>
                  <a:pt x="11837" y="497151"/>
                  <a:pt x="0" y="497149"/>
                  <a:pt x="17756" y="532660"/>
                </a:cubicBezTo>
                <a:cubicBezTo>
                  <a:pt x="22528" y="542203"/>
                  <a:pt x="27966" y="551748"/>
                  <a:pt x="35511" y="559293"/>
                </a:cubicBezTo>
                <a:cubicBezTo>
                  <a:pt x="43056" y="566838"/>
                  <a:pt x="52394" y="572715"/>
                  <a:pt x="62144" y="577048"/>
                </a:cubicBezTo>
                <a:cubicBezTo>
                  <a:pt x="79247" y="584649"/>
                  <a:pt x="115410" y="594803"/>
                  <a:pt x="115410" y="594803"/>
                </a:cubicBezTo>
                <a:cubicBezTo>
                  <a:pt x="147054" y="626449"/>
                  <a:pt x="118513" y="601650"/>
                  <a:pt x="168676" y="630314"/>
                </a:cubicBezTo>
                <a:cubicBezTo>
                  <a:pt x="177940" y="635607"/>
                  <a:pt x="185559" y="643736"/>
                  <a:pt x="195309" y="648069"/>
                </a:cubicBezTo>
                <a:cubicBezTo>
                  <a:pt x="208885" y="654103"/>
                  <a:pt x="299792" y="682019"/>
                  <a:pt x="310719" y="683580"/>
                </a:cubicBezTo>
                <a:cubicBezTo>
                  <a:pt x="351836" y="689454"/>
                  <a:pt x="393577" y="689499"/>
                  <a:pt x="435006" y="692458"/>
                </a:cubicBezTo>
                <a:lnTo>
                  <a:pt x="452762" y="745724"/>
                </a:lnTo>
                <a:cubicBezTo>
                  <a:pt x="455721" y="754602"/>
                  <a:pt x="459609" y="763222"/>
                  <a:pt x="461639" y="772357"/>
                </a:cubicBezTo>
                <a:lnTo>
                  <a:pt x="479395" y="852256"/>
                </a:lnTo>
                <a:cubicBezTo>
                  <a:pt x="482354" y="878889"/>
                  <a:pt x="484482" y="905627"/>
                  <a:pt x="488272" y="932155"/>
                </a:cubicBezTo>
                <a:cubicBezTo>
                  <a:pt x="490406" y="947092"/>
                  <a:pt x="489822" y="963353"/>
                  <a:pt x="497150" y="976543"/>
                </a:cubicBezTo>
                <a:cubicBezTo>
                  <a:pt x="516299" y="1011011"/>
                  <a:pt x="529626" y="1011042"/>
                  <a:pt x="559294" y="1020932"/>
                </a:cubicBezTo>
                <a:cubicBezTo>
                  <a:pt x="565212" y="1029810"/>
                  <a:pt x="568717" y="1040900"/>
                  <a:pt x="577049" y="1047565"/>
                </a:cubicBezTo>
                <a:cubicBezTo>
                  <a:pt x="584356" y="1053411"/>
                  <a:pt x="595312" y="1052257"/>
                  <a:pt x="603682" y="1056442"/>
                </a:cubicBezTo>
                <a:cubicBezTo>
                  <a:pt x="613225" y="1061214"/>
                  <a:pt x="621437" y="1068279"/>
                  <a:pt x="630315" y="1074198"/>
                </a:cubicBezTo>
                <a:cubicBezTo>
                  <a:pt x="638632" y="1115780"/>
                  <a:pt x="637483" y="1124043"/>
                  <a:pt x="656948" y="1162974"/>
                </a:cubicBezTo>
                <a:cubicBezTo>
                  <a:pt x="691368" y="1231816"/>
                  <a:pt x="661265" y="1149294"/>
                  <a:pt x="683581" y="1216240"/>
                </a:cubicBezTo>
                <a:cubicBezTo>
                  <a:pt x="687185" y="1241468"/>
                  <a:pt x="687620" y="1291301"/>
                  <a:pt x="710214" y="1313895"/>
                </a:cubicBezTo>
                <a:cubicBezTo>
                  <a:pt x="719572" y="1323253"/>
                  <a:pt x="733561" y="1326437"/>
                  <a:pt x="745725" y="1331650"/>
                </a:cubicBezTo>
                <a:cubicBezTo>
                  <a:pt x="770639" y="1342327"/>
                  <a:pt x="799281" y="1346478"/>
                  <a:pt x="825624" y="1349405"/>
                </a:cubicBezTo>
                <a:cubicBezTo>
                  <a:pt x="887667" y="1356299"/>
                  <a:pt x="949713" y="1363936"/>
                  <a:pt x="1012055" y="1367161"/>
                </a:cubicBezTo>
                <a:cubicBezTo>
                  <a:pt x="1121440" y="1372819"/>
                  <a:pt x="1231038" y="1373079"/>
                  <a:pt x="1340529" y="1376038"/>
                </a:cubicBezTo>
                <a:cubicBezTo>
                  <a:pt x="1367162" y="1378997"/>
                  <a:pt x="1394317" y="1378890"/>
                  <a:pt x="1420428" y="1384916"/>
                </a:cubicBezTo>
                <a:cubicBezTo>
                  <a:pt x="1433323" y="1387892"/>
                  <a:pt x="1443383" y="1398486"/>
                  <a:pt x="1455938" y="1402671"/>
                </a:cubicBezTo>
                <a:cubicBezTo>
                  <a:pt x="1470253" y="1407443"/>
                  <a:pt x="1485531" y="1408590"/>
                  <a:pt x="1500327" y="1411549"/>
                </a:cubicBezTo>
                <a:cubicBezTo>
                  <a:pt x="1565430" y="1405631"/>
                  <a:pt x="1630695" y="1401287"/>
                  <a:pt x="1695635" y="1393794"/>
                </a:cubicBezTo>
                <a:cubicBezTo>
                  <a:pt x="1712684" y="1391827"/>
                  <a:pt x="1740693" y="1381733"/>
                  <a:pt x="1757779" y="1376038"/>
                </a:cubicBezTo>
                <a:lnTo>
                  <a:pt x="1926455" y="1393794"/>
                </a:lnTo>
                <a:cubicBezTo>
                  <a:pt x="2120250" y="1426093"/>
                  <a:pt x="1880958" y="1400149"/>
                  <a:pt x="2104008" y="1420427"/>
                </a:cubicBezTo>
                <a:cubicBezTo>
                  <a:pt x="2200498" y="1439725"/>
                  <a:pt x="2232296" y="1450337"/>
                  <a:pt x="2343705" y="1447060"/>
                </a:cubicBezTo>
                <a:cubicBezTo>
                  <a:pt x="2394337" y="1445571"/>
                  <a:pt x="2444319" y="1435223"/>
                  <a:pt x="2494626" y="1429304"/>
                </a:cubicBezTo>
                <a:cubicBezTo>
                  <a:pt x="2506463" y="1426345"/>
                  <a:pt x="2518405" y="1423779"/>
                  <a:pt x="2530136" y="1420427"/>
                </a:cubicBezTo>
                <a:cubicBezTo>
                  <a:pt x="2569851" y="1409080"/>
                  <a:pt x="2555222" y="1406887"/>
                  <a:pt x="2610035" y="1402671"/>
                </a:cubicBezTo>
                <a:cubicBezTo>
                  <a:pt x="2669119" y="1398126"/>
                  <a:pt x="2728404" y="1396753"/>
                  <a:pt x="2787589" y="1393794"/>
                </a:cubicBezTo>
                <a:cubicBezTo>
                  <a:pt x="2817181" y="1396753"/>
                  <a:pt x="2846971" y="1398149"/>
                  <a:pt x="2876365" y="1402671"/>
                </a:cubicBezTo>
                <a:cubicBezTo>
                  <a:pt x="2885614" y="1404094"/>
                  <a:pt x="2893864" y="1409519"/>
                  <a:pt x="2902999" y="1411549"/>
                </a:cubicBezTo>
                <a:cubicBezTo>
                  <a:pt x="2920571" y="1415454"/>
                  <a:pt x="2938555" y="1417207"/>
                  <a:pt x="2956265" y="1420427"/>
                </a:cubicBezTo>
                <a:cubicBezTo>
                  <a:pt x="2971111" y="1423126"/>
                  <a:pt x="2985769" y="1426823"/>
                  <a:pt x="3000653" y="1429304"/>
                </a:cubicBezTo>
                <a:cubicBezTo>
                  <a:pt x="3109822" y="1447499"/>
                  <a:pt x="3099909" y="1445265"/>
                  <a:pt x="3195962" y="1455937"/>
                </a:cubicBezTo>
                <a:lnTo>
                  <a:pt x="3684233" y="1438182"/>
                </a:lnTo>
                <a:cubicBezTo>
                  <a:pt x="4509342" y="1416657"/>
                  <a:pt x="3961719" y="1442062"/>
                  <a:pt x="4394447" y="1420427"/>
                </a:cubicBezTo>
                <a:cubicBezTo>
                  <a:pt x="4409243" y="1417468"/>
                  <a:pt x="4424132" y="1414942"/>
                  <a:pt x="4438835" y="1411549"/>
                </a:cubicBezTo>
                <a:cubicBezTo>
                  <a:pt x="4462613" y="1406062"/>
                  <a:pt x="4485589" y="1396349"/>
                  <a:pt x="4509857" y="1393794"/>
                </a:cubicBezTo>
                <a:cubicBezTo>
                  <a:pt x="4598342" y="1384480"/>
                  <a:pt x="4776187" y="1376038"/>
                  <a:pt x="4776187" y="1376038"/>
                </a:cubicBezTo>
                <a:cubicBezTo>
                  <a:pt x="4785065" y="1370120"/>
                  <a:pt x="4792600" y="1361349"/>
                  <a:pt x="4802820" y="1358283"/>
                </a:cubicBezTo>
                <a:cubicBezTo>
                  <a:pt x="4822863" y="1352270"/>
                  <a:pt x="4844324" y="1352845"/>
                  <a:pt x="4864964" y="1349405"/>
                </a:cubicBezTo>
                <a:cubicBezTo>
                  <a:pt x="4879848" y="1346924"/>
                  <a:pt x="4894795" y="1344498"/>
                  <a:pt x="4909352" y="1340528"/>
                </a:cubicBezTo>
                <a:cubicBezTo>
                  <a:pt x="4927408" y="1335604"/>
                  <a:pt x="4962618" y="1322772"/>
                  <a:pt x="4962618" y="1322772"/>
                </a:cubicBezTo>
                <a:cubicBezTo>
                  <a:pt x="4968536" y="1313894"/>
                  <a:pt x="4973543" y="1304336"/>
                  <a:pt x="4980373" y="1296139"/>
                </a:cubicBezTo>
                <a:cubicBezTo>
                  <a:pt x="5037342" y="1227776"/>
                  <a:pt x="4980673" y="1309005"/>
                  <a:pt x="5024762" y="1242873"/>
                </a:cubicBezTo>
                <a:cubicBezTo>
                  <a:pt x="5049909" y="1167427"/>
                  <a:pt x="5014837" y="1259415"/>
                  <a:pt x="5051395" y="1198485"/>
                </a:cubicBezTo>
                <a:cubicBezTo>
                  <a:pt x="5056210" y="1190461"/>
                  <a:pt x="5053655" y="1178469"/>
                  <a:pt x="5060272" y="1171852"/>
                </a:cubicBezTo>
                <a:cubicBezTo>
                  <a:pt x="5071241" y="1160883"/>
                  <a:pt x="5106501" y="1150524"/>
                  <a:pt x="5122416" y="1145219"/>
                </a:cubicBezTo>
                <a:cubicBezTo>
                  <a:pt x="5518405" y="1160450"/>
                  <a:pt x="5213300" y="1139934"/>
                  <a:pt x="5468645" y="1171852"/>
                </a:cubicBezTo>
                <a:cubicBezTo>
                  <a:pt x="5548415" y="1181823"/>
                  <a:pt x="5708342" y="1198485"/>
                  <a:pt x="5708342" y="1198485"/>
                </a:cubicBezTo>
                <a:cubicBezTo>
                  <a:pt x="5743853" y="1192567"/>
                  <a:pt x="5779573" y="1187790"/>
                  <a:pt x="5814874" y="1180730"/>
                </a:cubicBezTo>
                <a:cubicBezTo>
                  <a:pt x="5824050" y="1178895"/>
                  <a:pt x="5833137" y="1176037"/>
                  <a:pt x="5841507" y="1171852"/>
                </a:cubicBezTo>
                <a:cubicBezTo>
                  <a:pt x="5856941" y="1164135"/>
                  <a:pt x="5871263" y="1154364"/>
                  <a:pt x="5885896" y="1145219"/>
                </a:cubicBezTo>
                <a:cubicBezTo>
                  <a:pt x="5894944" y="1139564"/>
                  <a:pt x="5902623" y="1131427"/>
                  <a:pt x="5912529" y="1127464"/>
                </a:cubicBezTo>
                <a:cubicBezTo>
                  <a:pt x="5947283" y="1113562"/>
                  <a:pt x="5986964" y="1111211"/>
                  <a:pt x="6019061" y="1091953"/>
                </a:cubicBezTo>
                <a:cubicBezTo>
                  <a:pt x="6030519" y="1085078"/>
                  <a:pt x="6081976" y="1052660"/>
                  <a:pt x="6098960" y="1047565"/>
                </a:cubicBezTo>
                <a:cubicBezTo>
                  <a:pt x="6116201" y="1042393"/>
                  <a:pt x="6134834" y="1043325"/>
                  <a:pt x="6152226" y="1038687"/>
                </a:cubicBezTo>
                <a:cubicBezTo>
                  <a:pt x="6179352" y="1031453"/>
                  <a:pt x="6205492" y="1020932"/>
                  <a:pt x="6232125" y="1012054"/>
                </a:cubicBezTo>
                <a:cubicBezTo>
                  <a:pt x="6341616" y="1020932"/>
                  <a:pt x="6451484" y="1025999"/>
                  <a:pt x="6560599" y="1038687"/>
                </a:cubicBezTo>
                <a:cubicBezTo>
                  <a:pt x="6592215" y="1042363"/>
                  <a:pt x="6648477" y="1074604"/>
                  <a:pt x="6676008" y="1083075"/>
                </a:cubicBezTo>
                <a:cubicBezTo>
                  <a:pt x="6693212" y="1088369"/>
                  <a:pt x="6711519" y="1088994"/>
                  <a:pt x="6729274" y="1091953"/>
                </a:cubicBezTo>
                <a:cubicBezTo>
                  <a:pt x="6818532" y="1136581"/>
                  <a:pt x="6705915" y="1084167"/>
                  <a:pt x="6809173" y="1118586"/>
                </a:cubicBezTo>
                <a:cubicBezTo>
                  <a:pt x="6821728" y="1122771"/>
                  <a:pt x="6832129" y="1132156"/>
                  <a:pt x="6844684" y="1136341"/>
                </a:cubicBezTo>
                <a:cubicBezTo>
                  <a:pt x="6858999" y="1141113"/>
                  <a:pt x="6874515" y="1141249"/>
                  <a:pt x="6889072" y="1145219"/>
                </a:cubicBezTo>
                <a:cubicBezTo>
                  <a:pt x="6907128" y="1150143"/>
                  <a:pt x="6924583" y="1157056"/>
                  <a:pt x="6942338" y="1162974"/>
                </a:cubicBezTo>
                <a:lnTo>
                  <a:pt x="7084381" y="1145219"/>
                </a:lnTo>
                <a:cubicBezTo>
                  <a:pt x="7105130" y="1142513"/>
                  <a:pt x="7126674" y="1142958"/>
                  <a:pt x="7146525" y="1136341"/>
                </a:cubicBezTo>
                <a:cubicBezTo>
                  <a:pt x="7162895" y="1130884"/>
                  <a:pt x="7175480" y="1117425"/>
                  <a:pt x="7190913" y="1109708"/>
                </a:cubicBezTo>
                <a:cubicBezTo>
                  <a:pt x="7205166" y="1102581"/>
                  <a:pt x="7221048" y="1099080"/>
                  <a:pt x="7235301" y="1091953"/>
                </a:cubicBezTo>
                <a:cubicBezTo>
                  <a:pt x="7312094" y="1053557"/>
                  <a:pt x="7247435" y="1073384"/>
                  <a:pt x="7315200" y="1056442"/>
                </a:cubicBezTo>
                <a:cubicBezTo>
                  <a:pt x="7329996" y="1047564"/>
                  <a:pt x="7344155" y="1037526"/>
                  <a:pt x="7359589" y="1029809"/>
                </a:cubicBezTo>
                <a:cubicBezTo>
                  <a:pt x="7367959" y="1025624"/>
                  <a:pt x="7377852" y="1025117"/>
                  <a:pt x="7386222" y="1020932"/>
                </a:cubicBezTo>
                <a:cubicBezTo>
                  <a:pt x="7395765" y="1016160"/>
                  <a:pt x="7403006" y="1007280"/>
                  <a:pt x="7412855" y="1003176"/>
                </a:cubicBezTo>
                <a:cubicBezTo>
                  <a:pt x="7479641" y="975348"/>
                  <a:pt x="7510097" y="973074"/>
                  <a:pt x="7581531" y="958788"/>
                </a:cubicBezTo>
                <a:cubicBezTo>
                  <a:pt x="7687961" y="937502"/>
                  <a:pt x="7640537" y="945995"/>
                  <a:pt x="7723573" y="932155"/>
                </a:cubicBezTo>
                <a:cubicBezTo>
                  <a:pt x="7732451" y="926237"/>
                  <a:pt x="7743375" y="922597"/>
                  <a:pt x="7750206" y="914400"/>
                </a:cubicBezTo>
                <a:cubicBezTo>
                  <a:pt x="7758678" y="904233"/>
                  <a:pt x="7761396" y="890380"/>
                  <a:pt x="7767962" y="878889"/>
                </a:cubicBezTo>
                <a:cubicBezTo>
                  <a:pt x="7773256" y="869625"/>
                  <a:pt x="7780945" y="861799"/>
                  <a:pt x="7785717" y="852256"/>
                </a:cubicBezTo>
                <a:cubicBezTo>
                  <a:pt x="7789902" y="843886"/>
                  <a:pt x="7790410" y="833993"/>
                  <a:pt x="7794595" y="825623"/>
                </a:cubicBezTo>
                <a:cubicBezTo>
                  <a:pt x="7808220" y="798372"/>
                  <a:pt x="7825941" y="773258"/>
                  <a:pt x="7838983" y="745724"/>
                </a:cubicBezTo>
                <a:cubicBezTo>
                  <a:pt x="7852627" y="716920"/>
                  <a:pt x="7874494" y="656947"/>
                  <a:pt x="7874494" y="656947"/>
                </a:cubicBezTo>
                <a:cubicBezTo>
                  <a:pt x="7894726" y="535546"/>
                  <a:pt x="7887237" y="611740"/>
                  <a:pt x="7856738" y="390617"/>
                </a:cubicBezTo>
                <a:cubicBezTo>
                  <a:pt x="7849517" y="338266"/>
                  <a:pt x="7857765" y="352832"/>
                  <a:pt x="7821228" y="328473"/>
                </a:cubicBezTo>
                <a:cubicBezTo>
                  <a:pt x="7778949" y="265055"/>
                  <a:pt x="7806419" y="280382"/>
                  <a:pt x="7750206" y="266330"/>
                </a:cubicBezTo>
                <a:cubicBezTo>
                  <a:pt x="7673266" y="269289"/>
                  <a:pt x="7596213" y="270085"/>
                  <a:pt x="7519387" y="275207"/>
                </a:cubicBezTo>
                <a:cubicBezTo>
                  <a:pt x="7507213" y="276019"/>
                  <a:pt x="7495911" y="282079"/>
                  <a:pt x="7483876" y="284085"/>
                </a:cubicBezTo>
                <a:cubicBezTo>
                  <a:pt x="7460343" y="288007"/>
                  <a:pt x="7436529" y="290004"/>
                  <a:pt x="7412855" y="292963"/>
                </a:cubicBezTo>
                <a:cubicBezTo>
                  <a:pt x="7403977" y="298881"/>
                  <a:pt x="7396344" y="307344"/>
                  <a:pt x="7386222" y="310718"/>
                </a:cubicBezTo>
                <a:cubicBezTo>
                  <a:pt x="7359231" y="319715"/>
                  <a:pt x="7244625" y="327508"/>
                  <a:pt x="7235301" y="328473"/>
                </a:cubicBezTo>
                <a:lnTo>
                  <a:pt x="7075503" y="346229"/>
                </a:lnTo>
                <a:lnTo>
                  <a:pt x="6578354" y="328473"/>
                </a:lnTo>
                <a:cubicBezTo>
                  <a:pt x="6569008" y="327998"/>
                  <a:pt x="6560091" y="323781"/>
                  <a:pt x="6551721" y="319596"/>
                </a:cubicBezTo>
                <a:cubicBezTo>
                  <a:pt x="6482883" y="285177"/>
                  <a:pt x="6565397" y="315275"/>
                  <a:pt x="6498455" y="292963"/>
                </a:cubicBezTo>
                <a:cubicBezTo>
                  <a:pt x="6492536" y="287044"/>
                  <a:pt x="6485928" y="281743"/>
                  <a:pt x="6480699" y="275207"/>
                </a:cubicBezTo>
                <a:cubicBezTo>
                  <a:pt x="6474034" y="266875"/>
                  <a:pt x="6471992" y="254229"/>
                  <a:pt x="6462944" y="248574"/>
                </a:cubicBezTo>
                <a:cubicBezTo>
                  <a:pt x="6447073" y="238655"/>
                  <a:pt x="6427433" y="236737"/>
                  <a:pt x="6409678" y="230819"/>
                </a:cubicBezTo>
                <a:lnTo>
                  <a:pt x="6383045" y="221941"/>
                </a:lnTo>
                <a:cubicBezTo>
                  <a:pt x="6294268" y="224900"/>
                  <a:pt x="6205234" y="223442"/>
                  <a:pt x="6116715" y="230819"/>
                </a:cubicBezTo>
                <a:cubicBezTo>
                  <a:pt x="6084938" y="233467"/>
                  <a:pt x="6029030" y="267974"/>
                  <a:pt x="6001305" y="275207"/>
                </a:cubicBezTo>
                <a:cubicBezTo>
                  <a:pt x="5868023" y="309976"/>
                  <a:pt x="5817095" y="303848"/>
                  <a:pt x="5672832" y="310718"/>
                </a:cubicBezTo>
                <a:cubicBezTo>
                  <a:pt x="5465686" y="304800"/>
                  <a:pt x="5258373" y="303184"/>
                  <a:pt x="5051395" y="292963"/>
                </a:cubicBezTo>
                <a:cubicBezTo>
                  <a:pt x="5018350" y="291331"/>
                  <a:pt x="4986493" y="279886"/>
                  <a:pt x="4953740" y="275207"/>
                </a:cubicBezTo>
                <a:cubicBezTo>
                  <a:pt x="4924299" y="271001"/>
                  <a:pt x="4894556" y="269289"/>
                  <a:pt x="4864964" y="266330"/>
                </a:cubicBezTo>
                <a:cubicBezTo>
                  <a:pt x="4838331" y="260411"/>
                  <a:pt x="4811533" y="255191"/>
                  <a:pt x="4785065" y="248574"/>
                </a:cubicBezTo>
                <a:cubicBezTo>
                  <a:pt x="4775987" y="246304"/>
                  <a:pt x="4766456" y="244512"/>
                  <a:pt x="4758432" y="239697"/>
                </a:cubicBezTo>
                <a:cubicBezTo>
                  <a:pt x="4751255" y="235391"/>
                  <a:pt x="4748369" y="225238"/>
                  <a:pt x="4740676" y="221941"/>
                </a:cubicBezTo>
                <a:cubicBezTo>
                  <a:pt x="4726807" y="215997"/>
                  <a:pt x="4710926" y="216724"/>
                  <a:pt x="4696288" y="213064"/>
                </a:cubicBezTo>
                <a:cubicBezTo>
                  <a:pt x="4687209" y="210794"/>
                  <a:pt x="4678256" y="207872"/>
                  <a:pt x="4669655" y="204186"/>
                </a:cubicBezTo>
                <a:cubicBezTo>
                  <a:pt x="4657491" y="198973"/>
                  <a:pt x="4646496" y="191182"/>
                  <a:pt x="4634144" y="186431"/>
                </a:cubicBezTo>
                <a:cubicBezTo>
                  <a:pt x="4620867" y="181324"/>
                  <a:pt x="4514429" y="145763"/>
                  <a:pt x="4492101" y="142042"/>
                </a:cubicBezTo>
                <a:cubicBezTo>
                  <a:pt x="4459860" y="136669"/>
                  <a:pt x="4426998" y="136124"/>
                  <a:pt x="4394447" y="133165"/>
                </a:cubicBezTo>
                <a:cubicBezTo>
                  <a:pt x="4137527" y="144335"/>
                  <a:pt x="4262876" y="114771"/>
                  <a:pt x="4128117" y="168675"/>
                </a:cubicBezTo>
                <a:cubicBezTo>
                  <a:pt x="4119428" y="172150"/>
                  <a:pt x="4109854" y="173368"/>
                  <a:pt x="4101484" y="177553"/>
                </a:cubicBezTo>
                <a:cubicBezTo>
                  <a:pt x="4086051" y="185270"/>
                  <a:pt x="4072804" y="197046"/>
                  <a:pt x="4057096" y="204186"/>
                </a:cubicBezTo>
                <a:cubicBezTo>
                  <a:pt x="4040058" y="211931"/>
                  <a:pt x="4003830" y="221941"/>
                  <a:pt x="4003830" y="221941"/>
                </a:cubicBezTo>
                <a:cubicBezTo>
                  <a:pt x="3966433" y="259338"/>
                  <a:pt x="4003743" y="226424"/>
                  <a:pt x="3923931" y="266330"/>
                </a:cubicBezTo>
                <a:cubicBezTo>
                  <a:pt x="3840077" y="308257"/>
                  <a:pt x="3912963" y="281824"/>
                  <a:pt x="3852909" y="301840"/>
                </a:cubicBezTo>
                <a:cubicBezTo>
                  <a:pt x="3844031" y="307759"/>
                  <a:pt x="3836266" y="315850"/>
                  <a:pt x="3826276" y="319596"/>
                </a:cubicBezTo>
                <a:cubicBezTo>
                  <a:pt x="3812148" y="324894"/>
                  <a:pt x="3796591" y="325080"/>
                  <a:pt x="3781888" y="328473"/>
                </a:cubicBezTo>
                <a:cubicBezTo>
                  <a:pt x="3758110" y="333960"/>
                  <a:pt x="3734540" y="340310"/>
                  <a:pt x="3710866" y="346229"/>
                </a:cubicBezTo>
                <a:lnTo>
                  <a:pt x="3329127" y="328473"/>
                </a:lnTo>
                <a:cubicBezTo>
                  <a:pt x="3279609" y="325378"/>
                  <a:pt x="3284194" y="316878"/>
                  <a:pt x="3240350" y="292963"/>
                </a:cubicBezTo>
                <a:cubicBezTo>
                  <a:pt x="3222923" y="283457"/>
                  <a:pt x="3205408" y="273965"/>
                  <a:pt x="3187084" y="266330"/>
                </a:cubicBezTo>
                <a:cubicBezTo>
                  <a:pt x="3169808" y="259132"/>
                  <a:pt x="3133818" y="248574"/>
                  <a:pt x="3133818" y="248574"/>
                </a:cubicBezTo>
                <a:cubicBezTo>
                  <a:pt x="3050232" y="164988"/>
                  <a:pt x="3184269" y="291084"/>
                  <a:pt x="3053919" y="204186"/>
                </a:cubicBezTo>
                <a:cubicBezTo>
                  <a:pt x="3045041" y="198268"/>
                  <a:pt x="3035617" y="193096"/>
                  <a:pt x="3027286" y="186431"/>
                </a:cubicBezTo>
                <a:cubicBezTo>
                  <a:pt x="3020750" y="181202"/>
                  <a:pt x="3017017" y="172418"/>
                  <a:pt x="3009531" y="168675"/>
                </a:cubicBezTo>
                <a:cubicBezTo>
                  <a:pt x="2998618" y="163218"/>
                  <a:pt x="2985752" y="163150"/>
                  <a:pt x="2974020" y="159798"/>
                </a:cubicBezTo>
                <a:cubicBezTo>
                  <a:pt x="2914740" y="142861"/>
                  <a:pt x="2976245" y="151291"/>
                  <a:pt x="2867488" y="133165"/>
                </a:cubicBezTo>
                <a:cubicBezTo>
                  <a:pt x="2811735" y="123873"/>
                  <a:pt x="2724325" y="120803"/>
                  <a:pt x="2672179" y="115409"/>
                </a:cubicBezTo>
                <a:cubicBezTo>
                  <a:pt x="2334957" y="80524"/>
                  <a:pt x="2764955" y="103245"/>
                  <a:pt x="2157274" y="88776"/>
                </a:cubicBezTo>
                <a:cubicBezTo>
                  <a:pt x="2127682" y="82858"/>
                  <a:pt x="2098399" y="75098"/>
                  <a:pt x="2068498" y="71021"/>
                </a:cubicBezTo>
                <a:cubicBezTo>
                  <a:pt x="2033191" y="66206"/>
                  <a:pt x="1997453" y="65369"/>
                  <a:pt x="1961965" y="62143"/>
                </a:cubicBezTo>
                <a:lnTo>
                  <a:pt x="1873189" y="53266"/>
                </a:lnTo>
                <a:cubicBezTo>
                  <a:pt x="1855434" y="47347"/>
                  <a:pt x="1837979" y="40434"/>
                  <a:pt x="1819923" y="35510"/>
                </a:cubicBezTo>
                <a:cubicBezTo>
                  <a:pt x="1797629" y="29430"/>
                  <a:pt x="1770455" y="28532"/>
                  <a:pt x="1748901" y="17755"/>
                </a:cubicBezTo>
                <a:cubicBezTo>
                  <a:pt x="1739358" y="12983"/>
                  <a:pt x="1731146" y="5918"/>
                  <a:pt x="1722268" y="0"/>
                </a:cubicBezTo>
                <a:cubicBezTo>
                  <a:pt x="1636451" y="2959"/>
                  <a:pt x="1550476" y="2901"/>
                  <a:pt x="1464816" y="8877"/>
                </a:cubicBezTo>
                <a:cubicBezTo>
                  <a:pt x="1423068" y="11790"/>
                  <a:pt x="1382375" y="26060"/>
                  <a:pt x="1340529" y="26633"/>
                </a:cubicBezTo>
                <a:lnTo>
                  <a:pt x="692459" y="35510"/>
                </a:lnTo>
                <a:cubicBezTo>
                  <a:pt x="683581" y="38469"/>
                  <a:pt x="673441" y="38949"/>
                  <a:pt x="665826" y="44388"/>
                </a:cubicBezTo>
                <a:cubicBezTo>
                  <a:pt x="652204" y="54118"/>
                  <a:pt x="646555" y="75839"/>
                  <a:pt x="630315" y="79899"/>
                </a:cubicBezTo>
                <a:lnTo>
                  <a:pt x="594804" y="88776"/>
                </a:lnTo>
                <a:cubicBezTo>
                  <a:pt x="572864" y="110717"/>
                  <a:pt x="585419" y="106532"/>
                  <a:pt x="559294" y="106532"/>
                </a:cubicBezTo>
              </a:path>
            </a:pathLst>
          </a:custGeom>
          <a:solidFill>
            <a:srgbClr val="FFFF00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54013" y="476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Overview</a:t>
            </a:r>
            <a:r>
              <a:rPr lang="en-US" sz="4800" smtClean="0">
                <a:ln w="1143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of Our Results</a:t>
            </a:r>
            <a:endParaRPr lang="en-US" sz="4800">
              <a:ln w="11430"/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354013" y="990600"/>
            <a:ext cx="8561387" cy="541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Introducing several variants of equational proofs of varying strength and their relations</a:t>
            </a:r>
            <a:endParaRPr lang="en-US">
              <a:solidFill>
                <a:srgbClr val="00B050"/>
              </a:solidFill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FF0000"/>
                </a:solidFill>
                <a:sym typeface="Wingdings" pitchFamily="2" charset="2"/>
              </a:rPr>
              <a:t>Upper bounds</a:t>
            </a: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: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669900"/>
                </a:solidFill>
                <a:sym typeface="Wingdings" pitchFamily="2" charset="2"/>
              </a:rPr>
              <a:t>Symmetric polynomials </a:t>
            </a: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and close identities for counting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Simulation of </a:t>
            </a:r>
            <a:r>
              <a:rPr lang="en-US" smtClean="0">
                <a:solidFill>
                  <a:srgbClr val="669900"/>
                </a:solidFill>
                <a:sym typeface="Wingdings" pitchFamily="2" charset="2"/>
              </a:rPr>
              <a:t>PIT</a:t>
            </a: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 procedures [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DS06</a:t>
            </a: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]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FF0000"/>
                </a:solidFill>
                <a:sym typeface="Wingdings" pitchFamily="2" charset="2"/>
              </a:rPr>
              <a:t>Lower bounds</a:t>
            </a: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: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Non-trivial exponential lower bounds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Analytic depth-3 proofs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One-way proofs (strictly ‘’analytic’’ proofs)</a:t>
            </a:r>
            <a:endParaRPr lang="en-US" smtClean="0">
              <a:solidFill>
                <a:schemeClr val="tx2"/>
              </a:solidFill>
              <a:sym typeface="Wingdings" pitchFamily="2" charset="2"/>
            </a:endParaRP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r>
              <a:rPr lang="en-US" smtClean="0">
                <a:solidFill>
                  <a:srgbClr val="0070C0"/>
                </a:solidFill>
                <a:sym typeface="Wingdings" pitchFamily="2" charset="2"/>
              </a:rPr>
              <a:t>Full equational proofs over rings with big computational complexity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12</a:t>
            </a:fld>
            <a:endParaRPr lang="en-US" sz="1400"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159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14400" y="1295400"/>
            <a:ext cx="7772400" cy="24384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Butt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smtClean="0">
                <a:ln w="11430"/>
                <a:solidFill>
                  <a:schemeClr val="bg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 Fragment</a:t>
            </a:r>
            <a:r>
              <a:rPr lang="en-US" sz="66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:</a:t>
            </a:r>
          </a:p>
          <a:p>
            <a:pPr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Straight-Line</a:t>
            </a:r>
            <a:r>
              <a:rPr lang="en-US" sz="540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Proofs </a:t>
            </a:r>
            <a:endParaRPr lang="en-US" sz="540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13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5366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Straight-Line Proofs</a:t>
            </a:r>
            <a:endParaRPr lang="en-US" sz="480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3" y="1524000"/>
            <a:ext cx="8561387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Every proof-line in a straight-line proof is an </a:t>
            </a:r>
            <a:r>
              <a:rPr lang="en-US" sz="28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arithmetic formula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28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Elementary operations</a:t>
            </a:r>
            <a:r>
              <a:rPr lang="en-US" sz="2800" smtClean="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: </a:t>
            </a:r>
            <a:r>
              <a:rPr lang="en-US" sz="44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  g</a:t>
            </a:r>
            <a:endParaRPr lang="en-US" sz="3600" smtClean="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(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meaning that sub-formula 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 transforms into sub-formula 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)</a:t>
            </a:r>
            <a:endParaRPr lang="en-US" sz="3200" smtClean="0">
              <a:solidFill>
                <a:srgbClr val="000099"/>
              </a:solidFill>
              <a:cs typeface="Aria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28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Application</a:t>
            </a:r>
            <a:r>
              <a:rPr lang="en-US" sz="2800" smtClean="0">
                <a:solidFill>
                  <a:srgbClr val="C00000"/>
                </a:solidFill>
                <a:cs typeface="Arial" pitchFamily="34" charset="0"/>
                <a:sym typeface="Wingdings" pitchFamily="2" charset="2"/>
              </a:rPr>
              <a:t> </a:t>
            </a: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of an elementary operation fg</a:t>
            </a:r>
            <a:r>
              <a:rPr lang="en-US" sz="2800" smtClean="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: </a:t>
            </a:r>
          </a:p>
          <a:p>
            <a:pPr marL="2857500" lvl="5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     </a:t>
            </a:r>
            <a:r>
              <a:rPr lang="en-US" sz="44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A{</a:t>
            </a:r>
            <a:r>
              <a:rPr lang="en-US" sz="44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44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} </a:t>
            </a:r>
            <a:r>
              <a:rPr lang="en-US" sz="44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</a:t>
            </a:r>
            <a:r>
              <a:rPr lang="en-US" sz="440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 </a:t>
            </a:r>
            <a:r>
              <a:rPr lang="en-US" sz="44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A{</a:t>
            </a:r>
            <a:r>
              <a:rPr lang="en-US" sz="44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44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}</a:t>
            </a:r>
            <a:endParaRPr lang="en-US" sz="2800" smtClean="0">
              <a:solidFill>
                <a:srgbClr val="FF0000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2800" smtClean="0">
              <a:solidFill>
                <a:srgbClr val="00990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14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5" name="הסבר ענן 4"/>
          <p:cNvSpPr/>
          <p:nvPr/>
        </p:nvSpPr>
        <p:spPr bwMode="auto">
          <a:xfrm>
            <a:off x="354012" y="838200"/>
            <a:ext cx="4675188" cy="2019300"/>
          </a:xfrm>
          <a:prstGeom prst="cloudCallout">
            <a:avLst>
              <a:gd name="adj1" fmla="val 46490"/>
              <a:gd name="adj2" fmla="val 50437"/>
            </a:avLst>
          </a:prstGeom>
          <a:solidFill>
            <a:srgbClr val="E4F880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800" smtClean="0"/>
              <a:t>If we have both </a:t>
            </a:r>
            <a:r>
              <a:rPr lang="en-US" sz="2800" smtClean="0">
                <a:solidFill>
                  <a:srgbClr val="0000FF"/>
                </a:solidFill>
              </a:rPr>
              <a:t>f</a:t>
            </a:r>
            <a:r>
              <a:rPr lang="en-US" sz="2800" smtClean="0">
                <a:solidFill>
                  <a:srgbClr val="0000FF"/>
                </a:solidFill>
                <a:sym typeface="Wingdings" pitchFamily="2" charset="2"/>
              </a:rPr>
              <a:t>g</a:t>
            </a:r>
            <a:r>
              <a:rPr lang="en-US" sz="2800" smtClean="0">
                <a:sym typeface="Wingdings" pitchFamily="2" charset="2"/>
              </a:rPr>
              <a:t> and </a:t>
            </a:r>
            <a:r>
              <a:rPr lang="en-US" sz="2800" smtClean="0">
                <a:solidFill>
                  <a:srgbClr val="0000FF"/>
                </a:solidFill>
                <a:sym typeface="Wingdings" pitchFamily="2" charset="2"/>
              </a:rPr>
              <a:t>gf</a:t>
            </a:r>
            <a:r>
              <a:rPr lang="en-US" sz="2800" smtClean="0">
                <a:sym typeface="Wingdings" pitchFamily="2" charset="2"/>
              </a:rPr>
              <a:t> we write </a:t>
            </a:r>
            <a:r>
              <a:rPr lang="en-US" sz="2800" smtClean="0">
                <a:solidFill>
                  <a:srgbClr val="0000FF"/>
                </a:solidFill>
                <a:sym typeface="Wingdings" pitchFamily="2" charset="2"/>
              </a:rPr>
              <a:t>f</a:t>
            </a:r>
            <a:r>
              <a:rPr lang="en-US" sz="2800" smtClean="0">
                <a:solidFill>
                  <a:srgbClr val="0000FF"/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z="2800" smtClean="0">
                <a:solidFill>
                  <a:srgbClr val="0000FF"/>
                </a:solidFill>
                <a:sym typeface="Wingdings" pitchFamily="2" charset="2"/>
              </a:rPr>
              <a:t>g</a:t>
            </a:r>
            <a:endParaRPr lang="en-US" sz="2800" smtClean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4013" y="5569803"/>
            <a:ext cx="32004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A</a:t>
            </a:r>
            <a:r>
              <a:rPr lang="en-US" smtClean="0"/>
              <a:t> is a formula, </a:t>
            </a:r>
            <a:r>
              <a:rPr lang="en-US" smtClean="0">
                <a:solidFill>
                  <a:srgbClr val="0000FF"/>
                </a:solidFill>
              </a:rPr>
              <a:t>f</a:t>
            </a:r>
            <a:r>
              <a:rPr lang="en-US" smtClean="0"/>
              <a:t> is a subformula in </a:t>
            </a:r>
            <a:r>
              <a:rPr lang="en-US" smtClean="0">
                <a:solidFill>
                  <a:srgbClr val="FF0000"/>
                </a:solidFill>
              </a:rPr>
              <a:t>A</a:t>
            </a:r>
            <a:r>
              <a:rPr lang="en-US" smtClean="0"/>
              <a:t>.</a:t>
            </a:r>
            <a:endParaRPr lang="en-US"/>
          </a:p>
        </p:txBody>
      </p:sp>
      <p:cxnSp>
        <p:nvCxnSpPr>
          <p:cNvPr id="9" name="מחבר חץ ישר 8"/>
          <p:cNvCxnSpPr/>
          <p:nvPr/>
        </p:nvCxnSpPr>
        <p:spPr bwMode="auto">
          <a:xfrm flipV="1">
            <a:off x="2286000" y="5257800"/>
            <a:ext cx="1066800" cy="31200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</p:cSld>
  <p:clrMapOvr>
    <a:masterClrMapping/>
  </p:clrMapOvr>
  <p:transition advTm="720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קבוצה 13"/>
          <p:cNvGrpSpPr/>
          <p:nvPr/>
        </p:nvGrpSpPr>
        <p:grpSpPr>
          <a:xfrm>
            <a:off x="228600" y="1444098"/>
            <a:ext cx="8623531" cy="4804302"/>
            <a:chOff x="256356" y="1524000"/>
            <a:chExt cx="8623531" cy="4804302"/>
          </a:xfrm>
        </p:grpSpPr>
        <p:sp>
          <p:nvSpPr>
            <p:cNvPr id="13" name="מלבן 12"/>
            <p:cNvSpPr/>
            <p:nvPr/>
          </p:nvSpPr>
          <p:spPr bwMode="auto">
            <a:xfrm>
              <a:off x="574088" y="1524000"/>
              <a:ext cx="8305799" cy="4724400"/>
            </a:xfrm>
            <a:prstGeom prst="rect">
              <a:avLst/>
            </a:prstGeom>
            <a:solidFill>
              <a:srgbClr val="FFFF00">
                <a:tint val="66000"/>
                <a:satMod val="160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6387" name="Rectangle 20"/>
            <p:cNvSpPr>
              <a:spLocks noChangeArrowheads="1"/>
            </p:cNvSpPr>
            <p:nvPr/>
          </p:nvSpPr>
          <p:spPr bwMode="auto">
            <a:xfrm>
              <a:off x="256356" y="1603902"/>
              <a:ext cx="8359774" cy="4724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/>
            <a:lstStyle/>
            <a:p>
              <a:pPr marL="571500" indent="-571500" algn="just" eaLnBrk="0" hangingPunct="0">
                <a:spcBef>
                  <a:spcPct val="20000"/>
                </a:spcBef>
                <a:buClr>
                  <a:srgbClr val="000099"/>
                </a:buClr>
                <a:buSzPct val="145000"/>
                <a:defRPr/>
              </a:pPr>
              <a:r>
                <a:rPr lang="en-US" sz="2800" smtClean="0">
                  <a:solidFill>
                    <a:srgbClr val="009900"/>
                  </a:solidFill>
                  <a:cs typeface="Arial" pitchFamily="34" charset="0"/>
                  <a:sym typeface="Wingdings" pitchFamily="2" charset="2"/>
                </a:rPr>
                <a:t>    </a:t>
              </a:r>
              <a:r>
                <a:rPr lang="en-US" sz="3600" smtClean="0">
                  <a:solidFill>
                    <a:srgbClr val="000099"/>
                  </a:solidFill>
                  <a:cs typeface="Arial" pitchFamily="34" charset="0"/>
                  <a:sym typeface="Wingdings" pitchFamily="2" charset="2"/>
                </a:rPr>
                <a:t>Definition:</a:t>
              </a:r>
              <a:r>
                <a:rPr lang="en-US" sz="3600" smtClean="0">
                  <a:solidFill>
                    <a:srgbClr val="3399FF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sz="3600" smtClean="0">
                  <a:solidFill>
                    <a:schemeClr val="tx2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A </a:t>
              </a:r>
              <a:r>
                <a:rPr lang="en-US" sz="3600" smtClean="0">
                  <a:solidFill>
                    <a:srgbClr val="0000FF"/>
                  </a:solidFill>
                  <a:cs typeface="Arial" pitchFamily="34" charset="0"/>
                  <a:sym typeface="Wingdings" pitchFamily="2" charset="2"/>
                </a:rPr>
                <a:t>straight-line proof of</a:t>
              </a:r>
              <a:r>
                <a:rPr lang="en-US" sz="3600" smtClean="0">
                  <a:solidFill>
                    <a:schemeClr val="tx2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az-Cyrl-AZ" sz="36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Ф</a:t>
              </a:r>
              <a:r>
                <a:rPr lang="en-US" sz="36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 (</a:t>
              </a:r>
              <a:r>
                <a:rPr lang="en-US" sz="3600" smtClean="0">
                  <a:solidFill>
                    <a:srgbClr val="0000FF"/>
                  </a:solidFill>
                  <a:cs typeface="Arial" pitchFamily="34" charset="0"/>
                  <a:sym typeface="Wingdings" pitchFamily="2" charset="2"/>
                </a:rPr>
                <a:t>=</a:t>
              </a:r>
              <a:r>
                <a:rPr lang="en-US" sz="36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0)</a:t>
              </a:r>
              <a:r>
                <a:rPr lang="en-US" sz="3600" smtClean="0">
                  <a:solidFill>
                    <a:schemeClr val="tx2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is a sequence of formulas </a:t>
              </a:r>
              <a:r>
                <a:rPr lang="en-US" sz="3600" err="1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F</a:t>
              </a:r>
              <a:r>
                <a:rPr lang="en-US" sz="3600" baseline="-25000" err="1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1</a:t>
              </a:r>
              <a:r>
                <a:rPr lang="en-US" sz="36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,…,F</a:t>
              </a:r>
              <a:r>
                <a:rPr lang="en-US" sz="3600" baseline="-250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m</a:t>
              </a:r>
              <a:r>
                <a:rPr lang="en-US" sz="3600" smtClean="0">
                  <a:solidFill>
                    <a:schemeClr val="tx2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, where </a:t>
              </a:r>
              <a:r>
                <a:rPr lang="en-US" sz="3600" err="1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F</a:t>
              </a:r>
              <a:r>
                <a:rPr lang="en-US" sz="3600" baseline="-25000" err="1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1</a:t>
              </a:r>
              <a:r>
                <a:rPr lang="en-US" sz="36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=</a:t>
              </a:r>
              <a:r>
                <a:rPr lang="az-Cyrl-AZ" sz="36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 Ф</a:t>
              </a:r>
              <a:r>
                <a:rPr lang="en-US" sz="360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sz="3600" smtClean="0">
                  <a:solidFill>
                    <a:schemeClr val="bg2">
                      <a:lumMod val="50000"/>
                    </a:schemeClr>
                  </a:solidFill>
                  <a:cs typeface="Arial" pitchFamily="34" charset="0"/>
                  <a:sym typeface="Wingdings" pitchFamily="2" charset="2"/>
                </a:rPr>
                <a:t>and</a:t>
              </a:r>
              <a:r>
                <a:rPr lang="en-US" sz="36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 F</a:t>
              </a:r>
              <a:r>
                <a:rPr lang="en-US" sz="3600" baseline="-250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m</a:t>
              </a:r>
              <a:r>
                <a:rPr lang="en-US" sz="36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sz="360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is the </a:t>
              </a:r>
              <a:r>
                <a:rPr lang="en-US" sz="360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0 </a:t>
              </a:r>
              <a:r>
                <a:rPr lang="en-US" sz="360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formula</a:t>
              </a:r>
              <a:r>
                <a:rPr lang="en-US" sz="360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  <a:sym typeface="Wingdings" pitchFamily="2" charset="2"/>
                </a:rPr>
                <a:t>, </a:t>
              </a:r>
              <a:r>
                <a:rPr lang="en-US" sz="360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and every formula </a:t>
              </a:r>
              <a:r>
                <a:rPr lang="en-US" sz="3600" err="1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F</a:t>
              </a:r>
              <a:r>
                <a:rPr lang="en-US" sz="3600" baseline="-25000" err="1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i</a:t>
              </a:r>
              <a:r>
                <a:rPr lang="en-US" sz="360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(</a:t>
              </a:r>
              <a:r>
                <a:rPr lang="en-US" sz="360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i</a:t>
              </a:r>
              <a:r>
                <a:rPr lang="en-US" sz="360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&gt;1) derived from immediate previous formula by one of the </a:t>
              </a:r>
              <a:r>
                <a:rPr lang="en-US" sz="3600" smtClean="0">
                  <a:solidFill>
                    <a:srgbClr val="0000FF"/>
                  </a:solidFill>
                  <a:cs typeface="Arial" pitchFamily="34" charset="0"/>
                  <a:sym typeface="Wingdings" pitchFamily="2" charset="2"/>
                </a:rPr>
                <a:t>following elementary operations</a:t>
              </a:r>
              <a:r>
                <a:rPr lang="en-US" sz="360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  <a:sym typeface="Wingdings" pitchFamily="2" charset="2"/>
                </a:rPr>
                <a:t>……</a:t>
              </a:r>
              <a:endParaRPr lang="en-US" sz="400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  <a:sym typeface="Wingdings" pitchFamily="2" charset="2"/>
              </a:endParaRPr>
            </a:p>
          </p:txBody>
        </p:sp>
      </p:grp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15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Straight-Line Proofs (dfn.)</a:t>
            </a:r>
            <a:endParaRPr lang="en-US" sz="480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 advTm="72026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 bwMode="auto">
          <a:xfrm>
            <a:off x="990600" y="1295400"/>
            <a:ext cx="6934200" cy="4724400"/>
          </a:xfrm>
          <a:prstGeom prst="rect">
            <a:avLst/>
          </a:prstGeom>
          <a:solidFill>
            <a:srgbClr val="FFFF00">
              <a:tint val="66000"/>
              <a:satMod val="16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658813" y="1295400"/>
            <a:ext cx="7418387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   Standard polynomial-ring axioms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</a:t>
            </a: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	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Zero element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</a:t>
            </a:r>
            <a:r>
              <a:rPr lang="en-US" sz="3200" smtClean="0">
                <a:solidFill>
                  <a:srgbClr val="FF0000"/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,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f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</a:t>
            </a:r>
            <a:r>
              <a:rPr lang="en-US" sz="3200" smtClean="0">
                <a:solidFill>
                  <a:srgbClr val="FF0000"/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</a:t>
            </a: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Unit element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1</a:t>
            </a:r>
            <a:r>
              <a:rPr lang="en-US" sz="3200" smtClean="0">
                <a:solidFill>
                  <a:srgbClr val="FF0000"/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Addition </a:t>
            </a:r>
            <a:r>
              <a:rPr lang="en-US" sz="2800" err="1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commutativity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	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Product </a:t>
            </a:r>
            <a:r>
              <a:rPr lang="en-US" sz="2800" err="1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commutativity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endParaRPr lang="en-US" sz="320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Distributivity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f</a:t>
            </a:r>
            <a:r>
              <a:rPr lang="en-US" sz="320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(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err="1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h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)</a:t>
            </a:r>
            <a:r>
              <a:rPr lang="en-US" sz="3200" smtClean="0">
                <a:solidFill>
                  <a:srgbClr val="FF0000"/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h</a:t>
            </a:r>
            <a:endParaRPr lang="en-US" sz="320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Number identities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a</a:t>
            </a:r>
            <a:r>
              <a:rPr lang="en-US" sz="28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b</a:t>
            </a:r>
            <a:r>
              <a:rPr lang="en-US" sz="2800" smtClean="0">
                <a:solidFill>
                  <a:srgbClr val="FF0000"/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c</a:t>
            </a:r>
            <a:r>
              <a:rPr lang="en-US" sz="28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</a:t>
            </a:r>
            <a:r>
              <a:rPr lang="en-US" sz="28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b</a:t>
            </a:r>
            <a:r>
              <a:rPr lang="en-US" sz="2800" smtClean="0">
                <a:solidFill>
                  <a:srgbClr val="FF0000"/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d</a:t>
            </a: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			 </a:t>
            </a:r>
            <a:r>
              <a:rPr lang="en-US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(</a:t>
            </a:r>
            <a:r>
              <a:rPr lang="en-US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for all </a:t>
            </a:r>
            <a:r>
              <a:rPr lang="en-US" err="1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a,b,c,d</a:t>
            </a:r>
            <a:r>
              <a:rPr lang="en-US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 in the field</a:t>
            </a:r>
            <a:r>
              <a:rPr lang="en-US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)</a:t>
            </a:r>
            <a:endParaRPr lang="en-US" sz="3200">
              <a:solidFill>
                <a:srgbClr val="00B05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16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Elementary Operations</a:t>
            </a:r>
            <a:endParaRPr lang="en-US" sz="480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אליפסה 15"/>
          <p:cNvSpPr/>
          <p:nvPr/>
        </p:nvSpPr>
        <p:spPr bwMode="auto">
          <a:xfrm>
            <a:off x="1071562" y="5132386"/>
            <a:ext cx="1976438" cy="582613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9" name="אליפסה 8"/>
          <p:cNvSpPr/>
          <p:nvPr/>
        </p:nvSpPr>
        <p:spPr bwMode="auto">
          <a:xfrm>
            <a:off x="1071562" y="4648200"/>
            <a:ext cx="833437" cy="484187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1" name="אליפסה 10"/>
          <p:cNvSpPr/>
          <p:nvPr/>
        </p:nvSpPr>
        <p:spPr bwMode="auto">
          <a:xfrm>
            <a:off x="914400" y="3881735"/>
            <a:ext cx="4343400" cy="762000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5" name="אליפסה 14"/>
          <p:cNvSpPr/>
          <p:nvPr/>
        </p:nvSpPr>
        <p:spPr bwMode="auto">
          <a:xfrm>
            <a:off x="1071562" y="3429000"/>
            <a:ext cx="1595438" cy="457200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4" name="אליפסה 13"/>
          <p:cNvSpPr/>
          <p:nvPr/>
        </p:nvSpPr>
        <p:spPr bwMode="auto">
          <a:xfrm>
            <a:off x="2895600" y="2670706"/>
            <a:ext cx="2868966" cy="758294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3" name="אליפסה 12"/>
          <p:cNvSpPr/>
          <p:nvPr/>
        </p:nvSpPr>
        <p:spPr bwMode="auto">
          <a:xfrm>
            <a:off x="4334522" y="2213506"/>
            <a:ext cx="1268766" cy="457200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2" name="אליפסה 11"/>
          <p:cNvSpPr/>
          <p:nvPr/>
        </p:nvSpPr>
        <p:spPr bwMode="auto">
          <a:xfrm>
            <a:off x="3352800" y="1653468"/>
            <a:ext cx="990600" cy="457200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071563" y="1600200"/>
          <a:ext cx="4719637" cy="4560888"/>
        </p:xfrm>
        <a:graphic>
          <a:graphicData uri="http://schemas.openxmlformats.org/presentationml/2006/ole">
            <p:oleObj spid="_x0000_s172035" name="Equation" r:id="rId4" imgW="2412720" imgH="2247840" progId="Equation.DSMT4">
              <p:embed/>
            </p:oleObj>
          </a:graphicData>
        </a:graphic>
      </p:graphicFrame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54013" y="2508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Example</a:t>
            </a:r>
            <a:r>
              <a:rPr lang="en-US" sz="40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(</a:t>
            </a:r>
            <a:r>
              <a:rPr lang="en-US" sz="480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same</a:t>
            </a:r>
            <a:r>
              <a:rPr lang="en-US" sz="400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480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as</a:t>
            </a:r>
            <a:r>
              <a:rPr lang="en-US" sz="400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480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before</a:t>
            </a:r>
            <a:r>
              <a:rPr lang="en-US" sz="40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)</a:t>
            </a:r>
          </a:p>
        </p:txBody>
      </p:sp>
      <p:sp>
        <p:nvSpPr>
          <p:cNvPr id="4110" name="Rectangle 20"/>
          <p:cNvSpPr>
            <a:spLocks noChangeArrowheads="1"/>
          </p:cNvSpPr>
          <p:nvPr/>
        </p:nvSpPr>
        <p:spPr bwMode="auto">
          <a:xfrm>
            <a:off x="354013" y="1012825"/>
            <a:ext cx="8561387" cy="538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>
              <a:solidFill>
                <a:srgbClr val="FF3399"/>
              </a:solidFill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endParaRPr lang="en-US" sz="3200">
              <a:solidFill>
                <a:schemeClr val="tx2"/>
              </a:solidFill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3200">
              <a:solidFill>
                <a:schemeClr val="tx2"/>
              </a:solidFill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4495800" y="3100388"/>
          <a:ext cx="914400" cy="198437"/>
        </p:xfrm>
        <a:graphic>
          <a:graphicData uri="http://schemas.openxmlformats.org/presentationml/2006/ole">
            <p:oleObj spid="_x0000_s172034" name="Equation" r:id="rId5" imgW="914400" imgH="198720" progId="Equation.DSMT4">
              <p:embed/>
            </p:oleObj>
          </a:graphicData>
        </a:graphic>
      </p:graphicFrame>
      <p:sp>
        <p:nvSpPr>
          <p:cNvPr id="17" name="מציין מיקום של מספר שקופית 1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17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12166" y="1882068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(f•g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g•f)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64566" y="237996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(f•1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91200" y="3100388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(f•(g+h)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f•g+f•h)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86400" y="3653135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(f•1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10200" y="42627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(f•(g+h)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f•g+f•h)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52800" y="556036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f•0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0)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86200" y="48768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(a+b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c)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ransition advTm="53804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endParaRPr lang="en-US" sz="480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3" y="1524000"/>
            <a:ext cx="8561387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4000" smtClean="0">
                <a:solidFill>
                  <a:srgbClr val="009900"/>
                </a:solidFill>
                <a:cs typeface="Arial" pitchFamily="34" charset="0"/>
                <a:sym typeface="Wingdings" pitchFamily="2" charset="2"/>
              </a:rPr>
              <a:t>Proposition</a:t>
            </a:r>
            <a:r>
              <a:rPr lang="en-US" sz="3200" smtClean="0">
                <a:solidFill>
                  <a:srgbClr val="009900"/>
                </a:solidFill>
                <a:cs typeface="Arial" pitchFamily="34" charset="0"/>
                <a:sym typeface="Wingdings" pitchFamily="2" charset="2"/>
              </a:rPr>
              <a:t>: </a:t>
            </a:r>
            <a:r>
              <a:rPr lang="en-US" sz="40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Straight-line proofs are polynomialy equivalent to </a:t>
            </a:r>
            <a:r>
              <a:rPr lang="en-US" sz="4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tree-like</a:t>
            </a:r>
            <a:r>
              <a:rPr lang="en-US" sz="40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 equational proofs</a:t>
            </a:r>
            <a:r>
              <a:rPr lang="en-US" sz="360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.</a:t>
            </a:r>
            <a:endParaRPr lang="en-US" sz="3600">
              <a:solidFill>
                <a:srgbClr val="FF3399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>
              <a:solidFill>
                <a:srgbClr val="FF000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18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72026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1676400"/>
            <a:ext cx="8458200" cy="23526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Butt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6600" smtClean="0">
                <a:ln w="11430"/>
                <a:solidFill>
                  <a:schemeClr val="bg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 Fragment</a:t>
            </a:r>
            <a:r>
              <a:rPr lang="en-US" sz="66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:</a:t>
            </a:r>
            <a:endParaRPr lang="en-US" sz="66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  <a:p>
            <a:pPr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66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  Analytic</a:t>
            </a:r>
            <a:r>
              <a:rPr lang="en-US" sz="66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Proofs</a:t>
            </a:r>
            <a:endParaRPr lang="en-US" sz="66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19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536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High School </a:t>
            </a:r>
            <a:r>
              <a:rPr lang="en-US" sz="480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Problem</a:t>
            </a:r>
          </a:p>
        </p:txBody>
      </p:sp>
      <p:sp>
        <p:nvSpPr>
          <p:cNvPr id="8195" name="Rectangle 20"/>
          <p:cNvSpPr>
            <a:spLocks noChangeArrowheads="1"/>
          </p:cNvSpPr>
          <p:nvPr/>
        </p:nvSpPr>
        <p:spPr bwMode="auto">
          <a:xfrm>
            <a:off x="354013" y="1012825"/>
            <a:ext cx="8561387" cy="538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>
              <a:solidFill>
                <a:srgbClr val="FF3399"/>
              </a:solidFill>
              <a:cs typeface="Arial" pitchFamily="34" charset="0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endParaRPr lang="en-US" sz="3200">
              <a:solidFill>
                <a:schemeClr val="tx2"/>
              </a:solidFill>
              <a:cs typeface="Arial" pitchFamily="34" charset="0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>
                <a:solidFill>
                  <a:schemeClr val="tx2"/>
                </a:solidFill>
                <a:cs typeface="Arial" pitchFamily="34" charset="0"/>
              </a:rPr>
              <a:t>How to solve it by hand </a:t>
            </a:r>
            <a:r>
              <a:rPr lang="en-US" sz="3200">
                <a:solidFill>
                  <a:srgbClr val="0000FF"/>
                </a:solidFill>
                <a:cs typeface="Arial" pitchFamily="34" charset="0"/>
              </a:rPr>
              <a:t>?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>
                <a:solidFill>
                  <a:schemeClr val="tx2"/>
                </a:solidFill>
                <a:cs typeface="Arial" pitchFamily="34" charset="0"/>
              </a:rPr>
              <a:t>Use the </a:t>
            </a:r>
            <a:r>
              <a:rPr lang="en-US" sz="3200">
                <a:solidFill>
                  <a:srgbClr val="C00000"/>
                </a:solidFill>
                <a:cs typeface="Arial" pitchFamily="34" charset="0"/>
              </a:rPr>
              <a:t>polynomial-ring axioms </a:t>
            </a:r>
            <a:r>
              <a:rPr lang="en-US" sz="3200">
                <a:solidFill>
                  <a:srgbClr val="0000FF"/>
                </a:solidFill>
                <a:cs typeface="Arial" pitchFamily="34" charset="0"/>
              </a:rPr>
              <a:t>!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 err="1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Associativity</a:t>
            </a: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200" err="1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commutativity</a:t>
            </a: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200" err="1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distributivity</a:t>
            </a: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20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  <a:sym typeface="Wingdings" pitchFamily="2" charset="2"/>
              </a:rPr>
              <a:t>0</a:t>
            </a:r>
            <a:r>
              <a:rPr lang="en-US" sz="3200" smtClean="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/</a:t>
            </a:r>
            <a:r>
              <a:rPr lang="en-US" sz="320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  <a:sym typeface="Wingdings" pitchFamily="2" charset="2"/>
              </a:rPr>
              <a:t>1</a:t>
            </a:r>
            <a:r>
              <a:rPr lang="en-US" sz="3200" smtClean="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-elements </a:t>
            </a: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rules</a:t>
            </a: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:</a:t>
            </a:r>
          </a:p>
          <a:p>
            <a:pPr marL="1485900" lvl="2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Wingdings" pitchFamily="2" charset="2"/>
              <a:buChar char="§"/>
              <a:defRPr/>
            </a:pP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f+0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=f, 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f•1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=f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f•0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=0, 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f+g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g+f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 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f•g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g•f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f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•(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g+h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)=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f•g+f•h</a:t>
            </a:r>
            <a:endParaRPr lang="en-US" sz="3200">
              <a:solidFill>
                <a:schemeClr val="tx2"/>
              </a:solidFill>
              <a:cs typeface="Arial" pitchFamily="34" charset="0"/>
              <a:sym typeface="Wingdings" pitchFamily="2" charset="2"/>
            </a:endParaRPr>
          </a:p>
          <a:p>
            <a:pPr marL="1485900" lvl="2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Wingdings" pitchFamily="2" charset="2"/>
              <a:buChar char="§"/>
              <a:defRPr/>
            </a:pPr>
            <a:r>
              <a:rPr lang="en-US" sz="2800">
                <a:solidFill>
                  <a:srgbClr val="3399FF"/>
                </a:solidFill>
                <a:cs typeface="Arial" pitchFamily="34" charset="0"/>
                <a:sym typeface="Wingdings" pitchFamily="2" charset="2"/>
              </a:rPr>
              <a:t>All number equalities: </a:t>
            </a:r>
            <a:r>
              <a:rPr lang="en-US" sz="28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a+b</a:t>
            </a:r>
            <a:r>
              <a:rPr lang="en-US" sz="28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=c, </a:t>
            </a:r>
            <a:r>
              <a:rPr lang="en-US" sz="28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a•b</a:t>
            </a:r>
            <a:r>
              <a:rPr lang="en-US" sz="28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=d </a:t>
            </a:r>
            <a:r>
              <a:rPr lang="en-US" sz="2800">
                <a:solidFill>
                  <a:srgbClr val="3399FF"/>
                </a:solidFill>
                <a:cs typeface="Arial" pitchFamily="34" charset="0"/>
                <a:sym typeface="Wingdings" pitchFamily="2" charset="2"/>
              </a:rPr>
              <a:t>(</a:t>
            </a:r>
            <a:r>
              <a:rPr lang="en-US" sz="2800" err="1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a,b,c,d</a:t>
            </a:r>
            <a:r>
              <a:rPr lang="en-US" sz="280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 in the field</a:t>
            </a:r>
            <a:r>
              <a:rPr lang="en-US" sz="2800">
                <a:solidFill>
                  <a:srgbClr val="3399FF"/>
                </a:solidFill>
                <a:cs typeface="Arial" pitchFamily="34" charset="0"/>
                <a:sym typeface="Wingdings" pitchFamily="2" charset="2"/>
              </a:rPr>
              <a:t>)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p:oleObj spid="_x0000_s1026" name="Equation" r:id="rId4" imgW="914400" imgH="198720" progId="Equation.DSMT4">
              <p:embed/>
            </p:oleObj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212725" y="1371600"/>
          <a:ext cx="8702675" cy="669925"/>
        </p:xfrm>
        <a:graphic>
          <a:graphicData uri="http://schemas.openxmlformats.org/presentationml/2006/ole">
            <p:oleObj spid="_x0000_s1027" name="Equation" r:id="rId5" imgW="4279680" imgH="317160" progId="Equation.DSMT4">
              <p:embed/>
            </p:oleObj>
          </a:graphicData>
        </a:graphic>
      </p:graphicFrame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2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9121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Disallow clever </a:t>
            </a:r>
            <a:r>
              <a:rPr lang="en-US" sz="480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tricks</a:t>
            </a:r>
          </a:p>
        </p:txBody>
      </p:sp>
      <p:sp>
        <p:nvSpPr>
          <p:cNvPr id="10243" name="Rectangle 20"/>
          <p:cNvSpPr>
            <a:spLocks noChangeArrowheads="1"/>
          </p:cNvSpPr>
          <p:nvPr/>
        </p:nvSpPr>
        <p:spPr bwMode="auto">
          <a:xfrm>
            <a:off x="354013" y="990600"/>
            <a:ext cx="8561387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Assume we don’t allow `</a:t>
            </a:r>
            <a:r>
              <a:rPr lang="en-US" sz="3200">
                <a:solidFill>
                  <a:schemeClr val="accent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clever</a:t>
            </a:r>
            <a:r>
              <a:rPr lang="en-US" sz="320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/</a:t>
            </a:r>
            <a:r>
              <a:rPr lang="en-US" sz="3200" err="1">
                <a:solidFill>
                  <a:schemeClr val="accent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ingenoius</a:t>
            </a: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’ tricks: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Can’t add </a:t>
            </a:r>
            <a:r>
              <a:rPr lang="en-US" sz="3200" smtClean="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arbitrary 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f-f</a:t>
            </a:r>
            <a:r>
              <a:rPr lang="en-US" sz="3200" smtClean="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 </a:t>
            </a: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to 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</a:t>
            </a: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:   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</a:t>
            </a:r>
            <a:r>
              <a:rPr lang="en-US" sz="3200">
                <a:solidFill>
                  <a:schemeClr val="accent4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</a:t>
            </a:r>
            <a:r>
              <a:rPr lang="en-US" sz="3200" err="1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-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Adding </a:t>
            </a:r>
            <a:r>
              <a:rPr lang="en-US" sz="3200" smtClean="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arbitrary 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-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:</a:t>
            </a:r>
          </a:p>
          <a:p>
            <a:pPr marL="1295400" lvl="2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Doesn’t seem natural</a:t>
            </a:r>
          </a:p>
          <a:p>
            <a:pPr marL="1295400" lvl="2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Doesn’t fit a mechanical procedure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Like </a:t>
            </a:r>
            <a:r>
              <a:rPr lang="en-US" sz="3200" smtClean="0">
                <a:solidFill>
                  <a:srgbClr val="7030A0"/>
                </a:solidFill>
                <a:cs typeface="Arial" pitchFamily="34" charset="0"/>
                <a:sym typeface="Wingdings" pitchFamily="2" charset="2"/>
              </a:rPr>
              <a:t>Analytic </a:t>
            </a:r>
            <a:r>
              <a:rPr lang="en-US" smtClean="0">
                <a:solidFill>
                  <a:srgbClr val="7030A0"/>
                </a:solidFill>
                <a:cs typeface="Arial" pitchFamily="34" charset="0"/>
                <a:sym typeface="Wingdings" pitchFamily="2" charset="2"/>
              </a:rPr>
              <a:t>(</a:t>
            </a:r>
            <a:r>
              <a:rPr lang="en-US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cut-free</a:t>
            </a:r>
            <a:r>
              <a:rPr lang="en-US" smtClean="0">
                <a:solidFill>
                  <a:srgbClr val="7030A0"/>
                </a:solidFill>
                <a:cs typeface="Arial" pitchFamily="34" charset="0"/>
                <a:sym typeface="Wingdings" pitchFamily="2" charset="2"/>
              </a:rPr>
              <a:t>)</a:t>
            </a:r>
            <a:r>
              <a:rPr lang="en-US" sz="3200" smtClean="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 </a:t>
            </a: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proofs: </a:t>
            </a:r>
          </a:p>
          <a:p>
            <a:pPr marL="838200" lvl="1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Don’t allow the prover to use concepts not from the statement to be proved</a:t>
            </a:r>
            <a:r>
              <a:rPr lang="en-US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.</a:t>
            </a:r>
            <a:endParaRPr lang="en-US" sz="3200">
              <a:solidFill>
                <a:schemeClr val="tx2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20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263892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Analytic Proofs</a:t>
            </a:r>
            <a:endParaRPr lang="en-US" sz="480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609600" y="1371600"/>
            <a:ext cx="8305800" cy="350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600" smtClean="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Analytic proofs are straight-line proofs in which we 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don’t</a:t>
            </a:r>
            <a:r>
              <a:rPr lang="en-US" sz="3600" smtClean="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 allow:</a:t>
            </a:r>
            <a:endParaRPr lang="en-US" sz="3600">
              <a:solidFill>
                <a:schemeClr val="tx2"/>
              </a:solidFill>
              <a:cs typeface="Aria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				</a:t>
            </a:r>
            <a:r>
              <a:rPr lang="en-US" sz="40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 </a:t>
            </a:r>
            <a:r>
              <a:rPr lang="en-US" sz="4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</a:t>
            </a:r>
            <a:r>
              <a:rPr lang="en-US" sz="40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0</a:t>
            </a:r>
            <a:r>
              <a:rPr lang="en-US" sz="4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∙</a:t>
            </a:r>
            <a:r>
              <a:rPr lang="en-US" sz="40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endParaRPr lang="en-US" sz="320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>
              <a:solidFill>
                <a:srgbClr val="00B05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21</a:t>
            </a:fld>
            <a:endParaRPr lang="en-US" sz="1400">
              <a:latin typeface="Times New Roman" pitchFamily="18" charset="0"/>
            </a:endParaRPr>
          </a:p>
        </p:txBody>
      </p:sp>
      <p:grpSp>
        <p:nvGrpSpPr>
          <p:cNvPr id="9" name="קבוצה 8"/>
          <p:cNvGrpSpPr/>
          <p:nvPr/>
        </p:nvGrpSpPr>
        <p:grpSpPr>
          <a:xfrm>
            <a:off x="2971800" y="2146497"/>
            <a:ext cx="2959100" cy="1815903"/>
            <a:chOff x="2832100" y="2209801"/>
            <a:chExt cx="3340100" cy="2971800"/>
          </a:xfrm>
        </p:grpSpPr>
        <p:cxnSp>
          <p:nvCxnSpPr>
            <p:cNvPr id="10" name="מחבר ישר 9"/>
            <p:cNvCxnSpPr/>
            <p:nvPr/>
          </p:nvCxnSpPr>
          <p:spPr bwMode="auto">
            <a:xfrm flipV="1">
              <a:off x="2832100" y="2432051"/>
              <a:ext cx="3340100" cy="274955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מחבר ישר 10"/>
            <p:cNvCxnSpPr/>
            <p:nvPr/>
          </p:nvCxnSpPr>
          <p:spPr bwMode="auto">
            <a:xfrm rot="16200000" flipV="1">
              <a:off x="3397250" y="2482851"/>
              <a:ext cx="2895600" cy="23495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" name="הסבר ענן 11"/>
          <p:cNvSpPr/>
          <p:nvPr/>
        </p:nvSpPr>
        <p:spPr bwMode="auto">
          <a:xfrm>
            <a:off x="3810000" y="3962400"/>
            <a:ext cx="3448413" cy="2057400"/>
          </a:xfrm>
          <a:prstGeom prst="cloudCallout">
            <a:avLst>
              <a:gd name="adj1" fmla="val -29586"/>
              <a:gd name="adj2" fmla="val -85505"/>
            </a:avLst>
          </a:prstGeom>
          <a:solidFill>
            <a:srgbClr val="E6E68A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Of course, we do allow </a:t>
            </a:r>
            <a:r>
              <a:rPr lang="en-US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</a:t>
            </a:r>
            <a:r>
              <a:rPr lang="en-US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∙</a:t>
            </a:r>
            <a:r>
              <a:rPr lang="en-US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</a:t>
            </a:r>
            <a:r>
              <a:rPr lang="en-US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אליפסה 15"/>
          <p:cNvSpPr/>
          <p:nvPr/>
        </p:nvSpPr>
        <p:spPr bwMode="auto">
          <a:xfrm>
            <a:off x="1071562" y="5132386"/>
            <a:ext cx="1976438" cy="582613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9" name="אליפסה 8"/>
          <p:cNvSpPr/>
          <p:nvPr/>
        </p:nvSpPr>
        <p:spPr bwMode="auto">
          <a:xfrm>
            <a:off x="1071562" y="4648200"/>
            <a:ext cx="833437" cy="484187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1" name="אליפסה 10"/>
          <p:cNvSpPr/>
          <p:nvPr/>
        </p:nvSpPr>
        <p:spPr bwMode="auto">
          <a:xfrm>
            <a:off x="914400" y="3881735"/>
            <a:ext cx="4343400" cy="762000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5" name="אליפסה 14"/>
          <p:cNvSpPr/>
          <p:nvPr/>
        </p:nvSpPr>
        <p:spPr bwMode="auto">
          <a:xfrm>
            <a:off x="1071562" y="3429000"/>
            <a:ext cx="1595438" cy="457200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4" name="אליפסה 13"/>
          <p:cNvSpPr/>
          <p:nvPr/>
        </p:nvSpPr>
        <p:spPr bwMode="auto">
          <a:xfrm>
            <a:off x="2895600" y="2670706"/>
            <a:ext cx="2868966" cy="758294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3" name="אליפסה 12"/>
          <p:cNvSpPr/>
          <p:nvPr/>
        </p:nvSpPr>
        <p:spPr bwMode="auto">
          <a:xfrm>
            <a:off x="4334522" y="2213506"/>
            <a:ext cx="1268766" cy="457200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2" name="אליפסה 11"/>
          <p:cNvSpPr/>
          <p:nvPr/>
        </p:nvSpPr>
        <p:spPr bwMode="auto">
          <a:xfrm>
            <a:off x="3352800" y="1653468"/>
            <a:ext cx="990600" cy="457200"/>
          </a:xfrm>
          <a:prstGeom prst="ellipse">
            <a:avLst/>
          </a:prstGeom>
          <a:solidFill>
            <a:srgbClr val="FFFF00"/>
          </a:solidFill>
          <a:ln>
            <a:noFill/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071563" y="1600200"/>
          <a:ext cx="4719637" cy="4560888"/>
        </p:xfrm>
        <a:graphic>
          <a:graphicData uri="http://schemas.openxmlformats.org/presentationml/2006/ole">
            <p:oleObj spid="_x0000_s173059" name="Equation" r:id="rId4" imgW="2412720" imgH="2247840" progId="Equation.DSMT4">
              <p:embed/>
            </p:oleObj>
          </a:graphicData>
        </a:graphic>
      </p:graphicFrame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54013" y="250825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Example</a:t>
            </a:r>
            <a:r>
              <a:rPr lang="en-US" sz="40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40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(</a:t>
            </a:r>
            <a:r>
              <a:rPr lang="en-US" sz="3600" smtClean="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again, same</a:t>
            </a:r>
            <a:r>
              <a:rPr lang="en-US" sz="2800" smtClean="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360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as</a:t>
            </a:r>
            <a:r>
              <a:rPr lang="en-US" sz="280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3600" smtClean="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before</a:t>
            </a:r>
            <a:r>
              <a:rPr lang="en-US" sz="40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)</a:t>
            </a:r>
            <a:endParaRPr lang="en-US" sz="400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110" name="Rectangle 20"/>
          <p:cNvSpPr>
            <a:spLocks noChangeArrowheads="1"/>
          </p:cNvSpPr>
          <p:nvPr/>
        </p:nvSpPr>
        <p:spPr bwMode="auto">
          <a:xfrm>
            <a:off x="354013" y="1012825"/>
            <a:ext cx="8561387" cy="538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>
              <a:solidFill>
                <a:srgbClr val="FF3399"/>
              </a:solidFill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charset="0"/>
              <a:buChar char="•"/>
            </a:pPr>
            <a:endParaRPr lang="en-US" sz="3200">
              <a:solidFill>
                <a:schemeClr val="tx2"/>
              </a:solidFill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</a:pPr>
            <a:endParaRPr lang="en-US" sz="3200">
              <a:solidFill>
                <a:schemeClr val="tx2"/>
              </a:solidFill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4495800" y="3100388"/>
          <a:ext cx="914400" cy="198437"/>
        </p:xfrm>
        <a:graphic>
          <a:graphicData uri="http://schemas.openxmlformats.org/presentationml/2006/ole">
            <p:oleObj spid="_x0000_s173058" name="Equation" r:id="rId5" imgW="914400" imgH="198720" progId="Equation.DSMT4">
              <p:embed/>
            </p:oleObj>
          </a:graphicData>
        </a:graphic>
      </p:graphicFrame>
      <p:sp>
        <p:nvSpPr>
          <p:cNvPr id="17" name="מציין מיקום של מספר שקופית 1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22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12166" y="1882068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(f•g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g•f)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64566" y="237996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(f•1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91200" y="3100388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(f•(g+h)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f•g+f•h)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86400" y="3653135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(f•1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10200" y="42627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(f•(g+h)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f•g+f•h)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52800" y="556036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f•0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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0)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86200" y="48768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(a+b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cs typeface="Arial" pitchFamily="34" charset="0"/>
                <a:sym typeface="Wingdings" pitchFamily="2" charset="2"/>
              </a:rPr>
              <a:t>↔</a:t>
            </a:r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  <a:sym typeface="Wingdings" pitchFamily="2" charset="2"/>
              </a:rPr>
              <a:t>c)</a:t>
            </a:r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7" name="צורה חופשית 26"/>
          <p:cNvSpPr/>
          <p:nvPr/>
        </p:nvSpPr>
        <p:spPr bwMode="auto">
          <a:xfrm>
            <a:off x="4105145" y="5509312"/>
            <a:ext cx="316556" cy="583839"/>
          </a:xfrm>
          <a:custGeom>
            <a:avLst/>
            <a:gdLst>
              <a:gd name="connsiteX0" fmla="*/ 56657 w 316556"/>
              <a:gd name="connsiteY0" fmla="*/ 45454 h 583839"/>
              <a:gd name="connsiteX1" fmla="*/ 39565 w 316556"/>
              <a:gd name="connsiteY1" fmla="*/ 105275 h 583839"/>
              <a:gd name="connsiteX2" fmla="*/ 13928 w 316556"/>
              <a:gd name="connsiteY2" fmla="*/ 122367 h 583839"/>
              <a:gd name="connsiteX3" fmla="*/ 13928 w 316556"/>
              <a:gd name="connsiteY3" fmla="*/ 498381 h 583839"/>
              <a:gd name="connsiteX4" fmla="*/ 22474 w 316556"/>
              <a:gd name="connsiteY4" fmla="*/ 541110 h 583839"/>
              <a:gd name="connsiteX5" fmla="*/ 48111 w 316556"/>
              <a:gd name="connsiteY5" fmla="*/ 549656 h 583839"/>
              <a:gd name="connsiteX6" fmla="*/ 82294 w 316556"/>
              <a:gd name="connsiteY6" fmla="*/ 566748 h 583839"/>
              <a:gd name="connsiteX7" fmla="*/ 133569 w 316556"/>
              <a:gd name="connsiteY7" fmla="*/ 583839 h 583839"/>
              <a:gd name="connsiteX8" fmla="*/ 167752 w 316556"/>
              <a:gd name="connsiteY8" fmla="*/ 532565 h 583839"/>
              <a:gd name="connsiteX9" fmla="*/ 176298 w 316556"/>
              <a:gd name="connsiteY9" fmla="*/ 506927 h 583839"/>
              <a:gd name="connsiteX10" fmla="*/ 227573 w 316556"/>
              <a:gd name="connsiteY10" fmla="*/ 489836 h 583839"/>
              <a:gd name="connsiteX11" fmla="*/ 253210 w 316556"/>
              <a:gd name="connsiteY11" fmla="*/ 472744 h 583839"/>
              <a:gd name="connsiteX12" fmla="*/ 295939 w 316556"/>
              <a:gd name="connsiteY12" fmla="*/ 421469 h 583839"/>
              <a:gd name="connsiteX13" fmla="*/ 287393 w 316556"/>
              <a:gd name="connsiteY13" fmla="*/ 284737 h 583839"/>
              <a:gd name="connsiteX14" fmla="*/ 278848 w 316556"/>
              <a:gd name="connsiteY14" fmla="*/ 216370 h 583839"/>
              <a:gd name="connsiteX15" fmla="*/ 270302 w 316556"/>
              <a:gd name="connsiteY15" fmla="*/ 190733 h 583839"/>
              <a:gd name="connsiteX16" fmla="*/ 261756 w 316556"/>
              <a:gd name="connsiteY16" fmla="*/ 156550 h 583839"/>
              <a:gd name="connsiteX17" fmla="*/ 253210 w 316556"/>
              <a:gd name="connsiteY17" fmla="*/ 130912 h 583839"/>
              <a:gd name="connsiteX18" fmla="*/ 219027 w 316556"/>
              <a:gd name="connsiteY18" fmla="*/ 113821 h 583839"/>
              <a:gd name="connsiteX19" fmla="*/ 176298 w 316556"/>
              <a:gd name="connsiteY19" fmla="*/ 79638 h 583839"/>
              <a:gd name="connsiteX20" fmla="*/ 167752 w 316556"/>
              <a:gd name="connsiteY20" fmla="*/ 54000 h 583839"/>
              <a:gd name="connsiteX21" fmla="*/ 133569 w 316556"/>
              <a:gd name="connsiteY21" fmla="*/ 45454 h 583839"/>
              <a:gd name="connsiteX22" fmla="*/ 5382 w 316556"/>
              <a:gd name="connsiteY22" fmla="*/ 45454 h 583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16556" h="583839">
                <a:moveTo>
                  <a:pt x="56657" y="45454"/>
                </a:moveTo>
                <a:cubicBezTo>
                  <a:pt x="56099" y="47688"/>
                  <a:pt x="44024" y="99701"/>
                  <a:pt x="39565" y="105275"/>
                </a:cubicBezTo>
                <a:cubicBezTo>
                  <a:pt x="33149" y="113295"/>
                  <a:pt x="22474" y="116670"/>
                  <a:pt x="13928" y="122367"/>
                </a:cubicBezTo>
                <a:cubicBezTo>
                  <a:pt x="4472" y="311485"/>
                  <a:pt x="0" y="296430"/>
                  <a:pt x="13928" y="498381"/>
                </a:cubicBezTo>
                <a:cubicBezTo>
                  <a:pt x="14927" y="512872"/>
                  <a:pt x="14417" y="529024"/>
                  <a:pt x="22474" y="541110"/>
                </a:cubicBezTo>
                <a:cubicBezTo>
                  <a:pt x="27471" y="548605"/>
                  <a:pt x="39831" y="546107"/>
                  <a:pt x="48111" y="549656"/>
                </a:cubicBezTo>
                <a:cubicBezTo>
                  <a:pt x="59820" y="554674"/>
                  <a:pt x="70466" y="562017"/>
                  <a:pt x="82294" y="566748"/>
                </a:cubicBezTo>
                <a:cubicBezTo>
                  <a:pt x="99022" y="573439"/>
                  <a:pt x="133569" y="583839"/>
                  <a:pt x="133569" y="583839"/>
                </a:cubicBezTo>
                <a:cubicBezTo>
                  <a:pt x="144963" y="566748"/>
                  <a:pt x="161256" y="552052"/>
                  <a:pt x="167752" y="532565"/>
                </a:cubicBezTo>
                <a:cubicBezTo>
                  <a:pt x="170601" y="524019"/>
                  <a:pt x="168968" y="512163"/>
                  <a:pt x="176298" y="506927"/>
                </a:cubicBezTo>
                <a:cubicBezTo>
                  <a:pt x="190958" y="496455"/>
                  <a:pt x="227573" y="489836"/>
                  <a:pt x="227573" y="489836"/>
                </a:cubicBezTo>
                <a:cubicBezTo>
                  <a:pt x="236119" y="484139"/>
                  <a:pt x="246635" y="480634"/>
                  <a:pt x="253210" y="472744"/>
                </a:cubicBezTo>
                <a:cubicBezTo>
                  <a:pt x="307422" y="407689"/>
                  <a:pt x="233479" y="463111"/>
                  <a:pt x="295939" y="421469"/>
                </a:cubicBezTo>
                <a:cubicBezTo>
                  <a:pt x="316556" y="359621"/>
                  <a:pt x="304931" y="407506"/>
                  <a:pt x="287393" y="284737"/>
                </a:cubicBezTo>
                <a:cubicBezTo>
                  <a:pt x="284145" y="262002"/>
                  <a:pt x="282956" y="238966"/>
                  <a:pt x="278848" y="216370"/>
                </a:cubicBezTo>
                <a:cubicBezTo>
                  <a:pt x="277237" y="207507"/>
                  <a:pt x="272777" y="199394"/>
                  <a:pt x="270302" y="190733"/>
                </a:cubicBezTo>
                <a:cubicBezTo>
                  <a:pt x="267075" y="179440"/>
                  <a:pt x="264983" y="167843"/>
                  <a:pt x="261756" y="156550"/>
                </a:cubicBezTo>
                <a:cubicBezTo>
                  <a:pt x="259281" y="147888"/>
                  <a:pt x="259580" y="137282"/>
                  <a:pt x="253210" y="130912"/>
                </a:cubicBezTo>
                <a:cubicBezTo>
                  <a:pt x="244202" y="121904"/>
                  <a:pt x="230421" y="119518"/>
                  <a:pt x="219027" y="113821"/>
                </a:cubicBezTo>
                <a:cubicBezTo>
                  <a:pt x="143146" y="0"/>
                  <a:pt x="258856" y="162196"/>
                  <a:pt x="176298" y="79638"/>
                </a:cubicBezTo>
                <a:cubicBezTo>
                  <a:pt x="169928" y="73268"/>
                  <a:pt x="174786" y="59628"/>
                  <a:pt x="167752" y="54000"/>
                </a:cubicBezTo>
                <a:cubicBezTo>
                  <a:pt x="158581" y="46663"/>
                  <a:pt x="145298" y="46071"/>
                  <a:pt x="133569" y="45454"/>
                </a:cubicBezTo>
                <a:cubicBezTo>
                  <a:pt x="90899" y="43208"/>
                  <a:pt x="48111" y="45454"/>
                  <a:pt x="5382" y="45454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 advTm="53804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29AA2D7-6064-429E-B60B-9596BEFCB45C}" type="slidenum">
              <a:rPr lang="he-IL" smtClean="0"/>
              <a:pPr/>
              <a:t>23</a:t>
            </a:fld>
            <a:endParaRPr lang="en-US" sz="1400" smtClean="0">
              <a:latin typeface="Times New Roman" pitchFamily="18" charset="0"/>
            </a:endParaRPr>
          </a:p>
        </p:txBody>
      </p:sp>
      <p:sp useBgFill="1"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838200" y="1447800"/>
            <a:ext cx="7467600" cy="2286000"/>
          </a:xfrm>
          <a:prstGeom prst="rect">
            <a:avLst/>
          </a:prstGeom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CanUp">
              <a:avLst>
                <a:gd name="adj" fmla="val 77203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14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1400" smtClean="0">
                <a:ln w="11430">
                  <a:solidFill>
                    <a:schemeClr val="accent6">
                      <a:lumMod val="50000"/>
                    </a:schemeClr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Lower</a:t>
            </a:r>
            <a:r>
              <a:rPr lang="en-US" sz="14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1400" smtClean="0">
                <a:ln w="11430">
                  <a:solidFill>
                    <a:schemeClr val="accent6">
                      <a:lumMod val="50000"/>
                    </a:schemeClr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Bounds</a:t>
            </a:r>
            <a:r>
              <a:rPr lang="en-US" sz="14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endParaRPr lang="en-US" sz="14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 advTm="2627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4"/>
          <p:cNvSpPr txBox="1">
            <a:spLocks noChangeArrowheads="1"/>
          </p:cNvSpPr>
          <p:nvPr/>
        </p:nvSpPr>
        <p:spPr bwMode="auto">
          <a:xfrm>
            <a:off x="76201" y="228600"/>
            <a:ext cx="9067799" cy="791499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wrap="square"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48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Depth-3</a:t>
            </a:r>
            <a:r>
              <a:rPr lang="en-US" sz="40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48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Arithmetic</a:t>
            </a:r>
            <a:r>
              <a:rPr lang="en-US" sz="40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48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formulas</a:t>
            </a: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76201" y="1722438"/>
            <a:ext cx="9067799" cy="12931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800">
                <a:solidFill>
                  <a:srgbClr val="FF0000"/>
                </a:solidFill>
              </a:rPr>
              <a:t>Fix a field</a:t>
            </a:r>
            <a:endParaRPr lang="en-US" sz="2800">
              <a:solidFill>
                <a:schemeClr val="tx1"/>
              </a:solidFill>
            </a:endParaRPr>
          </a:p>
          <a:p>
            <a:pPr eaLnBrk="0" hangingPunct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az-Cyrl-AZ" sz="3200" b="0" smtClean="0">
                <a:solidFill>
                  <a:srgbClr val="0000FF"/>
                </a:solidFill>
              </a:rPr>
              <a:t>Ф</a:t>
            </a:r>
            <a:r>
              <a:rPr lang="en-US" sz="2800" smtClean="0">
                <a:solidFill>
                  <a:schemeClr val="accent6">
                    <a:lumMod val="75000"/>
                  </a:schemeClr>
                </a:solidFill>
              </a:rPr>
              <a:t> is a depth-3 (</a:t>
            </a:r>
            <a:r>
              <a:rPr lang="el-GR" sz="2800" smtClean="0">
                <a:solidFill>
                  <a:srgbClr val="669900"/>
                </a:solidFill>
              </a:rPr>
              <a:t>ΣΠΣ</a:t>
            </a:r>
            <a:r>
              <a:rPr lang="en-US" sz="2800" smtClean="0">
                <a:solidFill>
                  <a:schemeClr val="accent6">
                    <a:lumMod val="75000"/>
                  </a:schemeClr>
                </a:solidFill>
              </a:rPr>
              <a:t>) arithmetic </a:t>
            </a:r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formula </a:t>
            </a:r>
            <a:r>
              <a:rPr lang="en-US" sz="2800" smtClean="0">
                <a:solidFill>
                  <a:schemeClr val="accent6">
                    <a:lumMod val="75000"/>
                  </a:schemeClr>
                </a:solidFill>
              </a:rPr>
              <a:t>over   :</a:t>
            </a:r>
            <a:r>
              <a:rPr lang="en-US" sz="2800" smtClean="0">
                <a:solidFill>
                  <a:schemeClr val="tx1"/>
                </a:solidFill>
              </a:rPr>
              <a:t> </a:t>
            </a: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3077" name="Picture 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1727200"/>
            <a:ext cx="331787" cy="444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pic>
        <p:nvPicPr>
          <p:cNvPr id="3078" name="Picture 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03907" y="2527640"/>
            <a:ext cx="355600" cy="4762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graphicFrame>
        <p:nvGraphicFramePr>
          <p:cNvPr id="3074" name="Object 27"/>
          <p:cNvGraphicFramePr>
            <a:graphicFrameLocks noChangeAspect="1"/>
          </p:cNvGraphicFramePr>
          <p:nvPr/>
        </p:nvGraphicFramePr>
        <p:xfrm>
          <a:off x="3335338" y="3094038"/>
          <a:ext cx="1704975" cy="1279525"/>
        </p:xfrm>
        <a:graphic>
          <a:graphicData uri="http://schemas.openxmlformats.org/presentationml/2006/ole">
            <p:oleObj spid="_x0000_s3074" name="Equation" r:id="rId4" imgW="609480" imgH="457200" progId="Equation.DSMT4">
              <p:embed/>
            </p:oleObj>
          </a:graphicData>
        </a:graphic>
      </p:graphicFrame>
      <p:sp>
        <p:nvSpPr>
          <p:cNvPr id="3079" name="TextBox 27"/>
          <p:cNvSpPr txBox="1">
            <a:spLocks noChangeArrowheads="1"/>
          </p:cNvSpPr>
          <p:nvPr/>
        </p:nvSpPr>
        <p:spPr bwMode="auto">
          <a:xfrm>
            <a:off x="433388" y="4726781"/>
            <a:ext cx="84058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Where the </a:t>
            </a:r>
            <a:r>
              <a:rPr lang="en-US" sz="2800" err="1">
                <a:solidFill>
                  <a:srgbClr val="0000FF"/>
                </a:solidFill>
              </a:rPr>
              <a:t>L</a:t>
            </a:r>
            <a:r>
              <a:rPr lang="en-US" sz="2800" baseline="-25000" err="1">
                <a:solidFill>
                  <a:srgbClr val="0000FF"/>
                </a:solidFill>
              </a:rPr>
              <a:t>ij</a:t>
            </a:r>
            <a:r>
              <a:rPr lang="en-US" sz="2800" err="1"/>
              <a:t>’s</a:t>
            </a:r>
            <a:r>
              <a:rPr lang="en-US" sz="2800"/>
              <a:t> are linear polynomials: </a:t>
            </a:r>
            <a:r>
              <a:rPr lang="en-US" sz="2800" err="1" smtClean="0">
                <a:solidFill>
                  <a:srgbClr val="0000FF"/>
                </a:solidFill>
              </a:rPr>
              <a:t>a</a:t>
            </a:r>
            <a:r>
              <a:rPr lang="en-US" sz="2800" baseline="-25000" err="1" smtClean="0">
                <a:solidFill>
                  <a:srgbClr val="0000FF"/>
                </a:solidFill>
              </a:rPr>
              <a:t>1</a:t>
            </a:r>
            <a:r>
              <a:rPr lang="en-US" sz="2800" err="1" smtClean="0">
                <a:solidFill>
                  <a:srgbClr val="0000FF"/>
                </a:solidFill>
              </a:rPr>
              <a:t>x</a:t>
            </a:r>
            <a:r>
              <a:rPr lang="en-US" sz="2800" baseline="-25000" err="1" smtClean="0">
                <a:solidFill>
                  <a:srgbClr val="0000FF"/>
                </a:solidFill>
              </a:rPr>
              <a:t>1</a:t>
            </a:r>
            <a:r>
              <a:rPr lang="en-US" sz="2800" smtClean="0">
                <a:solidFill>
                  <a:srgbClr val="0000FF"/>
                </a:solidFill>
              </a:rPr>
              <a:t>+…+</a:t>
            </a:r>
            <a:r>
              <a:rPr lang="en-US" sz="2800" err="1" smtClean="0">
                <a:solidFill>
                  <a:srgbClr val="0000FF"/>
                </a:solidFill>
              </a:rPr>
              <a:t>a</a:t>
            </a:r>
            <a:r>
              <a:rPr lang="en-US" sz="2800" baseline="-25000" err="1" smtClean="0">
                <a:solidFill>
                  <a:srgbClr val="0000FF"/>
                </a:solidFill>
              </a:rPr>
              <a:t>n</a:t>
            </a:r>
            <a:r>
              <a:rPr lang="en-US" sz="2800" err="1" smtClean="0">
                <a:solidFill>
                  <a:srgbClr val="0000FF"/>
                </a:solidFill>
              </a:rPr>
              <a:t>x</a:t>
            </a:r>
            <a:r>
              <a:rPr lang="en-US" sz="2800" baseline="-25000" err="1" smtClean="0">
                <a:solidFill>
                  <a:srgbClr val="0000FF"/>
                </a:solidFill>
              </a:rPr>
              <a:t>n</a:t>
            </a:r>
            <a:r>
              <a:rPr lang="en-US" sz="2800" err="1" smtClean="0">
                <a:solidFill>
                  <a:srgbClr val="0000FF"/>
                </a:solidFill>
              </a:rPr>
              <a:t>+a</a:t>
            </a:r>
            <a:r>
              <a:rPr lang="en-US" sz="2800" baseline="-25000" err="1" smtClean="0">
                <a:solidFill>
                  <a:srgbClr val="0000FF"/>
                </a:solidFill>
              </a:rPr>
              <a:t>0</a:t>
            </a:r>
            <a:r>
              <a:rPr lang="en-US" sz="2800" smtClean="0">
                <a:solidFill>
                  <a:srgbClr val="0000FF"/>
                </a:solidFill>
              </a:rPr>
              <a:t> </a:t>
            </a: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24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9" name="אליפסה 8"/>
          <p:cNvSpPr/>
          <p:nvPr/>
        </p:nvSpPr>
        <p:spPr bwMode="auto">
          <a:xfrm>
            <a:off x="7172325" y="3148283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0" name="מחבר חץ ישר 9"/>
          <p:cNvCxnSpPr/>
          <p:nvPr/>
        </p:nvCxnSpPr>
        <p:spPr bwMode="auto">
          <a:xfrm rot="16200000" flipV="1">
            <a:off x="8183509" y="3826436"/>
            <a:ext cx="309934" cy="33086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מחבר חץ ישר 10"/>
          <p:cNvCxnSpPr/>
          <p:nvPr/>
        </p:nvCxnSpPr>
        <p:spPr bwMode="auto">
          <a:xfrm flipV="1">
            <a:off x="6676033" y="3325227"/>
            <a:ext cx="496292" cy="33022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7237413" y="3003890"/>
            <a:ext cx="230518" cy="56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 smtClean="0">
                <a:sym typeface="Mathematica1" pitchFamily="2" charset="2"/>
              </a:rPr>
              <a:t>+</a:t>
            </a:r>
            <a:endParaRPr lang="en-US" sz="3200"/>
          </a:p>
        </p:txBody>
      </p:sp>
      <p:sp>
        <p:nvSpPr>
          <p:cNvPr id="13" name="אליפסה 12"/>
          <p:cNvSpPr/>
          <p:nvPr/>
        </p:nvSpPr>
        <p:spPr bwMode="auto">
          <a:xfrm>
            <a:off x="7953375" y="3616002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4" name="מחבר חץ ישר 13"/>
          <p:cNvCxnSpPr>
            <a:stCxn id="13" idx="1"/>
          </p:cNvCxnSpPr>
          <p:nvPr/>
        </p:nvCxnSpPr>
        <p:spPr bwMode="auto">
          <a:xfrm rot="16200000" flipV="1">
            <a:off x="7576863" y="3231475"/>
            <a:ext cx="344872" cy="5030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 bwMode="auto">
          <a:xfrm rot="5400000" flipH="1" flipV="1">
            <a:off x="7729253" y="3865760"/>
            <a:ext cx="309934" cy="25221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 bwMode="auto">
          <a:xfrm rot="16200000" flipV="1">
            <a:off x="6700021" y="3862502"/>
            <a:ext cx="282885" cy="33086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אליפסה 20"/>
          <p:cNvSpPr/>
          <p:nvPr/>
        </p:nvSpPr>
        <p:spPr bwMode="auto">
          <a:xfrm>
            <a:off x="6456363" y="3638542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22" name="מחבר חץ ישר 21"/>
          <p:cNvCxnSpPr/>
          <p:nvPr/>
        </p:nvCxnSpPr>
        <p:spPr bwMode="auto">
          <a:xfrm rot="5400000" flipH="1" flipV="1">
            <a:off x="6245765" y="3901825"/>
            <a:ext cx="282885" cy="25221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3" name="TextBox 39"/>
          <p:cNvSpPr txBox="1">
            <a:spLocks noChangeArrowheads="1"/>
          </p:cNvSpPr>
          <p:nvPr/>
        </p:nvSpPr>
        <p:spPr bwMode="auto">
          <a:xfrm>
            <a:off x="6527800" y="3556269"/>
            <a:ext cx="16271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x</a:t>
            </a:r>
            <a:endParaRPr lang="en-US"/>
          </a:p>
        </p:txBody>
      </p:sp>
      <p:sp>
        <p:nvSpPr>
          <p:cNvPr id="27" name="TextBox 45"/>
          <p:cNvSpPr txBox="1">
            <a:spLocks noChangeArrowheads="1"/>
          </p:cNvSpPr>
          <p:nvPr/>
        </p:nvSpPr>
        <p:spPr bwMode="auto">
          <a:xfrm>
            <a:off x="6715340" y="4118315"/>
            <a:ext cx="583108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err="1" smtClean="0"/>
              <a:t>L</a:t>
            </a:r>
            <a:r>
              <a:rPr lang="en-US" baseline="-25000" err="1" smtClean="0"/>
              <a:t>ij</a:t>
            </a:r>
            <a:endParaRPr lang="en-US"/>
          </a:p>
        </p:txBody>
      </p:sp>
      <p:sp>
        <p:nvSpPr>
          <p:cNvPr id="28" name="TextBox 51"/>
          <p:cNvSpPr txBox="1">
            <a:spLocks noChangeArrowheads="1"/>
          </p:cNvSpPr>
          <p:nvPr/>
        </p:nvSpPr>
        <p:spPr bwMode="auto">
          <a:xfrm>
            <a:off x="7528885" y="4127785"/>
            <a:ext cx="509421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 err="1" smtClean="0"/>
              <a:t>L</a:t>
            </a:r>
            <a:r>
              <a:rPr lang="en-US" sz="2000" baseline="-25000" err="1" smtClean="0"/>
              <a:t>ij</a:t>
            </a:r>
            <a:endParaRPr lang="en-US" sz="1600"/>
          </a:p>
        </p:txBody>
      </p:sp>
      <p:sp>
        <p:nvSpPr>
          <p:cNvPr id="30" name="TextBox 39"/>
          <p:cNvSpPr txBox="1">
            <a:spLocks noChangeArrowheads="1"/>
          </p:cNvSpPr>
          <p:nvPr/>
        </p:nvSpPr>
        <p:spPr bwMode="auto">
          <a:xfrm>
            <a:off x="8038306" y="3527765"/>
            <a:ext cx="16271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x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984835" y="3509298"/>
            <a:ext cx="863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.....</a:t>
            </a:r>
            <a:endParaRPr lang="en-US"/>
          </a:p>
        </p:txBody>
      </p:sp>
      <p:sp>
        <p:nvSpPr>
          <p:cNvPr id="34" name="TextBox 18"/>
          <p:cNvSpPr txBox="1">
            <a:spLocks noChangeArrowheads="1"/>
          </p:cNvSpPr>
          <p:nvPr/>
        </p:nvSpPr>
        <p:spPr bwMode="auto">
          <a:xfrm>
            <a:off x="5872658" y="4128802"/>
            <a:ext cx="599083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err="1" smtClean="0">
                <a:sym typeface="Mathematica1" pitchFamily="2" charset="2"/>
              </a:rPr>
              <a:t>L</a:t>
            </a:r>
            <a:r>
              <a:rPr lang="en-US" baseline="-25000" err="1" smtClean="0">
                <a:sym typeface="Mathematica1" pitchFamily="2" charset="2"/>
              </a:rPr>
              <a:t>ij</a:t>
            </a:r>
            <a:endParaRPr lang="en-US" sz="3200"/>
          </a:p>
        </p:txBody>
      </p:sp>
      <p:sp>
        <p:nvSpPr>
          <p:cNvPr id="50" name="TextBox 45"/>
          <p:cNvSpPr txBox="1">
            <a:spLocks noChangeArrowheads="1"/>
          </p:cNvSpPr>
          <p:nvPr/>
        </p:nvSpPr>
        <p:spPr bwMode="auto">
          <a:xfrm>
            <a:off x="8256092" y="4099265"/>
            <a:ext cx="583108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err="1" smtClean="0"/>
              <a:t>L</a:t>
            </a:r>
            <a:r>
              <a:rPr lang="en-US" baseline="-25000" err="1" smtClean="0"/>
              <a:t>ij</a:t>
            </a:r>
            <a:endParaRPr lang="en-US"/>
          </a:p>
        </p:txBody>
      </p:sp>
    </p:spTree>
  </p:cSld>
  <p:clrMapOvr>
    <a:masterClrMapping/>
  </p:clrMapOvr>
  <p:transition advTm="64756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4"/>
          <p:cNvSpPr txBox="1">
            <a:spLocks noChangeArrowheads="1"/>
          </p:cNvSpPr>
          <p:nvPr/>
        </p:nvSpPr>
        <p:spPr bwMode="auto">
          <a:xfrm>
            <a:off x="76201" y="228600"/>
            <a:ext cx="9067799" cy="674544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wrap="square"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40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Depth-3</a:t>
            </a:r>
            <a:r>
              <a:rPr lang="en-US" sz="320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40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Analytic Proofs (Def’n)</a:t>
            </a:r>
            <a:endParaRPr lang="en-US" sz="400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433388" y="1524000"/>
            <a:ext cx="8070519" cy="1317797"/>
          </a:xfrm>
          <a:prstGeom prst="rect">
            <a:avLst/>
          </a:prstGeom>
          <a:solidFill>
            <a:srgbClr val="FFFF99"/>
          </a:solidFill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2800" smtClean="0">
                <a:solidFill>
                  <a:srgbClr val="669900"/>
                </a:solidFill>
              </a:rPr>
              <a:t>DEFINITION</a:t>
            </a:r>
            <a:r>
              <a:rPr lang="en-US" sz="2800" smtClean="0">
                <a:solidFill>
                  <a:srgbClr val="0000FF"/>
                </a:solidFill>
              </a:rPr>
              <a:t>: Analytic straight-line proofs in which each proof line is a </a:t>
            </a:r>
            <a:r>
              <a:rPr lang="en-US" sz="2800" smtClean="0">
                <a:solidFill>
                  <a:srgbClr val="FF0000"/>
                </a:solidFill>
              </a:rPr>
              <a:t>depth-3</a:t>
            </a:r>
            <a:r>
              <a:rPr lang="en-US" sz="2800" smtClean="0">
                <a:solidFill>
                  <a:srgbClr val="0000FF"/>
                </a:solidFill>
              </a:rPr>
              <a:t> formula. </a:t>
            </a:r>
            <a:endParaRPr lang="en-US" sz="2800">
              <a:solidFill>
                <a:srgbClr val="0000FF"/>
              </a:solidFill>
            </a:endParaRPr>
          </a:p>
        </p:txBody>
      </p:sp>
      <p:graphicFrame>
        <p:nvGraphicFramePr>
          <p:cNvPr id="3074" name="Object 27"/>
          <p:cNvGraphicFramePr>
            <a:graphicFrameLocks noChangeAspect="1"/>
          </p:cNvGraphicFramePr>
          <p:nvPr/>
        </p:nvGraphicFramePr>
        <p:xfrm>
          <a:off x="3335338" y="3094038"/>
          <a:ext cx="1704975" cy="1279525"/>
        </p:xfrm>
        <a:graphic>
          <a:graphicData uri="http://schemas.openxmlformats.org/presentationml/2006/ole">
            <p:oleObj spid="_x0000_s253954" name="Equation" r:id="rId3" imgW="609480" imgH="457200" progId="Equation.DSMT4">
              <p:embed/>
            </p:oleObj>
          </a:graphicData>
        </a:graphic>
      </p:graphicFrame>
      <p:sp>
        <p:nvSpPr>
          <p:cNvPr id="3079" name="TextBox 27"/>
          <p:cNvSpPr txBox="1">
            <a:spLocks noChangeArrowheads="1"/>
          </p:cNvSpPr>
          <p:nvPr/>
        </p:nvSpPr>
        <p:spPr bwMode="auto">
          <a:xfrm>
            <a:off x="433388" y="4726781"/>
            <a:ext cx="84058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Where the </a:t>
            </a:r>
            <a:r>
              <a:rPr lang="en-US" sz="2800" err="1">
                <a:solidFill>
                  <a:srgbClr val="0000FF"/>
                </a:solidFill>
              </a:rPr>
              <a:t>L</a:t>
            </a:r>
            <a:r>
              <a:rPr lang="en-US" sz="2800" baseline="-25000" err="1">
                <a:solidFill>
                  <a:srgbClr val="0000FF"/>
                </a:solidFill>
              </a:rPr>
              <a:t>ij</a:t>
            </a:r>
            <a:r>
              <a:rPr lang="en-US" sz="2800" err="1"/>
              <a:t>’s</a:t>
            </a:r>
            <a:r>
              <a:rPr lang="en-US" sz="2800"/>
              <a:t> are linear polynomials: </a:t>
            </a:r>
            <a:r>
              <a:rPr lang="en-US" sz="2800" err="1" smtClean="0">
                <a:solidFill>
                  <a:srgbClr val="0000FF"/>
                </a:solidFill>
              </a:rPr>
              <a:t>a</a:t>
            </a:r>
            <a:r>
              <a:rPr lang="en-US" sz="2800" baseline="-25000" err="1" smtClean="0">
                <a:solidFill>
                  <a:srgbClr val="0000FF"/>
                </a:solidFill>
              </a:rPr>
              <a:t>1</a:t>
            </a:r>
            <a:r>
              <a:rPr lang="en-US" sz="2800" err="1" smtClean="0">
                <a:solidFill>
                  <a:srgbClr val="0000FF"/>
                </a:solidFill>
              </a:rPr>
              <a:t>x</a:t>
            </a:r>
            <a:r>
              <a:rPr lang="en-US" sz="2800" baseline="-25000" err="1" smtClean="0">
                <a:solidFill>
                  <a:srgbClr val="0000FF"/>
                </a:solidFill>
              </a:rPr>
              <a:t>1</a:t>
            </a:r>
            <a:r>
              <a:rPr lang="en-US" sz="2800" smtClean="0">
                <a:solidFill>
                  <a:srgbClr val="0000FF"/>
                </a:solidFill>
              </a:rPr>
              <a:t>+…+</a:t>
            </a:r>
            <a:r>
              <a:rPr lang="en-US" sz="2800" err="1" smtClean="0">
                <a:solidFill>
                  <a:srgbClr val="0000FF"/>
                </a:solidFill>
              </a:rPr>
              <a:t>a</a:t>
            </a:r>
            <a:r>
              <a:rPr lang="en-US" sz="2800" baseline="-25000" err="1" smtClean="0">
                <a:solidFill>
                  <a:srgbClr val="0000FF"/>
                </a:solidFill>
              </a:rPr>
              <a:t>n</a:t>
            </a:r>
            <a:r>
              <a:rPr lang="en-US" sz="2800" err="1" smtClean="0">
                <a:solidFill>
                  <a:srgbClr val="0000FF"/>
                </a:solidFill>
              </a:rPr>
              <a:t>x</a:t>
            </a:r>
            <a:r>
              <a:rPr lang="en-US" sz="2800" baseline="-25000" err="1" smtClean="0">
                <a:solidFill>
                  <a:srgbClr val="0000FF"/>
                </a:solidFill>
              </a:rPr>
              <a:t>n</a:t>
            </a:r>
            <a:r>
              <a:rPr lang="en-US" sz="2800" err="1" smtClean="0">
                <a:solidFill>
                  <a:srgbClr val="0000FF"/>
                </a:solidFill>
              </a:rPr>
              <a:t>+a</a:t>
            </a:r>
            <a:r>
              <a:rPr lang="en-US" sz="2800" baseline="-25000" err="1" smtClean="0">
                <a:solidFill>
                  <a:srgbClr val="0000FF"/>
                </a:solidFill>
              </a:rPr>
              <a:t>0</a:t>
            </a:r>
            <a:r>
              <a:rPr lang="en-US" sz="2800" smtClean="0">
                <a:solidFill>
                  <a:srgbClr val="0000FF"/>
                </a:solidFill>
              </a:rPr>
              <a:t> </a:t>
            </a: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25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9" name="אליפסה 8"/>
          <p:cNvSpPr/>
          <p:nvPr/>
        </p:nvSpPr>
        <p:spPr bwMode="auto">
          <a:xfrm>
            <a:off x="7172325" y="3148283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0" name="מחבר חץ ישר 9"/>
          <p:cNvCxnSpPr/>
          <p:nvPr/>
        </p:nvCxnSpPr>
        <p:spPr bwMode="auto">
          <a:xfrm rot="16200000" flipV="1">
            <a:off x="8183509" y="3826436"/>
            <a:ext cx="309934" cy="33086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מחבר חץ ישר 10"/>
          <p:cNvCxnSpPr/>
          <p:nvPr/>
        </p:nvCxnSpPr>
        <p:spPr bwMode="auto">
          <a:xfrm flipV="1">
            <a:off x="6676033" y="3325227"/>
            <a:ext cx="496292" cy="33022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7237413" y="3003890"/>
            <a:ext cx="230518" cy="56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 smtClean="0">
                <a:sym typeface="Mathematica1" pitchFamily="2" charset="2"/>
              </a:rPr>
              <a:t>+</a:t>
            </a:r>
            <a:endParaRPr lang="en-US" sz="3200"/>
          </a:p>
        </p:txBody>
      </p:sp>
      <p:sp>
        <p:nvSpPr>
          <p:cNvPr id="13" name="אליפסה 12"/>
          <p:cNvSpPr/>
          <p:nvPr/>
        </p:nvSpPr>
        <p:spPr bwMode="auto">
          <a:xfrm>
            <a:off x="7953375" y="3616002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4" name="מחבר חץ ישר 13"/>
          <p:cNvCxnSpPr>
            <a:stCxn id="13" idx="1"/>
          </p:cNvCxnSpPr>
          <p:nvPr/>
        </p:nvCxnSpPr>
        <p:spPr bwMode="auto">
          <a:xfrm rot="16200000" flipV="1">
            <a:off x="7576863" y="3231475"/>
            <a:ext cx="344872" cy="5030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 bwMode="auto">
          <a:xfrm rot="5400000" flipH="1" flipV="1">
            <a:off x="7729253" y="3865760"/>
            <a:ext cx="309934" cy="25221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 bwMode="auto">
          <a:xfrm rot="16200000" flipV="1">
            <a:off x="6700021" y="3862502"/>
            <a:ext cx="282885" cy="33086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אליפסה 20"/>
          <p:cNvSpPr/>
          <p:nvPr/>
        </p:nvSpPr>
        <p:spPr bwMode="auto">
          <a:xfrm>
            <a:off x="6456363" y="3638542"/>
            <a:ext cx="325438" cy="270488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22" name="מחבר חץ ישר 21"/>
          <p:cNvCxnSpPr/>
          <p:nvPr/>
        </p:nvCxnSpPr>
        <p:spPr bwMode="auto">
          <a:xfrm rot="5400000" flipH="1" flipV="1">
            <a:off x="6245765" y="3901825"/>
            <a:ext cx="282885" cy="25221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3" name="TextBox 39"/>
          <p:cNvSpPr txBox="1">
            <a:spLocks noChangeArrowheads="1"/>
          </p:cNvSpPr>
          <p:nvPr/>
        </p:nvSpPr>
        <p:spPr bwMode="auto">
          <a:xfrm>
            <a:off x="6527800" y="3556269"/>
            <a:ext cx="16271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x</a:t>
            </a:r>
            <a:endParaRPr lang="en-US"/>
          </a:p>
        </p:txBody>
      </p:sp>
      <p:sp>
        <p:nvSpPr>
          <p:cNvPr id="27" name="TextBox 45"/>
          <p:cNvSpPr txBox="1">
            <a:spLocks noChangeArrowheads="1"/>
          </p:cNvSpPr>
          <p:nvPr/>
        </p:nvSpPr>
        <p:spPr bwMode="auto">
          <a:xfrm>
            <a:off x="6715340" y="4118315"/>
            <a:ext cx="583108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err="1" smtClean="0"/>
              <a:t>L</a:t>
            </a:r>
            <a:r>
              <a:rPr lang="en-US" baseline="-25000" err="1" smtClean="0"/>
              <a:t>ij</a:t>
            </a:r>
            <a:endParaRPr lang="en-US"/>
          </a:p>
        </p:txBody>
      </p:sp>
      <p:sp>
        <p:nvSpPr>
          <p:cNvPr id="28" name="TextBox 51"/>
          <p:cNvSpPr txBox="1">
            <a:spLocks noChangeArrowheads="1"/>
          </p:cNvSpPr>
          <p:nvPr/>
        </p:nvSpPr>
        <p:spPr bwMode="auto">
          <a:xfrm>
            <a:off x="7528885" y="4127785"/>
            <a:ext cx="509421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 err="1" smtClean="0"/>
              <a:t>L</a:t>
            </a:r>
            <a:r>
              <a:rPr lang="en-US" sz="2000" baseline="-25000" err="1" smtClean="0"/>
              <a:t>ij</a:t>
            </a:r>
            <a:endParaRPr lang="en-US" sz="1600"/>
          </a:p>
        </p:txBody>
      </p:sp>
      <p:sp>
        <p:nvSpPr>
          <p:cNvPr id="30" name="TextBox 39"/>
          <p:cNvSpPr txBox="1">
            <a:spLocks noChangeArrowheads="1"/>
          </p:cNvSpPr>
          <p:nvPr/>
        </p:nvSpPr>
        <p:spPr bwMode="auto">
          <a:xfrm>
            <a:off x="8038306" y="3527765"/>
            <a:ext cx="162719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x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984835" y="3509298"/>
            <a:ext cx="863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.....</a:t>
            </a:r>
            <a:endParaRPr lang="en-US"/>
          </a:p>
        </p:txBody>
      </p:sp>
      <p:sp>
        <p:nvSpPr>
          <p:cNvPr id="34" name="TextBox 18"/>
          <p:cNvSpPr txBox="1">
            <a:spLocks noChangeArrowheads="1"/>
          </p:cNvSpPr>
          <p:nvPr/>
        </p:nvSpPr>
        <p:spPr bwMode="auto">
          <a:xfrm>
            <a:off x="5872658" y="4128802"/>
            <a:ext cx="599083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err="1" smtClean="0">
                <a:sym typeface="Mathematica1" pitchFamily="2" charset="2"/>
              </a:rPr>
              <a:t>L</a:t>
            </a:r>
            <a:r>
              <a:rPr lang="en-US" baseline="-25000" err="1" smtClean="0">
                <a:sym typeface="Mathematica1" pitchFamily="2" charset="2"/>
              </a:rPr>
              <a:t>ij</a:t>
            </a:r>
            <a:endParaRPr lang="en-US" sz="3200"/>
          </a:p>
        </p:txBody>
      </p:sp>
      <p:sp>
        <p:nvSpPr>
          <p:cNvPr id="50" name="TextBox 45"/>
          <p:cNvSpPr txBox="1">
            <a:spLocks noChangeArrowheads="1"/>
          </p:cNvSpPr>
          <p:nvPr/>
        </p:nvSpPr>
        <p:spPr bwMode="auto">
          <a:xfrm>
            <a:off x="8256092" y="4099265"/>
            <a:ext cx="583108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err="1" smtClean="0"/>
              <a:t>L</a:t>
            </a:r>
            <a:r>
              <a:rPr lang="en-US" baseline="-25000" err="1" smtClean="0"/>
              <a:t>ij</a:t>
            </a:r>
            <a:endParaRPr lang="en-US"/>
          </a:p>
        </p:txBody>
      </p:sp>
    </p:spTree>
  </p:cSld>
  <p:clrMapOvr>
    <a:masterClrMapping/>
  </p:clrMapOvr>
  <p:transition advTm="64756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/>
          <p:cNvSpPr/>
          <p:nvPr/>
        </p:nvSpPr>
        <p:spPr bwMode="auto">
          <a:xfrm>
            <a:off x="381000" y="1138534"/>
            <a:ext cx="8382000" cy="2695741"/>
          </a:xfrm>
          <a:prstGeom prst="roundRect">
            <a:avLst/>
          </a:prstGeom>
          <a:noFill/>
          <a:ln w="76200"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2119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6113" y="4191000"/>
            <a:ext cx="747161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הסבר ענן 12"/>
          <p:cNvSpPr/>
          <p:nvPr/>
        </p:nvSpPr>
        <p:spPr bwMode="auto">
          <a:xfrm>
            <a:off x="1066800" y="4419600"/>
            <a:ext cx="7696200" cy="1981200"/>
          </a:xfrm>
          <a:prstGeom prst="cloudCallout">
            <a:avLst>
              <a:gd name="adj1" fmla="val -30318"/>
              <a:gd name="adj2" fmla="val -78206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algn="ctr">
              <a:defRPr/>
            </a:pPr>
            <a:r>
              <a:rPr lang="en-US" sz="1800" b="0">
                <a:solidFill>
                  <a:srgbClr val="C00000"/>
                </a:solidFill>
                <a:latin typeface="Comic Sans MS" pitchFamily="66" charset="0"/>
              </a:rPr>
              <a:t>There exist complex numbers </a:t>
            </a:r>
            <a:r>
              <a:rPr lang="en-US" sz="1800" b="0" err="1">
                <a:solidFill>
                  <a:srgbClr val="0000FF"/>
                </a:solidFill>
                <a:latin typeface="Comic Sans MS" pitchFamily="66" charset="0"/>
              </a:rPr>
              <a:t>r</a:t>
            </a:r>
            <a:r>
              <a:rPr lang="en-US" sz="1800" b="0" baseline="-25000" err="1">
                <a:solidFill>
                  <a:srgbClr val="0000FF"/>
                </a:solidFill>
                <a:latin typeface="Comic Sans MS" pitchFamily="66" charset="0"/>
              </a:rPr>
              <a:t>0</a:t>
            </a:r>
            <a:r>
              <a:rPr lang="en-US" sz="1800" b="0">
                <a:solidFill>
                  <a:srgbClr val="0000FF"/>
                </a:solidFill>
                <a:latin typeface="Comic Sans MS" pitchFamily="66" charset="0"/>
              </a:rPr>
              <a:t>,…,</a:t>
            </a:r>
            <a:r>
              <a:rPr lang="en-US" sz="1800" b="0" err="1">
                <a:solidFill>
                  <a:srgbClr val="0000FF"/>
                </a:solidFill>
                <a:latin typeface="Comic Sans MS" pitchFamily="66" charset="0"/>
              </a:rPr>
              <a:t>r</a:t>
            </a:r>
            <a:r>
              <a:rPr lang="en-US" sz="1800" b="0" baseline="-25000" err="1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sz="1800" b="0">
                <a:solidFill>
                  <a:srgbClr val="0000FF"/>
                </a:solidFill>
                <a:latin typeface="Comic Sans MS" pitchFamily="66" charset="0"/>
              </a:rPr>
              <a:t>  </a:t>
            </a:r>
            <a:r>
              <a:rPr lang="en-US" sz="1800" b="0">
                <a:solidFill>
                  <a:srgbClr val="C00000"/>
                </a:solidFill>
                <a:latin typeface="Comic Sans MS" pitchFamily="66" charset="0"/>
              </a:rPr>
              <a:t>and     n + </a:t>
            </a:r>
            <a:r>
              <a:rPr lang="en-US" sz="1800" b="0" smtClean="0">
                <a:solidFill>
                  <a:srgbClr val="C00000"/>
                </a:solidFill>
                <a:latin typeface="Comic Sans MS" pitchFamily="66" charset="0"/>
              </a:rPr>
              <a:t>1 </a:t>
            </a:r>
            <a:r>
              <a:rPr lang="en-US" sz="1800">
                <a:solidFill>
                  <a:srgbClr val="FF0000"/>
                </a:solidFill>
                <a:latin typeface="Comic Sans MS" pitchFamily="66" charset="0"/>
              </a:rPr>
              <a:t>distinct</a:t>
            </a:r>
            <a:r>
              <a:rPr lang="en-US" sz="1800" b="0">
                <a:solidFill>
                  <a:srgbClr val="C00000"/>
                </a:solidFill>
                <a:latin typeface="Comic Sans MS" pitchFamily="66" charset="0"/>
              </a:rPr>
              <a:t> nonzero complex numbers</a:t>
            </a:r>
          </a:p>
          <a:p>
            <a:pPr algn="ctr">
              <a:defRPr/>
            </a:pPr>
            <a:r>
              <a:rPr lang="en-US" sz="1800" b="0" err="1">
                <a:solidFill>
                  <a:srgbClr val="0000FF"/>
                </a:solidFill>
                <a:latin typeface="Comic Sans MS" pitchFamily="66" charset="0"/>
              </a:rPr>
              <a:t>b</a:t>
            </a:r>
            <a:r>
              <a:rPr lang="en-US" sz="1800" b="0" baseline="-25000" err="1">
                <a:solidFill>
                  <a:srgbClr val="0000FF"/>
                </a:solidFill>
                <a:latin typeface="Comic Sans MS" pitchFamily="66" charset="0"/>
              </a:rPr>
              <a:t>0</a:t>
            </a:r>
            <a:r>
              <a:rPr lang="en-US" sz="1800" b="0">
                <a:solidFill>
                  <a:srgbClr val="0000FF"/>
                </a:solidFill>
                <a:latin typeface="Comic Sans MS" pitchFamily="66" charset="0"/>
              </a:rPr>
              <a:t>, …, </a:t>
            </a:r>
            <a:r>
              <a:rPr lang="en-US" sz="1800" b="0" err="1">
                <a:solidFill>
                  <a:srgbClr val="0000FF"/>
                </a:solidFill>
                <a:latin typeface="Comic Sans MS" pitchFamily="66" charset="0"/>
              </a:rPr>
              <a:t>b</a:t>
            </a:r>
            <a:r>
              <a:rPr lang="en-US" sz="1800" b="0" baseline="-25000" err="1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sz="1800" b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1800" b="0">
                <a:solidFill>
                  <a:srgbClr val="C00000"/>
                </a:solidFill>
                <a:latin typeface="Comic Sans MS" pitchFamily="66" charset="0"/>
              </a:rPr>
              <a:t>(each of which is different from </a:t>
            </a:r>
            <a:r>
              <a:rPr lang="en-US" sz="1800" b="0" smtClean="0">
                <a:solidFill>
                  <a:srgbClr val="C00000"/>
                </a:solidFill>
                <a:latin typeface="Comic Sans MS" pitchFamily="66" charset="0"/>
              </a:rPr>
              <a:t>0,1), </a:t>
            </a:r>
            <a:r>
              <a:rPr lang="en-US" sz="1800" b="0">
                <a:solidFill>
                  <a:srgbClr val="C00000"/>
                </a:solidFill>
                <a:latin typeface="Comic Sans MS" pitchFamily="66" charset="0"/>
              </a:rPr>
              <a:t>so that </a:t>
            </a:r>
            <a:r>
              <a:rPr lang="en-US" sz="1800" b="0" err="1">
                <a:solidFill>
                  <a:srgbClr val="0000FF"/>
                </a:solidFill>
                <a:latin typeface="Comic Sans MS" pitchFamily="66" charset="0"/>
              </a:rPr>
              <a:t>Sym</a:t>
            </a:r>
            <a:r>
              <a:rPr lang="en-US" sz="1800" b="0" baseline="-25000" err="1">
                <a:solidFill>
                  <a:srgbClr val="0000FF"/>
                </a:solidFill>
                <a:latin typeface="Comic Sans MS" pitchFamily="66" charset="0"/>
              </a:rPr>
              <a:t>n</a:t>
            </a:r>
            <a:r>
              <a:rPr lang="en-US" sz="1800" b="0">
                <a:solidFill>
                  <a:srgbClr val="C00000"/>
                </a:solidFill>
                <a:latin typeface="Comic Sans MS" pitchFamily="66" charset="0"/>
              </a:rPr>
              <a:t> computes the zero polynomial.</a:t>
            </a:r>
            <a:endParaRPr lang="en-US" sz="1800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2150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0F7A016-A30C-4207-906A-7B1BFAD8A1F4}" type="slidenum">
              <a:rPr lang="he-IL" smtClean="0"/>
              <a:pPr/>
              <a:t>26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381000" y="304800"/>
            <a:ext cx="83820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00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Hard </a:t>
            </a:r>
            <a:r>
              <a:rPr lang="en-US" sz="40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Instances</a:t>
            </a:r>
            <a:r>
              <a:rPr lang="en-US" sz="40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: </a:t>
            </a:r>
            <a:r>
              <a:rPr lang="en-US" sz="400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first attempt</a:t>
            </a:r>
            <a:endParaRPr lang="en-US" sz="400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8" name="צורה חופשית 7"/>
          <p:cNvSpPr/>
          <p:nvPr/>
        </p:nvSpPr>
        <p:spPr bwMode="auto">
          <a:xfrm>
            <a:off x="1457325" y="2057400"/>
            <a:ext cx="6308725" cy="685800"/>
          </a:xfrm>
          <a:custGeom>
            <a:avLst/>
            <a:gdLst>
              <a:gd name="connsiteX0" fmla="*/ 260775 w 6309237"/>
              <a:gd name="connsiteY0" fmla="*/ 58723 h 772027"/>
              <a:gd name="connsiteX1" fmla="*/ 202052 w 6309237"/>
              <a:gd name="connsiteY1" fmla="*/ 83890 h 772027"/>
              <a:gd name="connsiteX2" fmla="*/ 143329 w 6309237"/>
              <a:gd name="connsiteY2" fmla="*/ 109057 h 772027"/>
              <a:gd name="connsiteX3" fmla="*/ 92995 w 6309237"/>
              <a:gd name="connsiteY3" fmla="*/ 142612 h 772027"/>
              <a:gd name="connsiteX4" fmla="*/ 59439 w 6309237"/>
              <a:gd name="connsiteY4" fmla="*/ 234891 h 772027"/>
              <a:gd name="connsiteX5" fmla="*/ 42661 w 6309237"/>
              <a:gd name="connsiteY5" fmla="*/ 276836 h 772027"/>
              <a:gd name="connsiteX6" fmla="*/ 34272 w 6309237"/>
              <a:gd name="connsiteY6" fmla="*/ 318781 h 772027"/>
              <a:gd name="connsiteX7" fmla="*/ 17494 w 6309237"/>
              <a:gd name="connsiteY7" fmla="*/ 369115 h 772027"/>
              <a:gd name="connsiteX8" fmla="*/ 716 w 6309237"/>
              <a:gd name="connsiteY8" fmla="*/ 478172 h 772027"/>
              <a:gd name="connsiteX9" fmla="*/ 25883 w 6309237"/>
              <a:gd name="connsiteY9" fmla="*/ 578840 h 772027"/>
              <a:gd name="connsiteX10" fmla="*/ 67828 w 6309237"/>
              <a:gd name="connsiteY10" fmla="*/ 595618 h 772027"/>
              <a:gd name="connsiteX11" fmla="*/ 126551 w 6309237"/>
              <a:gd name="connsiteY11" fmla="*/ 637563 h 772027"/>
              <a:gd name="connsiteX12" fmla="*/ 176885 w 6309237"/>
              <a:gd name="connsiteY12" fmla="*/ 662730 h 772027"/>
              <a:gd name="connsiteX13" fmla="*/ 218830 w 6309237"/>
              <a:gd name="connsiteY13" fmla="*/ 645952 h 772027"/>
              <a:gd name="connsiteX14" fmla="*/ 470500 w 6309237"/>
              <a:gd name="connsiteY14" fmla="*/ 662730 h 772027"/>
              <a:gd name="connsiteX15" fmla="*/ 529223 w 6309237"/>
              <a:gd name="connsiteY15" fmla="*/ 679508 h 772027"/>
              <a:gd name="connsiteX16" fmla="*/ 705391 w 6309237"/>
              <a:gd name="connsiteY16" fmla="*/ 696286 h 772027"/>
              <a:gd name="connsiteX17" fmla="*/ 864782 w 6309237"/>
              <a:gd name="connsiteY17" fmla="*/ 679508 h 772027"/>
              <a:gd name="connsiteX18" fmla="*/ 906727 w 6309237"/>
              <a:gd name="connsiteY18" fmla="*/ 671119 h 772027"/>
              <a:gd name="connsiteX19" fmla="*/ 1158397 w 6309237"/>
              <a:gd name="connsiteY19" fmla="*/ 679508 h 772027"/>
              <a:gd name="connsiteX20" fmla="*/ 1326177 w 6309237"/>
              <a:gd name="connsiteY20" fmla="*/ 704675 h 772027"/>
              <a:gd name="connsiteX21" fmla="*/ 1368122 w 6309237"/>
              <a:gd name="connsiteY21" fmla="*/ 738231 h 772027"/>
              <a:gd name="connsiteX22" fmla="*/ 1846294 w 6309237"/>
              <a:gd name="connsiteY22" fmla="*/ 746620 h 772027"/>
              <a:gd name="connsiteX23" fmla="*/ 1921795 w 6309237"/>
              <a:gd name="connsiteY23" fmla="*/ 763398 h 772027"/>
              <a:gd name="connsiteX24" fmla="*/ 1955351 w 6309237"/>
              <a:gd name="connsiteY24" fmla="*/ 771787 h 772027"/>
              <a:gd name="connsiteX25" fmla="*/ 2324467 w 6309237"/>
              <a:gd name="connsiteY25" fmla="*/ 755009 h 772027"/>
              <a:gd name="connsiteX26" fmla="*/ 2366412 w 6309237"/>
              <a:gd name="connsiteY26" fmla="*/ 746620 h 772027"/>
              <a:gd name="connsiteX27" fmla="*/ 2399968 w 6309237"/>
              <a:gd name="connsiteY27" fmla="*/ 729842 h 772027"/>
              <a:gd name="connsiteX28" fmla="*/ 2836195 w 6309237"/>
              <a:gd name="connsiteY28" fmla="*/ 721453 h 772027"/>
              <a:gd name="connsiteX29" fmla="*/ 3188533 w 6309237"/>
              <a:gd name="connsiteY29" fmla="*/ 696286 h 772027"/>
              <a:gd name="connsiteX30" fmla="*/ 3213700 w 6309237"/>
              <a:gd name="connsiteY30" fmla="*/ 679508 h 772027"/>
              <a:gd name="connsiteX31" fmla="*/ 3373091 w 6309237"/>
              <a:gd name="connsiteY31" fmla="*/ 687897 h 772027"/>
              <a:gd name="connsiteX32" fmla="*/ 3431813 w 6309237"/>
              <a:gd name="connsiteY32" fmla="*/ 696286 h 772027"/>
              <a:gd name="connsiteX33" fmla="*/ 3456980 w 6309237"/>
              <a:gd name="connsiteY33" fmla="*/ 713064 h 772027"/>
              <a:gd name="connsiteX34" fmla="*/ 3549259 w 6309237"/>
              <a:gd name="connsiteY34" fmla="*/ 721453 h 772027"/>
              <a:gd name="connsiteX35" fmla="*/ 3641538 w 6309237"/>
              <a:gd name="connsiteY35" fmla="*/ 738231 h 772027"/>
              <a:gd name="connsiteX36" fmla="*/ 3775762 w 6309237"/>
              <a:gd name="connsiteY36" fmla="*/ 721453 h 772027"/>
              <a:gd name="connsiteX37" fmla="*/ 3977098 w 6309237"/>
              <a:gd name="connsiteY37" fmla="*/ 713064 h 772027"/>
              <a:gd name="connsiteX38" fmla="*/ 4052599 w 6309237"/>
              <a:gd name="connsiteY38" fmla="*/ 696286 h 772027"/>
              <a:gd name="connsiteX39" fmla="*/ 4178434 w 6309237"/>
              <a:gd name="connsiteY39" fmla="*/ 671119 h 772027"/>
              <a:gd name="connsiteX40" fmla="*/ 4329436 w 6309237"/>
              <a:gd name="connsiteY40" fmla="*/ 645952 h 772027"/>
              <a:gd name="connsiteX41" fmla="*/ 5269002 w 6309237"/>
              <a:gd name="connsiteY41" fmla="*/ 654341 h 772027"/>
              <a:gd name="connsiteX42" fmla="*/ 5310947 w 6309237"/>
              <a:gd name="connsiteY42" fmla="*/ 662730 h 772027"/>
              <a:gd name="connsiteX43" fmla="*/ 5545839 w 6309237"/>
              <a:gd name="connsiteY43" fmla="*/ 645952 h 772027"/>
              <a:gd name="connsiteX44" fmla="*/ 5579395 w 6309237"/>
              <a:gd name="connsiteY44" fmla="*/ 637563 h 772027"/>
              <a:gd name="connsiteX45" fmla="*/ 5638118 w 6309237"/>
              <a:gd name="connsiteY45" fmla="*/ 620785 h 772027"/>
              <a:gd name="connsiteX46" fmla="*/ 6032401 w 6309237"/>
              <a:gd name="connsiteY46" fmla="*/ 612396 h 772027"/>
              <a:gd name="connsiteX47" fmla="*/ 6107902 w 6309237"/>
              <a:gd name="connsiteY47" fmla="*/ 570451 h 772027"/>
              <a:gd name="connsiteX48" fmla="*/ 6133069 w 6309237"/>
              <a:gd name="connsiteY48" fmla="*/ 545284 h 772027"/>
              <a:gd name="connsiteX49" fmla="*/ 6175013 w 6309237"/>
              <a:gd name="connsiteY49" fmla="*/ 536895 h 772027"/>
              <a:gd name="connsiteX50" fmla="*/ 6216958 w 6309237"/>
              <a:gd name="connsiteY50" fmla="*/ 511728 h 772027"/>
              <a:gd name="connsiteX51" fmla="*/ 6258903 w 6309237"/>
              <a:gd name="connsiteY51" fmla="*/ 503339 h 772027"/>
              <a:gd name="connsiteX52" fmla="*/ 6309237 w 6309237"/>
              <a:gd name="connsiteY52" fmla="*/ 486561 h 772027"/>
              <a:gd name="connsiteX53" fmla="*/ 6292459 w 6309237"/>
              <a:gd name="connsiteY53" fmla="*/ 385893 h 772027"/>
              <a:gd name="connsiteX54" fmla="*/ 6275681 w 6309237"/>
              <a:gd name="connsiteY54" fmla="*/ 360726 h 772027"/>
              <a:gd name="connsiteX55" fmla="*/ 6267292 w 6309237"/>
              <a:gd name="connsiteY55" fmla="*/ 318781 h 772027"/>
              <a:gd name="connsiteX56" fmla="*/ 6250514 w 6309237"/>
              <a:gd name="connsiteY56" fmla="*/ 293614 h 772027"/>
              <a:gd name="connsiteX57" fmla="*/ 6216958 w 6309237"/>
              <a:gd name="connsiteY57" fmla="*/ 234891 h 772027"/>
              <a:gd name="connsiteX58" fmla="*/ 6191791 w 6309237"/>
              <a:gd name="connsiteY58" fmla="*/ 218113 h 772027"/>
              <a:gd name="connsiteX59" fmla="*/ 6175013 w 6309237"/>
              <a:gd name="connsiteY59" fmla="*/ 192946 h 772027"/>
              <a:gd name="connsiteX60" fmla="*/ 6149847 w 6309237"/>
              <a:gd name="connsiteY60" fmla="*/ 167779 h 772027"/>
              <a:gd name="connsiteX61" fmla="*/ 6107902 w 6309237"/>
              <a:gd name="connsiteY61" fmla="*/ 125835 h 772027"/>
              <a:gd name="connsiteX62" fmla="*/ 5914955 w 6309237"/>
              <a:gd name="connsiteY62" fmla="*/ 100668 h 772027"/>
              <a:gd name="connsiteX63" fmla="*/ 5873010 w 6309237"/>
              <a:gd name="connsiteY63" fmla="*/ 83890 h 772027"/>
              <a:gd name="connsiteX64" fmla="*/ 5847843 w 6309237"/>
              <a:gd name="connsiteY64" fmla="*/ 75501 h 772027"/>
              <a:gd name="connsiteX65" fmla="*/ 5596173 w 6309237"/>
              <a:gd name="connsiteY65" fmla="*/ 67112 h 772027"/>
              <a:gd name="connsiteX66" fmla="*/ 5503894 w 6309237"/>
              <a:gd name="connsiteY66" fmla="*/ 25167 h 772027"/>
              <a:gd name="connsiteX67" fmla="*/ 5470338 w 6309237"/>
              <a:gd name="connsiteY67" fmla="*/ 16778 h 772027"/>
              <a:gd name="connsiteX68" fmla="*/ 5394837 w 6309237"/>
              <a:gd name="connsiteY68" fmla="*/ 0 h 772027"/>
              <a:gd name="connsiteX69" fmla="*/ 5101223 w 6309237"/>
              <a:gd name="connsiteY69" fmla="*/ 8389 h 772027"/>
              <a:gd name="connsiteX70" fmla="*/ 5034111 w 6309237"/>
              <a:gd name="connsiteY70" fmla="*/ 41945 h 772027"/>
              <a:gd name="connsiteX71" fmla="*/ 4958610 w 6309237"/>
              <a:gd name="connsiteY71" fmla="*/ 58723 h 772027"/>
              <a:gd name="connsiteX72" fmla="*/ 4841164 w 6309237"/>
              <a:gd name="connsiteY72" fmla="*/ 83890 h 772027"/>
              <a:gd name="connsiteX73" fmla="*/ 4312658 w 6309237"/>
              <a:gd name="connsiteY73" fmla="*/ 100668 h 772027"/>
              <a:gd name="connsiteX74" fmla="*/ 4262324 w 6309237"/>
              <a:gd name="connsiteY74" fmla="*/ 109057 h 772027"/>
              <a:gd name="connsiteX75" fmla="*/ 3524092 w 6309237"/>
              <a:gd name="connsiteY75" fmla="*/ 109057 h 772027"/>
              <a:gd name="connsiteX76" fmla="*/ 3490536 w 6309237"/>
              <a:gd name="connsiteY76" fmla="*/ 100668 h 772027"/>
              <a:gd name="connsiteX77" fmla="*/ 3448591 w 6309237"/>
              <a:gd name="connsiteY77" fmla="*/ 92279 h 772027"/>
              <a:gd name="connsiteX78" fmla="*/ 3423424 w 6309237"/>
              <a:gd name="connsiteY78" fmla="*/ 83890 h 772027"/>
              <a:gd name="connsiteX79" fmla="*/ 3398258 w 6309237"/>
              <a:gd name="connsiteY79" fmla="*/ 67112 h 772027"/>
              <a:gd name="connsiteX80" fmla="*/ 3188533 w 6309237"/>
              <a:gd name="connsiteY80" fmla="*/ 67112 h 772027"/>
              <a:gd name="connsiteX81" fmla="*/ 3129810 w 6309237"/>
              <a:gd name="connsiteY81" fmla="*/ 75501 h 772027"/>
              <a:gd name="connsiteX82" fmla="*/ 2920085 w 6309237"/>
              <a:gd name="connsiteY82" fmla="*/ 83890 h 772027"/>
              <a:gd name="connsiteX83" fmla="*/ 2886529 w 6309237"/>
              <a:gd name="connsiteY83" fmla="*/ 100668 h 772027"/>
              <a:gd name="connsiteX84" fmla="*/ 2534191 w 6309237"/>
              <a:gd name="connsiteY84" fmla="*/ 117446 h 772027"/>
              <a:gd name="connsiteX85" fmla="*/ 2005685 w 6309237"/>
              <a:gd name="connsiteY85" fmla="*/ 109057 h 772027"/>
              <a:gd name="connsiteX86" fmla="*/ 1208731 w 6309237"/>
              <a:gd name="connsiteY86" fmla="*/ 92279 h 772027"/>
              <a:gd name="connsiteX87" fmla="*/ 940283 w 6309237"/>
              <a:gd name="connsiteY87" fmla="*/ 100668 h 772027"/>
              <a:gd name="connsiteX88" fmla="*/ 889949 w 6309237"/>
              <a:gd name="connsiteY88" fmla="*/ 117446 h 772027"/>
              <a:gd name="connsiteX89" fmla="*/ 864782 w 6309237"/>
              <a:gd name="connsiteY89" fmla="*/ 134223 h 772027"/>
              <a:gd name="connsiteX90" fmla="*/ 680224 w 6309237"/>
              <a:gd name="connsiteY90" fmla="*/ 117446 h 772027"/>
              <a:gd name="connsiteX91" fmla="*/ 613113 w 6309237"/>
              <a:gd name="connsiteY91" fmla="*/ 109057 h 772027"/>
              <a:gd name="connsiteX92" fmla="*/ 529223 w 6309237"/>
              <a:gd name="connsiteY92" fmla="*/ 83890 h 772027"/>
              <a:gd name="connsiteX93" fmla="*/ 336276 w 6309237"/>
              <a:gd name="connsiteY93" fmla="*/ 75501 h 772027"/>
              <a:gd name="connsiteX94" fmla="*/ 260775 w 6309237"/>
              <a:gd name="connsiteY94" fmla="*/ 58723 h 772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6309237" h="772027">
                <a:moveTo>
                  <a:pt x="260775" y="58723"/>
                </a:moveTo>
                <a:cubicBezTo>
                  <a:pt x="238404" y="60121"/>
                  <a:pt x="274616" y="52791"/>
                  <a:pt x="202052" y="83890"/>
                </a:cubicBezTo>
                <a:cubicBezTo>
                  <a:pt x="174667" y="95627"/>
                  <a:pt x="171153" y="89183"/>
                  <a:pt x="143329" y="109057"/>
                </a:cubicBezTo>
                <a:cubicBezTo>
                  <a:pt x="88345" y="148330"/>
                  <a:pt x="146981" y="124617"/>
                  <a:pt x="92995" y="142612"/>
                </a:cubicBezTo>
                <a:cubicBezTo>
                  <a:pt x="50818" y="205877"/>
                  <a:pt x="107497" y="114745"/>
                  <a:pt x="59439" y="234891"/>
                </a:cubicBezTo>
                <a:cubicBezTo>
                  <a:pt x="53846" y="248873"/>
                  <a:pt x="46988" y="262412"/>
                  <a:pt x="42661" y="276836"/>
                </a:cubicBezTo>
                <a:cubicBezTo>
                  <a:pt x="38564" y="290493"/>
                  <a:pt x="38024" y="305025"/>
                  <a:pt x="34272" y="318781"/>
                </a:cubicBezTo>
                <a:cubicBezTo>
                  <a:pt x="29619" y="335843"/>
                  <a:pt x="17494" y="369115"/>
                  <a:pt x="17494" y="369115"/>
                </a:cubicBezTo>
                <a:cubicBezTo>
                  <a:pt x="11901" y="405467"/>
                  <a:pt x="2465" y="441434"/>
                  <a:pt x="716" y="478172"/>
                </a:cubicBezTo>
                <a:cubicBezTo>
                  <a:pt x="0" y="493218"/>
                  <a:pt x="4934" y="560884"/>
                  <a:pt x="25883" y="578840"/>
                </a:cubicBezTo>
                <a:cubicBezTo>
                  <a:pt x="37316" y="588640"/>
                  <a:pt x="54359" y="588884"/>
                  <a:pt x="67828" y="595618"/>
                </a:cubicBezTo>
                <a:cubicBezTo>
                  <a:pt x="93796" y="608602"/>
                  <a:pt x="99952" y="622363"/>
                  <a:pt x="126551" y="637563"/>
                </a:cubicBezTo>
                <a:cubicBezTo>
                  <a:pt x="248113" y="707027"/>
                  <a:pt x="45359" y="575046"/>
                  <a:pt x="176885" y="662730"/>
                </a:cubicBezTo>
                <a:cubicBezTo>
                  <a:pt x="190867" y="657137"/>
                  <a:pt x="203783" y="646554"/>
                  <a:pt x="218830" y="645952"/>
                </a:cubicBezTo>
                <a:cubicBezTo>
                  <a:pt x="288776" y="643154"/>
                  <a:pt x="394077" y="655088"/>
                  <a:pt x="470500" y="662730"/>
                </a:cubicBezTo>
                <a:cubicBezTo>
                  <a:pt x="490074" y="668323"/>
                  <a:pt x="509317" y="675242"/>
                  <a:pt x="529223" y="679508"/>
                </a:cubicBezTo>
                <a:cubicBezTo>
                  <a:pt x="578011" y="689963"/>
                  <a:pt x="665065" y="693406"/>
                  <a:pt x="705391" y="696286"/>
                </a:cubicBezTo>
                <a:lnTo>
                  <a:pt x="864782" y="679508"/>
                </a:lnTo>
                <a:cubicBezTo>
                  <a:pt x="878930" y="677739"/>
                  <a:pt x="892468" y="671119"/>
                  <a:pt x="906727" y="671119"/>
                </a:cubicBezTo>
                <a:cubicBezTo>
                  <a:pt x="990664" y="671119"/>
                  <a:pt x="1074507" y="676712"/>
                  <a:pt x="1158397" y="679508"/>
                </a:cubicBezTo>
                <a:cubicBezTo>
                  <a:pt x="1214324" y="687897"/>
                  <a:pt x="1282017" y="669347"/>
                  <a:pt x="1326177" y="704675"/>
                </a:cubicBezTo>
                <a:cubicBezTo>
                  <a:pt x="1340159" y="715860"/>
                  <a:pt x="1350275" y="736792"/>
                  <a:pt x="1368122" y="738231"/>
                </a:cubicBezTo>
                <a:cubicBezTo>
                  <a:pt x="1527021" y="751045"/>
                  <a:pt x="1686903" y="743824"/>
                  <a:pt x="1846294" y="746620"/>
                </a:cubicBezTo>
                <a:lnTo>
                  <a:pt x="1921795" y="763398"/>
                </a:lnTo>
                <a:cubicBezTo>
                  <a:pt x="1933029" y="765991"/>
                  <a:pt x="1943824" y="772027"/>
                  <a:pt x="1955351" y="771787"/>
                </a:cubicBezTo>
                <a:cubicBezTo>
                  <a:pt x="2078490" y="769222"/>
                  <a:pt x="2201428" y="760602"/>
                  <a:pt x="2324467" y="755009"/>
                </a:cubicBezTo>
                <a:cubicBezTo>
                  <a:pt x="2338449" y="752213"/>
                  <a:pt x="2352885" y="751129"/>
                  <a:pt x="2366412" y="746620"/>
                </a:cubicBezTo>
                <a:cubicBezTo>
                  <a:pt x="2378276" y="742665"/>
                  <a:pt x="2387480" y="730511"/>
                  <a:pt x="2399968" y="729842"/>
                </a:cubicBezTo>
                <a:cubicBezTo>
                  <a:pt x="2545196" y="722062"/>
                  <a:pt x="2690786" y="724249"/>
                  <a:pt x="2836195" y="721453"/>
                </a:cubicBezTo>
                <a:cubicBezTo>
                  <a:pt x="2953641" y="713064"/>
                  <a:pt x="3071508" y="709289"/>
                  <a:pt x="3188533" y="696286"/>
                </a:cubicBezTo>
                <a:cubicBezTo>
                  <a:pt x="3198554" y="695173"/>
                  <a:pt x="3203628" y="679966"/>
                  <a:pt x="3213700" y="679508"/>
                </a:cubicBezTo>
                <a:lnTo>
                  <a:pt x="3373091" y="687897"/>
                </a:lnTo>
                <a:cubicBezTo>
                  <a:pt x="3392665" y="690693"/>
                  <a:pt x="3412874" y="690604"/>
                  <a:pt x="3431813" y="696286"/>
                </a:cubicBezTo>
                <a:cubicBezTo>
                  <a:pt x="3441470" y="699183"/>
                  <a:pt x="3447121" y="710951"/>
                  <a:pt x="3456980" y="713064"/>
                </a:cubicBezTo>
                <a:cubicBezTo>
                  <a:pt x="3487181" y="719536"/>
                  <a:pt x="3518656" y="717280"/>
                  <a:pt x="3549259" y="721453"/>
                </a:cubicBezTo>
                <a:cubicBezTo>
                  <a:pt x="3580236" y="725677"/>
                  <a:pt x="3610778" y="732638"/>
                  <a:pt x="3641538" y="738231"/>
                </a:cubicBezTo>
                <a:cubicBezTo>
                  <a:pt x="3686279" y="732638"/>
                  <a:pt x="3730799" y="724825"/>
                  <a:pt x="3775762" y="721453"/>
                </a:cubicBezTo>
                <a:cubicBezTo>
                  <a:pt x="3842744" y="716429"/>
                  <a:pt x="3910204" y="719145"/>
                  <a:pt x="3977098" y="713064"/>
                </a:cubicBezTo>
                <a:cubicBezTo>
                  <a:pt x="4002773" y="710730"/>
                  <a:pt x="4027503" y="702191"/>
                  <a:pt x="4052599" y="696286"/>
                </a:cubicBezTo>
                <a:cubicBezTo>
                  <a:pt x="4152622" y="672751"/>
                  <a:pt x="4085111" y="684451"/>
                  <a:pt x="4178434" y="671119"/>
                </a:cubicBezTo>
                <a:cubicBezTo>
                  <a:pt x="4245180" y="648870"/>
                  <a:pt x="4240717" y="645952"/>
                  <a:pt x="4329436" y="645952"/>
                </a:cubicBezTo>
                <a:lnTo>
                  <a:pt x="5269002" y="654341"/>
                </a:lnTo>
                <a:cubicBezTo>
                  <a:pt x="5282984" y="657137"/>
                  <a:pt x="5296695" y="663162"/>
                  <a:pt x="5310947" y="662730"/>
                </a:cubicBezTo>
                <a:cubicBezTo>
                  <a:pt x="5389408" y="660352"/>
                  <a:pt x="5467685" y="653279"/>
                  <a:pt x="5545839" y="645952"/>
                </a:cubicBezTo>
                <a:cubicBezTo>
                  <a:pt x="5557318" y="644876"/>
                  <a:pt x="5568272" y="640597"/>
                  <a:pt x="5579395" y="637563"/>
                </a:cubicBezTo>
                <a:cubicBezTo>
                  <a:pt x="5599035" y="632207"/>
                  <a:pt x="5618544" y="626378"/>
                  <a:pt x="5638118" y="620785"/>
                </a:cubicBezTo>
                <a:cubicBezTo>
                  <a:pt x="5842787" y="631557"/>
                  <a:pt x="5793291" y="635536"/>
                  <a:pt x="6032401" y="612396"/>
                </a:cubicBezTo>
                <a:cubicBezTo>
                  <a:pt x="6055760" y="610135"/>
                  <a:pt x="6097957" y="580396"/>
                  <a:pt x="6107902" y="570451"/>
                </a:cubicBezTo>
                <a:cubicBezTo>
                  <a:pt x="6116291" y="562062"/>
                  <a:pt x="6122458" y="550590"/>
                  <a:pt x="6133069" y="545284"/>
                </a:cubicBezTo>
                <a:cubicBezTo>
                  <a:pt x="6145822" y="538907"/>
                  <a:pt x="6161032" y="539691"/>
                  <a:pt x="6175013" y="536895"/>
                </a:cubicBezTo>
                <a:cubicBezTo>
                  <a:pt x="6188995" y="528506"/>
                  <a:pt x="6201819" y="517784"/>
                  <a:pt x="6216958" y="511728"/>
                </a:cubicBezTo>
                <a:cubicBezTo>
                  <a:pt x="6230197" y="506433"/>
                  <a:pt x="6245147" y="507091"/>
                  <a:pt x="6258903" y="503339"/>
                </a:cubicBezTo>
                <a:cubicBezTo>
                  <a:pt x="6275965" y="498686"/>
                  <a:pt x="6292459" y="492154"/>
                  <a:pt x="6309237" y="486561"/>
                </a:cubicBezTo>
                <a:cubicBezTo>
                  <a:pt x="6303644" y="453005"/>
                  <a:pt x="6301224" y="418763"/>
                  <a:pt x="6292459" y="385893"/>
                </a:cubicBezTo>
                <a:cubicBezTo>
                  <a:pt x="6289861" y="376151"/>
                  <a:pt x="6279221" y="370166"/>
                  <a:pt x="6275681" y="360726"/>
                </a:cubicBezTo>
                <a:cubicBezTo>
                  <a:pt x="6270674" y="347375"/>
                  <a:pt x="6272299" y="332132"/>
                  <a:pt x="6267292" y="318781"/>
                </a:cubicBezTo>
                <a:cubicBezTo>
                  <a:pt x="6263752" y="309341"/>
                  <a:pt x="6255516" y="302368"/>
                  <a:pt x="6250514" y="293614"/>
                </a:cubicBezTo>
                <a:cubicBezTo>
                  <a:pt x="6241741" y="278262"/>
                  <a:pt x="6230584" y="248517"/>
                  <a:pt x="6216958" y="234891"/>
                </a:cubicBezTo>
                <a:cubicBezTo>
                  <a:pt x="6209829" y="227762"/>
                  <a:pt x="6200180" y="223706"/>
                  <a:pt x="6191791" y="218113"/>
                </a:cubicBezTo>
                <a:cubicBezTo>
                  <a:pt x="6186198" y="209724"/>
                  <a:pt x="6181467" y="200692"/>
                  <a:pt x="6175013" y="192946"/>
                </a:cubicBezTo>
                <a:cubicBezTo>
                  <a:pt x="6167418" y="183832"/>
                  <a:pt x="6156742" y="177433"/>
                  <a:pt x="6149847" y="167779"/>
                </a:cubicBezTo>
                <a:cubicBezTo>
                  <a:pt x="6117454" y="122427"/>
                  <a:pt x="6153178" y="140925"/>
                  <a:pt x="6107902" y="125835"/>
                </a:cubicBezTo>
                <a:cubicBezTo>
                  <a:pt x="6032043" y="75262"/>
                  <a:pt x="6115578" y="124743"/>
                  <a:pt x="5914955" y="100668"/>
                </a:cubicBezTo>
                <a:cubicBezTo>
                  <a:pt x="5900004" y="98874"/>
                  <a:pt x="5887110" y="89177"/>
                  <a:pt x="5873010" y="83890"/>
                </a:cubicBezTo>
                <a:cubicBezTo>
                  <a:pt x="5864730" y="80785"/>
                  <a:pt x="5856232" y="78297"/>
                  <a:pt x="5847843" y="75501"/>
                </a:cubicBezTo>
                <a:cubicBezTo>
                  <a:pt x="5755029" y="106439"/>
                  <a:pt x="5795743" y="96461"/>
                  <a:pt x="5596173" y="67112"/>
                </a:cubicBezTo>
                <a:cubicBezTo>
                  <a:pt x="5563551" y="62315"/>
                  <a:pt x="5534421" y="36615"/>
                  <a:pt x="5503894" y="25167"/>
                </a:cubicBezTo>
                <a:cubicBezTo>
                  <a:pt x="5493099" y="21119"/>
                  <a:pt x="5481572" y="19371"/>
                  <a:pt x="5470338" y="16778"/>
                </a:cubicBezTo>
                <a:lnTo>
                  <a:pt x="5394837" y="0"/>
                </a:lnTo>
                <a:cubicBezTo>
                  <a:pt x="5296966" y="2796"/>
                  <a:pt x="5198860" y="1066"/>
                  <a:pt x="5101223" y="8389"/>
                </a:cubicBezTo>
                <a:cubicBezTo>
                  <a:pt x="5059163" y="11544"/>
                  <a:pt x="5065617" y="28442"/>
                  <a:pt x="5034111" y="41945"/>
                </a:cubicBezTo>
                <a:cubicBezTo>
                  <a:pt x="5022055" y="47112"/>
                  <a:pt x="4968165" y="56334"/>
                  <a:pt x="4958610" y="58723"/>
                </a:cubicBezTo>
                <a:cubicBezTo>
                  <a:pt x="4889818" y="75921"/>
                  <a:pt x="4991520" y="69339"/>
                  <a:pt x="4841164" y="83890"/>
                </a:cubicBezTo>
                <a:cubicBezTo>
                  <a:pt x="4736432" y="94025"/>
                  <a:pt x="4335932" y="100127"/>
                  <a:pt x="4312658" y="100668"/>
                </a:cubicBezTo>
                <a:cubicBezTo>
                  <a:pt x="4295880" y="103464"/>
                  <a:pt x="4279307" y="108113"/>
                  <a:pt x="4262324" y="109057"/>
                </a:cubicBezTo>
                <a:cubicBezTo>
                  <a:pt x="3815462" y="133883"/>
                  <a:pt x="3937381" y="129721"/>
                  <a:pt x="3524092" y="109057"/>
                </a:cubicBezTo>
                <a:cubicBezTo>
                  <a:pt x="3512907" y="106261"/>
                  <a:pt x="3501791" y="103169"/>
                  <a:pt x="3490536" y="100668"/>
                </a:cubicBezTo>
                <a:cubicBezTo>
                  <a:pt x="3476617" y="97575"/>
                  <a:pt x="3462424" y="95737"/>
                  <a:pt x="3448591" y="92279"/>
                </a:cubicBezTo>
                <a:cubicBezTo>
                  <a:pt x="3440012" y="90134"/>
                  <a:pt x="3431813" y="86686"/>
                  <a:pt x="3423424" y="83890"/>
                </a:cubicBezTo>
                <a:cubicBezTo>
                  <a:pt x="3415035" y="78297"/>
                  <a:pt x="3407823" y="70300"/>
                  <a:pt x="3398258" y="67112"/>
                </a:cubicBezTo>
                <a:cubicBezTo>
                  <a:pt x="3339842" y="47640"/>
                  <a:pt x="3226038" y="65138"/>
                  <a:pt x="3188533" y="67112"/>
                </a:cubicBezTo>
                <a:cubicBezTo>
                  <a:pt x="3168959" y="69908"/>
                  <a:pt x="3149545" y="74268"/>
                  <a:pt x="3129810" y="75501"/>
                </a:cubicBezTo>
                <a:cubicBezTo>
                  <a:pt x="3059982" y="79865"/>
                  <a:pt x="2989678" y="76691"/>
                  <a:pt x="2920085" y="83890"/>
                </a:cubicBezTo>
                <a:cubicBezTo>
                  <a:pt x="2907646" y="85177"/>
                  <a:pt x="2898988" y="99585"/>
                  <a:pt x="2886529" y="100668"/>
                </a:cubicBezTo>
                <a:cubicBezTo>
                  <a:pt x="2769392" y="110854"/>
                  <a:pt x="2534191" y="117446"/>
                  <a:pt x="2534191" y="117446"/>
                </a:cubicBezTo>
                <a:cubicBezTo>
                  <a:pt x="2340660" y="165830"/>
                  <a:pt x="2509681" y="126845"/>
                  <a:pt x="2005685" y="109057"/>
                </a:cubicBezTo>
                <a:cubicBezTo>
                  <a:pt x="1532173" y="92345"/>
                  <a:pt x="2026277" y="104128"/>
                  <a:pt x="1208731" y="92279"/>
                </a:cubicBezTo>
                <a:cubicBezTo>
                  <a:pt x="1119248" y="95075"/>
                  <a:pt x="1029532" y="93622"/>
                  <a:pt x="940283" y="100668"/>
                </a:cubicBezTo>
                <a:cubicBezTo>
                  <a:pt x="922652" y="102060"/>
                  <a:pt x="904665" y="107636"/>
                  <a:pt x="889949" y="117446"/>
                </a:cubicBezTo>
                <a:lnTo>
                  <a:pt x="864782" y="134223"/>
                </a:lnTo>
                <a:lnTo>
                  <a:pt x="680224" y="117446"/>
                </a:lnTo>
                <a:cubicBezTo>
                  <a:pt x="657791" y="115203"/>
                  <a:pt x="635157" y="113781"/>
                  <a:pt x="613113" y="109057"/>
                </a:cubicBezTo>
                <a:cubicBezTo>
                  <a:pt x="597424" y="105695"/>
                  <a:pt x="550220" y="85445"/>
                  <a:pt x="529223" y="83890"/>
                </a:cubicBezTo>
                <a:cubicBezTo>
                  <a:pt x="465022" y="79134"/>
                  <a:pt x="400592" y="78297"/>
                  <a:pt x="336276" y="75501"/>
                </a:cubicBezTo>
                <a:cubicBezTo>
                  <a:pt x="269392" y="64354"/>
                  <a:pt x="283146" y="57325"/>
                  <a:pt x="260775" y="58723"/>
                </a:cubicBezTo>
                <a:close/>
              </a:path>
            </a:pathLst>
          </a:custGeom>
          <a:noFill/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21510" name="TextBox 8"/>
          <p:cNvSpPr txBox="1">
            <a:spLocks noChangeArrowheads="1"/>
          </p:cNvSpPr>
          <p:nvPr/>
        </p:nvSpPr>
        <p:spPr bwMode="auto">
          <a:xfrm>
            <a:off x="762000" y="2159000"/>
            <a:ext cx="83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err="1" smtClean="0">
                <a:solidFill>
                  <a:srgbClr val="FF0000"/>
                </a:solidFill>
              </a:rPr>
              <a:t>A</a:t>
            </a:r>
            <a:r>
              <a:rPr lang="en-US" sz="3200" baseline="-25000" err="1" smtClean="0">
                <a:solidFill>
                  <a:srgbClr val="FF0000"/>
                </a:solidFill>
              </a:rPr>
              <a:t>n1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4600" y="1138534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</a:rPr>
              <a:t>Symmetric polynomials</a:t>
            </a:r>
            <a:r>
              <a:rPr lang="en-US" smtClean="0"/>
              <a:t> </a:t>
            </a:r>
            <a:endParaRPr lang="en-US"/>
          </a:p>
        </p:txBody>
      </p:sp>
      <p:pic>
        <p:nvPicPr>
          <p:cNvPr id="211969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1600199"/>
            <a:ext cx="8031197" cy="201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 advTm="25420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 animBg="1"/>
      <p:bldP spid="13" grpId="1" build="allAtOnce" animBg="1"/>
      <p:bldP spid="8" grpId="0" animBg="1"/>
      <p:bldP spid="215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8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5106" y="2204342"/>
            <a:ext cx="5352669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78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3795713"/>
            <a:ext cx="5596575" cy="260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762000" y="1138534"/>
            <a:ext cx="80010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C00000"/>
                </a:solidFill>
              </a:rPr>
              <a:t>Replace constants </a:t>
            </a:r>
            <a:r>
              <a:rPr lang="en-US" smtClean="0">
                <a:solidFill>
                  <a:srgbClr val="0000FF"/>
                </a:solidFill>
              </a:rPr>
              <a:t>r</a:t>
            </a:r>
            <a:r>
              <a:rPr lang="en-US" baseline="-25000" smtClean="0">
                <a:solidFill>
                  <a:srgbClr val="0000FF"/>
                </a:solidFill>
              </a:rPr>
              <a:t>i</a:t>
            </a:r>
            <a:r>
              <a:rPr lang="en-US" smtClean="0">
                <a:solidFill>
                  <a:srgbClr val="C00000"/>
                </a:solidFill>
              </a:rPr>
              <a:t>’s and </a:t>
            </a:r>
            <a:r>
              <a:rPr lang="en-US" smtClean="0">
                <a:solidFill>
                  <a:srgbClr val="0000FF"/>
                </a:solidFill>
              </a:rPr>
              <a:t>b</a:t>
            </a:r>
            <a:r>
              <a:rPr lang="en-US" baseline="-25000" smtClean="0">
                <a:solidFill>
                  <a:srgbClr val="0000FF"/>
                </a:solidFill>
              </a:rPr>
              <a:t>i</a:t>
            </a:r>
            <a:r>
              <a:rPr lang="en-US" smtClean="0">
                <a:solidFill>
                  <a:srgbClr val="C00000"/>
                </a:solidFill>
              </a:rPr>
              <a:t>’s with new </a:t>
            </a:r>
            <a:r>
              <a:rPr lang="en-US" smtClean="0">
                <a:solidFill>
                  <a:srgbClr val="0000FF"/>
                </a:solidFill>
              </a:rPr>
              <a:t>variables </a:t>
            </a:r>
            <a:r>
              <a:rPr lang="en-US" smtClean="0">
                <a:solidFill>
                  <a:srgbClr val="C00000"/>
                </a:solidFill>
              </a:rPr>
              <a:t>!</a:t>
            </a:r>
            <a:endParaRPr lang="en-US" baseline="-25000">
              <a:solidFill>
                <a:srgbClr val="0000FF"/>
              </a:solidFill>
            </a:endParaRPr>
          </a:p>
        </p:txBody>
      </p:sp>
      <p:sp>
        <p:nvSpPr>
          <p:cNvPr id="2150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0F7A016-A30C-4207-906A-7B1BFAD8A1F4}" type="slidenum">
              <a:rPr lang="he-IL" smtClean="0"/>
              <a:pPr/>
              <a:t>27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381000" y="304800"/>
            <a:ext cx="83820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00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Hard </a:t>
            </a:r>
            <a:r>
              <a:rPr lang="en-US" sz="40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Instances</a:t>
            </a:r>
            <a:r>
              <a:rPr lang="en-US" sz="40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: </a:t>
            </a:r>
            <a:r>
              <a:rPr lang="en-US" sz="400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second attempt</a:t>
            </a:r>
            <a:endParaRPr lang="en-US" sz="400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2" name="הסבר ענן 11"/>
          <p:cNvSpPr/>
          <p:nvPr/>
        </p:nvSpPr>
        <p:spPr bwMode="auto">
          <a:xfrm>
            <a:off x="152400" y="3048000"/>
            <a:ext cx="3352800" cy="1295400"/>
          </a:xfrm>
          <a:prstGeom prst="cloudCallout">
            <a:avLst>
              <a:gd name="adj1" fmla="val 65489"/>
              <a:gd name="adj2" fmla="val 70364"/>
            </a:avLst>
          </a:prstGeom>
          <a:solidFill>
            <a:srgbClr val="FFFF00">
              <a:tint val="66000"/>
              <a:satMod val="160000"/>
            </a:srgb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rPr>
              <a:t>Vandermonde matrix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44" y="1742677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For </a:t>
            </a:r>
            <a:r>
              <a:rPr lang="en-US" smtClean="0">
                <a:solidFill>
                  <a:srgbClr val="0000FF"/>
                </a:solidFill>
              </a:rPr>
              <a:t>Z</a:t>
            </a:r>
            <a:r>
              <a:rPr lang="en-US" smtClean="0"/>
              <a:t>={</a:t>
            </a:r>
            <a:r>
              <a:rPr lang="en-US" smtClean="0">
                <a:solidFill>
                  <a:srgbClr val="0000FF"/>
                </a:solidFill>
              </a:rPr>
              <a:t>z</a:t>
            </a:r>
            <a:r>
              <a:rPr lang="en-US" baseline="-25000" smtClean="0">
                <a:solidFill>
                  <a:srgbClr val="0000FF"/>
                </a:solidFill>
              </a:rPr>
              <a:t>0</a:t>
            </a:r>
            <a:r>
              <a:rPr lang="en-US" smtClean="0">
                <a:solidFill>
                  <a:srgbClr val="0000FF"/>
                </a:solidFill>
              </a:rPr>
              <a:t>,…,z</a:t>
            </a:r>
            <a:r>
              <a:rPr lang="en-US" baseline="-25000" smtClean="0">
                <a:solidFill>
                  <a:srgbClr val="0000FF"/>
                </a:solidFill>
              </a:rPr>
              <a:t>n</a:t>
            </a:r>
            <a:r>
              <a:rPr lang="en-US" smtClean="0"/>
              <a:t>}, define:</a:t>
            </a:r>
            <a:endParaRPr lang="en-US"/>
          </a:p>
        </p:txBody>
      </p:sp>
    </p:spTree>
  </p:cSld>
  <p:clrMapOvr>
    <a:masterClrMapping/>
  </p:clrMapOvr>
  <p:transition advTm="254203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78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3808" y="1952624"/>
            <a:ext cx="8169192" cy="1580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0F7A016-A30C-4207-906A-7B1BFAD8A1F4}" type="slidenum">
              <a:rPr lang="he-IL" smtClean="0"/>
              <a:pPr/>
              <a:t>28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381000" y="304800"/>
            <a:ext cx="83820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00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Hard </a:t>
            </a:r>
            <a:r>
              <a:rPr lang="en-US" sz="40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Instances</a:t>
            </a:r>
            <a:r>
              <a:rPr lang="en-US" sz="40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: </a:t>
            </a:r>
            <a:r>
              <a:rPr lang="en-US" sz="400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second attempt</a:t>
            </a:r>
            <a:endParaRPr lang="en-US" sz="400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1" name="מלבן מעוגל 10"/>
          <p:cNvSpPr/>
          <p:nvPr/>
        </p:nvSpPr>
        <p:spPr bwMode="auto">
          <a:xfrm>
            <a:off x="152400" y="1138534"/>
            <a:ext cx="8839200" cy="2695741"/>
          </a:xfrm>
          <a:prstGeom prst="roundRect">
            <a:avLst/>
          </a:prstGeom>
          <a:noFill/>
          <a:ln w="76200"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 b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150" y="5314336"/>
            <a:ext cx="3124200" cy="705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438150" y="1273314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FF0000"/>
                </a:solidFill>
              </a:rPr>
              <a:t>(</a:t>
            </a:r>
            <a:r>
              <a:rPr lang="en-US" sz="4000" smtClean="0">
                <a:solidFill>
                  <a:srgbClr val="0000FF"/>
                </a:solidFill>
              </a:rPr>
              <a:t>Mys</a:t>
            </a:r>
            <a:r>
              <a:rPr lang="en-US" sz="4000" baseline="-25000" smtClean="0">
                <a:solidFill>
                  <a:srgbClr val="0000FF"/>
                </a:solidFill>
              </a:rPr>
              <a:t>n</a:t>
            </a:r>
            <a:r>
              <a:rPr lang="en-US" sz="4000" smtClean="0">
                <a:solidFill>
                  <a:srgbClr val="FF0000"/>
                </a:solidFill>
              </a:rPr>
              <a:t>):=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14" name="הסבר ענן 13"/>
          <p:cNvSpPr/>
          <p:nvPr/>
        </p:nvSpPr>
        <p:spPr bwMode="auto">
          <a:xfrm>
            <a:off x="152400" y="4945796"/>
            <a:ext cx="3657600" cy="1455003"/>
          </a:xfrm>
          <a:prstGeom prst="cloudCallout">
            <a:avLst>
              <a:gd name="adj1" fmla="val 28752"/>
              <a:gd name="adj2" fmla="val -174867"/>
            </a:avLst>
          </a:prstGeom>
          <a:noFill/>
          <a:ln w="127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0" y="4114800"/>
            <a:ext cx="510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(</a:t>
            </a:r>
            <a:r>
              <a:rPr lang="en-US" sz="2800" smtClean="0">
                <a:solidFill>
                  <a:srgbClr val="0000FF"/>
                </a:solidFill>
              </a:rPr>
              <a:t>Mys</a:t>
            </a:r>
            <a:r>
              <a:rPr lang="en-US" sz="2800" baseline="-25000" smtClean="0">
                <a:solidFill>
                  <a:srgbClr val="0000FF"/>
                </a:solidFill>
              </a:rPr>
              <a:t>n</a:t>
            </a:r>
            <a:r>
              <a:rPr lang="en-US" sz="2800" smtClean="0">
                <a:solidFill>
                  <a:srgbClr val="FF0000"/>
                </a:solidFill>
              </a:rPr>
              <a:t>) </a:t>
            </a:r>
            <a:r>
              <a:rPr lang="en-US" sz="2800" smtClean="0"/>
              <a:t>has variables X:=</a:t>
            </a:r>
            <a:r>
              <a:rPr lang="en-US" sz="2800" smtClean="0">
                <a:solidFill>
                  <a:srgbClr val="0000FF"/>
                </a:solidFill>
              </a:rPr>
              <a:t>x</a:t>
            </a:r>
            <a:r>
              <a:rPr lang="en-US" sz="2800" baseline="-25000" smtClean="0">
                <a:solidFill>
                  <a:srgbClr val="0000FF"/>
                </a:solidFill>
              </a:rPr>
              <a:t>0</a:t>
            </a:r>
            <a:r>
              <a:rPr lang="en-US" sz="2800" smtClean="0">
                <a:solidFill>
                  <a:srgbClr val="0000FF"/>
                </a:solidFill>
              </a:rPr>
              <a:t>,…,x</a:t>
            </a:r>
            <a:r>
              <a:rPr lang="en-US" sz="2800" baseline="-25000" smtClean="0">
                <a:solidFill>
                  <a:srgbClr val="0000FF"/>
                </a:solidFill>
              </a:rPr>
              <a:t>n+1 </a:t>
            </a:r>
            <a:r>
              <a:rPr lang="en-US" sz="2800" smtClean="0"/>
              <a:t>and Y:=</a:t>
            </a:r>
            <a:r>
              <a:rPr lang="en-US" sz="2800" smtClean="0">
                <a:solidFill>
                  <a:srgbClr val="0000FF"/>
                </a:solidFill>
              </a:rPr>
              <a:t>y</a:t>
            </a:r>
            <a:r>
              <a:rPr lang="en-US" sz="2800" baseline="-25000" smtClean="0">
                <a:solidFill>
                  <a:srgbClr val="0000FF"/>
                </a:solidFill>
              </a:rPr>
              <a:t>1</a:t>
            </a:r>
            <a:r>
              <a:rPr lang="en-US" sz="2800" smtClean="0">
                <a:solidFill>
                  <a:srgbClr val="0000FF"/>
                </a:solidFill>
              </a:rPr>
              <a:t>,…,y</a:t>
            </a:r>
            <a:r>
              <a:rPr lang="en-US" sz="2800" baseline="-25000" smtClean="0">
                <a:solidFill>
                  <a:srgbClr val="0000FF"/>
                </a:solidFill>
              </a:rPr>
              <a:t>n </a:t>
            </a:r>
            <a:endParaRPr lang="en-US" sz="2800"/>
          </a:p>
        </p:txBody>
      </p:sp>
    </p:spTree>
  </p:cSld>
  <p:clrMapOvr>
    <a:masterClrMapping/>
  </p:clrMapOvr>
  <p:transition advTm="254203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 bwMode="auto">
          <a:xfrm>
            <a:off x="381000" y="1143000"/>
            <a:ext cx="7924800" cy="1828800"/>
          </a:xfrm>
          <a:prstGeom prst="rect">
            <a:avLst/>
          </a:prstGeom>
          <a:solidFill>
            <a:srgbClr val="FFFF00">
              <a:tint val="66000"/>
              <a:satMod val="16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22530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B74713B-EE99-439B-BD62-2DEE8D2B05B4}" type="slidenum">
              <a:rPr lang="he-IL" smtClean="0"/>
              <a:pPr/>
              <a:t>29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381000" y="228600"/>
            <a:ext cx="83820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Our Lower Bound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381000" y="1143000"/>
            <a:ext cx="8610600" cy="182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r>
              <a:rPr lang="en-US" sz="3600" u="sng" err="1">
                <a:solidFill>
                  <a:srgbClr val="C00000"/>
                </a:solidFill>
              </a:rPr>
              <a:t>Thm</a:t>
            </a:r>
            <a:r>
              <a:rPr lang="en-US" sz="3600">
                <a:solidFill>
                  <a:srgbClr val="009900"/>
                </a:solidFill>
              </a:rPr>
              <a:t>: Every </a:t>
            </a:r>
            <a:r>
              <a:rPr lang="en-US" sz="3600">
                <a:solidFill>
                  <a:srgbClr val="0000FF"/>
                </a:solidFill>
              </a:rPr>
              <a:t>depth</a:t>
            </a:r>
            <a:r>
              <a:rPr lang="en-US" sz="3600">
                <a:solidFill>
                  <a:srgbClr val="009900"/>
                </a:solidFill>
              </a:rPr>
              <a:t>-</a:t>
            </a:r>
            <a:r>
              <a:rPr lang="en-US" sz="3600">
                <a:solidFill>
                  <a:srgbClr val="0000FF"/>
                </a:solidFill>
              </a:rPr>
              <a:t>3</a:t>
            </a:r>
            <a:r>
              <a:rPr lang="en-US" sz="3600">
                <a:solidFill>
                  <a:srgbClr val="009900"/>
                </a:solidFill>
              </a:rPr>
              <a:t> </a:t>
            </a:r>
            <a:r>
              <a:rPr lang="en-US" sz="3600" smtClean="0">
                <a:solidFill>
                  <a:srgbClr val="009900"/>
                </a:solidFill>
              </a:rPr>
              <a:t>analytic straight-line proof </a:t>
            </a:r>
            <a:r>
              <a:rPr lang="en-US" sz="3600">
                <a:solidFill>
                  <a:srgbClr val="009900"/>
                </a:solidFill>
              </a:rPr>
              <a:t>of </a:t>
            </a:r>
            <a:r>
              <a:rPr lang="en-US" sz="3600" smtClean="0">
                <a:solidFill>
                  <a:srgbClr val="0000FF"/>
                </a:solidFill>
              </a:rPr>
              <a:t>Mys</a:t>
            </a:r>
            <a:r>
              <a:rPr lang="en-US" sz="3600" baseline="-25000" smtClean="0">
                <a:solidFill>
                  <a:srgbClr val="0000FF"/>
                </a:solidFill>
              </a:rPr>
              <a:t>n</a:t>
            </a:r>
            <a:r>
              <a:rPr lang="en-US" sz="3600" smtClean="0">
                <a:solidFill>
                  <a:srgbClr val="009900"/>
                </a:solidFill>
              </a:rPr>
              <a:t> </a:t>
            </a:r>
            <a:r>
              <a:rPr lang="en-US" sz="3600">
                <a:solidFill>
                  <a:srgbClr val="009900"/>
                </a:solidFill>
              </a:rPr>
              <a:t>has length </a:t>
            </a:r>
            <a:r>
              <a:rPr lang="en-US" sz="3600">
                <a:solidFill>
                  <a:srgbClr val="FF0000"/>
                </a:solidFill>
              </a:rPr>
              <a:t>2</a:t>
            </a:r>
            <a:r>
              <a:rPr lang="el-GR" sz="3600" baseline="30000">
                <a:solidFill>
                  <a:srgbClr val="FF0000"/>
                </a:solidFill>
              </a:rPr>
              <a:t>Ω</a:t>
            </a:r>
            <a:r>
              <a:rPr lang="en-US" sz="3600" baseline="30000">
                <a:solidFill>
                  <a:srgbClr val="FF0000"/>
                </a:solidFill>
              </a:rPr>
              <a:t>(</a:t>
            </a:r>
            <a:r>
              <a:rPr lang="en-US" sz="3600" baseline="30000">
                <a:solidFill>
                  <a:srgbClr val="0000FF"/>
                </a:solidFill>
              </a:rPr>
              <a:t>n</a:t>
            </a:r>
            <a:r>
              <a:rPr lang="en-US" sz="3600" baseline="30000" smtClean="0">
                <a:solidFill>
                  <a:srgbClr val="FF0000"/>
                </a:solidFill>
              </a:rPr>
              <a:t>)</a:t>
            </a:r>
            <a:r>
              <a:rPr lang="en-US" sz="3600" smtClean="0">
                <a:solidFill>
                  <a:srgbClr val="009900"/>
                </a:solidFill>
              </a:rPr>
              <a:t>.</a:t>
            </a:r>
            <a:endParaRPr lang="en-US" sz="2800">
              <a:solidFill>
                <a:srgbClr val="009900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81000" y="3124200"/>
            <a:ext cx="8458200" cy="3276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24000" indent="-381000" eaLnBrk="0" hangingPunc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defRPr/>
            </a:pP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</a:rPr>
              <a:t>Technique: </a:t>
            </a:r>
            <a:r>
              <a:rPr lang="en-US" smtClean="0">
                <a:solidFill>
                  <a:srgbClr val="C00000"/>
                </a:solidFill>
                <a:cs typeface="Arial" pitchFamily="34" charset="0"/>
              </a:rPr>
              <a:t>reduction of any depth-3 analytic proof of </a:t>
            </a:r>
            <a:r>
              <a:rPr lang="en-US" smtClean="0">
                <a:solidFill>
                  <a:srgbClr val="0000FF"/>
                </a:solidFill>
                <a:cs typeface="Arial" pitchFamily="34" charset="0"/>
              </a:rPr>
              <a:t>Mys</a:t>
            </a:r>
            <a:r>
              <a:rPr lang="en-US" baseline="-25000" smtClean="0">
                <a:solidFill>
                  <a:srgbClr val="0000FF"/>
                </a:solidFill>
                <a:cs typeface="Arial" pitchFamily="34" charset="0"/>
              </a:rPr>
              <a:t>n</a:t>
            </a:r>
            <a:r>
              <a:rPr lang="en-US" smtClean="0">
                <a:solidFill>
                  <a:srgbClr val="C00000"/>
                </a:solidFill>
                <a:cs typeface="Arial" pitchFamily="34" charset="0"/>
              </a:rPr>
              <a:t> to depth-3 Boolean formulas computing </a:t>
            </a:r>
            <a:r>
              <a:rPr lang="en-US" smtClean="0">
                <a:solidFill>
                  <a:srgbClr val="0000FF"/>
                </a:solidFill>
                <a:cs typeface="Arial" pitchFamily="34" charset="0"/>
              </a:rPr>
              <a:t>MAJORITY</a:t>
            </a:r>
            <a:r>
              <a:rPr lang="en-US" smtClean="0">
                <a:solidFill>
                  <a:srgbClr val="FF3399"/>
                </a:solidFill>
                <a:cs typeface="Arial" pitchFamily="34" charset="0"/>
              </a:rPr>
              <a:t>:</a:t>
            </a:r>
            <a:endParaRPr lang="en-US">
              <a:solidFill>
                <a:srgbClr val="FF3399"/>
              </a:solidFill>
              <a:cs typeface="Arial" pitchFamily="34" charset="0"/>
            </a:endParaRPr>
          </a:p>
          <a:p>
            <a:pPr marL="324000" indent="-381000" eaLnBrk="0" hangingPunc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>
                <a:solidFill>
                  <a:srgbClr val="FF3399"/>
                </a:solidFill>
                <a:cs typeface="Arial" pitchFamily="34" charset="0"/>
              </a:rPr>
              <a:t>Follow the ‘</a:t>
            </a:r>
            <a:r>
              <a:rPr lang="en-US">
                <a:solidFill>
                  <a:srgbClr val="FF0000"/>
                </a:solidFill>
                <a:cs typeface="Arial" pitchFamily="34" charset="0"/>
              </a:rPr>
              <a:t>paths</a:t>
            </a:r>
            <a:r>
              <a:rPr lang="en-US">
                <a:solidFill>
                  <a:srgbClr val="FF3399"/>
                </a:solidFill>
                <a:cs typeface="Arial" pitchFamily="34" charset="0"/>
              </a:rPr>
              <a:t>’ of </a:t>
            </a:r>
            <a:r>
              <a:rPr lang="en-US">
                <a:solidFill>
                  <a:srgbClr val="FF0000"/>
                </a:solidFill>
                <a:cs typeface="Arial" pitchFamily="34" charset="0"/>
              </a:rPr>
              <a:t>monomials</a:t>
            </a:r>
            <a:r>
              <a:rPr lang="en-US">
                <a:solidFill>
                  <a:srgbClr val="FF3399"/>
                </a:solidFill>
                <a:cs typeface="Arial" pitchFamily="34" charset="0"/>
              </a:rPr>
              <a:t> along the proofs.</a:t>
            </a:r>
          </a:p>
          <a:p>
            <a:pPr marL="324000" indent="-381000" eaLnBrk="0" hangingPunc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>
                <a:solidFill>
                  <a:srgbClr val="FF3399"/>
                </a:solidFill>
                <a:cs typeface="Arial" pitchFamily="34" charset="0"/>
              </a:rPr>
              <a:t>Use </a:t>
            </a:r>
            <a:r>
              <a:rPr lang="en-US">
                <a:solidFill>
                  <a:srgbClr val="FF0000"/>
                </a:solidFill>
                <a:cs typeface="Arial" pitchFamily="34" charset="0"/>
              </a:rPr>
              <a:t>analyticity</a:t>
            </a:r>
            <a:r>
              <a:rPr lang="en-US">
                <a:solidFill>
                  <a:srgbClr val="FF3399"/>
                </a:solidFill>
                <a:cs typeface="Arial" pitchFamily="34" charset="0"/>
              </a:rPr>
              <a:t> (no new monomials introduced</a:t>
            </a:r>
            <a:r>
              <a:rPr lang="en-US" smtClean="0">
                <a:solidFill>
                  <a:srgbClr val="FF3399"/>
                </a:solidFill>
                <a:cs typeface="Arial" pitchFamily="34" charset="0"/>
              </a:rPr>
              <a:t>).</a:t>
            </a:r>
          </a:p>
          <a:p>
            <a:pPr marL="324000" indent="-381000" eaLnBrk="0" hangingPunc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mtClean="0">
                <a:solidFill>
                  <a:srgbClr val="FF3399"/>
                </a:solidFill>
                <a:cs typeface="Arial" pitchFamily="34" charset="0"/>
              </a:rPr>
              <a:t>Roughly, show that every </a:t>
            </a:r>
            <a:r>
              <a:rPr lang="en-US" smtClean="0">
                <a:solidFill>
                  <a:srgbClr val="0000FF"/>
                </a:solidFill>
                <a:cs typeface="Arial" pitchFamily="34" charset="0"/>
              </a:rPr>
              <a:t>Y</a:t>
            </a:r>
            <a:r>
              <a:rPr lang="en-US" smtClean="0">
                <a:solidFill>
                  <a:srgbClr val="FF3399"/>
                </a:solidFill>
                <a:cs typeface="Arial" pitchFamily="34" charset="0"/>
              </a:rPr>
              <a:t>-monomial must be written explicitly in the proof.</a:t>
            </a:r>
            <a:endParaRPr lang="en-US">
              <a:solidFill>
                <a:srgbClr val="FF3399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advTm="13023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High School </a:t>
            </a:r>
            <a:r>
              <a:rPr lang="en-US" sz="480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Problem</a:t>
            </a:r>
          </a:p>
        </p:txBody>
      </p:sp>
      <p:sp>
        <p:nvSpPr>
          <p:cNvPr id="8195" name="Rectangle 20"/>
          <p:cNvSpPr>
            <a:spLocks noChangeArrowheads="1"/>
          </p:cNvSpPr>
          <p:nvPr/>
        </p:nvSpPr>
        <p:spPr bwMode="auto">
          <a:xfrm>
            <a:off x="354013" y="1012825"/>
            <a:ext cx="8561387" cy="538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>
              <a:solidFill>
                <a:srgbClr val="FF3399"/>
              </a:solidFill>
              <a:cs typeface="Arial" pitchFamily="34" charset="0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endParaRPr lang="en-US" sz="3200">
              <a:solidFill>
                <a:schemeClr val="tx2"/>
              </a:solidFill>
              <a:cs typeface="Arial" pitchFamily="34" charset="0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endParaRPr lang="en-US" sz="3200" smtClean="0">
              <a:solidFill>
                <a:srgbClr val="669900"/>
              </a:solidFill>
              <a:cs typeface="Aria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endParaRPr lang="en-US" sz="3200" smtClean="0">
              <a:solidFill>
                <a:srgbClr val="669900"/>
              </a:solidFill>
              <a:cs typeface="Aria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3200" err="1" smtClean="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Associativity</a:t>
            </a: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200" err="1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commutativity</a:t>
            </a: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200" err="1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distributivity</a:t>
            </a: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20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  <a:sym typeface="Wingdings" pitchFamily="2" charset="2"/>
              </a:rPr>
              <a:t>0</a:t>
            </a:r>
            <a:r>
              <a:rPr lang="en-US" sz="3200" smtClean="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/</a:t>
            </a:r>
            <a:r>
              <a:rPr lang="en-US" sz="320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  <a:sym typeface="Wingdings" pitchFamily="2" charset="2"/>
              </a:rPr>
              <a:t>1</a:t>
            </a:r>
            <a:r>
              <a:rPr lang="en-US" sz="3200" smtClean="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-elements </a:t>
            </a:r>
            <a:r>
              <a:rPr lang="en-US" sz="320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rules</a:t>
            </a:r>
            <a:r>
              <a:rPr lang="en-US" sz="3200">
                <a:solidFill>
                  <a:schemeClr val="tx2"/>
                </a:solidFill>
                <a:cs typeface="Arial" pitchFamily="34" charset="0"/>
                <a:sym typeface="Wingdings" pitchFamily="2" charset="2"/>
              </a:rPr>
              <a:t>:</a:t>
            </a:r>
          </a:p>
          <a:p>
            <a:pPr marL="1485900" lvl="2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Wingdings" pitchFamily="2" charset="2"/>
              <a:buChar char="§"/>
              <a:defRPr/>
            </a:pP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f+0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=f, 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f•1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=f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f•0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=0, 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f+g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g+f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 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f•g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g•f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f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•(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g+h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)=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f•g+f•h</a:t>
            </a:r>
            <a:endParaRPr lang="en-US" sz="3200">
              <a:solidFill>
                <a:schemeClr val="tx2"/>
              </a:solidFill>
              <a:cs typeface="Arial" pitchFamily="34" charset="0"/>
              <a:sym typeface="Wingdings" pitchFamily="2" charset="2"/>
            </a:endParaRPr>
          </a:p>
          <a:p>
            <a:pPr marL="1485900" lvl="2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Wingdings" pitchFamily="2" charset="2"/>
              <a:buChar char="§"/>
              <a:defRPr/>
            </a:pPr>
            <a:r>
              <a:rPr lang="en-US" sz="2800">
                <a:solidFill>
                  <a:srgbClr val="3399FF"/>
                </a:solidFill>
                <a:cs typeface="Arial" pitchFamily="34" charset="0"/>
                <a:sym typeface="Wingdings" pitchFamily="2" charset="2"/>
              </a:rPr>
              <a:t>All number equalities: </a:t>
            </a:r>
            <a:r>
              <a:rPr lang="en-US" sz="28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a+b</a:t>
            </a:r>
            <a:r>
              <a:rPr lang="en-US" sz="28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=c, </a:t>
            </a:r>
            <a:r>
              <a:rPr lang="en-US" sz="28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a•b</a:t>
            </a:r>
            <a:r>
              <a:rPr lang="en-US" sz="28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=d </a:t>
            </a:r>
            <a:r>
              <a:rPr lang="en-US" sz="2800">
                <a:solidFill>
                  <a:srgbClr val="3399FF"/>
                </a:solidFill>
                <a:cs typeface="Arial" pitchFamily="34" charset="0"/>
                <a:sym typeface="Wingdings" pitchFamily="2" charset="2"/>
              </a:rPr>
              <a:t>(</a:t>
            </a:r>
            <a:r>
              <a:rPr lang="en-US" sz="2800" err="1">
                <a:solidFill>
                  <a:srgbClr val="3399FF"/>
                </a:solidFill>
                <a:cs typeface="Arial" pitchFamily="34" charset="0"/>
                <a:sym typeface="Wingdings" pitchFamily="2" charset="2"/>
              </a:rPr>
              <a:t>a,b,c,d</a:t>
            </a:r>
            <a:r>
              <a:rPr lang="en-US" sz="2800">
                <a:solidFill>
                  <a:srgbClr val="3399FF"/>
                </a:solidFill>
                <a:cs typeface="Arial" pitchFamily="34" charset="0"/>
                <a:sym typeface="Wingdings" pitchFamily="2" charset="2"/>
              </a:rPr>
              <a:t> in the field)</a:t>
            </a: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p:oleObj spid="_x0000_s48130" name="Equation" r:id="rId4" imgW="914400" imgH="198720" progId="Equation.DSMT4">
              <p:embed/>
            </p:oleObj>
          </a:graphicData>
        </a:graphic>
      </p:graphicFrame>
      <p:graphicFrame>
        <p:nvGraphicFramePr>
          <p:cNvPr id="48132" name="Object 3"/>
          <p:cNvGraphicFramePr>
            <a:graphicFrameLocks noChangeAspect="1"/>
          </p:cNvGraphicFramePr>
          <p:nvPr/>
        </p:nvGraphicFramePr>
        <p:xfrm>
          <a:off x="1868488" y="1238250"/>
          <a:ext cx="5103812" cy="2000250"/>
        </p:xfrm>
        <a:graphic>
          <a:graphicData uri="http://schemas.openxmlformats.org/presentationml/2006/ole">
            <p:oleObj spid="_x0000_s48132" name="Equation" r:id="rId5" imgW="1726920" imgH="977760" progId="Equation.DSMT4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4013" y="1237946"/>
            <a:ext cx="2160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Example:</a:t>
            </a:r>
            <a:endParaRPr lang="en-US"/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3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97797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29AA2D7-6064-429E-B60B-9596BEFCB45C}" type="slidenum">
              <a:rPr lang="he-IL" smtClean="0"/>
              <a:pPr/>
              <a:t>30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990600" y="952500"/>
            <a:ext cx="1676400" cy="8001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32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The</a:t>
            </a:r>
            <a:endParaRPr lang="en-US" sz="480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048000" y="952500"/>
            <a:ext cx="4648200" cy="8001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Lower Bound</a:t>
            </a:r>
            <a:endParaRPr lang="en-US" sz="540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133600" y="2095500"/>
            <a:ext cx="4648200" cy="9906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66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Argument</a:t>
            </a:r>
            <a:endParaRPr lang="en-US" sz="880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 advTm="4431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31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8286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80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Graph of a Proof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8788" y="1600200"/>
            <a:ext cx="83439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6563" y="981075"/>
            <a:ext cx="8250237" cy="572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3CBC900-B988-4C49-896C-59570D0130D0}" type="slidenum">
              <a:rPr lang="he-IL" smtClean="0"/>
              <a:pPr/>
              <a:t>32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8286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80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Graph of a Proof</a:t>
            </a:r>
          </a:p>
        </p:txBody>
      </p:sp>
    </p:spTree>
  </p:cSld>
  <p:clrMapOvr>
    <a:masterClrMapping/>
  </p:clrMapOvr>
  <p:transition advTm="20146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33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096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Recall that </a:t>
            </a:r>
            <a:r>
              <a:rPr lang="en-US" smtClean="0">
                <a:solidFill>
                  <a:srgbClr val="FF0000"/>
                </a:solidFill>
              </a:rPr>
              <a:t>(</a:t>
            </a:r>
            <a:r>
              <a:rPr lang="en-US" smtClean="0">
                <a:solidFill>
                  <a:srgbClr val="0000FF"/>
                </a:solidFill>
              </a:rPr>
              <a:t>Mys</a:t>
            </a:r>
            <a:r>
              <a:rPr lang="en-US" baseline="-25000" smtClean="0">
                <a:solidFill>
                  <a:srgbClr val="0000FF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r>
              <a:rPr lang="en-US" smtClean="0"/>
              <a:t> looks like: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336173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Denote by </a:t>
            </a:r>
            <a:r>
              <a:rPr lang="en-US" sz="3200" smtClean="0">
                <a:solidFill>
                  <a:srgbClr val="FF0000"/>
                </a:solidFill>
              </a:rPr>
              <a:t>A</a:t>
            </a:r>
            <a:r>
              <a:rPr lang="en-US" sz="3200" baseline="-25000" smtClean="0">
                <a:solidFill>
                  <a:srgbClr val="FF0000"/>
                </a:solidFill>
              </a:rPr>
              <a:t>i</a:t>
            </a:r>
            <a:r>
              <a:rPr lang="en-US" sz="3200" smtClean="0"/>
              <a:t> the </a:t>
            </a:r>
            <a:r>
              <a:rPr lang="en-US" sz="3200" smtClean="0">
                <a:solidFill>
                  <a:srgbClr val="FF0000"/>
                </a:solidFill>
              </a:rPr>
              <a:t>i</a:t>
            </a:r>
            <a:r>
              <a:rPr lang="en-US" sz="3200" baseline="30000" smtClean="0"/>
              <a:t>th </a:t>
            </a:r>
            <a:r>
              <a:rPr lang="en-US" sz="3200" smtClean="0"/>
              <a:t>summand in </a:t>
            </a:r>
            <a:r>
              <a:rPr lang="en-US" sz="3200" smtClean="0">
                <a:solidFill>
                  <a:srgbClr val="FF0000"/>
                </a:solidFill>
              </a:rPr>
              <a:t>(</a:t>
            </a:r>
            <a:r>
              <a:rPr lang="en-US" sz="3200" smtClean="0">
                <a:solidFill>
                  <a:srgbClr val="0000FF"/>
                </a:solidFill>
              </a:rPr>
              <a:t>Mys</a:t>
            </a:r>
            <a:r>
              <a:rPr lang="en-US" sz="3200" baseline="-25000" smtClean="0">
                <a:solidFill>
                  <a:srgbClr val="0000FF"/>
                </a:solidFill>
              </a:rPr>
              <a:t>n</a:t>
            </a:r>
            <a:r>
              <a:rPr lang="en-US" sz="3200" smtClean="0">
                <a:solidFill>
                  <a:srgbClr val="FF0000"/>
                </a:solidFill>
              </a:rPr>
              <a:t>)</a:t>
            </a:r>
            <a:r>
              <a:rPr lang="en-US" sz="3200" smtClean="0">
                <a:solidFill>
                  <a:srgbClr val="000099"/>
                </a:solidFill>
              </a:rPr>
              <a:t>:</a:t>
            </a:r>
          </a:p>
          <a:p>
            <a:r>
              <a:rPr lang="en-US" sz="3200" smtClean="0">
                <a:solidFill>
                  <a:srgbClr val="FF0000"/>
                </a:solidFill>
              </a:rPr>
              <a:t>            </a:t>
            </a:r>
          </a:p>
          <a:p>
            <a:r>
              <a:rPr lang="en-US" sz="3200" smtClean="0">
                <a:solidFill>
                  <a:srgbClr val="FF0000"/>
                </a:solidFill>
              </a:rPr>
              <a:t>		(</a:t>
            </a:r>
            <a:r>
              <a:rPr lang="en-US" sz="3200" smtClean="0">
                <a:solidFill>
                  <a:srgbClr val="0000FF"/>
                </a:solidFill>
              </a:rPr>
              <a:t>Mys</a:t>
            </a:r>
            <a:r>
              <a:rPr lang="en-US" sz="3200" baseline="-25000" smtClean="0">
                <a:solidFill>
                  <a:srgbClr val="0000FF"/>
                </a:solidFill>
              </a:rPr>
              <a:t>n</a:t>
            </a:r>
            <a:r>
              <a:rPr lang="en-US" sz="3200" smtClean="0">
                <a:solidFill>
                  <a:srgbClr val="FF0000"/>
                </a:solidFill>
              </a:rPr>
              <a:t>) </a:t>
            </a:r>
            <a:r>
              <a:rPr lang="en-US" sz="3200" smtClean="0">
                <a:solidFill>
                  <a:srgbClr val="000099"/>
                </a:solidFill>
              </a:rPr>
              <a:t>=</a:t>
            </a:r>
            <a:r>
              <a:rPr lang="en-US" sz="3200" smtClean="0">
                <a:solidFill>
                  <a:srgbClr val="FF0000"/>
                </a:solidFill>
              </a:rPr>
              <a:t> A</a:t>
            </a:r>
            <a:r>
              <a:rPr lang="en-US" sz="3200" baseline="-25000" smtClean="0">
                <a:solidFill>
                  <a:srgbClr val="FF0000"/>
                </a:solidFill>
              </a:rPr>
              <a:t>0 </a:t>
            </a:r>
            <a:r>
              <a:rPr lang="en-US" sz="3200" smtClean="0">
                <a:solidFill>
                  <a:srgbClr val="0000FF"/>
                </a:solidFill>
              </a:rPr>
              <a:t>+…+</a:t>
            </a:r>
            <a:r>
              <a:rPr lang="en-US" sz="3200" smtClean="0">
                <a:solidFill>
                  <a:srgbClr val="FF0000"/>
                </a:solidFill>
              </a:rPr>
              <a:t>A</a:t>
            </a:r>
            <a:r>
              <a:rPr lang="en-US" sz="3200" baseline="-25000" smtClean="0">
                <a:solidFill>
                  <a:srgbClr val="FF0000"/>
                </a:solidFill>
              </a:rPr>
              <a:t>n+1</a:t>
            </a:r>
            <a:endParaRPr lang="en-US" sz="3200" smtClean="0">
              <a:solidFill>
                <a:srgbClr val="FF0000"/>
              </a:solidFill>
            </a:endParaRP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סוגר מסולסל שמאלי 8"/>
          <p:cNvSpPr/>
          <p:nvPr/>
        </p:nvSpPr>
        <p:spPr bwMode="auto">
          <a:xfrm rot="16200000">
            <a:off x="4264011" y="25429"/>
            <a:ext cx="501683" cy="5219703"/>
          </a:xfrm>
          <a:prstGeom prst="leftBrace">
            <a:avLst>
              <a:gd name="adj1" fmla="val 8333"/>
              <a:gd name="adj2" fmla="val 49653"/>
            </a:avLst>
          </a:prstGeom>
          <a:noFill/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65833" y="278545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A</a:t>
            </a:r>
            <a:r>
              <a:rPr lang="en-US" baseline="-25000" smtClean="0">
                <a:solidFill>
                  <a:srgbClr val="FF0000"/>
                </a:solidFill>
              </a:rPr>
              <a:t>i</a:t>
            </a:r>
            <a:endParaRPr lang="en-US" baseline="-25000">
              <a:solidFill>
                <a:srgbClr val="FF0000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3534" y="343328"/>
            <a:ext cx="2209800" cy="49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הסבר ענן 11"/>
          <p:cNvSpPr/>
          <p:nvPr/>
        </p:nvSpPr>
        <p:spPr bwMode="auto">
          <a:xfrm>
            <a:off x="6324600" y="132735"/>
            <a:ext cx="2781304" cy="938530"/>
          </a:xfrm>
          <a:prstGeom prst="cloudCallout">
            <a:avLst>
              <a:gd name="adj1" fmla="val -116951"/>
              <a:gd name="adj2" fmla="val 91815"/>
            </a:avLst>
          </a:prstGeom>
          <a:noFill/>
          <a:ln w="127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pic>
        <p:nvPicPr>
          <p:cNvPr id="2385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82839" y="1185644"/>
            <a:ext cx="6841961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Box 125"/>
          <p:cNvSpPr txBox="1"/>
          <p:nvPr/>
        </p:nvSpPr>
        <p:spPr>
          <a:xfrm>
            <a:off x="761999" y="1295400"/>
            <a:ext cx="7543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smtClean="0">
                <a:solidFill>
                  <a:srgbClr val="0000FF"/>
                </a:solidFill>
              </a:rPr>
              <a:t>   </a:t>
            </a:r>
            <a:r>
              <a:rPr lang="en-US" b="0" smtClean="0">
                <a:solidFill>
                  <a:srgbClr val="0000FF"/>
                </a:solidFill>
              </a:rPr>
              <a:t>A</a:t>
            </a:r>
            <a:r>
              <a:rPr lang="en-US" b="0" baseline="-25000" smtClean="0">
                <a:solidFill>
                  <a:srgbClr val="0000FF"/>
                </a:solidFill>
              </a:rPr>
              <a:t>0 </a:t>
            </a:r>
            <a:r>
              <a:rPr lang="en-US" b="0" smtClean="0">
                <a:solidFill>
                  <a:srgbClr val="0000FF"/>
                </a:solidFill>
              </a:rPr>
              <a:t>  +     A</a:t>
            </a:r>
            <a:r>
              <a:rPr lang="en-US" b="0" baseline="-25000" smtClean="0">
                <a:solidFill>
                  <a:srgbClr val="0000FF"/>
                </a:solidFill>
              </a:rPr>
              <a:t>1 </a:t>
            </a:r>
            <a:r>
              <a:rPr lang="en-US" b="0" smtClean="0">
                <a:solidFill>
                  <a:srgbClr val="0000FF"/>
                </a:solidFill>
              </a:rPr>
              <a:t>    +  A</a:t>
            </a:r>
            <a:r>
              <a:rPr lang="en-US" b="0" baseline="-25000" smtClean="0">
                <a:solidFill>
                  <a:srgbClr val="0000FF"/>
                </a:solidFill>
              </a:rPr>
              <a:t>2</a:t>
            </a:r>
            <a:r>
              <a:rPr lang="en-US" b="0" smtClean="0">
                <a:solidFill>
                  <a:srgbClr val="0000FF"/>
                </a:solidFill>
              </a:rPr>
              <a:t>     +   ............                   +    A</a:t>
            </a:r>
            <a:r>
              <a:rPr lang="en-US" b="0" baseline="-25000" smtClean="0">
                <a:solidFill>
                  <a:srgbClr val="0000FF"/>
                </a:solidFill>
              </a:rPr>
              <a:t>n+1</a:t>
            </a:r>
            <a:endParaRPr lang="en-US" sz="2800" b="0" baseline="-25000">
              <a:solidFill>
                <a:srgbClr val="0000FF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33353" y="2209800"/>
            <a:ext cx="7901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31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+   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32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+ 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33   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       ............                                 +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3m</a:t>
            </a:r>
            <a:endParaRPr lang="en-US" b="0" baseline="-2500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33400" y="1809690"/>
            <a:ext cx="7643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21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+    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22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  +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23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+      ............                                 +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2m</a:t>
            </a:r>
            <a:endParaRPr lang="en-US" b="0" baseline="-2500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05108" y="2632199"/>
            <a:ext cx="7619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41  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     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42    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 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43    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      ............                                 +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4m</a:t>
            </a:r>
            <a:endParaRPr lang="en-US" b="0" baseline="-2500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85801" y="310509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51 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      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52   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  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53     </a:t>
            </a:r>
            <a:r>
              <a:rPr lang="en-US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+          ..........                               + </a:t>
            </a:r>
            <a:r>
              <a:rPr lang="az-Cyrl-AZ" sz="2000" b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</a:t>
            </a:r>
            <a:r>
              <a:rPr lang="en-US" sz="2000" b="0" baseline="-2500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5m</a:t>
            </a:r>
            <a:endParaRPr lang="en-US" b="0" baseline="-2500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5602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59E9833-691F-4D33-832C-AABB9F36EA29}" type="slidenum">
              <a:rPr lang="he-IL" smtClean="0"/>
              <a:pPr/>
              <a:t>34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446912" y="5973367"/>
            <a:ext cx="1953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........</a:t>
            </a:r>
            <a:endParaRPr lang="en-US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2" name="קבוצה 265"/>
          <p:cNvGrpSpPr/>
          <p:nvPr/>
        </p:nvGrpSpPr>
        <p:grpSpPr>
          <a:xfrm>
            <a:off x="-21945" y="1632509"/>
            <a:ext cx="2863900" cy="2746033"/>
            <a:chOff x="-21945" y="1632509"/>
            <a:chExt cx="2863900" cy="2638349"/>
          </a:xfrm>
        </p:grpSpPr>
        <p:sp>
          <p:nvSpPr>
            <p:cNvPr id="237" name="צורה חופשית 236"/>
            <p:cNvSpPr/>
            <p:nvPr/>
          </p:nvSpPr>
          <p:spPr bwMode="auto">
            <a:xfrm>
              <a:off x="-21945" y="1632509"/>
              <a:ext cx="2863900" cy="2638349"/>
            </a:xfrm>
            <a:custGeom>
              <a:avLst/>
              <a:gdLst>
                <a:gd name="connsiteX0" fmla="*/ 1228953 w 2863900"/>
                <a:gd name="connsiteY0" fmla="*/ 57302 h 2638349"/>
                <a:gd name="connsiteX1" fmla="*/ 1762963 w 2863900"/>
                <a:gd name="connsiteY1" fmla="*/ 474269 h 2638349"/>
                <a:gd name="connsiteX2" fmla="*/ 2077516 w 2863900"/>
                <a:gd name="connsiteY2" fmla="*/ 766877 h 2638349"/>
                <a:gd name="connsiteX3" fmla="*/ 2384755 w 2863900"/>
                <a:gd name="connsiteY3" fmla="*/ 979017 h 2638349"/>
                <a:gd name="connsiteX4" fmla="*/ 2501798 w 2863900"/>
                <a:gd name="connsiteY4" fmla="*/ 1242365 h 2638349"/>
                <a:gd name="connsiteX5" fmla="*/ 2677363 w 2863900"/>
                <a:gd name="connsiteY5" fmla="*/ 1447190 h 2638349"/>
                <a:gd name="connsiteX6" fmla="*/ 2845612 w 2863900"/>
                <a:gd name="connsiteY6" fmla="*/ 2142134 h 2638349"/>
                <a:gd name="connsiteX7" fmla="*/ 2567635 w 2863900"/>
                <a:gd name="connsiteY7" fmla="*/ 1944624 h 2638349"/>
                <a:gd name="connsiteX8" fmla="*/ 2253081 w 2863900"/>
                <a:gd name="connsiteY8" fmla="*/ 1827581 h 2638349"/>
                <a:gd name="connsiteX9" fmla="*/ 2048255 w 2863900"/>
                <a:gd name="connsiteY9" fmla="*/ 2207971 h 2638349"/>
                <a:gd name="connsiteX10" fmla="*/ 1733702 w 2863900"/>
                <a:gd name="connsiteY10" fmla="*/ 1820265 h 2638349"/>
                <a:gd name="connsiteX11" fmla="*/ 1689811 w 2863900"/>
                <a:gd name="connsiteY11" fmla="*/ 1820265 h 2638349"/>
                <a:gd name="connsiteX12" fmla="*/ 1309420 w 2863900"/>
                <a:gd name="connsiteY12" fmla="*/ 1805635 h 2638349"/>
                <a:gd name="connsiteX13" fmla="*/ 1170431 w 2863900"/>
                <a:gd name="connsiteY13" fmla="*/ 1959254 h 2638349"/>
                <a:gd name="connsiteX14" fmla="*/ 1126540 w 2863900"/>
                <a:gd name="connsiteY14" fmla="*/ 2259177 h 2638349"/>
                <a:gd name="connsiteX15" fmla="*/ 811987 w 2863900"/>
                <a:gd name="connsiteY15" fmla="*/ 2398166 h 2638349"/>
                <a:gd name="connsiteX16" fmla="*/ 621791 w 2863900"/>
                <a:gd name="connsiteY16" fmla="*/ 2559101 h 2638349"/>
                <a:gd name="connsiteX17" fmla="*/ 643737 w 2863900"/>
                <a:gd name="connsiteY17" fmla="*/ 1922678 h 2638349"/>
                <a:gd name="connsiteX18" fmla="*/ 438911 w 2863900"/>
                <a:gd name="connsiteY18" fmla="*/ 1556918 h 2638349"/>
                <a:gd name="connsiteX19" fmla="*/ 204825 w 2863900"/>
                <a:gd name="connsiteY19" fmla="*/ 1542288 h 2638349"/>
                <a:gd name="connsiteX20" fmla="*/ 80467 w 2863900"/>
                <a:gd name="connsiteY20" fmla="*/ 1293571 h 2638349"/>
                <a:gd name="connsiteX21" fmla="*/ 95097 w 2863900"/>
                <a:gd name="connsiteY21" fmla="*/ 1044854 h 2638349"/>
                <a:gd name="connsiteX22" fmla="*/ 651052 w 2863900"/>
                <a:gd name="connsiteY22" fmla="*/ 466953 h 2638349"/>
                <a:gd name="connsiteX23" fmla="*/ 1016812 w 2863900"/>
                <a:gd name="connsiteY23" fmla="*/ 130454 h 2638349"/>
                <a:gd name="connsiteX24" fmla="*/ 1228953 w 2863900"/>
                <a:gd name="connsiteY24" fmla="*/ 57302 h 2638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863900" h="2638349">
                  <a:moveTo>
                    <a:pt x="1228953" y="57302"/>
                  </a:moveTo>
                  <a:cubicBezTo>
                    <a:pt x="1353312" y="114605"/>
                    <a:pt x="1621536" y="356006"/>
                    <a:pt x="1762963" y="474269"/>
                  </a:cubicBezTo>
                  <a:cubicBezTo>
                    <a:pt x="1904390" y="592532"/>
                    <a:pt x="1973884" y="682752"/>
                    <a:pt x="2077516" y="766877"/>
                  </a:cubicBezTo>
                  <a:cubicBezTo>
                    <a:pt x="2181148" y="851002"/>
                    <a:pt x="2314041" y="899769"/>
                    <a:pt x="2384755" y="979017"/>
                  </a:cubicBezTo>
                  <a:cubicBezTo>
                    <a:pt x="2455469" y="1058265"/>
                    <a:pt x="2453030" y="1164336"/>
                    <a:pt x="2501798" y="1242365"/>
                  </a:cubicBezTo>
                  <a:cubicBezTo>
                    <a:pt x="2550566" y="1320394"/>
                    <a:pt x="2620061" y="1297229"/>
                    <a:pt x="2677363" y="1447190"/>
                  </a:cubicBezTo>
                  <a:cubicBezTo>
                    <a:pt x="2734665" y="1597152"/>
                    <a:pt x="2863900" y="2059228"/>
                    <a:pt x="2845612" y="2142134"/>
                  </a:cubicBezTo>
                  <a:cubicBezTo>
                    <a:pt x="2827324" y="2225040"/>
                    <a:pt x="2666390" y="1997049"/>
                    <a:pt x="2567635" y="1944624"/>
                  </a:cubicBezTo>
                  <a:cubicBezTo>
                    <a:pt x="2468880" y="1892199"/>
                    <a:pt x="2339644" y="1783690"/>
                    <a:pt x="2253081" y="1827581"/>
                  </a:cubicBezTo>
                  <a:cubicBezTo>
                    <a:pt x="2166518" y="1871472"/>
                    <a:pt x="2134818" y="2209190"/>
                    <a:pt x="2048255" y="2207971"/>
                  </a:cubicBezTo>
                  <a:cubicBezTo>
                    <a:pt x="1961692" y="2206752"/>
                    <a:pt x="1793443" y="1884883"/>
                    <a:pt x="1733702" y="1820265"/>
                  </a:cubicBezTo>
                  <a:cubicBezTo>
                    <a:pt x="1673961" y="1755647"/>
                    <a:pt x="1689811" y="1820265"/>
                    <a:pt x="1689811" y="1820265"/>
                  </a:cubicBezTo>
                  <a:cubicBezTo>
                    <a:pt x="1619097" y="1817827"/>
                    <a:pt x="1395983" y="1782470"/>
                    <a:pt x="1309420" y="1805635"/>
                  </a:cubicBezTo>
                  <a:cubicBezTo>
                    <a:pt x="1222857" y="1828800"/>
                    <a:pt x="1200911" y="1883664"/>
                    <a:pt x="1170431" y="1959254"/>
                  </a:cubicBezTo>
                  <a:cubicBezTo>
                    <a:pt x="1139951" y="2034844"/>
                    <a:pt x="1186281" y="2186025"/>
                    <a:pt x="1126540" y="2259177"/>
                  </a:cubicBezTo>
                  <a:cubicBezTo>
                    <a:pt x="1066799" y="2332329"/>
                    <a:pt x="896112" y="2348179"/>
                    <a:pt x="811987" y="2398166"/>
                  </a:cubicBezTo>
                  <a:cubicBezTo>
                    <a:pt x="727862" y="2448153"/>
                    <a:pt x="649833" y="2638349"/>
                    <a:pt x="621791" y="2559101"/>
                  </a:cubicBezTo>
                  <a:cubicBezTo>
                    <a:pt x="593749" y="2479853"/>
                    <a:pt x="674217" y="2089709"/>
                    <a:pt x="643737" y="1922678"/>
                  </a:cubicBezTo>
                  <a:cubicBezTo>
                    <a:pt x="613257" y="1755648"/>
                    <a:pt x="512063" y="1620316"/>
                    <a:pt x="438911" y="1556918"/>
                  </a:cubicBezTo>
                  <a:cubicBezTo>
                    <a:pt x="365759" y="1493520"/>
                    <a:pt x="264566" y="1586179"/>
                    <a:pt x="204825" y="1542288"/>
                  </a:cubicBezTo>
                  <a:cubicBezTo>
                    <a:pt x="145084" y="1498397"/>
                    <a:pt x="98755" y="1376477"/>
                    <a:pt x="80467" y="1293571"/>
                  </a:cubicBezTo>
                  <a:cubicBezTo>
                    <a:pt x="62179" y="1210665"/>
                    <a:pt x="0" y="1182624"/>
                    <a:pt x="95097" y="1044854"/>
                  </a:cubicBezTo>
                  <a:cubicBezTo>
                    <a:pt x="190194" y="907084"/>
                    <a:pt x="497433" y="619353"/>
                    <a:pt x="651052" y="466953"/>
                  </a:cubicBezTo>
                  <a:cubicBezTo>
                    <a:pt x="804671" y="314553"/>
                    <a:pt x="925372" y="196291"/>
                    <a:pt x="1016812" y="130454"/>
                  </a:cubicBezTo>
                  <a:cubicBezTo>
                    <a:pt x="1108252" y="64617"/>
                    <a:pt x="1104595" y="0"/>
                    <a:pt x="1228953" y="57302"/>
                  </a:cubicBezTo>
                  <a:close/>
                </a:path>
              </a:pathLst>
            </a:custGeom>
            <a:solidFill>
              <a:srgbClr val="E6E68A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97" name="אליפסה 96"/>
            <p:cNvSpPr/>
            <p:nvPr/>
          </p:nvSpPr>
          <p:spPr bwMode="auto">
            <a:xfrm>
              <a:off x="103507" y="276231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grpSp>
          <p:nvGrpSpPr>
            <p:cNvPr id="3" name="קבוצה 264"/>
            <p:cNvGrpSpPr/>
            <p:nvPr/>
          </p:nvGrpSpPr>
          <p:grpSpPr>
            <a:xfrm>
              <a:off x="141608" y="1633067"/>
              <a:ext cx="2449192" cy="2005308"/>
              <a:chOff x="141608" y="1633067"/>
              <a:chExt cx="2449192" cy="2005308"/>
            </a:xfrm>
          </p:grpSpPr>
          <p:sp>
            <p:nvSpPr>
              <p:cNvPr id="28" name="אליפסה 27"/>
              <p:cNvSpPr/>
              <p:nvPr/>
            </p:nvSpPr>
            <p:spPr bwMode="auto">
              <a:xfrm>
                <a:off x="723900" y="2019300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32" name="אליפסה 31"/>
              <p:cNvSpPr/>
              <p:nvPr/>
            </p:nvSpPr>
            <p:spPr bwMode="auto">
              <a:xfrm>
                <a:off x="1130068" y="1633067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33" name="אליפסה 32"/>
              <p:cNvSpPr/>
              <p:nvPr/>
            </p:nvSpPr>
            <p:spPr bwMode="auto">
              <a:xfrm>
                <a:off x="1479496" y="2019300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40" name="אליפסה 39"/>
              <p:cNvSpPr/>
              <p:nvPr/>
            </p:nvSpPr>
            <p:spPr bwMode="auto">
              <a:xfrm>
                <a:off x="941339" y="2274842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cxnSp>
            <p:nvCxnSpPr>
              <p:cNvPr id="50" name="מחבר חץ ישר 49"/>
              <p:cNvCxnSpPr>
                <a:stCxn id="28" idx="7"/>
                <a:endCxn id="32" idx="3"/>
              </p:cNvCxnSpPr>
              <p:nvPr/>
            </p:nvCxnSpPr>
            <p:spPr bwMode="auto">
              <a:xfrm rot="5400000" flipH="1" flipV="1">
                <a:off x="798908" y="1688141"/>
                <a:ext cx="332352" cy="35228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" name="מחבר חץ ישר 54"/>
              <p:cNvCxnSpPr>
                <a:stCxn id="33" idx="0"/>
                <a:endCxn id="32" idx="5"/>
              </p:cNvCxnSpPr>
              <p:nvPr/>
            </p:nvCxnSpPr>
            <p:spPr bwMode="auto">
              <a:xfrm rot="16200000" flipV="1">
                <a:off x="1195757" y="1697460"/>
                <a:ext cx="321193" cy="322487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8" name="מחבר חץ ישר 57"/>
              <p:cNvCxnSpPr>
                <a:stCxn id="95" idx="0"/>
                <a:endCxn id="28" idx="3"/>
              </p:cNvCxnSpPr>
              <p:nvPr/>
            </p:nvCxnSpPr>
            <p:spPr bwMode="auto">
              <a:xfrm rot="5400000" flipH="1" flipV="1">
                <a:off x="581246" y="2106662"/>
                <a:ext cx="176133" cy="131493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0" name="מחבר חץ ישר 59"/>
              <p:cNvCxnSpPr>
                <a:stCxn id="40" idx="0"/>
                <a:endCxn id="28" idx="5"/>
              </p:cNvCxnSpPr>
              <p:nvPr/>
            </p:nvCxnSpPr>
            <p:spPr bwMode="auto">
              <a:xfrm rot="16200000" flipV="1">
                <a:off x="788940" y="2084343"/>
                <a:ext cx="190501" cy="19049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3" name="מחבר חץ ישר 62"/>
              <p:cNvCxnSpPr>
                <a:stCxn id="145" idx="7"/>
                <a:endCxn id="33" idx="4"/>
              </p:cNvCxnSpPr>
              <p:nvPr/>
            </p:nvCxnSpPr>
            <p:spPr bwMode="auto">
              <a:xfrm rot="5400000" flipH="1" flipV="1">
                <a:off x="1354037" y="2133601"/>
                <a:ext cx="201659" cy="125459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8" name="מחבר חץ ישר 67"/>
              <p:cNvCxnSpPr>
                <a:stCxn id="33" idx="5"/>
                <a:endCxn id="150" idx="0"/>
              </p:cNvCxnSpPr>
              <p:nvPr/>
            </p:nvCxnSpPr>
            <p:spPr bwMode="auto">
              <a:xfrm rot="16200000" flipH="1">
                <a:off x="1590006" y="2038872"/>
                <a:ext cx="187292" cy="27823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4" name="אליפסה 93"/>
              <p:cNvSpPr/>
              <p:nvPr/>
            </p:nvSpPr>
            <p:spPr bwMode="auto">
              <a:xfrm>
                <a:off x="349300" y="2495610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95" name="אליפסה 94"/>
              <p:cNvSpPr/>
              <p:nvPr/>
            </p:nvSpPr>
            <p:spPr bwMode="auto">
              <a:xfrm>
                <a:off x="565466" y="2260474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96" name="אליפסה 95"/>
              <p:cNvSpPr/>
              <p:nvPr/>
            </p:nvSpPr>
            <p:spPr bwMode="auto">
              <a:xfrm>
                <a:off x="640067" y="2484452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98" name="אליפסה 97"/>
              <p:cNvSpPr/>
              <p:nvPr/>
            </p:nvSpPr>
            <p:spPr bwMode="auto">
              <a:xfrm>
                <a:off x="376241" y="2762310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99" name="אליפסה 98"/>
              <p:cNvSpPr/>
              <p:nvPr/>
            </p:nvSpPr>
            <p:spPr bwMode="auto">
              <a:xfrm>
                <a:off x="838198" y="2762310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00" name="אליפסה 99"/>
              <p:cNvSpPr/>
              <p:nvPr/>
            </p:nvSpPr>
            <p:spPr bwMode="auto">
              <a:xfrm>
                <a:off x="527366" y="2763976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cxnSp>
            <p:nvCxnSpPr>
              <p:cNvPr id="101" name="מחבר חץ ישר 100"/>
              <p:cNvCxnSpPr>
                <a:stCxn id="94" idx="7"/>
                <a:endCxn id="95" idx="3"/>
              </p:cNvCxnSpPr>
              <p:nvPr/>
            </p:nvCxnSpPr>
            <p:spPr bwMode="auto">
              <a:xfrm rot="5400000" flipH="1" flipV="1">
                <a:off x="404856" y="2335000"/>
                <a:ext cx="181254" cy="162284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" name="מחבר חץ ישר 101"/>
              <p:cNvCxnSpPr>
                <a:stCxn id="96" idx="0"/>
                <a:endCxn id="95" idx="5"/>
              </p:cNvCxnSpPr>
              <p:nvPr/>
            </p:nvCxnSpPr>
            <p:spPr bwMode="auto">
              <a:xfrm rot="16200000" flipV="1">
                <a:off x="574869" y="2381154"/>
                <a:ext cx="158937" cy="4766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3" name="מחבר חץ ישר 102"/>
              <p:cNvCxnSpPr>
                <a:stCxn id="97" idx="0"/>
                <a:endCxn id="94" idx="3"/>
              </p:cNvCxnSpPr>
              <p:nvPr/>
            </p:nvCxnSpPr>
            <p:spPr bwMode="auto">
              <a:xfrm rot="5400000" flipH="1" flipV="1">
                <a:off x="150204" y="2552055"/>
                <a:ext cx="201659" cy="21885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4" name="מחבר חץ ישר 103"/>
              <p:cNvCxnSpPr>
                <a:stCxn id="98" idx="0"/>
                <a:endCxn id="94" idx="5"/>
              </p:cNvCxnSpPr>
              <p:nvPr/>
            </p:nvCxnSpPr>
            <p:spPr bwMode="auto">
              <a:xfrm rot="5400000" flipH="1" flipV="1">
                <a:off x="313512" y="2661481"/>
                <a:ext cx="201659" cy="158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5" name="מחבר חץ ישר 104"/>
              <p:cNvCxnSpPr>
                <a:stCxn id="100" idx="0"/>
                <a:endCxn id="96" idx="4"/>
              </p:cNvCxnSpPr>
              <p:nvPr/>
            </p:nvCxnSpPr>
            <p:spPr bwMode="auto">
              <a:xfrm rot="5400000" flipH="1" flipV="1">
                <a:off x="520154" y="2605964"/>
                <a:ext cx="203324" cy="112701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6" name="מחבר חץ ישר 105"/>
              <p:cNvCxnSpPr>
                <a:stCxn id="96" idx="5"/>
                <a:endCxn id="99" idx="0"/>
              </p:cNvCxnSpPr>
              <p:nvPr/>
            </p:nvCxnSpPr>
            <p:spPr bwMode="auto">
              <a:xfrm rot="16200000" flipH="1">
                <a:off x="684295" y="2570306"/>
                <a:ext cx="212817" cy="17119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5" name="אליפסה 144"/>
              <p:cNvSpPr/>
              <p:nvPr/>
            </p:nvSpPr>
            <p:spPr bwMode="auto">
              <a:xfrm>
                <a:off x="1327096" y="2286000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cxnSp>
            <p:nvCxnSpPr>
              <p:cNvPr id="147" name="מחבר חץ ישר 146"/>
              <p:cNvCxnSpPr>
                <a:stCxn id="149" idx="0"/>
                <a:endCxn id="145" idx="3"/>
              </p:cNvCxnSpPr>
              <p:nvPr/>
            </p:nvCxnSpPr>
            <p:spPr bwMode="auto">
              <a:xfrm rot="5400000" flipH="1" flipV="1">
                <a:off x="1168344" y="2363799"/>
                <a:ext cx="182669" cy="157154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8" name="מחבר חץ ישר 147"/>
              <p:cNvCxnSpPr>
                <a:stCxn id="175" idx="0"/>
                <a:endCxn id="145" idx="5"/>
              </p:cNvCxnSpPr>
              <p:nvPr/>
            </p:nvCxnSpPr>
            <p:spPr bwMode="auto">
              <a:xfrm rot="16200000" flipV="1">
                <a:off x="1356148" y="2387030"/>
                <a:ext cx="192818" cy="12084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9" name="אליפסה 148"/>
              <p:cNvSpPr/>
              <p:nvPr/>
            </p:nvSpPr>
            <p:spPr bwMode="auto">
              <a:xfrm>
                <a:off x="1143001" y="2533710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50" name="אליפסה 149"/>
              <p:cNvSpPr/>
              <p:nvPr/>
            </p:nvSpPr>
            <p:spPr bwMode="auto">
              <a:xfrm>
                <a:off x="1784667" y="2271633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cxnSp>
            <p:nvCxnSpPr>
              <p:cNvPr id="152" name="מחבר חץ ישר 151"/>
              <p:cNvCxnSpPr>
                <a:stCxn id="154" idx="0"/>
                <a:endCxn id="150" idx="3"/>
              </p:cNvCxnSpPr>
              <p:nvPr/>
            </p:nvCxnSpPr>
            <p:spPr bwMode="auto">
              <a:xfrm rot="5400000" flipH="1" flipV="1">
                <a:off x="1673183" y="2421218"/>
                <a:ext cx="207186" cy="38099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53" name="מחבר חץ ישר 152"/>
              <p:cNvCxnSpPr>
                <a:stCxn id="197" idx="0"/>
                <a:endCxn id="150" idx="5"/>
              </p:cNvCxnSpPr>
              <p:nvPr/>
            </p:nvCxnSpPr>
            <p:spPr bwMode="auto">
              <a:xfrm rot="16200000" flipV="1">
                <a:off x="1862634" y="2323749"/>
                <a:ext cx="234125" cy="25997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4" name="אליפסה 153"/>
              <p:cNvSpPr/>
              <p:nvPr/>
            </p:nvSpPr>
            <p:spPr bwMode="auto">
              <a:xfrm>
                <a:off x="1719627" y="2543860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74" name="אליפסה 173"/>
              <p:cNvSpPr/>
              <p:nvPr/>
            </p:nvSpPr>
            <p:spPr bwMode="auto">
              <a:xfrm>
                <a:off x="1236393" y="2749736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75" name="אליפסה 174"/>
              <p:cNvSpPr/>
              <p:nvPr/>
            </p:nvSpPr>
            <p:spPr bwMode="auto">
              <a:xfrm>
                <a:off x="1474877" y="2543859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76" name="אליפסה 175"/>
              <p:cNvSpPr/>
              <p:nvPr/>
            </p:nvSpPr>
            <p:spPr bwMode="auto">
              <a:xfrm>
                <a:off x="1527160" y="2738578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77" name="אליפסה 176"/>
              <p:cNvSpPr/>
              <p:nvPr/>
            </p:nvSpPr>
            <p:spPr bwMode="auto">
              <a:xfrm>
                <a:off x="990600" y="3016436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78" name="אליפסה 177"/>
              <p:cNvSpPr/>
              <p:nvPr/>
            </p:nvSpPr>
            <p:spPr bwMode="auto">
              <a:xfrm>
                <a:off x="1263334" y="3016436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79" name="אליפסה 178"/>
              <p:cNvSpPr/>
              <p:nvPr/>
            </p:nvSpPr>
            <p:spPr bwMode="auto">
              <a:xfrm>
                <a:off x="1725291" y="3016436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80" name="אליפסה 179"/>
              <p:cNvSpPr/>
              <p:nvPr/>
            </p:nvSpPr>
            <p:spPr bwMode="auto">
              <a:xfrm>
                <a:off x="1414459" y="3018102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cxnSp>
            <p:nvCxnSpPr>
              <p:cNvPr id="181" name="מחבר חץ ישר 180"/>
              <p:cNvCxnSpPr>
                <a:stCxn id="174" idx="7"/>
                <a:endCxn id="175" idx="3"/>
              </p:cNvCxnSpPr>
              <p:nvPr/>
            </p:nvCxnSpPr>
            <p:spPr bwMode="auto">
              <a:xfrm rot="5400000" flipH="1" flipV="1">
                <a:off x="1317738" y="2592597"/>
                <a:ext cx="151995" cy="18460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2" name="מחבר חץ ישר 181"/>
              <p:cNvCxnSpPr>
                <a:stCxn id="176" idx="0"/>
                <a:endCxn id="175" idx="5"/>
              </p:cNvCxnSpPr>
              <p:nvPr/>
            </p:nvCxnSpPr>
            <p:spPr bwMode="auto">
              <a:xfrm rot="16200000" flipV="1">
                <a:off x="1487750" y="2661068"/>
                <a:ext cx="129678" cy="2534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3" name="מחבר חץ ישר 182"/>
              <p:cNvCxnSpPr>
                <a:stCxn id="177" idx="0"/>
                <a:endCxn id="174" idx="3"/>
              </p:cNvCxnSpPr>
              <p:nvPr/>
            </p:nvCxnSpPr>
            <p:spPr bwMode="auto">
              <a:xfrm rot="5400000" flipH="1" flipV="1">
                <a:off x="1037297" y="2806181"/>
                <a:ext cx="201659" cy="21885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מחבר חץ ישר 183"/>
              <p:cNvCxnSpPr>
                <a:stCxn id="178" idx="0"/>
                <a:endCxn id="174" idx="5"/>
              </p:cNvCxnSpPr>
              <p:nvPr/>
            </p:nvCxnSpPr>
            <p:spPr bwMode="auto">
              <a:xfrm rot="5400000" flipH="1" flipV="1">
                <a:off x="1200605" y="2915607"/>
                <a:ext cx="201659" cy="158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5" name="מחבר חץ ישר 184"/>
              <p:cNvCxnSpPr>
                <a:stCxn id="180" idx="0"/>
                <a:endCxn id="176" idx="4"/>
              </p:cNvCxnSpPr>
              <p:nvPr/>
            </p:nvCxnSpPr>
            <p:spPr bwMode="auto">
              <a:xfrm rot="5400000" flipH="1" flipV="1">
                <a:off x="1407247" y="2860090"/>
                <a:ext cx="203324" cy="112701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6" name="מחבר חץ ישר 185"/>
              <p:cNvCxnSpPr>
                <a:stCxn id="176" idx="5"/>
                <a:endCxn id="179" idx="0"/>
              </p:cNvCxnSpPr>
              <p:nvPr/>
            </p:nvCxnSpPr>
            <p:spPr bwMode="auto">
              <a:xfrm rot="16200000" flipH="1">
                <a:off x="1571388" y="2824432"/>
                <a:ext cx="212817" cy="17119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96" name="אליפסה 195"/>
              <p:cNvSpPr/>
              <p:nvPr/>
            </p:nvSpPr>
            <p:spPr bwMode="auto">
              <a:xfrm>
                <a:off x="1981200" y="2763977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97" name="אליפסה 196"/>
              <p:cNvSpPr/>
              <p:nvPr/>
            </p:nvSpPr>
            <p:spPr bwMode="auto">
              <a:xfrm>
                <a:off x="2071584" y="2570799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98" name="אליפסה 197"/>
              <p:cNvSpPr/>
              <p:nvPr/>
            </p:nvSpPr>
            <p:spPr bwMode="auto">
              <a:xfrm>
                <a:off x="2292033" y="2777471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99" name="אליפסה 198"/>
              <p:cNvSpPr/>
              <p:nvPr/>
            </p:nvSpPr>
            <p:spPr bwMode="auto">
              <a:xfrm>
                <a:off x="1905000" y="3028891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200" name="אליפסה 199"/>
              <p:cNvSpPr/>
              <p:nvPr/>
            </p:nvSpPr>
            <p:spPr bwMode="auto">
              <a:xfrm>
                <a:off x="2120842" y="3062487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201" name="אליפסה 200"/>
              <p:cNvSpPr/>
              <p:nvPr/>
            </p:nvSpPr>
            <p:spPr bwMode="auto">
              <a:xfrm>
                <a:off x="2514600" y="3066991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202" name="אליפסה 201"/>
              <p:cNvSpPr/>
              <p:nvPr/>
            </p:nvSpPr>
            <p:spPr bwMode="auto">
              <a:xfrm>
                <a:off x="2253933" y="3066991"/>
                <a:ext cx="76200" cy="76200"/>
              </a:xfrm>
              <a:prstGeom prst="ellipse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0488" tIns="44450" rIns="90488" bIns="4445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81000" marR="0" indent="-381000" algn="ctr" defTabSz="914400" rtl="0" eaLnBrk="0" fontAlgn="base" latinLnBrk="0" hangingPunct="0">
                  <a:lnSpc>
                    <a:spcPct val="95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1"/>
                  </a:buClr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Comic Sans MS" pitchFamily="66" charset="0"/>
                  <a:cs typeface="Arial" charset="0"/>
                </a:endParaRPr>
              </a:p>
            </p:txBody>
          </p:sp>
          <p:cxnSp>
            <p:nvCxnSpPr>
              <p:cNvPr id="203" name="מחבר חץ ישר 202"/>
              <p:cNvCxnSpPr>
                <a:stCxn id="196" idx="7"/>
                <a:endCxn id="197" idx="3"/>
              </p:cNvCxnSpPr>
              <p:nvPr/>
            </p:nvCxnSpPr>
            <p:spPr bwMode="auto">
              <a:xfrm rot="5400000" flipH="1" flipV="1">
                <a:off x="1994844" y="2687237"/>
                <a:ext cx="139296" cy="3650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4" name="מחבר חץ ישר 203"/>
              <p:cNvCxnSpPr>
                <a:stCxn id="198" idx="0"/>
                <a:endCxn id="197" idx="5"/>
              </p:cNvCxnSpPr>
              <p:nvPr/>
            </p:nvCxnSpPr>
            <p:spPr bwMode="auto">
              <a:xfrm rot="16200000" flipV="1">
                <a:off x="2162564" y="2609902"/>
                <a:ext cx="141631" cy="19350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5" name="מחבר חץ ישר 204"/>
              <p:cNvCxnSpPr>
                <a:stCxn id="199" idx="0"/>
                <a:endCxn id="196" idx="3"/>
              </p:cNvCxnSpPr>
              <p:nvPr/>
            </p:nvCxnSpPr>
            <p:spPr bwMode="auto">
              <a:xfrm rot="5400000" flipH="1" flipV="1">
                <a:off x="1867793" y="2904326"/>
                <a:ext cx="199873" cy="49259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6" name="מחבר חץ ישר 205"/>
              <p:cNvCxnSpPr>
                <a:stCxn id="200" idx="0"/>
                <a:endCxn id="196" idx="5"/>
              </p:cNvCxnSpPr>
              <p:nvPr/>
            </p:nvCxnSpPr>
            <p:spPr bwMode="auto">
              <a:xfrm rot="16200000" flipV="1">
                <a:off x="1985858" y="2889402"/>
                <a:ext cx="233469" cy="112701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7" name="מחבר חץ ישר 206"/>
              <p:cNvCxnSpPr>
                <a:stCxn id="202" idx="0"/>
                <a:endCxn id="198" idx="4"/>
              </p:cNvCxnSpPr>
              <p:nvPr/>
            </p:nvCxnSpPr>
            <p:spPr bwMode="auto">
              <a:xfrm rot="5400000" flipH="1" flipV="1">
                <a:off x="2204423" y="2941281"/>
                <a:ext cx="213320" cy="3810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8" name="מחבר חץ ישר 207"/>
              <p:cNvCxnSpPr>
                <a:stCxn id="198" idx="5"/>
                <a:endCxn id="201" idx="0"/>
              </p:cNvCxnSpPr>
              <p:nvPr/>
            </p:nvCxnSpPr>
            <p:spPr bwMode="auto">
              <a:xfrm rot="16200000" flipH="1">
                <a:off x="2342648" y="2856938"/>
                <a:ext cx="224479" cy="19562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9" name="מחבר ישר 238"/>
              <p:cNvCxnSpPr/>
              <p:nvPr/>
            </p:nvCxnSpPr>
            <p:spPr bwMode="auto">
              <a:xfrm rot="5400000">
                <a:off x="704911" y="2693941"/>
                <a:ext cx="495180" cy="32711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0" name="מחבר ישר 239"/>
              <p:cNvCxnSpPr/>
              <p:nvPr/>
            </p:nvCxnSpPr>
            <p:spPr bwMode="auto">
              <a:xfrm rot="5400000">
                <a:off x="620819" y="3246274"/>
                <a:ext cx="495182" cy="28901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2" name="מחבר ישר 241"/>
              <p:cNvCxnSpPr/>
              <p:nvPr/>
            </p:nvCxnSpPr>
            <p:spPr bwMode="auto">
              <a:xfrm rot="16200000" flipH="1">
                <a:off x="1718550" y="3141006"/>
                <a:ext cx="412566" cy="315826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4" name="מחבר ישר 243"/>
              <p:cNvCxnSpPr>
                <a:endCxn id="237" idx="18"/>
              </p:cNvCxnSpPr>
              <p:nvPr/>
            </p:nvCxnSpPr>
            <p:spPr bwMode="auto">
              <a:xfrm rot="5400000">
                <a:off x="311012" y="2934974"/>
                <a:ext cx="360408" cy="14850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3366FF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250" name="אליפסה 249"/>
          <p:cNvSpPr/>
          <p:nvPr/>
        </p:nvSpPr>
        <p:spPr bwMode="auto">
          <a:xfrm>
            <a:off x="1736693" y="3849688"/>
            <a:ext cx="460349" cy="419100"/>
          </a:xfrm>
          <a:prstGeom prst="ellipse">
            <a:avLst/>
          </a:prstGeom>
          <a:solidFill>
            <a:srgbClr val="FFFF00"/>
          </a:solidFill>
          <a:ln w="63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 w="12700">
                <a:solidFill>
                  <a:schemeClr val="tx1"/>
                </a:solidFill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graphicFrame>
        <p:nvGraphicFramePr>
          <p:cNvPr id="251" name="Object 9"/>
          <p:cNvGraphicFramePr>
            <a:graphicFrameLocks noChangeAspect="1"/>
          </p:cNvGraphicFramePr>
          <p:nvPr/>
        </p:nvGraphicFramePr>
        <p:xfrm>
          <a:off x="1863893" y="3870764"/>
          <a:ext cx="272733" cy="335671"/>
        </p:xfrm>
        <a:graphic>
          <a:graphicData uri="http://schemas.openxmlformats.org/presentationml/2006/ole">
            <p:oleObj spid="_x0000_s236546" name="Equation" r:id="rId5" imgW="164880" imgH="203040" progId="Equation.DSMT4">
              <p:embed/>
            </p:oleObj>
          </a:graphicData>
        </a:graphic>
      </p:graphicFrame>
      <p:sp>
        <p:nvSpPr>
          <p:cNvPr id="122" name="TextBox 121"/>
          <p:cNvSpPr txBox="1"/>
          <p:nvPr/>
        </p:nvSpPr>
        <p:spPr>
          <a:xfrm>
            <a:off x="67256" y="1289453"/>
            <a:ext cx="124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FF0000"/>
                </a:solidFill>
              </a:rPr>
              <a:t>(</a:t>
            </a:r>
            <a:r>
              <a:rPr lang="en-US" sz="1800" smtClean="0"/>
              <a:t>Mys</a:t>
            </a:r>
            <a:r>
              <a:rPr lang="en-US" sz="1800" baseline="-25000" smtClean="0">
                <a:solidFill>
                  <a:srgbClr val="0000FF"/>
                </a:solidFill>
              </a:rPr>
              <a:t>n</a:t>
            </a:r>
            <a:r>
              <a:rPr lang="en-US" sz="1800" smtClean="0">
                <a:solidFill>
                  <a:srgbClr val="FF0000"/>
                </a:solidFill>
              </a:rPr>
              <a:t>)=</a:t>
            </a:r>
            <a:endParaRPr lang="en-US" sz="1800">
              <a:solidFill>
                <a:srgbClr val="FF0000"/>
              </a:solidFill>
            </a:endParaRPr>
          </a:p>
        </p:txBody>
      </p:sp>
      <p:sp>
        <p:nvSpPr>
          <p:cNvPr id="107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82843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Def’n:</a:t>
            </a:r>
            <a:r>
              <a:rPr lang="en-US" sz="48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Descendants</a:t>
            </a: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of </a:t>
            </a:r>
            <a:r>
              <a:rPr lang="en-US" sz="480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4800" baseline="-2500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i</a:t>
            </a: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’s 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2" name="הסבר ענן 91"/>
          <p:cNvSpPr/>
          <p:nvPr/>
        </p:nvSpPr>
        <p:spPr bwMode="auto">
          <a:xfrm>
            <a:off x="2841955" y="4378542"/>
            <a:ext cx="3177845" cy="1336458"/>
          </a:xfrm>
          <a:prstGeom prst="cloudCallout">
            <a:avLst>
              <a:gd name="adj1" fmla="val -70990"/>
              <a:gd name="adj2" fmla="val -52997"/>
            </a:avLst>
          </a:prstGeom>
          <a:noFill/>
          <a:ln w="127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r>
              <a:rPr lang="en-US" smtClean="0"/>
              <a:t>Descendant of (only) </a:t>
            </a:r>
            <a:r>
              <a:rPr lang="en-US" smtClean="0">
                <a:solidFill>
                  <a:srgbClr val="FF0000"/>
                </a:solidFill>
              </a:rPr>
              <a:t>A</a:t>
            </a:r>
            <a:r>
              <a:rPr lang="en-US" baseline="-25000" smtClean="0">
                <a:solidFill>
                  <a:srgbClr val="FF0000"/>
                </a:solidFill>
              </a:rPr>
              <a:t>0</a:t>
            </a:r>
            <a:endParaRPr kumimoji="0" lang="en-US" sz="2400" b="1" i="0" u="none" strike="noStrike" cap="none" normalizeH="0" baseline="-2500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  <p:custDataLst>
      <p:tags r:id="rId2"/>
    </p:custDataLst>
  </p:cSld>
  <p:clrMapOvr>
    <a:masterClrMapping/>
  </p:clrMapOvr>
  <p:transition advTm="28832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" grpId="0" animBg="1"/>
      <p:bldP spid="9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35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8286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Cancellation</a:t>
            </a: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Lemma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438301"/>
            <a:ext cx="8382000" cy="1200329"/>
          </a:xfrm>
          <a:prstGeom prst="rect">
            <a:avLst/>
          </a:prstGeom>
          <a:solidFill>
            <a:srgbClr val="E4F880"/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en-US" smtClean="0">
                <a:solidFill>
                  <a:srgbClr val="009900"/>
                </a:solidFill>
              </a:rPr>
              <a:t>Lemma</a:t>
            </a:r>
            <a:r>
              <a:rPr lang="en-US" smtClean="0"/>
              <a:t>: Every monomial occurring in a descendant of </a:t>
            </a:r>
            <a:r>
              <a:rPr lang="en-US" smtClean="0">
                <a:solidFill>
                  <a:srgbClr val="FF0000"/>
                </a:solidFill>
              </a:rPr>
              <a:t>A</a:t>
            </a:r>
            <a:r>
              <a:rPr lang="en-US" baseline="-25000" smtClean="0">
                <a:solidFill>
                  <a:srgbClr val="FF0000"/>
                </a:solidFill>
              </a:rPr>
              <a:t>i</a:t>
            </a:r>
            <a:r>
              <a:rPr lang="en-US" smtClean="0"/>
              <a:t> must be “canceled out” by a monomial in a descendant of </a:t>
            </a:r>
            <a:r>
              <a:rPr lang="en-US" smtClean="0">
                <a:solidFill>
                  <a:srgbClr val="FF0000"/>
                </a:solidFill>
              </a:rPr>
              <a:t>A</a:t>
            </a:r>
            <a:r>
              <a:rPr lang="en-US" baseline="-25000" smtClean="0">
                <a:solidFill>
                  <a:srgbClr val="FF0000"/>
                </a:solidFill>
              </a:rPr>
              <a:t>j</a:t>
            </a:r>
            <a:r>
              <a:rPr lang="en-US" smtClean="0"/>
              <a:t>, for </a:t>
            </a:r>
            <a:r>
              <a:rPr lang="en-US" smtClean="0">
                <a:solidFill>
                  <a:srgbClr val="FF0000"/>
                </a:solidFill>
              </a:rPr>
              <a:t>j≠i</a:t>
            </a:r>
            <a:r>
              <a:rPr lang="en-US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1430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9900"/>
                </a:solidFill>
              </a:rPr>
              <a:t>Definition</a:t>
            </a:r>
            <a:r>
              <a:rPr lang="en-US" smtClean="0"/>
              <a:t>: a monomial </a:t>
            </a:r>
            <a:r>
              <a:rPr lang="el-GR" smtClean="0">
                <a:solidFill>
                  <a:srgbClr val="0000FF"/>
                </a:solidFill>
              </a:rPr>
              <a:t>β</a:t>
            </a:r>
            <a:r>
              <a:rPr lang="en-US" smtClean="0">
                <a:solidFill>
                  <a:srgbClr val="0000FF"/>
                </a:solidFill>
              </a:rPr>
              <a:t> occurs in a formula </a:t>
            </a:r>
            <a:r>
              <a:rPr lang="en-US" smtClean="0">
                <a:solidFill>
                  <a:srgbClr val="002060"/>
                </a:solidFill>
              </a:rPr>
              <a:t>if </a:t>
            </a:r>
            <a:r>
              <a:rPr lang="el-GR" smtClean="0">
                <a:solidFill>
                  <a:srgbClr val="0000FF"/>
                </a:solidFill>
              </a:rPr>
              <a:t>β</a:t>
            </a:r>
            <a:r>
              <a:rPr lang="en-US" smtClean="0">
                <a:solidFill>
                  <a:srgbClr val="002060"/>
                </a:solidFill>
              </a:rPr>
              <a:t> has a nonzero coefficient in the polynomial computed by the formula.</a:t>
            </a:r>
            <a:endParaRPr lang="en-US">
              <a:solidFill>
                <a:srgbClr val="002060"/>
              </a:solidFill>
            </a:endParaRPr>
          </a:p>
        </p:txBody>
      </p:sp>
      <p:cxnSp>
        <p:nvCxnSpPr>
          <p:cNvPr id="10" name="מחבר חץ ישר 9"/>
          <p:cNvCxnSpPr/>
          <p:nvPr/>
        </p:nvCxnSpPr>
        <p:spPr bwMode="auto">
          <a:xfrm rot="16200000" flipH="1">
            <a:off x="3205679" y="5415478"/>
            <a:ext cx="1589646" cy="9906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381000" y="3961795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mtClean="0">
                <a:solidFill>
                  <a:srgbClr val="009900"/>
                </a:solidFill>
              </a:rPr>
              <a:t>Proof</a:t>
            </a:r>
            <a:r>
              <a:rPr lang="en-US" smtClean="0"/>
              <a:t>. By soundness. </a:t>
            </a:r>
          </a:p>
          <a:p>
            <a:pPr marL="457200" indent="-457200"/>
            <a:r>
              <a:rPr lang="en-US" smtClean="0"/>
              <a:t>(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Note that every possible </a:t>
            </a:r>
            <a:r>
              <a:rPr lang="en-US" smtClean="0">
                <a:solidFill>
                  <a:srgbClr val="FF0000"/>
                </a:solidFill>
              </a:rPr>
              <a:t>Y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-monomial occurs with a nonzero coefficient in every </a:t>
            </a:r>
            <a:r>
              <a:rPr lang="en-US" smtClean="0">
                <a:solidFill>
                  <a:srgbClr val="FF0000"/>
                </a:solidFill>
              </a:rPr>
              <a:t>A</a:t>
            </a:r>
            <a:r>
              <a:rPr lang="en-US" baseline="-25000" smtClean="0">
                <a:solidFill>
                  <a:srgbClr val="FF0000"/>
                </a:solidFill>
              </a:rPr>
              <a:t>i</a:t>
            </a:r>
            <a:r>
              <a:rPr lang="en-US" smtClean="0"/>
              <a:t>.) </a:t>
            </a:r>
          </a:p>
          <a:p>
            <a:endParaRPr lang="en-US"/>
          </a:p>
        </p:txBody>
      </p: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Box 109"/>
          <p:cNvSpPr txBox="1"/>
          <p:nvPr/>
        </p:nvSpPr>
        <p:spPr>
          <a:xfrm>
            <a:off x="292549" y="998681"/>
            <a:ext cx="845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000" smtClean="0"/>
              <a:t>Every monomial occurring in a descendant of </a:t>
            </a:r>
            <a:r>
              <a:rPr lang="en-US" sz="2000" smtClean="0">
                <a:solidFill>
                  <a:srgbClr val="FF0000"/>
                </a:solidFill>
              </a:rPr>
              <a:t>A</a:t>
            </a:r>
            <a:r>
              <a:rPr lang="en-US" sz="2000" baseline="-25000" smtClean="0">
                <a:solidFill>
                  <a:srgbClr val="FF0000"/>
                </a:solidFill>
              </a:rPr>
              <a:t>i</a:t>
            </a:r>
            <a:r>
              <a:rPr lang="en-US" sz="2000" smtClean="0"/>
              <a:t> must be “canceled out” by a monomial in a descendant of </a:t>
            </a:r>
            <a:r>
              <a:rPr lang="en-US" sz="2000" smtClean="0">
                <a:solidFill>
                  <a:srgbClr val="FF0000"/>
                </a:solidFill>
              </a:rPr>
              <a:t>A</a:t>
            </a:r>
            <a:r>
              <a:rPr lang="en-US" sz="2000" baseline="-25000" smtClean="0">
                <a:solidFill>
                  <a:srgbClr val="FF0000"/>
                </a:solidFill>
              </a:rPr>
              <a:t>j</a:t>
            </a:r>
            <a:r>
              <a:rPr lang="en-US" sz="2000" smtClean="0"/>
              <a:t>, for </a:t>
            </a:r>
            <a:r>
              <a:rPr lang="en-US" sz="2000" smtClean="0">
                <a:solidFill>
                  <a:srgbClr val="FF0000"/>
                </a:solidFill>
              </a:rPr>
              <a:t>j≠i</a:t>
            </a:r>
            <a:r>
              <a:rPr lang="en-US" sz="2000" smtClean="0"/>
              <a:t>.</a:t>
            </a:r>
            <a:endParaRPr lang="en-US" sz="3200" smtClean="0"/>
          </a:p>
          <a:p>
            <a:pPr marL="457200" indent="-457200">
              <a:buAutoNum type="arabicPeriod"/>
            </a:pPr>
            <a:endParaRPr lang="en-US" smtClean="0"/>
          </a:p>
          <a:p>
            <a:pPr marL="457200" indent="-457200">
              <a:buAutoNum type="arabicPeriod"/>
            </a:pPr>
            <a:endParaRPr lang="en-US"/>
          </a:p>
        </p:txBody>
      </p:sp>
      <p:sp>
        <p:nvSpPr>
          <p:cNvPr id="309" name="TextBox 308"/>
          <p:cNvSpPr txBox="1"/>
          <p:nvPr/>
        </p:nvSpPr>
        <p:spPr>
          <a:xfrm>
            <a:off x="1219199" y="1905000"/>
            <a:ext cx="7543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smtClean="0">
                <a:solidFill>
                  <a:srgbClr val="0000FF"/>
                </a:solidFill>
              </a:rPr>
              <a:t>   </a:t>
            </a:r>
            <a:r>
              <a:rPr lang="en-US" b="0" smtClean="0">
                <a:solidFill>
                  <a:srgbClr val="0000FF"/>
                </a:solidFill>
              </a:rPr>
              <a:t>A</a:t>
            </a:r>
            <a:r>
              <a:rPr lang="en-US" b="0" baseline="-25000" smtClean="0">
                <a:solidFill>
                  <a:srgbClr val="0000FF"/>
                </a:solidFill>
              </a:rPr>
              <a:t>0 </a:t>
            </a:r>
            <a:r>
              <a:rPr lang="en-US" b="0" smtClean="0">
                <a:solidFill>
                  <a:srgbClr val="0000FF"/>
                </a:solidFill>
              </a:rPr>
              <a:t>  +     A</a:t>
            </a:r>
            <a:r>
              <a:rPr lang="en-US" b="0" baseline="-25000" smtClean="0">
                <a:solidFill>
                  <a:srgbClr val="0000FF"/>
                </a:solidFill>
              </a:rPr>
              <a:t>1 </a:t>
            </a:r>
            <a:r>
              <a:rPr lang="en-US" b="0" smtClean="0">
                <a:solidFill>
                  <a:srgbClr val="0000FF"/>
                </a:solidFill>
              </a:rPr>
              <a:t>    +  A</a:t>
            </a:r>
            <a:r>
              <a:rPr lang="en-US" b="0" baseline="-25000" smtClean="0">
                <a:solidFill>
                  <a:srgbClr val="0000FF"/>
                </a:solidFill>
              </a:rPr>
              <a:t>2</a:t>
            </a:r>
            <a:r>
              <a:rPr lang="en-US" b="0" smtClean="0">
                <a:solidFill>
                  <a:srgbClr val="0000FF"/>
                </a:solidFill>
              </a:rPr>
              <a:t>     +   ............            +    A</a:t>
            </a:r>
            <a:r>
              <a:rPr lang="en-US" b="0" baseline="-25000" smtClean="0">
                <a:solidFill>
                  <a:srgbClr val="0000FF"/>
                </a:solidFill>
              </a:rPr>
              <a:t>n+1</a:t>
            </a:r>
            <a:endParaRPr lang="en-US" sz="2800" b="0" baseline="-25000">
              <a:solidFill>
                <a:srgbClr val="0000FF"/>
              </a:solidFill>
            </a:endParaRPr>
          </a:p>
        </p:txBody>
      </p:sp>
      <p:sp>
        <p:nvSpPr>
          <p:cNvPr id="88" name="צורה חופשית 87"/>
          <p:cNvSpPr/>
          <p:nvPr/>
        </p:nvSpPr>
        <p:spPr bwMode="auto">
          <a:xfrm>
            <a:off x="3598721" y="2347078"/>
            <a:ext cx="2726422" cy="2271094"/>
          </a:xfrm>
          <a:custGeom>
            <a:avLst/>
            <a:gdLst>
              <a:gd name="connsiteX0" fmla="*/ 411061 w 2726422"/>
              <a:gd name="connsiteY0" fmla="*/ 0 h 2271094"/>
              <a:gd name="connsiteX1" fmla="*/ 385894 w 2726422"/>
              <a:gd name="connsiteY1" fmla="*/ 167780 h 2271094"/>
              <a:gd name="connsiteX2" fmla="*/ 377505 w 2726422"/>
              <a:gd name="connsiteY2" fmla="*/ 209725 h 2271094"/>
              <a:gd name="connsiteX3" fmla="*/ 352338 w 2726422"/>
              <a:gd name="connsiteY3" fmla="*/ 260059 h 2271094"/>
              <a:gd name="connsiteX4" fmla="*/ 335560 w 2726422"/>
              <a:gd name="connsiteY4" fmla="*/ 327171 h 2271094"/>
              <a:gd name="connsiteX5" fmla="*/ 310393 w 2726422"/>
              <a:gd name="connsiteY5" fmla="*/ 402672 h 2271094"/>
              <a:gd name="connsiteX6" fmla="*/ 285226 w 2726422"/>
              <a:gd name="connsiteY6" fmla="*/ 427839 h 2271094"/>
              <a:gd name="connsiteX7" fmla="*/ 251670 w 2726422"/>
              <a:gd name="connsiteY7" fmla="*/ 528507 h 2271094"/>
              <a:gd name="connsiteX8" fmla="*/ 226503 w 2726422"/>
              <a:gd name="connsiteY8" fmla="*/ 553674 h 2271094"/>
              <a:gd name="connsiteX9" fmla="*/ 218114 w 2726422"/>
              <a:gd name="connsiteY9" fmla="*/ 578841 h 2271094"/>
              <a:gd name="connsiteX10" fmla="*/ 167780 w 2726422"/>
              <a:gd name="connsiteY10" fmla="*/ 671120 h 2271094"/>
              <a:gd name="connsiteX11" fmla="*/ 142613 w 2726422"/>
              <a:gd name="connsiteY11" fmla="*/ 729843 h 2271094"/>
              <a:gd name="connsiteX12" fmla="*/ 117446 w 2726422"/>
              <a:gd name="connsiteY12" fmla="*/ 755010 h 2271094"/>
              <a:gd name="connsiteX13" fmla="*/ 75501 w 2726422"/>
              <a:gd name="connsiteY13" fmla="*/ 838899 h 2271094"/>
              <a:gd name="connsiteX14" fmla="*/ 67112 w 2726422"/>
              <a:gd name="connsiteY14" fmla="*/ 864066 h 2271094"/>
              <a:gd name="connsiteX15" fmla="*/ 58723 w 2726422"/>
              <a:gd name="connsiteY15" fmla="*/ 906011 h 2271094"/>
              <a:gd name="connsiteX16" fmla="*/ 33556 w 2726422"/>
              <a:gd name="connsiteY16" fmla="*/ 939567 h 2271094"/>
              <a:gd name="connsiteX17" fmla="*/ 8389 w 2726422"/>
              <a:gd name="connsiteY17" fmla="*/ 1023457 h 2271094"/>
              <a:gd name="connsiteX18" fmla="*/ 0 w 2726422"/>
              <a:gd name="connsiteY18" fmla="*/ 1073791 h 2271094"/>
              <a:gd name="connsiteX19" fmla="*/ 8389 w 2726422"/>
              <a:gd name="connsiteY19" fmla="*/ 1199626 h 2271094"/>
              <a:gd name="connsiteX20" fmla="*/ 16778 w 2726422"/>
              <a:gd name="connsiteY20" fmla="*/ 1258349 h 2271094"/>
              <a:gd name="connsiteX21" fmla="*/ 92279 w 2726422"/>
              <a:gd name="connsiteY21" fmla="*/ 1384184 h 2271094"/>
              <a:gd name="connsiteX22" fmla="*/ 117446 w 2726422"/>
              <a:gd name="connsiteY22" fmla="*/ 1426129 h 2271094"/>
              <a:gd name="connsiteX23" fmla="*/ 125835 w 2726422"/>
              <a:gd name="connsiteY23" fmla="*/ 1459685 h 2271094"/>
              <a:gd name="connsiteX24" fmla="*/ 92279 w 2726422"/>
              <a:gd name="connsiteY24" fmla="*/ 1560353 h 2271094"/>
              <a:gd name="connsiteX25" fmla="*/ 58723 w 2726422"/>
              <a:gd name="connsiteY25" fmla="*/ 1619076 h 2271094"/>
              <a:gd name="connsiteX26" fmla="*/ 41945 w 2726422"/>
              <a:gd name="connsiteY26" fmla="*/ 1686188 h 2271094"/>
              <a:gd name="connsiteX27" fmla="*/ 16778 w 2726422"/>
              <a:gd name="connsiteY27" fmla="*/ 1753299 h 2271094"/>
              <a:gd name="connsiteX28" fmla="*/ 50334 w 2726422"/>
              <a:gd name="connsiteY28" fmla="*/ 1879134 h 2271094"/>
              <a:gd name="connsiteX29" fmla="*/ 159391 w 2726422"/>
              <a:gd name="connsiteY29" fmla="*/ 1954635 h 2271094"/>
              <a:gd name="connsiteX30" fmla="*/ 184558 w 2726422"/>
              <a:gd name="connsiteY30" fmla="*/ 1971413 h 2271094"/>
              <a:gd name="connsiteX31" fmla="*/ 192947 w 2726422"/>
              <a:gd name="connsiteY31" fmla="*/ 2013358 h 2271094"/>
              <a:gd name="connsiteX32" fmla="*/ 218114 w 2726422"/>
              <a:gd name="connsiteY32" fmla="*/ 2030136 h 2271094"/>
              <a:gd name="connsiteX33" fmla="*/ 360727 w 2726422"/>
              <a:gd name="connsiteY33" fmla="*/ 2046914 h 2271094"/>
              <a:gd name="connsiteX34" fmla="*/ 402672 w 2726422"/>
              <a:gd name="connsiteY34" fmla="*/ 2080470 h 2271094"/>
              <a:gd name="connsiteX35" fmla="*/ 444616 w 2726422"/>
              <a:gd name="connsiteY35" fmla="*/ 2130804 h 2271094"/>
              <a:gd name="connsiteX36" fmla="*/ 494950 w 2726422"/>
              <a:gd name="connsiteY36" fmla="*/ 2155971 h 2271094"/>
              <a:gd name="connsiteX37" fmla="*/ 528506 w 2726422"/>
              <a:gd name="connsiteY37" fmla="*/ 2164360 h 2271094"/>
              <a:gd name="connsiteX38" fmla="*/ 595618 w 2726422"/>
              <a:gd name="connsiteY38" fmla="*/ 2114026 h 2271094"/>
              <a:gd name="connsiteX39" fmla="*/ 629174 w 2726422"/>
              <a:gd name="connsiteY39" fmla="*/ 2080470 h 2271094"/>
              <a:gd name="connsiteX40" fmla="*/ 662730 w 2726422"/>
              <a:gd name="connsiteY40" fmla="*/ 2072081 h 2271094"/>
              <a:gd name="connsiteX41" fmla="*/ 729842 w 2726422"/>
              <a:gd name="connsiteY41" fmla="*/ 2046914 h 2271094"/>
              <a:gd name="connsiteX42" fmla="*/ 763398 w 2726422"/>
              <a:gd name="connsiteY42" fmla="*/ 2021747 h 2271094"/>
              <a:gd name="connsiteX43" fmla="*/ 864066 w 2726422"/>
              <a:gd name="connsiteY43" fmla="*/ 1996580 h 2271094"/>
              <a:gd name="connsiteX44" fmla="*/ 1115736 w 2726422"/>
              <a:gd name="connsiteY44" fmla="*/ 1971413 h 2271094"/>
              <a:gd name="connsiteX45" fmla="*/ 1325461 w 2726422"/>
              <a:gd name="connsiteY45" fmla="*/ 2004969 h 2271094"/>
              <a:gd name="connsiteX46" fmla="*/ 1384183 w 2726422"/>
              <a:gd name="connsiteY46" fmla="*/ 2030136 h 2271094"/>
              <a:gd name="connsiteX47" fmla="*/ 1426128 w 2726422"/>
              <a:gd name="connsiteY47" fmla="*/ 2038525 h 2271094"/>
              <a:gd name="connsiteX48" fmla="*/ 1510018 w 2726422"/>
              <a:gd name="connsiteY48" fmla="*/ 2080470 h 2271094"/>
              <a:gd name="connsiteX49" fmla="*/ 1560352 w 2726422"/>
              <a:gd name="connsiteY49" fmla="*/ 2097248 h 2271094"/>
              <a:gd name="connsiteX50" fmla="*/ 1577130 w 2726422"/>
              <a:gd name="connsiteY50" fmla="*/ 2122415 h 2271094"/>
              <a:gd name="connsiteX51" fmla="*/ 1661020 w 2726422"/>
              <a:gd name="connsiteY51" fmla="*/ 2147582 h 2271094"/>
              <a:gd name="connsiteX52" fmla="*/ 1686187 w 2726422"/>
              <a:gd name="connsiteY52" fmla="*/ 2155971 h 2271094"/>
              <a:gd name="connsiteX53" fmla="*/ 2441196 w 2726422"/>
              <a:gd name="connsiteY53" fmla="*/ 2197916 h 2271094"/>
              <a:gd name="connsiteX54" fmla="*/ 2516697 w 2726422"/>
              <a:gd name="connsiteY54" fmla="*/ 2231472 h 2271094"/>
              <a:gd name="connsiteX55" fmla="*/ 2583809 w 2726422"/>
              <a:gd name="connsiteY55" fmla="*/ 2265028 h 2271094"/>
              <a:gd name="connsiteX56" fmla="*/ 2667699 w 2726422"/>
              <a:gd name="connsiteY56" fmla="*/ 2239861 h 2271094"/>
              <a:gd name="connsiteX57" fmla="*/ 2692866 w 2726422"/>
              <a:gd name="connsiteY57" fmla="*/ 2231472 h 2271094"/>
              <a:gd name="connsiteX58" fmla="*/ 2726422 w 2726422"/>
              <a:gd name="connsiteY58" fmla="*/ 2147582 h 2271094"/>
              <a:gd name="connsiteX59" fmla="*/ 2692866 w 2726422"/>
              <a:gd name="connsiteY59" fmla="*/ 1979802 h 2271094"/>
              <a:gd name="connsiteX60" fmla="*/ 2617365 w 2726422"/>
              <a:gd name="connsiteY60" fmla="*/ 1887523 h 2271094"/>
              <a:gd name="connsiteX61" fmla="*/ 2483141 w 2726422"/>
              <a:gd name="connsiteY61" fmla="*/ 1744910 h 2271094"/>
              <a:gd name="connsiteX62" fmla="*/ 2265027 w 2726422"/>
              <a:gd name="connsiteY62" fmla="*/ 1585520 h 2271094"/>
              <a:gd name="connsiteX63" fmla="*/ 2197916 w 2726422"/>
              <a:gd name="connsiteY63" fmla="*/ 1543575 h 2271094"/>
              <a:gd name="connsiteX64" fmla="*/ 2097248 w 2726422"/>
              <a:gd name="connsiteY64" fmla="*/ 1459685 h 2271094"/>
              <a:gd name="connsiteX65" fmla="*/ 1870745 w 2726422"/>
              <a:gd name="connsiteY65" fmla="*/ 1275127 h 2271094"/>
              <a:gd name="connsiteX66" fmla="*/ 1778466 w 2726422"/>
              <a:gd name="connsiteY66" fmla="*/ 1157681 h 2271094"/>
              <a:gd name="connsiteX67" fmla="*/ 1744910 w 2726422"/>
              <a:gd name="connsiteY67" fmla="*/ 1057013 h 2271094"/>
              <a:gd name="connsiteX68" fmla="*/ 1736521 w 2726422"/>
              <a:gd name="connsiteY68" fmla="*/ 1023457 h 2271094"/>
              <a:gd name="connsiteX69" fmla="*/ 1694576 w 2726422"/>
              <a:gd name="connsiteY69" fmla="*/ 763399 h 2271094"/>
              <a:gd name="connsiteX70" fmla="*/ 1619075 w 2726422"/>
              <a:gd name="connsiteY70" fmla="*/ 704676 h 2271094"/>
              <a:gd name="connsiteX71" fmla="*/ 1501629 w 2726422"/>
              <a:gd name="connsiteY71" fmla="*/ 620786 h 2271094"/>
              <a:gd name="connsiteX72" fmla="*/ 1367405 w 2726422"/>
              <a:gd name="connsiteY72" fmla="*/ 545285 h 2271094"/>
              <a:gd name="connsiteX73" fmla="*/ 1333850 w 2726422"/>
              <a:gd name="connsiteY73" fmla="*/ 520118 h 2271094"/>
              <a:gd name="connsiteX74" fmla="*/ 1291905 w 2726422"/>
              <a:gd name="connsiteY74" fmla="*/ 503340 h 2271094"/>
              <a:gd name="connsiteX75" fmla="*/ 1249960 w 2726422"/>
              <a:gd name="connsiteY75" fmla="*/ 469784 h 2271094"/>
              <a:gd name="connsiteX76" fmla="*/ 1199626 w 2726422"/>
              <a:gd name="connsiteY76" fmla="*/ 444617 h 2271094"/>
              <a:gd name="connsiteX77" fmla="*/ 1124125 w 2726422"/>
              <a:gd name="connsiteY77" fmla="*/ 385894 h 2271094"/>
              <a:gd name="connsiteX78" fmla="*/ 1040235 w 2726422"/>
              <a:gd name="connsiteY78" fmla="*/ 343949 h 2271094"/>
              <a:gd name="connsiteX79" fmla="*/ 1006679 w 2726422"/>
              <a:gd name="connsiteY79" fmla="*/ 327171 h 2271094"/>
              <a:gd name="connsiteX80" fmla="*/ 981512 w 2726422"/>
              <a:gd name="connsiteY80" fmla="*/ 310393 h 2271094"/>
              <a:gd name="connsiteX81" fmla="*/ 956345 w 2726422"/>
              <a:gd name="connsiteY81" fmla="*/ 285226 h 2271094"/>
              <a:gd name="connsiteX82" fmla="*/ 872455 w 2726422"/>
              <a:gd name="connsiteY82" fmla="*/ 251670 h 2271094"/>
              <a:gd name="connsiteX83" fmla="*/ 847288 w 2726422"/>
              <a:gd name="connsiteY83" fmla="*/ 226503 h 2271094"/>
              <a:gd name="connsiteX84" fmla="*/ 822121 w 2726422"/>
              <a:gd name="connsiteY84" fmla="*/ 218114 h 2271094"/>
              <a:gd name="connsiteX85" fmla="*/ 763398 w 2726422"/>
              <a:gd name="connsiteY85" fmla="*/ 184558 h 2271094"/>
              <a:gd name="connsiteX86" fmla="*/ 729842 w 2726422"/>
              <a:gd name="connsiteY86" fmla="*/ 167780 h 2271094"/>
              <a:gd name="connsiteX87" fmla="*/ 696286 w 2726422"/>
              <a:gd name="connsiteY87" fmla="*/ 134224 h 2271094"/>
              <a:gd name="connsiteX88" fmla="*/ 662730 w 2726422"/>
              <a:gd name="connsiteY88" fmla="*/ 117446 h 2271094"/>
              <a:gd name="connsiteX89" fmla="*/ 612396 w 2726422"/>
              <a:gd name="connsiteY89" fmla="*/ 83890 h 2271094"/>
              <a:gd name="connsiteX90" fmla="*/ 587229 w 2726422"/>
              <a:gd name="connsiteY90" fmla="*/ 67112 h 2271094"/>
              <a:gd name="connsiteX91" fmla="*/ 536895 w 2726422"/>
              <a:gd name="connsiteY91" fmla="*/ 41945 h 2271094"/>
              <a:gd name="connsiteX92" fmla="*/ 511728 w 2726422"/>
              <a:gd name="connsiteY92" fmla="*/ 0 h 227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2726422" h="2271094">
                <a:moveTo>
                  <a:pt x="411061" y="0"/>
                </a:moveTo>
                <a:cubicBezTo>
                  <a:pt x="403417" y="53506"/>
                  <a:pt x="395821" y="113182"/>
                  <a:pt x="385894" y="167780"/>
                </a:cubicBezTo>
                <a:cubicBezTo>
                  <a:pt x="383343" y="181809"/>
                  <a:pt x="382378" y="196325"/>
                  <a:pt x="377505" y="209725"/>
                </a:cubicBezTo>
                <a:cubicBezTo>
                  <a:pt x="371094" y="227354"/>
                  <a:pt x="360727" y="243281"/>
                  <a:pt x="352338" y="260059"/>
                </a:cubicBezTo>
                <a:cubicBezTo>
                  <a:pt x="335282" y="345337"/>
                  <a:pt x="352757" y="266981"/>
                  <a:pt x="335560" y="327171"/>
                </a:cubicBezTo>
                <a:cubicBezTo>
                  <a:pt x="327988" y="353674"/>
                  <a:pt x="325616" y="378315"/>
                  <a:pt x="310393" y="402672"/>
                </a:cubicBezTo>
                <a:cubicBezTo>
                  <a:pt x="304105" y="412733"/>
                  <a:pt x="293615" y="419450"/>
                  <a:pt x="285226" y="427839"/>
                </a:cubicBezTo>
                <a:cubicBezTo>
                  <a:pt x="276783" y="470056"/>
                  <a:pt x="276297" y="487462"/>
                  <a:pt x="251670" y="528507"/>
                </a:cubicBezTo>
                <a:cubicBezTo>
                  <a:pt x="245566" y="538680"/>
                  <a:pt x="234892" y="545285"/>
                  <a:pt x="226503" y="553674"/>
                </a:cubicBezTo>
                <a:cubicBezTo>
                  <a:pt x="223707" y="562063"/>
                  <a:pt x="221597" y="570713"/>
                  <a:pt x="218114" y="578841"/>
                </a:cubicBezTo>
                <a:cubicBezTo>
                  <a:pt x="201573" y="617438"/>
                  <a:pt x="188938" y="628804"/>
                  <a:pt x="167780" y="671120"/>
                </a:cubicBezTo>
                <a:cubicBezTo>
                  <a:pt x="158256" y="690168"/>
                  <a:pt x="153570" y="711582"/>
                  <a:pt x="142613" y="729843"/>
                </a:cubicBezTo>
                <a:cubicBezTo>
                  <a:pt x="136509" y="740016"/>
                  <a:pt x="123664" y="744906"/>
                  <a:pt x="117446" y="755010"/>
                </a:cubicBezTo>
                <a:cubicBezTo>
                  <a:pt x="101061" y="781636"/>
                  <a:pt x="85387" y="809240"/>
                  <a:pt x="75501" y="838899"/>
                </a:cubicBezTo>
                <a:cubicBezTo>
                  <a:pt x="72705" y="847288"/>
                  <a:pt x="69257" y="855487"/>
                  <a:pt x="67112" y="864066"/>
                </a:cubicBezTo>
                <a:cubicBezTo>
                  <a:pt x="63654" y="877899"/>
                  <a:pt x="64514" y="892981"/>
                  <a:pt x="58723" y="906011"/>
                </a:cubicBezTo>
                <a:cubicBezTo>
                  <a:pt x="53045" y="918788"/>
                  <a:pt x="41945" y="928382"/>
                  <a:pt x="33556" y="939567"/>
                </a:cubicBezTo>
                <a:cubicBezTo>
                  <a:pt x="22856" y="971667"/>
                  <a:pt x="14728" y="991761"/>
                  <a:pt x="8389" y="1023457"/>
                </a:cubicBezTo>
                <a:cubicBezTo>
                  <a:pt x="5053" y="1040136"/>
                  <a:pt x="2796" y="1057013"/>
                  <a:pt x="0" y="1073791"/>
                </a:cubicBezTo>
                <a:cubicBezTo>
                  <a:pt x="2796" y="1115736"/>
                  <a:pt x="4583" y="1157761"/>
                  <a:pt x="8389" y="1199626"/>
                </a:cubicBezTo>
                <a:cubicBezTo>
                  <a:pt x="10179" y="1219318"/>
                  <a:pt x="8596" y="1240348"/>
                  <a:pt x="16778" y="1258349"/>
                </a:cubicBezTo>
                <a:cubicBezTo>
                  <a:pt x="37020" y="1302880"/>
                  <a:pt x="67112" y="1342239"/>
                  <a:pt x="92279" y="1384184"/>
                </a:cubicBezTo>
                <a:lnTo>
                  <a:pt x="117446" y="1426129"/>
                </a:lnTo>
                <a:cubicBezTo>
                  <a:pt x="120242" y="1437314"/>
                  <a:pt x="126879" y="1448203"/>
                  <a:pt x="125835" y="1459685"/>
                </a:cubicBezTo>
                <a:cubicBezTo>
                  <a:pt x="124177" y="1477922"/>
                  <a:pt x="102373" y="1540165"/>
                  <a:pt x="92279" y="1560353"/>
                </a:cubicBezTo>
                <a:cubicBezTo>
                  <a:pt x="82197" y="1580518"/>
                  <a:pt x="68805" y="1598911"/>
                  <a:pt x="58723" y="1619076"/>
                </a:cubicBezTo>
                <a:cubicBezTo>
                  <a:pt x="47354" y="1641814"/>
                  <a:pt x="49603" y="1661300"/>
                  <a:pt x="41945" y="1686188"/>
                </a:cubicBezTo>
                <a:cubicBezTo>
                  <a:pt x="34919" y="1709023"/>
                  <a:pt x="25167" y="1730929"/>
                  <a:pt x="16778" y="1753299"/>
                </a:cubicBezTo>
                <a:cubicBezTo>
                  <a:pt x="21655" y="1792312"/>
                  <a:pt x="22099" y="1846193"/>
                  <a:pt x="50334" y="1879134"/>
                </a:cubicBezTo>
                <a:cubicBezTo>
                  <a:pt x="98920" y="1935818"/>
                  <a:pt x="111746" y="1927410"/>
                  <a:pt x="159391" y="1954635"/>
                </a:cubicBezTo>
                <a:cubicBezTo>
                  <a:pt x="168145" y="1959637"/>
                  <a:pt x="176169" y="1965820"/>
                  <a:pt x="184558" y="1971413"/>
                </a:cubicBezTo>
                <a:cubicBezTo>
                  <a:pt x="187354" y="1985395"/>
                  <a:pt x="185873" y="2000978"/>
                  <a:pt x="192947" y="2013358"/>
                </a:cubicBezTo>
                <a:cubicBezTo>
                  <a:pt x="197949" y="2022112"/>
                  <a:pt x="208847" y="2026164"/>
                  <a:pt x="218114" y="2030136"/>
                </a:cubicBezTo>
                <a:cubicBezTo>
                  <a:pt x="252039" y="2044675"/>
                  <a:pt x="350861" y="2046155"/>
                  <a:pt x="360727" y="2046914"/>
                </a:cubicBezTo>
                <a:cubicBezTo>
                  <a:pt x="398251" y="2103200"/>
                  <a:pt x="354047" y="2048052"/>
                  <a:pt x="402672" y="2080470"/>
                </a:cubicBezTo>
                <a:cubicBezTo>
                  <a:pt x="443898" y="2107955"/>
                  <a:pt x="413667" y="2099855"/>
                  <a:pt x="444616" y="2130804"/>
                </a:cubicBezTo>
                <a:cubicBezTo>
                  <a:pt x="459322" y="2145510"/>
                  <a:pt x="475846" y="2150513"/>
                  <a:pt x="494950" y="2155971"/>
                </a:cubicBezTo>
                <a:cubicBezTo>
                  <a:pt x="506036" y="2159138"/>
                  <a:pt x="517321" y="2161564"/>
                  <a:pt x="528506" y="2164360"/>
                </a:cubicBezTo>
                <a:cubicBezTo>
                  <a:pt x="595540" y="2097326"/>
                  <a:pt x="501805" y="2186991"/>
                  <a:pt x="595618" y="2114026"/>
                </a:cubicBezTo>
                <a:cubicBezTo>
                  <a:pt x="608104" y="2104314"/>
                  <a:pt x="615760" y="2088854"/>
                  <a:pt x="629174" y="2080470"/>
                </a:cubicBezTo>
                <a:cubicBezTo>
                  <a:pt x="638951" y="2074359"/>
                  <a:pt x="651792" y="2075727"/>
                  <a:pt x="662730" y="2072081"/>
                </a:cubicBezTo>
                <a:cubicBezTo>
                  <a:pt x="685396" y="2064526"/>
                  <a:pt x="708472" y="2057599"/>
                  <a:pt x="729842" y="2046914"/>
                </a:cubicBezTo>
                <a:cubicBezTo>
                  <a:pt x="742348" y="2040661"/>
                  <a:pt x="750307" y="2026656"/>
                  <a:pt x="763398" y="2021747"/>
                </a:cubicBezTo>
                <a:cubicBezTo>
                  <a:pt x="795784" y="2009602"/>
                  <a:pt x="830204" y="2003635"/>
                  <a:pt x="864066" y="1996580"/>
                </a:cubicBezTo>
                <a:cubicBezTo>
                  <a:pt x="973443" y="1973793"/>
                  <a:pt x="991549" y="1978312"/>
                  <a:pt x="1115736" y="1971413"/>
                </a:cubicBezTo>
                <a:cubicBezTo>
                  <a:pt x="1185468" y="1980130"/>
                  <a:pt x="1257597" y="1988003"/>
                  <a:pt x="1325461" y="2004969"/>
                </a:cubicBezTo>
                <a:cubicBezTo>
                  <a:pt x="1346121" y="2010134"/>
                  <a:pt x="1363980" y="2023402"/>
                  <a:pt x="1384183" y="2030136"/>
                </a:cubicBezTo>
                <a:cubicBezTo>
                  <a:pt x="1397710" y="2034645"/>
                  <a:pt x="1412146" y="2035729"/>
                  <a:pt x="1426128" y="2038525"/>
                </a:cubicBezTo>
                <a:cubicBezTo>
                  <a:pt x="1454091" y="2052507"/>
                  <a:pt x="1481375" y="2067939"/>
                  <a:pt x="1510018" y="2080470"/>
                </a:cubicBezTo>
                <a:cubicBezTo>
                  <a:pt x="1526221" y="2087559"/>
                  <a:pt x="1545355" y="2087875"/>
                  <a:pt x="1560352" y="2097248"/>
                </a:cubicBezTo>
                <a:cubicBezTo>
                  <a:pt x="1568902" y="2102592"/>
                  <a:pt x="1568580" y="2117071"/>
                  <a:pt x="1577130" y="2122415"/>
                </a:cubicBezTo>
                <a:cubicBezTo>
                  <a:pt x="1593918" y="2132908"/>
                  <a:pt x="1639306" y="2141378"/>
                  <a:pt x="1661020" y="2147582"/>
                </a:cubicBezTo>
                <a:cubicBezTo>
                  <a:pt x="1669523" y="2150011"/>
                  <a:pt x="1677487" y="2154389"/>
                  <a:pt x="1686187" y="2155971"/>
                </a:cubicBezTo>
                <a:cubicBezTo>
                  <a:pt x="1986401" y="2210555"/>
                  <a:pt x="1996247" y="2185382"/>
                  <a:pt x="2441196" y="2197916"/>
                </a:cubicBezTo>
                <a:cubicBezTo>
                  <a:pt x="2466363" y="2209101"/>
                  <a:pt x="2492064" y="2219155"/>
                  <a:pt x="2516697" y="2231472"/>
                </a:cubicBezTo>
                <a:cubicBezTo>
                  <a:pt x="2595941" y="2271094"/>
                  <a:pt x="2527057" y="2246111"/>
                  <a:pt x="2583809" y="2265028"/>
                </a:cubicBezTo>
                <a:lnTo>
                  <a:pt x="2667699" y="2239861"/>
                </a:lnTo>
                <a:cubicBezTo>
                  <a:pt x="2676151" y="2237260"/>
                  <a:pt x="2688119" y="2238932"/>
                  <a:pt x="2692866" y="2231472"/>
                </a:cubicBezTo>
                <a:cubicBezTo>
                  <a:pt x="2709035" y="2206063"/>
                  <a:pt x="2715237" y="2175545"/>
                  <a:pt x="2726422" y="2147582"/>
                </a:cubicBezTo>
                <a:cubicBezTo>
                  <a:pt x="2723444" y="2125249"/>
                  <a:pt x="2719741" y="2018892"/>
                  <a:pt x="2692866" y="1979802"/>
                </a:cubicBezTo>
                <a:cubicBezTo>
                  <a:pt x="2670350" y="1947052"/>
                  <a:pt x="2640465" y="1919864"/>
                  <a:pt x="2617365" y="1887523"/>
                </a:cubicBezTo>
                <a:cubicBezTo>
                  <a:pt x="2564211" y="1813107"/>
                  <a:pt x="2570834" y="1813642"/>
                  <a:pt x="2483141" y="1744910"/>
                </a:cubicBezTo>
                <a:cubicBezTo>
                  <a:pt x="2412268" y="1689361"/>
                  <a:pt x="2341388" y="1633246"/>
                  <a:pt x="2265027" y="1585520"/>
                </a:cubicBezTo>
                <a:cubicBezTo>
                  <a:pt x="2242657" y="1571538"/>
                  <a:pt x="2219020" y="1559403"/>
                  <a:pt x="2197916" y="1543575"/>
                </a:cubicBezTo>
                <a:cubicBezTo>
                  <a:pt x="2162972" y="1517367"/>
                  <a:pt x="2136317" y="1479219"/>
                  <a:pt x="2097248" y="1459685"/>
                </a:cubicBezTo>
                <a:cubicBezTo>
                  <a:pt x="2002952" y="1412537"/>
                  <a:pt x="1967537" y="1398317"/>
                  <a:pt x="1870745" y="1275127"/>
                </a:cubicBezTo>
                <a:lnTo>
                  <a:pt x="1778466" y="1157681"/>
                </a:lnTo>
                <a:cubicBezTo>
                  <a:pt x="1759583" y="1082148"/>
                  <a:pt x="1783864" y="1173874"/>
                  <a:pt x="1744910" y="1057013"/>
                </a:cubicBezTo>
                <a:cubicBezTo>
                  <a:pt x="1741264" y="1046075"/>
                  <a:pt x="1739317" y="1034642"/>
                  <a:pt x="1736521" y="1023457"/>
                </a:cubicBezTo>
                <a:cubicBezTo>
                  <a:pt x="1744911" y="880824"/>
                  <a:pt x="1765904" y="886602"/>
                  <a:pt x="1694576" y="763399"/>
                </a:cubicBezTo>
                <a:cubicBezTo>
                  <a:pt x="1669367" y="719856"/>
                  <a:pt x="1654139" y="725714"/>
                  <a:pt x="1619075" y="704676"/>
                </a:cubicBezTo>
                <a:cubicBezTo>
                  <a:pt x="1441604" y="598193"/>
                  <a:pt x="1728915" y="762840"/>
                  <a:pt x="1501629" y="620786"/>
                </a:cubicBezTo>
                <a:cubicBezTo>
                  <a:pt x="1458098" y="593579"/>
                  <a:pt x="1411423" y="571696"/>
                  <a:pt x="1367405" y="545285"/>
                </a:cubicBezTo>
                <a:cubicBezTo>
                  <a:pt x="1355416" y="538092"/>
                  <a:pt x="1346072" y="526908"/>
                  <a:pt x="1333850" y="520118"/>
                </a:cubicBezTo>
                <a:cubicBezTo>
                  <a:pt x="1320686" y="512805"/>
                  <a:pt x="1304818" y="511088"/>
                  <a:pt x="1291905" y="503340"/>
                </a:cubicBezTo>
                <a:cubicBezTo>
                  <a:pt x="1276551" y="494128"/>
                  <a:pt x="1265066" y="479397"/>
                  <a:pt x="1249960" y="469784"/>
                </a:cubicBezTo>
                <a:cubicBezTo>
                  <a:pt x="1234134" y="459713"/>
                  <a:pt x="1215234" y="455022"/>
                  <a:pt x="1199626" y="444617"/>
                </a:cubicBezTo>
                <a:cubicBezTo>
                  <a:pt x="1173098" y="426931"/>
                  <a:pt x="1151082" y="402919"/>
                  <a:pt x="1124125" y="385894"/>
                </a:cubicBezTo>
                <a:cubicBezTo>
                  <a:pt x="1097692" y="369199"/>
                  <a:pt x="1068198" y="357931"/>
                  <a:pt x="1040235" y="343949"/>
                </a:cubicBezTo>
                <a:cubicBezTo>
                  <a:pt x="1029050" y="338356"/>
                  <a:pt x="1017084" y="334108"/>
                  <a:pt x="1006679" y="327171"/>
                </a:cubicBezTo>
                <a:cubicBezTo>
                  <a:pt x="998290" y="321578"/>
                  <a:pt x="989257" y="316848"/>
                  <a:pt x="981512" y="310393"/>
                </a:cubicBezTo>
                <a:cubicBezTo>
                  <a:pt x="972398" y="302798"/>
                  <a:pt x="966216" y="291807"/>
                  <a:pt x="956345" y="285226"/>
                </a:cubicBezTo>
                <a:cubicBezTo>
                  <a:pt x="919957" y="260967"/>
                  <a:pt x="909299" y="260881"/>
                  <a:pt x="872455" y="251670"/>
                </a:cubicBezTo>
                <a:cubicBezTo>
                  <a:pt x="864066" y="243281"/>
                  <a:pt x="857159" y="233084"/>
                  <a:pt x="847288" y="226503"/>
                </a:cubicBezTo>
                <a:cubicBezTo>
                  <a:pt x="839930" y="221598"/>
                  <a:pt x="830249" y="221597"/>
                  <a:pt x="822121" y="218114"/>
                </a:cubicBezTo>
                <a:cubicBezTo>
                  <a:pt x="771419" y="196385"/>
                  <a:pt x="805523" y="208629"/>
                  <a:pt x="763398" y="184558"/>
                </a:cubicBezTo>
                <a:cubicBezTo>
                  <a:pt x="752540" y="178353"/>
                  <a:pt x="739846" y="175283"/>
                  <a:pt x="729842" y="167780"/>
                </a:cubicBezTo>
                <a:cubicBezTo>
                  <a:pt x="717187" y="158289"/>
                  <a:pt x="708941" y="143715"/>
                  <a:pt x="696286" y="134224"/>
                </a:cubicBezTo>
                <a:cubicBezTo>
                  <a:pt x="686282" y="126721"/>
                  <a:pt x="673453" y="123880"/>
                  <a:pt x="662730" y="117446"/>
                </a:cubicBezTo>
                <a:cubicBezTo>
                  <a:pt x="645439" y="107071"/>
                  <a:pt x="629174" y="95075"/>
                  <a:pt x="612396" y="83890"/>
                </a:cubicBezTo>
                <a:cubicBezTo>
                  <a:pt x="604007" y="78297"/>
                  <a:pt x="596794" y="70300"/>
                  <a:pt x="587229" y="67112"/>
                </a:cubicBezTo>
                <a:cubicBezTo>
                  <a:pt x="552497" y="55535"/>
                  <a:pt x="569420" y="63628"/>
                  <a:pt x="536895" y="41945"/>
                </a:cubicBezTo>
                <a:cubicBezTo>
                  <a:pt x="516649" y="11575"/>
                  <a:pt x="524626" y="25796"/>
                  <a:pt x="511728" y="0"/>
                </a:cubicBezTo>
              </a:path>
            </a:pathLst>
          </a:custGeom>
          <a:solidFill>
            <a:srgbClr val="E6E68A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25602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59E9833-691F-4D33-832C-AABB9F36EA29}" type="slidenum">
              <a:rPr lang="he-IL" smtClean="0"/>
              <a:pPr/>
              <a:t>36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7" name="צורה חופשית 236"/>
          <p:cNvSpPr/>
          <p:nvPr/>
        </p:nvSpPr>
        <p:spPr bwMode="auto">
          <a:xfrm>
            <a:off x="511455" y="2284077"/>
            <a:ext cx="2863900" cy="2746033"/>
          </a:xfrm>
          <a:custGeom>
            <a:avLst/>
            <a:gdLst>
              <a:gd name="connsiteX0" fmla="*/ 1228953 w 2863900"/>
              <a:gd name="connsiteY0" fmla="*/ 57302 h 2638349"/>
              <a:gd name="connsiteX1" fmla="*/ 1762963 w 2863900"/>
              <a:gd name="connsiteY1" fmla="*/ 474269 h 2638349"/>
              <a:gd name="connsiteX2" fmla="*/ 2077516 w 2863900"/>
              <a:gd name="connsiteY2" fmla="*/ 766877 h 2638349"/>
              <a:gd name="connsiteX3" fmla="*/ 2384755 w 2863900"/>
              <a:gd name="connsiteY3" fmla="*/ 979017 h 2638349"/>
              <a:gd name="connsiteX4" fmla="*/ 2501798 w 2863900"/>
              <a:gd name="connsiteY4" fmla="*/ 1242365 h 2638349"/>
              <a:gd name="connsiteX5" fmla="*/ 2677363 w 2863900"/>
              <a:gd name="connsiteY5" fmla="*/ 1447190 h 2638349"/>
              <a:gd name="connsiteX6" fmla="*/ 2845612 w 2863900"/>
              <a:gd name="connsiteY6" fmla="*/ 2142134 h 2638349"/>
              <a:gd name="connsiteX7" fmla="*/ 2567635 w 2863900"/>
              <a:gd name="connsiteY7" fmla="*/ 1944624 h 2638349"/>
              <a:gd name="connsiteX8" fmla="*/ 2253081 w 2863900"/>
              <a:gd name="connsiteY8" fmla="*/ 1827581 h 2638349"/>
              <a:gd name="connsiteX9" fmla="*/ 2048255 w 2863900"/>
              <a:gd name="connsiteY9" fmla="*/ 2207971 h 2638349"/>
              <a:gd name="connsiteX10" fmla="*/ 1733702 w 2863900"/>
              <a:gd name="connsiteY10" fmla="*/ 1820265 h 2638349"/>
              <a:gd name="connsiteX11" fmla="*/ 1689811 w 2863900"/>
              <a:gd name="connsiteY11" fmla="*/ 1820265 h 2638349"/>
              <a:gd name="connsiteX12" fmla="*/ 1309420 w 2863900"/>
              <a:gd name="connsiteY12" fmla="*/ 1805635 h 2638349"/>
              <a:gd name="connsiteX13" fmla="*/ 1170431 w 2863900"/>
              <a:gd name="connsiteY13" fmla="*/ 1959254 h 2638349"/>
              <a:gd name="connsiteX14" fmla="*/ 1126540 w 2863900"/>
              <a:gd name="connsiteY14" fmla="*/ 2259177 h 2638349"/>
              <a:gd name="connsiteX15" fmla="*/ 811987 w 2863900"/>
              <a:gd name="connsiteY15" fmla="*/ 2398166 h 2638349"/>
              <a:gd name="connsiteX16" fmla="*/ 621791 w 2863900"/>
              <a:gd name="connsiteY16" fmla="*/ 2559101 h 2638349"/>
              <a:gd name="connsiteX17" fmla="*/ 643737 w 2863900"/>
              <a:gd name="connsiteY17" fmla="*/ 1922678 h 2638349"/>
              <a:gd name="connsiteX18" fmla="*/ 438911 w 2863900"/>
              <a:gd name="connsiteY18" fmla="*/ 1556918 h 2638349"/>
              <a:gd name="connsiteX19" fmla="*/ 204825 w 2863900"/>
              <a:gd name="connsiteY19" fmla="*/ 1542288 h 2638349"/>
              <a:gd name="connsiteX20" fmla="*/ 80467 w 2863900"/>
              <a:gd name="connsiteY20" fmla="*/ 1293571 h 2638349"/>
              <a:gd name="connsiteX21" fmla="*/ 95097 w 2863900"/>
              <a:gd name="connsiteY21" fmla="*/ 1044854 h 2638349"/>
              <a:gd name="connsiteX22" fmla="*/ 651052 w 2863900"/>
              <a:gd name="connsiteY22" fmla="*/ 466953 h 2638349"/>
              <a:gd name="connsiteX23" fmla="*/ 1016812 w 2863900"/>
              <a:gd name="connsiteY23" fmla="*/ 130454 h 2638349"/>
              <a:gd name="connsiteX24" fmla="*/ 1228953 w 2863900"/>
              <a:gd name="connsiteY24" fmla="*/ 57302 h 2638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63900" h="2638349">
                <a:moveTo>
                  <a:pt x="1228953" y="57302"/>
                </a:moveTo>
                <a:cubicBezTo>
                  <a:pt x="1353312" y="114605"/>
                  <a:pt x="1621536" y="356006"/>
                  <a:pt x="1762963" y="474269"/>
                </a:cubicBezTo>
                <a:cubicBezTo>
                  <a:pt x="1904390" y="592532"/>
                  <a:pt x="1973884" y="682752"/>
                  <a:pt x="2077516" y="766877"/>
                </a:cubicBezTo>
                <a:cubicBezTo>
                  <a:pt x="2181148" y="851002"/>
                  <a:pt x="2314041" y="899769"/>
                  <a:pt x="2384755" y="979017"/>
                </a:cubicBezTo>
                <a:cubicBezTo>
                  <a:pt x="2455469" y="1058265"/>
                  <a:pt x="2453030" y="1164336"/>
                  <a:pt x="2501798" y="1242365"/>
                </a:cubicBezTo>
                <a:cubicBezTo>
                  <a:pt x="2550566" y="1320394"/>
                  <a:pt x="2620061" y="1297229"/>
                  <a:pt x="2677363" y="1447190"/>
                </a:cubicBezTo>
                <a:cubicBezTo>
                  <a:pt x="2734665" y="1597152"/>
                  <a:pt x="2863900" y="2059228"/>
                  <a:pt x="2845612" y="2142134"/>
                </a:cubicBezTo>
                <a:cubicBezTo>
                  <a:pt x="2827324" y="2225040"/>
                  <a:pt x="2666390" y="1997049"/>
                  <a:pt x="2567635" y="1944624"/>
                </a:cubicBezTo>
                <a:cubicBezTo>
                  <a:pt x="2468880" y="1892199"/>
                  <a:pt x="2339644" y="1783690"/>
                  <a:pt x="2253081" y="1827581"/>
                </a:cubicBezTo>
                <a:cubicBezTo>
                  <a:pt x="2166518" y="1871472"/>
                  <a:pt x="2134818" y="2209190"/>
                  <a:pt x="2048255" y="2207971"/>
                </a:cubicBezTo>
                <a:cubicBezTo>
                  <a:pt x="1961692" y="2206752"/>
                  <a:pt x="1793443" y="1884883"/>
                  <a:pt x="1733702" y="1820265"/>
                </a:cubicBezTo>
                <a:cubicBezTo>
                  <a:pt x="1673961" y="1755647"/>
                  <a:pt x="1689811" y="1820265"/>
                  <a:pt x="1689811" y="1820265"/>
                </a:cubicBezTo>
                <a:cubicBezTo>
                  <a:pt x="1619097" y="1817827"/>
                  <a:pt x="1395983" y="1782470"/>
                  <a:pt x="1309420" y="1805635"/>
                </a:cubicBezTo>
                <a:cubicBezTo>
                  <a:pt x="1222857" y="1828800"/>
                  <a:pt x="1200911" y="1883664"/>
                  <a:pt x="1170431" y="1959254"/>
                </a:cubicBezTo>
                <a:cubicBezTo>
                  <a:pt x="1139951" y="2034844"/>
                  <a:pt x="1186281" y="2186025"/>
                  <a:pt x="1126540" y="2259177"/>
                </a:cubicBezTo>
                <a:cubicBezTo>
                  <a:pt x="1066799" y="2332329"/>
                  <a:pt x="896112" y="2348179"/>
                  <a:pt x="811987" y="2398166"/>
                </a:cubicBezTo>
                <a:cubicBezTo>
                  <a:pt x="727862" y="2448153"/>
                  <a:pt x="649833" y="2638349"/>
                  <a:pt x="621791" y="2559101"/>
                </a:cubicBezTo>
                <a:cubicBezTo>
                  <a:pt x="593749" y="2479853"/>
                  <a:pt x="674217" y="2089709"/>
                  <a:pt x="643737" y="1922678"/>
                </a:cubicBezTo>
                <a:cubicBezTo>
                  <a:pt x="613257" y="1755648"/>
                  <a:pt x="512063" y="1620316"/>
                  <a:pt x="438911" y="1556918"/>
                </a:cubicBezTo>
                <a:cubicBezTo>
                  <a:pt x="365759" y="1493520"/>
                  <a:pt x="264566" y="1586179"/>
                  <a:pt x="204825" y="1542288"/>
                </a:cubicBezTo>
                <a:cubicBezTo>
                  <a:pt x="145084" y="1498397"/>
                  <a:pt x="98755" y="1376477"/>
                  <a:pt x="80467" y="1293571"/>
                </a:cubicBezTo>
                <a:cubicBezTo>
                  <a:pt x="62179" y="1210665"/>
                  <a:pt x="0" y="1182624"/>
                  <a:pt x="95097" y="1044854"/>
                </a:cubicBezTo>
                <a:cubicBezTo>
                  <a:pt x="190194" y="907084"/>
                  <a:pt x="497433" y="619353"/>
                  <a:pt x="651052" y="466953"/>
                </a:cubicBezTo>
                <a:cubicBezTo>
                  <a:pt x="804671" y="314553"/>
                  <a:pt x="925372" y="196291"/>
                  <a:pt x="1016812" y="130454"/>
                </a:cubicBezTo>
                <a:cubicBezTo>
                  <a:pt x="1108252" y="64617"/>
                  <a:pt x="1104595" y="0"/>
                  <a:pt x="1228953" y="57302"/>
                </a:cubicBezTo>
                <a:close/>
              </a:path>
            </a:pathLst>
          </a:custGeom>
          <a:solidFill>
            <a:srgbClr val="E6E68A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97" name="אליפסה 96"/>
          <p:cNvSpPr/>
          <p:nvPr/>
        </p:nvSpPr>
        <p:spPr bwMode="auto">
          <a:xfrm>
            <a:off x="636907" y="3459991"/>
            <a:ext cx="76200" cy="79310"/>
          </a:xfrm>
          <a:prstGeom prst="ellipse">
            <a:avLst/>
          </a:prstGeom>
          <a:solidFill>
            <a:srgbClr val="FFFF00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grpSp>
        <p:nvGrpSpPr>
          <p:cNvPr id="3" name="קבוצה 264"/>
          <p:cNvGrpSpPr/>
          <p:nvPr/>
        </p:nvGrpSpPr>
        <p:grpSpPr>
          <a:xfrm>
            <a:off x="675008" y="2334992"/>
            <a:ext cx="2449192" cy="2036821"/>
            <a:chOff x="141608" y="1681427"/>
            <a:chExt cx="2449192" cy="1956948"/>
          </a:xfrm>
        </p:grpSpPr>
        <p:sp>
          <p:nvSpPr>
            <p:cNvPr id="28" name="אליפסה 27"/>
            <p:cNvSpPr/>
            <p:nvPr/>
          </p:nvSpPr>
          <p:spPr bwMode="auto">
            <a:xfrm>
              <a:off x="723900" y="201930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32" name="אליפסה 31"/>
            <p:cNvSpPr/>
            <p:nvPr/>
          </p:nvSpPr>
          <p:spPr bwMode="auto">
            <a:xfrm>
              <a:off x="1104901" y="1681427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33" name="אליפסה 32"/>
            <p:cNvSpPr/>
            <p:nvPr/>
          </p:nvSpPr>
          <p:spPr bwMode="auto">
            <a:xfrm>
              <a:off x="1479496" y="201930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40" name="אליפסה 39"/>
            <p:cNvSpPr/>
            <p:nvPr/>
          </p:nvSpPr>
          <p:spPr bwMode="auto">
            <a:xfrm>
              <a:off x="941339" y="2274842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50" name="מחבר חץ ישר 49"/>
            <p:cNvCxnSpPr>
              <a:stCxn id="28" idx="7"/>
              <a:endCxn id="32" idx="3"/>
            </p:cNvCxnSpPr>
            <p:nvPr/>
          </p:nvCxnSpPr>
          <p:spPr bwMode="auto">
            <a:xfrm rot="5400000" flipH="1" flipV="1">
              <a:off x="810505" y="1724905"/>
              <a:ext cx="283991" cy="32711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מחבר חץ ישר 54"/>
            <p:cNvCxnSpPr>
              <a:stCxn id="33" idx="0"/>
              <a:endCxn id="32" idx="5"/>
            </p:cNvCxnSpPr>
            <p:nvPr/>
          </p:nvCxnSpPr>
          <p:spPr bwMode="auto">
            <a:xfrm rot="16200000" flipV="1">
              <a:off x="1207353" y="1709057"/>
              <a:ext cx="272832" cy="34765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מחבר חץ ישר 57"/>
            <p:cNvCxnSpPr>
              <a:stCxn id="95" idx="0"/>
              <a:endCxn id="28" idx="3"/>
            </p:cNvCxnSpPr>
            <p:nvPr/>
          </p:nvCxnSpPr>
          <p:spPr bwMode="auto">
            <a:xfrm rot="5400000" flipH="1" flipV="1">
              <a:off x="581246" y="2106662"/>
              <a:ext cx="176133" cy="13149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מחבר חץ ישר 59"/>
            <p:cNvCxnSpPr>
              <a:stCxn id="40" idx="0"/>
              <a:endCxn id="28" idx="5"/>
            </p:cNvCxnSpPr>
            <p:nvPr/>
          </p:nvCxnSpPr>
          <p:spPr bwMode="auto">
            <a:xfrm rot="16200000" flipV="1">
              <a:off x="788940" y="2084343"/>
              <a:ext cx="190501" cy="19049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מחבר חץ ישר 62"/>
            <p:cNvCxnSpPr>
              <a:stCxn id="145" idx="7"/>
              <a:endCxn id="33" idx="4"/>
            </p:cNvCxnSpPr>
            <p:nvPr/>
          </p:nvCxnSpPr>
          <p:spPr bwMode="auto">
            <a:xfrm rot="5400000" flipH="1" flipV="1">
              <a:off x="1354037" y="2133601"/>
              <a:ext cx="201659" cy="12545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מחבר חץ ישר 67"/>
            <p:cNvCxnSpPr>
              <a:stCxn id="33" idx="5"/>
              <a:endCxn id="150" idx="0"/>
            </p:cNvCxnSpPr>
            <p:nvPr/>
          </p:nvCxnSpPr>
          <p:spPr bwMode="auto">
            <a:xfrm rot="16200000" flipH="1">
              <a:off x="1590006" y="2038872"/>
              <a:ext cx="187292" cy="27823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4" name="אליפסה 93"/>
            <p:cNvSpPr/>
            <p:nvPr/>
          </p:nvSpPr>
          <p:spPr bwMode="auto">
            <a:xfrm>
              <a:off x="349300" y="249561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95" name="אליפסה 94"/>
            <p:cNvSpPr/>
            <p:nvPr/>
          </p:nvSpPr>
          <p:spPr bwMode="auto">
            <a:xfrm>
              <a:off x="565466" y="2260474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96" name="אליפסה 95"/>
            <p:cNvSpPr/>
            <p:nvPr/>
          </p:nvSpPr>
          <p:spPr bwMode="auto">
            <a:xfrm>
              <a:off x="640067" y="2484452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98" name="אליפסה 97"/>
            <p:cNvSpPr/>
            <p:nvPr/>
          </p:nvSpPr>
          <p:spPr bwMode="auto">
            <a:xfrm>
              <a:off x="376241" y="276231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99" name="אליפסה 98"/>
            <p:cNvSpPr/>
            <p:nvPr/>
          </p:nvSpPr>
          <p:spPr bwMode="auto">
            <a:xfrm>
              <a:off x="838198" y="276231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00" name="אליפסה 99"/>
            <p:cNvSpPr/>
            <p:nvPr/>
          </p:nvSpPr>
          <p:spPr bwMode="auto">
            <a:xfrm>
              <a:off x="527366" y="2763976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01" name="מחבר חץ ישר 100"/>
            <p:cNvCxnSpPr>
              <a:stCxn id="94" idx="7"/>
              <a:endCxn id="95" idx="3"/>
            </p:cNvCxnSpPr>
            <p:nvPr/>
          </p:nvCxnSpPr>
          <p:spPr bwMode="auto">
            <a:xfrm rot="5400000" flipH="1" flipV="1">
              <a:off x="404856" y="2335000"/>
              <a:ext cx="181254" cy="1622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מחבר חץ ישר 101"/>
            <p:cNvCxnSpPr>
              <a:stCxn id="96" idx="0"/>
              <a:endCxn id="95" idx="5"/>
            </p:cNvCxnSpPr>
            <p:nvPr/>
          </p:nvCxnSpPr>
          <p:spPr bwMode="auto">
            <a:xfrm rot="16200000" flipV="1">
              <a:off x="574869" y="2381154"/>
              <a:ext cx="158937" cy="4766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3" name="מחבר חץ ישר 102"/>
            <p:cNvCxnSpPr>
              <a:stCxn id="97" idx="0"/>
              <a:endCxn id="94" idx="3"/>
            </p:cNvCxnSpPr>
            <p:nvPr/>
          </p:nvCxnSpPr>
          <p:spPr bwMode="auto">
            <a:xfrm rot="5400000" flipH="1" flipV="1">
              <a:off x="150204" y="2552055"/>
              <a:ext cx="201659" cy="21885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מחבר חץ ישר 103"/>
            <p:cNvCxnSpPr>
              <a:stCxn id="98" idx="0"/>
              <a:endCxn id="94" idx="5"/>
            </p:cNvCxnSpPr>
            <p:nvPr/>
          </p:nvCxnSpPr>
          <p:spPr bwMode="auto">
            <a:xfrm rot="5400000" flipH="1" flipV="1">
              <a:off x="313512" y="2661481"/>
              <a:ext cx="201659" cy="158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מחבר חץ ישר 104"/>
            <p:cNvCxnSpPr>
              <a:stCxn id="100" idx="0"/>
              <a:endCxn id="96" idx="4"/>
            </p:cNvCxnSpPr>
            <p:nvPr/>
          </p:nvCxnSpPr>
          <p:spPr bwMode="auto">
            <a:xfrm rot="5400000" flipH="1" flipV="1">
              <a:off x="520154" y="2605964"/>
              <a:ext cx="203324" cy="11270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מחבר חץ ישר 105"/>
            <p:cNvCxnSpPr>
              <a:stCxn id="96" idx="5"/>
              <a:endCxn id="99" idx="0"/>
            </p:cNvCxnSpPr>
            <p:nvPr/>
          </p:nvCxnSpPr>
          <p:spPr bwMode="auto">
            <a:xfrm rot="16200000" flipH="1">
              <a:off x="684295" y="2570306"/>
              <a:ext cx="212817" cy="17119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5" name="אליפסה 144"/>
            <p:cNvSpPr/>
            <p:nvPr/>
          </p:nvSpPr>
          <p:spPr bwMode="auto">
            <a:xfrm>
              <a:off x="1327096" y="228600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47" name="מחבר חץ ישר 146"/>
            <p:cNvCxnSpPr>
              <a:stCxn id="149" idx="0"/>
              <a:endCxn id="145" idx="3"/>
            </p:cNvCxnSpPr>
            <p:nvPr/>
          </p:nvCxnSpPr>
          <p:spPr bwMode="auto">
            <a:xfrm rot="5400000" flipH="1" flipV="1">
              <a:off x="1168344" y="2363799"/>
              <a:ext cx="182669" cy="15715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8" name="מחבר חץ ישר 147"/>
            <p:cNvCxnSpPr>
              <a:stCxn id="175" idx="0"/>
              <a:endCxn id="145" idx="5"/>
            </p:cNvCxnSpPr>
            <p:nvPr/>
          </p:nvCxnSpPr>
          <p:spPr bwMode="auto">
            <a:xfrm rot="16200000" flipV="1">
              <a:off x="1356148" y="2387030"/>
              <a:ext cx="192818" cy="1208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9" name="אליפסה 148"/>
            <p:cNvSpPr/>
            <p:nvPr/>
          </p:nvSpPr>
          <p:spPr bwMode="auto">
            <a:xfrm>
              <a:off x="1143001" y="253371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50" name="אליפסה 149"/>
            <p:cNvSpPr/>
            <p:nvPr/>
          </p:nvSpPr>
          <p:spPr bwMode="auto">
            <a:xfrm>
              <a:off x="1784667" y="2271633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52" name="מחבר חץ ישר 151"/>
            <p:cNvCxnSpPr>
              <a:stCxn id="154" idx="0"/>
              <a:endCxn id="150" idx="3"/>
            </p:cNvCxnSpPr>
            <p:nvPr/>
          </p:nvCxnSpPr>
          <p:spPr bwMode="auto">
            <a:xfrm rot="5400000" flipH="1" flipV="1">
              <a:off x="1673183" y="2421218"/>
              <a:ext cx="207186" cy="3809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3" name="מחבר חץ ישר 152"/>
            <p:cNvCxnSpPr>
              <a:stCxn id="197" idx="0"/>
              <a:endCxn id="150" idx="5"/>
            </p:cNvCxnSpPr>
            <p:nvPr/>
          </p:nvCxnSpPr>
          <p:spPr bwMode="auto">
            <a:xfrm rot="16200000" flipV="1">
              <a:off x="1862634" y="2323749"/>
              <a:ext cx="234125" cy="25997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4" name="אליפסה 153"/>
            <p:cNvSpPr/>
            <p:nvPr/>
          </p:nvSpPr>
          <p:spPr bwMode="auto">
            <a:xfrm>
              <a:off x="1719627" y="254386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74" name="אליפסה 173"/>
            <p:cNvSpPr/>
            <p:nvPr/>
          </p:nvSpPr>
          <p:spPr bwMode="auto">
            <a:xfrm>
              <a:off x="1236393" y="2749736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75" name="אליפסה 174"/>
            <p:cNvSpPr/>
            <p:nvPr/>
          </p:nvSpPr>
          <p:spPr bwMode="auto">
            <a:xfrm>
              <a:off x="1474877" y="2543859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76" name="אליפסה 175"/>
            <p:cNvSpPr/>
            <p:nvPr/>
          </p:nvSpPr>
          <p:spPr bwMode="auto">
            <a:xfrm>
              <a:off x="1527160" y="2738578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77" name="אליפסה 176"/>
            <p:cNvSpPr/>
            <p:nvPr/>
          </p:nvSpPr>
          <p:spPr bwMode="auto">
            <a:xfrm>
              <a:off x="990600" y="3016436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78" name="אליפסה 177"/>
            <p:cNvSpPr/>
            <p:nvPr/>
          </p:nvSpPr>
          <p:spPr bwMode="auto">
            <a:xfrm>
              <a:off x="1263334" y="3016436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79" name="אליפסה 178"/>
            <p:cNvSpPr/>
            <p:nvPr/>
          </p:nvSpPr>
          <p:spPr bwMode="auto">
            <a:xfrm>
              <a:off x="1725291" y="3016436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80" name="אליפסה 179"/>
            <p:cNvSpPr/>
            <p:nvPr/>
          </p:nvSpPr>
          <p:spPr bwMode="auto">
            <a:xfrm>
              <a:off x="1414459" y="3018102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81" name="מחבר חץ ישר 180"/>
            <p:cNvCxnSpPr>
              <a:stCxn id="174" idx="7"/>
              <a:endCxn id="175" idx="3"/>
            </p:cNvCxnSpPr>
            <p:nvPr/>
          </p:nvCxnSpPr>
          <p:spPr bwMode="auto">
            <a:xfrm rot="5400000" flipH="1" flipV="1">
              <a:off x="1317738" y="2592597"/>
              <a:ext cx="151995" cy="18460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מחבר חץ ישר 181"/>
            <p:cNvCxnSpPr>
              <a:stCxn id="176" idx="0"/>
              <a:endCxn id="175" idx="5"/>
            </p:cNvCxnSpPr>
            <p:nvPr/>
          </p:nvCxnSpPr>
          <p:spPr bwMode="auto">
            <a:xfrm rot="16200000" flipV="1">
              <a:off x="1487750" y="2661068"/>
              <a:ext cx="129678" cy="2534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3" name="מחבר חץ ישר 182"/>
            <p:cNvCxnSpPr>
              <a:stCxn id="177" idx="0"/>
              <a:endCxn id="174" idx="3"/>
            </p:cNvCxnSpPr>
            <p:nvPr/>
          </p:nvCxnSpPr>
          <p:spPr bwMode="auto">
            <a:xfrm rot="5400000" flipH="1" flipV="1">
              <a:off x="1037297" y="2806181"/>
              <a:ext cx="201659" cy="21885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4" name="מחבר חץ ישר 183"/>
            <p:cNvCxnSpPr>
              <a:stCxn id="178" idx="0"/>
              <a:endCxn id="174" idx="5"/>
            </p:cNvCxnSpPr>
            <p:nvPr/>
          </p:nvCxnSpPr>
          <p:spPr bwMode="auto">
            <a:xfrm rot="5400000" flipH="1" flipV="1">
              <a:off x="1200605" y="2915607"/>
              <a:ext cx="201659" cy="158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מחבר חץ ישר 184"/>
            <p:cNvCxnSpPr>
              <a:stCxn id="180" idx="0"/>
              <a:endCxn id="176" idx="4"/>
            </p:cNvCxnSpPr>
            <p:nvPr/>
          </p:nvCxnSpPr>
          <p:spPr bwMode="auto">
            <a:xfrm rot="5400000" flipH="1" flipV="1">
              <a:off x="1407247" y="2860090"/>
              <a:ext cx="203324" cy="11270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6" name="מחבר חץ ישר 185"/>
            <p:cNvCxnSpPr>
              <a:stCxn id="176" idx="5"/>
              <a:endCxn id="179" idx="0"/>
            </p:cNvCxnSpPr>
            <p:nvPr/>
          </p:nvCxnSpPr>
          <p:spPr bwMode="auto">
            <a:xfrm rot="16200000" flipH="1">
              <a:off x="1571388" y="2824432"/>
              <a:ext cx="212817" cy="17119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אליפסה 195"/>
            <p:cNvSpPr/>
            <p:nvPr/>
          </p:nvSpPr>
          <p:spPr bwMode="auto">
            <a:xfrm>
              <a:off x="1981200" y="2763977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97" name="אליפסה 196"/>
            <p:cNvSpPr/>
            <p:nvPr/>
          </p:nvSpPr>
          <p:spPr bwMode="auto">
            <a:xfrm>
              <a:off x="2071584" y="2570799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98" name="אליפסה 197"/>
            <p:cNvSpPr/>
            <p:nvPr/>
          </p:nvSpPr>
          <p:spPr bwMode="auto">
            <a:xfrm>
              <a:off x="2292033" y="2777471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99" name="אליפסה 198"/>
            <p:cNvSpPr/>
            <p:nvPr/>
          </p:nvSpPr>
          <p:spPr bwMode="auto">
            <a:xfrm>
              <a:off x="1905000" y="3028891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00" name="אליפסה 199"/>
            <p:cNvSpPr/>
            <p:nvPr/>
          </p:nvSpPr>
          <p:spPr bwMode="auto">
            <a:xfrm>
              <a:off x="2120842" y="3062487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01" name="אליפסה 200"/>
            <p:cNvSpPr/>
            <p:nvPr/>
          </p:nvSpPr>
          <p:spPr bwMode="auto">
            <a:xfrm>
              <a:off x="2514600" y="3066991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02" name="אליפסה 201"/>
            <p:cNvSpPr/>
            <p:nvPr/>
          </p:nvSpPr>
          <p:spPr bwMode="auto">
            <a:xfrm>
              <a:off x="2253933" y="3066991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203" name="מחבר חץ ישר 202"/>
            <p:cNvCxnSpPr>
              <a:stCxn id="196" idx="7"/>
              <a:endCxn id="197" idx="3"/>
            </p:cNvCxnSpPr>
            <p:nvPr/>
          </p:nvCxnSpPr>
          <p:spPr bwMode="auto">
            <a:xfrm rot="5400000" flipH="1" flipV="1">
              <a:off x="1994844" y="2687237"/>
              <a:ext cx="139296" cy="3650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4" name="מחבר חץ ישר 203"/>
            <p:cNvCxnSpPr>
              <a:stCxn id="198" idx="0"/>
              <a:endCxn id="197" idx="5"/>
            </p:cNvCxnSpPr>
            <p:nvPr/>
          </p:nvCxnSpPr>
          <p:spPr bwMode="auto">
            <a:xfrm rot="16200000" flipV="1">
              <a:off x="2162564" y="2609902"/>
              <a:ext cx="141631" cy="19350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5" name="מחבר חץ ישר 204"/>
            <p:cNvCxnSpPr>
              <a:stCxn id="199" idx="0"/>
              <a:endCxn id="196" idx="3"/>
            </p:cNvCxnSpPr>
            <p:nvPr/>
          </p:nvCxnSpPr>
          <p:spPr bwMode="auto">
            <a:xfrm rot="5400000" flipH="1" flipV="1">
              <a:off x="1867793" y="2904326"/>
              <a:ext cx="199873" cy="4925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6" name="מחבר חץ ישר 205"/>
            <p:cNvCxnSpPr>
              <a:stCxn id="200" idx="0"/>
              <a:endCxn id="196" idx="5"/>
            </p:cNvCxnSpPr>
            <p:nvPr/>
          </p:nvCxnSpPr>
          <p:spPr bwMode="auto">
            <a:xfrm rot="16200000" flipV="1">
              <a:off x="1985858" y="2889402"/>
              <a:ext cx="233469" cy="11270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7" name="מחבר חץ ישר 206"/>
            <p:cNvCxnSpPr>
              <a:stCxn id="202" idx="0"/>
              <a:endCxn id="198" idx="4"/>
            </p:cNvCxnSpPr>
            <p:nvPr/>
          </p:nvCxnSpPr>
          <p:spPr bwMode="auto">
            <a:xfrm rot="5400000" flipH="1" flipV="1">
              <a:off x="2204423" y="2941281"/>
              <a:ext cx="213320" cy="381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8" name="מחבר חץ ישר 207"/>
            <p:cNvCxnSpPr>
              <a:stCxn id="198" idx="5"/>
              <a:endCxn id="201" idx="0"/>
            </p:cNvCxnSpPr>
            <p:nvPr/>
          </p:nvCxnSpPr>
          <p:spPr bwMode="auto">
            <a:xfrm rot="16200000" flipH="1">
              <a:off x="2342648" y="2856938"/>
              <a:ext cx="224479" cy="19562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מחבר ישר 238"/>
            <p:cNvCxnSpPr/>
            <p:nvPr/>
          </p:nvCxnSpPr>
          <p:spPr bwMode="auto">
            <a:xfrm rot="5400000">
              <a:off x="704911" y="2693941"/>
              <a:ext cx="495180" cy="32711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0" name="מחבר ישר 239"/>
            <p:cNvCxnSpPr/>
            <p:nvPr/>
          </p:nvCxnSpPr>
          <p:spPr bwMode="auto">
            <a:xfrm rot="5400000">
              <a:off x="620819" y="3246274"/>
              <a:ext cx="495182" cy="28901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2" name="מחבר ישר 241"/>
            <p:cNvCxnSpPr/>
            <p:nvPr/>
          </p:nvCxnSpPr>
          <p:spPr bwMode="auto">
            <a:xfrm rot="16200000" flipH="1">
              <a:off x="1718550" y="3141006"/>
              <a:ext cx="412566" cy="31582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4" name="מחבר ישר 243"/>
            <p:cNvCxnSpPr>
              <a:endCxn id="237" idx="18"/>
            </p:cNvCxnSpPr>
            <p:nvPr/>
          </p:nvCxnSpPr>
          <p:spPr bwMode="auto">
            <a:xfrm rot="5400000">
              <a:off x="311012" y="2934974"/>
              <a:ext cx="360408" cy="1485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50" name="אליפסה 249"/>
          <p:cNvSpPr/>
          <p:nvPr/>
        </p:nvSpPr>
        <p:spPr bwMode="auto">
          <a:xfrm>
            <a:off x="1949403" y="4309168"/>
            <a:ext cx="1463562" cy="838200"/>
          </a:xfrm>
          <a:prstGeom prst="ellipse">
            <a:avLst/>
          </a:prstGeom>
          <a:solidFill>
            <a:srgbClr val="FFFF00"/>
          </a:solidFill>
          <a:ln w="63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 w="12700">
                <a:solidFill>
                  <a:schemeClr val="tx1"/>
                </a:solidFill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graphicFrame>
        <p:nvGraphicFramePr>
          <p:cNvPr id="251" name="Object 9"/>
          <p:cNvGraphicFramePr>
            <a:graphicFrameLocks noChangeAspect="1"/>
          </p:cNvGraphicFramePr>
          <p:nvPr/>
        </p:nvGraphicFramePr>
        <p:xfrm>
          <a:off x="2003881" y="4461553"/>
          <a:ext cx="1348919" cy="491447"/>
        </p:xfrm>
        <a:graphic>
          <a:graphicData uri="http://schemas.openxmlformats.org/presentationml/2006/ole">
            <p:oleObj spid="_x0000_s237570" name="Equation" r:id="rId5" imgW="558720" imgH="203040" progId="Equation.DSMT4">
              <p:embed/>
            </p:oleObj>
          </a:graphicData>
        </a:graphic>
      </p:graphicFrame>
      <p:sp>
        <p:nvSpPr>
          <p:cNvPr id="252" name="אליפסה 251"/>
          <p:cNvSpPr/>
          <p:nvPr/>
        </p:nvSpPr>
        <p:spPr bwMode="auto">
          <a:xfrm>
            <a:off x="4038601" y="4309168"/>
            <a:ext cx="1819274" cy="838200"/>
          </a:xfrm>
          <a:prstGeom prst="ellipse">
            <a:avLst/>
          </a:prstGeom>
          <a:solidFill>
            <a:srgbClr val="FFFF00"/>
          </a:solidFill>
          <a:ln w="63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 w="12700">
                <a:solidFill>
                  <a:schemeClr val="tx1"/>
                </a:solidFill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graphicFrame>
        <p:nvGraphicFramePr>
          <p:cNvPr id="253" name="Object 9"/>
          <p:cNvGraphicFramePr>
            <a:graphicFrameLocks noChangeAspect="1"/>
          </p:cNvGraphicFramePr>
          <p:nvPr/>
        </p:nvGraphicFramePr>
        <p:xfrm>
          <a:off x="4186238" y="4476750"/>
          <a:ext cx="1601787" cy="476250"/>
        </p:xfrm>
        <a:graphic>
          <a:graphicData uri="http://schemas.openxmlformats.org/presentationml/2006/ole">
            <p:oleObj spid="_x0000_s237571" name="Equation" r:id="rId6" imgW="685800" imgH="203040" progId="Equation.DSMT4">
              <p:embed/>
            </p:oleObj>
          </a:graphicData>
        </a:graphic>
      </p:graphicFrame>
      <p:cxnSp>
        <p:nvCxnSpPr>
          <p:cNvPr id="255" name="מחבר חץ ישר 254"/>
          <p:cNvCxnSpPr/>
          <p:nvPr/>
        </p:nvCxnSpPr>
        <p:spPr bwMode="auto">
          <a:xfrm rot="10800000">
            <a:off x="3048000" y="5030110"/>
            <a:ext cx="609600" cy="5744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7" name="מחבר חץ ישר 256"/>
          <p:cNvCxnSpPr/>
          <p:nvPr/>
        </p:nvCxnSpPr>
        <p:spPr bwMode="auto">
          <a:xfrm flipV="1">
            <a:off x="3810000" y="5030110"/>
            <a:ext cx="703519" cy="5744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8" name="אליפסה 257"/>
          <p:cNvSpPr/>
          <p:nvPr/>
        </p:nvSpPr>
        <p:spPr bwMode="auto">
          <a:xfrm>
            <a:off x="2125601" y="5410200"/>
            <a:ext cx="3251470" cy="838200"/>
          </a:xfrm>
          <a:prstGeom prst="ellipse">
            <a:avLst/>
          </a:prstGeom>
          <a:solidFill>
            <a:srgbClr val="FFFF00"/>
          </a:solidFill>
          <a:ln w="63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 w="12700">
                <a:solidFill>
                  <a:schemeClr val="tx1"/>
                </a:solidFill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graphicFrame>
        <p:nvGraphicFramePr>
          <p:cNvPr id="259" name="Object 9"/>
          <p:cNvGraphicFramePr>
            <a:graphicFrameLocks noChangeAspect="1"/>
          </p:cNvGraphicFramePr>
          <p:nvPr/>
        </p:nvGraphicFramePr>
        <p:xfrm>
          <a:off x="2655097" y="5528368"/>
          <a:ext cx="2392362" cy="608013"/>
        </p:xfrm>
        <a:graphic>
          <a:graphicData uri="http://schemas.openxmlformats.org/presentationml/2006/ole">
            <p:oleObj spid="_x0000_s237572" name="Equation" r:id="rId7" imgW="799920" imgH="203040" progId="Equation.DSMT4">
              <p:embed/>
            </p:oleObj>
          </a:graphicData>
        </a:graphic>
      </p:graphicFrame>
      <p:sp>
        <p:nvSpPr>
          <p:cNvPr id="122" name="TextBox 121"/>
          <p:cNvSpPr txBox="1"/>
          <p:nvPr/>
        </p:nvSpPr>
        <p:spPr>
          <a:xfrm>
            <a:off x="64614" y="1941021"/>
            <a:ext cx="1220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Mys</a:t>
            </a:r>
            <a:r>
              <a:rPr lang="en-US" baseline="-25000" smtClean="0">
                <a:solidFill>
                  <a:srgbClr val="0000FF"/>
                </a:solidFill>
              </a:rPr>
              <a:t>n</a:t>
            </a:r>
            <a:r>
              <a:rPr lang="en-US" smtClean="0">
                <a:solidFill>
                  <a:srgbClr val="FF0000"/>
                </a:solidFill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9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705321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0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Cancellation</a:t>
            </a:r>
            <a:r>
              <a:rPr lang="en-US" sz="40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Lemma (illustration)</a:t>
            </a:r>
            <a:endParaRPr lang="en-US" sz="40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grpSp>
        <p:nvGrpSpPr>
          <p:cNvPr id="210" name="קבוצה 264"/>
          <p:cNvGrpSpPr/>
          <p:nvPr/>
        </p:nvGrpSpPr>
        <p:grpSpPr>
          <a:xfrm>
            <a:off x="3626165" y="2375282"/>
            <a:ext cx="1860236" cy="1993411"/>
            <a:chOff x="83353" y="1558781"/>
            <a:chExt cx="2583697" cy="1946421"/>
          </a:xfrm>
        </p:grpSpPr>
        <p:sp>
          <p:nvSpPr>
            <p:cNvPr id="211" name="אליפסה 210"/>
            <p:cNvSpPr/>
            <p:nvPr/>
          </p:nvSpPr>
          <p:spPr bwMode="auto">
            <a:xfrm>
              <a:off x="584081" y="201930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12" name="אליפסה 211"/>
            <p:cNvSpPr/>
            <p:nvPr/>
          </p:nvSpPr>
          <p:spPr bwMode="auto">
            <a:xfrm>
              <a:off x="667007" y="1558781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13" name="אליפסה 212"/>
            <p:cNvSpPr/>
            <p:nvPr/>
          </p:nvSpPr>
          <p:spPr bwMode="auto">
            <a:xfrm>
              <a:off x="1479496" y="201930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14" name="אליפסה 213"/>
            <p:cNvSpPr/>
            <p:nvPr/>
          </p:nvSpPr>
          <p:spPr bwMode="auto">
            <a:xfrm>
              <a:off x="941339" y="2274842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215" name="מחבר חץ ישר 214"/>
            <p:cNvCxnSpPr>
              <a:stCxn id="211" idx="7"/>
              <a:endCxn id="212" idx="3"/>
            </p:cNvCxnSpPr>
            <p:nvPr/>
          </p:nvCxnSpPr>
          <p:spPr bwMode="auto">
            <a:xfrm rot="5400000" flipH="1" flipV="1">
              <a:off x="460325" y="1812619"/>
              <a:ext cx="406638" cy="2904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6" name="מחבר חץ ישר 215"/>
            <p:cNvCxnSpPr>
              <a:stCxn id="213" idx="0"/>
              <a:endCxn id="212" idx="5"/>
            </p:cNvCxnSpPr>
            <p:nvPr/>
          </p:nvCxnSpPr>
          <p:spPr bwMode="auto">
            <a:xfrm rot="16200000" flipV="1">
              <a:off x="927083" y="1428786"/>
              <a:ext cx="395478" cy="78554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7" name="מחבר חץ ישר 216"/>
            <p:cNvCxnSpPr>
              <a:stCxn id="222" idx="0"/>
              <a:endCxn id="211" idx="3"/>
            </p:cNvCxnSpPr>
            <p:nvPr/>
          </p:nvCxnSpPr>
          <p:spPr bwMode="auto">
            <a:xfrm rot="16200000" flipV="1">
              <a:off x="511338" y="2168246"/>
              <a:ext cx="176133" cy="832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8" name="מחבר חץ ישר 217"/>
            <p:cNvCxnSpPr>
              <a:stCxn id="214" idx="0"/>
              <a:endCxn id="211" idx="5"/>
            </p:cNvCxnSpPr>
            <p:nvPr/>
          </p:nvCxnSpPr>
          <p:spPr bwMode="auto">
            <a:xfrm rot="16200000" flipV="1">
              <a:off x="719030" y="2014432"/>
              <a:ext cx="190501" cy="33031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9" name="מחבר חץ ישר 218"/>
            <p:cNvCxnSpPr>
              <a:stCxn id="233" idx="7"/>
              <a:endCxn id="213" idx="4"/>
            </p:cNvCxnSpPr>
            <p:nvPr/>
          </p:nvCxnSpPr>
          <p:spPr bwMode="auto">
            <a:xfrm rot="5400000" flipH="1" flipV="1">
              <a:off x="1354037" y="2133601"/>
              <a:ext cx="201659" cy="12545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0" name="מחבר חץ ישר 219"/>
            <p:cNvCxnSpPr>
              <a:stCxn id="213" idx="5"/>
              <a:endCxn id="238" idx="0"/>
            </p:cNvCxnSpPr>
            <p:nvPr/>
          </p:nvCxnSpPr>
          <p:spPr bwMode="auto">
            <a:xfrm rot="16200000" flipH="1">
              <a:off x="1681089" y="1947787"/>
              <a:ext cx="201659" cy="4747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1" name="אליפסה 220"/>
            <p:cNvSpPr/>
            <p:nvPr/>
          </p:nvSpPr>
          <p:spPr bwMode="auto">
            <a:xfrm>
              <a:off x="291045" y="2446462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22" name="אליפסה 221"/>
            <p:cNvSpPr/>
            <p:nvPr/>
          </p:nvSpPr>
          <p:spPr bwMode="auto">
            <a:xfrm>
              <a:off x="565466" y="2260474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23" name="אליפסה 222"/>
            <p:cNvSpPr/>
            <p:nvPr/>
          </p:nvSpPr>
          <p:spPr bwMode="auto">
            <a:xfrm>
              <a:off x="640067" y="2484452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24" name="אליפסה 223"/>
            <p:cNvSpPr/>
            <p:nvPr/>
          </p:nvSpPr>
          <p:spPr bwMode="auto">
            <a:xfrm>
              <a:off x="376241" y="276231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25" name="אליפסה 224"/>
            <p:cNvSpPr/>
            <p:nvPr/>
          </p:nvSpPr>
          <p:spPr bwMode="auto">
            <a:xfrm>
              <a:off x="838198" y="276231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26" name="אליפסה 225"/>
            <p:cNvSpPr/>
            <p:nvPr/>
          </p:nvSpPr>
          <p:spPr bwMode="auto">
            <a:xfrm>
              <a:off x="527366" y="2763976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227" name="מחבר חץ ישר 226"/>
            <p:cNvCxnSpPr>
              <a:stCxn id="221" idx="7"/>
              <a:endCxn id="222" idx="3"/>
            </p:cNvCxnSpPr>
            <p:nvPr/>
          </p:nvCxnSpPr>
          <p:spPr bwMode="auto">
            <a:xfrm rot="5400000" flipH="1" flipV="1">
              <a:off x="400302" y="2281297"/>
              <a:ext cx="132107" cy="22054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8" name="מחבר חץ ישר 227"/>
            <p:cNvCxnSpPr>
              <a:stCxn id="223" idx="0"/>
              <a:endCxn id="222" idx="5"/>
            </p:cNvCxnSpPr>
            <p:nvPr/>
          </p:nvCxnSpPr>
          <p:spPr bwMode="auto">
            <a:xfrm rot="16200000" flipV="1">
              <a:off x="574869" y="2381154"/>
              <a:ext cx="158937" cy="4766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9" name="מחבר חץ ישר 228"/>
            <p:cNvCxnSpPr>
              <a:endCxn id="221" idx="3"/>
            </p:cNvCxnSpPr>
            <p:nvPr/>
          </p:nvCxnSpPr>
          <p:spPr bwMode="auto">
            <a:xfrm rot="5400000" flipH="1" flipV="1">
              <a:off x="91949" y="2502907"/>
              <a:ext cx="201659" cy="21885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0" name="מחבר חץ ישר 229"/>
            <p:cNvCxnSpPr>
              <a:stCxn id="224" idx="0"/>
              <a:endCxn id="221" idx="5"/>
            </p:cNvCxnSpPr>
            <p:nvPr/>
          </p:nvCxnSpPr>
          <p:spPr bwMode="auto">
            <a:xfrm rot="16200000" flipV="1">
              <a:off x="259811" y="2607777"/>
              <a:ext cx="250807" cy="5825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1" name="מחבר חץ ישר 230"/>
            <p:cNvCxnSpPr>
              <a:stCxn id="226" idx="0"/>
              <a:endCxn id="223" idx="4"/>
            </p:cNvCxnSpPr>
            <p:nvPr/>
          </p:nvCxnSpPr>
          <p:spPr bwMode="auto">
            <a:xfrm rot="5400000" flipH="1" flipV="1">
              <a:off x="520154" y="2605964"/>
              <a:ext cx="203324" cy="11270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2" name="מחבר חץ ישר 231"/>
            <p:cNvCxnSpPr>
              <a:stCxn id="223" idx="5"/>
              <a:endCxn id="225" idx="0"/>
            </p:cNvCxnSpPr>
            <p:nvPr/>
          </p:nvCxnSpPr>
          <p:spPr bwMode="auto">
            <a:xfrm rot="16200000" flipH="1">
              <a:off x="684295" y="2570306"/>
              <a:ext cx="212817" cy="17119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3" name="אליפסה 232"/>
            <p:cNvSpPr/>
            <p:nvPr/>
          </p:nvSpPr>
          <p:spPr bwMode="auto">
            <a:xfrm>
              <a:off x="1327096" y="228600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234" name="מחבר חץ ישר 233"/>
            <p:cNvCxnSpPr>
              <a:stCxn id="236" idx="0"/>
              <a:endCxn id="233" idx="3"/>
            </p:cNvCxnSpPr>
            <p:nvPr/>
          </p:nvCxnSpPr>
          <p:spPr bwMode="auto">
            <a:xfrm rot="5400000" flipH="1" flipV="1">
              <a:off x="1037467" y="2216814"/>
              <a:ext cx="166562" cy="43501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5" name="מחבר חץ ישר 234"/>
            <p:cNvCxnSpPr>
              <a:stCxn id="247" idx="0"/>
              <a:endCxn id="233" idx="5"/>
            </p:cNvCxnSpPr>
            <p:nvPr/>
          </p:nvCxnSpPr>
          <p:spPr bwMode="auto">
            <a:xfrm rot="16200000" flipV="1">
              <a:off x="1356148" y="2387030"/>
              <a:ext cx="192818" cy="12084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6" name="אליפסה 235"/>
            <p:cNvSpPr/>
            <p:nvPr/>
          </p:nvSpPr>
          <p:spPr bwMode="auto">
            <a:xfrm>
              <a:off x="865140" y="2517603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38" name="אליפסה 237"/>
            <p:cNvSpPr/>
            <p:nvPr/>
          </p:nvSpPr>
          <p:spPr bwMode="auto">
            <a:xfrm>
              <a:off x="1981199" y="2286000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241" name="מחבר חץ ישר 240"/>
            <p:cNvCxnSpPr>
              <a:stCxn id="245" idx="0"/>
              <a:endCxn id="238" idx="3"/>
            </p:cNvCxnSpPr>
            <p:nvPr/>
          </p:nvCxnSpPr>
          <p:spPr bwMode="auto">
            <a:xfrm rot="5400000" flipH="1" flipV="1">
              <a:off x="1790689" y="2365372"/>
              <a:ext cx="216001" cy="18733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3" name="מחבר חץ ישר 242"/>
            <p:cNvCxnSpPr>
              <a:stCxn id="268" idx="0"/>
              <a:endCxn id="238" idx="5"/>
            </p:cNvCxnSpPr>
            <p:nvPr/>
          </p:nvCxnSpPr>
          <p:spPr bwMode="auto">
            <a:xfrm rot="16200000" flipV="1">
              <a:off x="2010129" y="2387152"/>
              <a:ext cx="241815" cy="16959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5" name="אליפסה 244"/>
            <p:cNvSpPr/>
            <p:nvPr/>
          </p:nvSpPr>
          <p:spPr bwMode="auto">
            <a:xfrm>
              <a:off x="1766920" y="2567042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46" name="אליפסה 245"/>
            <p:cNvSpPr/>
            <p:nvPr/>
          </p:nvSpPr>
          <p:spPr bwMode="auto">
            <a:xfrm>
              <a:off x="1236393" y="2749736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47" name="אליפסה 246"/>
            <p:cNvSpPr/>
            <p:nvPr/>
          </p:nvSpPr>
          <p:spPr bwMode="auto">
            <a:xfrm>
              <a:off x="1474877" y="2543859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48" name="אליפסה 247"/>
            <p:cNvSpPr/>
            <p:nvPr/>
          </p:nvSpPr>
          <p:spPr bwMode="auto">
            <a:xfrm>
              <a:off x="1527160" y="2738578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49" name="אליפסה 248"/>
            <p:cNvSpPr/>
            <p:nvPr/>
          </p:nvSpPr>
          <p:spPr bwMode="auto">
            <a:xfrm>
              <a:off x="761999" y="3092635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54" name="אליפסה 253"/>
            <p:cNvSpPr/>
            <p:nvPr/>
          </p:nvSpPr>
          <p:spPr bwMode="auto">
            <a:xfrm>
              <a:off x="1187135" y="3028892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56" name="אליפסה 255"/>
            <p:cNvSpPr/>
            <p:nvPr/>
          </p:nvSpPr>
          <p:spPr bwMode="auto">
            <a:xfrm>
              <a:off x="1725291" y="3016436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60" name="אליפסה 259"/>
            <p:cNvSpPr/>
            <p:nvPr/>
          </p:nvSpPr>
          <p:spPr bwMode="auto">
            <a:xfrm>
              <a:off x="1365196" y="3138688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261" name="מחבר חץ ישר 260"/>
            <p:cNvCxnSpPr>
              <a:stCxn id="246" idx="7"/>
              <a:endCxn id="247" idx="3"/>
            </p:cNvCxnSpPr>
            <p:nvPr/>
          </p:nvCxnSpPr>
          <p:spPr bwMode="auto">
            <a:xfrm rot="5400000" flipH="1" flipV="1">
              <a:off x="1317738" y="2592597"/>
              <a:ext cx="151995" cy="18460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2" name="מחבר חץ ישר 261"/>
            <p:cNvCxnSpPr>
              <a:stCxn id="248" idx="0"/>
              <a:endCxn id="247" idx="5"/>
            </p:cNvCxnSpPr>
            <p:nvPr/>
          </p:nvCxnSpPr>
          <p:spPr bwMode="auto">
            <a:xfrm rot="16200000" flipV="1">
              <a:off x="1487750" y="2661068"/>
              <a:ext cx="129678" cy="2534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3" name="מחבר חץ ישר 262"/>
            <p:cNvCxnSpPr>
              <a:stCxn id="249" idx="0"/>
              <a:endCxn id="246" idx="3"/>
            </p:cNvCxnSpPr>
            <p:nvPr/>
          </p:nvCxnSpPr>
          <p:spPr bwMode="auto">
            <a:xfrm rot="5400000" flipH="1" flipV="1">
              <a:off x="884896" y="2729981"/>
              <a:ext cx="277858" cy="44745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4" name="מחבר חץ ישר 263"/>
            <p:cNvCxnSpPr>
              <a:stCxn id="254" idx="0"/>
              <a:endCxn id="246" idx="5"/>
            </p:cNvCxnSpPr>
            <p:nvPr/>
          </p:nvCxnSpPr>
          <p:spPr bwMode="auto">
            <a:xfrm rot="5400000" flipH="1" flipV="1">
              <a:off x="1156276" y="2883737"/>
              <a:ext cx="214115" cy="7619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5" name="מחבר חץ ישר 264"/>
            <p:cNvCxnSpPr>
              <a:stCxn id="260" idx="0"/>
              <a:endCxn id="248" idx="4"/>
            </p:cNvCxnSpPr>
            <p:nvPr/>
          </p:nvCxnSpPr>
          <p:spPr bwMode="auto">
            <a:xfrm rot="5400000" flipH="1" flipV="1">
              <a:off x="1322324" y="2895751"/>
              <a:ext cx="323909" cy="16196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6" name="מחבר חץ ישר 265"/>
            <p:cNvCxnSpPr>
              <a:stCxn id="248" idx="5"/>
              <a:endCxn id="256" idx="0"/>
            </p:cNvCxnSpPr>
            <p:nvPr/>
          </p:nvCxnSpPr>
          <p:spPr bwMode="auto">
            <a:xfrm rot="16200000" flipH="1">
              <a:off x="1571388" y="2824432"/>
              <a:ext cx="212817" cy="17119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7" name="אליפסה 266"/>
            <p:cNvSpPr/>
            <p:nvPr/>
          </p:nvSpPr>
          <p:spPr bwMode="auto">
            <a:xfrm>
              <a:off x="1981200" y="2763977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68" name="אליפסה 267"/>
            <p:cNvSpPr/>
            <p:nvPr/>
          </p:nvSpPr>
          <p:spPr bwMode="auto">
            <a:xfrm>
              <a:off x="2177733" y="2592856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69" name="אליפסה 268"/>
            <p:cNvSpPr/>
            <p:nvPr/>
          </p:nvSpPr>
          <p:spPr bwMode="auto">
            <a:xfrm>
              <a:off x="2292033" y="2777471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70" name="אליפסה 269"/>
            <p:cNvSpPr/>
            <p:nvPr/>
          </p:nvSpPr>
          <p:spPr bwMode="auto">
            <a:xfrm>
              <a:off x="1905000" y="3028891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71" name="אליפסה 270"/>
            <p:cNvSpPr/>
            <p:nvPr/>
          </p:nvSpPr>
          <p:spPr bwMode="auto">
            <a:xfrm>
              <a:off x="2120842" y="3062487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72" name="אליפסה 271"/>
            <p:cNvSpPr/>
            <p:nvPr/>
          </p:nvSpPr>
          <p:spPr bwMode="auto">
            <a:xfrm>
              <a:off x="2590850" y="3051993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73" name="אליפסה 272"/>
            <p:cNvSpPr/>
            <p:nvPr/>
          </p:nvSpPr>
          <p:spPr bwMode="auto">
            <a:xfrm>
              <a:off x="2253933" y="3066991"/>
              <a:ext cx="76200" cy="76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488" tIns="44450" rIns="90488" bIns="4445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ctr" defTabSz="914400" rtl="0" eaLnBrk="0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1"/>
                </a:buClr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274" name="מחבר חץ ישר 273"/>
            <p:cNvCxnSpPr>
              <a:stCxn id="267" idx="7"/>
              <a:endCxn id="268" idx="3"/>
            </p:cNvCxnSpPr>
            <p:nvPr/>
          </p:nvCxnSpPr>
          <p:spPr bwMode="auto">
            <a:xfrm rot="5400000" flipH="1" flipV="1">
              <a:off x="2058947" y="2645191"/>
              <a:ext cx="117241" cy="14265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5" name="מחבר חץ ישר 274"/>
            <p:cNvCxnSpPr>
              <a:stCxn id="269" idx="0"/>
              <a:endCxn id="268" idx="5"/>
            </p:cNvCxnSpPr>
            <p:nvPr/>
          </p:nvCxnSpPr>
          <p:spPr bwMode="auto">
            <a:xfrm rot="16200000" flipV="1">
              <a:off x="2226668" y="2674003"/>
              <a:ext cx="119574" cy="8736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6" name="מחבר חץ ישר 275"/>
            <p:cNvCxnSpPr>
              <a:stCxn id="270" idx="0"/>
              <a:endCxn id="267" idx="3"/>
            </p:cNvCxnSpPr>
            <p:nvPr/>
          </p:nvCxnSpPr>
          <p:spPr bwMode="auto">
            <a:xfrm rot="5400000" flipH="1" flipV="1">
              <a:off x="1867793" y="2904326"/>
              <a:ext cx="199873" cy="4925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7" name="מחבר חץ ישר 276"/>
            <p:cNvCxnSpPr>
              <a:stCxn id="271" idx="0"/>
              <a:endCxn id="267" idx="5"/>
            </p:cNvCxnSpPr>
            <p:nvPr/>
          </p:nvCxnSpPr>
          <p:spPr bwMode="auto">
            <a:xfrm rot="16200000" flipV="1">
              <a:off x="1985858" y="2889402"/>
              <a:ext cx="233469" cy="11270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8" name="מחבר חץ ישר 277"/>
            <p:cNvCxnSpPr>
              <a:stCxn id="273" idx="0"/>
              <a:endCxn id="269" idx="4"/>
            </p:cNvCxnSpPr>
            <p:nvPr/>
          </p:nvCxnSpPr>
          <p:spPr bwMode="auto">
            <a:xfrm rot="5400000" flipH="1" flipV="1">
              <a:off x="2204423" y="2941281"/>
              <a:ext cx="213320" cy="381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9" name="מחבר חץ ישר 278"/>
            <p:cNvCxnSpPr>
              <a:stCxn id="269" idx="5"/>
              <a:endCxn id="272" idx="0"/>
            </p:cNvCxnSpPr>
            <p:nvPr/>
          </p:nvCxnSpPr>
          <p:spPr bwMode="auto">
            <a:xfrm rot="16200000" flipH="1">
              <a:off x="2388270" y="2811313"/>
              <a:ext cx="209481" cy="27187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0" name="מחבר ישר 279"/>
            <p:cNvCxnSpPr/>
            <p:nvPr/>
          </p:nvCxnSpPr>
          <p:spPr bwMode="auto">
            <a:xfrm rot="5400000">
              <a:off x="704911" y="2693941"/>
              <a:ext cx="495180" cy="32711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2" name="מחבר ישר 281"/>
            <p:cNvCxnSpPr/>
            <p:nvPr/>
          </p:nvCxnSpPr>
          <p:spPr bwMode="auto">
            <a:xfrm rot="16200000" flipH="1">
              <a:off x="1718550" y="3141006"/>
              <a:ext cx="412566" cy="31582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3" name="מחבר ישר 282"/>
            <p:cNvCxnSpPr/>
            <p:nvPr/>
          </p:nvCxnSpPr>
          <p:spPr bwMode="auto">
            <a:xfrm rot="5400000">
              <a:off x="311012" y="2934974"/>
              <a:ext cx="360408" cy="1485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40" name="מחבר ישר 139"/>
          <p:cNvCxnSpPr/>
          <p:nvPr/>
        </p:nvCxnSpPr>
        <p:spPr bwMode="auto">
          <a:xfrm rot="5400000">
            <a:off x="3505200" y="6400800"/>
            <a:ext cx="30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TextBox 140"/>
          <p:cNvSpPr txBox="1"/>
          <p:nvPr/>
        </p:nvSpPr>
        <p:spPr>
          <a:xfrm>
            <a:off x="3352800" y="6400800"/>
            <a:ext cx="424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</p:spTree>
    <p:custDataLst>
      <p:tags r:id="rId2"/>
    </p:custDataLst>
  </p:cSld>
  <p:clrMapOvr>
    <a:masterClrMapping/>
  </p:clrMapOvr>
  <p:transition advTm="28832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" grpId="0" animBg="1"/>
      <p:bldP spid="252" grpId="0" animBg="1"/>
      <p:bldP spid="25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472854"/>
            <a:ext cx="6629400" cy="1183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37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8286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Descendant Lemma</a:t>
            </a:r>
            <a:endParaRPr lang="en-US" sz="480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084957"/>
            <a:ext cx="8458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mtClean="0"/>
              <a:t>Let </a:t>
            </a:r>
            <a:r>
              <a:rPr lang="en-US" smtClean="0">
                <a:solidFill>
                  <a:srgbClr val="0000FF"/>
                </a:solidFill>
              </a:rPr>
              <a:t>m=n(n+1)/2+n </a:t>
            </a:r>
            <a:r>
              <a:rPr lang="en-US" smtClean="0">
                <a:solidFill>
                  <a:srgbClr val="000099"/>
                </a:solidFill>
              </a:rPr>
              <a:t>(=deg(Mys</a:t>
            </a:r>
            <a:r>
              <a:rPr lang="en-US" baseline="-25000" smtClean="0">
                <a:solidFill>
                  <a:srgbClr val="000099"/>
                </a:solidFill>
              </a:rPr>
              <a:t>n</a:t>
            </a:r>
            <a:r>
              <a:rPr lang="en-US" smtClean="0">
                <a:solidFill>
                  <a:srgbClr val="000099"/>
                </a:solidFill>
              </a:rPr>
              <a:t>)).</a:t>
            </a:r>
          </a:p>
          <a:p>
            <a:pPr marL="457200" indent="-457200"/>
            <a:endParaRPr lang="en-US" smtClean="0"/>
          </a:p>
          <a:p>
            <a:pPr marL="457200" indent="-457200"/>
            <a:endParaRPr lang="en-US" smtClean="0"/>
          </a:p>
          <a:p>
            <a:pPr marL="457200" indent="-457200"/>
            <a:endParaRPr lang="en-US" smtClean="0"/>
          </a:p>
          <a:p>
            <a:pPr marL="457200" indent="-457200"/>
            <a:r>
              <a:rPr lang="en-US" smtClean="0"/>
              <a:t>Every degree </a:t>
            </a:r>
            <a:r>
              <a:rPr lang="en-US" smtClean="0">
                <a:solidFill>
                  <a:srgbClr val="000099"/>
                </a:solidFill>
              </a:rPr>
              <a:t>m</a:t>
            </a:r>
            <a:r>
              <a:rPr lang="en-US" smtClean="0">
                <a:solidFill>
                  <a:srgbClr val="0000FF"/>
                </a:solidFill>
              </a:rPr>
              <a:t> </a:t>
            </a:r>
            <a:r>
              <a:rPr lang="en-US" smtClean="0"/>
              <a:t>descendant of </a:t>
            </a:r>
            <a:r>
              <a:rPr lang="en-US" smtClean="0">
                <a:solidFill>
                  <a:srgbClr val="000099"/>
                </a:solidFill>
              </a:rPr>
              <a:t>A</a:t>
            </a:r>
            <a:r>
              <a:rPr lang="en-US" baseline="-25000" smtClean="0">
                <a:solidFill>
                  <a:srgbClr val="000099"/>
                </a:solidFill>
              </a:rPr>
              <a:t>i</a:t>
            </a:r>
            <a:r>
              <a:rPr lang="en-US" smtClean="0"/>
              <a:t> looks like </a:t>
            </a:r>
            <a:r>
              <a:rPr lang="en-US" smtClean="0">
                <a:solidFill>
                  <a:srgbClr val="002060"/>
                </a:solidFill>
              </a:rPr>
              <a:t>this</a:t>
            </a:r>
            <a:r>
              <a:rPr lang="en-US" smtClean="0">
                <a:solidFill>
                  <a:srgbClr val="000099"/>
                </a:solidFill>
              </a:rPr>
              <a:t>:</a:t>
            </a:r>
          </a:p>
          <a:p>
            <a:pPr marL="457200" indent="-457200"/>
            <a:r>
              <a:rPr lang="en-US" smtClean="0"/>
              <a:t>				</a:t>
            </a:r>
          </a:p>
          <a:p>
            <a:pPr marL="457200" indent="-457200"/>
            <a:r>
              <a:rPr lang="en-US" smtClean="0"/>
              <a:t>				</a:t>
            </a:r>
          </a:p>
          <a:p>
            <a:pPr marL="457200" indent="-457200"/>
            <a:endParaRPr lang="en-US" smtClean="0"/>
          </a:p>
          <a:p>
            <a:pPr marL="457200" indent="-457200"/>
            <a:endParaRPr lang="en-US" smtClean="0"/>
          </a:p>
          <a:p>
            <a:pPr marL="457200" indent="-457200"/>
            <a:endParaRPr lang="en-US" smtClean="0"/>
          </a:p>
          <a:p>
            <a:pPr marL="457200" indent="-457200"/>
            <a:endParaRPr lang="en-US" smtClean="0"/>
          </a:p>
          <a:p>
            <a:pPr marL="457200" indent="-457200"/>
            <a:r>
              <a:rPr lang="en-US" smtClean="0">
                <a:solidFill>
                  <a:srgbClr val="000099"/>
                </a:solidFill>
              </a:rPr>
              <a:t>Proof</a:t>
            </a:r>
            <a:r>
              <a:rPr lang="en-US" smtClean="0"/>
              <a:t>. By induction on proof-length (consider all rule applications).</a:t>
            </a:r>
          </a:p>
        </p:txBody>
      </p:sp>
      <p:grpSp>
        <p:nvGrpSpPr>
          <p:cNvPr id="16" name="קבוצה 15"/>
          <p:cNvGrpSpPr/>
          <p:nvPr/>
        </p:nvGrpSpPr>
        <p:grpSpPr>
          <a:xfrm>
            <a:off x="253044" y="3651344"/>
            <a:ext cx="8610600" cy="1386482"/>
            <a:chOff x="228600" y="2507158"/>
            <a:chExt cx="8610600" cy="1386482"/>
          </a:xfrm>
        </p:grpSpPr>
        <p:sp>
          <p:nvSpPr>
            <p:cNvPr id="7" name="TextBox 6"/>
            <p:cNvSpPr txBox="1"/>
            <p:nvPr/>
          </p:nvSpPr>
          <p:spPr>
            <a:xfrm>
              <a:off x="228600" y="2507158"/>
              <a:ext cx="35052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rgbClr val="009900"/>
                  </a:solidFill>
                </a:rPr>
                <a:t>C-part</a:t>
              </a:r>
              <a:r>
                <a:rPr lang="en-US" sz="2000" smtClean="0">
                  <a:solidFill>
                    <a:srgbClr val="009900"/>
                  </a:solidFill>
                </a:rPr>
                <a:t>=Product of constant linear forms</a:t>
              </a:r>
              <a:endParaRPr lang="en-US" sz="2000">
                <a:solidFill>
                  <a:srgbClr val="0099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048000" y="3124199"/>
              <a:ext cx="3276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</a:rPr>
                <a:t>X-part</a:t>
              </a:r>
              <a:r>
                <a:rPr lang="en-US" sz="2000" smtClean="0">
                  <a:solidFill>
                    <a:srgbClr val="FF0000"/>
                  </a:solidFill>
                </a:rPr>
                <a:t>=Contains only X\{x</a:t>
              </a:r>
              <a:r>
                <a:rPr lang="en-US" sz="2000" baseline="-25000" smtClean="0">
                  <a:solidFill>
                    <a:srgbClr val="FF0000"/>
                  </a:solidFill>
                </a:rPr>
                <a:t>i</a:t>
              </a:r>
              <a:r>
                <a:rPr lang="en-US" sz="2000" smtClean="0">
                  <a:solidFill>
                    <a:srgbClr val="FF0000"/>
                  </a:solidFill>
                </a:rPr>
                <a:t>} variables</a:t>
              </a:r>
              <a:endParaRPr lang="en-US" sz="200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19800" y="2507158"/>
              <a:ext cx="28194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rgbClr val="0000FF"/>
                  </a:solidFill>
                </a:rPr>
                <a:t>Y-part</a:t>
              </a:r>
              <a:r>
                <a:rPr lang="en-US" sz="2000" smtClean="0">
                  <a:solidFill>
                    <a:srgbClr val="0000FF"/>
                  </a:solidFill>
                </a:rPr>
                <a:t>=Contains only Y and {x</a:t>
              </a:r>
              <a:r>
                <a:rPr lang="en-US" sz="2000" baseline="-25000" smtClean="0">
                  <a:solidFill>
                    <a:srgbClr val="0000FF"/>
                  </a:solidFill>
                </a:rPr>
                <a:t>i</a:t>
              </a:r>
              <a:r>
                <a:rPr lang="en-US" sz="2000" smtClean="0">
                  <a:solidFill>
                    <a:srgbClr val="0000FF"/>
                  </a:solidFill>
                </a:rPr>
                <a:t>} variables</a:t>
              </a:r>
              <a:endParaRPr lang="en-US" sz="2000">
                <a:solidFill>
                  <a:srgbClr val="0000FF"/>
                </a:solidFill>
              </a:endParaRPr>
            </a:p>
          </p:txBody>
        </p:sp>
        <p:cxnSp>
          <p:nvCxnSpPr>
            <p:cNvPr id="11" name="מחבר חץ ישר 10"/>
            <p:cNvCxnSpPr/>
            <p:nvPr/>
          </p:nvCxnSpPr>
          <p:spPr bwMode="auto">
            <a:xfrm flipV="1">
              <a:off x="2438400" y="2507158"/>
              <a:ext cx="723901" cy="15984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מחבר חץ ישר 12"/>
            <p:cNvCxnSpPr/>
            <p:nvPr/>
          </p:nvCxnSpPr>
          <p:spPr bwMode="auto">
            <a:xfrm rot="16200000" flipV="1">
              <a:off x="3848101" y="2857500"/>
              <a:ext cx="457199" cy="762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מחבר חץ ישר 14"/>
            <p:cNvCxnSpPr>
              <a:stCxn id="9" idx="1"/>
            </p:cNvCxnSpPr>
            <p:nvPr/>
          </p:nvCxnSpPr>
          <p:spPr bwMode="auto">
            <a:xfrm rot="10800000">
              <a:off x="4776156" y="2507161"/>
              <a:ext cx="1243644" cy="53860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381000" y="1629683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Recall: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186745" y="3103300"/>
            <a:ext cx="19050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669900"/>
                </a:solidFill>
              </a:rPr>
              <a:t>C</a:t>
            </a:r>
            <a:r>
              <a:rPr lang="en-US" sz="40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4000" smtClean="0">
                <a:solidFill>
                  <a:srgbClr val="FF0000"/>
                </a:solidFill>
              </a:rPr>
              <a:t>X</a:t>
            </a:r>
            <a:r>
              <a:rPr lang="en-US" sz="40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4000" smtClean="0">
                <a:solidFill>
                  <a:srgbClr val="0000FF"/>
                </a:solidFill>
              </a:rPr>
              <a:t>Y</a:t>
            </a:r>
            <a:endParaRPr lang="en-US"/>
          </a:p>
        </p:txBody>
      </p: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38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8286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Observation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317625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 </a:t>
            </a:r>
            <a:r>
              <a:rPr lang="en-US" smtClean="0">
                <a:solidFill>
                  <a:srgbClr val="0000FF"/>
                </a:solidFill>
              </a:rPr>
              <a:t>depth-3</a:t>
            </a:r>
            <a:r>
              <a:rPr lang="en-US" smtClean="0"/>
              <a:t> proofs, the only factoring allowed is the following: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14400" y="4953001"/>
            <a:ext cx="716280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Where L</a:t>
            </a:r>
            <a:r>
              <a:rPr lang="en-US" sz="3200" baseline="-25000" smtClean="0">
                <a:solidFill>
                  <a:srgbClr val="FF0000"/>
                </a:solidFill>
              </a:rPr>
              <a:t>0</a:t>
            </a:r>
            <a:r>
              <a:rPr lang="en-US" sz="3200" smtClean="0">
                <a:solidFill>
                  <a:srgbClr val="FF0000"/>
                </a:solidFill>
              </a:rPr>
              <a:t>,L</a:t>
            </a:r>
            <a:r>
              <a:rPr lang="en-US" sz="3200" baseline="-25000" smtClean="0">
                <a:solidFill>
                  <a:srgbClr val="FF0000"/>
                </a:solidFill>
              </a:rPr>
              <a:t>1</a:t>
            </a:r>
            <a:r>
              <a:rPr lang="en-US" sz="3200" smtClean="0">
                <a:solidFill>
                  <a:srgbClr val="FF0000"/>
                </a:solidFill>
              </a:rPr>
              <a:t> are </a:t>
            </a:r>
            <a:r>
              <a:rPr lang="en-US" sz="3200" u="sng" smtClean="0">
                <a:solidFill>
                  <a:srgbClr val="FF0000"/>
                </a:solidFill>
              </a:rPr>
              <a:t>linear forms</a:t>
            </a:r>
            <a:r>
              <a:rPr lang="en-US" sz="3200" u="sng" baseline="-25000" smtClean="0">
                <a:solidFill>
                  <a:srgbClr val="FF0000"/>
                </a:solidFill>
              </a:rPr>
              <a:t> </a:t>
            </a:r>
            <a:endParaRPr lang="en-US" sz="3200" u="sng" smtClean="0">
              <a:solidFill>
                <a:srgbClr val="FF0000"/>
              </a:solidFill>
            </a:endParaRPr>
          </a:p>
          <a:p>
            <a:r>
              <a:rPr lang="en-US" smtClean="0"/>
              <a:t>(otherwise, we get a depth-4 formula).</a:t>
            </a:r>
            <a:endParaRPr lang="en-US"/>
          </a:p>
        </p:txBody>
      </p:sp>
      <p:pic>
        <p:nvPicPr>
          <p:cNvPr id="2314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1100" y="2266950"/>
            <a:ext cx="67818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39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8286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Corollary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981076"/>
            <a:ext cx="8458200" cy="5794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/>
            <a:r>
              <a:rPr lang="en-US" smtClean="0"/>
              <a:t>If </a:t>
            </a:r>
            <a:r>
              <a:rPr lang="en-US" smtClean="0">
                <a:solidFill>
                  <a:srgbClr val="669900"/>
                </a:solidFill>
              </a:rPr>
              <a:t>C</a:t>
            </a:r>
            <a:r>
              <a:rPr lang="en-US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mtClean="0">
                <a:solidFill>
                  <a:srgbClr val="FF0000"/>
                </a:solidFill>
              </a:rPr>
              <a:t>X</a:t>
            </a:r>
            <a:r>
              <a:rPr lang="en-US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mtClean="0">
                <a:solidFill>
                  <a:srgbClr val="0000FF"/>
                </a:solidFill>
              </a:rPr>
              <a:t>Y </a:t>
            </a:r>
            <a:r>
              <a:rPr lang="en-US" smtClean="0">
                <a:solidFill>
                  <a:srgbClr val="002060"/>
                </a:solidFill>
              </a:rPr>
              <a:t>is a descendant of </a:t>
            </a:r>
            <a:r>
              <a:rPr lang="en-US" smtClean="0">
                <a:solidFill>
                  <a:srgbClr val="FF0000"/>
                </a:solidFill>
              </a:rPr>
              <a:t>A</a:t>
            </a:r>
            <a:r>
              <a:rPr lang="en-US" baseline="-25000" smtClean="0">
                <a:solidFill>
                  <a:srgbClr val="FF0000"/>
                </a:solidFill>
              </a:rPr>
              <a:t>i</a:t>
            </a:r>
            <a:r>
              <a:rPr lang="en-US" smtClean="0">
                <a:solidFill>
                  <a:srgbClr val="002060"/>
                </a:solidFill>
              </a:rPr>
              <a:t> and </a:t>
            </a:r>
            <a:r>
              <a:rPr lang="en-US" smtClean="0">
                <a:solidFill>
                  <a:srgbClr val="669900"/>
                </a:solidFill>
              </a:rPr>
              <a:t>C’</a:t>
            </a:r>
            <a:r>
              <a:rPr lang="en-US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mtClean="0">
                <a:solidFill>
                  <a:srgbClr val="FF0000"/>
                </a:solidFill>
              </a:rPr>
              <a:t>X’</a:t>
            </a:r>
            <a:r>
              <a:rPr lang="en-US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mtClean="0">
                <a:solidFill>
                  <a:srgbClr val="0000FF"/>
                </a:solidFill>
              </a:rPr>
              <a:t>Y’ </a:t>
            </a:r>
            <a:r>
              <a:rPr lang="en-US" smtClean="0">
                <a:solidFill>
                  <a:srgbClr val="002060"/>
                </a:solidFill>
              </a:rPr>
              <a:t>is a descendants of </a:t>
            </a:r>
            <a:r>
              <a:rPr lang="en-US" smtClean="0">
                <a:solidFill>
                  <a:srgbClr val="FF0000"/>
                </a:solidFill>
              </a:rPr>
              <a:t>A</a:t>
            </a:r>
            <a:r>
              <a:rPr lang="en-US" baseline="-25000" smtClean="0">
                <a:solidFill>
                  <a:srgbClr val="FF0000"/>
                </a:solidFill>
              </a:rPr>
              <a:t>j</a:t>
            </a:r>
            <a:r>
              <a:rPr lang="en-US" smtClean="0"/>
              <a:t>, for </a:t>
            </a:r>
            <a:r>
              <a:rPr lang="en-US" smtClean="0">
                <a:solidFill>
                  <a:srgbClr val="FF0000"/>
                </a:solidFill>
              </a:rPr>
              <a:t>j≠i</a:t>
            </a:r>
            <a:r>
              <a:rPr lang="en-US" smtClean="0">
                <a:solidFill>
                  <a:srgbClr val="002060"/>
                </a:solidFill>
              </a:rPr>
              <a:t>,</a:t>
            </a:r>
            <a:r>
              <a:rPr lang="en-US" smtClean="0">
                <a:solidFill>
                  <a:srgbClr val="FF0000"/>
                </a:solidFill>
              </a:rPr>
              <a:t> (</a:t>
            </a:r>
            <a:r>
              <a:rPr lang="en-US" smtClean="0">
                <a:solidFill>
                  <a:srgbClr val="002060"/>
                </a:solidFill>
              </a:rPr>
              <a:t>both of degree m</a:t>
            </a:r>
            <a:r>
              <a:rPr lang="en-US" smtClean="0">
                <a:solidFill>
                  <a:srgbClr val="FF0000"/>
                </a:solidFill>
              </a:rPr>
              <a:t>) </a:t>
            </a:r>
            <a:r>
              <a:rPr lang="en-US" smtClean="0">
                <a:solidFill>
                  <a:srgbClr val="002060"/>
                </a:solidFill>
              </a:rPr>
              <a:t>and factoring is applied to </a:t>
            </a:r>
            <a:r>
              <a:rPr lang="en-US" smtClean="0">
                <a:solidFill>
                  <a:srgbClr val="669900"/>
                </a:solidFill>
              </a:rPr>
              <a:t>C</a:t>
            </a:r>
            <a:r>
              <a:rPr lang="en-US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mtClean="0">
                <a:solidFill>
                  <a:srgbClr val="FF0000"/>
                </a:solidFill>
              </a:rPr>
              <a:t>X</a:t>
            </a:r>
            <a:r>
              <a:rPr lang="en-US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mtClean="0">
                <a:solidFill>
                  <a:srgbClr val="0000FF"/>
                </a:solidFill>
              </a:rPr>
              <a:t>Y</a:t>
            </a:r>
          </a:p>
          <a:p>
            <a:pPr indent="-457200"/>
            <a:r>
              <a:rPr lang="en-US" smtClean="0">
                <a:solidFill>
                  <a:srgbClr val="0000FF"/>
                </a:solidFill>
              </a:rPr>
              <a:t> </a:t>
            </a:r>
            <a:r>
              <a:rPr lang="en-US" smtClean="0">
                <a:solidFill>
                  <a:srgbClr val="002060"/>
                </a:solidFill>
              </a:rPr>
              <a:t>and </a:t>
            </a:r>
            <a:r>
              <a:rPr lang="en-US" smtClean="0">
                <a:solidFill>
                  <a:srgbClr val="669900"/>
                </a:solidFill>
              </a:rPr>
              <a:t>C’</a:t>
            </a:r>
            <a:r>
              <a:rPr lang="en-US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mtClean="0">
                <a:solidFill>
                  <a:srgbClr val="FF0000"/>
                </a:solidFill>
              </a:rPr>
              <a:t>X’</a:t>
            </a:r>
            <a:r>
              <a:rPr lang="en-US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mtClean="0">
                <a:solidFill>
                  <a:srgbClr val="0000FF"/>
                </a:solidFill>
              </a:rPr>
              <a:t>Y’</a:t>
            </a:r>
            <a:r>
              <a:rPr lang="en-US" smtClean="0">
                <a:solidFill>
                  <a:srgbClr val="002060"/>
                </a:solidFill>
              </a:rPr>
              <a:t>, then:</a:t>
            </a:r>
          </a:p>
          <a:p>
            <a:pPr marL="457200" indent="-457200"/>
            <a:r>
              <a:rPr lang="en-US" smtClean="0">
                <a:solidFill>
                  <a:srgbClr val="0000FF"/>
                </a:solidFill>
              </a:rPr>
              <a:t> </a:t>
            </a:r>
            <a:endParaRPr lang="en-US" smtClean="0">
              <a:solidFill>
                <a:srgbClr val="002060"/>
              </a:solidFill>
            </a:endParaRPr>
          </a:p>
          <a:p>
            <a:pPr marL="457200" indent="-457200"/>
            <a:endParaRPr lang="en-US" smtClean="0"/>
          </a:p>
          <a:p>
            <a:pPr marL="457200" indent="-457200"/>
            <a:endParaRPr lang="en-US" smtClean="0"/>
          </a:p>
          <a:p>
            <a:pPr marL="457200" indent="-457200"/>
            <a:endParaRPr lang="en-US" smtClean="0"/>
          </a:p>
          <a:p>
            <a:pPr marL="457200" indent="-457200"/>
            <a:r>
              <a:rPr lang="en-US" smtClean="0"/>
              <a:t>and </a:t>
            </a:r>
            <a:r>
              <a:rPr lang="en-US" smtClean="0">
                <a:solidFill>
                  <a:srgbClr val="0000FF"/>
                </a:solidFill>
              </a:rPr>
              <a:t>Y</a:t>
            </a:r>
            <a:r>
              <a:rPr lang="en-US" smtClean="0">
                <a:solidFill>
                  <a:srgbClr val="FF0000"/>
                </a:solidFill>
              </a:rPr>
              <a:t> and </a:t>
            </a:r>
            <a:r>
              <a:rPr lang="en-US" smtClean="0">
                <a:solidFill>
                  <a:srgbClr val="0000FF"/>
                </a:solidFill>
              </a:rPr>
              <a:t>Y’</a:t>
            </a:r>
            <a:r>
              <a:rPr lang="en-US" smtClean="0">
                <a:solidFill>
                  <a:srgbClr val="FF0000"/>
                </a:solidFill>
              </a:rPr>
              <a:t> are </a:t>
            </a:r>
            <a:r>
              <a:rPr lang="en-US" u="sng" smtClean="0">
                <a:solidFill>
                  <a:srgbClr val="FF0000"/>
                </a:solidFill>
              </a:rPr>
              <a:t>similar up to one linear form </a:t>
            </a:r>
            <a:r>
              <a:rPr lang="en-US" smtClean="0">
                <a:solidFill>
                  <a:srgbClr val="002060"/>
                </a:solidFill>
              </a:rPr>
              <a:t>(we’ll assume they’re completely similar for simplicity).</a:t>
            </a:r>
            <a:r>
              <a:rPr lang="en-US" u="sng" smtClean="0">
                <a:solidFill>
                  <a:srgbClr val="002060"/>
                </a:solidFill>
              </a:rPr>
              <a:t> </a:t>
            </a:r>
            <a:r>
              <a:rPr lang="en-US" u="sng" smtClean="0">
                <a:solidFill>
                  <a:srgbClr val="FF0000"/>
                </a:solidFill>
              </a:rPr>
              <a:t> </a:t>
            </a:r>
          </a:p>
          <a:p>
            <a:pPr marL="457200" indent="-457200"/>
            <a:endParaRPr lang="en-US" smtClean="0"/>
          </a:p>
          <a:p>
            <a:pPr marL="457200" indent="-457200"/>
            <a:endParaRPr lang="en-US" smtClean="0">
              <a:solidFill>
                <a:srgbClr val="7030A0"/>
              </a:solidFill>
            </a:endParaRPr>
          </a:p>
          <a:p>
            <a:pPr marL="457200" indent="-457200"/>
            <a:r>
              <a:rPr lang="en-US" smtClean="0">
                <a:solidFill>
                  <a:srgbClr val="7030A0"/>
                </a:solidFill>
              </a:rPr>
              <a:t>By Descendant Lemma both </a:t>
            </a:r>
            <a:r>
              <a:rPr lang="en-US" smtClean="0">
                <a:solidFill>
                  <a:srgbClr val="0000FF"/>
                </a:solidFill>
              </a:rPr>
              <a:t>Y</a:t>
            </a:r>
            <a:r>
              <a:rPr lang="en-US" smtClean="0">
                <a:solidFill>
                  <a:srgbClr val="7030A0"/>
                </a:solidFill>
              </a:rPr>
              <a:t> and </a:t>
            </a:r>
            <a:r>
              <a:rPr lang="en-US" smtClean="0">
                <a:solidFill>
                  <a:srgbClr val="0000FF"/>
                </a:solidFill>
              </a:rPr>
              <a:t>Y’</a:t>
            </a:r>
            <a:r>
              <a:rPr lang="en-US" smtClean="0">
                <a:solidFill>
                  <a:srgbClr val="7030A0"/>
                </a:solidFill>
              </a:rPr>
              <a:t> do not contain x variables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itchFamily="2" charset="2"/>
              </a:rPr>
              <a:t></a:t>
            </a:r>
            <a:r>
              <a:rPr lang="en-US" smtClean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US" smtClean="0">
                <a:solidFill>
                  <a:srgbClr val="7030A0"/>
                </a:solidFill>
              </a:rPr>
              <a:t>the </a:t>
            </a:r>
            <a:r>
              <a:rPr lang="en-US" smtClean="0">
                <a:solidFill>
                  <a:srgbClr val="0000FF"/>
                </a:solidFill>
              </a:rPr>
              <a:t>Y-part</a:t>
            </a:r>
            <a:r>
              <a:rPr lang="en-US" smtClean="0">
                <a:solidFill>
                  <a:srgbClr val="7030A0"/>
                </a:solidFill>
              </a:rPr>
              <a:t> must appear </a:t>
            </a:r>
            <a:r>
              <a:rPr lang="en-US" u="sng" smtClean="0">
                <a:solidFill>
                  <a:srgbClr val="FF0000"/>
                </a:solidFill>
              </a:rPr>
              <a:t>separately</a:t>
            </a:r>
            <a:r>
              <a:rPr lang="en-US" smtClean="0">
                <a:solidFill>
                  <a:srgbClr val="7030A0"/>
                </a:solidFill>
              </a:rPr>
              <a:t> in the lower line </a:t>
            </a:r>
            <a:r>
              <a:rPr lang="en-US" smtClean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39044" y="2590801"/>
            <a:ext cx="3446252" cy="95410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669900"/>
                </a:solidFill>
              </a:rPr>
              <a:t>C</a:t>
            </a: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FF0000"/>
                </a:solidFill>
              </a:rPr>
              <a:t>X</a:t>
            </a: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0000FF"/>
                </a:solidFill>
              </a:rPr>
              <a:t>Y + </a:t>
            </a:r>
            <a:r>
              <a:rPr lang="en-US" sz="2800" smtClean="0">
                <a:solidFill>
                  <a:srgbClr val="669900"/>
                </a:solidFill>
              </a:rPr>
              <a:t>C’</a:t>
            </a: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FF0000"/>
                </a:solidFill>
              </a:rPr>
              <a:t>X’</a:t>
            </a: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0000FF"/>
                </a:solidFill>
              </a:rPr>
              <a:t>Y’</a:t>
            </a:r>
          </a:p>
          <a:p>
            <a:r>
              <a:rPr lang="en-US" sz="2800" smtClean="0">
                <a:solidFill>
                  <a:srgbClr val="002060"/>
                </a:solidFill>
              </a:rPr>
              <a:t>      </a:t>
            </a:r>
            <a:r>
              <a:rPr lang="en-US" sz="2800" smtClean="0">
                <a:solidFill>
                  <a:srgbClr val="669900"/>
                </a:solidFill>
              </a:rPr>
              <a:t>C</a:t>
            </a: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FF0000"/>
                </a:solidFill>
              </a:rPr>
              <a:t>X</a:t>
            </a:r>
            <a:r>
              <a:rPr lang="en-US" sz="28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0000FF"/>
                </a:solidFill>
              </a:rPr>
              <a:t>Y</a:t>
            </a:r>
            <a:r>
              <a:rPr lang="en-US" smtClean="0">
                <a:solidFill>
                  <a:srgbClr val="0000FF"/>
                </a:solidFill>
              </a:rPr>
              <a:t> </a:t>
            </a:r>
            <a:endParaRPr lang="en-US"/>
          </a:p>
        </p:txBody>
      </p:sp>
      <p:cxnSp>
        <p:nvCxnSpPr>
          <p:cNvPr id="12" name="מחבר ישר 11"/>
          <p:cNvCxnSpPr/>
          <p:nvPr/>
        </p:nvCxnSpPr>
        <p:spPr bwMode="auto">
          <a:xfrm>
            <a:off x="2715888" y="3046411"/>
            <a:ext cx="3075312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הסבר קווי 2 12"/>
          <p:cNvSpPr/>
          <p:nvPr/>
        </p:nvSpPr>
        <p:spPr bwMode="auto">
          <a:xfrm>
            <a:off x="6248400" y="2089945"/>
            <a:ext cx="2667000" cy="1001711"/>
          </a:xfrm>
          <a:prstGeom prst="borderCallout2">
            <a:avLst>
              <a:gd name="adj1" fmla="val 32216"/>
              <a:gd name="adj2" fmla="val -458"/>
              <a:gd name="adj3" fmla="val 22711"/>
              <a:gd name="adj4" fmla="val -34140"/>
              <a:gd name="adj5" fmla="val 49130"/>
              <a:gd name="adj6" fmla="val -43222"/>
            </a:avLst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 smtClean="0">
                <a:solidFill>
                  <a:srgbClr val="669900"/>
                </a:solidFill>
              </a:rPr>
              <a:t>C</a:t>
            </a:r>
            <a:r>
              <a:rPr lang="en-US" sz="20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000" smtClean="0">
                <a:solidFill>
                  <a:srgbClr val="FF0000"/>
                </a:solidFill>
              </a:rPr>
              <a:t>X</a:t>
            </a:r>
            <a:r>
              <a:rPr lang="en-US" sz="20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000" smtClean="0">
                <a:solidFill>
                  <a:srgbClr val="0000FF"/>
                </a:solidFill>
              </a:rPr>
              <a:t>Y </a:t>
            </a:r>
            <a:r>
              <a:rPr lang="en-US" sz="2000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en-US" sz="2000" smtClean="0">
                <a:solidFill>
                  <a:srgbClr val="002060"/>
                </a:solidFill>
              </a:rPr>
              <a:t> </a:t>
            </a:r>
            <a:r>
              <a:rPr lang="en-US" sz="2000" smtClean="0">
                <a:solidFill>
                  <a:srgbClr val="669900"/>
                </a:solidFill>
              </a:rPr>
              <a:t>C’</a:t>
            </a:r>
            <a:r>
              <a:rPr lang="en-US" sz="20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000" smtClean="0">
                <a:solidFill>
                  <a:srgbClr val="FF0000"/>
                </a:solidFill>
              </a:rPr>
              <a:t>X’</a:t>
            </a:r>
            <a:r>
              <a:rPr lang="en-US" sz="2000" smtClean="0">
                <a:solidFill>
                  <a:srgbClr val="000099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000" smtClean="0">
                <a:solidFill>
                  <a:srgbClr val="0000FF"/>
                </a:solidFill>
              </a:rPr>
              <a:t>Y’ </a:t>
            </a:r>
            <a:r>
              <a:rPr lang="en-US" sz="2000" smtClean="0">
                <a:solidFill>
                  <a:schemeClr val="accent1">
                    <a:lumMod val="50000"/>
                  </a:schemeClr>
                </a:solidFill>
              </a:rPr>
              <a:t>are similar up to one linear form </a:t>
            </a:r>
          </a:p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9" name="מלבן 8"/>
          <p:cNvSpPr/>
          <p:nvPr/>
        </p:nvSpPr>
        <p:spPr bwMode="auto">
          <a:xfrm>
            <a:off x="381000" y="5334000"/>
            <a:ext cx="8229600" cy="1219200"/>
          </a:xfrm>
          <a:prstGeom prst="rect">
            <a:avLst/>
          </a:prstGeom>
          <a:noFill/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54013" y="2286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>
                <a:ln w="1143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Main Question</a:t>
            </a:r>
          </a:p>
        </p:txBody>
      </p:sp>
      <p:sp>
        <p:nvSpPr>
          <p:cNvPr id="13315" name="Rectangle 20"/>
          <p:cNvSpPr>
            <a:spLocks noChangeArrowheads="1"/>
          </p:cNvSpPr>
          <p:nvPr/>
        </p:nvSpPr>
        <p:spPr bwMode="auto">
          <a:xfrm>
            <a:off x="228600" y="1524000"/>
            <a:ext cx="86868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ts val="0"/>
              </a:spcBef>
              <a:buClr>
                <a:srgbClr val="000099"/>
              </a:buClr>
              <a:buSzPct val="145000"/>
            </a:pPr>
            <a:r>
              <a:rPr lang="en-US" sz="4000" smtClean="0">
                <a:solidFill>
                  <a:srgbClr val="0000FF"/>
                </a:solidFill>
                <a:sym typeface="Wingdings" pitchFamily="2" charset="2"/>
              </a:rPr>
              <a:t>Given an arithmetic formula </a:t>
            </a:r>
            <a:r>
              <a:rPr lang="az-Cyrl-AZ" sz="4000" smtClean="0">
                <a:solidFill>
                  <a:srgbClr val="FF0000"/>
                </a:solidFill>
                <a:sym typeface="Wingdings" pitchFamily="2" charset="2"/>
              </a:rPr>
              <a:t>Ф</a:t>
            </a:r>
            <a:r>
              <a:rPr lang="en-US" sz="4000" smtClean="0">
                <a:solidFill>
                  <a:srgbClr val="0000FF"/>
                </a:solidFill>
                <a:sym typeface="Wingdings" pitchFamily="2" charset="2"/>
              </a:rPr>
              <a:t>, what </a:t>
            </a:r>
            <a:r>
              <a:rPr lang="en-US" sz="4000">
                <a:solidFill>
                  <a:srgbClr val="0000FF"/>
                </a:solidFill>
                <a:sym typeface="Wingdings" pitchFamily="2" charset="2"/>
              </a:rPr>
              <a:t>is </a:t>
            </a:r>
            <a:r>
              <a:rPr lang="en-US" sz="4000" smtClean="0">
                <a:solidFill>
                  <a:srgbClr val="0000FF"/>
                </a:solidFill>
                <a:sym typeface="Wingdings" pitchFamily="2" charset="2"/>
              </a:rPr>
              <a:t>the </a:t>
            </a:r>
            <a:r>
              <a:rPr lang="en-US" sz="4000" smtClean="0">
                <a:solidFill>
                  <a:srgbClr val="FF0000"/>
                </a:solidFill>
                <a:sym typeface="Wingdings" pitchFamily="2" charset="2"/>
              </a:rPr>
              <a:t>minimal</a:t>
            </a:r>
            <a:r>
              <a:rPr lang="en-US" sz="4000" smtClean="0">
                <a:solidFill>
                  <a:srgbClr val="0000FF"/>
                </a:solidFill>
                <a:sym typeface="Wingdings" pitchFamily="2" charset="2"/>
              </a:rPr>
              <a:t> </a:t>
            </a:r>
            <a:r>
              <a:rPr lang="en-US" sz="4000">
                <a:solidFill>
                  <a:srgbClr val="0000FF"/>
                </a:solidFill>
                <a:sym typeface="Wingdings" pitchFamily="2" charset="2"/>
              </a:rPr>
              <a:t>number of </a:t>
            </a:r>
            <a:r>
              <a:rPr lang="en-US" sz="4000" smtClean="0">
                <a:solidFill>
                  <a:srgbClr val="000099"/>
                </a:solidFill>
                <a:sym typeface="Wingdings" pitchFamily="2" charset="2"/>
              </a:rPr>
              <a:t>such elementary</a:t>
            </a:r>
            <a:r>
              <a:rPr lang="en-US" sz="4000" smtClean="0">
                <a:solidFill>
                  <a:srgbClr val="0000FF"/>
                </a:solidFill>
                <a:sym typeface="Wingdings" pitchFamily="2" charset="2"/>
              </a:rPr>
              <a:t> </a:t>
            </a:r>
            <a:r>
              <a:rPr lang="en-US" sz="4000" smtClean="0">
                <a:solidFill>
                  <a:srgbClr val="000099"/>
                </a:solidFill>
                <a:sym typeface="Wingdings" pitchFamily="2" charset="2"/>
              </a:rPr>
              <a:t>operations</a:t>
            </a:r>
            <a:r>
              <a:rPr lang="en-US" sz="4000" smtClean="0">
                <a:solidFill>
                  <a:srgbClr val="0000FF"/>
                </a:solidFill>
                <a:sym typeface="Wingdings" pitchFamily="2" charset="2"/>
              </a:rPr>
              <a:t> one needs to perform in order to reach </a:t>
            </a:r>
            <a:r>
              <a:rPr lang="en-US" sz="4000" smtClean="0">
                <a:solidFill>
                  <a:srgbClr val="FF0000"/>
                </a:solidFill>
                <a:sym typeface="Wingdings" pitchFamily="2" charset="2"/>
              </a:rPr>
              <a:t>0 </a:t>
            </a:r>
            <a:r>
              <a:rPr lang="en-US" sz="5400" smtClean="0">
                <a:solidFill>
                  <a:srgbClr val="33CC33"/>
                </a:solidFill>
                <a:sym typeface="Wingdings" pitchFamily="2" charset="2"/>
              </a:rPr>
              <a:t>?</a:t>
            </a:r>
            <a:endParaRPr lang="en-US" sz="4000">
              <a:solidFill>
                <a:srgbClr val="33CC33"/>
              </a:solidFill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4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5" name="הסבר ענן 4"/>
          <p:cNvSpPr/>
          <p:nvPr/>
        </p:nvSpPr>
        <p:spPr bwMode="auto">
          <a:xfrm>
            <a:off x="354013" y="4724400"/>
            <a:ext cx="7342187" cy="1981200"/>
          </a:xfrm>
          <a:prstGeom prst="cloudCallout">
            <a:avLst>
              <a:gd name="adj1" fmla="val 40831"/>
              <a:gd name="adj2" fmla="val -81834"/>
            </a:avLst>
          </a:prstGeom>
          <a:solidFill>
            <a:srgbClr val="E6E68A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mtClean="0"/>
              <a:t>The problem of proving </a:t>
            </a:r>
            <a:r>
              <a:rPr lang="az-Cyrl-AZ" smtClean="0">
                <a:solidFill>
                  <a:srgbClr val="FF0000"/>
                </a:solidFill>
                <a:sym typeface="Wingdings" pitchFamily="2" charset="2"/>
              </a:rPr>
              <a:t>Ф</a:t>
            </a:r>
            <a:r>
              <a:rPr lang="en-US" smtClean="0">
                <a:solidFill>
                  <a:srgbClr val="FF0000"/>
                </a:solidFill>
                <a:sym typeface="Wingdings" pitchFamily="2" charset="2"/>
              </a:rPr>
              <a:t>=0 </a:t>
            </a:r>
            <a:r>
              <a:rPr lang="en-US" smtClean="0"/>
              <a:t>is equal to the problem of proving </a:t>
            </a:r>
            <a:r>
              <a:rPr lang="en-US" smtClean="0">
                <a:solidFill>
                  <a:srgbClr val="0000FF"/>
                </a:solidFill>
                <a:sym typeface="Wingdings" pitchFamily="2" charset="2"/>
              </a:rPr>
              <a:t>the equality of two given formulas</a:t>
            </a:r>
            <a:r>
              <a:rPr lang="en-US" smtClean="0"/>
              <a:t> </a:t>
            </a: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advTm="14559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40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81000" y="152400"/>
            <a:ext cx="8458200" cy="8286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Example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667000"/>
            <a:ext cx="84582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endParaRPr lang="en-US" sz="1100" smtClean="0"/>
          </a:p>
          <a:p>
            <a:pPr marL="457200" indent="-457200"/>
            <a:r>
              <a:rPr lang="en-US" u="sng" smtClean="0">
                <a:solidFill>
                  <a:srgbClr val="009900"/>
                </a:solidFill>
              </a:rPr>
              <a:t>CONCLUSIONS</a:t>
            </a:r>
            <a:r>
              <a:rPr lang="en-US" smtClean="0">
                <a:solidFill>
                  <a:srgbClr val="009900"/>
                </a:solidFill>
              </a:rPr>
              <a:t>:</a:t>
            </a:r>
          </a:p>
          <a:p>
            <a:pPr marL="457200" indent="-457200"/>
            <a:r>
              <a:rPr lang="en-US" smtClean="0"/>
              <a:t>1.Let </a:t>
            </a:r>
            <a:r>
              <a:rPr lang="el-GR" smtClean="0">
                <a:solidFill>
                  <a:srgbClr val="FF0000"/>
                </a:solidFill>
              </a:rPr>
              <a:t>β</a:t>
            </a:r>
            <a:r>
              <a:rPr lang="en-US" smtClean="0"/>
              <a:t> be a </a:t>
            </a:r>
            <a:r>
              <a:rPr lang="en-US" smtClean="0">
                <a:solidFill>
                  <a:srgbClr val="0000FF"/>
                </a:solidFill>
              </a:rPr>
              <a:t>Y-monomial</a:t>
            </a:r>
            <a:r>
              <a:rPr lang="en-US" smtClean="0"/>
              <a:t> of degree </a:t>
            </a:r>
            <a:r>
              <a:rPr lang="en-US" smtClean="0">
                <a:solidFill>
                  <a:srgbClr val="0000FF"/>
                </a:solidFill>
              </a:rPr>
              <a:t>n/2</a:t>
            </a:r>
            <a:r>
              <a:rPr lang="en-US" smtClean="0"/>
              <a:t>. </a:t>
            </a:r>
          </a:p>
          <a:p>
            <a:pPr marL="457200" indent="-457200"/>
            <a:r>
              <a:rPr lang="en-US" smtClean="0"/>
              <a:t>2.</a:t>
            </a:r>
            <a:r>
              <a:rPr lang="el-GR" smtClean="0">
                <a:solidFill>
                  <a:srgbClr val="FF0000"/>
                </a:solidFill>
              </a:rPr>
              <a:t> β</a:t>
            </a:r>
            <a:r>
              <a:rPr lang="en-US" smtClean="0"/>
              <a:t> has a nonzero coefficient in some </a:t>
            </a:r>
            <a:r>
              <a:rPr lang="en-US" smtClean="0">
                <a:solidFill>
                  <a:srgbClr val="0000FF"/>
                </a:solidFill>
              </a:rPr>
              <a:t>A</a:t>
            </a:r>
            <a:r>
              <a:rPr lang="en-US" baseline="-25000" smtClean="0">
                <a:solidFill>
                  <a:srgbClr val="0000FF"/>
                </a:solidFill>
              </a:rPr>
              <a:t>i</a:t>
            </a:r>
            <a:r>
              <a:rPr lang="en-US" smtClean="0"/>
              <a:t>.</a:t>
            </a:r>
          </a:p>
          <a:p>
            <a:pPr marL="457200" indent="-457200"/>
            <a:r>
              <a:rPr lang="en-US" smtClean="0">
                <a:solidFill>
                  <a:srgbClr val="002060"/>
                </a:solidFill>
              </a:rPr>
              <a:t>3.By</a:t>
            </a:r>
            <a:r>
              <a:rPr lang="en-US" smtClean="0">
                <a:solidFill>
                  <a:srgbClr val="009900"/>
                </a:solidFill>
              </a:rPr>
              <a:t> Cancellation Lemma</a:t>
            </a:r>
            <a:r>
              <a:rPr lang="en-US" smtClean="0"/>
              <a:t>: </a:t>
            </a:r>
            <a:r>
              <a:rPr lang="el-GR" smtClean="0">
                <a:solidFill>
                  <a:srgbClr val="FF0000"/>
                </a:solidFill>
              </a:rPr>
              <a:t>β</a:t>
            </a:r>
            <a:r>
              <a:rPr lang="en-US" smtClean="0"/>
              <a:t> must be canceled out by descendants of other </a:t>
            </a:r>
            <a:r>
              <a:rPr lang="en-US" smtClean="0">
                <a:solidFill>
                  <a:srgbClr val="0000FF"/>
                </a:solidFill>
              </a:rPr>
              <a:t>A</a:t>
            </a:r>
            <a:r>
              <a:rPr lang="en-US" baseline="-25000" smtClean="0">
                <a:solidFill>
                  <a:srgbClr val="0000FF"/>
                </a:solidFill>
              </a:rPr>
              <a:t>j</a:t>
            </a:r>
            <a:r>
              <a:rPr lang="en-US" smtClean="0">
                <a:solidFill>
                  <a:srgbClr val="0000FF"/>
                </a:solidFill>
              </a:rPr>
              <a:t> </a:t>
            </a:r>
            <a:r>
              <a:rPr lang="en-US" smtClean="0"/>
              <a:t>(</a:t>
            </a:r>
            <a:r>
              <a:rPr lang="en-US" smtClean="0">
                <a:solidFill>
                  <a:srgbClr val="FF0000"/>
                </a:solidFill>
              </a:rPr>
              <a:t>j≠i</a:t>
            </a:r>
            <a:r>
              <a:rPr lang="en-US" smtClean="0"/>
              <a:t>). </a:t>
            </a:r>
          </a:p>
          <a:p>
            <a:pPr marL="457200" indent="-457200"/>
            <a:r>
              <a:rPr lang="en-US" smtClean="0">
                <a:solidFill>
                  <a:srgbClr val="002060"/>
                </a:solidFill>
              </a:rPr>
              <a:t>4.By</a:t>
            </a:r>
            <a:r>
              <a:rPr lang="en-US" smtClean="0">
                <a:solidFill>
                  <a:srgbClr val="009900"/>
                </a:solidFill>
              </a:rPr>
              <a:t> Corollary</a:t>
            </a:r>
            <a:r>
              <a:rPr lang="en-US" smtClean="0"/>
              <a:t>: </a:t>
            </a:r>
            <a:r>
              <a:rPr lang="el-GR" smtClean="0">
                <a:solidFill>
                  <a:srgbClr val="FF0000"/>
                </a:solidFill>
              </a:rPr>
              <a:t>β </a:t>
            </a:r>
            <a:r>
              <a:rPr lang="en-US" smtClean="0">
                <a:solidFill>
                  <a:srgbClr val="002060"/>
                </a:solidFill>
              </a:rPr>
              <a:t>appears separately in some </a:t>
            </a:r>
            <a:r>
              <a:rPr lang="el-GR" smtClean="0">
                <a:solidFill>
                  <a:srgbClr val="FF0000"/>
                </a:solidFill>
              </a:rPr>
              <a:t>ΠΣ</a:t>
            </a:r>
            <a:r>
              <a:rPr lang="en-US" smtClean="0">
                <a:solidFill>
                  <a:srgbClr val="002060"/>
                </a:solidFill>
              </a:rPr>
              <a:t> formula in the proof: </a:t>
            </a:r>
            <a:endParaRPr lang="en-US" sz="1100" smtClean="0"/>
          </a:p>
          <a:p>
            <a:pPr marL="457200" indent="-457200"/>
            <a:endParaRPr lang="en-US" sz="1100" smtClean="0"/>
          </a:p>
          <a:p>
            <a:pPr marL="457200" indent="-457200"/>
            <a:r>
              <a:rPr lang="en-US" sz="1800" smtClean="0">
                <a:solidFill>
                  <a:srgbClr val="FF0000"/>
                </a:solidFill>
              </a:rPr>
              <a:t>		</a:t>
            </a:r>
            <a:r>
              <a:rPr lang="en-US" sz="3200" smtClean="0">
                <a:solidFill>
                  <a:srgbClr val="0000FF"/>
                </a:solidFill>
              </a:rPr>
              <a:t>(…+</a:t>
            </a:r>
            <a:r>
              <a:rPr lang="en-US" sz="3200" smtClean="0">
                <a:solidFill>
                  <a:srgbClr val="FF0000"/>
                </a:solidFill>
              </a:rPr>
              <a:t>y</a:t>
            </a:r>
            <a:r>
              <a:rPr lang="en-US" sz="3200" baseline="-25000" smtClean="0">
                <a:solidFill>
                  <a:srgbClr val="FF0000"/>
                </a:solidFill>
              </a:rPr>
              <a:t>1</a:t>
            </a:r>
            <a:r>
              <a:rPr lang="en-US" sz="3200" smtClean="0">
                <a:solidFill>
                  <a:srgbClr val="0000FF"/>
                </a:solidFill>
              </a:rPr>
              <a:t>+…)(…+</a:t>
            </a:r>
            <a:r>
              <a:rPr lang="en-US" sz="3200" smtClean="0">
                <a:solidFill>
                  <a:srgbClr val="FF0000"/>
                </a:solidFill>
              </a:rPr>
              <a:t>y</a:t>
            </a:r>
            <a:r>
              <a:rPr lang="en-US" sz="3200" baseline="-25000" smtClean="0">
                <a:solidFill>
                  <a:srgbClr val="FF0000"/>
                </a:solidFill>
              </a:rPr>
              <a:t>2</a:t>
            </a:r>
            <a:r>
              <a:rPr lang="en-US" sz="3200" smtClean="0">
                <a:solidFill>
                  <a:srgbClr val="0000FF"/>
                </a:solidFill>
              </a:rPr>
              <a:t>+…)….(…+</a:t>
            </a:r>
            <a:r>
              <a:rPr lang="en-US" sz="3200" smtClean="0">
                <a:solidFill>
                  <a:srgbClr val="FF0000"/>
                </a:solidFill>
              </a:rPr>
              <a:t>y</a:t>
            </a:r>
            <a:r>
              <a:rPr lang="en-US" sz="3200" baseline="-25000" smtClean="0">
                <a:solidFill>
                  <a:srgbClr val="FF0000"/>
                </a:solidFill>
              </a:rPr>
              <a:t>n/2</a:t>
            </a:r>
            <a:r>
              <a:rPr lang="en-US" sz="3200" smtClean="0">
                <a:solidFill>
                  <a:srgbClr val="0000FF"/>
                </a:solidFill>
              </a:rPr>
              <a:t>+…) x f</a:t>
            </a:r>
            <a:endParaRPr lang="en-US" sz="110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176754"/>
            <a:ext cx="9144000" cy="83099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1600" smtClean="0">
                <a:solidFill>
                  <a:srgbClr val="009900"/>
                </a:solidFill>
              </a:rPr>
              <a:t>1(7-6)</a:t>
            </a:r>
            <a:r>
              <a:rPr lang="en-US" sz="1600" smtClean="0">
                <a:solidFill>
                  <a:srgbClr val="00B050"/>
                </a:solidFill>
              </a:rPr>
              <a:t>*</a:t>
            </a:r>
            <a:r>
              <a:rPr lang="en-US" sz="1600" smtClean="0">
                <a:solidFill>
                  <a:srgbClr val="FF0000"/>
                </a:solidFill>
              </a:rPr>
              <a:t>x</a:t>
            </a:r>
            <a:r>
              <a:rPr lang="en-US" sz="1600" baseline="-25000" smtClean="0">
                <a:solidFill>
                  <a:srgbClr val="FF0000"/>
                </a:solidFill>
              </a:rPr>
              <a:t>5</a:t>
            </a:r>
            <a:r>
              <a:rPr lang="en-US" sz="1600" smtClean="0">
                <a:solidFill>
                  <a:srgbClr val="FF0000"/>
                </a:solidFill>
              </a:rPr>
              <a:t>x</a:t>
            </a:r>
            <a:r>
              <a:rPr lang="en-US" sz="1600" baseline="-25000" smtClean="0">
                <a:solidFill>
                  <a:srgbClr val="FF0000"/>
                </a:solidFill>
              </a:rPr>
              <a:t>6</a:t>
            </a:r>
            <a:r>
              <a:rPr lang="en-US" sz="1600" smtClean="0">
                <a:solidFill>
                  <a:srgbClr val="FF0000"/>
                </a:solidFill>
              </a:rPr>
              <a:t>(2x</a:t>
            </a:r>
            <a:r>
              <a:rPr lang="en-US" sz="1600" baseline="-25000" smtClean="0">
                <a:solidFill>
                  <a:srgbClr val="FF0000"/>
                </a:solidFill>
              </a:rPr>
              <a:t>3</a:t>
            </a:r>
            <a:r>
              <a:rPr lang="en-US" sz="1600" smtClean="0">
                <a:solidFill>
                  <a:srgbClr val="FF0000"/>
                </a:solidFill>
              </a:rPr>
              <a:t>-x</a:t>
            </a:r>
            <a:r>
              <a:rPr lang="en-US" sz="1600" baseline="-25000" smtClean="0">
                <a:solidFill>
                  <a:srgbClr val="FF0000"/>
                </a:solidFill>
              </a:rPr>
              <a:t>1</a:t>
            </a:r>
            <a:r>
              <a:rPr lang="en-US" sz="1600" smtClean="0">
                <a:solidFill>
                  <a:srgbClr val="FF0000"/>
                </a:solidFill>
              </a:rPr>
              <a:t>)(x</a:t>
            </a:r>
            <a:r>
              <a:rPr lang="en-US" sz="1600" baseline="-25000" smtClean="0">
                <a:solidFill>
                  <a:srgbClr val="FF0000"/>
                </a:solidFill>
              </a:rPr>
              <a:t>2</a:t>
            </a:r>
            <a:r>
              <a:rPr lang="en-US" sz="1600" smtClean="0">
                <a:solidFill>
                  <a:srgbClr val="FF0000"/>
                </a:solidFill>
              </a:rPr>
              <a:t>-3)*</a:t>
            </a:r>
            <a:r>
              <a:rPr lang="en-US" sz="1600" smtClean="0">
                <a:solidFill>
                  <a:srgbClr val="0000FF"/>
                </a:solidFill>
              </a:rPr>
              <a:t>(4y</a:t>
            </a:r>
            <a:r>
              <a:rPr lang="en-US" sz="1600" baseline="-25000" smtClean="0">
                <a:solidFill>
                  <a:srgbClr val="0000FF"/>
                </a:solidFill>
              </a:rPr>
              <a:t>1</a:t>
            </a:r>
            <a:r>
              <a:rPr lang="en-US" sz="1600" smtClean="0">
                <a:solidFill>
                  <a:srgbClr val="0000FF"/>
                </a:solidFill>
              </a:rPr>
              <a:t>+y</a:t>
            </a:r>
            <a:r>
              <a:rPr lang="en-US" sz="1600" baseline="-25000" smtClean="0">
                <a:solidFill>
                  <a:srgbClr val="0000FF"/>
                </a:solidFill>
              </a:rPr>
              <a:t>2</a:t>
            </a:r>
            <a:r>
              <a:rPr lang="en-US" sz="1600" smtClean="0">
                <a:solidFill>
                  <a:srgbClr val="0000FF"/>
                </a:solidFill>
              </a:rPr>
              <a:t>)(1+y</a:t>
            </a:r>
            <a:r>
              <a:rPr lang="en-US" sz="1600" baseline="-25000" smtClean="0">
                <a:solidFill>
                  <a:srgbClr val="0000FF"/>
                </a:solidFill>
              </a:rPr>
              <a:t>4</a:t>
            </a:r>
            <a:r>
              <a:rPr lang="en-US" sz="1600" smtClean="0">
                <a:solidFill>
                  <a:srgbClr val="0000FF"/>
                </a:solidFill>
              </a:rPr>
              <a:t>)y</a:t>
            </a:r>
            <a:r>
              <a:rPr lang="en-US" sz="1600" baseline="-25000" smtClean="0">
                <a:solidFill>
                  <a:srgbClr val="0000FF"/>
                </a:solidFill>
              </a:rPr>
              <a:t>3</a:t>
            </a:r>
            <a:r>
              <a:rPr lang="en-US" sz="1600" smtClean="0">
                <a:solidFill>
                  <a:srgbClr val="0000FF"/>
                </a:solidFill>
              </a:rPr>
              <a:t>  </a:t>
            </a:r>
            <a:r>
              <a:rPr lang="en-US" sz="1400" smtClean="0"/>
              <a:t>+</a:t>
            </a:r>
            <a:r>
              <a:rPr lang="en-US" sz="1400" smtClean="0">
                <a:solidFill>
                  <a:srgbClr val="009900"/>
                </a:solidFill>
              </a:rPr>
              <a:t> </a:t>
            </a:r>
            <a:r>
              <a:rPr lang="en-US" sz="1600" smtClean="0">
                <a:solidFill>
                  <a:srgbClr val="009900"/>
                </a:solidFill>
              </a:rPr>
              <a:t>1(7-6)</a:t>
            </a:r>
            <a:r>
              <a:rPr lang="en-US" sz="1600" smtClean="0">
                <a:solidFill>
                  <a:srgbClr val="00B050"/>
                </a:solidFill>
              </a:rPr>
              <a:t>*</a:t>
            </a:r>
            <a:r>
              <a:rPr lang="en-US" sz="1600" smtClean="0">
                <a:solidFill>
                  <a:srgbClr val="FF0000"/>
                </a:solidFill>
              </a:rPr>
              <a:t>x</a:t>
            </a:r>
            <a:r>
              <a:rPr lang="en-US" sz="1600" baseline="-25000" smtClean="0">
                <a:solidFill>
                  <a:srgbClr val="FF0000"/>
                </a:solidFill>
              </a:rPr>
              <a:t>5</a:t>
            </a:r>
            <a:r>
              <a:rPr lang="en-US" sz="1600" smtClean="0">
                <a:solidFill>
                  <a:srgbClr val="FF0000"/>
                </a:solidFill>
              </a:rPr>
              <a:t>x</a:t>
            </a:r>
            <a:r>
              <a:rPr lang="en-US" sz="1600" baseline="-25000" smtClean="0">
                <a:solidFill>
                  <a:srgbClr val="FF0000"/>
                </a:solidFill>
              </a:rPr>
              <a:t>6</a:t>
            </a:r>
            <a:r>
              <a:rPr lang="en-US" sz="1600" smtClean="0">
                <a:solidFill>
                  <a:srgbClr val="FF0000"/>
                </a:solidFill>
              </a:rPr>
              <a:t>(x</a:t>
            </a:r>
            <a:r>
              <a:rPr lang="en-US" sz="1600" baseline="-25000" smtClean="0">
                <a:solidFill>
                  <a:srgbClr val="FF0000"/>
                </a:solidFill>
              </a:rPr>
              <a:t>4</a:t>
            </a:r>
            <a:r>
              <a:rPr lang="en-US" sz="1600" smtClean="0">
                <a:solidFill>
                  <a:srgbClr val="FF0000"/>
                </a:solidFill>
              </a:rPr>
              <a:t>+2x</a:t>
            </a:r>
            <a:r>
              <a:rPr lang="en-US" sz="1600" baseline="-25000" smtClean="0">
                <a:solidFill>
                  <a:srgbClr val="FF0000"/>
                </a:solidFill>
              </a:rPr>
              <a:t>0</a:t>
            </a:r>
            <a:r>
              <a:rPr lang="en-US" sz="1600" smtClean="0">
                <a:solidFill>
                  <a:srgbClr val="FF0000"/>
                </a:solidFill>
              </a:rPr>
              <a:t>)(x</a:t>
            </a:r>
            <a:r>
              <a:rPr lang="en-US" sz="1600" baseline="-25000" smtClean="0">
                <a:solidFill>
                  <a:srgbClr val="FF0000"/>
                </a:solidFill>
              </a:rPr>
              <a:t>2</a:t>
            </a:r>
            <a:r>
              <a:rPr lang="en-US" sz="1600" smtClean="0">
                <a:solidFill>
                  <a:srgbClr val="FF0000"/>
                </a:solidFill>
              </a:rPr>
              <a:t>-3)*</a:t>
            </a:r>
            <a:r>
              <a:rPr lang="en-US" sz="1600" smtClean="0">
                <a:solidFill>
                  <a:srgbClr val="0000FF"/>
                </a:solidFill>
              </a:rPr>
              <a:t>(4y</a:t>
            </a:r>
            <a:r>
              <a:rPr lang="en-US" sz="1600" baseline="-25000" smtClean="0">
                <a:solidFill>
                  <a:srgbClr val="0000FF"/>
                </a:solidFill>
              </a:rPr>
              <a:t>1</a:t>
            </a:r>
            <a:r>
              <a:rPr lang="en-US" sz="1600" smtClean="0">
                <a:solidFill>
                  <a:srgbClr val="0000FF"/>
                </a:solidFill>
              </a:rPr>
              <a:t>+y</a:t>
            </a:r>
            <a:r>
              <a:rPr lang="en-US" sz="1600" baseline="-25000" smtClean="0">
                <a:solidFill>
                  <a:srgbClr val="0000FF"/>
                </a:solidFill>
              </a:rPr>
              <a:t>2</a:t>
            </a:r>
            <a:r>
              <a:rPr lang="en-US" sz="1600" smtClean="0">
                <a:solidFill>
                  <a:srgbClr val="0000FF"/>
                </a:solidFill>
              </a:rPr>
              <a:t>)(1+y</a:t>
            </a:r>
            <a:r>
              <a:rPr lang="en-US" sz="1600" baseline="-25000" smtClean="0">
                <a:solidFill>
                  <a:srgbClr val="0000FF"/>
                </a:solidFill>
              </a:rPr>
              <a:t>4</a:t>
            </a:r>
            <a:r>
              <a:rPr lang="en-US" sz="1600" smtClean="0">
                <a:solidFill>
                  <a:srgbClr val="0000FF"/>
                </a:solidFill>
              </a:rPr>
              <a:t>)y</a:t>
            </a:r>
            <a:r>
              <a:rPr lang="en-US" sz="1600" baseline="-25000" smtClean="0">
                <a:solidFill>
                  <a:srgbClr val="0000FF"/>
                </a:solidFill>
              </a:rPr>
              <a:t>3</a:t>
            </a:r>
            <a:r>
              <a:rPr lang="en-US" sz="1600" smtClean="0">
                <a:solidFill>
                  <a:srgbClr val="0000FF"/>
                </a:solidFill>
              </a:rPr>
              <a:t> </a:t>
            </a:r>
            <a:endParaRPr lang="en-US" sz="1400" smtClean="0"/>
          </a:p>
          <a:p>
            <a:endParaRPr lang="en-US" sz="1600" smtClean="0">
              <a:solidFill>
                <a:srgbClr val="009900"/>
              </a:solidFill>
            </a:endParaRPr>
          </a:p>
          <a:p>
            <a:r>
              <a:rPr lang="en-US" sz="1600" smtClean="0">
                <a:solidFill>
                  <a:srgbClr val="009900"/>
                </a:solidFill>
              </a:rPr>
              <a:t>                     1(7-6)</a:t>
            </a:r>
            <a:r>
              <a:rPr lang="en-US" sz="1600" smtClean="0">
                <a:solidFill>
                  <a:srgbClr val="00B050"/>
                </a:solidFill>
              </a:rPr>
              <a:t>*</a:t>
            </a:r>
            <a:r>
              <a:rPr lang="en-US" sz="1600" smtClean="0">
                <a:solidFill>
                  <a:srgbClr val="FF0000"/>
                </a:solidFill>
              </a:rPr>
              <a:t>x</a:t>
            </a:r>
            <a:r>
              <a:rPr lang="en-US" sz="1600" baseline="-25000" smtClean="0">
                <a:solidFill>
                  <a:srgbClr val="FF0000"/>
                </a:solidFill>
              </a:rPr>
              <a:t>5</a:t>
            </a:r>
            <a:r>
              <a:rPr lang="en-US" sz="1600" smtClean="0">
                <a:solidFill>
                  <a:srgbClr val="FF0000"/>
                </a:solidFill>
              </a:rPr>
              <a:t>x</a:t>
            </a:r>
            <a:r>
              <a:rPr lang="en-US" sz="1600" baseline="-25000" smtClean="0">
                <a:solidFill>
                  <a:srgbClr val="FF0000"/>
                </a:solidFill>
              </a:rPr>
              <a:t>6</a:t>
            </a:r>
            <a:r>
              <a:rPr lang="en-US" sz="1600" smtClean="0">
                <a:solidFill>
                  <a:srgbClr val="FF0000"/>
                </a:solidFill>
              </a:rPr>
              <a:t>(2x</a:t>
            </a:r>
            <a:r>
              <a:rPr lang="en-US" sz="1600" baseline="-25000" smtClean="0">
                <a:solidFill>
                  <a:srgbClr val="FF0000"/>
                </a:solidFill>
              </a:rPr>
              <a:t>3</a:t>
            </a:r>
            <a:r>
              <a:rPr lang="en-US" sz="1600" smtClean="0">
                <a:solidFill>
                  <a:srgbClr val="FF0000"/>
                </a:solidFill>
              </a:rPr>
              <a:t>-x</a:t>
            </a:r>
            <a:r>
              <a:rPr lang="en-US" sz="1600" baseline="-25000" smtClean="0">
                <a:solidFill>
                  <a:srgbClr val="FF0000"/>
                </a:solidFill>
              </a:rPr>
              <a:t>1</a:t>
            </a:r>
            <a:r>
              <a:rPr lang="en-US" sz="1600" smtClean="0">
                <a:solidFill>
                  <a:srgbClr val="FF0000"/>
                </a:solidFill>
              </a:rPr>
              <a:t>+x</a:t>
            </a:r>
            <a:r>
              <a:rPr lang="en-US" sz="1600" baseline="-25000" smtClean="0">
                <a:solidFill>
                  <a:srgbClr val="FF0000"/>
                </a:solidFill>
              </a:rPr>
              <a:t>4</a:t>
            </a:r>
            <a:r>
              <a:rPr lang="en-US" sz="1600" smtClean="0">
                <a:solidFill>
                  <a:srgbClr val="FF0000"/>
                </a:solidFill>
              </a:rPr>
              <a:t>+2x</a:t>
            </a:r>
            <a:r>
              <a:rPr lang="en-US" sz="1600" baseline="-25000" smtClean="0">
                <a:solidFill>
                  <a:srgbClr val="FF0000"/>
                </a:solidFill>
              </a:rPr>
              <a:t>0</a:t>
            </a:r>
            <a:r>
              <a:rPr lang="en-US" sz="1600" smtClean="0">
                <a:solidFill>
                  <a:srgbClr val="FF0000"/>
                </a:solidFill>
              </a:rPr>
              <a:t>)(x</a:t>
            </a:r>
            <a:r>
              <a:rPr lang="en-US" sz="1600" baseline="-25000" smtClean="0">
                <a:solidFill>
                  <a:srgbClr val="FF0000"/>
                </a:solidFill>
              </a:rPr>
              <a:t>2</a:t>
            </a:r>
            <a:r>
              <a:rPr lang="en-US" sz="1600" smtClean="0">
                <a:solidFill>
                  <a:srgbClr val="FF0000"/>
                </a:solidFill>
              </a:rPr>
              <a:t>-3)*</a:t>
            </a:r>
            <a:r>
              <a:rPr lang="en-US" sz="1600" smtClean="0">
                <a:solidFill>
                  <a:srgbClr val="0000FF"/>
                </a:solidFill>
              </a:rPr>
              <a:t>(4y</a:t>
            </a:r>
            <a:r>
              <a:rPr lang="en-US" sz="1600" baseline="-25000" smtClean="0">
                <a:solidFill>
                  <a:srgbClr val="0000FF"/>
                </a:solidFill>
              </a:rPr>
              <a:t>1</a:t>
            </a:r>
            <a:r>
              <a:rPr lang="en-US" sz="1600" smtClean="0">
                <a:solidFill>
                  <a:srgbClr val="0000FF"/>
                </a:solidFill>
              </a:rPr>
              <a:t>+y</a:t>
            </a:r>
            <a:r>
              <a:rPr lang="en-US" sz="1600" baseline="-25000" smtClean="0">
                <a:solidFill>
                  <a:srgbClr val="0000FF"/>
                </a:solidFill>
              </a:rPr>
              <a:t>2</a:t>
            </a:r>
            <a:r>
              <a:rPr lang="en-US" sz="1600" smtClean="0">
                <a:solidFill>
                  <a:srgbClr val="0000FF"/>
                </a:solidFill>
              </a:rPr>
              <a:t>)(1+y</a:t>
            </a:r>
            <a:r>
              <a:rPr lang="en-US" sz="1600" baseline="-25000" smtClean="0">
                <a:solidFill>
                  <a:srgbClr val="0000FF"/>
                </a:solidFill>
              </a:rPr>
              <a:t>4</a:t>
            </a:r>
            <a:r>
              <a:rPr lang="en-US" sz="1600" smtClean="0">
                <a:solidFill>
                  <a:srgbClr val="0000FF"/>
                </a:solidFill>
              </a:rPr>
              <a:t>)y</a:t>
            </a:r>
            <a:r>
              <a:rPr lang="en-US" sz="1600" baseline="-25000" smtClean="0">
                <a:solidFill>
                  <a:srgbClr val="0000FF"/>
                </a:solidFill>
              </a:rPr>
              <a:t>3</a:t>
            </a:r>
            <a:r>
              <a:rPr lang="en-US" sz="1600" smtClean="0">
                <a:solidFill>
                  <a:srgbClr val="0000FF"/>
                </a:solidFill>
              </a:rPr>
              <a:t> </a:t>
            </a:r>
            <a:endParaRPr lang="en-US" b="0"/>
          </a:p>
        </p:txBody>
      </p:sp>
      <p:cxnSp>
        <p:nvCxnSpPr>
          <p:cNvPr id="11" name="מחבר ישר 10"/>
          <p:cNvCxnSpPr/>
          <p:nvPr/>
        </p:nvCxnSpPr>
        <p:spPr bwMode="auto">
          <a:xfrm>
            <a:off x="57150" y="1593841"/>
            <a:ext cx="8934450" cy="635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סוגר מסולסל שמאלי 18"/>
          <p:cNvSpPr/>
          <p:nvPr/>
        </p:nvSpPr>
        <p:spPr bwMode="auto">
          <a:xfrm rot="16200000">
            <a:off x="6071177" y="1346774"/>
            <a:ext cx="278252" cy="1600200"/>
          </a:xfrm>
          <a:prstGeom prst="leftBrace">
            <a:avLst>
              <a:gd name="adj1" fmla="val 8333"/>
              <a:gd name="adj2" fmla="val 51240"/>
            </a:avLst>
          </a:prstGeom>
          <a:noFill/>
          <a:ln w="19050" cap="flat" cmpd="sng" algn="ctr">
            <a:solidFill>
              <a:schemeClr val="tx2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1" y="2286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>
                <a:solidFill>
                  <a:srgbClr val="0000FF"/>
                </a:solidFill>
              </a:rPr>
              <a:t>Y-part</a:t>
            </a:r>
            <a:r>
              <a:rPr lang="en-US" sz="1400" smtClean="0"/>
              <a:t> appears separately</a:t>
            </a:r>
            <a:endParaRPr lang="en-US" sz="1400"/>
          </a:p>
        </p:txBody>
      </p: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41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152400" y="152400"/>
            <a:ext cx="8686800" cy="76687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wrap="square"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400" smtClean="0">
                <a:ln w="11430"/>
                <a:solidFill>
                  <a:schemeClr val="bg1">
                    <a:lumMod val="6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Concluding</a:t>
            </a:r>
            <a:r>
              <a:rPr lang="en-US" sz="44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: Reduction to </a:t>
            </a:r>
            <a:r>
              <a:rPr lang="en-US" sz="44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MAJ</a:t>
            </a:r>
            <a:r>
              <a:rPr lang="en-US" sz="4400" baseline="-250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n</a:t>
            </a:r>
            <a:endParaRPr lang="en-US" sz="4400" baseline="-2500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111197"/>
            <a:ext cx="86868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mtClean="0"/>
              <a:t>Consider all </a:t>
            </a:r>
            <a:r>
              <a:rPr lang="en-US" smtClean="0">
                <a:solidFill>
                  <a:srgbClr val="009900"/>
                </a:solidFill>
              </a:rPr>
              <a:t>n/2</a:t>
            </a:r>
            <a:r>
              <a:rPr lang="en-US" smtClean="0"/>
              <a:t>-degree </a:t>
            </a:r>
            <a:r>
              <a:rPr lang="en-US" smtClean="0">
                <a:solidFill>
                  <a:srgbClr val="FF0000"/>
                </a:solidFill>
              </a:rPr>
              <a:t>Y</a:t>
            </a:r>
            <a:r>
              <a:rPr lang="en-US" smtClean="0"/>
              <a:t>-</a:t>
            </a:r>
            <a:r>
              <a:rPr lang="en-US" smtClean="0">
                <a:solidFill>
                  <a:srgbClr val="FF0000"/>
                </a:solidFill>
              </a:rPr>
              <a:t>monomials</a:t>
            </a:r>
            <a:r>
              <a:rPr lang="en-US" smtClean="0"/>
              <a:t>. Each must appear fully in the proof, as follows:</a:t>
            </a:r>
          </a:p>
          <a:p>
            <a:pPr marL="457200" indent="-457200"/>
            <a:r>
              <a:rPr lang="en-US" smtClean="0"/>
              <a:t>		</a:t>
            </a:r>
            <a:r>
              <a:rPr lang="en-US" smtClean="0">
                <a:solidFill>
                  <a:srgbClr val="0000FF"/>
                </a:solidFill>
              </a:rPr>
              <a:t> (…+</a:t>
            </a:r>
            <a:r>
              <a:rPr lang="en-US" smtClean="0">
                <a:solidFill>
                  <a:srgbClr val="FF0000"/>
                </a:solidFill>
              </a:rPr>
              <a:t>y</a:t>
            </a:r>
            <a:r>
              <a:rPr lang="en-US" baseline="-25000" smtClean="0">
                <a:solidFill>
                  <a:srgbClr val="FF0000"/>
                </a:solidFill>
              </a:rPr>
              <a:t>1</a:t>
            </a:r>
            <a:r>
              <a:rPr lang="en-US" smtClean="0">
                <a:solidFill>
                  <a:srgbClr val="0000FF"/>
                </a:solidFill>
              </a:rPr>
              <a:t>+…)(…+</a:t>
            </a:r>
            <a:r>
              <a:rPr lang="en-US" smtClean="0">
                <a:solidFill>
                  <a:srgbClr val="FF0000"/>
                </a:solidFill>
              </a:rPr>
              <a:t>y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0000FF"/>
                </a:solidFill>
              </a:rPr>
              <a:t>+…)….(…+</a:t>
            </a:r>
            <a:r>
              <a:rPr lang="en-US" smtClean="0">
                <a:solidFill>
                  <a:srgbClr val="FF0000"/>
                </a:solidFill>
              </a:rPr>
              <a:t>y</a:t>
            </a:r>
            <a:r>
              <a:rPr lang="en-US" baseline="-25000" smtClean="0">
                <a:solidFill>
                  <a:srgbClr val="FF0000"/>
                </a:solidFill>
              </a:rPr>
              <a:t>n/2</a:t>
            </a:r>
            <a:r>
              <a:rPr lang="en-US" smtClean="0">
                <a:solidFill>
                  <a:srgbClr val="0000FF"/>
                </a:solidFill>
              </a:rPr>
              <a:t>+…) </a:t>
            </a:r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x f</a:t>
            </a:r>
          </a:p>
          <a:p>
            <a:pPr marL="457200" indent="-457200"/>
            <a:r>
              <a:rPr lang="en-US" smtClean="0"/>
              <a:t>Take the set of all these </a:t>
            </a:r>
            <a:r>
              <a:rPr lang="el-GR" smtClean="0">
                <a:solidFill>
                  <a:srgbClr val="FF0000"/>
                </a:solidFill>
              </a:rPr>
              <a:t>ΠΣ </a:t>
            </a:r>
            <a:r>
              <a:rPr lang="en-US" smtClean="0"/>
              <a:t>subformulas:</a:t>
            </a:r>
          </a:p>
          <a:p>
            <a:pPr marL="457200" indent="-457200"/>
            <a:r>
              <a:rPr lang="en-US" sz="3600" smtClean="0"/>
              <a:t>{</a:t>
            </a:r>
            <a:r>
              <a:rPr lang="en-US" sz="2000" smtClean="0">
                <a:solidFill>
                  <a:srgbClr val="0000FF"/>
                </a:solidFill>
              </a:rPr>
              <a:t>(…+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2000" smtClean="0">
                <a:solidFill>
                  <a:srgbClr val="0000FF"/>
                </a:solidFill>
              </a:rPr>
              <a:t>+…)(…+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2000" smtClean="0">
                <a:solidFill>
                  <a:srgbClr val="0000FF"/>
                </a:solidFill>
              </a:rPr>
              <a:t>+…)….(…+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n/2</a:t>
            </a:r>
            <a:r>
              <a:rPr lang="en-US" sz="2000" smtClean="0">
                <a:solidFill>
                  <a:srgbClr val="0000FF"/>
                </a:solidFill>
              </a:rPr>
              <a:t>+…)</a:t>
            </a:r>
            <a:r>
              <a:rPr lang="en-US" sz="2000" smtClean="0"/>
              <a:t>,…,</a:t>
            </a:r>
            <a:r>
              <a:rPr lang="en-US" sz="2000" smtClean="0">
                <a:solidFill>
                  <a:srgbClr val="0000FF"/>
                </a:solidFill>
              </a:rPr>
              <a:t>(…+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2000" smtClean="0">
                <a:solidFill>
                  <a:srgbClr val="0000FF"/>
                </a:solidFill>
              </a:rPr>
              <a:t>+…)(…+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2000" smtClean="0">
                <a:solidFill>
                  <a:srgbClr val="0000FF"/>
                </a:solidFill>
              </a:rPr>
              <a:t>+…)….(…+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n/2</a:t>
            </a:r>
            <a:r>
              <a:rPr lang="en-US" sz="2000" smtClean="0">
                <a:solidFill>
                  <a:srgbClr val="0000FF"/>
                </a:solidFill>
              </a:rPr>
              <a:t>+…)</a:t>
            </a:r>
            <a:r>
              <a:rPr lang="en-US" sz="4000" smtClean="0"/>
              <a:t>}</a:t>
            </a:r>
            <a:endParaRPr lang="en-US" smtClean="0"/>
          </a:p>
          <a:p>
            <a:pPr marL="457200" indent="-457200"/>
            <a:endParaRPr lang="en-US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mtClean="0"/>
              <a:t>Discard every symbol different than y variables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mtClean="0"/>
              <a:t>Transform </a:t>
            </a:r>
            <a:r>
              <a:rPr lang="en-US" smtClean="0">
                <a:solidFill>
                  <a:srgbClr val="FF0000"/>
                </a:solidFill>
              </a:rPr>
              <a:t>products to ANDs </a:t>
            </a:r>
            <a:r>
              <a:rPr lang="en-US" smtClean="0"/>
              <a:t>and </a:t>
            </a:r>
            <a:r>
              <a:rPr lang="en-US" smtClean="0">
                <a:solidFill>
                  <a:srgbClr val="FF0000"/>
                </a:solidFill>
              </a:rPr>
              <a:t>plus to ORs.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mtClean="0"/>
              <a:t>We obtain a set of CNF formulas, the </a:t>
            </a:r>
            <a:r>
              <a:rPr lang="en-US" smtClean="0">
                <a:solidFill>
                  <a:srgbClr val="0000FF"/>
                </a:solidFill>
              </a:rPr>
              <a:t>disjunction</a:t>
            </a:r>
            <a:r>
              <a:rPr lang="en-US" smtClean="0"/>
              <a:t> of which computes </a:t>
            </a:r>
            <a:r>
              <a:rPr lang="en-US" smtClean="0">
                <a:solidFill>
                  <a:srgbClr val="FF0000"/>
                </a:solidFill>
              </a:rPr>
              <a:t>MAJORITY</a:t>
            </a:r>
            <a:r>
              <a:rPr lang="en-US" baseline="-25000" smtClean="0">
                <a:solidFill>
                  <a:srgbClr val="FF0000"/>
                </a:solidFill>
              </a:rPr>
              <a:t>n</a:t>
            </a:r>
            <a:r>
              <a:rPr lang="en-US" smtClean="0"/>
              <a:t> (</a:t>
            </a:r>
            <a:r>
              <a:rPr lang="en-US" smtClean="0">
                <a:solidFill>
                  <a:schemeClr val="bg2">
                    <a:lumMod val="75000"/>
                  </a:schemeClr>
                </a:solidFill>
              </a:rPr>
              <a:t>by multilinearity of proof-lines</a:t>
            </a:r>
            <a:r>
              <a:rPr lang="en-US" smtClean="0"/>
              <a:t>):</a:t>
            </a:r>
          </a:p>
          <a:p>
            <a:pPr marL="457200" indent="-457200"/>
            <a:r>
              <a:rPr lang="en-US" sz="3600" smtClean="0"/>
              <a:t>{</a:t>
            </a:r>
            <a:r>
              <a:rPr lang="en-US" sz="2000" smtClean="0">
                <a:solidFill>
                  <a:srgbClr val="0000FF"/>
                </a:solidFill>
              </a:rPr>
              <a:t>(…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0000FF"/>
                </a:solidFill>
              </a:rPr>
              <a:t>…)</a:t>
            </a:r>
            <a:r>
              <a:rPr lang="el-GR" sz="2000" smtClean="0">
                <a:solidFill>
                  <a:srgbClr val="009900"/>
                </a:solidFill>
              </a:rPr>
              <a:t>Λ</a:t>
            </a:r>
            <a:r>
              <a:rPr lang="en-US" sz="2000" smtClean="0">
                <a:solidFill>
                  <a:srgbClr val="0000FF"/>
                </a:solidFill>
              </a:rPr>
              <a:t>(…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0000FF"/>
                </a:solidFill>
              </a:rPr>
              <a:t>…)</a:t>
            </a:r>
            <a:r>
              <a:rPr lang="el-GR" sz="2000" smtClean="0">
                <a:solidFill>
                  <a:srgbClr val="009900"/>
                </a:solidFill>
              </a:rPr>
              <a:t>Λ</a:t>
            </a:r>
            <a:r>
              <a:rPr lang="en-US" sz="2000" smtClean="0">
                <a:solidFill>
                  <a:srgbClr val="009900"/>
                </a:solidFill>
              </a:rPr>
              <a:t>…</a:t>
            </a:r>
            <a:r>
              <a:rPr lang="el-GR" sz="2000" smtClean="0">
                <a:solidFill>
                  <a:srgbClr val="009900"/>
                </a:solidFill>
              </a:rPr>
              <a:t>Λ</a:t>
            </a:r>
            <a:r>
              <a:rPr lang="en-US" sz="2000" smtClean="0">
                <a:solidFill>
                  <a:srgbClr val="0000FF"/>
                </a:solidFill>
              </a:rPr>
              <a:t>(…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n/2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0000FF"/>
                </a:solidFill>
              </a:rPr>
              <a:t>…)</a:t>
            </a:r>
            <a:r>
              <a:rPr lang="el-GR" sz="2000" smtClean="0">
                <a:solidFill>
                  <a:srgbClr val="0000FF"/>
                </a:solidFill>
              </a:rPr>
              <a:t> </a:t>
            </a:r>
            <a:r>
              <a:rPr lang="en-US" sz="2000" smtClean="0"/>
              <a:t>,…,</a:t>
            </a:r>
          </a:p>
          <a:p>
            <a:pPr marL="457200" indent="-457200"/>
            <a:r>
              <a:rPr lang="en-US" sz="2000" smtClean="0">
                <a:solidFill>
                  <a:srgbClr val="0000FF"/>
                </a:solidFill>
              </a:rPr>
              <a:t>				</a:t>
            </a:r>
            <a:r>
              <a:rPr lang="en-US" sz="3600" smtClean="0"/>
              <a:t> </a:t>
            </a:r>
            <a:r>
              <a:rPr lang="en-US" sz="2000" smtClean="0">
                <a:solidFill>
                  <a:srgbClr val="0000FF"/>
                </a:solidFill>
              </a:rPr>
              <a:t>(…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0000FF"/>
                </a:solidFill>
              </a:rPr>
              <a:t>…)</a:t>
            </a:r>
            <a:r>
              <a:rPr lang="el-GR" sz="2000" smtClean="0">
                <a:solidFill>
                  <a:srgbClr val="009900"/>
                </a:solidFill>
              </a:rPr>
              <a:t>Λ</a:t>
            </a:r>
            <a:r>
              <a:rPr lang="en-US" sz="2000" smtClean="0">
                <a:solidFill>
                  <a:srgbClr val="0000FF"/>
                </a:solidFill>
              </a:rPr>
              <a:t>(…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2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0000FF"/>
                </a:solidFill>
              </a:rPr>
              <a:t>…)</a:t>
            </a:r>
            <a:r>
              <a:rPr lang="el-GR" sz="2000" smtClean="0">
                <a:solidFill>
                  <a:srgbClr val="009900"/>
                </a:solidFill>
              </a:rPr>
              <a:t>Λ</a:t>
            </a:r>
            <a:r>
              <a:rPr lang="en-US" sz="2000" smtClean="0">
                <a:solidFill>
                  <a:srgbClr val="009900"/>
                </a:solidFill>
              </a:rPr>
              <a:t>…</a:t>
            </a:r>
            <a:r>
              <a:rPr lang="el-GR" sz="2000" smtClean="0">
                <a:solidFill>
                  <a:srgbClr val="009900"/>
                </a:solidFill>
              </a:rPr>
              <a:t>Λ</a:t>
            </a:r>
            <a:r>
              <a:rPr lang="en-US" sz="2000" smtClean="0">
                <a:solidFill>
                  <a:srgbClr val="0000FF"/>
                </a:solidFill>
              </a:rPr>
              <a:t>(…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FF0000"/>
                </a:solidFill>
              </a:rPr>
              <a:t>y</a:t>
            </a:r>
            <a:r>
              <a:rPr lang="en-US" sz="2000" baseline="-25000" smtClean="0">
                <a:solidFill>
                  <a:srgbClr val="FF0000"/>
                </a:solidFill>
              </a:rPr>
              <a:t>n/2</a:t>
            </a:r>
            <a:r>
              <a:rPr lang="en-US" sz="1600" smtClean="0">
                <a:solidFill>
                  <a:srgbClr val="0000FF"/>
                </a:solidFill>
              </a:rPr>
              <a:t>V</a:t>
            </a:r>
            <a:r>
              <a:rPr lang="en-US" sz="2000" smtClean="0">
                <a:solidFill>
                  <a:srgbClr val="0000FF"/>
                </a:solidFill>
              </a:rPr>
              <a:t>…)</a:t>
            </a:r>
            <a:r>
              <a:rPr lang="en-US" sz="4000" smtClean="0"/>
              <a:t>}</a:t>
            </a:r>
            <a:endParaRPr lang="en-US"/>
          </a:p>
        </p:txBody>
      </p:sp>
      <p:sp>
        <p:nvSpPr>
          <p:cNvPr id="7" name="מלבן 6"/>
          <p:cNvSpPr/>
          <p:nvPr/>
        </p:nvSpPr>
        <p:spPr bwMode="auto">
          <a:xfrm>
            <a:off x="8077200" y="6172200"/>
            <a:ext cx="381000" cy="381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9B5E3C-764A-4E86-96C9-7C8081EDA24B}" type="slidenum">
              <a:rPr lang="he-IL" smtClean="0"/>
              <a:pPr/>
              <a:t>42</a:t>
            </a:fld>
            <a:endParaRPr lang="en-US" sz="1400" smtClean="0">
              <a:latin typeface="Times New Roman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152400" y="152400"/>
            <a:ext cx="8686800" cy="76687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wrap="square"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10000"/>
              </a:spcBef>
              <a:buClr>
                <a:schemeClr val="tx1"/>
              </a:buClr>
              <a:defRPr/>
            </a:pPr>
            <a:r>
              <a:rPr lang="en-US" sz="44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Conclusions</a:t>
            </a:r>
            <a:endParaRPr lang="en-US" sz="4400" baseline="-2500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1000" y="1317625"/>
            <a:ext cx="84582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1000" indent="-381000" eaLnBrk="0" hangingPunct="0">
              <a:spcBef>
                <a:spcPct val="20000"/>
              </a:spcBef>
              <a:buClr>
                <a:schemeClr val="tx1"/>
              </a:buClr>
            </a:pPr>
            <a:endParaRPr lang="en-US" sz="320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111197"/>
            <a:ext cx="8686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smtClean="0">
                <a:solidFill>
                  <a:srgbClr val="0000FF"/>
                </a:solidFill>
              </a:rPr>
              <a:t>Equational proofs are a natural formalism connecting proof complexity and algebraic complexity</a:t>
            </a:r>
            <a:endParaRPr lang="en-US" sz="3200">
              <a:solidFill>
                <a:srgbClr val="0000FF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200" smtClean="0"/>
              <a:t>Extension of proof system to other languages of interst in complexity theory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smtClean="0">
                <a:solidFill>
                  <a:srgbClr val="669900"/>
                </a:solidFill>
              </a:rPr>
              <a:t>Upper bounds are as intersting as lower bounds</a:t>
            </a:r>
          </a:p>
          <a:p>
            <a:pPr marL="457200" indent="-457200"/>
            <a:endParaRPr lang="en-US" smtClean="0"/>
          </a:p>
        </p:txBody>
      </p:sp>
    </p:spTree>
  </p:cSld>
  <p:clrMapOvr>
    <a:masterClrMapping/>
  </p:clrMapOvr>
  <p:transition advTm="2507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1676400" y="2286000"/>
            <a:ext cx="5791200" cy="10953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prstTxWarp prst="textDouble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660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Thank</a:t>
            </a:r>
            <a:r>
              <a:rPr lang="en-US" sz="660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You </a:t>
            </a:r>
            <a:r>
              <a:rPr lang="en-US" sz="660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!</a:t>
            </a: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43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321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8600" y="2362200"/>
            <a:ext cx="8458200" cy="24384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prstTxWarp prst="textButt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>
                <a:ln w="11430"/>
                <a:solidFill>
                  <a:schemeClr val="bg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The </a:t>
            </a:r>
            <a:r>
              <a:rPr lang="en-US" sz="54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Formal </a:t>
            </a:r>
            <a:r>
              <a:rPr lang="en-US" sz="5400" smtClean="0">
                <a:ln w="11430"/>
                <a:solidFill>
                  <a:schemeClr val="bg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Model</a:t>
            </a:r>
            <a:r>
              <a:rPr lang="en-US" sz="66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:</a:t>
            </a:r>
          </a:p>
          <a:p>
            <a:pPr eaLnBrk="0" hangingPunct="0">
              <a:spcBef>
                <a:spcPct val="50000"/>
              </a:spcBef>
              <a:buClr>
                <a:schemeClr val="tx1"/>
              </a:buClr>
              <a:defRPr/>
            </a:pPr>
            <a:r>
              <a:rPr lang="en-US" sz="540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Equational</a:t>
            </a:r>
            <a:r>
              <a:rPr lang="en-US" sz="540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540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Proof Systems</a:t>
            </a:r>
            <a:endParaRPr lang="en-US" sz="540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5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15366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4"/>
          <p:cNvSpPr txBox="1">
            <a:spLocks noChangeArrowheads="1"/>
          </p:cNvSpPr>
          <p:nvPr/>
        </p:nvSpPr>
        <p:spPr bwMode="auto">
          <a:xfrm>
            <a:off x="381000" y="304800"/>
            <a:ext cx="8405813" cy="792163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</p:spPr>
        <p:txBody>
          <a:bodyPr lIns="90488" tIns="44450" rIns="90488" bIns="4445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480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Arithmetic</a:t>
            </a:r>
            <a:r>
              <a:rPr lang="en-US" sz="400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480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formulas</a:t>
            </a: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328613" y="1273175"/>
            <a:ext cx="8510587" cy="109312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95000"/>
              </a:lnSpc>
              <a:spcBef>
                <a:spcPct val="50000"/>
              </a:spcBef>
              <a:spcAft>
                <a:spcPct val="400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>
                <a:solidFill>
                  <a:srgbClr val="FF0000"/>
                </a:solidFill>
              </a:rPr>
              <a:t>Fix a </a:t>
            </a:r>
            <a:r>
              <a:rPr lang="en-US" smtClean="0">
                <a:solidFill>
                  <a:srgbClr val="FF0000"/>
                </a:solidFill>
              </a:rPr>
              <a:t>field     (</a:t>
            </a:r>
            <a:r>
              <a:rPr lang="en-US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say, the complex numbers</a:t>
            </a:r>
            <a:r>
              <a:rPr lang="en-US" smtClean="0">
                <a:solidFill>
                  <a:srgbClr val="FF0000"/>
                </a:solidFill>
              </a:rPr>
              <a:t>)</a:t>
            </a:r>
            <a:endParaRPr lang="en-US">
              <a:solidFill>
                <a:schemeClr val="tx1"/>
              </a:solidFill>
            </a:endParaRPr>
          </a:p>
          <a:p>
            <a:pPr eaLnBrk="0" hangingPunct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mtClean="0">
                <a:solidFill>
                  <a:schemeClr val="accent6">
                    <a:lumMod val="75000"/>
                  </a:schemeClr>
                </a:solidFill>
              </a:rPr>
              <a:t>An </a:t>
            </a:r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arithmetic formula over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   :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16388" name="Picture 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59013" y="1273175"/>
            <a:ext cx="331787" cy="444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pic>
        <p:nvPicPr>
          <p:cNvPr id="16389" name="Picture 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890045"/>
            <a:ext cx="355600" cy="4762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9" name="אליפסה 8"/>
          <p:cNvSpPr/>
          <p:nvPr/>
        </p:nvSpPr>
        <p:spPr bwMode="auto">
          <a:xfrm>
            <a:off x="2133600" y="2895600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3" name="מחבר חץ ישר 12"/>
          <p:cNvCxnSpPr/>
          <p:nvPr/>
        </p:nvCxnSpPr>
        <p:spPr bwMode="auto">
          <a:xfrm rot="16200000" flipV="1">
            <a:off x="3280569" y="3890169"/>
            <a:ext cx="436562" cy="38735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 bwMode="auto">
          <a:xfrm flipV="1">
            <a:off x="1552575" y="3144838"/>
            <a:ext cx="581025" cy="465137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6393" name="TextBox 18"/>
          <p:cNvSpPr txBox="1">
            <a:spLocks noChangeArrowheads="1"/>
          </p:cNvSpPr>
          <p:nvPr/>
        </p:nvSpPr>
        <p:spPr bwMode="auto">
          <a:xfrm>
            <a:off x="2178050" y="2774950"/>
            <a:ext cx="269875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>
                <a:sym typeface="Mathematica1" pitchFamily="2" charset="2"/>
              </a:rPr>
              <a:t></a:t>
            </a:r>
            <a:endParaRPr lang="en-US" sz="3200"/>
          </a:p>
        </p:txBody>
      </p:sp>
      <p:sp>
        <p:nvSpPr>
          <p:cNvPr id="20" name="אליפסה 19"/>
          <p:cNvSpPr/>
          <p:nvPr/>
        </p:nvSpPr>
        <p:spPr bwMode="auto">
          <a:xfrm>
            <a:off x="3048000" y="3554413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21" name="מחבר חץ ישר 20"/>
          <p:cNvCxnSpPr>
            <a:stCxn id="20" idx="1"/>
          </p:cNvCxnSpPr>
          <p:nvPr/>
        </p:nvCxnSpPr>
        <p:spPr bwMode="auto">
          <a:xfrm rot="16200000" flipV="1">
            <a:off x="2566194" y="3072606"/>
            <a:ext cx="485775" cy="58896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 bwMode="auto">
          <a:xfrm rot="5400000" flipH="1" flipV="1">
            <a:off x="2748757" y="3936206"/>
            <a:ext cx="436562" cy="295275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6397" name="TextBox 22"/>
          <p:cNvSpPr txBox="1">
            <a:spLocks noChangeArrowheads="1"/>
          </p:cNvSpPr>
          <p:nvPr/>
        </p:nvSpPr>
        <p:spPr bwMode="auto">
          <a:xfrm>
            <a:off x="3114675" y="3470275"/>
            <a:ext cx="26987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/>
              <a:t>+</a:t>
            </a:r>
            <a:endParaRPr lang="en-US"/>
          </a:p>
        </p:txBody>
      </p:sp>
      <p:sp>
        <p:nvSpPr>
          <p:cNvPr id="29" name="אליפסה 28"/>
          <p:cNvSpPr/>
          <p:nvPr/>
        </p:nvSpPr>
        <p:spPr bwMode="auto">
          <a:xfrm>
            <a:off x="3581400" y="4276725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6399" name="TextBox 29"/>
          <p:cNvSpPr txBox="1">
            <a:spLocks noChangeArrowheads="1"/>
          </p:cNvSpPr>
          <p:nvPr/>
        </p:nvSpPr>
        <p:spPr bwMode="auto">
          <a:xfrm>
            <a:off x="3648075" y="4264025"/>
            <a:ext cx="269875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/>
              <a:t>3</a:t>
            </a:r>
            <a:endParaRPr lang="en-US" sz="1800"/>
          </a:p>
        </p:txBody>
      </p:sp>
      <p:sp>
        <p:nvSpPr>
          <p:cNvPr id="31" name="אליפסה 30"/>
          <p:cNvSpPr/>
          <p:nvPr/>
        </p:nvSpPr>
        <p:spPr bwMode="auto">
          <a:xfrm>
            <a:off x="2590800" y="432593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37" name="מחבר חץ ישר 36"/>
          <p:cNvCxnSpPr/>
          <p:nvPr/>
        </p:nvCxnSpPr>
        <p:spPr bwMode="auto">
          <a:xfrm rot="16200000" flipV="1">
            <a:off x="1547019" y="3940969"/>
            <a:ext cx="398462" cy="38735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אליפסה 37"/>
          <p:cNvSpPr/>
          <p:nvPr/>
        </p:nvSpPr>
        <p:spPr bwMode="auto">
          <a:xfrm>
            <a:off x="1295400" y="3586163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39" name="מחבר חץ ישר 38"/>
          <p:cNvCxnSpPr/>
          <p:nvPr/>
        </p:nvCxnSpPr>
        <p:spPr bwMode="auto">
          <a:xfrm rot="5400000" flipH="1" flipV="1">
            <a:off x="1015207" y="3987006"/>
            <a:ext cx="398462" cy="295275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6404" name="TextBox 39"/>
          <p:cNvSpPr txBox="1">
            <a:spLocks noChangeArrowheads="1"/>
          </p:cNvSpPr>
          <p:nvPr/>
        </p:nvSpPr>
        <p:spPr bwMode="auto">
          <a:xfrm>
            <a:off x="1362075" y="3502025"/>
            <a:ext cx="26987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/>
              <a:t>+</a:t>
            </a:r>
            <a:endParaRPr lang="en-US"/>
          </a:p>
        </p:txBody>
      </p:sp>
      <p:sp>
        <p:nvSpPr>
          <p:cNvPr id="41" name="אליפסה 40"/>
          <p:cNvSpPr/>
          <p:nvPr/>
        </p:nvSpPr>
        <p:spPr bwMode="auto">
          <a:xfrm>
            <a:off x="1828800" y="4308475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3" name="אליפסה 42"/>
          <p:cNvSpPr/>
          <p:nvPr/>
        </p:nvSpPr>
        <p:spPr bwMode="auto">
          <a:xfrm>
            <a:off x="779463" y="4298950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6407" name="TextBox 44"/>
          <p:cNvSpPr txBox="1">
            <a:spLocks noChangeArrowheads="1"/>
          </p:cNvSpPr>
          <p:nvPr/>
        </p:nvSpPr>
        <p:spPr bwMode="auto">
          <a:xfrm>
            <a:off x="762000" y="4244975"/>
            <a:ext cx="4667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 smtClean="0"/>
              <a:t>x</a:t>
            </a:r>
            <a:r>
              <a:rPr lang="en-US" sz="2000" baseline="-25000" smtClean="0"/>
              <a:t>1</a:t>
            </a:r>
            <a:endParaRPr lang="en-US" sz="1600"/>
          </a:p>
        </p:txBody>
      </p:sp>
      <p:sp>
        <p:nvSpPr>
          <p:cNvPr id="16408" name="TextBox 45"/>
          <p:cNvSpPr txBox="1">
            <a:spLocks noChangeArrowheads="1"/>
          </p:cNvSpPr>
          <p:nvPr/>
        </p:nvSpPr>
        <p:spPr bwMode="auto">
          <a:xfrm>
            <a:off x="1808163" y="4298950"/>
            <a:ext cx="4667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/>
              <a:t>x</a:t>
            </a:r>
            <a:r>
              <a:rPr lang="en-US" sz="2000" baseline="-25000"/>
              <a:t>2</a:t>
            </a:r>
            <a:endParaRPr lang="en-US" sz="1600"/>
          </a:p>
        </p:txBody>
      </p:sp>
      <p:sp>
        <p:nvSpPr>
          <p:cNvPr id="16409" name="TextBox 51"/>
          <p:cNvSpPr txBox="1">
            <a:spLocks noChangeArrowheads="1"/>
          </p:cNvSpPr>
          <p:nvPr/>
        </p:nvSpPr>
        <p:spPr bwMode="auto">
          <a:xfrm>
            <a:off x="2573338" y="4302125"/>
            <a:ext cx="465137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000"/>
              <a:t>x</a:t>
            </a:r>
            <a:r>
              <a:rPr lang="en-US" sz="2000" baseline="-25000"/>
              <a:t>2</a:t>
            </a:r>
            <a:endParaRPr lang="en-US" sz="1600"/>
          </a:p>
        </p:txBody>
      </p:sp>
      <p:sp>
        <p:nvSpPr>
          <p:cNvPr id="16410" name="TextBox 52"/>
          <p:cNvSpPr txBox="1">
            <a:spLocks noChangeArrowheads="1"/>
          </p:cNvSpPr>
          <p:nvPr/>
        </p:nvSpPr>
        <p:spPr bwMode="auto">
          <a:xfrm>
            <a:off x="4978400" y="4149725"/>
            <a:ext cx="3860800" cy="177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>
                <a:solidFill>
                  <a:srgbClr val="0000FF"/>
                </a:solidFill>
              </a:rPr>
              <a:t>(</a:t>
            </a:r>
            <a:r>
              <a:rPr lang="en-US" sz="3200" err="1" smtClean="0">
                <a:solidFill>
                  <a:srgbClr val="0000FF"/>
                </a:solidFill>
              </a:rPr>
              <a:t>x</a:t>
            </a:r>
            <a:r>
              <a:rPr lang="en-US" sz="3200" baseline="-25000" err="1" smtClean="0">
                <a:solidFill>
                  <a:srgbClr val="0000FF"/>
                </a:solidFill>
              </a:rPr>
              <a:t>1</a:t>
            </a:r>
            <a:r>
              <a:rPr lang="en-US" sz="3200" err="1" smtClean="0">
                <a:solidFill>
                  <a:srgbClr val="0000FF"/>
                </a:solidFill>
              </a:rPr>
              <a:t>+x</a:t>
            </a:r>
            <a:r>
              <a:rPr lang="en-US" sz="3200" baseline="-25000" err="1" smtClean="0">
                <a:solidFill>
                  <a:srgbClr val="0000FF"/>
                </a:solidFill>
              </a:rPr>
              <a:t>2</a:t>
            </a:r>
            <a:r>
              <a:rPr lang="en-US" sz="3200">
                <a:solidFill>
                  <a:srgbClr val="0000FF"/>
                </a:solidFill>
              </a:rPr>
              <a:t>)•(</a:t>
            </a:r>
            <a:r>
              <a:rPr lang="en-US" sz="3200" err="1">
                <a:solidFill>
                  <a:srgbClr val="0000FF"/>
                </a:solidFill>
              </a:rPr>
              <a:t>x</a:t>
            </a:r>
            <a:r>
              <a:rPr lang="en-US" sz="3200" baseline="-25000" err="1">
                <a:solidFill>
                  <a:srgbClr val="0000FF"/>
                </a:solidFill>
              </a:rPr>
              <a:t>2</a:t>
            </a:r>
            <a:r>
              <a:rPr lang="en-US" sz="3200" err="1">
                <a:solidFill>
                  <a:srgbClr val="0000FF"/>
                </a:solidFill>
              </a:rPr>
              <a:t>+3</a:t>
            </a:r>
            <a:r>
              <a:rPr lang="en-US" sz="3200" smtClean="0">
                <a:solidFill>
                  <a:srgbClr val="0000FF"/>
                </a:solidFill>
              </a:rPr>
              <a:t>)=</a:t>
            </a:r>
          </a:p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 smtClean="0">
                <a:solidFill>
                  <a:srgbClr val="669900"/>
                </a:solidFill>
              </a:rPr>
              <a:t>x</a:t>
            </a:r>
            <a:r>
              <a:rPr lang="en-US" sz="3200" baseline="-25000" smtClean="0">
                <a:solidFill>
                  <a:srgbClr val="669900"/>
                </a:solidFill>
              </a:rPr>
              <a:t>1</a:t>
            </a:r>
            <a:r>
              <a:rPr lang="en-US" sz="3200" smtClean="0">
                <a:solidFill>
                  <a:srgbClr val="669900"/>
                </a:solidFill>
              </a:rPr>
              <a:t>x</a:t>
            </a:r>
            <a:r>
              <a:rPr lang="en-US" sz="3200" baseline="-25000" smtClean="0">
                <a:solidFill>
                  <a:srgbClr val="669900"/>
                </a:solidFill>
              </a:rPr>
              <a:t>2</a:t>
            </a:r>
            <a:r>
              <a:rPr lang="en-US" sz="3200" smtClean="0">
                <a:solidFill>
                  <a:srgbClr val="669900"/>
                </a:solidFill>
              </a:rPr>
              <a:t>+x</a:t>
            </a:r>
            <a:r>
              <a:rPr lang="en-US" sz="3200" baseline="-25000" smtClean="0">
                <a:solidFill>
                  <a:srgbClr val="669900"/>
                </a:solidFill>
              </a:rPr>
              <a:t>2</a:t>
            </a:r>
            <a:r>
              <a:rPr lang="en-US" sz="3200" baseline="30000" smtClean="0">
                <a:solidFill>
                  <a:srgbClr val="669900"/>
                </a:solidFill>
              </a:rPr>
              <a:t>2</a:t>
            </a:r>
            <a:r>
              <a:rPr lang="en-US" sz="3200" smtClean="0">
                <a:solidFill>
                  <a:srgbClr val="669900"/>
                </a:solidFill>
              </a:rPr>
              <a:t>+3x</a:t>
            </a:r>
            <a:r>
              <a:rPr lang="en-US" sz="3200" baseline="-25000" smtClean="0">
                <a:solidFill>
                  <a:srgbClr val="669900"/>
                </a:solidFill>
              </a:rPr>
              <a:t>1</a:t>
            </a:r>
            <a:r>
              <a:rPr lang="en-US" sz="3200" smtClean="0">
                <a:solidFill>
                  <a:srgbClr val="669900"/>
                </a:solidFill>
              </a:rPr>
              <a:t>+3x</a:t>
            </a:r>
            <a:r>
              <a:rPr lang="en-US" sz="3200" baseline="-25000" smtClean="0">
                <a:solidFill>
                  <a:srgbClr val="669900"/>
                </a:solidFill>
              </a:rPr>
              <a:t>2</a:t>
            </a:r>
            <a:endParaRPr lang="en-US" sz="3200" baseline="-25000">
              <a:solidFill>
                <a:srgbClr val="669900"/>
              </a:solidFill>
            </a:endParaRPr>
          </a:p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endParaRPr lang="en-US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6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48200" y="3248450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This formula </a:t>
            </a:r>
            <a:r>
              <a:rPr lang="en-US" smtClean="0">
                <a:solidFill>
                  <a:srgbClr val="FF0000"/>
                </a:solidFill>
              </a:rPr>
              <a:t>computes</a:t>
            </a:r>
            <a:r>
              <a:rPr lang="en-US" smtClean="0"/>
              <a:t> the (</a:t>
            </a:r>
            <a:r>
              <a:rPr lang="en-US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formal</a:t>
            </a:r>
            <a:r>
              <a:rPr lang="en-US" smtClean="0"/>
              <a:t>) polynomial:</a:t>
            </a:r>
            <a:endParaRPr lang="en-US"/>
          </a:p>
        </p:txBody>
      </p:sp>
    </p:spTree>
  </p:cSld>
  <p:clrMapOvr>
    <a:masterClrMapping/>
  </p:clrMapOvr>
  <p:transition advTm="76503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 bwMode="auto">
          <a:xfrm>
            <a:off x="838200" y="2209800"/>
            <a:ext cx="7467600" cy="4495800"/>
          </a:xfrm>
          <a:prstGeom prst="rect">
            <a:avLst/>
          </a:prstGeom>
          <a:solidFill>
            <a:srgbClr val="FFFF00">
              <a:tint val="66000"/>
              <a:satMod val="16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Equational</a:t>
            </a: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Proofs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3" y="914400"/>
            <a:ext cx="8561387" cy="579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buFont typeface="Arial" pitchFamily="34" charset="0"/>
              <a:buChar char="•"/>
              <a:defRPr/>
            </a:pPr>
            <a:r>
              <a:rPr lang="en-US" sz="2800" smtClean="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Proof-lines are </a:t>
            </a:r>
            <a:r>
              <a:rPr lang="en-US" sz="2800" smtClean="0">
                <a:solidFill>
                  <a:srgbClr val="C00000"/>
                </a:solidFill>
                <a:cs typeface="Arial" pitchFamily="34" charset="0"/>
                <a:sym typeface="Wingdings" pitchFamily="2" charset="2"/>
              </a:rPr>
              <a:t>equations</a:t>
            </a:r>
            <a:r>
              <a:rPr lang="en-US" sz="2800" smtClean="0">
                <a:solidFill>
                  <a:srgbClr val="669900"/>
                </a:solidFill>
                <a:cs typeface="Arial" pitchFamily="34" charset="0"/>
                <a:sym typeface="Wingdings" pitchFamily="2" charset="2"/>
              </a:rPr>
              <a:t> between formulas</a:t>
            </a: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4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Axioms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polynomial-ring axioms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</a:t>
            </a: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	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Identity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f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endParaRPr lang="en-US" sz="320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zero element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err="1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err="1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0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</a:t>
            </a:r>
            <a:endParaRPr lang="en-US" sz="3200" smtClean="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unit element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err="1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1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f, </a:t>
            </a: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Addition </a:t>
            </a:r>
            <a:r>
              <a:rPr lang="en-US" sz="2800" err="1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commutativity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err="1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err="1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</a:t>
            </a:r>
            <a:endParaRPr lang="en-US" sz="3200" smtClean="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	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Product </a:t>
            </a:r>
            <a:r>
              <a:rPr lang="en-US" sz="2800" err="1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commutativity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err="1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err="1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    </a:t>
            </a:r>
            <a:endParaRPr lang="en-US" sz="320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</a:t>
            </a:r>
            <a:r>
              <a:rPr lang="en-US" sz="2800" err="1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Distributivity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f</a:t>
            </a:r>
            <a:r>
              <a:rPr lang="en-US" sz="320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(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err="1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h</a:t>
            </a:r>
            <a:r>
              <a:rPr lang="en-US" sz="32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)=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err="1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g</a:t>
            </a:r>
            <a:r>
              <a:rPr lang="en-US" sz="3200" err="1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200" err="1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3200" err="1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h</a:t>
            </a:r>
            <a:endParaRPr lang="en-US" sz="320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  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Number identities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 </a:t>
            </a:r>
            <a:r>
              <a:rPr lang="en-US" sz="28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</a:t>
            </a:r>
            <a:r>
              <a:rPr lang="en-US" sz="2800" err="1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+</a:t>
            </a:r>
            <a:r>
              <a:rPr lang="en-US" sz="2800" err="1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b</a:t>
            </a:r>
            <a:r>
              <a:rPr lang="en-US" sz="28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c</a:t>
            </a:r>
            <a:r>
              <a:rPr lang="en-US" sz="280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a</a:t>
            </a:r>
            <a:r>
              <a:rPr lang="en-US" sz="28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•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b</a:t>
            </a:r>
            <a:r>
              <a:rPr lang="en-US" sz="28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</a:t>
            </a: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d</a:t>
            </a: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			 </a:t>
            </a:r>
            <a:r>
              <a:rPr lang="en-US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(</a:t>
            </a:r>
            <a:r>
              <a:rPr lang="en-US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for </a:t>
            </a:r>
            <a:r>
              <a:rPr lang="en-US" smtClean="0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any a,b,c,d </a:t>
            </a:r>
            <a:r>
              <a:rPr lang="en-US">
                <a:solidFill>
                  <a:schemeClr val="bg2">
                    <a:lumMod val="75000"/>
                  </a:schemeClr>
                </a:solidFill>
                <a:cs typeface="Arial" pitchFamily="34" charset="0"/>
                <a:sym typeface="Wingdings" pitchFamily="2" charset="2"/>
              </a:rPr>
              <a:t>in the field</a:t>
            </a:r>
            <a:r>
              <a:rPr lang="en-US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)</a:t>
            </a:r>
            <a:endParaRPr lang="en-US" sz="3200">
              <a:solidFill>
                <a:srgbClr val="00B05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7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1524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Equational</a:t>
            </a: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Proofs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3" y="1371600"/>
            <a:ext cx="8561387" cy="502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4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Derivation rules</a:t>
            </a:r>
            <a:r>
              <a:rPr lang="en-US" sz="32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:</a:t>
            </a:r>
            <a:endParaRPr lang="en-US" sz="3200">
              <a:solidFill>
                <a:srgbClr val="0000FF"/>
              </a:solidFill>
              <a:cs typeface="Arial" pitchFamily="34" charset="0"/>
              <a:sym typeface="Wingdings" pitchFamily="2" charset="2"/>
            </a:endParaRPr>
          </a:p>
          <a:p>
            <a:pPr marL="381000" indent="-3810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>
              <a:solidFill>
                <a:srgbClr val="00B05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8</a:t>
            </a:fld>
            <a:endParaRPr lang="en-US" sz="1400">
              <a:latin typeface="Times New Roman" pitchFamily="18" charset="0"/>
            </a:endParaRPr>
          </a:p>
        </p:txBody>
      </p:sp>
      <p:pic>
        <p:nvPicPr>
          <p:cNvPr id="1105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310" y="2286000"/>
            <a:ext cx="8937171" cy="2209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מלבן 6"/>
          <p:cNvSpPr/>
          <p:nvPr/>
        </p:nvSpPr>
        <p:spPr bwMode="auto">
          <a:xfrm>
            <a:off x="93310" y="1371600"/>
            <a:ext cx="8937171" cy="3505200"/>
          </a:xfrm>
          <a:prstGeom prst="rect">
            <a:avLst/>
          </a:prstGeom>
          <a:noFill/>
          <a:ln w="381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3" y="1524000"/>
            <a:ext cx="8561387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2800" smtClean="0">
                <a:solidFill>
                  <a:srgbClr val="009900"/>
                </a:solidFill>
                <a:cs typeface="Arial" pitchFamily="34" charset="0"/>
                <a:sym typeface="Wingdings" pitchFamily="2" charset="2"/>
              </a:rPr>
              <a:t>DEF</a:t>
            </a:r>
            <a:r>
              <a:rPr lang="en-US" sz="2800" smtClean="0">
                <a:solidFill>
                  <a:srgbClr val="3399FF"/>
                </a:solidFill>
                <a:cs typeface="Arial" pitchFamily="34" charset="0"/>
                <a:sym typeface="Wingdings" pitchFamily="2" charset="2"/>
              </a:rPr>
              <a:t>:</a:t>
            </a:r>
            <a:r>
              <a:rPr lang="en-US" sz="2800">
                <a:solidFill>
                  <a:schemeClr val="tx2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 </a:t>
            </a:r>
            <a:r>
              <a:rPr lang="en-US" sz="3600" smtClean="0">
                <a:solidFill>
                  <a:schemeClr val="tx2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An </a:t>
            </a:r>
            <a:r>
              <a:rPr lang="en-US" sz="3600" smtClean="0">
                <a:solidFill>
                  <a:srgbClr val="0000FF"/>
                </a:solidFill>
                <a:cs typeface="Arial" pitchFamily="34" charset="0"/>
                <a:sym typeface="Wingdings" pitchFamily="2" charset="2"/>
              </a:rPr>
              <a:t>equational proof of</a:t>
            </a:r>
            <a:r>
              <a:rPr lang="en-US" sz="3600" smtClean="0">
                <a:solidFill>
                  <a:schemeClr val="tx2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 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t=s</a:t>
            </a:r>
            <a:r>
              <a:rPr lang="en-US" sz="3600" smtClean="0">
                <a:solidFill>
                  <a:schemeClr val="tx2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 is a sequence of equations  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600" baseline="-25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1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=g</a:t>
            </a:r>
            <a:r>
              <a:rPr lang="en-US" sz="3600" baseline="-25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1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,…,f</a:t>
            </a:r>
            <a:r>
              <a:rPr lang="en-US" sz="3600" baseline="-25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m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=g</a:t>
            </a:r>
            <a:r>
              <a:rPr lang="en-US" sz="3600" baseline="-25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m</a:t>
            </a:r>
            <a:r>
              <a:rPr lang="en-US" sz="3600" smtClean="0">
                <a:solidFill>
                  <a:schemeClr val="tx2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, where 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600" baseline="-25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m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=g</a:t>
            </a:r>
            <a:r>
              <a:rPr lang="en-US" sz="3600" baseline="-25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m </a:t>
            </a:r>
            <a:r>
              <a:rPr lang="en-US" sz="3600" smtClean="0">
                <a:solidFill>
                  <a:schemeClr val="bg2">
                    <a:lumMod val="50000"/>
                  </a:schemeClr>
                </a:solidFill>
                <a:cs typeface="Arial" pitchFamily="34" charset="0"/>
                <a:sym typeface="Wingdings" pitchFamily="2" charset="2"/>
              </a:rPr>
              <a:t>is 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t=s</a:t>
            </a:r>
            <a:r>
              <a:rPr lang="en-US" sz="360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  <a:sym typeface="Wingdings" pitchFamily="2" charset="2"/>
              </a:rPr>
              <a:t>, </a:t>
            </a:r>
            <a:r>
              <a:rPr lang="en-US" sz="360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and every equation 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f</a:t>
            </a:r>
            <a:r>
              <a:rPr lang="en-US" sz="3600" baseline="-25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i</a:t>
            </a:r>
            <a:r>
              <a:rPr lang="en-US" sz="36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=g</a:t>
            </a:r>
            <a:r>
              <a:rPr lang="en-US" sz="3600" baseline="-2500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i</a:t>
            </a:r>
            <a:r>
              <a:rPr lang="en-US" sz="360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rPr>
              <a:t> is either an axiom (of the polynomial-ring) or is derived from previous equations by one of the rules.</a:t>
            </a:r>
            <a:endParaRPr lang="en-US" sz="3600">
              <a:solidFill>
                <a:srgbClr val="FF3399"/>
              </a:solidFill>
              <a:cs typeface="Arial" pitchFamily="34" charset="0"/>
              <a:sym typeface="Wingdings" pitchFamily="2" charset="2"/>
            </a:endParaRPr>
          </a:p>
          <a:p>
            <a:pPr marL="571500" indent="-571500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endParaRPr lang="en-US" sz="3200">
              <a:solidFill>
                <a:srgbClr val="FF0000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A7957-98AC-4ADC-9344-10ABFFAD9250}" type="slidenum">
              <a:rPr lang="he-IL" smtClean="0"/>
              <a:pPr>
                <a:defRPr/>
              </a:pPr>
              <a:t>9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1524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Equational</a:t>
            </a:r>
            <a:r>
              <a:rPr lang="en-US" sz="480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 Proofs</a:t>
            </a:r>
            <a:endParaRPr lang="en-US" sz="480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 advTm="72026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3|0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1.1|1.1|90.1|0.4|0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3|0.3|0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2|0.2|0.2"/>
</p:tagLst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0099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rtlCol="0" anchor="t" anchorCtr="0" compatLnSpc="1">
        <a:prstTxWarp prst="textNoShape">
          <a:avLst/>
        </a:prstTxWarp>
      </a:bodyPr>
      <a:lstStyle>
        <a:defPPr marL="381000" marR="0" indent="-381000" algn="ctr" defTabSz="914400" rtl="0" eaLnBrk="0" fontAlgn="base" latinLnBrk="0" hangingPunct="0">
          <a:lnSpc>
            <a:spcPct val="95000"/>
          </a:lnSpc>
          <a:spcBef>
            <a:spcPct val="0"/>
          </a:spcBef>
          <a:spcAft>
            <a:spcPct val="40000"/>
          </a:spcAft>
          <a:buClr>
            <a:schemeClr val="tx1"/>
          </a:buClr>
          <a:buSzTx/>
          <a:buFontTx/>
          <a:buNone/>
          <a:tabLst/>
          <a:defRPr kumimoji="0" sz="24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rgbClr val="3366FF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56408</TotalTime>
  <Words>1853</Words>
  <Application>Microsoft PowerPoint</Application>
  <PresentationFormat>‫הצגה על המסך (4:3)</PresentationFormat>
  <Paragraphs>378</Paragraphs>
  <Slides>43</Slides>
  <Notes>35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43</vt:i4>
      </vt:variant>
    </vt:vector>
  </HeadingPairs>
  <TitlesOfParts>
    <vt:vector size="45" baseType="lpstr">
      <vt:lpstr>1_Blank Presentation</vt:lpstr>
      <vt:lpstr>Equation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  <vt:lpstr>שקופית 13</vt:lpstr>
      <vt:lpstr>שקופית 14</vt:lpstr>
      <vt:lpstr>שקופית 15</vt:lpstr>
      <vt:lpstr>שקופית 16</vt:lpstr>
      <vt:lpstr>שקופית 17</vt:lpstr>
      <vt:lpstr>שקופית 18</vt:lpstr>
      <vt:lpstr>שקופית 19</vt:lpstr>
      <vt:lpstr>שקופית 20</vt:lpstr>
      <vt:lpstr>שקופית 21</vt:lpstr>
      <vt:lpstr>שקופית 22</vt:lpstr>
      <vt:lpstr>שקופית 23</vt:lpstr>
      <vt:lpstr>שקופית 24</vt:lpstr>
      <vt:lpstr>שקופית 25</vt:lpstr>
      <vt:lpstr>שקופית 26</vt:lpstr>
      <vt:lpstr>שקופית 27</vt:lpstr>
      <vt:lpstr>שקופית 28</vt:lpstr>
      <vt:lpstr>שקופית 29</vt:lpstr>
      <vt:lpstr>שקופית 30</vt:lpstr>
      <vt:lpstr>שקופית 31</vt:lpstr>
      <vt:lpstr>שקופית 32</vt:lpstr>
      <vt:lpstr>שקופית 33</vt:lpstr>
      <vt:lpstr>שקופית 34</vt:lpstr>
      <vt:lpstr>שקופית 35</vt:lpstr>
      <vt:lpstr>שקופית 36</vt:lpstr>
      <vt:lpstr>שקופית 37</vt:lpstr>
      <vt:lpstr>שקופית 38</vt:lpstr>
      <vt:lpstr>שקופית 39</vt:lpstr>
      <vt:lpstr>שקופית 40</vt:lpstr>
      <vt:lpstr>שקופית 41</vt:lpstr>
      <vt:lpstr>שקופית 42</vt:lpstr>
      <vt:lpstr>שקופית 43</vt:lpstr>
    </vt:vector>
  </TitlesOfParts>
  <Company>U.C.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Level Power Optimization</dc:title>
  <dc:creator>Preferred Customer</dc:creator>
  <cp:lastModifiedBy>Kreisel</cp:lastModifiedBy>
  <cp:revision>5282</cp:revision>
  <cp:lastPrinted>2000-03-04T22:16:56Z</cp:lastPrinted>
  <dcterms:created xsi:type="dcterms:W3CDTF">1999-02-17T22:43:27Z</dcterms:created>
  <dcterms:modified xsi:type="dcterms:W3CDTF">2009-05-01T13:23:52Z</dcterms:modified>
</cp:coreProperties>
</file>