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2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5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36"/>
  </p:notesMasterIdLst>
  <p:handoutMasterIdLst>
    <p:handoutMasterId r:id="rId37"/>
  </p:handoutMasterIdLst>
  <p:sldIdLst>
    <p:sldId id="432" r:id="rId2"/>
    <p:sldId id="454" r:id="rId3"/>
    <p:sldId id="503" r:id="rId4"/>
    <p:sldId id="502" r:id="rId5"/>
    <p:sldId id="498" r:id="rId6"/>
    <p:sldId id="499" r:id="rId7"/>
    <p:sldId id="500" r:id="rId8"/>
    <p:sldId id="446" r:id="rId9"/>
    <p:sldId id="447" r:id="rId10"/>
    <p:sldId id="449" r:id="rId11"/>
    <p:sldId id="487" r:id="rId12"/>
    <p:sldId id="452" r:id="rId13"/>
    <p:sldId id="504" r:id="rId14"/>
    <p:sldId id="457" r:id="rId15"/>
    <p:sldId id="505" r:id="rId16"/>
    <p:sldId id="507" r:id="rId17"/>
    <p:sldId id="506" r:id="rId18"/>
    <p:sldId id="508" r:id="rId19"/>
    <p:sldId id="523" r:id="rId20"/>
    <p:sldId id="509" r:id="rId21"/>
    <p:sldId id="514" r:id="rId22"/>
    <p:sldId id="510" r:id="rId23"/>
    <p:sldId id="513" r:id="rId24"/>
    <p:sldId id="515" r:id="rId25"/>
    <p:sldId id="530" r:id="rId26"/>
    <p:sldId id="518" r:id="rId27"/>
    <p:sldId id="517" r:id="rId28"/>
    <p:sldId id="521" r:id="rId29"/>
    <p:sldId id="427" r:id="rId30"/>
    <p:sldId id="524" r:id="rId31"/>
    <p:sldId id="525" r:id="rId32"/>
    <p:sldId id="527" r:id="rId33"/>
    <p:sldId id="529" r:id="rId34"/>
    <p:sldId id="520" r:id="rId3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5pPr>
    <a:lvl6pPr marL="22860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6pPr>
    <a:lvl7pPr marL="27432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7pPr>
    <a:lvl8pPr marL="32004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8pPr>
    <a:lvl9pPr marL="36576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606C8"/>
    <a:srgbClr val="111111"/>
    <a:srgbClr val="8FAD2F"/>
    <a:srgbClr val="EEF1E8"/>
    <a:srgbClr val="DBE3CD"/>
    <a:srgbClr val="FF33CC"/>
    <a:srgbClr val="FFFFF6"/>
    <a:srgbClr val="FFFFE8"/>
    <a:srgbClr val="FFFF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סגנון ערכת נושא 1 - הדגשה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53" autoAdjust="0"/>
    <p:restoredTop sz="95657" autoAdjust="0"/>
  </p:normalViewPr>
  <p:slideViewPr>
    <p:cSldViewPr snapToGrid="0">
      <p:cViewPr varScale="1">
        <p:scale>
          <a:sx n="94" d="100"/>
          <a:sy n="94" d="100"/>
        </p:scale>
        <p:origin x="1147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B5088B-61E5-4ED3-BFC2-49104A3D6F80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AD1D1B37-65AC-442B-B294-A31B0EF9FBDC}">
      <dgm:prSet phldrT="[Text]" custT="1"/>
      <dgm:spPr>
        <a:ln>
          <a:noFill/>
        </a:ln>
      </dgm:spPr>
      <dgm:t>
        <a:bodyPr lIns="0" tIns="0" rIns="0" bIns="0"/>
        <a:lstStyle/>
        <a:p>
          <a:r>
            <a:rPr lang="en-US" sz="3200" b="1" dirty="0" smtClean="0">
              <a:latin typeface="Calibri" panose="020F0502020204030204" pitchFamily="34" charset="0"/>
            </a:rPr>
            <a:t>Cannot quickly compute in parallel some non-commutative functions </a:t>
          </a:r>
        </a:p>
        <a:p>
          <a:r>
            <a:rPr lang="en-US" sz="3200" b="1" dirty="0" smtClean="0">
              <a:solidFill>
                <a:schemeClr val="accent3">
                  <a:lumMod val="65000"/>
                </a:schemeClr>
              </a:solidFill>
              <a:effectLst/>
              <a:latin typeface="Calibri" pitchFamily="34" charset="0"/>
              <a:cs typeface="Calibri" pitchFamily="34" charset="0"/>
            </a:rPr>
            <a:t>(quite weak assumption)</a:t>
          </a:r>
          <a:endParaRPr lang="en-US" sz="3200" b="1" dirty="0">
            <a:solidFill>
              <a:schemeClr val="accent3">
                <a:lumMod val="65000"/>
              </a:schemeClr>
            </a:solidFill>
          </a:endParaRPr>
        </a:p>
      </dgm:t>
    </dgm:pt>
    <dgm:pt modelId="{FFB6617C-4241-4FBF-B402-717A047CC50B}" type="parTrans" cxnId="{B1EA801E-7232-4328-97D4-822BA9856CEE}">
      <dgm:prSet/>
      <dgm:spPr/>
      <dgm:t>
        <a:bodyPr/>
        <a:lstStyle/>
        <a:p>
          <a:endParaRPr lang="en-US"/>
        </a:p>
      </dgm:t>
    </dgm:pt>
    <dgm:pt modelId="{63B062F2-7CA1-45F0-806F-866F5E095523}" type="sibTrans" cxnId="{B1EA801E-7232-4328-97D4-822BA9856CEE}">
      <dgm:prSet/>
      <dgm:spPr/>
      <dgm:t>
        <a:bodyPr/>
        <a:lstStyle/>
        <a:p>
          <a:endParaRPr lang="en-US"/>
        </a:p>
      </dgm:t>
    </dgm:pt>
    <dgm:pt modelId="{DB8A8736-C79A-4106-A13D-FABC87A21D81}">
      <dgm:prSet phldrT="[Text]" custT="1"/>
      <dgm:spPr>
        <a:ln>
          <a:noFill/>
        </a:ln>
      </dgm:spPr>
      <dgm:t>
        <a:bodyPr/>
        <a:lstStyle/>
        <a:p>
          <a:r>
            <a:rPr lang="en-US" sz="3200" b="1" dirty="0" smtClean="0">
              <a:solidFill>
                <a:srgbClr val="111111"/>
              </a:solidFill>
              <a:latin typeface="Calibri" panose="020F0502020204030204" pitchFamily="34" charset="0"/>
            </a:rPr>
            <a:t>Cannot have short propositional-calculus proofs for some tautologies</a:t>
          </a:r>
          <a:endParaRPr lang="en-US" sz="3200" b="1" dirty="0">
            <a:solidFill>
              <a:srgbClr val="111111"/>
            </a:solidFill>
          </a:endParaRPr>
        </a:p>
      </dgm:t>
    </dgm:pt>
    <dgm:pt modelId="{FEDBD7E4-3D59-4BE9-A008-9D0DAC8C8B90}" type="parTrans" cxnId="{A9756A4E-3F99-43F8-9A25-9ADC252DC34C}">
      <dgm:prSet/>
      <dgm:spPr/>
      <dgm:t>
        <a:bodyPr/>
        <a:lstStyle/>
        <a:p>
          <a:endParaRPr lang="en-US"/>
        </a:p>
      </dgm:t>
    </dgm:pt>
    <dgm:pt modelId="{16653BB1-25B9-4549-AD51-22869DC71F4B}" type="sibTrans" cxnId="{A9756A4E-3F99-43F8-9A25-9ADC252DC34C}">
      <dgm:prSet/>
      <dgm:spPr/>
      <dgm:t>
        <a:bodyPr/>
        <a:lstStyle/>
        <a:p>
          <a:endParaRPr lang="en-US"/>
        </a:p>
      </dgm:t>
    </dgm:pt>
    <dgm:pt modelId="{3E7289D2-339E-42D8-87B2-64C12DEA2C97}" type="pres">
      <dgm:prSet presAssocID="{7FB5088B-61E5-4ED3-BFC2-49104A3D6F80}" presName="Name0" presStyleCnt="0">
        <dgm:presLayoutVars>
          <dgm:dir/>
          <dgm:resizeHandles val="exact"/>
        </dgm:presLayoutVars>
      </dgm:prSet>
      <dgm:spPr/>
    </dgm:pt>
    <dgm:pt modelId="{BA5A8F05-3871-4037-83A5-B612C798CA5D}" type="pres">
      <dgm:prSet presAssocID="{AD1D1B37-65AC-442B-B294-A31B0EF9FBDC}" presName="node" presStyleLbl="node1" presStyleIdx="0" presStyleCnt="2" custScaleX="201730" custScaleY="108233" custLinFactNeighborX="4980" custLinFactNeighborY="-8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800F0-E46B-4454-B679-7B4CA2BC9465}" type="pres">
      <dgm:prSet presAssocID="{63B062F2-7CA1-45F0-806F-866F5E095523}" presName="sibTrans" presStyleLbl="sibTrans2D1" presStyleIdx="0" presStyleCnt="1" custScaleX="152285" custLinFactNeighborX="-3258" custLinFactNeighborY="-56786"/>
      <dgm:spPr/>
      <dgm:t>
        <a:bodyPr/>
        <a:lstStyle/>
        <a:p>
          <a:endParaRPr lang="en-US"/>
        </a:p>
      </dgm:t>
    </dgm:pt>
    <dgm:pt modelId="{C7A79628-6ABA-45D4-9C50-140290027B7D}" type="pres">
      <dgm:prSet presAssocID="{63B062F2-7CA1-45F0-806F-866F5E095523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E66F1F4C-9787-46AF-BB89-50660338B7A4}" type="pres">
      <dgm:prSet presAssocID="{DB8A8736-C79A-4106-A13D-FABC87A21D81}" presName="node" presStyleLbl="node1" presStyleIdx="1" presStyleCnt="2" custScaleX="159104" custScaleY="90434" custLinFactNeighborX="6627" custLinFactNeighborY="125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2E1389-1882-47EA-8810-8B2313253082}" type="presOf" srcId="{7FB5088B-61E5-4ED3-BFC2-49104A3D6F80}" destId="{3E7289D2-339E-42D8-87B2-64C12DEA2C97}" srcOrd="0" destOrd="0" presId="urn:microsoft.com/office/officeart/2005/8/layout/process1"/>
    <dgm:cxn modelId="{BC0B8C04-04D7-4B69-AADC-0696A1F3ECFB}" type="presOf" srcId="{AD1D1B37-65AC-442B-B294-A31B0EF9FBDC}" destId="{BA5A8F05-3871-4037-83A5-B612C798CA5D}" srcOrd="0" destOrd="0" presId="urn:microsoft.com/office/officeart/2005/8/layout/process1"/>
    <dgm:cxn modelId="{72D60598-F0DC-467C-8E31-FF424F96A6CB}" type="presOf" srcId="{DB8A8736-C79A-4106-A13D-FABC87A21D81}" destId="{E66F1F4C-9787-46AF-BB89-50660338B7A4}" srcOrd="0" destOrd="0" presId="urn:microsoft.com/office/officeart/2005/8/layout/process1"/>
    <dgm:cxn modelId="{A1C2065E-818A-4857-AA0E-D556E1CBA032}" type="presOf" srcId="{63B062F2-7CA1-45F0-806F-866F5E095523}" destId="{C7A79628-6ABA-45D4-9C50-140290027B7D}" srcOrd="1" destOrd="0" presId="urn:microsoft.com/office/officeart/2005/8/layout/process1"/>
    <dgm:cxn modelId="{2BE4306F-04D1-4DDC-882F-95580BA90B6C}" type="presOf" srcId="{63B062F2-7CA1-45F0-806F-866F5E095523}" destId="{4D9800F0-E46B-4454-B679-7B4CA2BC9465}" srcOrd="0" destOrd="0" presId="urn:microsoft.com/office/officeart/2005/8/layout/process1"/>
    <dgm:cxn modelId="{B1EA801E-7232-4328-97D4-822BA9856CEE}" srcId="{7FB5088B-61E5-4ED3-BFC2-49104A3D6F80}" destId="{AD1D1B37-65AC-442B-B294-A31B0EF9FBDC}" srcOrd="0" destOrd="0" parTransId="{FFB6617C-4241-4FBF-B402-717A047CC50B}" sibTransId="{63B062F2-7CA1-45F0-806F-866F5E095523}"/>
    <dgm:cxn modelId="{A9756A4E-3F99-43F8-9A25-9ADC252DC34C}" srcId="{7FB5088B-61E5-4ED3-BFC2-49104A3D6F80}" destId="{DB8A8736-C79A-4106-A13D-FABC87A21D81}" srcOrd="1" destOrd="0" parTransId="{FEDBD7E4-3D59-4BE9-A008-9D0DAC8C8B90}" sibTransId="{16653BB1-25B9-4549-AD51-22869DC71F4B}"/>
    <dgm:cxn modelId="{8799D023-B3B8-4BCA-9F4F-DD19224D466E}" type="presParOf" srcId="{3E7289D2-339E-42D8-87B2-64C12DEA2C97}" destId="{BA5A8F05-3871-4037-83A5-B612C798CA5D}" srcOrd="0" destOrd="0" presId="urn:microsoft.com/office/officeart/2005/8/layout/process1"/>
    <dgm:cxn modelId="{AA6D6E6C-373C-4FC1-A4A1-96606B8D57AD}" type="presParOf" srcId="{3E7289D2-339E-42D8-87B2-64C12DEA2C97}" destId="{4D9800F0-E46B-4454-B679-7B4CA2BC9465}" srcOrd="1" destOrd="0" presId="urn:microsoft.com/office/officeart/2005/8/layout/process1"/>
    <dgm:cxn modelId="{52AC89DF-74CD-4C09-AF87-6B1C1BBE3328}" type="presParOf" srcId="{4D9800F0-E46B-4454-B679-7B4CA2BC9465}" destId="{C7A79628-6ABA-45D4-9C50-140290027B7D}" srcOrd="0" destOrd="0" presId="urn:microsoft.com/office/officeart/2005/8/layout/process1"/>
    <dgm:cxn modelId="{E33D6FDD-277A-4DBF-9B48-A2E3BD3C1CC3}" type="presParOf" srcId="{3E7289D2-339E-42D8-87B2-64C12DEA2C97}" destId="{E66F1F4C-9787-46AF-BB89-50660338B7A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B5088B-61E5-4ED3-BFC2-49104A3D6F80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AD1D1B37-65AC-442B-B294-A31B0EF9FBDC}">
      <dgm:prSet phldrT="[Text]" custT="1"/>
      <dgm:spPr>
        <a:solidFill>
          <a:schemeClr val="accent3">
            <a:lumMod val="75000"/>
          </a:schemeClr>
        </a:solidFill>
        <a:ln>
          <a:noFill/>
        </a:ln>
      </dgm:spPr>
      <dgm:t>
        <a:bodyPr lIns="0" tIns="0" rIns="0" bIns="0"/>
        <a:lstStyle/>
        <a:p>
          <a:pPr algn="l"/>
          <a:r>
            <a:rPr lang="en-US" sz="3200" b="1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3200" b="1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32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polynomial-size propositional  proof </a:t>
          </a:r>
        </a:p>
      </dgm:t>
    </dgm:pt>
    <dgm:pt modelId="{FFB6617C-4241-4FBF-B402-717A047CC50B}" type="parTrans" cxnId="{B1EA801E-7232-4328-97D4-822BA9856CEE}">
      <dgm:prSet/>
      <dgm:spPr/>
      <dgm:t>
        <a:bodyPr/>
        <a:lstStyle/>
        <a:p>
          <a:endParaRPr lang="en-US"/>
        </a:p>
      </dgm:t>
    </dgm:pt>
    <dgm:pt modelId="{63B062F2-7CA1-45F0-806F-866F5E095523}" type="sibTrans" cxnId="{B1EA801E-7232-4328-97D4-822BA9856CEE}">
      <dgm:prSet/>
      <dgm:spPr>
        <a:solidFill>
          <a:schemeClr val="tx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DB8A8736-C79A-4106-A13D-FABC87A21D81}">
      <dgm:prSet phldrT="[Text]" custT="1"/>
      <dgm:spPr>
        <a:solidFill>
          <a:schemeClr val="accent3">
            <a:lumMod val="85000"/>
          </a:schemeClr>
        </a:solidFill>
        <a:ln>
          <a:noFill/>
        </a:ln>
      </dgm:spPr>
      <dgm:t>
        <a:bodyPr/>
        <a:lstStyle/>
        <a:p>
          <a:pPr algn="l"/>
          <a:r>
            <a:rPr lang="en-US" sz="2800" b="1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8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</a:t>
          </a:r>
          <a:endParaRPr lang="en-US" sz="2800" b="1" dirty="0">
            <a:solidFill>
              <a:schemeClr val="bg2">
                <a:lumMod val="10000"/>
              </a:schemeClr>
            </a:solidFill>
          </a:endParaRPr>
        </a:p>
      </dgm:t>
    </dgm:pt>
    <dgm:pt modelId="{FEDBD7E4-3D59-4BE9-A008-9D0DAC8C8B90}" type="parTrans" cxnId="{A9756A4E-3F99-43F8-9A25-9ADC252DC34C}">
      <dgm:prSet/>
      <dgm:spPr/>
      <dgm:t>
        <a:bodyPr/>
        <a:lstStyle/>
        <a:p>
          <a:endParaRPr lang="en-US"/>
        </a:p>
      </dgm:t>
    </dgm:pt>
    <dgm:pt modelId="{16653BB1-25B9-4549-AD51-22869DC71F4B}" type="sibTrans" cxnId="{A9756A4E-3F99-43F8-9A25-9ADC252DC34C}">
      <dgm:prSet/>
      <dgm:spPr/>
      <dgm:t>
        <a:bodyPr/>
        <a:lstStyle/>
        <a:p>
          <a:endParaRPr lang="en-US"/>
        </a:p>
      </dgm:t>
    </dgm:pt>
    <dgm:pt modelId="{3E7289D2-339E-42D8-87B2-64C12DEA2C97}" type="pres">
      <dgm:prSet presAssocID="{7FB5088B-61E5-4ED3-BFC2-49104A3D6F80}" presName="Name0" presStyleCnt="0">
        <dgm:presLayoutVars>
          <dgm:dir/>
          <dgm:resizeHandles val="exact"/>
        </dgm:presLayoutVars>
      </dgm:prSet>
      <dgm:spPr/>
    </dgm:pt>
    <dgm:pt modelId="{BA5A8F05-3871-4037-83A5-B612C798CA5D}" type="pres">
      <dgm:prSet presAssocID="{AD1D1B37-65AC-442B-B294-A31B0EF9FBDC}" presName="node" presStyleLbl="node1" presStyleIdx="0" presStyleCnt="2" custFlipVert="0" custScaleX="194852" custScaleY="81240" custLinFactNeighborX="15107" custLinFactNeighborY="-5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800F0-E46B-4454-B679-7B4CA2BC9465}" type="pres">
      <dgm:prSet presAssocID="{63B062F2-7CA1-45F0-806F-866F5E095523}" presName="sibTrans" presStyleLbl="sibTrans2D1" presStyleIdx="0" presStyleCnt="1" custAng="21591671" custScaleX="171322" custScaleY="90249" custLinFactNeighborX="5582" custLinFactNeighborY="-21392"/>
      <dgm:spPr/>
      <dgm:t>
        <a:bodyPr/>
        <a:lstStyle/>
        <a:p>
          <a:endParaRPr lang="en-US"/>
        </a:p>
      </dgm:t>
    </dgm:pt>
    <dgm:pt modelId="{C7A79628-6ABA-45D4-9C50-140290027B7D}" type="pres">
      <dgm:prSet presAssocID="{63B062F2-7CA1-45F0-806F-866F5E095523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E66F1F4C-9787-46AF-BB89-50660338B7A4}" type="pres">
      <dgm:prSet presAssocID="{DB8A8736-C79A-4106-A13D-FABC87A21D81}" presName="node" presStyleLbl="node1" presStyleIdx="1" presStyleCnt="2" custScaleX="192392" custScaleY="90434" custLinFactNeighborX="3966" custLinFactNeighborY="-628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CABBBD-007A-4EE1-B704-D5F31BE7CD00}" type="presOf" srcId="{63B062F2-7CA1-45F0-806F-866F5E095523}" destId="{C7A79628-6ABA-45D4-9C50-140290027B7D}" srcOrd="1" destOrd="0" presId="urn:microsoft.com/office/officeart/2005/8/layout/process1"/>
    <dgm:cxn modelId="{A9756A4E-3F99-43F8-9A25-9ADC252DC34C}" srcId="{7FB5088B-61E5-4ED3-BFC2-49104A3D6F80}" destId="{DB8A8736-C79A-4106-A13D-FABC87A21D81}" srcOrd="1" destOrd="0" parTransId="{FEDBD7E4-3D59-4BE9-A008-9D0DAC8C8B90}" sibTransId="{16653BB1-25B9-4549-AD51-22869DC71F4B}"/>
    <dgm:cxn modelId="{F9540E5A-BA76-47B1-BCBD-3B73C62B4BCB}" type="presOf" srcId="{63B062F2-7CA1-45F0-806F-866F5E095523}" destId="{4D9800F0-E46B-4454-B679-7B4CA2BC9465}" srcOrd="0" destOrd="0" presId="urn:microsoft.com/office/officeart/2005/8/layout/process1"/>
    <dgm:cxn modelId="{B1EA801E-7232-4328-97D4-822BA9856CEE}" srcId="{7FB5088B-61E5-4ED3-BFC2-49104A3D6F80}" destId="{AD1D1B37-65AC-442B-B294-A31B0EF9FBDC}" srcOrd="0" destOrd="0" parTransId="{FFB6617C-4241-4FBF-B402-717A047CC50B}" sibTransId="{63B062F2-7CA1-45F0-806F-866F5E095523}"/>
    <dgm:cxn modelId="{1C49FE97-DB92-4BF7-AD81-778920800409}" type="presOf" srcId="{DB8A8736-C79A-4106-A13D-FABC87A21D81}" destId="{E66F1F4C-9787-46AF-BB89-50660338B7A4}" srcOrd="0" destOrd="0" presId="urn:microsoft.com/office/officeart/2005/8/layout/process1"/>
    <dgm:cxn modelId="{753979CF-A52E-4BE3-A912-6C64CC7D5FF4}" type="presOf" srcId="{7FB5088B-61E5-4ED3-BFC2-49104A3D6F80}" destId="{3E7289D2-339E-42D8-87B2-64C12DEA2C97}" srcOrd="0" destOrd="0" presId="urn:microsoft.com/office/officeart/2005/8/layout/process1"/>
    <dgm:cxn modelId="{1B0B42FD-D238-4B91-AB8A-6222B38EA838}" type="presOf" srcId="{AD1D1B37-65AC-442B-B294-A31B0EF9FBDC}" destId="{BA5A8F05-3871-4037-83A5-B612C798CA5D}" srcOrd="0" destOrd="0" presId="urn:microsoft.com/office/officeart/2005/8/layout/process1"/>
    <dgm:cxn modelId="{34B1F484-234F-461C-A83E-FFF4BE7D6E01}" type="presParOf" srcId="{3E7289D2-339E-42D8-87B2-64C12DEA2C97}" destId="{BA5A8F05-3871-4037-83A5-B612C798CA5D}" srcOrd="0" destOrd="0" presId="urn:microsoft.com/office/officeart/2005/8/layout/process1"/>
    <dgm:cxn modelId="{54805436-E620-43D6-867C-FE07DEAAF849}" type="presParOf" srcId="{3E7289D2-339E-42D8-87B2-64C12DEA2C97}" destId="{4D9800F0-E46B-4454-B679-7B4CA2BC9465}" srcOrd="1" destOrd="0" presId="urn:microsoft.com/office/officeart/2005/8/layout/process1"/>
    <dgm:cxn modelId="{85F22F2C-5330-4008-BD7D-41C240F73BC2}" type="presParOf" srcId="{4D9800F0-E46B-4454-B679-7B4CA2BC9465}" destId="{C7A79628-6ABA-45D4-9C50-140290027B7D}" srcOrd="0" destOrd="0" presId="urn:microsoft.com/office/officeart/2005/8/layout/process1"/>
    <dgm:cxn modelId="{AC4D898F-2910-47CB-8EF1-F1A059520667}" type="presParOf" srcId="{3E7289D2-339E-42D8-87B2-64C12DEA2C97}" destId="{E66F1F4C-9787-46AF-BB89-50660338B7A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B5088B-61E5-4ED3-BFC2-49104A3D6F80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AD1D1B37-65AC-442B-B294-A31B0EF9FBDC}">
      <dgm:prSet phldrT="[Text]" custT="1"/>
      <dgm:spPr>
        <a:solidFill>
          <a:schemeClr val="accent3">
            <a:lumMod val="75000"/>
          </a:schemeClr>
        </a:solidFill>
        <a:ln>
          <a:noFill/>
        </a:ln>
      </dgm:spPr>
      <dgm:t>
        <a:bodyPr lIns="0" tIns="0" rIns="0" bIns="0"/>
        <a:lstStyle/>
        <a:p>
          <a:pPr algn="l"/>
          <a:r>
            <a:rPr lang="en-US" sz="3200" b="1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3200" b="1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32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quasi-polynomial size propositional proof (</a:t>
          </a:r>
          <a:r>
            <a:rPr lang="en-US" sz="3200" b="1" i="1" dirty="0" err="1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n</a:t>
          </a:r>
          <a:r>
            <a:rPr lang="en-US" sz="3200" b="1" i="1" baseline="30000" dirty="0" err="1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O</a:t>
          </a:r>
          <a:r>
            <a:rPr lang="en-US" sz="3200" b="1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(log</a:t>
          </a:r>
          <a:r>
            <a:rPr lang="en-US" sz="3200" b="1" i="1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 n</a:t>
          </a:r>
          <a:r>
            <a:rPr lang="en-US" sz="3200" b="1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)</a:t>
          </a:r>
          <a:r>
            <a:rPr lang="en-US" sz="32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)</a:t>
          </a:r>
        </a:p>
      </dgm:t>
    </dgm:pt>
    <dgm:pt modelId="{FFB6617C-4241-4FBF-B402-717A047CC50B}" type="parTrans" cxnId="{B1EA801E-7232-4328-97D4-822BA9856CEE}">
      <dgm:prSet/>
      <dgm:spPr/>
      <dgm:t>
        <a:bodyPr/>
        <a:lstStyle/>
        <a:p>
          <a:endParaRPr lang="en-US"/>
        </a:p>
      </dgm:t>
    </dgm:pt>
    <dgm:pt modelId="{63B062F2-7CA1-45F0-806F-866F5E095523}" type="sibTrans" cxnId="{B1EA801E-7232-4328-97D4-822BA9856CEE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DB8A8736-C79A-4106-A13D-FABC87A21D81}">
      <dgm:prSet phldrT="[Text]" custT="1"/>
      <dgm:spPr>
        <a:solidFill>
          <a:schemeClr val="accent3">
            <a:lumMod val="85000"/>
          </a:schemeClr>
        </a:solidFill>
        <a:ln>
          <a:noFill/>
        </a:ln>
      </dgm:spPr>
      <dgm:t>
        <a:bodyPr/>
        <a:lstStyle/>
        <a:p>
          <a:pPr algn="l"/>
          <a:r>
            <a:rPr lang="en-US" sz="2800" b="1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8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 (over </a:t>
          </a:r>
          <a:r>
            <a:rPr lang="en-US" sz="2800" b="1" dirty="0" smtClean="0">
              <a:solidFill>
                <a:srgbClr val="0606C8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GF(2)</a:t>
          </a:r>
          <a:r>
            <a:rPr lang="en-US" sz="28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)</a:t>
          </a:r>
          <a:endParaRPr lang="en-US" sz="2800" b="1" dirty="0">
            <a:solidFill>
              <a:schemeClr val="bg2">
                <a:lumMod val="10000"/>
              </a:schemeClr>
            </a:solidFill>
          </a:endParaRPr>
        </a:p>
      </dgm:t>
    </dgm:pt>
    <dgm:pt modelId="{FEDBD7E4-3D59-4BE9-A008-9D0DAC8C8B90}" type="parTrans" cxnId="{A9756A4E-3F99-43F8-9A25-9ADC252DC34C}">
      <dgm:prSet/>
      <dgm:spPr/>
      <dgm:t>
        <a:bodyPr/>
        <a:lstStyle/>
        <a:p>
          <a:endParaRPr lang="en-US"/>
        </a:p>
      </dgm:t>
    </dgm:pt>
    <dgm:pt modelId="{16653BB1-25B9-4549-AD51-22869DC71F4B}" type="sibTrans" cxnId="{A9756A4E-3F99-43F8-9A25-9ADC252DC34C}">
      <dgm:prSet/>
      <dgm:spPr/>
      <dgm:t>
        <a:bodyPr/>
        <a:lstStyle/>
        <a:p>
          <a:endParaRPr lang="en-US"/>
        </a:p>
      </dgm:t>
    </dgm:pt>
    <dgm:pt modelId="{3E7289D2-339E-42D8-87B2-64C12DEA2C97}" type="pres">
      <dgm:prSet presAssocID="{7FB5088B-61E5-4ED3-BFC2-49104A3D6F80}" presName="Name0" presStyleCnt="0">
        <dgm:presLayoutVars>
          <dgm:dir/>
          <dgm:resizeHandles val="exact"/>
        </dgm:presLayoutVars>
      </dgm:prSet>
      <dgm:spPr/>
    </dgm:pt>
    <dgm:pt modelId="{BA5A8F05-3871-4037-83A5-B612C798CA5D}" type="pres">
      <dgm:prSet presAssocID="{AD1D1B37-65AC-442B-B294-A31B0EF9FBDC}" presName="node" presStyleLbl="node1" presStyleIdx="0" presStyleCnt="2" custFlipVert="0" custScaleX="218881" custScaleY="95405" custLinFactNeighborX="15107" custLinFactNeighborY="-622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800F0-E46B-4454-B679-7B4CA2BC9465}" type="pres">
      <dgm:prSet presAssocID="{63B062F2-7CA1-45F0-806F-866F5E095523}" presName="sibTrans" presStyleLbl="sibTrans2D1" presStyleIdx="0" presStyleCnt="1" custAng="10732243" custScaleX="171322" custScaleY="90249" custLinFactNeighborX="-7335" custLinFactNeighborY="-8073"/>
      <dgm:spPr/>
      <dgm:t>
        <a:bodyPr/>
        <a:lstStyle/>
        <a:p>
          <a:endParaRPr lang="en-US"/>
        </a:p>
      </dgm:t>
    </dgm:pt>
    <dgm:pt modelId="{C7A79628-6ABA-45D4-9C50-140290027B7D}" type="pres">
      <dgm:prSet presAssocID="{63B062F2-7CA1-45F0-806F-866F5E095523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E66F1F4C-9787-46AF-BB89-50660338B7A4}" type="pres">
      <dgm:prSet presAssocID="{DB8A8736-C79A-4106-A13D-FABC87A21D81}" presName="node" presStyleLbl="node1" presStyleIdx="1" presStyleCnt="2" custScaleX="192392" custScaleY="90434" custLinFactNeighborX="7256" custLinFactNeighborY="-9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93E3C7-81C5-4943-B39D-E48A2FEC980A}" type="presOf" srcId="{AD1D1B37-65AC-442B-B294-A31B0EF9FBDC}" destId="{BA5A8F05-3871-4037-83A5-B612C798CA5D}" srcOrd="0" destOrd="0" presId="urn:microsoft.com/office/officeart/2005/8/layout/process1"/>
    <dgm:cxn modelId="{B2839B7A-06A8-4621-B081-77BF6B049AC8}" type="presOf" srcId="{DB8A8736-C79A-4106-A13D-FABC87A21D81}" destId="{E66F1F4C-9787-46AF-BB89-50660338B7A4}" srcOrd="0" destOrd="0" presId="urn:microsoft.com/office/officeart/2005/8/layout/process1"/>
    <dgm:cxn modelId="{1C0BC4D5-4811-4E64-A458-396294096311}" type="presOf" srcId="{7FB5088B-61E5-4ED3-BFC2-49104A3D6F80}" destId="{3E7289D2-339E-42D8-87B2-64C12DEA2C97}" srcOrd="0" destOrd="0" presId="urn:microsoft.com/office/officeart/2005/8/layout/process1"/>
    <dgm:cxn modelId="{714E7F5B-E927-447B-BF36-AAA332A608E2}" type="presOf" srcId="{63B062F2-7CA1-45F0-806F-866F5E095523}" destId="{C7A79628-6ABA-45D4-9C50-140290027B7D}" srcOrd="1" destOrd="0" presId="urn:microsoft.com/office/officeart/2005/8/layout/process1"/>
    <dgm:cxn modelId="{C23A2EAB-F477-4EA2-8899-042077227F68}" type="presOf" srcId="{63B062F2-7CA1-45F0-806F-866F5E095523}" destId="{4D9800F0-E46B-4454-B679-7B4CA2BC9465}" srcOrd="0" destOrd="0" presId="urn:microsoft.com/office/officeart/2005/8/layout/process1"/>
    <dgm:cxn modelId="{B1EA801E-7232-4328-97D4-822BA9856CEE}" srcId="{7FB5088B-61E5-4ED3-BFC2-49104A3D6F80}" destId="{AD1D1B37-65AC-442B-B294-A31B0EF9FBDC}" srcOrd="0" destOrd="0" parTransId="{FFB6617C-4241-4FBF-B402-717A047CC50B}" sibTransId="{63B062F2-7CA1-45F0-806F-866F5E095523}"/>
    <dgm:cxn modelId="{A9756A4E-3F99-43F8-9A25-9ADC252DC34C}" srcId="{7FB5088B-61E5-4ED3-BFC2-49104A3D6F80}" destId="{DB8A8736-C79A-4106-A13D-FABC87A21D81}" srcOrd="1" destOrd="0" parTransId="{FEDBD7E4-3D59-4BE9-A008-9D0DAC8C8B90}" sibTransId="{16653BB1-25B9-4549-AD51-22869DC71F4B}"/>
    <dgm:cxn modelId="{A4B2CD92-D5D4-46DD-8540-A7FCC87541D5}" type="presParOf" srcId="{3E7289D2-339E-42D8-87B2-64C12DEA2C97}" destId="{BA5A8F05-3871-4037-83A5-B612C798CA5D}" srcOrd="0" destOrd="0" presId="urn:microsoft.com/office/officeart/2005/8/layout/process1"/>
    <dgm:cxn modelId="{A0443E12-8FBC-44E7-9760-90F8AB664882}" type="presParOf" srcId="{3E7289D2-339E-42D8-87B2-64C12DEA2C97}" destId="{4D9800F0-E46B-4454-B679-7B4CA2BC9465}" srcOrd="1" destOrd="0" presId="urn:microsoft.com/office/officeart/2005/8/layout/process1"/>
    <dgm:cxn modelId="{17A1429A-E077-4039-B2E4-A18BB0EDF8E0}" type="presParOf" srcId="{4D9800F0-E46B-4454-B679-7B4CA2BC9465}" destId="{C7A79628-6ABA-45D4-9C50-140290027B7D}" srcOrd="0" destOrd="0" presId="urn:microsoft.com/office/officeart/2005/8/layout/process1"/>
    <dgm:cxn modelId="{B972B9F4-89C6-43CB-BA9E-1C9CD3BF5F24}" type="presParOf" srcId="{3E7289D2-339E-42D8-87B2-64C12DEA2C97}" destId="{E66F1F4C-9787-46AF-BB89-50660338B7A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B5088B-61E5-4ED3-BFC2-49104A3D6F80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AD1D1B37-65AC-442B-B294-A31B0EF9FBDC}">
      <dgm:prSet phldrT="[Text]" custT="1"/>
      <dgm:spPr>
        <a:solidFill>
          <a:schemeClr val="bg2"/>
        </a:solidFill>
        <a:ln>
          <a:noFill/>
        </a:ln>
      </dgm:spPr>
      <dgm:t>
        <a:bodyPr lIns="0" tIns="0" rIns="0" bIns="0"/>
        <a:lstStyle/>
        <a:p>
          <a:pPr algn="l"/>
          <a:r>
            <a:rPr lang="en-US" sz="2400" b="1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2400" b="1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24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</a:t>
          </a:r>
          <a:r>
            <a:rPr lang="en-US" sz="2400" b="1" dirty="0" smtClean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no</a:t>
          </a:r>
          <a:r>
            <a:rPr lang="en-US" sz="24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polynomial-size propositional proof </a:t>
          </a:r>
        </a:p>
      </dgm:t>
    </dgm:pt>
    <dgm:pt modelId="{FFB6617C-4241-4FBF-B402-717A047CC50B}" type="parTrans" cxnId="{B1EA801E-7232-4328-97D4-822BA9856CEE}">
      <dgm:prSet/>
      <dgm:spPr/>
      <dgm:t>
        <a:bodyPr/>
        <a:lstStyle/>
        <a:p>
          <a:endParaRPr lang="en-US"/>
        </a:p>
      </dgm:t>
    </dgm:pt>
    <dgm:pt modelId="{63B062F2-7CA1-45F0-806F-866F5E095523}" type="sibTrans" cxnId="{B1EA801E-7232-4328-97D4-822BA9856CEE}">
      <dgm:prSet/>
      <dgm:spPr>
        <a:solidFill>
          <a:schemeClr val="tx2">
            <a:lumMod val="50000"/>
          </a:schemeClr>
        </a:solidFill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endParaRPr lang="en-US"/>
        </a:p>
      </dgm:t>
    </dgm:pt>
    <dgm:pt modelId="{DB8A8736-C79A-4106-A13D-FABC87A21D81}">
      <dgm:prSet phldrT="[Text]" custT="1"/>
      <dgm:spPr>
        <a:solidFill>
          <a:schemeClr val="accent3">
            <a:lumMod val="85000"/>
          </a:schemeClr>
        </a:solidFill>
        <a:ln>
          <a:noFill/>
        </a:ln>
      </dgm:spPr>
      <dgm:t>
        <a:bodyPr/>
        <a:lstStyle/>
        <a:p>
          <a:pPr algn="l"/>
          <a:r>
            <a:rPr lang="en-US" sz="2400" b="1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4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</a:t>
          </a:r>
          <a:r>
            <a:rPr lang="en-US" sz="2400" b="1" dirty="0" smtClean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no</a:t>
          </a:r>
          <a:r>
            <a:rPr lang="en-US" sz="24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polynomial-size non-commutative formula</a:t>
          </a:r>
          <a:endParaRPr lang="en-US" sz="2400" b="1" dirty="0">
            <a:solidFill>
              <a:schemeClr val="bg2">
                <a:lumMod val="10000"/>
              </a:schemeClr>
            </a:solidFill>
          </a:endParaRPr>
        </a:p>
      </dgm:t>
    </dgm:pt>
    <dgm:pt modelId="{FEDBD7E4-3D59-4BE9-A008-9D0DAC8C8B90}" type="parTrans" cxnId="{A9756A4E-3F99-43F8-9A25-9ADC252DC34C}">
      <dgm:prSet/>
      <dgm:spPr/>
      <dgm:t>
        <a:bodyPr/>
        <a:lstStyle/>
        <a:p>
          <a:endParaRPr lang="en-US"/>
        </a:p>
      </dgm:t>
    </dgm:pt>
    <dgm:pt modelId="{16653BB1-25B9-4549-AD51-22869DC71F4B}" type="sibTrans" cxnId="{A9756A4E-3F99-43F8-9A25-9ADC252DC34C}">
      <dgm:prSet/>
      <dgm:spPr/>
      <dgm:t>
        <a:bodyPr/>
        <a:lstStyle/>
        <a:p>
          <a:endParaRPr lang="en-US"/>
        </a:p>
      </dgm:t>
    </dgm:pt>
    <dgm:pt modelId="{3E7289D2-339E-42D8-87B2-64C12DEA2C97}" type="pres">
      <dgm:prSet presAssocID="{7FB5088B-61E5-4ED3-BFC2-49104A3D6F80}" presName="Name0" presStyleCnt="0">
        <dgm:presLayoutVars>
          <dgm:dir/>
          <dgm:resizeHandles val="exact"/>
        </dgm:presLayoutVars>
      </dgm:prSet>
      <dgm:spPr/>
    </dgm:pt>
    <dgm:pt modelId="{BA5A8F05-3871-4037-83A5-B612C798CA5D}" type="pres">
      <dgm:prSet presAssocID="{AD1D1B37-65AC-442B-B294-A31B0EF9FBDC}" presName="node" presStyleLbl="node1" presStyleIdx="0" presStyleCnt="2" custFlipVert="0" custScaleX="194852" custScaleY="88001" custLinFactNeighborX="15107" custLinFactNeighborY="-5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800F0-E46B-4454-B679-7B4CA2BC9465}" type="pres">
      <dgm:prSet presAssocID="{63B062F2-7CA1-45F0-806F-866F5E095523}" presName="sibTrans" presStyleLbl="sibTrans2D1" presStyleIdx="0" presStyleCnt="1" custAng="10769944" custScaleX="171322" custScaleY="90249" custLinFactNeighborX="-19098" custLinFactNeighborY="-17470"/>
      <dgm:spPr/>
      <dgm:t>
        <a:bodyPr/>
        <a:lstStyle/>
        <a:p>
          <a:endParaRPr lang="en-US"/>
        </a:p>
      </dgm:t>
    </dgm:pt>
    <dgm:pt modelId="{C7A79628-6ABA-45D4-9C50-140290027B7D}" type="pres">
      <dgm:prSet presAssocID="{63B062F2-7CA1-45F0-806F-866F5E095523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E66F1F4C-9787-46AF-BB89-50660338B7A4}" type="pres">
      <dgm:prSet presAssocID="{DB8A8736-C79A-4106-A13D-FABC87A21D81}" presName="node" presStyleLbl="node1" presStyleIdx="1" presStyleCnt="2" custScaleX="192392" custScaleY="96537" custLinFactNeighborX="1566" custLinFactNeighborY="-17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D1E3D0-AD9F-4404-ADBB-ADB874B769E8}" type="presOf" srcId="{63B062F2-7CA1-45F0-806F-866F5E095523}" destId="{4D9800F0-E46B-4454-B679-7B4CA2BC9465}" srcOrd="0" destOrd="0" presId="urn:microsoft.com/office/officeart/2005/8/layout/process1"/>
    <dgm:cxn modelId="{55CE7B67-CA63-4EFB-9E88-65DF42C58BE1}" type="presOf" srcId="{DB8A8736-C79A-4106-A13D-FABC87A21D81}" destId="{E66F1F4C-9787-46AF-BB89-50660338B7A4}" srcOrd="0" destOrd="0" presId="urn:microsoft.com/office/officeart/2005/8/layout/process1"/>
    <dgm:cxn modelId="{A9756A4E-3F99-43F8-9A25-9ADC252DC34C}" srcId="{7FB5088B-61E5-4ED3-BFC2-49104A3D6F80}" destId="{DB8A8736-C79A-4106-A13D-FABC87A21D81}" srcOrd="1" destOrd="0" parTransId="{FEDBD7E4-3D59-4BE9-A008-9D0DAC8C8B90}" sibTransId="{16653BB1-25B9-4549-AD51-22869DC71F4B}"/>
    <dgm:cxn modelId="{3D43A1F1-AB31-4B99-B4A9-CC474D3262FC}" type="presOf" srcId="{7FB5088B-61E5-4ED3-BFC2-49104A3D6F80}" destId="{3E7289D2-339E-42D8-87B2-64C12DEA2C97}" srcOrd="0" destOrd="0" presId="urn:microsoft.com/office/officeart/2005/8/layout/process1"/>
    <dgm:cxn modelId="{B1EA801E-7232-4328-97D4-822BA9856CEE}" srcId="{7FB5088B-61E5-4ED3-BFC2-49104A3D6F80}" destId="{AD1D1B37-65AC-442B-B294-A31B0EF9FBDC}" srcOrd="0" destOrd="0" parTransId="{FFB6617C-4241-4FBF-B402-717A047CC50B}" sibTransId="{63B062F2-7CA1-45F0-806F-866F5E095523}"/>
    <dgm:cxn modelId="{45684797-DCCE-445C-9679-FC4C5BCD446C}" type="presOf" srcId="{AD1D1B37-65AC-442B-B294-A31B0EF9FBDC}" destId="{BA5A8F05-3871-4037-83A5-B612C798CA5D}" srcOrd="0" destOrd="0" presId="urn:microsoft.com/office/officeart/2005/8/layout/process1"/>
    <dgm:cxn modelId="{AD29EAB4-2CB9-4043-96FC-DD7D00B25D7E}" type="presOf" srcId="{63B062F2-7CA1-45F0-806F-866F5E095523}" destId="{C7A79628-6ABA-45D4-9C50-140290027B7D}" srcOrd="1" destOrd="0" presId="urn:microsoft.com/office/officeart/2005/8/layout/process1"/>
    <dgm:cxn modelId="{6FDE01DC-EAE8-4DED-8E11-79AEEBADDC68}" type="presParOf" srcId="{3E7289D2-339E-42D8-87B2-64C12DEA2C97}" destId="{BA5A8F05-3871-4037-83A5-B612C798CA5D}" srcOrd="0" destOrd="0" presId="urn:microsoft.com/office/officeart/2005/8/layout/process1"/>
    <dgm:cxn modelId="{DE0502F6-9E26-4F1F-AAA4-A11504A2A942}" type="presParOf" srcId="{3E7289D2-339E-42D8-87B2-64C12DEA2C97}" destId="{4D9800F0-E46B-4454-B679-7B4CA2BC9465}" srcOrd="1" destOrd="0" presId="urn:microsoft.com/office/officeart/2005/8/layout/process1"/>
    <dgm:cxn modelId="{87236511-F466-47BF-9FCB-9DF4C85247BA}" type="presParOf" srcId="{4D9800F0-E46B-4454-B679-7B4CA2BC9465}" destId="{C7A79628-6ABA-45D4-9C50-140290027B7D}" srcOrd="0" destOrd="0" presId="urn:microsoft.com/office/officeart/2005/8/layout/process1"/>
    <dgm:cxn modelId="{4C6D2833-10B2-4152-A226-7ED37CCF66A3}" type="presParOf" srcId="{3E7289D2-339E-42D8-87B2-64C12DEA2C97}" destId="{E66F1F4C-9787-46AF-BB89-50660338B7A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B5088B-61E5-4ED3-BFC2-49104A3D6F80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AD1D1B37-65AC-442B-B294-A31B0EF9FBDC}">
      <dgm:prSet phldrT="[Text]" custT="1"/>
      <dgm:spPr>
        <a:solidFill>
          <a:schemeClr val="accent3">
            <a:lumMod val="75000"/>
          </a:schemeClr>
        </a:solidFill>
        <a:ln>
          <a:noFill/>
        </a:ln>
      </dgm:spPr>
      <dgm:t>
        <a:bodyPr lIns="0" tIns="0" rIns="0" bIns="0"/>
        <a:lstStyle/>
        <a:p>
          <a:pPr algn="l"/>
          <a:r>
            <a:rPr lang="en-US" sz="2400" b="1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2400" b="1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24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polynomial-size propositional proof </a:t>
          </a:r>
        </a:p>
      </dgm:t>
    </dgm:pt>
    <dgm:pt modelId="{FFB6617C-4241-4FBF-B402-717A047CC50B}" type="parTrans" cxnId="{B1EA801E-7232-4328-97D4-822BA9856CEE}">
      <dgm:prSet/>
      <dgm:spPr/>
      <dgm:t>
        <a:bodyPr/>
        <a:lstStyle/>
        <a:p>
          <a:endParaRPr lang="en-US"/>
        </a:p>
      </dgm:t>
    </dgm:pt>
    <dgm:pt modelId="{63B062F2-7CA1-45F0-806F-866F5E095523}" type="sibTrans" cxnId="{B1EA801E-7232-4328-97D4-822BA9856CEE}">
      <dgm:prSet/>
      <dgm:spPr>
        <a:solidFill>
          <a:schemeClr val="tx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DB8A8736-C79A-4106-A13D-FABC87A21D81}">
      <dgm:prSet phldrT="[Text]" custT="1"/>
      <dgm:spPr>
        <a:solidFill>
          <a:schemeClr val="accent3">
            <a:lumMod val="85000"/>
          </a:schemeClr>
        </a:solidFill>
        <a:ln>
          <a:noFill/>
        </a:ln>
      </dgm:spPr>
      <dgm:t>
        <a:bodyPr/>
        <a:lstStyle/>
        <a:p>
          <a:pPr algn="l"/>
          <a:r>
            <a:rPr lang="en-US" sz="2400" b="1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4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</a:t>
          </a:r>
          <a:endParaRPr lang="en-US" sz="2400" b="1" dirty="0">
            <a:solidFill>
              <a:schemeClr val="bg2">
                <a:lumMod val="10000"/>
              </a:schemeClr>
            </a:solidFill>
          </a:endParaRPr>
        </a:p>
      </dgm:t>
    </dgm:pt>
    <dgm:pt modelId="{FEDBD7E4-3D59-4BE9-A008-9D0DAC8C8B90}" type="parTrans" cxnId="{A9756A4E-3F99-43F8-9A25-9ADC252DC34C}">
      <dgm:prSet/>
      <dgm:spPr/>
      <dgm:t>
        <a:bodyPr/>
        <a:lstStyle/>
        <a:p>
          <a:endParaRPr lang="en-US"/>
        </a:p>
      </dgm:t>
    </dgm:pt>
    <dgm:pt modelId="{16653BB1-25B9-4549-AD51-22869DC71F4B}" type="sibTrans" cxnId="{A9756A4E-3F99-43F8-9A25-9ADC252DC34C}">
      <dgm:prSet/>
      <dgm:spPr/>
      <dgm:t>
        <a:bodyPr/>
        <a:lstStyle/>
        <a:p>
          <a:endParaRPr lang="en-US"/>
        </a:p>
      </dgm:t>
    </dgm:pt>
    <dgm:pt modelId="{3E7289D2-339E-42D8-87B2-64C12DEA2C97}" type="pres">
      <dgm:prSet presAssocID="{7FB5088B-61E5-4ED3-BFC2-49104A3D6F80}" presName="Name0" presStyleCnt="0">
        <dgm:presLayoutVars>
          <dgm:dir/>
          <dgm:resizeHandles val="exact"/>
        </dgm:presLayoutVars>
      </dgm:prSet>
      <dgm:spPr/>
    </dgm:pt>
    <dgm:pt modelId="{BA5A8F05-3871-4037-83A5-B612C798CA5D}" type="pres">
      <dgm:prSet presAssocID="{AD1D1B37-65AC-442B-B294-A31B0EF9FBDC}" presName="node" presStyleLbl="node1" presStyleIdx="0" presStyleCnt="2" custFlipVert="0" custScaleX="194852" custScaleY="88001" custLinFactNeighborX="15107" custLinFactNeighborY="-5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800F0-E46B-4454-B679-7B4CA2BC9465}" type="pres">
      <dgm:prSet presAssocID="{63B062F2-7CA1-45F0-806F-866F5E095523}" presName="sibTrans" presStyleLbl="sibTrans2D1" presStyleIdx="0" presStyleCnt="1" custAng="21591671" custScaleX="171322" custScaleY="90249" custLinFactNeighborX="5582" custLinFactNeighborY="-21392"/>
      <dgm:spPr/>
      <dgm:t>
        <a:bodyPr/>
        <a:lstStyle/>
        <a:p>
          <a:endParaRPr lang="en-US"/>
        </a:p>
      </dgm:t>
    </dgm:pt>
    <dgm:pt modelId="{C7A79628-6ABA-45D4-9C50-140290027B7D}" type="pres">
      <dgm:prSet presAssocID="{63B062F2-7CA1-45F0-806F-866F5E095523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E66F1F4C-9787-46AF-BB89-50660338B7A4}" type="pres">
      <dgm:prSet presAssocID="{DB8A8736-C79A-4106-A13D-FABC87A21D81}" presName="node" presStyleLbl="node1" presStyleIdx="1" presStyleCnt="2" custScaleX="192392" custScaleY="96537" custLinFactNeighborX="3966" custLinFactNeighborY="-628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7042B6-B47C-46E7-984A-23EEF5CDE669}" type="presOf" srcId="{AD1D1B37-65AC-442B-B294-A31B0EF9FBDC}" destId="{BA5A8F05-3871-4037-83A5-B612C798CA5D}" srcOrd="0" destOrd="0" presId="urn:microsoft.com/office/officeart/2005/8/layout/process1"/>
    <dgm:cxn modelId="{2E821433-6973-4DDC-8257-AE3B231177D9}" type="presOf" srcId="{7FB5088B-61E5-4ED3-BFC2-49104A3D6F80}" destId="{3E7289D2-339E-42D8-87B2-64C12DEA2C97}" srcOrd="0" destOrd="0" presId="urn:microsoft.com/office/officeart/2005/8/layout/process1"/>
    <dgm:cxn modelId="{1DA2F0EF-7ED5-474F-9BE1-F9CC8E1788B8}" type="presOf" srcId="{63B062F2-7CA1-45F0-806F-866F5E095523}" destId="{4D9800F0-E46B-4454-B679-7B4CA2BC9465}" srcOrd="0" destOrd="0" presId="urn:microsoft.com/office/officeart/2005/8/layout/process1"/>
    <dgm:cxn modelId="{1CABD808-3509-4CC9-B1C6-EC1F88058D79}" type="presOf" srcId="{DB8A8736-C79A-4106-A13D-FABC87A21D81}" destId="{E66F1F4C-9787-46AF-BB89-50660338B7A4}" srcOrd="0" destOrd="0" presId="urn:microsoft.com/office/officeart/2005/8/layout/process1"/>
    <dgm:cxn modelId="{B1EA801E-7232-4328-97D4-822BA9856CEE}" srcId="{7FB5088B-61E5-4ED3-BFC2-49104A3D6F80}" destId="{AD1D1B37-65AC-442B-B294-A31B0EF9FBDC}" srcOrd="0" destOrd="0" parTransId="{FFB6617C-4241-4FBF-B402-717A047CC50B}" sibTransId="{63B062F2-7CA1-45F0-806F-866F5E095523}"/>
    <dgm:cxn modelId="{A9756A4E-3F99-43F8-9A25-9ADC252DC34C}" srcId="{7FB5088B-61E5-4ED3-BFC2-49104A3D6F80}" destId="{DB8A8736-C79A-4106-A13D-FABC87A21D81}" srcOrd="1" destOrd="0" parTransId="{FEDBD7E4-3D59-4BE9-A008-9D0DAC8C8B90}" sibTransId="{16653BB1-25B9-4549-AD51-22869DC71F4B}"/>
    <dgm:cxn modelId="{7E61EEF4-75A7-414F-8814-AF1C9B8088B5}" type="presOf" srcId="{63B062F2-7CA1-45F0-806F-866F5E095523}" destId="{C7A79628-6ABA-45D4-9C50-140290027B7D}" srcOrd="1" destOrd="0" presId="urn:microsoft.com/office/officeart/2005/8/layout/process1"/>
    <dgm:cxn modelId="{7741F170-D215-4B86-8D7A-79C18BE126B7}" type="presParOf" srcId="{3E7289D2-339E-42D8-87B2-64C12DEA2C97}" destId="{BA5A8F05-3871-4037-83A5-B612C798CA5D}" srcOrd="0" destOrd="0" presId="urn:microsoft.com/office/officeart/2005/8/layout/process1"/>
    <dgm:cxn modelId="{F3D4012F-5F9F-4203-AE86-47E805F35EB5}" type="presParOf" srcId="{3E7289D2-339E-42D8-87B2-64C12DEA2C97}" destId="{4D9800F0-E46B-4454-B679-7B4CA2BC9465}" srcOrd="1" destOrd="0" presId="urn:microsoft.com/office/officeart/2005/8/layout/process1"/>
    <dgm:cxn modelId="{23FBF9B5-3A38-4B56-83DB-BA67C5F815E1}" type="presParOf" srcId="{4D9800F0-E46B-4454-B679-7B4CA2BC9465}" destId="{C7A79628-6ABA-45D4-9C50-140290027B7D}" srcOrd="0" destOrd="0" presId="urn:microsoft.com/office/officeart/2005/8/layout/process1"/>
    <dgm:cxn modelId="{E5A6A467-8FEE-401A-8432-555F680C1FA5}" type="presParOf" srcId="{3E7289D2-339E-42D8-87B2-64C12DEA2C97}" destId="{E66F1F4C-9787-46AF-BB89-50660338B7A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B5088B-61E5-4ED3-BFC2-49104A3D6F80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AD1D1B37-65AC-442B-B294-A31B0EF9FBDC}">
      <dgm:prSet phldrT="[Text]" custT="1"/>
      <dgm:spPr>
        <a:solidFill>
          <a:schemeClr val="accent3">
            <a:lumMod val="75000"/>
          </a:schemeClr>
        </a:solidFill>
        <a:ln>
          <a:noFill/>
        </a:ln>
      </dgm:spPr>
      <dgm:t>
        <a:bodyPr lIns="0" tIns="0" rIns="0" bIns="0"/>
        <a:lstStyle/>
        <a:p>
          <a:pPr algn="l"/>
          <a:r>
            <a:rPr lang="en-US" sz="3200" b="1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3200" b="1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32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polynomial-size propositional  proof </a:t>
          </a:r>
        </a:p>
      </dgm:t>
    </dgm:pt>
    <dgm:pt modelId="{FFB6617C-4241-4FBF-B402-717A047CC50B}" type="parTrans" cxnId="{B1EA801E-7232-4328-97D4-822BA9856CEE}">
      <dgm:prSet/>
      <dgm:spPr/>
      <dgm:t>
        <a:bodyPr/>
        <a:lstStyle/>
        <a:p>
          <a:endParaRPr lang="en-US"/>
        </a:p>
      </dgm:t>
    </dgm:pt>
    <dgm:pt modelId="{63B062F2-7CA1-45F0-806F-866F5E095523}" type="sibTrans" cxnId="{B1EA801E-7232-4328-97D4-822BA9856CEE}">
      <dgm:prSet/>
      <dgm:spPr>
        <a:solidFill>
          <a:schemeClr val="tx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DB8A8736-C79A-4106-A13D-FABC87A21D81}">
      <dgm:prSet phldrT="[Text]" custT="1"/>
      <dgm:spPr>
        <a:solidFill>
          <a:schemeClr val="accent3">
            <a:lumMod val="85000"/>
          </a:schemeClr>
        </a:solidFill>
        <a:ln>
          <a:noFill/>
        </a:ln>
      </dgm:spPr>
      <dgm:t>
        <a:bodyPr/>
        <a:lstStyle/>
        <a:p>
          <a:pPr algn="l"/>
          <a:r>
            <a:rPr lang="en-US" sz="2800" b="1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8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</a:t>
          </a:r>
          <a:endParaRPr lang="en-US" sz="2800" b="1" dirty="0">
            <a:solidFill>
              <a:schemeClr val="bg2">
                <a:lumMod val="10000"/>
              </a:schemeClr>
            </a:solidFill>
          </a:endParaRPr>
        </a:p>
      </dgm:t>
    </dgm:pt>
    <dgm:pt modelId="{FEDBD7E4-3D59-4BE9-A008-9D0DAC8C8B90}" type="parTrans" cxnId="{A9756A4E-3F99-43F8-9A25-9ADC252DC34C}">
      <dgm:prSet/>
      <dgm:spPr/>
      <dgm:t>
        <a:bodyPr/>
        <a:lstStyle/>
        <a:p>
          <a:endParaRPr lang="en-US"/>
        </a:p>
      </dgm:t>
    </dgm:pt>
    <dgm:pt modelId="{16653BB1-25B9-4549-AD51-22869DC71F4B}" type="sibTrans" cxnId="{A9756A4E-3F99-43F8-9A25-9ADC252DC34C}">
      <dgm:prSet/>
      <dgm:spPr/>
      <dgm:t>
        <a:bodyPr/>
        <a:lstStyle/>
        <a:p>
          <a:endParaRPr lang="en-US"/>
        </a:p>
      </dgm:t>
    </dgm:pt>
    <dgm:pt modelId="{3E7289D2-339E-42D8-87B2-64C12DEA2C97}" type="pres">
      <dgm:prSet presAssocID="{7FB5088B-61E5-4ED3-BFC2-49104A3D6F80}" presName="Name0" presStyleCnt="0">
        <dgm:presLayoutVars>
          <dgm:dir/>
          <dgm:resizeHandles val="exact"/>
        </dgm:presLayoutVars>
      </dgm:prSet>
      <dgm:spPr/>
    </dgm:pt>
    <dgm:pt modelId="{BA5A8F05-3871-4037-83A5-B612C798CA5D}" type="pres">
      <dgm:prSet presAssocID="{AD1D1B37-65AC-442B-B294-A31B0EF9FBDC}" presName="node" presStyleLbl="node1" presStyleIdx="0" presStyleCnt="2" custFlipVert="0" custScaleX="194852" custScaleY="81240" custLinFactNeighborX="15107" custLinFactNeighborY="-5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800F0-E46B-4454-B679-7B4CA2BC9465}" type="pres">
      <dgm:prSet presAssocID="{63B062F2-7CA1-45F0-806F-866F5E095523}" presName="sibTrans" presStyleLbl="sibTrans2D1" presStyleIdx="0" presStyleCnt="1" custAng="21541443" custScaleX="171322" custScaleY="90249" custLinFactNeighborX="-2519" custLinFactNeighborY="-29872"/>
      <dgm:spPr/>
      <dgm:t>
        <a:bodyPr/>
        <a:lstStyle/>
        <a:p>
          <a:endParaRPr lang="en-US"/>
        </a:p>
      </dgm:t>
    </dgm:pt>
    <dgm:pt modelId="{C7A79628-6ABA-45D4-9C50-140290027B7D}" type="pres">
      <dgm:prSet presAssocID="{63B062F2-7CA1-45F0-806F-866F5E095523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E66F1F4C-9787-46AF-BB89-50660338B7A4}" type="pres">
      <dgm:prSet presAssocID="{DB8A8736-C79A-4106-A13D-FABC87A21D81}" presName="node" presStyleLbl="node1" presStyleIdx="1" presStyleCnt="2" custScaleX="192392" custScaleY="90434" custLinFactNeighborX="3966" custLinFactNeighborY="-628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43E7AE-1693-402F-8959-12B3C256C7DC}" type="presOf" srcId="{DB8A8736-C79A-4106-A13D-FABC87A21D81}" destId="{E66F1F4C-9787-46AF-BB89-50660338B7A4}" srcOrd="0" destOrd="0" presId="urn:microsoft.com/office/officeart/2005/8/layout/process1"/>
    <dgm:cxn modelId="{41569F66-9204-4F92-B72B-9AE4ACB3E64B}" type="presOf" srcId="{63B062F2-7CA1-45F0-806F-866F5E095523}" destId="{C7A79628-6ABA-45D4-9C50-140290027B7D}" srcOrd="1" destOrd="0" presId="urn:microsoft.com/office/officeart/2005/8/layout/process1"/>
    <dgm:cxn modelId="{F2CF7B56-D300-49EB-A9B1-FF655B7AAF17}" type="presOf" srcId="{AD1D1B37-65AC-442B-B294-A31B0EF9FBDC}" destId="{BA5A8F05-3871-4037-83A5-B612C798CA5D}" srcOrd="0" destOrd="0" presId="urn:microsoft.com/office/officeart/2005/8/layout/process1"/>
    <dgm:cxn modelId="{728566FE-EB38-4E24-ACD1-FA50356AE313}" type="presOf" srcId="{7FB5088B-61E5-4ED3-BFC2-49104A3D6F80}" destId="{3E7289D2-339E-42D8-87B2-64C12DEA2C97}" srcOrd="0" destOrd="0" presId="urn:microsoft.com/office/officeart/2005/8/layout/process1"/>
    <dgm:cxn modelId="{F1EF3BC2-4688-45C3-947B-9AC76BCBD4C4}" type="presOf" srcId="{63B062F2-7CA1-45F0-806F-866F5E095523}" destId="{4D9800F0-E46B-4454-B679-7B4CA2BC9465}" srcOrd="0" destOrd="0" presId="urn:microsoft.com/office/officeart/2005/8/layout/process1"/>
    <dgm:cxn modelId="{B1EA801E-7232-4328-97D4-822BA9856CEE}" srcId="{7FB5088B-61E5-4ED3-BFC2-49104A3D6F80}" destId="{AD1D1B37-65AC-442B-B294-A31B0EF9FBDC}" srcOrd="0" destOrd="0" parTransId="{FFB6617C-4241-4FBF-B402-717A047CC50B}" sibTransId="{63B062F2-7CA1-45F0-806F-866F5E095523}"/>
    <dgm:cxn modelId="{A9756A4E-3F99-43F8-9A25-9ADC252DC34C}" srcId="{7FB5088B-61E5-4ED3-BFC2-49104A3D6F80}" destId="{DB8A8736-C79A-4106-A13D-FABC87A21D81}" srcOrd="1" destOrd="0" parTransId="{FEDBD7E4-3D59-4BE9-A008-9D0DAC8C8B90}" sibTransId="{16653BB1-25B9-4549-AD51-22869DC71F4B}"/>
    <dgm:cxn modelId="{05D07A17-C93B-4968-BE3C-9F33FF09B39B}" type="presParOf" srcId="{3E7289D2-339E-42D8-87B2-64C12DEA2C97}" destId="{BA5A8F05-3871-4037-83A5-B612C798CA5D}" srcOrd="0" destOrd="0" presId="urn:microsoft.com/office/officeart/2005/8/layout/process1"/>
    <dgm:cxn modelId="{3AF9C0BF-2D55-4F55-9C0D-07657416616C}" type="presParOf" srcId="{3E7289D2-339E-42D8-87B2-64C12DEA2C97}" destId="{4D9800F0-E46B-4454-B679-7B4CA2BC9465}" srcOrd="1" destOrd="0" presId="urn:microsoft.com/office/officeart/2005/8/layout/process1"/>
    <dgm:cxn modelId="{50F7489A-93C7-4CAA-ABB1-C6F0021B3DEE}" type="presParOf" srcId="{4D9800F0-E46B-4454-B679-7B4CA2BC9465}" destId="{C7A79628-6ABA-45D4-9C50-140290027B7D}" srcOrd="0" destOrd="0" presId="urn:microsoft.com/office/officeart/2005/8/layout/process1"/>
    <dgm:cxn modelId="{3A03AEF4-9DFC-4C1F-B958-75C916585676}" type="presParOf" srcId="{3E7289D2-339E-42D8-87B2-64C12DEA2C97}" destId="{E66F1F4C-9787-46AF-BB89-50660338B7A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FB5088B-61E5-4ED3-BFC2-49104A3D6F80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AD1D1B37-65AC-442B-B294-A31B0EF9FBDC}">
      <dgm:prSet phldrT="[Text]" custT="1"/>
      <dgm:spPr>
        <a:solidFill>
          <a:schemeClr val="bg2">
            <a:lumMod val="90000"/>
          </a:schemeClr>
        </a:solidFill>
        <a:ln>
          <a:noFill/>
        </a:ln>
      </dgm:spPr>
      <dgm:t>
        <a:bodyPr lIns="0" tIns="0" rIns="0" bIns="0"/>
        <a:lstStyle/>
        <a:p>
          <a:pPr algn="l"/>
          <a:r>
            <a:rPr lang="en-US" sz="2400" b="1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2400" b="1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24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quasi-polynomial size Frege proof (</a:t>
          </a:r>
          <a:r>
            <a:rPr lang="en-US" sz="2400" b="1" i="1" dirty="0" err="1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n</a:t>
          </a:r>
          <a:r>
            <a:rPr lang="en-US" sz="2400" b="1" i="1" baseline="30000" dirty="0" err="1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O</a:t>
          </a:r>
          <a:r>
            <a:rPr lang="en-US" sz="2400" b="1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(log</a:t>
          </a:r>
          <a:r>
            <a:rPr lang="en-US" sz="2400" b="1" i="1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 n</a:t>
          </a:r>
          <a:r>
            <a:rPr lang="en-US" sz="2400" b="1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)</a:t>
          </a:r>
          <a:r>
            <a:rPr lang="en-US" sz="24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)</a:t>
          </a:r>
        </a:p>
      </dgm:t>
    </dgm:pt>
    <dgm:pt modelId="{FFB6617C-4241-4FBF-B402-717A047CC50B}" type="parTrans" cxnId="{B1EA801E-7232-4328-97D4-822BA9856CEE}">
      <dgm:prSet/>
      <dgm:spPr/>
      <dgm:t>
        <a:bodyPr/>
        <a:lstStyle/>
        <a:p>
          <a:endParaRPr lang="en-US"/>
        </a:p>
      </dgm:t>
    </dgm:pt>
    <dgm:pt modelId="{63B062F2-7CA1-45F0-806F-866F5E095523}" type="sibTrans" cxnId="{B1EA801E-7232-4328-97D4-822BA9856CEE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DB8A8736-C79A-4106-A13D-FABC87A21D81}">
      <dgm:prSet phldrT="[Text]" custT="1"/>
      <dgm:spPr>
        <a:solidFill>
          <a:schemeClr val="accent3">
            <a:lumMod val="85000"/>
          </a:schemeClr>
        </a:solidFill>
        <a:ln>
          <a:noFill/>
        </a:ln>
      </dgm:spPr>
      <dgm:t>
        <a:bodyPr/>
        <a:lstStyle/>
        <a:p>
          <a:pPr algn="l"/>
          <a:r>
            <a:rPr lang="en-US" sz="2400" b="1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4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 (over </a:t>
          </a:r>
          <a:r>
            <a:rPr lang="en-US" sz="2400" b="1" dirty="0" smtClean="0">
              <a:solidFill>
                <a:srgbClr val="0606C8"/>
              </a:solidFill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rPr>
            <a:t>GF(2)</a:t>
          </a:r>
          <a:r>
            <a:rPr lang="en-US" sz="24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)</a:t>
          </a:r>
          <a:endParaRPr lang="en-US" sz="2400" b="1" dirty="0">
            <a:solidFill>
              <a:schemeClr val="bg2">
                <a:lumMod val="10000"/>
              </a:schemeClr>
            </a:solidFill>
          </a:endParaRPr>
        </a:p>
      </dgm:t>
    </dgm:pt>
    <dgm:pt modelId="{FEDBD7E4-3D59-4BE9-A008-9D0DAC8C8B90}" type="parTrans" cxnId="{A9756A4E-3F99-43F8-9A25-9ADC252DC34C}">
      <dgm:prSet/>
      <dgm:spPr/>
      <dgm:t>
        <a:bodyPr/>
        <a:lstStyle/>
        <a:p>
          <a:endParaRPr lang="en-US"/>
        </a:p>
      </dgm:t>
    </dgm:pt>
    <dgm:pt modelId="{16653BB1-25B9-4549-AD51-22869DC71F4B}" type="sibTrans" cxnId="{A9756A4E-3F99-43F8-9A25-9ADC252DC34C}">
      <dgm:prSet/>
      <dgm:spPr/>
      <dgm:t>
        <a:bodyPr/>
        <a:lstStyle/>
        <a:p>
          <a:endParaRPr lang="en-US"/>
        </a:p>
      </dgm:t>
    </dgm:pt>
    <dgm:pt modelId="{3E7289D2-339E-42D8-87B2-64C12DEA2C97}" type="pres">
      <dgm:prSet presAssocID="{7FB5088B-61E5-4ED3-BFC2-49104A3D6F80}" presName="Name0" presStyleCnt="0">
        <dgm:presLayoutVars>
          <dgm:dir/>
          <dgm:resizeHandles val="exact"/>
        </dgm:presLayoutVars>
      </dgm:prSet>
      <dgm:spPr/>
    </dgm:pt>
    <dgm:pt modelId="{BA5A8F05-3871-4037-83A5-B612C798CA5D}" type="pres">
      <dgm:prSet presAssocID="{AD1D1B37-65AC-442B-B294-A31B0EF9FBDC}" presName="node" presStyleLbl="node1" presStyleIdx="0" presStyleCnt="2" custFlipVert="0" custScaleX="194852" custScaleY="81240" custLinFactNeighborX="15107" custLinFactNeighborY="-622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800F0-E46B-4454-B679-7B4CA2BC9465}" type="pres">
      <dgm:prSet presAssocID="{63B062F2-7CA1-45F0-806F-866F5E095523}" presName="sibTrans" presStyleLbl="sibTrans2D1" presStyleIdx="0" presStyleCnt="1" custAng="10732243" custScaleX="171322" custScaleY="90249" custLinFactNeighborX="-7335" custLinFactNeighborY="-8073"/>
      <dgm:spPr/>
      <dgm:t>
        <a:bodyPr/>
        <a:lstStyle/>
        <a:p>
          <a:endParaRPr lang="en-US"/>
        </a:p>
      </dgm:t>
    </dgm:pt>
    <dgm:pt modelId="{C7A79628-6ABA-45D4-9C50-140290027B7D}" type="pres">
      <dgm:prSet presAssocID="{63B062F2-7CA1-45F0-806F-866F5E095523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E66F1F4C-9787-46AF-BB89-50660338B7A4}" type="pres">
      <dgm:prSet presAssocID="{DB8A8736-C79A-4106-A13D-FABC87A21D81}" presName="node" presStyleLbl="node1" presStyleIdx="1" presStyleCnt="2" custScaleX="192392" custScaleY="90434" custLinFactNeighborX="-273" custLinFactNeighborY="-75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EE30EF-9BB7-43C4-A7DC-F4C5AAEEC349}" type="presOf" srcId="{7FB5088B-61E5-4ED3-BFC2-49104A3D6F80}" destId="{3E7289D2-339E-42D8-87B2-64C12DEA2C97}" srcOrd="0" destOrd="0" presId="urn:microsoft.com/office/officeart/2005/8/layout/process1"/>
    <dgm:cxn modelId="{80FFDF43-D935-4123-9891-B5B01B51E84E}" type="presOf" srcId="{63B062F2-7CA1-45F0-806F-866F5E095523}" destId="{4D9800F0-E46B-4454-B679-7B4CA2BC9465}" srcOrd="0" destOrd="0" presId="urn:microsoft.com/office/officeart/2005/8/layout/process1"/>
    <dgm:cxn modelId="{A8254DEB-5CDD-4A58-93BA-C7F83C2D9D42}" type="presOf" srcId="{63B062F2-7CA1-45F0-806F-866F5E095523}" destId="{C7A79628-6ABA-45D4-9C50-140290027B7D}" srcOrd="1" destOrd="0" presId="urn:microsoft.com/office/officeart/2005/8/layout/process1"/>
    <dgm:cxn modelId="{A9756A4E-3F99-43F8-9A25-9ADC252DC34C}" srcId="{7FB5088B-61E5-4ED3-BFC2-49104A3D6F80}" destId="{DB8A8736-C79A-4106-A13D-FABC87A21D81}" srcOrd="1" destOrd="0" parTransId="{FEDBD7E4-3D59-4BE9-A008-9D0DAC8C8B90}" sibTransId="{16653BB1-25B9-4549-AD51-22869DC71F4B}"/>
    <dgm:cxn modelId="{E0A4EDF6-ADDC-44F0-A8CB-0CC2BBFA5C13}" type="presOf" srcId="{DB8A8736-C79A-4106-A13D-FABC87A21D81}" destId="{E66F1F4C-9787-46AF-BB89-50660338B7A4}" srcOrd="0" destOrd="0" presId="urn:microsoft.com/office/officeart/2005/8/layout/process1"/>
    <dgm:cxn modelId="{B1EA801E-7232-4328-97D4-822BA9856CEE}" srcId="{7FB5088B-61E5-4ED3-BFC2-49104A3D6F80}" destId="{AD1D1B37-65AC-442B-B294-A31B0EF9FBDC}" srcOrd="0" destOrd="0" parTransId="{FFB6617C-4241-4FBF-B402-717A047CC50B}" sibTransId="{63B062F2-7CA1-45F0-806F-866F5E095523}"/>
    <dgm:cxn modelId="{0EB544D4-F6A6-4C31-BB5A-1E638C59F3D6}" type="presOf" srcId="{AD1D1B37-65AC-442B-B294-A31B0EF9FBDC}" destId="{BA5A8F05-3871-4037-83A5-B612C798CA5D}" srcOrd="0" destOrd="0" presId="urn:microsoft.com/office/officeart/2005/8/layout/process1"/>
    <dgm:cxn modelId="{4BFBD107-9EA2-4FCC-A534-1287645312A2}" type="presParOf" srcId="{3E7289D2-339E-42D8-87B2-64C12DEA2C97}" destId="{BA5A8F05-3871-4037-83A5-B612C798CA5D}" srcOrd="0" destOrd="0" presId="urn:microsoft.com/office/officeart/2005/8/layout/process1"/>
    <dgm:cxn modelId="{A92E0E82-F95F-42F0-A8BE-5808201E76B6}" type="presParOf" srcId="{3E7289D2-339E-42D8-87B2-64C12DEA2C97}" destId="{4D9800F0-E46B-4454-B679-7B4CA2BC9465}" srcOrd="1" destOrd="0" presId="urn:microsoft.com/office/officeart/2005/8/layout/process1"/>
    <dgm:cxn modelId="{AD30D75C-6BD5-4638-A34A-CE936E8EB404}" type="presParOf" srcId="{4D9800F0-E46B-4454-B679-7B4CA2BC9465}" destId="{C7A79628-6ABA-45D4-9C50-140290027B7D}" srcOrd="0" destOrd="0" presId="urn:microsoft.com/office/officeart/2005/8/layout/process1"/>
    <dgm:cxn modelId="{C42E41DA-1560-4786-8F73-416B6D17C75B}" type="presParOf" srcId="{3E7289D2-339E-42D8-87B2-64C12DEA2C97}" destId="{E66F1F4C-9787-46AF-BB89-50660338B7A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FB5088B-61E5-4ED3-BFC2-49104A3D6F80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AD1D1B37-65AC-442B-B294-A31B0EF9FBDC}">
      <dgm:prSet phldrT="[Text]" custT="1"/>
      <dgm:spPr>
        <a:solidFill>
          <a:schemeClr val="tx1">
            <a:lumMod val="20000"/>
            <a:lumOff val="80000"/>
          </a:schemeClr>
        </a:solidFill>
        <a:ln>
          <a:noFill/>
        </a:ln>
      </dgm:spPr>
      <dgm:t>
        <a:bodyPr lIns="0" tIns="0" rIns="0" bIns="0"/>
        <a:lstStyle/>
        <a:p>
          <a:pPr algn="l"/>
          <a:r>
            <a:rPr lang="en-US" sz="2400" b="1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2400" b="1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24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polynomial-size propositional proof </a:t>
          </a:r>
        </a:p>
      </dgm:t>
    </dgm:pt>
    <dgm:pt modelId="{FFB6617C-4241-4FBF-B402-717A047CC50B}" type="parTrans" cxnId="{B1EA801E-7232-4328-97D4-822BA9856CEE}">
      <dgm:prSet/>
      <dgm:spPr/>
      <dgm:t>
        <a:bodyPr/>
        <a:lstStyle/>
        <a:p>
          <a:endParaRPr lang="en-US"/>
        </a:p>
      </dgm:t>
    </dgm:pt>
    <dgm:pt modelId="{63B062F2-7CA1-45F0-806F-866F5E095523}" type="sibTrans" cxnId="{B1EA801E-7232-4328-97D4-822BA9856CEE}">
      <dgm:prSet/>
      <dgm:spPr>
        <a:solidFill>
          <a:schemeClr val="tx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DB8A8736-C79A-4106-A13D-FABC87A21D81}">
      <dgm:prSet phldrT="[Text]" custT="1"/>
      <dgm:spPr>
        <a:solidFill>
          <a:schemeClr val="accent3">
            <a:lumMod val="85000"/>
          </a:schemeClr>
        </a:solidFill>
        <a:ln>
          <a:noFill/>
        </a:ln>
      </dgm:spPr>
      <dgm:t>
        <a:bodyPr/>
        <a:lstStyle/>
        <a:p>
          <a:pPr algn="l"/>
          <a:r>
            <a:rPr lang="en-US" sz="2400" b="1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4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</a:t>
          </a:r>
          <a:endParaRPr lang="en-US" sz="2400" b="1" dirty="0">
            <a:solidFill>
              <a:schemeClr val="bg2">
                <a:lumMod val="10000"/>
              </a:schemeClr>
            </a:solidFill>
          </a:endParaRPr>
        </a:p>
      </dgm:t>
    </dgm:pt>
    <dgm:pt modelId="{FEDBD7E4-3D59-4BE9-A008-9D0DAC8C8B90}" type="parTrans" cxnId="{A9756A4E-3F99-43F8-9A25-9ADC252DC34C}">
      <dgm:prSet/>
      <dgm:spPr/>
      <dgm:t>
        <a:bodyPr/>
        <a:lstStyle/>
        <a:p>
          <a:endParaRPr lang="en-US"/>
        </a:p>
      </dgm:t>
    </dgm:pt>
    <dgm:pt modelId="{16653BB1-25B9-4549-AD51-22869DC71F4B}" type="sibTrans" cxnId="{A9756A4E-3F99-43F8-9A25-9ADC252DC34C}">
      <dgm:prSet/>
      <dgm:spPr/>
      <dgm:t>
        <a:bodyPr/>
        <a:lstStyle/>
        <a:p>
          <a:endParaRPr lang="en-US"/>
        </a:p>
      </dgm:t>
    </dgm:pt>
    <dgm:pt modelId="{3E7289D2-339E-42D8-87B2-64C12DEA2C97}" type="pres">
      <dgm:prSet presAssocID="{7FB5088B-61E5-4ED3-BFC2-49104A3D6F80}" presName="Name0" presStyleCnt="0">
        <dgm:presLayoutVars>
          <dgm:dir/>
          <dgm:resizeHandles val="exact"/>
        </dgm:presLayoutVars>
      </dgm:prSet>
      <dgm:spPr/>
    </dgm:pt>
    <dgm:pt modelId="{BA5A8F05-3871-4037-83A5-B612C798CA5D}" type="pres">
      <dgm:prSet presAssocID="{AD1D1B37-65AC-442B-B294-A31B0EF9FBDC}" presName="node" presStyleLbl="node1" presStyleIdx="0" presStyleCnt="2" custFlipVert="0" custScaleX="194852" custScaleY="88001" custLinFactNeighborX="15107" custLinFactNeighborY="-5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800F0-E46B-4454-B679-7B4CA2BC9465}" type="pres">
      <dgm:prSet presAssocID="{63B062F2-7CA1-45F0-806F-866F5E095523}" presName="sibTrans" presStyleLbl="sibTrans2D1" presStyleIdx="0" presStyleCnt="1" custAng="21591671" custScaleX="171322" custScaleY="90249" custLinFactNeighborX="5582" custLinFactNeighborY="-21392"/>
      <dgm:spPr/>
      <dgm:t>
        <a:bodyPr/>
        <a:lstStyle/>
        <a:p>
          <a:endParaRPr lang="en-US"/>
        </a:p>
      </dgm:t>
    </dgm:pt>
    <dgm:pt modelId="{C7A79628-6ABA-45D4-9C50-140290027B7D}" type="pres">
      <dgm:prSet presAssocID="{63B062F2-7CA1-45F0-806F-866F5E095523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E66F1F4C-9787-46AF-BB89-50660338B7A4}" type="pres">
      <dgm:prSet presAssocID="{DB8A8736-C79A-4106-A13D-FABC87A21D81}" presName="node" presStyleLbl="node1" presStyleIdx="1" presStyleCnt="2" custScaleX="192392" custScaleY="96537" custLinFactNeighborX="3966" custLinFactNeighborY="-628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756A4E-3F99-43F8-9A25-9ADC252DC34C}" srcId="{7FB5088B-61E5-4ED3-BFC2-49104A3D6F80}" destId="{DB8A8736-C79A-4106-A13D-FABC87A21D81}" srcOrd="1" destOrd="0" parTransId="{FEDBD7E4-3D59-4BE9-A008-9D0DAC8C8B90}" sibTransId="{16653BB1-25B9-4549-AD51-22869DC71F4B}"/>
    <dgm:cxn modelId="{DE23CA1D-C005-42E7-98EE-221BEB03E33E}" type="presOf" srcId="{DB8A8736-C79A-4106-A13D-FABC87A21D81}" destId="{E66F1F4C-9787-46AF-BB89-50660338B7A4}" srcOrd="0" destOrd="0" presId="urn:microsoft.com/office/officeart/2005/8/layout/process1"/>
    <dgm:cxn modelId="{9BC142CE-65B4-4EFF-BF77-62FB01D96AA8}" type="presOf" srcId="{63B062F2-7CA1-45F0-806F-866F5E095523}" destId="{4D9800F0-E46B-4454-B679-7B4CA2BC9465}" srcOrd="0" destOrd="0" presId="urn:microsoft.com/office/officeart/2005/8/layout/process1"/>
    <dgm:cxn modelId="{FE2B3868-BFDD-4254-8593-16E36C865D68}" type="presOf" srcId="{7FB5088B-61E5-4ED3-BFC2-49104A3D6F80}" destId="{3E7289D2-339E-42D8-87B2-64C12DEA2C97}" srcOrd="0" destOrd="0" presId="urn:microsoft.com/office/officeart/2005/8/layout/process1"/>
    <dgm:cxn modelId="{19329986-7F5B-49FE-B3A8-4CE571D915A6}" type="presOf" srcId="{63B062F2-7CA1-45F0-806F-866F5E095523}" destId="{C7A79628-6ABA-45D4-9C50-140290027B7D}" srcOrd="1" destOrd="0" presId="urn:microsoft.com/office/officeart/2005/8/layout/process1"/>
    <dgm:cxn modelId="{B1EA801E-7232-4328-97D4-822BA9856CEE}" srcId="{7FB5088B-61E5-4ED3-BFC2-49104A3D6F80}" destId="{AD1D1B37-65AC-442B-B294-A31B0EF9FBDC}" srcOrd="0" destOrd="0" parTransId="{FFB6617C-4241-4FBF-B402-717A047CC50B}" sibTransId="{63B062F2-7CA1-45F0-806F-866F5E095523}"/>
    <dgm:cxn modelId="{5D0499F4-776D-43CA-9799-1B103324E423}" type="presOf" srcId="{AD1D1B37-65AC-442B-B294-A31B0EF9FBDC}" destId="{BA5A8F05-3871-4037-83A5-B612C798CA5D}" srcOrd="0" destOrd="0" presId="urn:microsoft.com/office/officeart/2005/8/layout/process1"/>
    <dgm:cxn modelId="{BD274B64-9C25-4501-B90A-29332D20E47D}" type="presParOf" srcId="{3E7289D2-339E-42D8-87B2-64C12DEA2C97}" destId="{BA5A8F05-3871-4037-83A5-B612C798CA5D}" srcOrd="0" destOrd="0" presId="urn:microsoft.com/office/officeart/2005/8/layout/process1"/>
    <dgm:cxn modelId="{422DE7F9-1CD8-43F1-810C-A6D925BB8F9E}" type="presParOf" srcId="{3E7289D2-339E-42D8-87B2-64C12DEA2C97}" destId="{4D9800F0-E46B-4454-B679-7B4CA2BC9465}" srcOrd="1" destOrd="0" presId="urn:microsoft.com/office/officeart/2005/8/layout/process1"/>
    <dgm:cxn modelId="{CDB56C48-0CE2-4218-81DB-0F6CD44D0157}" type="presParOf" srcId="{4D9800F0-E46B-4454-B679-7B4CA2BC9465}" destId="{C7A79628-6ABA-45D4-9C50-140290027B7D}" srcOrd="0" destOrd="0" presId="urn:microsoft.com/office/officeart/2005/8/layout/process1"/>
    <dgm:cxn modelId="{67B8F25D-5C9B-488C-817D-8B9D2FFB67F8}" type="presParOf" srcId="{3E7289D2-339E-42D8-87B2-64C12DEA2C97}" destId="{E66F1F4C-9787-46AF-BB89-50660338B7A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FB5088B-61E5-4ED3-BFC2-49104A3D6F80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AD1D1B37-65AC-442B-B294-A31B0EF9FBDC}">
      <dgm:prSet phldrT="[Text]" custT="1"/>
      <dgm:spPr>
        <a:solidFill>
          <a:schemeClr val="bg2"/>
        </a:solidFill>
        <a:ln>
          <a:noFill/>
        </a:ln>
      </dgm:spPr>
      <dgm:t>
        <a:bodyPr lIns="0" tIns="0" rIns="0" bIns="0"/>
        <a:lstStyle/>
        <a:p>
          <a:pPr algn="l"/>
          <a:r>
            <a:rPr lang="en-US" sz="2400" b="1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2400" b="1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24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</a:t>
          </a:r>
          <a:r>
            <a:rPr lang="en-US" sz="2400" b="1" dirty="0" smtClean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no</a:t>
          </a:r>
          <a:r>
            <a:rPr lang="en-US" sz="2400" b="1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polynomial-size propositional proof </a:t>
          </a:r>
        </a:p>
      </dgm:t>
    </dgm:pt>
    <dgm:pt modelId="{FFB6617C-4241-4FBF-B402-717A047CC50B}" type="parTrans" cxnId="{B1EA801E-7232-4328-97D4-822BA9856CEE}">
      <dgm:prSet/>
      <dgm:spPr/>
      <dgm:t>
        <a:bodyPr/>
        <a:lstStyle/>
        <a:p>
          <a:endParaRPr lang="en-US"/>
        </a:p>
      </dgm:t>
    </dgm:pt>
    <dgm:pt modelId="{63B062F2-7CA1-45F0-806F-866F5E095523}" type="sibTrans" cxnId="{B1EA801E-7232-4328-97D4-822BA9856CEE}">
      <dgm:prSet/>
      <dgm:spPr>
        <a:solidFill>
          <a:schemeClr val="tx2">
            <a:lumMod val="50000"/>
          </a:schemeClr>
        </a:solidFill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endParaRPr lang="en-US"/>
        </a:p>
      </dgm:t>
    </dgm:pt>
    <dgm:pt modelId="{DB8A8736-C79A-4106-A13D-FABC87A21D81}">
      <dgm:prSet phldrT="[Text]" custT="1"/>
      <dgm:spPr>
        <a:solidFill>
          <a:schemeClr val="accent3">
            <a:lumMod val="85000"/>
          </a:schemeClr>
        </a:solidFill>
        <a:ln>
          <a:noFill/>
        </a:ln>
      </dgm:spPr>
      <dgm:t>
        <a:bodyPr/>
        <a:lstStyle/>
        <a:p>
          <a:pPr algn="l"/>
          <a:r>
            <a:rPr lang="en-US" sz="2400" b="1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4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</a:t>
          </a:r>
          <a:r>
            <a:rPr lang="en-US" sz="2400" b="1" dirty="0" smtClean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no</a:t>
          </a:r>
          <a:r>
            <a:rPr lang="en-US" sz="24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polynomial-size non-commutative formula</a:t>
          </a:r>
          <a:endParaRPr lang="en-US" sz="2400" b="1" dirty="0">
            <a:solidFill>
              <a:schemeClr val="bg2">
                <a:lumMod val="10000"/>
              </a:schemeClr>
            </a:solidFill>
          </a:endParaRPr>
        </a:p>
      </dgm:t>
    </dgm:pt>
    <dgm:pt modelId="{FEDBD7E4-3D59-4BE9-A008-9D0DAC8C8B90}" type="parTrans" cxnId="{A9756A4E-3F99-43F8-9A25-9ADC252DC34C}">
      <dgm:prSet/>
      <dgm:spPr/>
      <dgm:t>
        <a:bodyPr/>
        <a:lstStyle/>
        <a:p>
          <a:endParaRPr lang="en-US"/>
        </a:p>
      </dgm:t>
    </dgm:pt>
    <dgm:pt modelId="{16653BB1-25B9-4549-AD51-22869DC71F4B}" type="sibTrans" cxnId="{A9756A4E-3F99-43F8-9A25-9ADC252DC34C}">
      <dgm:prSet/>
      <dgm:spPr/>
      <dgm:t>
        <a:bodyPr/>
        <a:lstStyle/>
        <a:p>
          <a:endParaRPr lang="en-US"/>
        </a:p>
      </dgm:t>
    </dgm:pt>
    <dgm:pt modelId="{3E7289D2-339E-42D8-87B2-64C12DEA2C97}" type="pres">
      <dgm:prSet presAssocID="{7FB5088B-61E5-4ED3-BFC2-49104A3D6F80}" presName="Name0" presStyleCnt="0">
        <dgm:presLayoutVars>
          <dgm:dir/>
          <dgm:resizeHandles val="exact"/>
        </dgm:presLayoutVars>
      </dgm:prSet>
      <dgm:spPr/>
    </dgm:pt>
    <dgm:pt modelId="{BA5A8F05-3871-4037-83A5-B612C798CA5D}" type="pres">
      <dgm:prSet presAssocID="{AD1D1B37-65AC-442B-B294-A31B0EF9FBDC}" presName="node" presStyleLbl="node1" presStyleIdx="0" presStyleCnt="2" custFlipVert="0" custScaleX="194852" custScaleY="88001" custLinFactNeighborX="15107" custLinFactNeighborY="-5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800F0-E46B-4454-B679-7B4CA2BC9465}" type="pres">
      <dgm:prSet presAssocID="{63B062F2-7CA1-45F0-806F-866F5E095523}" presName="sibTrans" presStyleLbl="sibTrans2D1" presStyleIdx="0" presStyleCnt="1" custAng="10769944" custScaleX="171322" custScaleY="90249" custLinFactNeighborX="-19098" custLinFactNeighborY="-17470"/>
      <dgm:spPr/>
      <dgm:t>
        <a:bodyPr/>
        <a:lstStyle/>
        <a:p>
          <a:endParaRPr lang="en-US"/>
        </a:p>
      </dgm:t>
    </dgm:pt>
    <dgm:pt modelId="{C7A79628-6ABA-45D4-9C50-140290027B7D}" type="pres">
      <dgm:prSet presAssocID="{63B062F2-7CA1-45F0-806F-866F5E095523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E66F1F4C-9787-46AF-BB89-50660338B7A4}" type="pres">
      <dgm:prSet presAssocID="{DB8A8736-C79A-4106-A13D-FABC87A21D81}" presName="node" presStyleLbl="node1" presStyleIdx="1" presStyleCnt="2" custScaleX="192392" custScaleY="96537" custLinFactNeighborX="1566" custLinFactNeighborY="-17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F02AE9-D263-40DB-878B-B4DE03B6DA90}" type="presOf" srcId="{63B062F2-7CA1-45F0-806F-866F5E095523}" destId="{C7A79628-6ABA-45D4-9C50-140290027B7D}" srcOrd="1" destOrd="0" presId="urn:microsoft.com/office/officeart/2005/8/layout/process1"/>
    <dgm:cxn modelId="{676CC168-F352-4EEC-BBE9-F754DE8DEAA7}" type="presOf" srcId="{DB8A8736-C79A-4106-A13D-FABC87A21D81}" destId="{E66F1F4C-9787-46AF-BB89-50660338B7A4}" srcOrd="0" destOrd="0" presId="urn:microsoft.com/office/officeart/2005/8/layout/process1"/>
    <dgm:cxn modelId="{467264D2-8E8B-4B92-8A08-5B4B3F888634}" type="presOf" srcId="{7FB5088B-61E5-4ED3-BFC2-49104A3D6F80}" destId="{3E7289D2-339E-42D8-87B2-64C12DEA2C97}" srcOrd="0" destOrd="0" presId="urn:microsoft.com/office/officeart/2005/8/layout/process1"/>
    <dgm:cxn modelId="{00FD876E-0400-4F33-9C01-8194E0638847}" type="presOf" srcId="{AD1D1B37-65AC-442B-B294-A31B0EF9FBDC}" destId="{BA5A8F05-3871-4037-83A5-B612C798CA5D}" srcOrd="0" destOrd="0" presId="urn:microsoft.com/office/officeart/2005/8/layout/process1"/>
    <dgm:cxn modelId="{745D2675-C004-4E67-B5A4-DD05A5B3DA21}" type="presOf" srcId="{63B062F2-7CA1-45F0-806F-866F5E095523}" destId="{4D9800F0-E46B-4454-B679-7B4CA2BC9465}" srcOrd="0" destOrd="0" presId="urn:microsoft.com/office/officeart/2005/8/layout/process1"/>
    <dgm:cxn modelId="{B1EA801E-7232-4328-97D4-822BA9856CEE}" srcId="{7FB5088B-61E5-4ED3-BFC2-49104A3D6F80}" destId="{AD1D1B37-65AC-442B-B294-A31B0EF9FBDC}" srcOrd="0" destOrd="0" parTransId="{FFB6617C-4241-4FBF-B402-717A047CC50B}" sibTransId="{63B062F2-7CA1-45F0-806F-866F5E095523}"/>
    <dgm:cxn modelId="{A9756A4E-3F99-43F8-9A25-9ADC252DC34C}" srcId="{7FB5088B-61E5-4ED3-BFC2-49104A3D6F80}" destId="{DB8A8736-C79A-4106-A13D-FABC87A21D81}" srcOrd="1" destOrd="0" parTransId="{FEDBD7E4-3D59-4BE9-A008-9D0DAC8C8B90}" sibTransId="{16653BB1-25B9-4549-AD51-22869DC71F4B}"/>
    <dgm:cxn modelId="{DA74DA65-1AFD-47DE-A8D0-09ECED70E107}" type="presParOf" srcId="{3E7289D2-339E-42D8-87B2-64C12DEA2C97}" destId="{BA5A8F05-3871-4037-83A5-B612C798CA5D}" srcOrd="0" destOrd="0" presId="urn:microsoft.com/office/officeart/2005/8/layout/process1"/>
    <dgm:cxn modelId="{E476A3CE-27E3-4AD3-824E-50EB3402EF63}" type="presParOf" srcId="{3E7289D2-339E-42D8-87B2-64C12DEA2C97}" destId="{4D9800F0-E46B-4454-B679-7B4CA2BC9465}" srcOrd="1" destOrd="0" presId="urn:microsoft.com/office/officeart/2005/8/layout/process1"/>
    <dgm:cxn modelId="{8C5A8ED4-AD6D-4CBD-962F-3DC093B015DC}" type="presParOf" srcId="{4D9800F0-E46B-4454-B679-7B4CA2BC9465}" destId="{C7A79628-6ABA-45D4-9C50-140290027B7D}" srcOrd="0" destOrd="0" presId="urn:microsoft.com/office/officeart/2005/8/layout/process1"/>
    <dgm:cxn modelId="{F9730C97-E78B-405E-B585-5F633BFDAC0D}" type="presParOf" srcId="{3E7289D2-339E-42D8-87B2-64C12DEA2C97}" destId="{E66F1F4C-9787-46AF-BB89-50660338B7A4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A8F05-3871-4037-83A5-B612C798CA5D}">
      <dsp:nvSpPr>
        <dsp:cNvPr id="0" name=""/>
        <dsp:cNvSpPr/>
      </dsp:nvSpPr>
      <dsp:spPr>
        <a:xfrm>
          <a:off x="35106" y="0"/>
          <a:ext cx="4228524" cy="32873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latin typeface="Calibri" panose="020F0502020204030204" pitchFamily="34" charset="0"/>
            </a:rPr>
            <a:t>Cannot quickly compute in parallel some non-commutative functions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accent3">
                  <a:lumMod val="65000"/>
                </a:schemeClr>
              </a:solidFill>
              <a:effectLst/>
              <a:latin typeface="Calibri" pitchFamily="34" charset="0"/>
              <a:cs typeface="Calibri" pitchFamily="34" charset="0"/>
            </a:rPr>
            <a:t>(quite weak assumption)</a:t>
          </a:r>
          <a:endParaRPr lang="en-US" sz="3200" b="1" kern="1200" dirty="0">
            <a:solidFill>
              <a:schemeClr val="accent3">
                <a:lumMod val="65000"/>
              </a:schemeClr>
            </a:solidFill>
          </a:endParaRPr>
        </a:p>
      </dsp:txBody>
      <dsp:txXfrm>
        <a:off x="131389" y="96283"/>
        <a:ext cx="4035958" cy="3094790"/>
      </dsp:txXfrm>
    </dsp:sp>
    <dsp:sp modelId="{4D9800F0-E46B-4454-B679-7B4CA2BC9465}">
      <dsp:nvSpPr>
        <dsp:cNvPr id="0" name=""/>
        <dsp:cNvSpPr/>
      </dsp:nvSpPr>
      <dsp:spPr>
        <a:xfrm rot="441360">
          <a:off x="4337876" y="1415937"/>
          <a:ext cx="666281" cy="5198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4338518" y="1509921"/>
        <a:ext cx="510329" cy="311904"/>
      </dsp:txXfrm>
    </dsp:sp>
    <dsp:sp modelId="{E66F1F4C-9787-46AF-BB89-50660338B7A4}">
      <dsp:nvSpPr>
        <dsp:cNvPr id="0" name=""/>
        <dsp:cNvSpPr/>
      </dsp:nvSpPr>
      <dsp:spPr>
        <a:xfrm>
          <a:off x="5082351" y="864212"/>
          <a:ext cx="3335027" cy="2746748"/>
        </a:xfrm>
        <a:prstGeom prst="roundRect">
          <a:avLst>
            <a:gd name="adj" fmla="val 10000"/>
          </a:avLst>
        </a:prstGeom>
        <a:solidFill>
          <a:schemeClr val="accent4">
            <a:hueOff val="4831671"/>
            <a:satOff val="30159"/>
            <a:lumOff val="50196"/>
            <a:alphaOff val="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rgbClr val="111111"/>
              </a:solidFill>
              <a:latin typeface="Calibri" panose="020F0502020204030204" pitchFamily="34" charset="0"/>
            </a:rPr>
            <a:t>Cannot have short propositional-calculus proofs for some tautologies</a:t>
          </a:r>
          <a:endParaRPr lang="en-US" sz="3200" b="1" kern="1200" dirty="0">
            <a:solidFill>
              <a:srgbClr val="111111"/>
            </a:solidFill>
          </a:endParaRPr>
        </a:p>
      </dsp:txBody>
      <dsp:txXfrm>
        <a:off x="5162801" y="944662"/>
        <a:ext cx="3174127" cy="2585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A8F05-3871-4037-83A5-B612C798CA5D}">
      <dsp:nvSpPr>
        <dsp:cNvPr id="0" name=""/>
        <dsp:cNvSpPr/>
      </dsp:nvSpPr>
      <dsp:spPr>
        <a:xfrm>
          <a:off x="76563" y="78367"/>
          <a:ext cx="3832330" cy="1579017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3200" b="1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32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polynomial-size propositional  proof </a:t>
          </a:r>
        </a:p>
      </dsp:txBody>
      <dsp:txXfrm>
        <a:off x="122811" y="124615"/>
        <a:ext cx="3739834" cy="1486521"/>
      </dsp:txXfrm>
    </dsp:sp>
    <dsp:sp modelId="{4D9800F0-E46B-4454-B679-7B4CA2BC9465}">
      <dsp:nvSpPr>
        <dsp:cNvPr id="0" name=""/>
        <dsp:cNvSpPr/>
      </dsp:nvSpPr>
      <dsp:spPr>
        <a:xfrm rot="21600000">
          <a:off x="3974523" y="548979"/>
          <a:ext cx="657885" cy="440202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-21600000">
        <a:off x="3974523" y="637019"/>
        <a:ext cx="525824" cy="264122"/>
      </dsp:txXfrm>
    </dsp:sp>
    <dsp:sp modelId="{E66F1F4C-9787-46AF-BB89-50660338B7A4}">
      <dsp:nvSpPr>
        <dsp:cNvPr id="0" name=""/>
        <dsp:cNvSpPr/>
      </dsp:nvSpPr>
      <dsp:spPr>
        <a:xfrm>
          <a:off x="4633431" y="0"/>
          <a:ext cx="3783947" cy="1757715"/>
        </a:xfrm>
        <a:prstGeom prst="roundRect">
          <a:avLst>
            <a:gd name="adj" fmla="val 10000"/>
          </a:avLst>
        </a:prstGeom>
        <a:solidFill>
          <a:schemeClr val="accent3">
            <a:lumMod val="8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8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</a:t>
          </a:r>
          <a:endParaRPr lang="en-US" sz="28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4684913" y="51482"/>
        <a:ext cx="3680983" cy="1654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A8F05-3871-4037-83A5-B612C798CA5D}">
      <dsp:nvSpPr>
        <dsp:cNvPr id="0" name=""/>
        <dsp:cNvSpPr/>
      </dsp:nvSpPr>
      <dsp:spPr>
        <a:xfrm>
          <a:off x="72821" y="0"/>
          <a:ext cx="4075753" cy="1854334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3200" b="1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32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quasi-polynomial size propositional proof (</a:t>
          </a:r>
          <a:r>
            <a:rPr lang="en-US" sz="3200" b="1" i="1" kern="1200" dirty="0" err="1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n</a:t>
          </a:r>
          <a:r>
            <a:rPr lang="en-US" sz="3200" b="1" i="1" kern="1200" baseline="30000" dirty="0" err="1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O</a:t>
          </a:r>
          <a:r>
            <a:rPr lang="en-US" sz="3200" b="1" kern="1200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(log</a:t>
          </a:r>
          <a:r>
            <a:rPr lang="en-US" sz="3200" b="1" i="1" kern="1200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 n</a:t>
          </a:r>
          <a:r>
            <a:rPr lang="en-US" sz="3200" b="1" kern="1200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)</a:t>
          </a:r>
          <a:r>
            <a:rPr lang="en-US" sz="32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)</a:t>
          </a:r>
        </a:p>
      </dsp:txBody>
      <dsp:txXfrm>
        <a:off x="127133" y="54312"/>
        <a:ext cx="3967129" cy="1745710"/>
      </dsp:txXfrm>
    </dsp:sp>
    <dsp:sp modelId="{4D9800F0-E46B-4454-B679-7B4CA2BC9465}">
      <dsp:nvSpPr>
        <dsp:cNvPr id="0" name=""/>
        <dsp:cNvSpPr/>
      </dsp:nvSpPr>
      <dsp:spPr>
        <a:xfrm rot="10695465">
          <a:off x="4163737" y="655918"/>
          <a:ext cx="623198" cy="416767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288738" y="737370"/>
        <a:ext cx="498168" cy="250061"/>
      </dsp:txXfrm>
    </dsp:sp>
    <dsp:sp modelId="{E66F1F4C-9787-46AF-BB89-50660338B7A4}">
      <dsp:nvSpPr>
        <dsp:cNvPr id="0" name=""/>
        <dsp:cNvSpPr/>
      </dsp:nvSpPr>
      <dsp:spPr>
        <a:xfrm>
          <a:off x="4834873" y="0"/>
          <a:ext cx="3582505" cy="1757715"/>
        </a:xfrm>
        <a:prstGeom prst="roundRect">
          <a:avLst>
            <a:gd name="adj" fmla="val 10000"/>
          </a:avLst>
        </a:prstGeom>
        <a:solidFill>
          <a:schemeClr val="accent3">
            <a:lumMod val="8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8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 (over </a:t>
          </a:r>
          <a:r>
            <a:rPr lang="en-US" sz="2800" b="1" kern="1200" dirty="0" smtClean="0">
              <a:solidFill>
                <a:srgbClr val="0606C8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GF(2)</a:t>
          </a:r>
          <a:r>
            <a:rPr lang="en-US" sz="28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)</a:t>
          </a:r>
          <a:endParaRPr lang="en-US" sz="28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4886355" y="51482"/>
        <a:ext cx="3479541" cy="16547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A8F05-3871-4037-83A5-B612C798CA5D}">
      <dsp:nvSpPr>
        <dsp:cNvPr id="0" name=""/>
        <dsp:cNvSpPr/>
      </dsp:nvSpPr>
      <dsp:spPr>
        <a:xfrm>
          <a:off x="67763" y="6318"/>
          <a:ext cx="3391842" cy="853483"/>
        </a:xfrm>
        <a:prstGeom prst="roundRect">
          <a:avLst>
            <a:gd name="adj" fmla="val 10000"/>
          </a:avLst>
        </a:prstGeom>
        <a:solidFill>
          <a:schemeClr val="bg2"/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2400" b="1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24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</a:t>
          </a:r>
          <a:r>
            <a:rPr lang="en-US" sz="2400" b="1" kern="1200" dirty="0" smtClean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no</a:t>
          </a:r>
          <a:r>
            <a:rPr lang="en-US" sz="24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polynomial-size propositional proof </a:t>
          </a:r>
        </a:p>
      </dsp:txBody>
      <dsp:txXfrm>
        <a:off x="92761" y="31316"/>
        <a:ext cx="3341846" cy="803487"/>
      </dsp:txXfrm>
    </dsp:sp>
    <dsp:sp modelId="{4D9800F0-E46B-4454-B679-7B4CA2BC9465}">
      <dsp:nvSpPr>
        <dsp:cNvPr id="0" name=""/>
        <dsp:cNvSpPr/>
      </dsp:nvSpPr>
      <dsp:spPr>
        <a:xfrm rot="10800004">
          <a:off x="3433799" y="180557"/>
          <a:ext cx="582288" cy="389605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3550680" y="258478"/>
        <a:ext cx="465407" cy="233763"/>
      </dsp:txXfrm>
    </dsp:sp>
    <dsp:sp modelId="{E66F1F4C-9787-46AF-BB89-50660338B7A4}">
      <dsp:nvSpPr>
        <dsp:cNvPr id="0" name=""/>
        <dsp:cNvSpPr/>
      </dsp:nvSpPr>
      <dsp:spPr>
        <a:xfrm>
          <a:off x="4100864" y="4"/>
          <a:ext cx="3349021" cy="936270"/>
        </a:xfrm>
        <a:prstGeom prst="roundRect">
          <a:avLst>
            <a:gd name="adj" fmla="val 10000"/>
          </a:avLst>
        </a:prstGeom>
        <a:solidFill>
          <a:schemeClr val="accent3">
            <a:lumMod val="8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4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</a:t>
          </a:r>
          <a:r>
            <a:rPr lang="en-US" sz="2400" b="1" kern="1200" dirty="0" smtClean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no</a:t>
          </a:r>
          <a:r>
            <a:rPr lang="en-US" sz="24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polynomial-size non-commutative formula</a:t>
          </a:r>
          <a:endParaRPr lang="en-US" sz="24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4128286" y="27426"/>
        <a:ext cx="3294177" cy="8814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A8F05-3871-4037-83A5-B612C798CA5D}">
      <dsp:nvSpPr>
        <dsp:cNvPr id="0" name=""/>
        <dsp:cNvSpPr/>
      </dsp:nvSpPr>
      <dsp:spPr>
        <a:xfrm>
          <a:off x="67763" y="6318"/>
          <a:ext cx="3391842" cy="853483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2400" b="1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24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polynomial-size propositional proof </a:t>
          </a:r>
        </a:p>
      </dsp:txBody>
      <dsp:txXfrm>
        <a:off x="92761" y="31316"/>
        <a:ext cx="3341846" cy="803487"/>
      </dsp:txXfrm>
    </dsp:sp>
    <dsp:sp modelId="{4D9800F0-E46B-4454-B679-7B4CA2BC9465}">
      <dsp:nvSpPr>
        <dsp:cNvPr id="0" name=""/>
        <dsp:cNvSpPr/>
      </dsp:nvSpPr>
      <dsp:spPr>
        <a:xfrm rot="21727">
          <a:off x="3517682" y="163623"/>
          <a:ext cx="582289" cy="389605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3517683" y="241175"/>
        <a:ext cx="465408" cy="233763"/>
      </dsp:txXfrm>
    </dsp:sp>
    <dsp:sp modelId="{E66F1F4C-9787-46AF-BB89-50660338B7A4}">
      <dsp:nvSpPr>
        <dsp:cNvPr id="0" name=""/>
        <dsp:cNvSpPr/>
      </dsp:nvSpPr>
      <dsp:spPr>
        <a:xfrm>
          <a:off x="4100864" y="0"/>
          <a:ext cx="3349021" cy="936270"/>
        </a:xfrm>
        <a:prstGeom prst="roundRect">
          <a:avLst>
            <a:gd name="adj" fmla="val 10000"/>
          </a:avLst>
        </a:prstGeom>
        <a:solidFill>
          <a:schemeClr val="accent3">
            <a:lumMod val="8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4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</a:t>
          </a:r>
          <a:endParaRPr lang="en-US" sz="24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4128286" y="27422"/>
        <a:ext cx="3294177" cy="8814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A8F05-3871-4037-83A5-B612C798CA5D}">
      <dsp:nvSpPr>
        <dsp:cNvPr id="0" name=""/>
        <dsp:cNvSpPr/>
      </dsp:nvSpPr>
      <dsp:spPr>
        <a:xfrm>
          <a:off x="76563" y="78367"/>
          <a:ext cx="3832330" cy="1579017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3200" b="1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32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polynomial-size propositional  proof </a:t>
          </a:r>
        </a:p>
      </dsp:txBody>
      <dsp:txXfrm>
        <a:off x="122811" y="124615"/>
        <a:ext cx="3739834" cy="1486521"/>
      </dsp:txXfrm>
    </dsp:sp>
    <dsp:sp modelId="{4D9800F0-E46B-4454-B679-7B4CA2BC9465}">
      <dsp:nvSpPr>
        <dsp:cNvPr id="0" name=""/>
        <dsp:cNvSpPr/>
      </dsp:nvSpPr>
      <dsp:spPr>
        <a:xfrm rot="21549772">
          <a:off x="3943415" y="507616"/>
          <a:ext cx="657885" cy="440202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3943422" y="596621"/>
        <a:ext cx="525824" cy="264122"/>
      </dsp:txXfrm>
    </dsp:sp>
    <dsp:sp modelId="{E66F1F4C-9787-46AF-BB89-50660338B7A4}">
      <dsp:nvSpPr>
        <dsp:cNvPr id="0" name=""/>
        <dsp:cNvSpPr/>
      </dsp:nvSpPr>
      <dsp:spPr>
        <a:xfrm>
          <a:off x="4633431" y="0"/>
          <a:ext cx="3783947" cy="1757715"/>
        </a:xfrm>
        <a:prstGeom prst="roundRect">
          <a:avLst>
            <a:gd name="adj" fmla="val 10000"/>
          </a:avLst>
        </a:prstGeom>
        <a:solidFill>
          <a:schemeClr val="accent3">
            <a:lumMod val="8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8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</a:t>
          </a:r>
          <a:endParaRPr lang="en-US" sz="28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4684913" y="51482"/>
        <a:ext cx="3680983" cy="165475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A8F05-3871-4037-83A5-B612C798CA5D}">
      <dsp:nvSpPr>
        <dsp:cNvPr id="0" name=""/>
        <dsp:cNvSpPr/>
      </dsp:nvSpPr>
      <dsp:spPr>
        <a:xfrm>
          <a:off x="65278" y="0"/>
          <a:ext cx="3267440" cy="103958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2400" b="1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24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quasi-polynomial size Frege proof (</a:t>
          </a:r>
          <a:r>
            <a:rPr lang="en-US" sz="2400" b="1" i="1" kern="1200" dirty="0" err="1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n</a:t>
          </a:r>
          <a:r>
            <a:rPr lang="en-US" sz="2400" b="1" i="1" kern="1200" baseline="30000" dirty="0" err="1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O</a:t>
          </a:r>
          <a:r>
            <a:rPr lang="en-US" sz="2400" b="1" kern="1200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(log</a:t>
          </a:r>
          <a:r>
            <a:rPr lang="en-US" sz="2400" b="1" i="1" kern="1200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 n</a:t>
          </a:r>
          <a:r>
            <a:rPr lang="en-US" sz="2400" b="1" kern="1200" baseline="30000" dirty="0" smtClean="0">
              <a:solidFill>
                <a:srgbClr val="0606C8"/>
              </a:solidFill>
              <a:latin typeface="Times New Roman" pitchFamily="18" charset="0"/>
              <a:ea typeface="Gulim" pitchFamily="34" charset="-127"/>
              <a:cs typeface="Times New Roman" pitchFamily="18" charset="0"/>
            </a:rPr>
            <a:t>)</a:t>
          </a:r>
          <a:r>
            <a:rPr lang="en-US" sz="24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)</a:t>
          </a:r>
        </a:p>
      </dsp:txBody>
      <dsp:txXfrm>
        <a:off x="95726" y="30448"/>
        <a:ext cx="3206544" cy="978689"/>
      </dsp:txXfrm>
    </dsp:sp>
    <dsp:sp modelId="{4D9800F0-E46B-4454-B679-7B4CA2BC9465}">
      <dsp:nvSpPr>
        <dsp:cNvPr id="0" name=""/>
        <dsp:cNvSpPr/>
      </dsp:nvSpPr>
      <dsp:spPr>
        <a:xfrm rot="10784665">
          <a:off x="3346189" y="328271"/>
          <a:ext cx="554437" cy="375315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3458782" y="403083"/>
        <a:ext cx="441843" cy="225189"/>
      </dsp:txXfrm>
    </dsp:sp>
    <dsp:sp modelId="{E66F1F4C-9787-46AF-BB89-50660338B7A4}">
      <dsp:nvSpPr>
        <dsp:cNvPr id="0" name=""/>
        <dsp:cNvSpPr/>
      </dsp:nvSpPr>
      <dsp:spPr>
        <a:xfrm>
          <a:off x="3943256" y="0"/>
          <a:ext cx="3226188" cy="1157235"/>
        </a:xfrm>
        <a:prstGeom prst="roundRect">
          <a:avLst>
            <a:gd name="adj" fmla="val 10000"/>
          </a:avLst>
        </a:prstGeom>
        <a:solidFill>
          <a:schemeClr val="accent3">
            <a:lumMod val="8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4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 (over </a:t>
          </a:r>
          <a:r>
            <a:rPr lang="en-US" sz="2400" b="1" kern="1200" dirty="0" smtClean="0">
              <a:solidFill>
                <a:srgbClr val="0606C8"/>
              </a:solidFill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rPr>
            <a:t>GF(2)</a:t>
          </a:r>
          <a:r>
            <a:rPr lang="en-US" sz="24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)</a:t>
          </a:r>
          <a:endParaRPr lang="en-US" sz="24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3977150" y="33894"/>
        <a:ext cx="3158400" cy="108944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A8F05-3871-4037-83A5-B612C798CA5D}">
      <dsp:nvSpPr>
        <dsp:cNvPr id="0" name=""/>
        <dsp:cNvSpPr/>
      </dsp:nvSpPr>
      <dsp:spPr>
        <a:xfrm>
          <a:off x="67763" y="6318"/>
          <a:ext cx="3391842" cy="853483"/>
        </a:xfrm>
        <a:prstGeom prst="roundRect">
          <a:avLst>
            <a:gd name="adj" fmla="val 10000"/>
          </a:avLst>
        </a:prstGeom>
        <a:solidFill>
          <a:schemeClr val="tx1">
            <a:lumMod val="20000"/>
            <a:lumOff val="80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2400" b="1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24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a polynomial-size propositional proof </a:t>
          </a:r>
        </a:p>
      </dsp:txBody>
      <dsp:txXfrm>
        <a:off x="92761" y="31316"/>
        <a:ext cx="3341846" cy="803487"/>
      </dsp:txXfrm>
    </dsp:sp>
    <dsp:sp modelId="{4D9800F0-E46B-4454-B679-7B4CA2BC9465}">
      <dsp:nvSpPr>
        <dsp:cNvPr id="0" name=""/>
        <dsp:cNvSpPr/>
      </dsp:nvSpPr>
      <dsp:spPr>
        <a:xfrm rot="21727">
          <a:off x="3517682" y="163623"/>
          <a:ext cx="582289" cy="389605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3517683" y="241175"/>
        <a:ext cx="465408" cy="233763"/>
      </dsp:txXfrm>
    </dsp:sp>
    <dsp:sp modelId="{E66F1F4C-9787-46AF-BB89-50660338B7A4}">
      <dsp:nvSpPr>
        <dsp:cNvPr id="0" name=""/>
        <dsp:cNvSpPr/>
      </dsp:nvSpPr>
      <dsp:spPr>
        <a:xfrm>
          <a:off x="4100864" y="0"/>
          <a:ext cx="3349021" cy="936270"/>
        </a:xfrm>
        <a:prstGeom prst="roundRect">
          <a:avLst>
            <a:gd name="adj" fmla="val 10000"/>
          </a:avLst>
        </a:prstGeom>
        <a:solidFill>
          <a:schemeClr val="accent3">
            <a:lumMod val="8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4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a polynomial-size non-commutative formula</a:t>
          </a:r>
          <a:endParaRPr lang="en-US" sz="24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4128286" y="27422"/>
        <a:ext cx="3294177" cy="88142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A8F05-3871-4037-83A5-B612C798CA5D}">
      <dsp:nvSpPr>
        <dsp:cNvPr id="0" name=""/>
        <dsp:cNvSpPr/>
      </dsp:nvSpPr>
      <dsp:spPr>
        <a:xfrm>
          <a:off x="67763" y="6318"/>
          <a:ext cx="3391842" cy="853483"/>
        </a:xfrm>
        <a:prstGeom prst="roundRect">
          <a:avLst>
            <a:gd name="adj" fmla="val 10000"/>
          </a:avLst>
        </a:prstGeom>
        <a:solidFill>
          <a:schemeClr val="bg2"/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𝑇</a:t>
          </a:r>
          <a:r>
            <a:rPr lang="en-US" sz="2400" b="1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</a:t>
          </a:r>
          <a:r>
            <a:rPr lang="en-US" sz="24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has </a:t>
          </a:r>
          <a:r>
            <a:rPr lang="en-US" sz="2400" b="1" kern="1200" dirty="0" smtClean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no</a:t>
          </a:r>
          <a:r>
            <a:rPr lang="en-US" sz="2400" b="1" kern="1200" dirty="0" smtClean="0">
              <a:solidFill>
                <a:srgbClr val="111111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polynomial-size propositional proof </a:t>
          </a:r>
        </a:p>
      </dsp:txBody>
      <dsp:txXfrm>
        <a:off x="92761" y="31316"/>
        <a:ext cx="3341846" cy="803487"/>
      </dsp:txXfrm>
    </dsp:sp>
    <dsp:sp modelId="{4D9800F0-E46B-4454-B679-7B4CA2BC9465}">
      <dsp:nvSpPr>
        <dsp:cNvPr id="0" name=""/>
        <dsp:cNvSpPr/>
      </dsp:nvSpPr>
      <dsp:spPr>
        <a:xfrm rot="10800004">
          <a:off x="3433799" y="180557"/>
          <a:ext cx="582288" cy="389605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3550680" y="258478"/>
        <a:ext cx="465407" cy="233763"/>
      </dsp:txXfrm>
    </dsp:sp>
    <dsp:sp modelId="{E66F1F4C-9787-46AF-BB89-50660338B7A4}">
      <dsp:nvSpPr>
        <dsp:cNvPr id="0" name=""/>
        <dsp:cNvSpPr/>
      </dsp:nvSpPr>
      <dsp:spPr>
        <a:xfrm>
          <a:off x="4100864" y="4"/>
          <a:ext cx="3349021" cy="936270"/>
        </a:xfrm>
        <a:prstGeom prst="roundRect">
          <a:avLst>
            <a:gd name="adj" fmla="val 10000"/>
          </a:avLst>
        </a:prstGeom>
        <a:solidFill>
          <a:schemeClr val="accent3">
            <a:lumMod val="8500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606C8"/>
              </a:solidFill>
              <a:latin typeface="Cambria Math"/>
              <a:ea typeface="Cambria Math"/>
            </a:rPr>
            <a:t>𝑝</a:t>
          </a:r>
          <a:r>
            <a:rPr lang="en-US" sz="24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has </a:t>
          </a:r>
          <a:r>
            <a:rPr lang="en-US" sz="2400" b="1" kern="1200" dirty="0" smtClean="0">
              <a:solidFill>
                <a:srgbClr val="FF0000"/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no</a:t>
          </a:r>
          <a:r>
            <a:rPr lang="en-US" sz="2400" b="1" kern="1200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rPr>
            <a:t> polynomial-size non-commutative formula</a:t>
          </a:r>
          <a:endParaRPr lang="en-US" sz="24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4128286" y="27426"/>
        <a:ext cx="3294177" cy="881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528F5DC8-B4EB-4C3B-86EF-E1573FFAE4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55169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48" units="cm"/>
          <inkml:channel name="Y" type="integer" max="15652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1000.28839" units="1/cm"/>
          <inkml:channelProperty channel="Y" name="resolution" value="1000.1278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5-01-27T01:17:45.160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 contextRef="#ctx0" brushRef="#br0">-1-1 223 0,'12'-7'66'0,"-12"7"1"16,0 0-3-16,0 0-21 15,0 0-10-15,0 0-7 0,0 0-5 16,0 0-5-16,0 0-1 15,0 0-2-15,0 0 0 16,0 0 0-16,0 0 0 16,0 0 0-16,0 0-1 15,0 0-2-15,0 0 2 16,0 0 0-16,0 0 1 16,0 0 1-16,0 0-1 15,0 0 0-15,3 13-1 16,-3-13-3-16,0 0 0 15,-4 15-2-15,4-15-3 16,0 0-2-16,-3 16 0 16,3-16 0-16,0 0-1 0,1 16 1 15,-1-16-1 1,0 0 0-16,5 12-2 0,-5-12 2 16,0 0-1-1,8 12 0-15,-8-12 1 0,0 0 0 16,10 14 0-16,-10-14 2 15,0 0 0-15,12 10 0 16,-12-10 0-16,0 0 0 16,12 10-1-16,-12-10 0 15,0 0 0-15,14 6 0 16,-14-6-2-16,0 0 1 16,14 7 1-16,-14-7 0 15,0 0 3-15,17 6 0 0,-17-6 1 16,0 0 1-16,15 0 2 15,-15 0-2 1,0 0 1-16,17-1-1 16,-17 1-2-16,0 0 1 0,15-2-2 15,-15 2-3-15,0 0 1 16,18-1 0-16,-18 1 0 16,0 0-2-16,19 4 2 15,-19-4-1-15,15 3-1 16,-15-3 2-16,14 2-2 15,-14-2 1-15,15 5 0 16,-15-5 0-16,16 1-1 16,-16-1 0-16,15 1 1 0,-15-1 1 15,17 2-1 1,-17-2 1-16,15 1-1 16,-15-1 2-16,12 0-1 15,-12 0 0-15,13 0 0 0,-13 0-1 16,12 0 0-16,-12 0 0 15,13-1 2-15,-13 1 0 16,12-3 0-16,-12 3 3 16,12-1-2-16,-12 1 1 15,0 0-1-15,18-2 0 16,-18 2-1-16,0 0-2 16,17 2 0-16,-17-2-2 0,0 0 1 15,14 4 0 1,-14-4 0-16,0 0 0 15,15 2 0-15,-15-2 1 16,0 0-1-16,13 0 1 16,-13 0 0-16,0 0-2 0,13-1 1 15,-13 1 0-15,0 0 0 16,16 1 0-16,-16-1 1 16,13 2-2-16,-13-2 1 15,14 3 0-15,-14-3-1 16,16 1 2-16,-16-1-2 15,13 3 0-15,-13-3 0 16,14 0 1-16,-14 0 0 16,14 1 0-16,-14-1 0 15,13 2-1-15,-13-2 1 16,13 0 0-16,-13 0 0 16,13 0 1-16,-13 0-3 0,15-3 2 15,-15 3 0-15,17-3-1 16,-17 3 1-16,16 0 0 15,-16 0-1-15,17 0 1 16,-17 0 0-16,14 3 0 16,-14-3-1-16,0 0 1 15,15 0-1-15,-15 0 2 16,0 0-2-16,12 1 1 16,-12-1 0-16,0 0 0 15,14 2-1-15,-14-2 2 16,0 0 0-16,13 5-2 15,-13-5 1-15,0 0 0 16,8 14 0-16,-8-14 0 0,0 0 1 16,0 0-1-16,10 14-1 15,-10-14 2-15,0 0-2 16,0 0 1 0,9 15 0-16,-9-15 0 0,0 0-1 15,6 15 0-15,-6-15 1 16,0 0 0-16,4 15-1 15,-4-15 1-15,0 0 0 16,0 0-1-16,3 15 1 16,-3-15 1-16,0 0-2 15,0 0 1-15,0 14 0 16,0-14 0-16,0 0 0 16,0 13 1-16,0-13-1 0,0 0 0 15,0 0 0-15,0 0-1 16,0 0 1-16,-2 12 1 15,2-12 0 1,0 0 0-16,0 0 0 0,0 0-1 16,0 0 0-16,0 0 2 15,0 0 0-15,0 0-1 16,0 0 0-16,0 0 0 16,0 0 0-16,0 0 1 15,-1-12 0-15,1 12-1 16,0 0-1-16,3-14 1 15,-3 14 1-15,0 0-1 16,4-15 0-16,-4 15 0 16,0 0 0-16,5-16 0 0,-5 16 0 15,0 0-1 1,0 0 0-16,0 0 0 16,9-15 0-16,-9 15 0 0,0 0 0 15,0 0 0-15,12-11 0 16,-12 11-1-16,0 0 1 15,15-11 1-15,-15 11-2 16,0 0 1-16,17-7 0 16,-17 7 0-16,13-3 0 15,-13 3 1-15,12-2-1 16,-12 2 0-16,12 0 0 16,-12 0 1-16,13-2-1 0,-13 2 0 15,0 0 0 1,16-1 0-16,-16 1 0 15,0 0 1-15,13 0-2 16,-13 0 1-16,0 0 0 0,0 0-1 16,12 1 2-16,-12-1-2 15,0 0 1-15,0 0 0 16,14-1 0-16,-14 1 0 16,0 0 0-16,13 0 1 15,-13 0-1-15,0 0 0 16,14 0 0-16,-14 0 0 15,0 0 0-15,15 3-1 0,-15-3 0 16,14 0 1 0,-14 0-1-16,18 2 1 15,-18-2 0-15,18 2 0 16,-18-2-1-16,19 1 1 16,-19-1 2-16,18 0-1 0,-18 0 0 15,16 2 0-15,-16-2 0 16,15 2-1-16,-15-2 1 15,12 2 0-15,-12-2 0 16,13 3-1-16,-13-3 0 16,0 0 0-16,16 2 1 15,-16-2-1-15,13 3 0 16,-13-3 0-16,0 0 0 16,16 1-1-16,-16-1 2 15,0 0-1-15,14 3 0 16,-14-3 2-16,0 0-1 15,17 2 0-15,-17-2 1 0,12-2 3 16,-12 2 0-16,13-1-1 16,-13 1 1-16,0 0 0 15,16-2-1-15,-16 2 2 16,0 0-5-16,16-1-1 16,-16 1 0-16,0 0 0 15,12 1 0-15,-12-1 0 16,0 0 0-16,14 2 0 15,-14-2 0-15,0 0 0 16,12 1 0-16,-12-1 0 16,0 0 0-16,14 2 0 15,-14-2 0-15,0 0 0 16,14 1 0-16,-14-1 0 0,0 0 0 16,15 0 0-16,-15 0 0 15,0 0 0-15,15 0 0 16,-15 0 0-16,14 0 0 15,-14 0 0-15,15 0 0 16,-15 0 0-16,17 0 0 16,-17 0 0-16,17-3 0 15,-17 3 0-15,14 0 0 16,-14 0 0-16,0 0 0 16,16 2 0-16,-16-2 0 15,0 0 0-15,14 1 0 16,-14-1 0-16,0 0 0 15,15-1 0-15,-15 1 0 0,13-6 0 16,-13 6 0 0,13-4 0-16,-13 4 0 15,14-3 0-15,-14 3 0 16,14-3 0-16,-14 3 0 0,14 0 0 16,-14 0 0-16,15-1 0 15,-15 1 0-15,15 0 0 16,-15 0 0-16,16-1 0 15,-16 1 0-15,15-2 0 16,-15 2 0-16,16 0 0 16,-16 0 0-16,17 0 0 15,-17 0 0-15,15 3 0 16,-15-3 0-16,16 3 0 0,-16-3 0 16,15 1 0-1,-15-1 0-15,15 0 0 16,-15 0 0-16,17-3 0 15,-17 3 0-15,18-1 0 0,-18 1 0 16,23 0 0-16,-23 0 0 16,22 1 0-16,-22-1 0 15,21 3 0-15,-21-3 0 16,22 0 0-16,-22 0 0 16,20 0 0-16,-20 0 0 15,22-1 0-15,-10-2 0 16,1 3 0-16,0-1 0 15,1 1 0-15,1 0 0 16,1 0 0-16,-2-2 0 16,1 2 0-16,0 0 0 15,0 0 0-15,-1-1 0 16,1-1 0-16,0 1 0 0,-1 0 0 16,2-1 0-16,-1 1 0 15,-15 1 0-15,23-1 0 16,-10 1 0-16,-13 0 0 15,22-2 0-15,-22 2 0 16,19 0 0-16,-19 0 0 16,18 0 0-16,-18 0 0 15,18-1 0-15,-18 1 0 16,18 0 0-16,-18 0 0 16,15 1 0-16,-15-1 0 15,14 0 0-15,-14 0 0 16,13 2 0-16,-13-2 0 0,12-2 0 15,-12 2 0-15,13-1 0 16,-13 1 0-16,14 0 0 16,-14 0 0-16,12-4 0 15,-12 4 0-15,12 0 0 16,-12 0 0-16,0 0 0 16,14-2 0-16,-14 2 0 15,0 0 0-15,0 0 0 16,15-5 0-16,-15 5 0 15,0 0 0-15,14-10 0 16,-14 10 0-16,0 0 0 16,16-12 0-16,-16 12 0 15,0 0 0-15,8-14 0 0,-8 14 0 16,3-13 0-16,-3 13 0 16,2-12 0-16,-2 12 0 15,0 0 0-15,5-14 0 16,-5 14 0-16,0 0 0 15,0 0 0-15,0 0 0 16,0 0 0-16,0 0 0 16,-6 21 0-16,6-21-3 15,-11 15-138-15,11-15-2 16,0 0-6-16,-17 14-2 16,17-14-2-16,0 0 11 15,0 0 41-15,0 0 62 16,0 0 39-16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48" units="cm"/>
          <inkml:channel name="Y" type="integer" max="15652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1000.28839" units="1/cm"/>
          <inkml:channelProperty channel="Y" name="resolution" value="1000.1278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5-01-27T01:17:45.161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 contextRef="#ctx0" brushRef="#br0">9 13 209 0,'0'0'73'16,"0"0"7"-16,0 0 2 15,4-14-10-15,-4 14-15 16,0 0-9-16,0 0-8 15,0 0-7-15,0 0-5 16,0 0-6-16,-13 5-4 16,13-5 0-16,0 0-3 0,0 0-1 15,0 0-3-15,-2 13-1 16,2-13-4-16,0 0-1 16,5 15-1-16,-5-15-2 15,4 14 2-15,-4-14 0 16,7 15-1-16,-7-15 2 15,0 0 0-15,17 18-1 16,-17-18 1-16,15 10 0 16,-15-10 1-16,19 7 2 15,-6-4 3-15,-13-3 0 16,26 5 1-16,-13-3 1 16,2 0 0-16,-3 0-3 15,2 1 1-15,-14-3-4 0,24 6-3 16,-24-6-2-16,20 5 0 15,-20-5-2 1,18 5 1-16,-18-5 0 16,17 3-1-16,-17-3 1 0,18 0 0 15,-18 0 2-15,17 1-2 16,-17-1 0-16,16 0 1 16,-16 0 0-16,15 3-1 15,-15-3 0-15,14 3 0 16,-14-3-2-16,13 0 1 15,-13 0 0-15,14 3 0 16,-14-3-1-16,13 1 1 16,-13-1-1-16,14 0 1 15,-14 0-1-15,18 1 1 16,-18-1 0-16,17 0-1 16,-17 0 2-16,14 2 0 15,-14-2-1-15,13 1 0 0,-13-1 2 16,0 0-2-16,0 0 0 15,14 3 1-15,-14-3-1 16,0 0 0-16,0 0 1 16,0 0 1-16,9 14-3 15,-9-14 2-15,0 0 0 16,0 0-2-16,4 16 2 16,-4-16-1-16,0 0-1 15,4 15 1-15,-4-15 0 16,3 13 0-16,-3-13-1 15,0 0 1-15,2 15 0 16,-2-15-1-16,0 0 1 16,0 0-1-16,0 0 1 0,0 0-1 15,0 0 1-15,0 0 1 16,0 0-1-16,0 0 0 16,0 0 1-16,0 0 0 15,0 0 0-15,0 0 0 16,7-15-1-16,-7 15 0 15,0 0-1-15,0 0 1 16,3-13 0-16,-3 13 0 16,0 0 0-16,0 0-1 15,0 0 1-15,0 0 0 16,13-12 0-16,-13 12 0 16,0 0 0-16,0 0-1 0,12-7 1 15,-12 7-1-15,0 0 2 16,13-6-1-16,-13 6 1 15,0 0 0-15,13-4-1 16,-13 4 1-16,0 0-1 16,14-2 2-16,-14 2-2 15,0 0 1-15,18-3 0 16,-18 3 0-16,13-4 0 16,-13 4 1-16,13-4 0 15,-13 4-2-15,13-2 1 16,-13 2-1-16,0 0 0 15,15 0 0-15,-15 0 0 16,0 0 0-16,15 2 0 0,-15-2 0 16,0 0 0-16,18 1 0 15,-18-1 0-15,14-3 0 16,-14 3 0-16,15-1 0 16,-15 1 0-16,17 0 0 15,-17 0 0-15,18 0 0 16,-18 0 0-16,17 3 0 15,-17-3 0-15,15 2 0 16,-15-2 0-16,15 4 0 16,-15-4 0-16,17 3 0 15,-17-3 0-15,19 2 0 16,-6-1 0-16,-1-1 0 16,2 1 0-16,1-1 0 0,-1 0 0 15,1 2 0-15,-1-2 0 16,0 0 0-16,1 0 0 15,-1 0 0-15,-2-2 0 16,4 2 0-16,-4-2 0 16,2 3 0-16,-2-2 0 15,1-1 0-15,-13 2 0 16,22-3 0-16,-22 3 0 16,18 0 0-16,-18 0 0 15,12-1 0-15,-12 1 0 16,0 0 0-16,13 0 0 15,-13 0 0-15,0 0 0 16,0 0 0-16,12-1 0 16,-12 1 0-16,0 0 0 0,0 0 0 15,17 1 0 1,-17-1 0-16,12-3 0 16,-12 3 0-16,16-1 0 0,-16 1 0 15,17-3 0-15,-17 3 0 16,20-3 0-16,-20 3 0 15,19-1 0-15,-19 1 0 16,18-1 0-16,-18 1 0 16,14-3 0-16,-14 3 0 15,0 0 0-15,14 0 0 16,-14 0 0-16,0 0 0 16,0 0 0-16,12-4 0 0,-12 4 0 15,0 0 0 1,0 0 0-16,13-10 0 15,-13 10 0-15,0 0 0 16,0 0 0-16,12-11 0 0,-12 11 0 16,0 0 0-16,0 0 0 15,13-14 0-15,-13 14 0 16,0 0 0-16,9-14 0 16,-9 14 0-16,0 0 0 15,9-15 0-15,-9 15 0 16,0 0 0-16,5-15 0 15,-5 15 0-15,0 0 0 0,0 0 0 16,4-12 0 0,-4 12 0-16,0 0 0 15,0 0 0-15,0 0 0 16,0 0 0-16,0 15-15 0,0-15-120 16,-2 14-6-16,2-14-1 15,-6 13-6-15,6-13 0 16,-8 13 11-16,8-13 39 15,0 0 47-15,-11 16 44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48" units="cm"/>
          <inkml:channel name="Y" type="integer" max="15652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1000.28839" units="1/cm"/>
          <inkml:channelProperty channel="Y" name="resolution" value="1000.1278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5-01-27T01:17:45.162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 contextRef="#ctx0" brushRef="#br0">-2 69 26 0,'0'0'16'0,"0"0"3"0,3-14 3 16,-3 14 2-1,0 0 4-15,0 0 6 16,1-15-4-16,-1 15 8 15,0 0 4-15,0-13 4 0,0 13 3 16,0 0 6-16,0 0-1 16,-1-15 7-16,1 15 1 15,0 0 4-15,0 0 0 16,0 0-2-16,0 0-5 16,-2-15-3-16,2 15-7 15,0 0-10-15,0 0-21 16,0 0-18-16,0 0 0 0,0 0 0 15,0 0 0 1,0 12 0-16,0-12 0 16,3 13 0-16,-3-13 0 15,3 12 0-15,-3-12 0 16,5 17 0-16,-5-17 0 0,9 14 0 16,-9-14 0-16,12 13 0 15,-12-13 0-15,14 11 0 16,-14-11 0-16,17 9 0 15,-17-9 0-15,18 8 0 16,-18-8 0-16,20 3 0 16,-20-3 0-16,24 1 0 15,-24-1 0-15,22 2 0 0,-9-2 0 16,-13 0 0 0,22 0 0-16,-22 0 0 15,20 0 0-15,-20 0 0 16,20 0 0-16,-20 0 0 0,21 0 0 15,-21 0 0-15,22 0 0 16,-22 0 0-16,22 1 0 16,-22-1 0-16,22 0 0 15,-22 0 0-15,21 1 0 16,-21-1 0-16,20 3 0 16,-20-3 0-16,21 3 0 15,-8-2 0-15,-1-1 0 16,2-1 0-16,0 2 0 15,1-1 0-15,-1 0 0 16,0 2 0-16,-14-2 0 16,23 2 0-16,-23-2 0 15,21 7 0-15,-21-7 0 0,17 8 0 16,-17-8 0-16,18 10 0 16,-18-10 0-16,16 10 0 15,-16-10 0-15,14 9 0 16,-14-9 0-16,13 12 0 15,-13-12 0-15,0 0 0 16,12 16 0-16,-12-16 0 16,4 12 0-16,-4-12 0 15,3 16 0-15,-3-16 0 16,-1 18 0-16,1-18 0 16,0 16 0-16,0-16 0 15,0 0 0-15,0 15 0 16,0-15 0-16,0 0 0 0,0 0 0 15,0 0 0-15,0 0 0 16,0 0 0-16,0 0 0 16,0 0 0-16,0 0 0 15,0 0 0-15,0 0 0 16,0 0 0-16,2-15 0 16,-2 15 0-16,0 0 0 15,3-15 0-15,-3 15 0 16,0 0 0-16,8-18 0 15,-8 18 0-15,0 0 0 16,16-17 0-16,-16 17 0 16,12-8 0-16,-12 8 0 15,12-7 0-15,-12 7 0 0,16-5 0 16,-16 5 0-16,15-4 0 16,-15 4 0-1,17-7 0-15,-17 7 0 16,18-4 0-16,-18 4 0 0,19-3 0 15,-19 3 0-15,19-3 0 16,-19 3 0-16,21-1 0 16,-21 1 0-16,22-2 0 15,-22 2 0-15,24-2 0 16,-24 2 0-16,20-3 0 16,-20 3 0-16,18-2 0 15,-18 2 0-15,17 3 0 16,-17-3 0-16,18 0 0 0,-18 0 0 15,19 3 0 1,-19-3 0-16,23 1 0 16,-11-2 0-16,-12 1 0 15,22 0 0-15,-22 0 0 0,21-1 0 16,-21 1 0-16,22-2 0 16,-22 2 0-16,19-1 0 15,-19 1 0-15,21-2 0 16,-21 2 0-16,21 0 0 15,-21 0 0-15,18 3 0 16,-18-3 0-16,17 3 0 16,-17-3 0-16,13 4 0 15,-13-4 0-15,0 0 0 16,17 6 0-16,-17-6 0 16,0 0 0-16,17 2 0 15,-17-2 0-15,13 0 0 16,-13 0 0-16,18-1 0 0,-18 1 0 15,17-6 0-15,-17 6 0 16,19-4 0-16,-19 4 0 16,18-5 0-16,-18 5 0 15,16-6 0-15,-16 6 0 16,0 0 0-16,18-9 0 16,-18 9 0-16,0 0 0 15,16-13 0-15,-16 13 0 0,13-9 0 16,-13 9 0-1,14-13 0-15,-14 13 0 16,11-14 0-16,-11 14 0 16,0 0 0-16,11-15 0 0,-11 15 0 15,0 0 0-15,0 0 0 16,0 0 0-16,0 0 0 16,0 0 0-16,0 0-122 15,0 0-21-15,0 0-3 16,-13 6-6-16,13-6-2 15,-12 2 1-15,12-2 40 16,-21 3 74-16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48" units="cm"/>
          <inkml:channel name="Y" type="integer" max="15652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1000.28839" units="1/cm"/>
          <inkml:channelProperty channel="Y" name="resolution" value="1000.1278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5-01-27T01:17:45.163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 contextRef="#ctx0" brushRef="#br0">17 16 33 0,'0'0'30'0,"-9"-13"5"15,9 13 5-15,0 0 3 16,0 0 4-16,0 0 3 16,0 0-3-16,0 0-6 15,0 0 0-15,0 0 1 16,-12-9 0-16,12 9 4 16,0 0 4-16,0 0 0 15,0 0-3-15,0 0-3 16,0 0-4-16,0 0-6 15,0 0-6-15,0 0-7 16,4 14-9-16,-4-14-4 0,2 14-2 16,-2-14-1-16,1 17-4 15,-1-17 1-15,4 17-1 16,-4-17 2-16,6 18 0 16,-6-18 2-16,8 14 1 15,-8-14 0-15,14 13 2 16,-14-13 2-16,18 8 1 15,-18-8 1-15,21 7-1 16,-8-2 1-16,-13-5 0 16,24 4 3-16,-12-2-2 15,2 1-3-15,-1-3-10 16,2 2 0-16,-1-3 0 16,-2 1 0-16,2 0 0 0,-14 0 0 15,22 0 0-15,-22 0 0 16,18-1 0-16,-18 1 0 15,15-2 0-15,-15 2 0 16,0 0 0-16,18-1 0 16,-18 1 0-16,0 0 0 15,18-4 0-15,-18 4 0 16,0 0 0-16,20-4 0 16,-20 4 0-16,16-3 0 15,-16 3 0-15,18 1 0 16,-18-1 0-16,17 3 0 15,-17-3 0-15,18 3 0 16,-18-3 0-16,21 4 0 0,-21-4 0 16,22 5 0-16,-22-5 0 15,22 6 0-15,-22-6 0 16,19 5 0-16,-19-5 0 16,18 7 0-16,-18-7 0 15,14 6 0-15,-14-6 0 16,0 0 0-16,15 8 0 15,-15-8 0-15,0 0 0 16,13 11 0-16,-13-11 0 16,0 0 0-16,11 14 0 15,-11-14 0-15,0 0 0 16,14 14 0-16,-14-14 0 16,0 0 0-16,14 15 0 0,-14-15 0 15,0 0 0-15,12 14 0 16,-12-14 0-16,0 0 0 15,11 16 0 1,-11-16 0-16,0 0 0 0,10 14 0 16,-10-14 0-16,0 0 0 15,0 0 0-15,8 14 0 16,-8-14 0-16,0 0 0 16,0 0 0-16,0 0 0 15,0 0 0-15,0 0 0 16,0 0 0-16,0 0 0 15,0 0 0-15,0 0 0 16,0 0 0-16,0 0 0 0,0 0 0 16,0 0 0-1,0 0 0-15,0 0 0 16,0 0 0-16,0 0 0 16,0 0 0-16,0 0 0 0,0 0 0 15,10-15 0-15,-10 15 0 16,0 0 0-16,7-15 0 15,-7 15 0-15,0 0 0 16,7-16 0-16,-7 16 0 16,0 0 0-16,8-12 0 15,-8 12 0-15,0 0 0 16,8-14 0-16,-8 14 0 0,0 0 0 16,14-14 0-1,-14 14 0-15,0 0 0 16,17-16 0-16,-17 16 0 15,14-13 0-15,-14 13 0 16,0 0 0-16,16-16 0 0,-16 16 0 16,13-10 0-16,-13 10 0 15,0 0 0-15,15-12 0 16,-15 12 0-16,0 0 0 16,14-9 0-16,-14 9 0 15,0 0 0-15,15-8 0 16,-15 8 0-16,0 0 0 15,18-8 0-15,-18 8 0 0,16-4 0 16,-16 4 0-16,18-6 0 16,-18 6 0-1,18 0 0-15,-18 0 0 16,20-3 0-16,-20 3 0 0,14 0 0 16,-14 0 0-16,13 0 0 15,-13 0 0-15,0 0 0 16,17 0 0-16,-17 0 0 15,0 0 0-15,14 2 0 16,-14-2 0-16,0 0 0 16,17 1 0-16,-17-1 0 15,15 2 0-15,-15-2 0 16,16 0 0-16,-16 0 0 16,20 2 0-16,-20-2 0 15,18 0 0-15,-18 0 0 16,16 3 0-16,-16-3 0 15,17 3 0-15,-17-3 0 0,15 3 0 16,-15-3 0-16,17 4 0 16,-17-4 0-16,16 4 0 15,-16-4 0-15,20 3 0 16,-20-3 0-16,22 1 0 16,-22-1 0-16,19 0 0 15,-19 0 0-15,24-1 0 16,-24 1 0-16,18-2 0 15,-18 2 0-15,16 2 0 16,-16-2 0-16,20 1 0 16,-20-1 0-16,16 0 0 15,-16 0 0-15,18 1 0 16,-18-1 0-16,20 3 0 0,-20-3 0 16,22 2 0-16,-22-2 0 15,25 0 0-15,-10 0 0 16,0 1 0-16,0-1 0 15,2-1 0-15,0 1 0 16,1-3 0-16,0 3 0 16,1 0 0-16,-1-2 0 15,-1 1 0-15,1 1 0 16,-2 1 0-16,-1 1 0 16,1-1 0-16,0 2 0 15,-1-2 0-15,1 2 0 16,0 0 0-16,0-2 0 15,0-1 0-15,1 0 0 0,2 2 0 16,-4-2 0-16,3 0 0 16,-1-2 0-1,1 2 0-15,1-1 0 16,-1 1 0-16,0 0 0 0,-1 0 0 16,0 0 0-16,-1 0 0 15,-1 1 0-15,1 1 0 16,-3-1 0-16,4 0 0 15,-2 1 0-15,0-2 0 16,2 1 0-16,0-1 0 16,1 0 0-16,-2 2 0 15,4-2 0-15,-4 0 0 16,2 1 0-16,0 0 0 0,-1 1 0 16,-1-2 0-16,0 1 0 15,-1-1 0 1,-1 1 0-16,1 1 0 15,-1-2 0-15,0 0 0 0,-1 1 0 16,1 2 0-16,-1-3 0 16,-1 1 0-16,-12-1 0 15,21 2 0-15,-21-2 0 16,19 4 0-16,-19-4 0 16,20 4 0-16,-20-4 0 15,20 5 0-15,-20-5 0 16,20 6 0-16,-20-6 0 0,21 1 0 15,-21-1 0 1,15 2 0-16,-15-2 0 16,19 0 0-16,-19 0 0 15,18 0 0-15,-18 0 0 16,21 1 0-16,-21-1 0 0,21 0 0 16,-21 0 0-16,19 2 0 15,-19-2 0-15,21 1 0 16,-21-1 0-16,21 4 0 15,-21-4 0-15,20 4 0 16,-7-2 0-16,-13-2 0 16,23 1 0-16,-10-1 0 15,-13 0 0-15,22 0 0 16,-22 0 0-16,19-1 0 16,-19 1 0-16,18 1 0 15,-18-1 0-15,20-1 0 16,-20 1 0-16,19-2 0 0,-19 2 0 15,18 2 0-15,-18-2 0 16,18 0 0-16,-18 0 0 16,18 1 0-16,-18-1 0 15,18 1 0-15,-18-1 0 16,21 2 0-16,-21-2 0 16,21 0 0-16,-21 0 0 15,20 0 0-15,-20 0 0 16,20-2 0-16,-20 2 0 15,15-4 0-15,-15 4 0 16,15-4 0-16,-15 4 0 16,0 0 0-16,18-11 0 15,-18 11 0-15,13-10 0 0,-13 10 0 16,0 0 0-16,18-16 0 16,-18 16 0-16,6-15 0 15,-6 15 0-15,9-17 0 16,-9 17 0-16,5-18 0 15,-5 18 0-15,6-16 0 16,-6 16 0-16,5-18 0 16,-5 18 0-16,5-14 0 15,-5 14 0-15,2-15 0 16,-2 15 0-16,0 0 0 16,2-16 0-16,-2 16 0 15,0 0 0-15,0 0 0 16,0 0 0-16,0 0 0 0,0 0 0 15,-14 0-112-15,14 0-30 16,0 0-2-16,-15 14-3 16,2-14-3-1,13 0 14-15,-26-1 28 0,5-6 31 16,-2 4 71-16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48" units="cm"/>
          <inkml:channel name="Y" type="integer" max="15652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1000.28839" units="1/cm"/>
          <inkml:channelProperty channel="Y" name="resolution" value="1000.1278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5-01-25T20:07:52.131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Group>
    <inkml:annotationXML>
      <emma:emma xmlns:emma="http://www.w3.org/2003/04/emma" version="1.0">
        <emma:interpretation id="{F611207F-743D-47D0-AD0C-2B6637CC8AE3}" emma:medium="tactile" emma:mode="ink">
          <msink:context xmlns:msink="http://schemas.microsoft.com/ink/2010/main" type="inkDrawing" rotatedBoundingBox="14684,7507 17088,7564 17082,7843 14677,7786" semanticType="callout" shapeName="Other"/>
        </emma:interpretation>
      </emma:emma>
    </inkml:annotationXML>
    <inkml:trace contextRef="#ctx0" brushRef="#br0">-1 2 223 0,'12'-7'66'0,"-12"7"1"16,0 0-3-16,0 0-21 15,0 0-10-15,0 0-7 0,0 0-5 16,0 0-5-16,0 0-1 15,0 0-2-15,0 0 0 16,0 0 0-16,0 0 0 16,0 0 0-16,0 0-1 15,0 0-2-15,0 0 2 16,0 0 0-16,0 0 1 16,0 0 1-16,0 0-1 15,0 0 0-15,3 13-1 16,-3-13-3-16,0 0 0 15,-4 15-2-15,4-15-3 16,0 0-2-16,-3 16 0 16,3-16 0-16,0 0-1 0,1 16 1 15,-1-16-1 1,0 0 0-16,5 12-2 0,-5-12 2 16,0 0-1-1,8 12 0-15,-8-12 1 0,0 0 0 16,10 14 0-16,-10-14 2 15,0 0 0-15,12 10 0 16,-12-10 0-16,0 0 0 16,12 10-1-16,-12-10 0 15,0 0 0-15,14 6 0 16,-14-6-2-16,0 0 1 16,14 7 1-16,-14-7 0 15,0 0 3-15,17 6 0 0,-17-6 1 16,0 0 1-16,15 0 2 15,-15 0-2 1,0 0 1-16,17-1-1 16,-17 1-2-16,0 0 1 0,15-2-2 15,-15 2-3-15,0 0 1 16,18-1 0-16,-18 1 0 16,0 0-2-16,19 4 2 15,-19-4-1-15,15 3-1 16,-15-3 2-16,14 2-2 15,-14-2 1-15,15 5 0 16,-15-5 0-16,16 1-1 16,-16-1 0-16,15 1 1 0,-15-1 1 15,17 2-1 1,-17-2 1-16,15 1-1 16,-15-1 2-16,12 0-1 15,-12 0 0-15,13 0 0 0,-13 0-1 16,12 0 0-16,-12 0 0 15,13-1 2-15,-13 1 0 16,12-3 0-16,-12 3 3 16,12-1-2-16,-12 1 1 15,0 0-1-15,18-2 0 16,-18 2-1-16,0 0-2 16,17 2 0-16,-17-2-2 0,0 0 1 15,14 4 0 1,-14-4 0-16,0 0 0 15,15 2 0-15,-15-2 1 16,0 0-1-16,13 0 1 16,-13 0 0-16,0 0-2 0,13-1 1 15,-13 1 0-15,0 0 0 16,16 1 0-16,-16-1 1 16,13 2-2-16,-13-2 1 15,14 3 0-15,-14-3-1 16,16 1 2-16,-16-1-2 15,13 3 0-15,-13-3 0 16,14 0 1-16,-14 0 0 16,14 1 0-16,-14-1 0 15,13 2-1-15,-13-2 1 16,13 0 0-16,-13 0 0 16,13 0 1-16,-13 0-3 0,15-3 2 15,-15 3 0-15,17-3-1 16,-17 3 1-16,16 0 0 15,-16 0-1-15,17 0 1 16,-17 0 0-16,14 3 0 16,-14-3-1-16,0 0 1 15,15 0-1-15,-15 0 2 16,0 0-2-16,12 1 1 16,-12-1 0-16,0 0 0 15,14 2-1-15,-14-2 2 16,0 0 0-16,13 5-2 15,-13-5 1-15,0 0 0 16,8 14 0-16,-8-14 0 0,0 0 1 16,0 0-1-16,10 14-1 15,-10-14 2-15,0 0-2 16,0 0 1 0,9 15 0-16,-9-15 0 0,0 0-1 15,6 15 0-15,-6-15 1 16,0 0 0-16,4 15-1 15,-4-15 1-15,0 0 0 16,0 0-1-16,3 15 1 16,-3-15 1-16,0 0-2 15,0 0 1-15,0 14 0 16,0-14 0-16,0 0 0 16,0 13 1-16,0-13-1 0,0 0 0 15,0 0 0-15,0 0-1 16,0 0 1-16,-2 12 1 15,2-12 0 1,0 0 0-16,0 0 0 0,0 0-1 16,0 0 0-16,0 0 2 15,0 0 0-15,0 0-1 16,0 0 0-16,0 0 0 16,0 0 0-16,0 0 1 15,-1-12 0-15,1 12-1 16,0 0-1-16,3-14 1 15,-3 14 1-15,0 0-1 16,4-15 0-16,-4 15 0 16,0 0 0-16,5-16 0 0,-5 16 0 15,0 0-1 1,0 0 0-16,0 0 0 16,9-15 0-16,-9 15 0 0,0 0 0 15,0 0 0-15,12-11 0 16,-12 11-1-16,0 0 1 15,15-11 1-15,-15 11-2 16,0 0 1-16,17-7 0 16,-17 7 0-16,13-3 0 15,-13 3 1-15,12-2-1 16,-12 2 0-16,12 0 0 16,-12 0 1-16,13-2-1 0,-13 2 0 15,0 0 0 1,16-1 0-16,-16 1 0 15,0 0 1-15,13 0-2 16,-13 0 1-16,0 0 0 0,0 0-1 16,12 1 2-16,-12-1-2 15,0 0 1-15,0 0 0 16,14-1 0-16,-14 1 0 16,0 0 0-16,13 0 1 15,-13 0-1-15,0 0 0 16,14 0 0-16,-14 0 0 15,0 0 0-15,15 3-1 0,-15-3 0 16,15 0 1 0,-15 0-1-16,18 2 1 15,-18-2 0-15,18 2 0 16,-18-2-1-16,19 1 1 16,-19-1 2-16,18 0-1 0,-18 0 0 15,16 2 0-15,-16-2 0 16,15 2-1-16,-15-2 1 15,12 2 0-15,-12-2 0 16,13 3-1-16,-13-3 0 16,0 0 0-16,16 2 1 15,-16-2-1-15,13 3 0 16,-13-3 0-16,0 0 0 16,16 1-1-16,-16-1 2 15,0 0-1-15,14 3 0 16,-14-3 2-16,0 0-1 15,17 2 0-15,-17-2 1 0,12-2 3 16,-12 2 0-16,13-1-1 16,-13 1 1-16,0 0 0 15,16-2-1-15,-16 2 2 16,0 0-5-16,16-1-1 16,-16 1 0-16,0 0 0 15,12 1 0-15,-12-1 0 16,0 0 0-16,14 2 0 15,-14-2 0-15,0 0 0 16,12 1 0-16,-12-1 0 16,0 0 0-16,14 2 0 15,-14-2 0-15,0 0 0 16,14 1 0-16,-14-1 0 0,0 0 0 16,15 0 0-16,-15 0 0 15,0 0 0-15,15 0 0 16,-15 0 0-16,14 0 0 15,-14 0 0-15,15 0 0 16,-15 0 0-16,17 0 0 16,-17 0 0-16,17-3 0 15,-17 3 0-15,14 0 0 16,-14 0 0-16,0 0 0 16,16 2 0-16,-16-2 0 15,0 0 0-15,14 1 0 16,-14-1 0-16,0 0 0 15,15-1 0-15,-15 1 0 0,13-6 0 16,-13 6 0 0,13-4 0-16,-13 4 0 15,14-3 0-15,-14 3 0 16,14-3 0-16,-14 3 0 0,14 0 0 16,-14 0 0-16,15-1 0 15,-15 1 0-15,15 0 0 16,-15 0 0-16,16-1 0 15,-16 1 0-15,15-2 0 16,-15 2 0-16,16 0 0 16,-16 0 0-16,17 0 0 15,-17 0 0-15,15 3 0 16,-15-3 0-16,16 3 0 0,-16-3 0 16,15 1 0-1,-15-1 0-15,15 0 0 16,-15 0 0-16,17-3 0 15,-17 3 0-15,18-1 0 0,-18 1 0 16,23 0 0-16,-23 0 0 16,22 1 0-16,-22-1 0 15,21 3 0-15,-21-3 0 16,22 0 0-16,-22 0 0 16,20 0 0-16,-20 0 0 15,22-1 0-15,-10-2 0 16,1 3 0-16,0-1 0 15,1 1 0-15,1 0 0 16,1 0 0-16,-2-2 0 16,1 2 0-16,0 0 0 15,0 0 0-15,-1-1 0 16,1-1 0-16,0 1 0 0,-1 0 0 16,2-1 0-16,-1 1 0 15,-15 1 0-15,23-1 0 16,-10 1 0-16,-13 0 0 15,22-2 0-15,-22 2 0 16,19 0 0-16,-19 0 0 16,18 0 0-16,-18 0 0 15,18-1 0-15,-18 1 0 16,18 0 0-16,-18 0 0 16,15 1 0-16,-15-1 0 15,14 0 0-15,-14 0 0 16,13 2 0-16,-13-2 0 0,12-2 0 15,-12 2 0-15,13-1 0 16,-13 1 0-16,14 0 0 16,-14 0 0-16,12-4 0 15,-12 4 0-15,12 0 0 16,-12 0 0-16,0 0 0 16,14-2 0-16,-14 2 0 15,0 0 0-15,0 0 0 16,15-5 0-16,-15 5 0 15,0 0 0-15,14-10 0 16,-14 10 0-16,0 0 0 16,16-12 0-16,-16 12 0 15,0 0 0-15,8-14 0 0,-8 14 0 16,3-13 0-16,-3 13 0 16,2-12 0-16,-2 12 0 15,0 0 0-15,5-14 0 16,-5 14 0-16,0 0 0 15,0 0 0-15,0 0 0 16,0 0 0-16,0 0 0 16,-6 21 0-16,6-21-3 15,-11 15-138-15,11-15-2 16,0 0-6-16,-17 14-2 16,17-14-2-16,0 0 11 15,0 0 41-15,0 0 62 16,0 0 39-16</inkml:trace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48" units="cm"/>
          <inkml:channel name="Y" type="integer" max="15652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1000.28839" units="1/cm"/>
          <inkml:channelProperty channel="Y" name="resolution" value="1000.1278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5-01-25T20:07:55.159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Group>
    <inkml:annotationXML>
      <emma:emma xmlns:emma="http://www.w3.org/2003/04/emma" version="1.0">
        <emma:interpretation id="{D9B67421-9A6A-49DF-A251-2A352082C826}" emma:medium="tactile" emma:mode="ink">
          <msink:context xmlns:msink="http://schemas.microsoft.com/ink/2010/main" type="inkDrawing" rotatedBoundingBox="17600,7529 18918,7563 18913,7775 17594,7741" semanticType="callout" shapeName="Other">
            <msink:sourceLink direction="with" ref="{B1C09CAE-1D0C-4ECA-950F-EBEE8D53B1FF}"/>
          </msink:context>
        </emma:interpretation>
      </emma:emma>
    </inkml:annotationXML>
    <inkml:trace contextRef="#ctx0" brushRef="#br0">9 12 209 0,'0'0'73'16,"0"0"7"-16,0 0 2 15,4-14-10-15,-4 14-15 16,0 0-9-16,0 0-8 15,0 0-7-15,0 0-5 16,0 0-6-16,-13 5-4 16,13-5 0-16,0 0-3 0,0 0-1 15,0 0-3-15,-2 13-1 16,2-13-4-16,0 0-1 16,5 15-1-16,-5-15-2 15,4 14 2-15,-4-14 0 16,7 15-1-16,-7-15 2 15,0 0 0-15,17 18-1 16,-17-18 1-16,15 10 0 16,-15-10 1-16,19 7 2 15,-6-4 3-15,-13-3 0 16,26 5 1-16,-13-3 1 16,2 0 0-16,-3 0-3 15,2 1 1-15,-14-3-4 0,24 6-3 16,-24-6-2-16,20 5 0 15,-20-5-2 1,18 5 1-16,-18-5 0 16,17 3-1-16,-17-3 1 0,18 0 0 15,-18 0 2-15,17 1-2 16,-17-1 0-16,16 0 1 16,-16 0 0-16,15 3-1 15,-15-3 0-15,14 3 0 16,-14-3-2-16,13 0 1 15,-13 0 0-15,14 3 0 16,-14-3-1-16,13 1 1 16,-13-1-1-16,14 0 1 15,-14 0-1-15,18 1 1 16,-18-1 0-16,17 0-1 16,-17 0 2-16,14 2 0 15,-14-2-1-15,13 1 0 0,-13-1 2 16,0 0-2-16,0 0 0 15,14 3 1-15,-14-3-1 16,0 0 0-16,0 0 1 16,0 0 1-16,9 14-3 15,-9-14 2-15,0 0 0 16,0 0-2-16,4 16 2 16,-4-16-1-16,0 0-1 15,4 15 1-15,-4-15 0 16,3 13 0-16,-3-13-1 15,0 0 1-15,2 15 0 16,-2-15-1-16,0 0 1 16,0 0-1-16,0 0 1 0,0 0-1 15,0 0 1-15,0 0 1 16,0 0-1-16,0 0 0 16,0 0 1-16,0 0 0 15,0 0 0-15,0 0 0 16,7-15-1-16,-7 15 0 15,0 0-1-15,0 0 1 16,3-13 0-16,-3 13 0 16,0 0 0-16,0 0-1 15,0 0 1-15,0 0 0 16,13-12 0-16,-13 12 0 16,0 0 0-16,0 0-1 0,12-7 1 15,-12 7-1-15,0 0 2 16,13-6-1-16,-13 6 1 15,0 0 0-15,13-4-1 16,-13 4 1-16,0 0-1 16,14-2 2-16,-14 2-2 15,0 0 1-15,18-3 0 16,-18 3 0-16,13-4 0 16,-13 4 1-16,13-4 0 15,-13 4-2-15,13-2 1 16,-13 2-1-16,0 0 0 15,15 0 0-15,-15 0 0 16,0 0 0-16,15 2 0 0,-15-2 0 16,0 0 0-16,18 1 0 15,-18-1 0-15,14-3 0 16,-14 3 0-16,15-1 0 16,-15 1 0-16,17 0 0 15,-17 0 0-15,18 0 0 16,-18 0 0-16,17 3 0 15,-17-3 0-15,15 2 0 16,-15-2 0-16,15 4 0 16,-15-4 0-16,17 3 0 15,-17-3 0-15,19 2 0 16,-6-1 0-16,-1-1 0 16,2 1 0-16,1-1 0 0,-1 0 0 15,1 2 0-15,-1-2 0 16,0 0 0-16,1 0 0 15,-1 0 0-15,-2-2 0 16,4 2 0-16,-4-2 0 16,2 3 0-16,-2-2 0 15,1-1 0-15,-13 2 0 16,22-3 0-16,-22 3 0 16,18 0 0-16,-18 0 0 15,12-1 0-15,-12 1 0 16,0 0 0-16,13 0 0 15,-13 0 0-15,0 0 0 16,0 0 0-16,12-1 0 16,-12 1 0-16,0 0 0 0,0 0 0 15,17 1 0 1,-17-1 0-16,12-3 0 16,-12 3 0-16,16-1 0 0,-16 1 0 15,17-3 0-15,-17 3 0 16,20-3 0-16,-20 3 0 15,19-1 0-15,-19 1 0 16,18-1 0-16,-18 1 0 16,14-3 0-16,-14 3 0 15,0 0 0-15,14 0 0 16,-14 0 0-16,0 0 0 16,0 0 0-16,12-4 0 0,-12 4 0 15,0 0 0 1,0 0 0-16,13-10 0 15,-13 10 0-15,0 0 0 16,0 0 0-16,12-11 0 0,-12 11 0 16,0 0 0-16,0 0 0 15,13-14 0-15,-13 14 0 16,0 0 0-16,9-14 0 16,-9 14 0-16,0 0 0 15,9-15 0-15,-9 15 0 16,0 0 0-16,5-15 0 15,-5 15 0-15,0 0 0 0,0 0 0 16,4-12 0 0,-4 12 0-16,0 0 0 15,0 0 0-15,0 0 0 16,0 0 0-16,0 15-15 0,0-15-120 16,-2 14-6-16,2-14-1 15,-6 13-6-15,6-13 0 16,-8 13 11-16,8-13 39 15,0 0 47-15,-11 16 44 16</inkml:trace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48" units="cm"/>
          <inkml:channel name="Y" type="integer" max="15652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1000.28839" units="1/cm"/>
          <inkml:channelProperty channel="Y" name="resolution" value="1000.1278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5-01-25T20:07:57.542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Group>
    <inkml:annotationXML>
      <emma:emma xmlns:emma="http://www.w3.org/2003/04/emma" version="1.0">
        <emma:interpretation id="{B1C09CAE-1D0C-4ECA-950F-EBEE8D53B1FF}" emma:medium="tactile" emma:mode="ink">
          <msink:context xmlns:msink="http://schemas.microsoft.com/ink/2010/main" type="inkDrawing" rotatedBoundingBox="19419,7489 20769,7572 20754,7810 19404,7727" shapeName="Other">
            <msink:destinationLink direction="with" ref="{D9B67421-9A6A-49DF-A251-2A352082C826}"/>
          </msink:context>
        </emma:interpretation>
      </emma:emma>
    </inkml:annotationXML>
    <inkml:trace contextRef="#ctx0" brushRef="#br0">-2 70 26 0,'0'0'16'0,"0"0"3"0,3-14 3 16,-3 14 2-1,0 0 4-15,0 0 6 16,1-15-4-16,-1 15 8 15,0 0 4-15,0-13 4 0,0 13 3 16,0 0 6-16,0 0-1 16,-1-15 7-16,1 15 1 15,0 0 4-15,0 0 0 16,0 0-2-16,0 0-5 16,-2-15-3-16,2 15-7 15,0 0-10-15,0 0-21 16,0 0-18-16,0 0 0 0,0 0 0 15,0 0 0 1,0 12 0-16,0-12 0 16,3 13 0-16,-3-13 0 15,3 12 0-15,-3-12 0 16,5 17 0-16,-5-17 0 0,9 14 0 16,-9-14 0-16,12 13 0 15,-12-13 0-15,14 11 0 16,-14-11 0-16,17 9 0 15,-17-9 0-15,18 8 0 16,-18-8 0-16,20 3 0 16,-20-3 0-16,24 1 0 15,-24-1 0-15,22 2 0 0,-9-2 0 16,-13 0 0 0,22 0 0-16,-22 0 0 15,20 0 0-15,-20 0 0 16,20 0 0-16,-20 0 0 0,21 0 0 15,-21 0 0-15,22 0 0 16,-22 0 0-16,22 1 0 16,-22-1 0-16,22 0 0 15,-22 0 0-15,21 1 0 16,-21-1 0-16,20 3 0 16,-20-3 0-16,21 3 0 15,-8-2 0-15,-1-1 0 16,2-1 0-16,0 2 0 15,1-1 0-15,-1 0 0 16,0 2 0-16,-14-2 0 16,23 2 0-16,-23-2 0 15,21 7 0-15,-21-7 0 0,17 8 0 16,-17-8 0-16,18 10 0 16,-18-10 0-16,16 10 0 15,-16-10 0-15,14 9 0 16,-14-9 0-16,13 12 0 15,-13-12 0-15,0 0 0 16,12 16 0-16,-12-16 0 16,4 12 0-16,-4-12 0 15,3 16 0-15,-3-16 0 16,-1 18 0-16,1-18 0 16,0 16 0-16,0-16 0 15,0 0 0-15,0 15 0 16,0-15 0-16,0 0 0 0,0 0 0 15,0 0 0-15,0 0 0 16,0 0 0-16,0 0 0 16,0 0 0-16,0 0 0 15,0 0 0-15,0 0 0 16,0 0 0-16,2-15 0 16,-2 15 0-16,0 0 0 15,3-15 0-15,-3 15 0 16,0 0 0-16,8-18 0 15,-8 18 0-15,0 0 0 16,16-17 0-16,-16 17 0 16,12-8 0-16,-12 8 0 15,12-7 0-15,-12 7 0 0,16-5 0 16,-16 5 0-16,15-4 0 16,-15 4 0-1,17-7 0-15,-17 7 0 16,18-4 0-16,-18 4 0 0,19-3 0 15,-19 3 0-15,19-3 0 16,-19 3 0-16,21-1 0 16,-21 1 0-16,22-2 0 15,-22 2 0-15,24-2 0 16,-24 2 0-16,20-3 0 16,-20 3 0-16,18-2 0 15,-18 2 0-15,17 3 0 16,-17-3 0-16,18 0 0 0,-18 0 0 15,19 3 0 1,-19-3 0-16,23 1 0 16,-11-2 0-16,-12 1 0 15,22 0 0-15,-22 0 0 0,21-1 0 16,-21 1 0-16,22-2 0 16,-22 2 0-16,19-1 0 15,-19 1 0-15,21-2 0 16,-21 2 0-16,21 0 0 15,-21 0 0-15,18 3 0 16,-18-3 0-16,17 3 0 16,-17-3 0-16,13 4 0 15,-13-4 0-15,0 0 0 16,17 6 0-16,-17-6 0 16,0 0 0-16,17 2 0 15,-17-2 0-15,13 0 0 16,-13 0 0-16,18-1 0 0,-18 1 0 15,17-6 0-15,-17 6 0 16,19-4 0-16,-19 4 0 16,18-5 0-16,-18 5 0 15,16-6 0-15,-16 6 0 16,0 0 0-16,18-9 0 16,-18 9 0-16,0 0 0 15,16-13 0-15,-16 13 0 0,13-9 0 16,-13 9 0-1,14-13 0-15,-14 13 0 16,11-14 0-16,-11 14 0 16,0 0 0-16,11-15 0 0,-11 15 0 15,0 0 0-15,0 0 0 16,0 0 0-16,0 0 0 16,0 0 0-16,0 0-122 15,0 0-21-15,0 0-3 16,-13 6-6-16,13-6-2 15,-12 2 1-15,12-2 40 16,-21 3 74-16</inkml:trace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48" units="cm"/>
          <inkml:channel name="Y" type="integer" max="15652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1000.28839" units="1/cm"/>
          <inkml:channelProperty channel="Y" name="resolution" value="1000.1278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5-01-25T20:08:01.215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Group>
    <inkml:annotationXML>
      <emma:emma xmlns:emma="http://www.w3.org/2003/04/emma" version="1.0">
        <emma:interpretation id="{202E99C4-EF1F-4942-8032-40D06205117B}" emma:medium="tactile" emma:mode="ink">
          <msink:context xmlns:msink="http://schemas.microsoft.com/ink/2010/main" type="inkDrawing" rotatedBoundingBox="21079,7599 24064,7619 24062,7897 21078,7876" shapeName="Other"/>
        </emma:interpretation>
      </emma:emma>
    </inkml:annotationXML>
    <inkml:trace contextRef="#ctx0" brushRef="#br0">17 18 33 0,'0'0'30'0,"-9"-13"5"15,9 13 5-15,0 0 3 16,0 0 4-16,0 0 3 16,0 0-3-16,0 0-6 15,0 0 0-15,0 0 1 16,-12-9 0-16,12 9 4 16,0 0 4-16,0 0 0 15,0 0-3-15,0 0-3 16,0 0-4-16,0 0-6 15,0 0-6-15,0 0-7 16,4 14-9-16,-4-14-4 0,2 14-2 16,-2-14-1-16,1 17-4 15,-1-17 1-15,4 17-1 16,-4-17 2-16,6 18 0 16,-6-18 2-16,8 14 1 15,-8-14 0-15,14 13 2 16,-14-13 2-16,18 8 1 15,-18-8 1-15,21 7-1 16,-8-2 1-16,-13-5 0 16,24 4 3-16,-12-2-2 15,2 1-3-15,-1-3-10 16,2 2 0-16,-1-3 0 16,-2 1 0-16,2 0 0 0,-14 0 0 15,22 0 0-15,-22 0 0 16,18-1 0-16,-18 1 0 15,15-2 0-15,-15 2 0 16,0 0 0-16,18-1 0 16,-18 1 0-16,0 0 0 15,18-4 0-15,-18 4 0 16,0 0 0-16,20-4 0 16,-20 4 0-16,16-3 0 15,-16 3 0-15,18 1 0 16,-18-1 0-16,17 3 0 15,-17-3 0-15,18 3 0 16,-18-3 0-16,21 4 0 0,-21-4 0 16,22 5 0-16,-22-5 0 15,22 6 0-15,-22-6 0 16,19 5 0-16,-19-5 0 16,18 7 0-16,-18-7 0 15,14 6 0-15,-14-6 0 16,0 0 0-16,15 8 0 15,-15-8 0-15,0 0 0 16,13 11 0-16,-13-11 0 16,0 0 0-16,11 14 0 15,-11-14 0-15,0 0 0 16,14 14 0-16,-14-14 0 16,0 0 0-16,14 15 0 0,-14-15 0 15,0 0 0-15,12 14 0 16,-12-14 0-16,0 0 0 15,11 16 0 1,-11-16 0-16,0 0 0 0,10 14 0 16,-10-14 0-16,0 0 0 15,0 0 0-15,8 14 0 16,-8-14 0-16,0 0 0 16,0 0 0-16,0 0 0 15,0 0 0-15,0 0 0 16,0 0 0-16,0 0 0 15,0 0 0-15,0 0 0 16,0 0 0-16,0 0 0 0,0 0 0 16,0 0 0-1,0 0 0-15,0 0 0 16,0 0 0-16,0 0 0 16,0 0 0-16,0 0 0 0,0 0 0 15,10-15 0-15,-10 15 0 16,0 0 0-16,7-15 0 15,-7 15 0-15,0 0 0 16,7-16 0-16,-7 16 0 16,0 0 0-16,8-12 0 15,-8 12 0-15,0 0 0 16,8-14 0-16,-8 14 0 0,0 0 0 16,14-14 0-1,-14 14 0-15,0 0 0 16,17-16 0-16,-17 16 0 15,14-13 0-15,-14 13 0 16,0 0 0-16,16-16 0 0,-16 16 0 16,13-10 0-16,-13 10 0 15,0 0 0-15,15-12 0 16,-15 12 0-16,0 0 0 16,14-9 0-16,-14 9 0 15,0 0 0-15,15-8 0 16,-15 8 0-16,0 0 0 15,18-8 0-15,-18 8 0 0,16-4 0 16,-16 4 0-16,18-6 0 16,-18 6 0-1,18 0 0-15,-18 0 0 16,20-3 0-16,-20 3 0 0,14 0 0 16,-14 0 0-16,13 0 0 15,-13 0 0-15,0 0 0 16,17 0 0-16,-17 0 0 15,0 0 0-15,14 2 0 16,-14-2 0-16,0 0 0 16,17 1 0-16,-17-1 0 15,15 2 0-15,-15-2 0 16,16 0 0-16,-16 0 0 16,20 2 0-16,-20-2 0 15,18 0 0-15,-18 0 0 16,16 3 0-16,-16-3 0 15,17 3 0-15,-17-3 0 0,15 3 0 16,-15-3 0-16,17 4 0 16,-17-4 0-16,16 4 0 15,-16-4 0-15,20 3 0 16,-20-3 0-16,22 1 0 16,-22-1 0-16,19 0 0 15,-19 0 0-15,24-1 0 16,-24 1 0-16,18-2 0 15,-18 2 0-15,16 2 0 16,-16-2 0-16,20 1 0 16,-20-1 0-16,16 0 0 15,-16 0 0-15,18 1 0 16,-18-1 0-16,20 3 0 0,-20-3 0 16,22 2 0-16,-22-2 0 15,25 0 0-15,-10 0 0 16,0 1 0-16,0-1 0 15,2-1 0-15,0 1 0 16,1-3 0-16,0 3 0 16,1 0 0-16,-1-2 0 15,-1 1 0-15,1 1 0 16,-2 1 0-16,-1 1 0 16,1-1 0-16,0 2 0 15,-1-2 0-15,1 2 0 16,0 0 0-16,0-2 0 15,0-1 0-15,1 0 0 0,2 2 0 16,-4-2 0-16,3 0 0 16,-1-2 0-1,1 2 0-15,1-1 0 16,-1 1 0-16,0 0 0 0,-1 0 0 16,0 0 0-16,-1 0 0 15,-1 1 0-15,1 1 0 16,-3-1 0-16,4 0 0 15,-2 1 0-15,0-2 0 16,2 1 0-16,0-1 0 16,1 0 0-16,-2 2 0 15,4-2 0-15,-4 0 0 16,2 1 0-16,0 0 0 0,-1 1 0 16,-1-2 0-16,0 1 0 15,-1-1 0 1,-1 1 0-16,1 1 0 15,-1-2 0-15,0 0 0 0,-1 1 0 16,1 2 0-16,-1-3 0 16,-1 1 0-16,-12-1 0 15,21 2 0-15,-21-2 0 16,19 4 0-16,-19-4 0 16,20 4 0-16,-20-4 0 15,20 5 0-15,-20-5 0 16,20 6 0-16,-20-6 0 0,21 1 0 15,-21-1 0 1,15 2 0-16,-15-2 0 16,19 0 0-16,-19 0 0 15,18 0 0-15,-18 0 0 16,21 1 0-16,-21-1 0 0,21 0 0 16,-21 0 0-16,19 2 0 15,-19-2 0-15,21 1 0 16,-21-1 0-16,21 4 0 15,-21-4 0-15,20 4 0 16,-7-2 0-16,-13-2 0 16,23 1 0-16,-10-1 0 15,-13 0 0-15,22 0 0 16,-22 0 0-16,19-1 0 16,-19 1 0-16,18 1 0 15,-18-1 0-15,20-1 0 16,-20 1 0-16,19-2 0 0,-19 2 0 15,18 2 0-15,-18-2 0 16,18 0 0-16,-18 0 0 16,18 1 0-16,-18-1 0 15,18 1 0-15,-18-1 0 16,21 2 0-16,-21-2 0 16,21 0 0-16,-21 0 0 15,20 0 0-15,-20 0 0 16,20-2 0-16,-20 2 0 15,15-4 0-15,-15 4 0 16,15-4 0-16,-15 4 0 16,0 0 0-16,18-11 0 15,-18 11 0-15,13-10 0 0,-13 10 0 16,0 0 0-16,18-16 0 16,-18 16 0-16,6-15 0 15,-6 15 0-15,9-17 0 16,-9 17 0-16,5-18 0 15,-5 18 0-15,6-16 0 16,-6 16 0-16,5-18 0 16,-5 18 0-16,5-14 0 15,-5 14 0-15,2-15 0 16,-2 15 0-16,0 0 0 16,2-16 0-16,-2 16 0 15,0 0 0-15,0 0 0 16,0 0 0-16,0 0 0 0,0 0 0 15,-14 0-112-15,14 0-30 16,0 0-2-16,-15 14-3 16,2-14-3-1,13 0 14-15,-26-1 28 0,5-6 31 16,-2 4 71-16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73A9D5F8-811C-467F-B40D-529BFAF39E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45685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82950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26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3871782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182881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1. Parallel computation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1. Parallel computation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868176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815232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similarity rule</a:t>
            </a:r>
          </a:p>
          <a:p>
            <a:pPr eaLnBrk="1" hangingPunct="1"/>
            <a:endParaRPr lang="en-US" altLang="zh-CN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4115276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37614123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2060227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zh-CN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4191629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28882216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28529492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17374582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37958377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17537348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179295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14338473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93189962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8073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979802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245239500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420876203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13501301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CN" dirty="0" smtClean="0"/>
              <a:t>9’</a:t>
            </a:r>
            <a:endParaRPr lang="en-US" altLang="zh-CN" dirty="0" smtClean="0">
              <a:solidFill>
                <a:srgbClr val="0606C8"/>
              </a:solidFill>
            </a:endParaRPr>
          </a:p>
          <a:p>
            <a:pPr eaLnBrk="1" hangingPunct="1"/>
            <a:r>
              <a:rPr lang="en-US" altLang="zh-CN" dirty="0" smtClean="0">
                <a:solidFill>
                  <a:srgbClr val="0606C8"/>
                </a:solidFill>
              </a:rPr>
              <a:t>Motivations: understand the circuit based Frege</a:t>
            </a:r>
            <a:r>
              <a:rPr lang="en-US" altLang="zh-CN" baseline="0" dirty="0" smtClean="0">
                <a:solidFill>
                  <a:srgbClr val="0606C8"/>
                </a:solidFill>
              </a:rPr>
              <a:t> hierarchy; separations, possible separations, understand better analogy with circuit complexity, if any.</a:t>
            </a:r>
          </a:p>
          <a:p>
            <a:pPr eaLnBrk="1" hangingPunct="1"/>
            <a:r>
              <a:rPr lang="en-US" altLang="zh-CN" baseline="0" dirty="0" smtClean="0"/>
              <a:t>--Note: the rules have to be slightly accommodated when speaking about circuits and not formulas: the </a:t>
            </a:r>
            <a:r>
              <a:rPr lang="en-US" altLang="zh-CN" baseline="0" smtClean="0"/>
              <a:t>similarity rule</a:t>
            </a:r>
          </a:p>
          <a:p>
            <a:pPr eaLnBrk="1" hangingPunct="1"/>
            <a:endParaRPr lang="en-US" altLang="zh-CN" baseline="0" smtClean="0"/>
          </a:p>
        </p:txBody>
      </p:sp>
    </p:spTree>
    <p:extLst>
      <p:ext uri="{BB962C8B-B14F-4D97-AF65-F5344CB8AC3E}">
        <p14:creationId xmlns:p14="http://schemas.microsoft.com/office/powerpoint/2010/main" val="3703746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756141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668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3.40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385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5</a:t>
            </a:r>
            <a:r>
              <a: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/>
                <a:cs typeface="Calibri"/>
              </a:rPr>
              <a:t>❷</a:t>
            </a:r>
            <a:r>
              <a:rPr lang="he-IL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/>
                <a:cs typeface="Calibri"/>
              </a:rPr>
              <a:t> </a:t>
            </a:r>
            <a:r>
              <a:rPr lang="en-US" sz="1200" b="1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/>
                <a:ea typeface="+mn-ea"/>
                <a:cs typeface="Calibri"/>
              </a:rPr>
              <a:t> </a:t>
            </a:r>
            <a:r>
              <a:rPr lang="en-US" altLang="zh-CN" sz="12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Is there a fast </a:t>
            </a:r>
            <a:r>
              <a:rPr lang="en-US" altLang="zh-CN" sz="1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algorithm</a:t>
            </a:r>
            <a:r>
              <a:rPr lang="en-US" altLang="zh-CN" sz="12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that </a:t>
            </a:r>
            <a:r>
              <a:rPr lang="en-US" altLang="zh-CN" sz="1200" b="1" u="sng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finds</a:t>
            </a:r>
            <a:r>
              <a:rPr lang="en-US" altLang="zh-CN" sz="12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short proofs for unsatisfiable formulas?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2530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4’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90498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6"/>
          <p:cNvSpPr/>
          <p:nvPr/>
        </p:nvSpPr>
        <p:spPr>
          <a:xfrm>
            <a:off x="6372225" y="6550025"/>
            <a:ext cx="2771775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Copyright © </a:t>
            </a:r>
            <a:r>
              <a:rPr lang="en-US" err="1"/>
              <a:t>Wondershare</a:t>
            </a:r>
            <a:r>
              <a:rPr lang="en-US"/>
              <a:t> Software</a:t>
            </a:r>
            <a:endParaRPr lang="zh-CN" altLang="en-US"/>
          </a:p>
        </p:txBody>
      </p:sp>
      <p:sp>
        <p:nvSpPr>
          <p:cNvPr id="13489" name="Rectangle 177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966788" y="2051050"/>
            <a:ext cx="6821487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rgbClr val="A45A10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93788" y="241300"/>
            <a:ext cx="7848600" cy="609600"/>
          </a:xfrm>
          <a:prstGeom prst="rect">
            <a:avLst/>
          </a:prstGeo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altLang="ko-KR" smtClean="0"/>
              <a:t>לחץ כדי לערוך סגנונות טקסט של תבנית בסיס</a:t>
            </a:r>
          </a:p>
          <a:p>
            <a:pPr lvl="1"/>
            <a:r>
              <a:rPr lang="he-IL" altLang="ko-KR" smtClean="0"/>
              <a:t>רמה שנייה</a:t>
            </a:r>
          </a:p>
          <a:p>
            <a:pPr lvl="2"/>
            <a:r>
              <a:rPr lang="he-IL" altLang="ko-KR" smtClean="0"/>
              <a:t>רמה שלישית</a:t>
            </a:r>
          </a:p>
          <a:p>
            <a:pPr lvl="3"/>
            <a:r>
              <a:rPr lang="he-IL" altLang="ko-KR" smtClean="0"/>
              <a:t>רמה רביעית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כותרת, טקסט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4788" y="74613"/>
            <a:ext cx="8737600" cy="7286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49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4649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88BB35-C75F-4B5D-85B3-A8C02977B6A9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734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>
  <p:cSld name="כותרת ו-4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sz="quarter"/>
          </p:nvPr>
        </p:nvSpPr>
        <p:spPr>
          <a:xfrm>
            <a:off x="204788" y="74613"/>
            <a:ext cx="8737600" cy="7286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204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49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204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9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11361E0-188A-42D1-B60E-C80EB60F07FB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25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solidFill>
          <a:srgbClr val="FFFF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3100" y="1209675"/>
            <a:ext cx="784383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</p:txBody>
      </p:sp>
      <p:pic>
        <p:nvPicPr>
          <p:cNvPr id="1027" name="Picture 159" descr="logo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85725"/>
            <a:ext cx="9620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6372225" y="6550025"/>
            <a:ext cx="2771775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Copyright © </a:t>
            </a:r>
            <a:r>
              <a:rPr lang="en-US" err="1"/>
              <a:t>Wondershare</a:t>
            </a:r>
            <a:r>
              <a:rPr lang="en-US"/>
              <a:t> Software</a:t>
            </a:r>
            <a:endParaRPr lang="zh-CN" altLang="en-US"/>
          </a:p>
        </p:txBody>
      </p:sp>
      <p:sp>
        <p:nvSpPr>
          <p:cNvPr id="1029" name="Title Placeholder 6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3" r:id="rId3"/>
    <p:sldLayoutId id="214748368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u"/>
        <a:defRPr sz="2000" b="1">
          <a:solidFill>
            <a:schemeClr val="folHlink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11.png"/><Relationship Id="rId7" Type="http://schemas.openxmlformats.org/officeDocument/2006/relationships/image" Target="../media/image11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13.emf"/><Relationship Id="rId5" Type="http://schemas.openxmlformats.org/officeDocument/2006/relationships/image" Target="../media/image10.emf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12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emf"/><Relationship Id="rId13" Type="http://schemas.openxmlformats.org/officeDocument/2006/relationships/diagramQuickStyle" Target="../diagrams/quickStyle6.xml"/><Relationship Id="rId3" Type="http://schemas.openxmlformats.org/officeDocument/2006/relationships/customXml" Target="../ink/ink5.xml"/><Relationship Id="rId7" Type="http://schemas.openxmlformats.org/officeDocument/2006/relationships/customXml" Target="../ink/ink7.xml"/><Relationship Id="rId12" Type="http://schemas.openxmlformats.org/officeDocument/2006/relationships/diagramLayout" Target="../diagrams/layout6.xml"/><Relationship Id="rId2" Type="http://schemas.openxmlformats.org/officeDocument/2006/relationships/notesSlide" Target="../notesSlides/notesSlide24.xml"/><Relationship Id="rId16" Type="http://schemas.openxmlformats.org/officeDocument/2006/relationships/slide" Target="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emf"/><Relationship Id="rId11" Type="http://schemas.openxmlformats.org/officeDocument/2006/relationships/diagramData" Target="../diagrams/data6.xml"/><Relationship Id="rId5" Type="http://schemas.openxmlformats.org/officeDocument/2006/relationships/customXml" Target="../ink/ink6.xml"/><Relationship Id="rId15" Type="http://schemas.microsoft.com/office/2007/relationships/diagramDrawing" Target="../diagrams/drawing6.xml"/><Relationship Id="rId10" Type="http://schemas.openxmlformats.org/officeDocument/2006/relationships/image" Target="../media/image130.emf"/><Relationship Id="rId4" Type="http://schemas.openxmlformats.org/officeDocument/2006/relationships/image" Target="../media/image100.emf"/><Relationship Id="rId9" Type="http://schemas.openxmlformats.org/officeDocument/2006/relationships/customXml" Target="../ink/ink8.xml"/><Relationship Id="rId14" Type="http://schemas.openxmlformats.org/officeDocument/2006/relationships/diagramColors" Target="../diagrams/colors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3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82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433633" y="264178"/>
            <a:ext cx="8260787" cy="5878532"/>
          </a:xfr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7200" dirty="0" smtClean="0">
                <a:solidFill>
                  <a:srgbClr val="C000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ea typeface="Gulim" pitchFamily="34" charset="-127"/>
                <a:cs typeface="Calibri" pitchFamily="34" charset="0"/>
              </a:rPr>
              <a:t>A New Characterisation of Propositional Proofs</a:t>
            </a:r>
            <a:r>
              <a:rPr lang="en-US" altLang="zh-CN" sz="4800" dirty="0" smtClean="0">
                <a:solidFill>
                  <a:srgbClr val="7030A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altLang="zh-CN" sz="4800" dirty="0" smtClean="0">
                <a:solidFill>
                  <a:srgbClr val="7030A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    </a:t>
            </a:r>
            <a:b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44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Iddo Tzameret</a:t>
            </a:r>
            <a:r>
              <a:rPr lang="en-US" altLang="zh-CN" sz="48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altLang="zh-CN" sz="4800" dirty="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28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Royal Holloway, University of London </a:t>
            </a:r>
            <a:r>
              <a:rPr lang="en-US" altLang="zh-CN" sz="320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altLang="zh-CN" sz="320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2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altLang="zh-CN" sz="2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2400" b="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Joint work with Fu Li (Tsinghua) and Zhengyu Wang (Harvard)</a:t>
            </a:r>
            <a:endParaRPr lang="en-US" altLang="ko-KR" sz="4400" b="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85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959941"/>
            <a:ext cx="845819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Size of proof = </a:t>
            </a:r>
            <a:r>
              <a:rPr lang="en-US" sz="32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number of symbols it takes to write down the proof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(=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total number of logical gates + variables in proof)</a:t>
            </a:r>
            <a:endParaRPr lang="en-US" sz="3200" b="1" dirty="0" smtClean="0">
              <a:solidFill>
                <a:schemeClr val="bg2">
                  <a:lumMod val="5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3705" y="2612172"/>
            <a:ext cx="84581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</a:rPr>
              <a:t>Example: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Calibri" pitchFamily="34" charset="0"/>
                <a:cs typeface="Calibri" pitchFamily="34" charset="0"/>
                <a:sym typeface="Wingdings" pitchFamily="2" charset="2"/>
              </a:rPr>
              <a:t>    </a:t>
            </a:r>
            <a:r>
              <a:rPr lang="en-US" sz="3600" b="1" dirty="0" smtClean="0">
                <a:solidFill>
                  <a:srgbClr val="0606C8"/>
                </a:solidFill>
                <a:effectLst/>
                <a:latin typeface="Calibri" panose="020F0502020204030204" pitchFamily="34" charset="0"/>
                <a:ea typeface="+mn-ea"/>
                <a:sym typeface="Wingdings" pitchFamily="2" charset="2"/>
              </a:rPr>
              <a:t>size</a:t>
            </a:r>
            <a:r>
              <a:rPr lang="en-US" sz="3600" b="1" dirty="0">
                <a:solidFill>
                  <a:srgbClr val="0606C8"/>
                </a:solidFill>
                <a:effectLst/>
                <a:latin typeface="Calibri" panose="020F0502020204030204" pitchFamily="34" charset="0"/>
                <a:ea typeface="+mn-ea"/>
                <a:sym typeface="Wingdings" pitchFamily="2" charset="2"/>
              </a:rPr>
              <a:t> </a:t>
            </a:r>
            <a:r>
              <a:rPr lang="en-US" sz="3600" b="1" dirty="0" smtClean="0">
                <a:solidFill>
                  <a:srgbClr val="0606C8"/>
                </a:solidFill>
                <a:effectLst/>
                <a:latin typeface="Calibri" panose="020F0502020204030204" pitchFamily="34" charset="0"/>
                <a:ea typeface="+mn-ea"/>
                <a:sym typeface="Wingdings" pitchFamily="2" charset="2"/>
              </a:rPr>
              <a:t>= </a:t>
            </a:r>
            <a:r>
              <a:rPr lang="en-US" sz="3600" b="1" dirty="0">
                <a:solidFill>
                  <a:srgbClr val="0606C8"/>
                </a:solidFill>
                <a:effectLst/>
                <a:latin typeface="Calibri" panose="020F0502020204030204" pitchFamily="34" charset="0"/>
                <a:ea typeface="+mn-ea"/>
                <a:sym typeface="Wingdings" pitchFamily="2" charset="2"/>
              </a:rPr>
              <a:t>41</a:t>
            </a:r>
          </a:p>
          <a:p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endParaRPr lang="en-US" sz="2800" b="1" dirty="0" smtClean="0">
              <a:solidFill>
                <a:srgbClr val="002060"/>
              </a:solidFill>
              <a:effectLst/>
              <a:latin typeface="Calibri" pitchFamily="34" charset="0"/>
              <a:cs typeface="Calibri" pitchFamily="34" charset="0"/>
              <a:sym typeface="Wingdings" pitchFamily="2" charset="2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86604" y="144460"/>
            <a:ext cx="8581337" cy="71535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400" kern="120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Propositional Proofs</a:t>
            </a:r>
            <a:endParaRPr lang="en-US" sz="44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10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6200" y="3576578"/>
            <a:ext cx="4800313" cy="273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87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43" name="Rectangle 7"/>
          <p:cNvSpPr>
            <a:spLocks noChangeArrowheads="1"/>
          </p:cNvSpPr>
          <p:nvPr/>
        </p:nvSpPr>
        <p:spPr bwMode="auto">
          <a:xfrm>
            <a:off x="899591" y="4083118"/>
            <a:ext cx="8521861" cy="722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</a:pPr>
            <a:endParaRPr lang="en-US" sz="3600" b="1" dirty="0">
              <a:solidFill>
                <a:srgbClr val="328F0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0681" y="378225"/>
            <a:ext cx="8354926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4000" b="1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Can we prove </a:t>
            </a:r>
            <a:r>
              <a:rPr lang="en-US" altLang="zh-CN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super-polynomial size lower </a:t>
            </a:r>
            <a:r>
              <a:rPr lang="en-US" altLang="zh-CN" sz="4000" b="1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bounds on propositional proofs</a:t>
            </a:r>
            <a:r>
              <a:rPr lang="en-US" altLang="zh-CN" sz="4000" b="1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? </a:t>
            </a:r>
          </a:p>
          <a:p>
            <a:pPr algn="l"/>
            <a:endParaRPr lang="en-US" altLang="zh-CN" sz="4000" b="1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endParaRPr lang="en-US" altLang="zh-CN" sz="4000" b="1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endParaRPr lang="en-US" altLang="zh-CN" sz="4000" b="1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endParaRPr lang="en-US" altLang="zh-CN" sz="4000" b="1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endParaRPr lang="en-US" altLang="zh-CN" sz="4000" b="1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40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The </a:t>
            </a:r>
            <a:r>
              <a:rPr lang="en-US" altLang="zh-CN" sz="40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resounding answer: </a:t>
            </a:r>
            <a:endParaRPr lang="en-US" altLang="zh-CN" sz="4000" b="1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altLang="zh-CN" sz="36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+mn-ea"/>
              </a:rPr>
              <a:t>“No, we can't!” </a:t>
            </a:r>
            <a:r>
              <a:rPr lang="en-US" altLang="zh-CN" sz="36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(at least for now) </a:t>
            </a:r>
            <a:endParaRPr lang="en-US" altLang="zh-CN" sz="4000" b="1" dirty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endParaRPr lang="en-US" sz="4000" b="1" kern="0" dirty="0" smtClean="0">
              <a:solidFill>
                <a:srgbClr val="C6D3AD">
                  <a:lumMod val="50000"/>
                </a:srgbClr>
              </a:solidFill>
              <a:effectLst/>
              <a:latin typeface="Calibri" pitchFamily="34" charset="0"/>
              <a:ea typeface="+mn-ea"/>
              <a:cs typeface="Calibri" pitchFamily="34" charset="0"/>
            </a:endParaRPr>
          </a:p>
          <a:p>
            <a:pPr algn="l"/>
            <a:endParaRPr lang="en-US" altLang="zh-CN" sz="3600" b="1" dirty="0" smtClean="0">
              <a:solidFill>
                <a:schemeClr val="tx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/>
            <a:endParaRPr lang="en-US" altLang="zh-CN" sz="3200" b="1" dirty="0" smtClean="0">
              <a:solidFill>
                <a:schemeClr val="tx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557691" y="1735893"/>
            <a:ext cx="8120906" cy="2808281"/>
          </a:xfrm>
          <a:prstGeom prst="roundRect">
            <a:avLst>
              <a:gd name="adj" fmla="val 4926"/>
            </a:avLst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9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1001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3200" b="1" kern="0" dirty="0" smtClean="0">
                <a:solidFill>
                  <a:srgbClr val="C00000"/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Major open question</a:t>
            </a:r>
            <a:r>
              <a:rPr lang="en-US" altLang="zh-CN" sz="3200" b="1" kern="0" dirty="0" smtClean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: prove </a:t>
            </a:r>
            <a:r>
              <a:rPr lang="en-US" altLang="zh-CN" sz="3200" b="1" kern="0" dirty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that there is a family </a:t>
            </a:r>
            <a:r>
              <a:rPr lang="en-US" altLang="zh-CN" sz="3600" kern="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{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600" i="1" kern="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f</a:t>
            </a:r>
            <a:r>
              <a:rPr lang="en-US" altLang="zh-CN" sz="3600" kern="0" baseline="-2500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600" kern="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, </a:t>
            </a:r>
            <a:r>
              <a:rPr lang="en-US" altLang="zh-CN" sz="3600" i="1" kern="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f</a:t>
            </a:r>
            <a:r>
              <a:rPr lang="en-US" altLang="zh-CN" sz="3600" kern="0" baseline="-2500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3600" kern="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, </a:t>
            </a:r>
            <a:r>
              <a:rPr lang="en-US" altLang="zh-CN" sz="3600" i="1" kern="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f</a:t>
            </a:r>
            <a:r>
              <a:rPr lang="en-US" altLang="zh-CN" sz="3600" kern="0" baseline="-2500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3600" kern="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, …}</a:t>
            </a:r>
            <a:r>
              <a:rPr lang="en-US" altLang="zh-CN" sz="3600" b="1" kern="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kern="0" dirty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of</a:t>
            </a:r>
            <a:r>
              <a:rPr lang="en-US" altLang="zh-CN" sz="3600" kern="0" dirty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3200" b="1" kern="0" dirty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tautologies </a:t>
            </a:r>
            <a:r>
              <a:rPr lang="en-US" altLang="zh-CN" sz="3200" b="1" kern="0" dirty="0" smtClean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such that </a:t>
            </a:r>
            <a:r>
              <a:rPr lang="en-US" altLang="zh-CN" sz="3200" b="1" kern="0" dirty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for </a:t>
            </a:r>
            <a:r>
              <a:rPr lang="en-US" altLang="zh-CN" sz="3200" b="1" u="sng" kern="0" dirty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no</a:t>
            </a:r>
            <a:r>
              <a:rPr lang="en-US" altLang="zh-CN" sz="3200" b="1" kern="0" dirty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polynomial </a:t>
            </a:r>
            <a:r>
              <a:rPr lang="en-US" altLang="zh-CN" sz="3600" i="1" kern="0" dirty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itchFamily="18" charset="0"/>
              </a:rPr>
              <a:t>p</a:t>
            </a:r>
            <a:r>
              <a:rPr lang="en-US" altLang="zh-CN" sz="3600" kern="0" dirty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(∙</a:t>
            </a:r>
            <a:r>
              <a:rPr lang="en-US" altLang="zh-CN" sz="3600" kern="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)</a:t>
            </a:r>
            <a:r>
              <a:rPr lang="en-US" altLang="zh-CN" sz="3600" kern="0" dirty="0" smtClean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Times New Roman" panose="02020603050405020304" pitchFamily="18" charset="0"/>
              </a:rPr>
              <a:t>, </a:t>
            </a:r>
            <a:r>
              <a:rPr lang="en-US" altLang="zh-CN" sz="3200" b="1" kern="0" dirty="0" smtClean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the minimal propositional-calculus proof </a:t>
            </a:r>
            <a:r>
              <a:rPr lang="en-US" altLang="zh-CN" sz="3200" b="1" kern="0" dirty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size of</a:t>
            </a:r>
            <a:r>
              <a:rPr lang="en-US" altLang="zh-CN" sz="3600" kern="0" dirty="0" smtClean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 </a:t>
            </a:r>
            <a:r>
              <a:rPr lang="en-US" altLang="zh-CN" sz="3600" i="1" kern="0" dirty="0" err="1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f</a:t>
            </a:r>
            <a:r>
              <a:rPr lang="en-US" altLang="zh-CN" sz="3600" i="1" kern="0" baseline="-25000" dirty="0" err="1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n</a:t>
            </a:r>
            <a:r>
              <a:rPr lang="en-US" altLang="zh-CN" sz="3600" kern="0" dirty="0" smtClean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  </a:t>
            </a:r>
            <a:r>
              <a:rPr lang="en-US" altLang="zh-CN" sz="3200" b="1" kern="0" dirty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is </a:t>
            </a:r>
            <a:r>
              <a:rPr lang="en-US" altLang="zh-CN" sz="3200" b="1" kern="0" dirty="0" smtClean="0">
                <a:solidFill>
                  <a:schemeClr val="tx1">
                    <a:lumMod val="50000"/>
                  </a:schemeClr>
                </a:solidFill>
                <a:effectLst/>
                <a:latin typeface="Calibri" pitchFamily="34" charset="0"/>
                <a:ea typeface="宋体" pitchFamily="2" charset="-122"/>
                <a:cs typeface="Calibri" pitchFamily="34" charset="0"/>
              </a:rPr>
              <a:t>at most  </a:t>
            </a:r>
            <a:r>
              <a:rPr lang="en-US" altLang="zh-CN" sz="3600" i="1" kern="0" dirty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itchFamily="18" charset="0"/>
              </a:rPr>
              <a:t>p</a:t>
            </a:r>
            <a:r>
              <a:rPr lang="en-US" altLang="zh-CN" sz="3600" kern="0" dirty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(|</a:t>
            </a:r>
            <a:r>
              <a:rPr lang="en-US" altLang="zh-CN" sz="3600" i="1" kern="0" dirty="0" err="1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f</a:t>
            </a:r>
            <a:r>
              <a:rPr lang="en-US" altLang="zh-CN" sz="3600" i="1" kern="0" baseline="-25000" dirty="0" err="1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n</a:t>
            </a:r>
            <a:r>
              <a:rPr lang="en-US" altLang="zh-CN" sz="3600" kern="0" dirty="0" smtClean="0">
                <a:solidFill>
                  <a:srgbClr val="0606C8"/>
                </a:solidFill>
                <a:effectLst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|)</a:t>
            </a:r>
            <a:endParaRPr lang="en-US" altLang="zh-CN" sz="3600" kern="0" dirty="0" smtClean="0">
              <a:solidFill>
                <a:schemeClr val="tx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8265">
            <a:off x="6925800" y="4839437"/>
            <a:ext cx="939142" cy="170923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8BB35-C75F-4B5D-85B3-A8C02977B6A9}" type="slidenum">
              <a:rPr lang="en-US" smtClean="0">
                <a:solidFill>
                  <a:schemeClr val="bg2">
                    <a:lumMod val="50000"/>
                  </a:schemeClr>
                </a:solidFill>
              </a:rPr>
              <a:pPr/>
              <a:t>11</a:t>
            </a:fld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055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91067" y="1278157"/>
            <a:ext cx="8107823" cy="4316244"/>
          </a:xfrm>
          <a:ln>
            <a:noFill/>
          </a:ln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SAT-solvers</a:t>
            </a:r>
            <a:r>
              <a:rPr lang="en-US" altLang="zh-CN" sz="32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based on proof-search algorithms (limits on SAT-solving algorithms)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sz="3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undamental </a:t>
            </a:r>
            <a:r>
              <a:rPr lang="en-US" sz="32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hardness </a:t>
            </a:r>
            <a:r>
              <a:rPr lang="en-US" sz="3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question </a:t>
            </a:r>
            <a:r>
              <a:rPr lang="en-US" sz="32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itchFamily="34" charset="0"/>
                <a:cs typeface="Calibri" pitchFamily="34" charset="0"/>
              </a:rPr>
              <a:t>(from 70’s)</a:t>
            </a:r>
            <a:endParaRPr lang="en-US" sz="3200" dirty="0">
              <a:solidFill>
                <a:schemeClr val="tx1">
                  <a:lumMod val="40000"/>
                  <a:lumOff val="6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Progress towards </a:t>
            </a:r>
            <a:r>
              <a:rPr lang="en-US" altLang="zh-CN" sz="3200" dirty="0" smtClean="0">
                <a:solidFill>
                  <a:srgbClr val="0606C8"/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NP≠coNP </a:t>
            </a:r>
            <a:r>
              <a:rPr lang="en-US" altLang="zh-CN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Deeper </a:t>
            </a: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meta-mathematical</a:t>
            </a:r>
            <a: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reasons: not that far from </a:t>
            </a:r>
            <a:r>
              <a:rPr lang="en-US" altLang="zh-CN" sz="3200" dirty="0" smtClean="0">
                <a:solidFill>
                  <a:srgbClr val="0606C8"/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P≠NP </a:t>
            </a:r>
            <a:r>
              <a:rPr lang="en-US" altLang="zh-CN" sz="32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(proving super-polynomial lower bounds on strong proof systems implies </a:t>
            </a:r>
            <a:r>
              <a:rPr lang="en-US" altLang="zh-CN" sz="32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P≠NP</a:t>
            </a:r>
            <a:r>
              <a:rPr lang="en-US" altLang="zh-CN" sz="32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with respect to “polynomial-time reasoning</a:t>
            </a:r>
            <a:r>
              <a:rPr lang="en-US" altLang="zh-CN" sz="320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”)</a:t>
            </a:r>
            <a:endParaRPr lang="en-US" altLang="zh-CN" sz="1200" dirty="0" smtClean="0">
              <a:solidFill>
                <a:srgbClr val="A45A10"/>
              </a:solidFill>
              <a:ea typeface="宋体" pitchFamily="2" charset="-122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67086" y="144460"/>
            <a:ext cx="8737600" cy="7286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Motivations</a:t>
            </a:r>
            <a:endParaRPr lang="en-US" sz="44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12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83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6084" y="1941069"/>
            <a:ext cx="8375847" cy="4536504"/>
          </a:xfrm>
        </p:spPr>
        <p:txBody>
          <a:bodyPr>
            <a:noAutofit/>
          </a:bodyPr>
          <a:lstStyle/>
          <a:p>
            <a:pPr>
              <a:buClr>
                <a:schemeClr val="folHlink"/>
              </a:buClr>
              <a:buFontTx/>
              <a:buNone/>
            </a:pPr>
            <a:r>
              <a:rPr lang="en-US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3" name="Rectangle 7"/>
          <p:cNvSpPr>
            <a:spLocks noChangeArrowheads="1"/>
          </p:cNvSpPr>
          <p:nvPr/>
        </p:nvSpPr>
        <p:spPr bwMode="auto">
          <a:xfrm>
            <a:off x="899591" y="4083118"/>
            <a:ext cx="8521861" cy="722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</a:pPr>
            <a:endParaRPr lang="en-US" sz="3600" b="1" dirty="0">
              <a:solidFill>
                <a:srgbClr val="328F0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471" y="2366300"/>
            <a:ext cx="8966819" cy="7286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8000" dirty="0" smtClean="0">
                <a:solidFill>
                  <a:srgbClr val="C00000"/>
                </a:solidFill>
                <a:latin typeface="Calibri" pitchFamily="34" charset="0"/>
                <a:ea typeface="+mn-ea"/>
                <a:cs typeface="Calibri" pitchFamily="34" charset="0"/>
              </a:rPr>
              <a:t>Part II:</a:t>
            </a:r>
            <a:r>
              <a:rPr lang="en-US" sz="8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  <a:t> </a:t>
            </a:r>
            <a:br>
              <a:rPr lang="en-US" sz="8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</a:br>
            <a:r>
              <a:rPr lang="en-US" sz="8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  <a:t>Non-Commutative Computation</a:t>
            </a:r>
            <a:endParaRPr lang="en-US" sz="8000" b="1" dirty="0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8BB35-C75F-4B5D-85B3-A8C02977B6A9}" type="slidenum">
              <a:rPr lang="en-US" smtClean="0">
                <a:solidFill>
                  <a:schemeClr val="bg2">
                    <a:lumMod val="50000"/>
                  </a:schemeClr>
                </a:solidFill>
              </a:rPr>
              <a:pPr/>
              <a:t>13</a:t>
            </a:fld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4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38147" y="304800"/>
            <a:ext cx="8334797" cy="5032853"/>
          </a:xfrm>
        </p:spPr>
        <p:txBody>
          <a:bodyPr/>
          <a:lstStyle/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Fix a field </a:t>
            </a:r>
            <a:r>
              <a:rPr lang="en-US" sz="3200" dirty="0">
                <a:solidFill>
                  <a:srgbClr val="0606C8"/>
                </a:solidFill>
                <a:latin typeface="Cambria Math"/>
                <a:ea typeface="Cambria Math"/>
              </a:rPr>
              <a:t>𝔽</a:t>
            </a:r>
            <a:r>
              <a:rPr lang="en-US" altLang="zh-CN" sz="32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(e.g., </a:t>
            </a:r>
            <a:r>
              <a:rPr lang="en-US" sz="3200" dirty="0">
                <a:solidFill>
                  <a:srgbClr val="0000CC"/>
                </a:solidFill>
                <a:latin typeface="Cambria Math"/>
                <a:ea typeface="Cambria Math"/>
              </a:rPr>
              <a:t>ℚ</a:t>
            </a:r>
            <a:r>
              <a:rPr lang="en-US" altLang="zh-CN" sz="32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).</a:t>
            </a: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altLang="zh-CN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Non-commutative functions</a:t>
            </a:r>
            <a:r>
              <a:rPr lang="en-US" altLang="zh-CN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e.g. compute a function of matrices over </a:t>
            </a:r>
            <a:r>
              <a:rPr lang="en-US" dirty="0">
                <a:solidFill>
                  <a:srgbClr val="0606C8"/>
                </a:solidFill>
                <a:latin typeface="Cambria Math"/>
                <a:ea typeface="Cambria Math"/>
              </a:rPr>
              <a:t>𝔽 </a:t>
            </a:r>
            <a:r>
              <a:rPr lang="en-US" altLang="zh-CN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in parallel and in time </a:t>
            </a:r>
            <a:r>
              <a:rPr lang="en-US" altLang="zh-CN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O</a:t>
            </a:r>
            <a:r>
              <a:rPr lang="en-US" altLang="zh-CN" dirty="0" smtClean="0">
                <a:solidFill>
                  <a:srgbClr val="0606C8"/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(log </a:t>
            </a:r>
            <a:r>
              <a:rPr lang="en-US" altLang="zh-CN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n</a:t>
            </a:r>
            <a:r>
              <a:rPr lang="en-US" altLang="zh-CN" dirty="0" smtClean="0">
                <a:solidFill>
                  <a:srgbClr val="0606C8"/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) </a:t>
            </a:r>
            <a:r>
              <a:rPr lang="en-US" altLang="zh-CN" b="1" dirty="0" smtClean="0">
                <a:solidFill>
                  <a:srgbClr val="111111"/>
                </a:solidFill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n</a:t>
            </a:r>
            <a:r>
              <a:rPr lang="en-US" altLang="zh-CN" b="1" dirty="0">
                <a:solidFill>
                  <a:srgbClr val="111111"/>
                </a:solidFill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b="1" dirty="0" smtClean="0">
                <a:solidFill>
                  <a:srgbClr val="111111"/>
                </a:solidFill>
                <a:latin typeface="Calibri" panose="020F0502020204030204" pitchFamily="34" charset="0"/>
                <a:ea typeface="宋体" pitchFamily="2" charset="-122"/>
                <a:cs typeface="Times New Roman" panose="02020603050405020304" pitchFamily="18" charset="0"/>
              </a:rPr>
              <a:t>is number of matrices)</a:t>
            </a:r>
            <a:r>
              <a:rPr lang="en-US" altLang="zh-CN" b="1" dirty="0" smtClean="0">
                <a:solidFill>
                  <a:srgbClr val="111111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</a:t>
            </a:r>
            <a:r>
              <a:rPr lang="en-US" altLang="zh-CN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 </a:t>
            </a: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altLang="zh-CN" sz="2400" b="1" i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宋体" pitchFamily="2" charset="-122"/>
                <a:cs typeface="Times New Roman" panose="02020603050405020304" pitchFamily="18" charset="0"/>
              </a:rPr>
              <a:t>	</a:t>
            </a:r>
            <a:r>
              <a:rPr lang="en-US" altLang="zh-CN" sz="40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 </a:t>
            </a: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altLang="zh-CN" sz="40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4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f </a:t>
            </a:r>
            <a:r>
              <a:rPr lang="en-US" altLang="zh-CN" sz="4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44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X</a:t>
            </a:r>
            <a:r>
              <a:rPr lang="en-US" altLang="zh-CN" sz="4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,</a:t>
            </a:r>
            <a:r>
              <a:rPr lang="en-US" altLang="zh-CN" sz="44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Y</a:t>
            </a:r>
            <a:r>
              <a:rPr lang="en-US" altLang="zh-CN" sz="4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)</a:t>
            </a:r>
            <a:r>
              <a:rPr lang="en-US" altLang="zh-CN" sz="44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:=X</a:t>
            </a:r>
            <a:r>
              <a:rPr lang="el-GR" sz="36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•</a:t>
            </a:r>
            <a:r>
              <a:rPr lang="en-US" altLang="zh-CN" sz="44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Y </a:t>
            </a:r>
            <a:r>
              <a:rPr lang="en-US" altLang="zh-CN" sz="4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– 2</a:t>
            </a:r>
            <a:r>
              <a:rPr lang="en-US" altLang="zh-CN" sz="44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Y</a:t>
            </a:r>
            <a:r>
              <a:rPr lang="el-GR" sz="36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•</a:t>
            </a:r>
            <a:r>
              <a:rPr lang="en-US" sz="4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 </a:t>
            </a:r>
          </a:p>
          <a:p>
            <a:pPr marL="400050" lvl="1" indent="-400050">
              <a:buNone/>
            </a:pPr>
            <a:endParaRPr lang="en-US" altLang="zh-CN" sz="36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00050" lvl="1" indent="-400050">
              <a:buNone/>
            </a:pPr>
            <a:endParaRPr lang="en-US" altLang="zh-CN" sz="36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00050" lvl="1" indent="-400050">
              <a:buNone/>
            </a:pPr>
            <a:endParaRPr lang="en-US" altLang="zh-CN" sz="36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00050" lvl="1" indent="-400050">
              <a:buNone/>
            </a:pPr>
            <a:r>
              <a:rPr lang="en-US" altLang="zh-CN" sz="3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Times New Roman" pitchFamily="18" charset="0"/>
              </a:rPr>
              <a:t>This is a </a:t>
            </a:r>
            <a:r>
              <a:rPr lang="en-US" altLang="zh-CN" sz="3600" b="1" u="sng" dirty="0" smtClean="0">
                <a:solidFill>
                  <a:srgbClr val="0606C8"/>
                </a:solidFill>
                <a:latin typeface="Calibri" pitchFamily="34" charset="0"/>
                <a:cs typeface="Times New Roman" pitchFamily="18" charset="0"/>
              </a:rPr>
              <a:t>non-commutative formula</a:t>
            </a:r>
            <a:r>
              <a:rPr lang="en-US" altLang="zh-CN" sz="3600" b="1" dirty="0" smtClean="0">
                <a:solidFill>
                  <a:srgbClr val="0606C8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zh-CN" sz="36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" pitchFamily="34" charset="0"/>
                <a:cs typeface="Times New Roman" pitchFamily="18" charset="0"/>
              </a:rPr>
              <a:t>(tree)</a:t>
            </a:r>
            <a:endParaRPr lang="en-US" altLang="zh-CN" sz="4000" b="1" baseline="-25000" dirty="0">
              <a:solidFill>
                <a:schemeClr val="tx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altLang="zh-CN" sz="40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Size </a:t>
            </a:r>
            <a:r>
              <a:rPr lang="en-US" altLang="zh-CN" sz="40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= number of nodes</a:t>
            </a:r>
          </a:p>
          <a:p>
            <a:pPr eaLnBrk="1" hangingPunct="1">
              <a:buNone/>
            </a:pPr>
            <a:r>
              <a:rPr lang="en-US" altLang="zh-CN" sz="24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        </a:t>
            </a:r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CN" sz="24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7" name="אליפסה 8"/>
          <p:cNvSpPr/>
          <p:nvPr/>
        </p:nvSpPr>
        <p:spPr bwMode="auto">
          <a:xfrm>
            <a:off x="5500056" y="2387378"/>
            <a:ext cx="423688" cy="408553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 anchor="ctr" anchorCtr="0">
            <a:noAutofit/>
          </a:bodyPr>
          <a:lstStyle/>
          <a:p>
            <a:pPr marL="381000" indent="-38100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  <a:defRPr/>
            </a:pPr>
            <a:r>
              <a:rPr lang="en-US" sz="4000" b="1" dirty="0" smtClean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rPr>
              <a:t>+</a:t>
            </a:r>
            <a:endParaRPr lang="en-US" sz="4000" b="1" dirty="0">
              <a:solidFill>
                <a:srgbClr val="0606C8"/>
              </a:solidFill>
              <a:latin typeface="Times New Roman" pitchFamily="18" charset="0"/>
              <a:ea typeface="Gulim" pitchFamily="34" charset="-127"/>
            </a:endParaRPr>
          </a:p>
        </p:txBody>
      </p:sp>
      <p:cxnSp>
        <p:nvCxnSpPr>
          <p:cNvPr id="8" name="מחבר חץ ישר 13"/>
          <p:cNvCxnSpPr>
            <a:stCxn id="18" idx="0"/>
            <a:endCxn id="7" idx="3"/>
          </p:cNvCxnSpPr>
          <p:nvPr/>
        </p:nvCxnSpPr>
        <p:spPr bwMode="auto">
          <a:xfrm flipV="1">
            <a:off x="4747159" y="2736100"/>
            <a:ext cx="814945" cy="41729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אליפסה 19"/>
          <p:cNvSpPr/>
          <p:nvPr/>
        </p:nvSpPr>
        <p:spPr bwMode="auto">
          <a:xfrm>
            <a:off x="6639785" y="3589161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1440" tIns="182880" rIns="91440" bIns="44450" anchor="ctr" anchorCtr="0"/>
          <a:lstStyle/>
          <a:p>
            <a:pPr lvl="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r>
              <a:rPr lang="en-US" sz="3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  <a:sym typeface="Mathematica1" pitchFamily="2" charset="2"/>
              </a:rPr>
              <a:t>˟</a:t>
            </a:r>
            <a:endParaRPr lang="en-US" sz="6600" dirty="0">
              <a:solidFill>
                <a:srgbClr val="0606C8"/>
              </a:solidFill>
              <a:latin typeface="Times New Roman" pitchFamily="18" charset="0"/>
              <a:ea typeface="Gulim" pitchFamily="34" charset="-127"/>
            </a:endParaRPr>
          </a:p>
        </p:txBody>
      </p:sp>
      <p:cxnSp>
        <p:nvCxnSpPr>
          <p:cNvPr id="11" name="מחבר חץ ישר 20"/>
          <p:cNvCxnSpPr>
            <a:stCxn id="77" idx="1"/>
            <a:endCxn id="7" idx="5"/>
          </p:cNvCxnSpPr>
          <p:nvPr/>
        </p:nvCxnSpPr>
        <p:spPr bwMode="auto">
          <a:xfrm flipH="1" flipV="1">
            <a:off x="5861696" y="2736100"/>
            <a:ext cx="452885" cy="28717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מחבר חץ ישר 12"/>
          <p:cNvCxnSpPr>
            <a:stCxn id="15" idx="0"/>
            <a:endCxn id="10" idx="5"/>
          </p:cNvCxnSpPr>
          <p:nvPr/>
        </p:nvCxnSpPr>
        <p:spPr bwMode="auto">
          <a:xfrm flipH="1" flipV="1">
            <a:off x="6964989" y="3914365"/>
            <a:ext cx="360819" cy="36450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אליפסה 28"/>
          <p:cNvSpPr/>
          <p:nvPr/>
        </p:nvSpPr>
        <p:spPr bwMode="auto">
          <a:xfrm>
            <a:off x="7135308" y="4278868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7" name="מחבר חץ ישר 36"/>
          <p:cNvCxnSpPr>
            <a:stCxn id="20" idx="0"/>
            <a:endCxn id="18" idx="5"/>
          </p:cNvCxnSpPr>
          <p:nvPr/>
        </p:nvCxnSpPr>
        <p:spPr bwMode="auto">
          <a:xfrm flipH="1" flipV="1">
            <a:off x="4881863" y="3478601"/>
            <a:ext cx="410929" cy="37481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אליפסה 37"/>
          <p:cNvSpPr/>
          <p:nvPr/>
        </p:nvSpPr>
        <p:spPr bwMode="auto">
          <a:xfrm>
            <a:off x="4556659" y="3153397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182880" rIns="0" bIns="44450" anchor="ctr" anchorCtr="0"/>
          <a:lstStyle/>
          <a:p>
            <a:pPr lvl="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r>
              <a:rPr lang="en-US" sz="3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  <a:sym typeface="Mathematica1" pitchFamily="2" charset="2"/>
              </a:rPr>
              <a:t>˟</a:t>
            </a:r>
            <a:endParaRPr lang="en-US" sz="6600" dirty="0">
              <a:solidFill>
                <a:srgbClr val="0606C8"/>
              </a:solidFill>
              <a:latin typeface="Times New Roman" pitchFamily="18" charset="0"/>
              <a:ea typeface="Gulim" pitchFamily="34" charset="-127"/>
            </a:endParaRPr>
          </a:p>
        </p:txBody>
      </p:sp>
      <p:cxnSp>
        <p:nvCxnSpPr>
          <p:cNvPr id="19" name="מחבר חץ ישר 38"/>
          <p:cNvCxnSpPr>
            <a:stCxn id="21" idx="0"/>
            <a:endCxn id="18" idx="3"/>
          </p:cNvCxnSpPr>
          <p:nvPr/>
        </p:nvCxnSpPr>
        <p:spPr bwMode="auto">
          <a:xfrm flipV="1">
            <a:off x="4243455" y="3478601"/>
            <a:ext cx="369000" cy="36529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אליפסה 40"/>
          <p:cNvSpPr/>
          <p:nvPr/>
        </p:nvSpPr>
        <p:spPr bwMode="auto">
          <a:xfrm>
            <a:off x="5102292" y="3853418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44450" rIns="90488" bIns="44450" anchor="ctr" anchorCtr="0"/>
          <a:lstStyle/>
          <a:p>
            <a:pPr marL="381000" indent="-381000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2400" i="1" dirty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rPr>
              <a:t>Y</a:t>
            </a:r>
          </a:p>
        </p:txBody>
      </p:sp>
      <p:sp>
        <p:nvSpPr>
          <p:cNvPr id="21" name="אליפסה 42"/>
          <p:cNvSpPr/>
          <p:nvPr/>
        </p:nvSpPr>
        <p:spPr bwMode="auto">
          <a:xfrm>
            <a:off x="4052955" y="3843893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 anchor="ctr" anchorCtr="0"/>
          <a:lstStyle/>
          <a:p>
            <a:pPr marL="381000" indent="-381000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2000" i="1" dirty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rPr>
              <a:t>X</a:t>
            </a:r>
          </a:p>
        </p:txBody>
      </p:sp>
      <p:sp>
        <p:nvSpPr>
          <p:cNvPr id="22" name="TextBox 44"/>
          <p:cNvSpPr txBox="1">
            <a:spLocks noChangeArrowheads="1"/>
          </p:cNvSpPr>
          <p:nvPr/>
        </p:nvSpPr>
        <p:spPr bwMode="auto">
          <a:xfrm>
            <a:off x="7087992" y="4261396"/>
            <a:ext cx="46672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400" i="1" dirty="0" smtClean="0">
                <a:solidFill>
                  <a:srgbClr val="111111"/>
                </a:solidFill>
              </a:rPr>
              <a:t>X</a:t>
            </a:r>
            <a:endParaRPr lang="en-US" sz="1600" i="1" dirty="0">
              <a:solidFill>
                <a:srgbClr val="111111"/>
              </a:solidFill>
            </a:endParaRPr>
          </a:p>
        </p:txBody>
      </p:sp>
      <p:cxnSp>
        <p:nvCxnSpPr>
          <p:cNvPr id="25" name="Straight Arrow Connector 24"/>
          <p:cNvCxnSpPr>
            <a:stCxn id="7" idx="0"/>
          </p:cNvCxnSpPr>
          <p:nvPr/>
        </p:nvCxnSpPr>
        <p:spPr bwMode="auto">
          <a:xfrm flipV="1">
            <a:off x="5711900" y="2048256"/>
            <a:ext cx="0" cy="339122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201612" y="1792849"/>
            <a:ext cx="1070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0606C8"/>
                </a:solidFill>
                <a:effectLst/>
              </a:rPr>
              <a:t>output</a:t>
            </a:r>
            <a:endParaRPr lang="zh-CN" altLang="en-US" b="1" dirty="0">
              <a:solidFill>
                <a:srgbClr val="0606C8"/>
              </a:solidFill>
              <a:effectLst/>
            </a:endParaRPr>
          </a:p>
        </p:txBody>
      </p:sp>
      <p:sp>
        <p:nvSpPr>
          <p:cNvPr id="32" name="אליפסה 28"/>
          <p:cNvSpPr/>
          <p:nvPr/>
        </p:nvSpPr>
        <p:spPr bwMode="auto">
          <a:xfrm>
            <a:off x="6097703" y="4316371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33" name="TextBox 45"/>
          <p:cNvSpPr txBox="1">
            <a:spLocks noChangeArrowheads="1"/>
          </p:cNvSpPr>
          <p:nvPr/>
        </p:nvSpPr>
        <p:spPr bwMode="auto">
          <a:xfrm>
            <a:off x="6027245" y="4294030"/>
            <a:ext cx="46672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400" i="1" dirty="0" smtClean="0">
                <a:solidFill>
                  <a:srgbClr val="111111"/>
                </a:solidFill>
              </a:rPr>
              <a:t>Y</a:t>
            </a:r>
            <a:endParaRPr lang="en-US" sz="1800" i="1" dirty="0">
              <a:solidFill>
                <a:srgbClr val="111111"/>
              </a:solidFill>
            </a:endParaRPr>
          </a:p>
        </p:txBody>
      </p:sp>
      <p:cxnSp>
        <p:nvCxnSpPr>
          <p:cNvPr id="34" name="מחבר חץ ישר 36"/>
          <p:cNvCxnSpPr>
            <a:stCxn id="32" idx="0"/>
            <a:endCxn id="10" idx="3"/>
          </p:cNvCxnSpPr>
          <p:nvPr/>
        </p:nvCxnSpPr>
        <p:spPr bwMode="auto">
          <a:xfrm flipV="1">
            <a:off x="6288203" y="3914365"/>
            <a:ext cx="407378" cy="40200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מחבר חץ ישר 36"/>
          <p:cNvCxnSpPr>
            <a:stCxn id="10" idx="0"/>
            <a:endCxn id="77" idx="5"/>
          </p:cNvCxnSpPr>
          <p:nvPr/>
        </p:nvCxnSpPr>
        <p:spPr bwMode="auto">
          <a:xfrm flipH="1" flipV="1">
            <a:off x="6583989" y="3292680"/>
            <a:ext cx="246296" cy="296481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7" name="אליפסה 37"/>
          <p:cNvSpPr/>
          <p:nvPr/>
        </p:nvSpPr>
        <p:spPr bwMode="auto">
          <a:xfrm>
            <a:off x="6258785" y="2967476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182880" rIns="0" bIns="44450" anchor="ctr" anchorCtr="0"/>
          <a:lstStyle/>
          <a:p>
            <a:pPr lvl="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r>
              <a:rPr lang="en-US" sz="3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  <a:sym typeface="Mathematica1" pitchFamily="2" charset="2"/>
              </a:rPr>
              <a:t>˟</a:t>
            </a:r>
            <a:endParaRPr lang="en-US" sz="6600" dirty="0">
              <a:solidFill>
                <a:srgbClr val="0606C8"/>
              </a:solidFill>
              <a:latin typeface="Times New Roman" pitchFamily="18" charset="0"/>
              <a:ea typeface="Gulim" pitchFamily="34" charset="-127"/>
            </a:endParaRPr>
          </a:p>
        </p:txBody>
      </p:sp>
      <p:cxnSp>
        <p:nvCxnSpPr>
          <p:cNvPr id="78" name="מחבר חץ ישר 38"/>
          <p:cNvCxnSpPr>
            <a:stCxn id="79" idx="0"/>
            <a:endCxn id="77" idx="3"/>
          </p:cNvCxnSpPr>
          <p:nvPr/>
        </p:nvCxnSpPr>
        <p:spPr bwMode="auto">
          <a:xfrm flipV="1">
            <a:off x="5940739" y="3292680"/>
            <a:ext cx="373842" cy="296481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9" name="אליפסה 42"/>
          <p:cNvSpPr/>
          <p:nvPr/>
        </p:nvSpPr>
        <p:spPr bwMode="auto">
          <a:xfrm>
            <a:off x="5736943" y="3589161"/>
            <a:ext cx="407592" cy="404126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44450" anchor="ctr" anchorCtr="0">
            <a:noAutofit/>
          </a:bodyPr>
          <a:lstStyle/>
          <a:p>
            <a:pPr marL="381000" indent="-381000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2000" i="1" dirty="0" smtClean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rPr>
              <a:t>-2</a:t>
            </a:r>
            <a:endParaRPr lang="en-US" sz="2000" i="1" dirty="0">
              <a:solidFill>
                <a:srgbClr val="111111"/>
              </a:solidFill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782366" name="Right Brace 782365"/>
          <p:cNvSpPr/>
          <p:nvPr/>
        </p:nvSpPr>
        <p:spPr bwMode="auto">
          <a:xfrm>
            <a:off x="7500492" y="2271543"/>
            <a:ext cx="504459" cy="2425828"/>
          </a:xfrm>
          <a:prstGeom prst="rightBrace">
            <a:avLst>
              <a:gd name="adj1" fmla="val 29520"/>
              <a:gd name="adj2" fmla="val 51396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dirty="0" smtClean="0"/>
              <a:t>                                                                                                               </a:t>
            </a:r>
            <a:endParaRPr lang="en-US" dirty="0">
              <a:solidFill>
                <a:srgbClr val="0606C8"/>
              </a:solidFill>
              <a:effectLst/>
            </a:endParaRPr>
          </a:p>
        </p:txBody>
      </p:sp>
      <p:sp>
        <p:nvSpPr>
          <p:cNvPr id="782367" name="TextBox 782366"/>
          <p:cNvSpPr txBox="1"/>
          <p:nvPr/>
        </p:nvSpPr>
        <p:spPr>
          <a:xfrm>
            <a:off x="7901656" y="2449879"/>
            <a:ext cx="1259845" cy="19820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b="1" u="sng" dirty="0" smtClean="0">
                <a:solidFill>
                  <a:schemeClr val="tx1"/>
                </a:solidFill>
                <a:effectLst/>
              </a:rPr>
              <a:t>Depth</a:t>
            </a:r>
            <a:r>
              <a:rPr lang="en-US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b="1" dirty="0">
                <a:solidFill>
                  <a:schemeClr val="tx1"/>
                </a:solidFill>
                <a:effectLst/>
              </a:rPr>
              <a:t>can be assumed</a:t>
            </a:r>
          </a:p>
          <a:p>
            <a:pPr algn="l"/>
            <a:r>
              <a:rPr lang="en-US" b="1" dirty="0" smtClean="0">
                <a:solidFill>
                  <a:srgbClr val="0606C8"/>
                </a:solidFill>
                <a:effectLst/>
              </a:rPr>
              <a:t>O(log </a:t>
            </a:r>
            <a:r>
              <a:rPr lang="en-US" b="1" i="1" dirty="0" smtClean="0">
                <a:solidFill>
                  <a:srgbClr val="0606C8"/>
                </a:solidFill>
                <a:effectLst/>
              </a:rPr>
              <a:t>n</a:t>
            </a:r>
            <a:r>
              <a:rPr lang="en-US" b="1" dirty="0" smtClean="0">
                <a:solidFill>
                  <a:srgbClr val="0606C8"/>
                </a:solidFill>
                <a:effectLst/>
              </a:rPr>
              <a:t>)</a:t>
            </a:r>
            <a:r>
              <a:rPr lang="en-US" b="1" dirty="0" smtClean="0">
                <a:solidFill>
                  <a:schemeClr val="tx1"/>
                </a:solidFill>
                <a:effectLst/>
              </a:rPr>
              <a:t>, for </a:t>
            </a:r>
            <a:r>
              <a:rPr lang="en-US" b="1" i="1" dirty="0" smtClean="0">
                <a:solidFill>
                  <a:srgbClr val="0606C8"/>
                </a:solidFill>
                <a:effectLst/>
              </a:rPr>
              <a:t>n</a:t>
            </a:r>
            <a:r>
              <a:rPr lang="en-US" b="1" dirty="0" smtClean="0">
                <a:solidFill>
                  <a:schemeClr val="tx1"/>
                </a:solidFill>
                <a:effectLst/>
              </a:rPr>
              <a:t> number of variables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effectLst/>
              </a:rPr>
              <a:t>(By our variant of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/>
              </a:rPr>
              <a:t>Hrubes &amp; Wigderson’14</a:t>
            </a:r>
            <a:r>
              <a:rPr lang="en-US" b="1" dirty="0" smtClean="0">
                <a:solidFill>
                  <a:schemeClr val="tx1"/>
                </a:solidFill>
                <a:effectLst/>
              </a:rPr>
              <a:t>)</a:t>
            </a:r>
            <a:endParaRPr lang="en-US" b="1" dirty="0">
              <a:solidFill>
                <a:schemeClr val="tx1"/>
              </a:solidFill>
              <a:effectLst/>
            </a:endParaRPr>
          </a:p>
          <a:p>
            <a:pPr algn="l">
              <a:spcBef>
                <a:spcPct val="20000"/>
              </a:spcBef>
              <a:buClr>
                <a:srgbClr val="507800"/>
              </a:buClr>
            </a:pPr>
            <a:endParaRPr lang="en-US" b="1" kern="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8BB35-C75F-4B5D-85B3-A8C02977B6A9}" type="slidenum">
              <a:rPr lang="en-US" smtClean="0">
                <a:solidFill>
                  <a:schemeClr val="bg2">
                    <a:lumMod val="50000"/>
                  </a:schemeClr>
                </a:solidFill>
              </a:rPr>
              <a:pPr/>
              <a:t>14</a:t>
            </a:fld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6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82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82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5" grpId="0" animBg="1"/>
      <p:bldP spid="18" grpId="0" animBg="1"/>
      <p:bldP spid="20" grpId="0" animBg="1"/>
      <p:bldP spid="21" grpId="0" animBg="1"/>
      <p:bldP spid="22" grpId="0"/>
      <p:bldP spid="26" grpId="0"/>
      <p:bldP spid="32" grpId="0" animBg="1"/>
      <p:bldP spid="33" grpId="0"/>
      <p:bldP spid="77" grpId="0" animBg="1"/>
      <p:bldP spid="79" grpId="0" animBg="1"/>
      <p:bldP spid="782366" grpId="0" animBg="1"/>
      <p:bldP spid="78236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38148" y="305432"/>
            <a:ext cx="8079056" cy="5032221"/>
          </a:xfrm>
        </p:spPr>
        <p:txBody>
          <a:bodyPr/>
          <a:lstStyle/>
          <a:p>
            <a:pPr marL="400050" lvl="1" indent="-400050">
              <a:buNone/>
            </a:pPr>
            <a:endParaRPr lang="en-US" altLang="zh-CN" sz="36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00050" lvl="1" indent="-400050">
              <a:buNone/>
            </a:pPr>
            <a:endParaRPr lang="en-US" altLang="zh-CN" sz="36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00050" lvl="1" indent="-400050">
              <a:buNone/>
            </a:pPr>
            <a:endParaRPr lang="en-US" altLang="zh-CN" sz="36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buNone/>
            </a:pPr>
            <a:r>
              <a:rPr lang="en-US" altLang="zh-CN" sz="2400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        </a:t>
            </a:r>
            <a:endParaRPr lang="en-US" altLang="zh-CN" sz="2400" dirty="0" smtClean="0">
              <a:solidFill>
                <a:srgbClr val="A45A10"/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CN" sz="24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7" name="אליפסה 8"/>
          <p:cNvSpPr/>
          <p:nvPr/>
        </p:nvSpPr>
        <p:spPr bwMode="auto">
          <a:xfrm>
            <a:off x="6651523" y="2387378"/>
            <a:ext cx="423688" cy="408553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 anchor="ctr" anchorCtr="0">
            <a:noAutofit/>
          </a:bodyPr>
          <a:lstStyle/>
          <a:p>
            <a:pPr marL="381000" indent="-38100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  <a:defRPr/>
            </a:pPr>
            <a:r>
              <a:rPr lang="en-US" sz="4000" b="1" dirty="0" smtClean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rPr>
              <a:t>+</a:t>
            </a:r>
            <a:endParaRPr lang="en-US" sz="4000" b="1" dirty="0">
              <a:solidFill>
                <a:srgbClr val="0606C8"/>
              </a:solidFill>
              <a:latin typeface="Times New Roman" pitchFamily="18" charset="0"/>
              <a:ea typeface="Gulim" pitchFamily="34" charset="-127"/>
            </a:endParaRPr>
          </a:p>
        </p:txBody>
      </p:sp>
      <p:cxnSp>
        <p:nvCxnSpPr>
          <p:cNvPr id="8" name="מחבר חץ ישר 13"/>
          <p:cNvCxnSpPr>
            <a:stCxn id="18" idx="0"/>
            <a:endCxn id="7" idx="3"/>
          </p:cNvCxnSpPr>
          <p:nvPr/>
        </p:nvCxnSpPr>
        <p:spPr bwMode="auto">
          <a:xfrm flipV="1">
            <a:off x="5898626" y="2736100"/>
            <a:ext cx="814945" cy="41729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אליפסה 19"/>
          <p:cNvSpPr/>
          <p:nvPr/>
        </p:nvSpPr>
        <p:spPr bwMode="auto">
          <a:xfrm>
            <a:off x="7791252" y="3589161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1440" tIns="182880" rIns="91440" bIns="44450" anchor="ctr" anchorCtr="0"/>
          <a:lstStyle/>
          <a:p>
            <a:pPr lvl="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r>
              <a:rPr lang="en-US" sz="3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  <a:sym typeface="Mathematica1" pitchFamily="2" charset="2"/>
              </a:rPr>
              <a:t>˟</a:t>
            </a:r>
            <a:endParaRPr lang="en-US" sz="6600" dirty="0">
              <a:solidFill>
                <a:srgbClr val="0606C8"/>
              </a:solidFill>
              <a:latin typeface="Times New Roman" pitchFamily="18" charset="0"/>
              <a:ea typeface="Gulim" pitchFamily="34" charset="-127"/>
            </a:endParaRPr>
          </a:p>
        </p:txBody>
      </p:sp>
      <p:cxnSp>
        <p:nvCxnSpPr>
          <p:cNvPr id="11" name="מחבר חץ ישר 20"/>
          <p:cNvCxnSpPr>
            <a:stCxn id="77" idx="1"/>
            <a:endCxn id="7" idx="5"/>
          </p:cNvCxnSpPr>
          <p:nvPr/>
        </p:nvCxnSpPr>
        <p:spPr bwMode="auto">
          <a:xfrm flipH="1" flipV="1">
            <a:off x="7013163" y="2736100"/>
            <a:ext cx="452885" cy="28717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מחבר חץ ישר 12"/>
          <p:cNvCxnSpPr>
            <a:stCxn id="15" idx="0"/>
            <a:endCxn id="10" idx="5"/>
          </p:cNvCxnSpPr>
          <p:nvPr/>
        </p:nvCxnSpPr>
        <p:spPr bwMode="auto">
          <a:xfrm flipH="1" flipV="1">
            <a:off x="8116456" y="3914365"/>
            <a:ext cx="360819" cy="36450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אליפסה 28"/>
          <p:cNvSpPr/>
          <p:nvPr/>
        </p:nvSpPr>
        <p:spPr bwMode="auto">
          <a:xfrm>
            <a:off x="8286775" y="4278868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17" name="מחבר חץ ישר 36"/>
          <p:cNvCxnSpPr>
            <a:stCxn id="20" idx="0"/>
            <a:endCxn id="18" idx="5"/>
          </p:cNvCxnSpPr>
          <p:nvPr/>
        </p:nvCxnSpPr>
        <p:spPr bwMode="auto">
          <a:xfrm flipH="1" flipV="1">
            <a:off x="6033330" y="3478601"/>
            <a:ext cx="410929" cy="37481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אליפסה 37"/>
          <p:cNvSpPr/>
          <p:nvPr/>
        </p:nvSpPr>
        <p:spPr bwMode="auto">
          <a:xfrm>
            <a:off x="5708126" y="3153397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182880" rIns="0" bIns="44450" anchor="ctr" anchorCtr="0"/>
          <a:lstStyle/>
          <a:p>
            <a:pPr lvl="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r>
              <a:rPr lang="en-US" sz="3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  <a:sym typeface="Mathematica1" pitchFamily="2" charset="2"/>
              </a:rPr>
              <a:t>˟</a:t>
            </a:r>
            <a:endParaRPr lang="en-US" sz="6600" dirty="0">
              <a:solidFill>
                <a:srgbClr val="0606C8"/>
              </a:solidFill>
              <a:latin typeface="Times New Roman" pitchFamily="18" charset="0"/>
              <a:ea typeface="Gulim" pitchFamily="34" charset="-127"/>
            </a:endParaRPr>
          </a:p>
        </p:txBody>
      </p:sp>
      <p:cxnSp>
        <p:nvCxnSpPr>
          <p:cNvPr id="19" name="מחבר חץ ישר 38"/>
          <p:cNvCxnSpPr>
            <a:stCxn id="21" idx="0"/>
            <a:endCxn id="18" idx="3"/>
          </p:cNvCxnSpPr>
          <p:nvPr/>
        </p:nvCxnSpPr>
        <p:spPr bwMode="auto">
          <a:xfrm flipV="1">
            <a:off x="5394922" y="3478601"/>
            <a:ext cx="369000" cy="36529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אליפסה 40"/>
          <p:cNvSpPr/>
          <p:nvPr/>
        </p:nvSpPr>
        <p:spPr bwMode="auto">
          <a:xfrm>
            <a:off x="6253759" y="3853418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44450" rIns="90488" bIns="44450" anchor="ctr" anchorCtr="0"/>
          <a:lstStyle/>
          <a:p>
            <a:pPr marL="381000" indent="-381000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2400" i="1" dirty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rPr>
              <a:t>Y</a:t>
            </a:r>
          </a:p>
        </p:txBody>
      </p:sp>
      <p:sp>
        <p:nvSpPr>
          <p:cNvPr id="21" name="אליפסה 42"/>
          <p:cNvSpPr/>
          <p:nvPr/>
        </p:nvSpPr>
        <p:spPr bwMode="auto">
          <a:xfrm>
            <a:off x="5204422" y="3843893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 anchor="ctr" anchorCtr="0"/>
          <a:lstStyle/>
          <a:p>
            <a:pPr marL="381000" indent="-381000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2000" i="1" dirty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rPr>
              <a:t>X</a:t>
            </a:r>
          </a:p>
        </p:txBody>
      </p:sp>
      <p:sp>
        <p:nvSpPr>
          <p:cNvPr id="22" name="TextBox 44"/>
          <p:cNvSpPr txBox="1">
            <a:spLocks noChangeArrowheads="1"/>
          </p:cNvSpPr>
          <p:nvPr/>
        </p:nvSpPr>
        <p:spPr bwMode="auto">
          <a:xfrm>
            <a:off x="8239459" y="4261396"/>
            <a:ext cx="46672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400" i="1" dirty="0" smtClean="0">
                <a:solidFill>
                  <a:srgbClr val="111111"/>
                </a:solidFill>
              </a:rPr>
              <a:t>X</a:t>
            </a:r>
            <a:endParaRPr lang="en-US" sz="1600" i="1" dirty="0">
              <a:solidFill>
                <a:srgbClr val="111111"/>
              </a:solidFill>
            </a:endParaRPr>
          </a:p>
        </p:txBody>
      </p:sp>
      <p:cxnSp>
        <p:nvCxnSpPr>
          <p:cNvPr id="25" name="Straight Arrow Connector 24"/>
          <p:cNvCxnSpPr>
            <a:stCxn id="7" idx="0"/>
          </p:cNvCxnSpPr>
          <p:nvPr/>
        </p:nvCxnSpPr>
        <p:spPr bwMode="auto">
          <a:xfrm flipV="1">
            <a:off x="6863367" y="2048256"/>
            <a:ext cx="0" cy="339122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339590" y="1727661"/>
            <a:ext cx="1070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0606C8"/>
                </a:solidFill>
                <a:effectLst/>
              </a:rPr>
              <a:t>output</a:t>
            </a:r>
            <a:endParaRPr lang="zh-CN" altLang="en-US" b="1" dirty="0">
              <a:solidFill>
                <a:srgbClr val="0606C8"/>
              </a:solidFill>
              <a:effectLst/>
            </a:endParaRPr>
          </a:p>
        </p:txBody>
      </p:sp>
      <p:sp>
        <p:nvSpPr>
          <p:cNvPr id="32" name="אליפסה 28"/>
          <p:cNvSpPr/>
          <p:nvPr/>
        </p:nvSpPr>
        <p:spPr bwMode="auto">
          <a:xfrm>
            <a:off x="7249170" y="4316371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33" name="TextBox 45"/>
          <p:cNvSpPr txBox="1">
            <a:spLocks noChangeArrowheads="1"/>
          </p:cNvSpPr>
          <p:nvPr/>
        </p:nvSpPr>
        <p:spPr bwMode="auto">
          <a:xfrm>
            <a:off x="7178712" y="4294030"/>
            <a:ext cx="466725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</a:pPr>
            <a:r>
              <a:rPr lang="en-US" sz="2400" i="1" dirty="0" smtClean="0">
                <a:solidFill>
                  <a:srgbClr val="111111"/>
                </a:solidFill>
              </a:rPr>
              <a:t>Y</a:t>
            </a:r>
            <a:endParaRPr lang="en-US" sz="1800" i="1" dirty="0">
              <a:solidFill>
                <a:srgbClr val="111111"/>
              </a:solidFill>
            </a:endParaRPr>
          </a:p>
        </p:txBody>
      </p:sp>
      <p:cxnSp>
        <p:nvCxnSpPr>
          <p:cNvPr id="34" name="מחבר חץ ישר 36"/>
          <p:cNvCxnSpPr>
            <a:stCxn id="32" idx="0"/>
            <a:endCxn id="10" idx="3"/>
          </p:cNvCxnSpPr>
          <p:nvPr/>
        </p:nvCxnSpPr>
        <p:spPr bwMode="auto">
          <a:xfrm flipV="1">
            <a:off x="7439670" y="3914365"/>
            <a:ext cx="407378" cy="40200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מחבר חץ ישר 36"/>
          <p:cNvCxnSpPr>
            <a:stCxn id="10" idx="0"/>
            <a:endCxn id="77" idx="5"/>
          </p:cNvCxnSpPr>
          <p:nvPr/>
        </p:nvCxnSpPr>
        <p:spPr bwMode="auto">
          <a:xfrm flipH="1" flipV="1">
            <a:off x="7735456" y="3292680"/>
            <a:ext cx="246296" cy="296481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7" name="אליפסה 37"/>
          <p:cNvSpPr/>
          <p:nvPr/>
        </p:nvSpPr>
        <p:spPr bwMode="auto">
          <a:xfrm>
            <a:off x="7410252" y="2967476"/>
            <a:ext cx="381000" cy="381000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182880" rIns="0" bIns="44450" anchor="ctr" anchorCtr="0"/>
          <a:lstStyle/>
          <a:p>
            <a:pPr lvl="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r>
              <a:rPr lang="en-US" sz="3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  <a:sym typeface="Mathematica1" pitchFamily="2" charset="2"/>
              </a:rPr>
              <a:t>˟</a:t>
            </a:r>
            <a:endParaRPr lang="en-US" sz="6600" dirty="0">
              <a:solidFill>
                <a:srgbClr val="0606C8"/>
              </a:solidFill>
              <a:latin typeface="Times New Roman" pitchFamily="18" charset="0"/>
              <a:ea typeface="Gulim" pitchFamily="34" charset="-127"/>
            </a:endParaRPr>
          </a:p>
        </p:txBody>
      </p:sp>
      <p:cxnSp>
        <p:nvCxnSpPr>
          <p:cNvPr id="78" name="מחבר חץ ישר 38"/>
          <p:cNvCxnSpPr>
            <a:stCxn id="79" idx="0"/>
            <a:endCxn id="77" idx="3"/>
          </p:cNvCxnSpPr>
          <p:nvPr/>
        </p:nvCxnSpPr>
        <p:spPr bwMode="auto">
          <a:xfrm flipV="1">
            <a:off x="7092206" y="3292680"/>
            <a:ext cx="373842" cy="296481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9" name="אליפסה 42"/>
          <p:cNvSpPr/>
          <p:nvPr/>
        </p:nvSpPr>
        <p:spPr bwMode="auto">
          <a:xfrm>
            <a:off x="6888410" y="3589161"/>
            <a:ext cx="407592" cy="404126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44450" anchor="ctr" anchorCtr="0">
            <a:noAutofit/>
          </a:bodyPr>
          <a:lstStyle/>
          <a:p>
            <a:pPr marL="381000" indent="-381000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2000" i="1" dirty="0" smtClean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rPr>
              <a:t>-2</a:t>
            </a:r>
            <a:endParaRPr lang="en-US" sz="2000" i="1" dirty="0">
              <a:solidFill>
                <a:srgbClr val="111111"/>
              </a:solidFill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27" name="Rectangle 3"/>
          <p:cNvSpPr>
            <a:spLocks noGrp="1" noChangeArrowheads="1"/>
          </p:cNvSpPr>
          <p:nvPr>
            <p:ph idx="1"/>
          </p:nvPr>
        </p:nvSpPr>
        <p:spPr>
          <a:xfrm>
            <a:off x="490548" y="457832"/>
            <a:ext cx="8079056" cy="5032221"/>
          </a:xfrm>
        </p:spPr>
        <p:txBody>
          <a:bodyPr/>
          <a:lstStyle/>
          <a:p>
            <a:pPr marL="91440" lvl="1" indent="0">
              <a:lnSpc>
                <a:spcPts val="3500"/>
              </a:lnSpc>
              <a:spcBef>
                <a:spcPts val="0"/>
              </a:spcBef>
              <a:buNone/>
            </a:pPr>
            <a:r>
              <a:rPr lang="en-US" altLang="zh-CN" sz="40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Non-Commutative Formulas: a Weak Model</a:t>
            </a: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endParaRPr lang="en-US" altLang="zh-CN" sz="3200" b="1" dirty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Nisan ‘91</a:t>
            </a:r>
            <a:r>
              <a:rPr lang="en-US" altLang="zh-CN" sz="3200" b="1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</a:t>
            </a: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determinant and </a:t>
            </a: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permanent require </a:t>
            </a: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non-commutative formulas </a:t>
            </a: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altLang="zh-CN" sz="3200" b="1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of </a:t>
            </a:r>
            <a:r>
              <a:rPr lang="en-US" altLang="zh-CN" sz="3200" dirty="0" smtClean="0">
                <a:solidFill>
                  <a:srgbClr val="0606C8"/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el-GR" sz="3200" baseline="300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Ω</a:t>
            </a:r>
            <a:r>
              <a:rPr lang="en-US" sz="3200" baseline="300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(</a:t>
            </a:r>
            <a:r>
              <a:rPr lang="en-US" sz="3200" i="1" baseline="300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n</a:t>
            </a:r>
            <a:r>
              <a:rPr lang="en-US" sz="3200" baseline="300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3200" b="1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Times New Roman" panose="02020603050405020304" pitchFamily="18" charset="0"/>
              </a:rPr>
              <a:t>size</a:t>
            </a: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endParaRPr lang="en-US" sz="3200" b="1" dirty="0">
              <a:solidFill>
                <a:schemeClr val="bg2">
                  <a:lumMod val="50000"/>
                </a:schemeClr>
              </a:solidFill>
              <a:latin typeface="Calibri" pitchFamily="34" charset="0"/>
              <a:ea typeface="宋体" pitchFamily="2" charset="-122"/>
              <a:cs typeface="Times New Roman" panose="02020603050405020304" pitchFamily="18" charset="0"/>
            </a:endParaRP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endParaRPr lang="en-US" sz="3200" b="1" dirty="0" smtClean="0">
              <a:solidFill>
                <a:srgbClr val="0606C8"/>
              </a:solidFill>
              <a:latin typeface="Calibri" pitchFamily="34" charset="0"/>
              <a:ea typeface="宋体" pitchFamily="2" charset="-122"/>
              <a:cs typeface="Times New Roman" panose="02020603050405020304" pitchFamily="18" charset="0"/>
            </a:endParaRP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endParaRPr lang="en-US" sz="3200" b="1" dirty="0" smtClean="0">
              <a:solidFill>
                <a:srgbClr val="C00000"/>
              </a:solidFill>
              <a:latin typeface="Calibri" pitchFamily="34" charset="0"/>
              <a:ea typeface="宋体" pitchFamily="2" charset="-122"/>
              <a:cs typeface="Times New Roman" panose="02020603050405020304" pitchFamily="18" charset="0"/>
            </a:endParaRP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Times New Roman" panose="02020603050405020304" pitchFamily="18" charset="0"/>
              </a:rPr>
              <a:t>Proof</a:t>
            </a:r>
            <a:r>
              <a:rPr lang="en-US" sz="3200" b="1" dirty="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Times New Roman" panose="02020603050405020304" pitchFamily="18" charset="0"/>
              </a:rPr>
              <a:t>: 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Times New Roman" panose="02020603050405020304" pitchFamily="18" charset="0"/>
              </a:rPr>
              <a:t>size of a non-commutative </a:t>
            </a: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Times New Roman" panose="02020603050405020304" pitchFamily="18" charset="0"/>
              </a:rPr>
              <a:t>formula computing  </a:t>
            </a:r>
            <a:r>
              <a:rPr lang="en-US" sz="32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f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Times New Roman" panose="02020603050405020304" pitchFamily="18" charset="0"/>
              </a:rPr>
              <a:t>  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Times New Roman" panose="02020603050405020304" pitchFamily="18" charset="0"/>
              </a:rPr>
              <a:t>sum of ranks </a:t>
            </a: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Times New Roman" panose="02020603050405020304" pitchFamily="18" charset="0"/>
              </a:rPr>
              <a:t>of matrices associated with </a:t>
            </a:r>
            <a:r>
              <a:rPr lang="en-US" sz="32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f .</a:t>
            </a:r>
            <a:endParaRPr lang="en-US" sz="3200" b="1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宋体" pitchFamily="2" charset="-122"/>
              <a:cs typeface="Times New Roman" panose="02020603050405020304" pitchFamily="18" charset="0"/>
            </a:endParaRPr>
          </a:p>
          <a:p>
            <a:pPr marL="91440" lvl="1" indent="0">
              <a:lnSpc>
                <a:spcPts val="3200"/>
              </a:lnSpc>
              <a:spcBef>
                <a:spcPts val="0"/>
              </a:spcBef>
              <a:buNone/>
            </a:pPr>
            <a:endParaRPr lang="en-US" altLang="zh-CN" sz="3200" b="1" dirty="0" smtClean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CN" sz="24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8BB35-C75F-4B5D-85B3-A8C02977B6A9}" type="slidenum">
              <a:rPr lang="en-US" smtClean="0">
                <a:solidFill>
                  <a:schemeClr val="bg2">
                    <a:lumMod val="50000"/>
                  </a:schemeClr>
                </a:solidFill>
              </a:rPr>
              <a:pPr/>
              <a:t>15</a:t>
            </a:fld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810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6084" y="1941069"/>
            <a:ext cx="8375847" cy="4536504"/>
          </a:xfrm>
        </p:spPr>
        <p:txBody>
          <a:bodyPr>
            <a:noAutofit/>
          </a:bodyPr>
          <a:lstStyle/>
          <a:p>
            <a:pPr>
              <a:buClr>
                <a:schemeClr val="folHlink"/>
              </a:buClr>
              <a:buFontTx/>
              <a:buNone/>
            </a:pPr>
            <a:r>
              <a:rPr lang="en-US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3" name="Rectangle 7"/>
          <p:cNvSpPr>
            <a:spLocks noChangeArrowheads="1"/>
          </p:cNvSpPr>
          <p:nvPr/>
        </p:nvSpPr>
        <p:spPr bwMode="auto">
          <a:xfrm>
            <a:off x="899591" y="4083118"/>
            <a:ext cx="8521861" cy="722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</a:pPr>
            <a:endParaRPr lang="en-US" sz="3600" b="1" dirty="0">
              <a:solidFill>
                <a:srgbClr val="328F0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471" y="2366300"/>
            <a:ext cx="8966819" cy="7286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8000" dirty="0" smtClean="0">
                <a:solidFill>
                  <a:srgbClr val="C00000"/>
                </a:solidFill>
                <a:latin typeface="Calibri" pitchFamily="34" charset="0"/>
                <a:ea typeface="+mn-ea"/>
                <a:cs typeface="Calibri" pitchFamily="34" charset="0"/>
              </a:rPr>
              <a:t>Part III:</a:t>
            </a:r>
            <a:r>
              <a:rPr lang="en-US" sz="8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  <a:t> </a:t>
            </a:r>
            <a:br>
              <a:rPr lang="en-US" sz="8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</a:br>
            <a:r>
              <a:rPr lang="en-US" sz="8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  <a:t>Our Results</a:t>
            </a:r>
            <a:endParaRPr lang="en-US" sz="8000" b="1" dirty="0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8BB35-C75F-4B5D-85B3-A8C02977B6A9}" type="slidenum">
              <a:rPr lang="en-US" smtClean="0">
                <a:solidFill>
                  <a:schemeClr val="bg2">
                    <a:lumMod val="50000"/>
                  </a:schemeClr>
                </a:solidFill>
              </a:rPr>
              <a:pPr/>
              <a:t>16</a:t>
            </a:fld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7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98324" y="359492"/>
            <a:ext cx="8417076" cy="1931193"/>
          </a:xfrm>
          <a:ln>
            <a:noFill/>
          </a:ln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CN" sz="4000" dirty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Main </a:t>
            </a:r>
            <a:r>
              <a:rPr lang="en-US" altLang="zh-CN" sz="4000" dirty="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Result</a:t>
            </a:r>
            <a:r>
              <a:rPr lang="en-US" altLang="zh-CN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: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demonstrate 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 </a:t>
            </a:r>
            <a:r>
              <a:rPr lang="en-US" sz="3200" u="sng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natural map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between tautological formulas </a:t>
            </a:r>
            <a:r>
              <a:rPr lang="en-US" sz="3200" dirty="0" smtClean="0">
                <a:solidFill>
                  <a:srgbClr val="0606C8"/>
                </a:solidFill>
                <a:latin typeface="Cambria Math"/>
                <a:ea typeface="Cambria Math"/>
              </a:rPr>
              <a:t>𝑇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to non-commutative polynomials </a:t>
            </a:r>
            <a:r>
              <a:rPr lang="en-US" sz="3200" dirty="0" smtClean="0">
                <a:solidFill>
                  <a:srgbClr val="0606C8"/>
                </a:solidFill>
                <a:latin typeface="Cambria Math"/>
                <a:ea typeface="Cambria Math"/>
              </a:rPr>
              <a:t>𝑝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, 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such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that: </a:t>
            </a:r>
          </a:p>
          <a:p>
            <a:pPr marL="0" indent="0">
              <a:spcBef>
                <a:spcPts val="0"/>
              </a:spcBef>
              <a:buNone/>
            </a:pPr>
            <a:endParaRPr lang="en-US" sz="3200" dirty="0" smtClean="0">
              <a:solidFill>
                <a:schemeClr val="tx1">
                  <a:lumMod val="75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200" dirty="0">
              <a:solidFill>
                <a:schemeClr val="tx1">
                  <a:lumMod val="75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200" dirty="0" smtClean="0">
              <a:solidFill>
                <a:schemeClr val="tx1">
                  <a:lumMod val="75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200" dirty="0" smtClean="0">
              <a:solidFill>
                <a:schemeClr val="tx1">
                  <a:lumMod val="75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sz="32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And conversely, when </a:t>
            </a:r>
            <a:r>
              <a:rPr lang="en-US" sz="3200" i="1" dirty="0">
                <a:solidFill>
                  <a:srgbClr val="0606C8"/>
                </a:solidFill>
                <a:latin typeface="Cambria Math"/>
                <a:ea typeface="Cambria Math"/>
              </a:rPr>
              <a:t>T</a:t>
            </a:r>
            <a:r>
              <a:rPr lang="en-US" sz="32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sz="32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is </a:t>
            </a:r>
            <a:r>
              <a:rPr lang="en-US" sz="32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a DNF:</a:t>
            </a:r>
          </a:p>
          <a:p>
            <a:pPr marL="0" indent="0">
              <a:spcBef>
                <a:spcPts val="0"/>
              </a:spcBef>
              <a:buNone/>
            </a:pPr>
            <a:endParaRPr lang="en-US" sz="3200" dirty="0" smtClean="0">
              <a:solidFill>
                <a:schemeClr val="tx1">
                  <a:lumMod val="75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200" dirty="0">
              <a:solidFill>
                <a:schemeClr val="tx1">
                  <a:lumMod val="75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200" dirty="0" smtClean="0">
              <a:solidFill>
                <a:schemeClr val="tx1">
                  <a:lumMod val="75000"/>
                </a:schemeClr>
              </a:solidFill>
              <a:latin typeface="Calibri" pitchFamily="34" charset="0"/>
              <a:ea typeface="宋体" pitchFamily="2" charset="-122"/>
              <a:cs typeface="Calibri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87378148"/>
              </p:ext>
            </p:extLst>
          </p:nvPr>
        </p:nvGraphicFramePr>
        <p:xfrm>
          <a:off x="465364" y="2088424"/>
          <a:ext cx="8417379" cy="1943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413335655"/>
              </p:ext>
            </p:extLst>
          </p:nvPr>
        </p:nvGraphicFramePr>
        <p:xfrm>
          <a:off x="465667" y="4757602"/>
          <a:ext cx="8417379" cy="1943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17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4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91067" y="1278157"/>
            <a:ext cx="8107823" cy="4316244"/>
          </a:xfrm>
          <a:ln>
            <a:noFill/>
          </a:ln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zh-CN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Renewed hope </a:t>
            </a:r>
            <a:r>
              <a:rPr lang="en-US" altLang="zh-CN" sz="32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to prove </a:t>
            </a:r>
            <a:r>
              <a:rPr lang="en-US" altLang="zh-CN" sz="32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strong lower bounds</a:t>
            </a:r>
            <a:r>
              <a:rPr lang="en-US" altLang="zh-CN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on propositional proofs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Proof vs. computation correspondence</a:t>
            </a:r>
            <a:r>
              <a:rPr lang="en-US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n-US" sz="32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not as </a:t>
            </a:r>
            <a:r>
              <a:rPr lang="en-US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simple as perceived</a:t>
            </a:r>
            <a:endParaRPr lang="en-US" sz="3200" dirty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No known </a:t>
            </a:r>
            <a:r>
              <a:rPr lang="en-US" sz="3200" dirty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barriers</a:t>
            </a:r>
            <a:r>
              <a:rPr lang="en-US" sz="32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to strong lower bounds in proof </a:t>
            </a:r>
            <a:r>
              <a:rPr lang="en-US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complexity </a:t>
            </a:r>
            <a:r>
              <a:rPr lang="en-US" sz="32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(contrasts Grochow &amp; Pitassi [FOCS’14])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67086" y="144460"/>
            <a:ext cx="8737600" cy="7286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Significance</a:t>
            </a:r>
            <a:endParaRPr lang="en-US" sz="44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052119626"/>
              </p:ext>
            </p:extLst>
          </p:nvPr>
        </p:nvGraphicFramePr>
        <p:xfrm>
          <a:off x="920726" y="2434571"/>
          <a:ext cx="7449886" cy="969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18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25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  <p:bldGraphic spid="8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38286" y="1814860"/>
            <a:ext cx="8737600" cy="7286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6000" kern="12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The Argument:</a:t>
            </a:r>
            <a:r>
              <a:rPr lang="en-US" sz="60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sz="60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sz="60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characterising a proof as a </a:t>
            </a:r>
            <a:r>
              <a:rPr lang="en-US" sz="6000" kern="12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single</a:t>
            </a:r>
            <a:r>
              <a:rPr lang="en-US" sz="60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non-commutative formula </a:t>
            </a:r>
            <a:endParaRPr lang="en-US" sz="60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9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19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56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6084" y="1941069"/>
            <a:ext cx="8375847" cy="4536504"/>
          </a:xfrm>
        </p:spPr>
        <p:txBody>
          <a:bodyPr>
            <a:noAutofit/>
          </a:bodyPr>
          <a:lstStyle/>
          <a:p>
            <a:pPr>
              <a:buClr>
                <a:schemeClr val="folHlink"/>
              </a:buClr>
              <a:buFontTx/>
              <a:buNone/>
            </a:pPr>
            <a:r>
              <a:rPr lang="en-US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3" name="Rectangle 7"/>
          <p:cNvSpPr>
            <a:spLocks noChangeArrowheads="1"/>
          </p:cNvSpPr>
          <p:nvPr/>
        </p:nvSpPr>
        <p:spPr bwMode="auto">
          <a:xfrm>
            <a:off x="899591" y="4083118"/>
            <a:ext cx="8521861" cy="722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</a:pPr>
            <a:endParaRPr lang="en-US" sz="3600" b="1" dirty="0">
              <a:solidFill>
                <a:srgbClr val="328F0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471" y="2366300"/>
            <a:ext cx="8966819" cy="7286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8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  <a:t>Sketch</a:t>
            </a:r>
            <a:endParaRPr lang="en-US" sz="8000" b="1" dirty="0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8BB35-C75F-4B5D-85B3-A8C02977B6A9}" type="slidenum">
              <a:rPr lang="en-US" smtClean="0"/>
              <a:pPr/>
              <a:t>2</a:t>
            </a:fld>
            <a:endParaRPr lang="en-US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10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auto">
          <a:xfrm>
            <a:off x="478005" y="359229"/>
            <a:ext cx="7351546" cy="132601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  <a:headEnd type="none" w="med" len="med"/>
            <a:tailEnd type="triangl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 anchorCtr="0">
            <a:noAutofit/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endParaRPr lang="en-US" sz="2800" dirty="0">
              <a:solidFill>
                <a:srgbClr val="111111"/>
              </a:solidFill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78004" y="784860"/>
            <a:ext cx="8107823" cy="4316244"/>
          </a:xfrm>
          <a:ln>
            <a:noFill/>
          </a:ln>
        </p:spPr>
        <p:txBody>
          <a:bodyPr/>
          <a:lstStyle/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endParaRPr 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endParaRPr 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Non-commutative Ideal Proof System (IPS)</a:t>
            </a:r>
            <a:r>
              <a:rPr lang="en-US" sz="24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                                                                       be a system of unsatisfiable non-commutative polynomial equations and assume the following are part of the </a:t>
            </a:r>
            <a:r>
              <a:rPr lang="en-US" sz="2400" b="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="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4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s:</a:t>
            </a: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endParaRPr lang="en-US" sz="2400" b="0" i="1" dirty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endParaRPr lang="en-US" sz="2400" b="0" i="1" dirty="0" smtClean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endParaRPr lang="en-US" sz="2400" b="0" dirty="0" smtClean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non-commutative IPS refutation </a:t>
            </a:r>
            <a:r>
              <a:rPr lang="en-US" sz="24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2400" b="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="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4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is a non-commutative polynomial                                          such that:</a:t>
            </a:r>
            <a:endParaRPr 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74400" y="283151"/>
            <a:ext cx="8737600" cy="6404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2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sz="2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sz="2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Map between tautologies </a:t>
            </a:r>
            <a:r>
              <a:rPr lang="en-US" sz="20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T</a:t>
            </a:r>
            <a:r>
              <a:rPr lang="en-US" sz="2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and non-commutative polynomials </a:t>
            </a:r>
            <a:r>
              <a:rPr lang="en-US" sz="20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p</a:t>
            </a:r>
            <a:r>
              <a:rPr lang="en-US" sz="2000" dirty="0" smtClean="0">
                <a:solidFill>
                  <a:srgbClr val="111111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:</a:t>
            </a:r>
            <a:r>
              <a:rPr lang="en-US" sz="2400" kern="1200" dirty="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	</a:t>
            </a:r>
            <a:r>
              <a:rPr lang="en-US" sz="1400" dirty="0" smtClean="0">
                <a:solidFill>
                  <a:srgbClr val="11111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Write CNF’s</a:t>
            </a:r>
            <a:r>
              <a:rPr lang="en-US" sz="1400" dirty="0" smtClean="0">
                <a:solidFill>
                  <a:srgbClr val="111111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  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l-GR" sz="105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⋁</a:t>
            </a:r>
            <a:r>
              <a:rPr lang="en-US" sz="105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l-GR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¬</a:t>
            </a: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,     </a:t>
            </a:r>
            <a:r>
              <a:rPr lang="el-GR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¬ 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l-GR" sz="105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⋁</a:t>
            </a:r>
            <a:r>
              <a:rPr lang="en-US" sz="105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,       x</a:t>
            </a:r>
            <a:r>
              <a:rPr lang="en-US" sz="1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                            </a:t>
            </a: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(1)</a:t>
            </a:r>
            <a:r>
              <a:rPr lang="en-US" sz="1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/>
            </a:r>
            <a:br>
              <a:rPr lang="en-US" sz="1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</a:br>
            <a:r>
              <a:rPr lang="en-US" sz="1400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	</a:t>
            </a:r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as non-commutative polynomials equations: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/>
            </a:r>
            <a:b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</a:b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                     </a:t>
            </a: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(1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-x</a:t>
            </a:r>
            <a:r>
              <a:rPr lang="en-US" sz="1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,     </a:t>
            </a:r>
            <a:r>
              <a:rPr lang="el-GR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05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(1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-x</a:t>
            </a:r>
            <a:r>
              <a:rPr lang="en-US" sz="1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,      </a:t>
            </a: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1-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0     </a:t>
            </a:r>
            <a:r>
              <a:rPr lang="en-US" sz="1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              </a:t>
            </a: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(2</a:t>
            </a:r>
            <a:r>
              <a:rPr lang="en-US" sz="1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) </a:t>
            </a:r>
            <a:br>
              <a:rPr lang="en-US" sz="1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</a:br>
            <a:r>
              <a:rPr lang="en-US" sz="1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	</a:t>
            </a:r>
            <a:br>
              <a:rPr lang="en-US" sz="1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</a:br>
            <a:r>
              <a:rPr lang="en-US" sz="1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                 </a:t>
            </a:r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So </a:t>
            </a:r>
            <a:r>
              <a:rPr lang="en-US" sz="1400" dirty="0">
                <a:solidFill>
                  <a:srgbClr val="0606C8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(1)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 is satisfied by a given </a:t>
            </a:r>
            <a:r>
              <a:rPr lang="en-US" sz="1400" dirty="0">
                <a:solidFill>
                  <a:srgbClr val="0606C8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0-1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 assignment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iff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606C8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(2)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 is</a:t>
            </a:r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.</a:t>
            </a:r>
            <a:endParaRPr lang="en-US" sz="40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578" y="2371758"/>
            <a:ext cx="2380631" cy="352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9507" y="2342586"/>
            <a:ext cx="2480552" cy="3718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742" y="3566109"/>
            <a:ext cx="7962178" cy="7214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930" y="5397079"/>
            <a:ext cx="5317434" cy="771183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 bwMode="auto">
          <a:xfrm>
            <a:off x="374400" y="1893599"/>
            <a:ext cx="8289540" cy="4568161"/>
          </a:xfrm>
          <a:prstGeom prst="roundRect">
            <a:avLst>
              <a:gd name="adj" fmla="val 1944"/>
            </a:avLst>
          </a:prstGeom>
          <a:noFill/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noAutofit/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endParaRPr lang="en-US" sz="2800" dirty="0">
              <a:solidFill>
                <a:srgbClr val="111111"/>
              </a:solidFill>
              <a:latin typeface="Times New Roman" pitchFamily="18" charset="0"/>
              <a:ea typeface="Gulim" pitchFamily="34" charset="-127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81275" y="5005521"/>
            <a:ext cx="3057274" cy="367066"/>
          </a:xfrm>
          <a:prstGeom prst="rect">
            <a:avLst/>
          </a:prstGeom>
        </p:spPr>
      </p:pic>
      <p:sp>
        <p:nvSpPr>
          <p:cNvPr id="12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20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83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471" y="3474720"/>
            <a:ext cx="5992167" cy="3402449"/>
          </a:xfrm>
          <a:prstGeom prst="rect">
            <a:avLst/>
          </a:prstGeom>
        </p:spPr>
      </p:pic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03472" y="0"/>
            <a:ext cx="8553641" cy="4316244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Example</a:t>
            </a:r>
            <a:r>
              <a:rPr lang="en-US" sz="2400" dirty="0" smtClean="0">
                <a:solidFill>
                  <a:srgbClr val="111111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:            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l-GR" sz="16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⋁</a:t>
            </a:r>
            <a:r>
              <a:rPr lang="en-US" sz="16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¬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,     </a:t>
            </a:r>
            <a:r>
              <a:rPr lang="el-GR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¬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l-GR" sz="16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⋁</a:t>
            </a:r>
            <a:r>
              <a:rPr lang="en-US" sz="16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,       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                           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(1)</a:t>
            </a:r>
            <a:endParaRPr lang="en-US" sz="2400" i="1" baseline="-25000" dirty="0">
              <a:solidFill>
                <a:srgbClr val="0000CC"/>
              </a:solidFill>
              <a:latin typeface="Times New Roman" panose="02020603050405020304" pitchFamily="18" charset="0"/>
              <a:ea typeface="Cambria Math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Transform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to non-commutative polynomials: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                    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(1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-x</a:t>
            </a:r>
            <a:r>
              <a:rPr lang="en-US" sz="2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,     </a:t>
            </a:r>
            <a:r>
              <a:rPr lang="el-GR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6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(1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-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,     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1-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0      (2)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So </a:t>
            </a:r>
            <a:r>
              <a:rPr lang="en-US" sz="2400" dirty="0">
                <a:solidFill>
                  <a:srgbClr val="0606C8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(1)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 is satisfied by a given </a:t>
            </a:r>
            <a:r>
              <a:rPr lang="en-US" sz="2400" dirty="0">
                <a:solidFill>
                  <a:srgbClr val="0606C8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0-1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 assignment </a:t>
            </a:r>
            <a:r>
              <a:rPr lang="en-US" sz="2400" dirty="0" err="1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iff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606C8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(2)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 is.</a:t>
            </a:r>
            <a:endParaRPr lang="en-US" sz="2400" u="sng" dirty="0" smtClean="0">
              <a:solidFill>
                <a:srgbClr val="C00000"/>
              </a:solidFill>
              <a:latin typeface="Calibri" panose="020F0502020204030204" pitchFamily="34" charset="0"/>
              <a:ea typeface="Cambria Math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u="sng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Non-commutative IPS refutation: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-x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+ 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6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+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-x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+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- x</a:t>
            </a:r>
            <a:r>
              <a:rPr 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 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= 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	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		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- 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+ 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6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+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b="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-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 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+ </a:t>
            </a: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+ 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-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 </a:t>
            </a:r>
            <a:r>
              <a:rPr lang="en-US" sz="2400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So,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non-commutative IPS refutation is: 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y</a:t>
            </a:r>
            <a:r>
              <a:rPr lang="en-US" sz="2400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+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y</a:t>
            </a:r>
            <a:r>
              <a:rPr lang="en-US" sz="2400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+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y</a:t>
            </a:r>
            <a:r>
              <a:rPr lang="en-US" sz="2400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+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y</a:t>
            </a:r>
            <a:r>
              <a:rPr lang="en-US" sz="2400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endParaRPr lang="en-US" sz="2400" i="1" dirty="0" smtClean="0">
              <a:solidFill>
                <a:srgbClr val="0000CC"/>
              </a:solidFill>
              <a:latin typeface="Times New Roman" panose="02020603050405020304" pitchFamily="18" charset="0"/>
              <a:ea typeface="Cambria Math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mbria Math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mbria Math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C00000"/>
              </a:solidFill>
              <a:latin typeface="Calibri" panose="020F0502020204030204" pitchFamily="34" charset="0"/>
              <a:ea typeface="Cambria Math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mbria Math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tx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22645" y="4315918"/>
            <a:ext cx="35028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(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1-x</a:t>
            </a:r>
            <a:r>
              <a:rPr lang="en-US" sz="1800" b="1" i="1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1800" b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800" b="1" i="1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+ x</a:t>
            </a:r>
            <a:r>
              <a:rPr lang="en-US" sz="1800" b="1" i="1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200" b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800" b="1" i="1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+ 1-x</a:t>
            </a:r>
            <a:r>
              <a:rPr lang="en-US" sz="1800" b="1" i="1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 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</a:t>
            </a:r>
            <a:r>
              <a:rPr lang="en-US" sz="1800" b="1" i="1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800" b="1" i="1" baseline="-25000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1800" b="1" i="1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800" b="1" i="1" baseline="-25000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800" b="1" i="1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 - x</a:t>
            </a:r>
            <a:r>
              <a:rPr lang="en-US" sz="1800" b="1" i="1" baseline="-25000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200" b="1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1800" b="1" i="1" dirty="0" smtClean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800" b="1" i="1" baseline="-25000" dirty="0" smtClean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endParaRPr lang="en-US" sz="1800" b="1" dirty="0"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55419" y="4582235"/>
            <a:ext cx="2759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800" b="1" i="1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y</a:t>
            </a:r>
            <a:r>
              <a:rPr lang="en-US" sz="1800" b="1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           </a:t>
            </a:r>
            <a:r>
              <a:rPr lang="en-US" sz="1800" b="1" i="1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  y</a:t>
            </a:r>
            <a:r>
              <a:rPr lang="en-US" sz="1800" b="1" i="1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800" b="1" i="1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 +  y</a:t>
            </a:r>
            <a:r>
              <a:rPr lang="en-US" sz="1800" b="1" i="1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3      </a:t>
            </a:r>
            <a:r>
              <a:rPr lang="en-US" sz="1800" b="1" i="1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     </a:t>
            </a:r>
            <a:r>
              <a:rPr lang="en-US" sz="1800" b="1" i="1" dirty="0" smtClean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y</a:t>
            </a:r>
            <a:r>
              <a:rPr lang="en-US" sz="1800" b="1" i="1" baseline="-25000" dirty="0" smtClean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4</a:t>
            </a:r>
            <a:endParaRPr lang="en-US" sz="1800" b="1" dirty="0">
              <a:effectLst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/>
              <p14:cNvContentPartPr/>
              <p14:nvPr/>
            </p14:nvContentPartPr>
            <p14:xfrm>
              <a:off x="5685473" y="4629052"/>
              <a:ext cx="865080" cy="10548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73588" y="4615012"/>
                <a:ext cx="895333" cy="13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9" name="Ink 8"/>
              <p14:cNvContentPartPr/>
              <p14:nvPr/>
            </p14:nvContentPartPr>
            <p14:xfrm>
              <a:off x="6735593" y="4635892"/>
              <a:ext cx="474120" cy="8028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720113" y="4621852"/>
                <a:ext cx="507960" cy="11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Ink 9"/>
              <p14:cNvContentPartPr/>
              <p14:nvPr/>
            </p14:nvContentPartPr>
            <p14:xfrm>
              <a:off x="7390073" y="4621132"/>
              <a:ext cx="483840" cy="9936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372073" y="4602772"/>
                <a:ext cx="520200" cy="13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" name="Ink 10"/>
              <p14:cNvContentPartPr/>
              <p14:nvPr/>
            </p14:nvContentPartPr>
            <p14:xfrm>
              <a:off x="7989113" y="4661452"/>
              <a:ext cx="1072800" cy="10044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973273" y="4645612"/>
                <a:ext cx="1107000" cy="13464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21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48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891114" y="1675850"/>
            <a:ext cx="8107823" cy="4316244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		x</a:t>
            </a:r>
            <a:r>
              <a:rPr lang="en-US" sz="2400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l-GR" sz="16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⋁</a:t>
            </a:r>
            <a:r>
              <a:rPr lang="en-US" sz="16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l-GR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¬</a:t>
            </a: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,     </a:t>
            </a:r>
            <a:r>
              <a:rPr lang="el-GR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¬ 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l-GR" sz="16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⋁</a:t>
            </a:r>
            <a:r>
              <a:rPr lang="en-US" sz="16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,       x</a:t>
            </a:r>
            <a:r>
              <a:rPr lang="en-US" sz="2400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                            </a:t>
            </a: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endParaRPr lang="en-US" sz="2400" i="1" baseline="-25000" dirty="0" smtClean="0">
              <a:solidFill>
                <a:srgbClr val="0000CC"/>
              </a:solidFill>
              <a:latin typeface="Times New Roman" panose="02020603050405020304" pitchFamily="18" charset="0"/>
              <a:ea typeface="Cambria Math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Transform to non-commutative polynomials:</a:t>
            </a:r>
          </a:p>
          <a:p>
            <a:pPr marL="0" indent="0">
              <a:buNone/>
            </a:pPr>
            <a:r>
              <a:rPr lang="en-US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                    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(1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-x</a:t>
            </a:r>
            <a:r>
              <a:rPr lang="en-US" sz="2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,     </a:t>
            </a:r>
            <a:r>
              <a:rPr lang="el-GR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6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(1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-x</a:t>
            </a:r>
            <a:r>
              <a:rPr lang="en-US" sz="2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,     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1-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0     </a:t>
            </a:r>
            <a:r>
              <a:rPr lang="en-US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     </a:t>
            </a:r>
          </a:p>
          <a:p>
            <a:pPr marL="0" indent="0">
              <a:buNone/>
            </a:pPr>
            <a:r>
              <a:rPr lang="en-US" sz="2400" u="sng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Intuitive</a:t>
            </a: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algebraic </a:t>
            </a: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refutation:</a:t>
            </a:r>
          </a:p>
          <a:p>
            <a:pPr marL="0" indent="0">
              <a:buNone/>
            </a:pP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mbria Math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tx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67086" y="144460"/>
            <a:ext cx="8737600" cy="48573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6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1</a:t>
            </a:r>
            <a:r>
              <a:rPr lang="en-US" sz="3600" kern="1200" baseline="300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st</a:t>
            </a:r>
            <a:r>
              <a:rPr lang="en-US" sz="36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Direction of Simulation (by </a:t>
            </a:r>
            <a:r>
              <a:rPr lang="en-US" sz="3600" kern="1200" dirty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e</a:t>
            </a:r>
            <a:r>
              <a:rPr lang="en-US" sz="36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xample)</a:t>
            </a:r>
            <a:endParaRPr lang="en-US" sz="36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575307" y="3895692"/>
            <a:ext cx="17956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(</a:t>
            </a:r>
            <a:r>
              <a:rPr lang="en-US" sz="24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1-x</a:t>
            </a:r>
            <a:r>
              <a:rPr lang="en-US" sz="24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4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24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4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200" dirty="0"/>
          </a:p>
        </p:txBody>
      </p:sp>
      <p:sp>
        <p:nvSpPr>
          <p:cNvPr id="32" name="Rectangle 31"/>
          <p:cNvSpPr/>
          <p:nvPr/>
        </p:nvSpPr>
        <p:spPr>
          <a:xfrm>
            <a:off x="3768379" y="4945534"/>
            <a:ext cx="9236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4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24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200" dirty="0"/>
          </a:p>
        </p:txBody>
      </p:sp>
      <p:sp>
        <p:nvSpPr>
          <p:cNvPr id="33" name="Rectangle 32"/>
          <p:cNvSpPr/>
          <p:nvPr/>
        </p:nvSpPr>
        <p:spPr>
          <a:xfrm>
            <a:off x="4577061" y="6058938"/>
            <a:ext cx="8210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 </a:t>
            </a:r>
            <a:r>
              <a:rPr lang="en-US" sz="24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4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200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75510" y="3770920"/>
            <a:ext cx="12314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6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4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4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24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200" dirty="0"/>
          </a:p>
        </p:txBody>
      </p:sp>
      <p:sp>
        <p:nvSpPr>
          <p:cNvPr id="37" name="Rectangle 36"/>
          <p:cNvSpPr/>
          <p:nvPr/>
        </p:nvSpPr>
        <p:spPr>
          <a:xfrm>
            <a:off x="4018607" y="4413710"/>
            <a:ext cx="4407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+</a:t>
            </a:r>
            <a:endParaRPr lang="zh-CN" altLang="en-US" sz="1100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>
            <a:stCxn id="31" idx="2"/>
            <a:endCxn id="32" idx="0"/>
          </p:cNvCxnSpPr>
          <p:nvPr/>
        </p:nvCxnSpPr>
        <p:spPr bwMode="auto">
          <a:xfrm>
            <a:off x="3473149" y="4357357"/>
            <a:ext cx="757056" cy="588177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5" idx="2"/>
            <a:endCxn id="32" idx="0"/>
          </p:cNvCxnSpPr>
          <p:nvPr/>
        </p:nvCxnSpPr>
        <p:spPr bwMode="auto">
          <a:xfrm flipH="1">
            <a:off x="4230205" y="4232585"/>
            <a:ext cx="1361019" cy="712949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2" idx="2"/>
            <a:endCxn id="33" idx="0"/>
          </p:cNvCxnSpPr>
          <p:nvPr/>
        </p:nvCxnSpPr>
        <p:spPr bwMode="auto">
          <a:xfrm>
            <a:off x="4230205" y="5407199"/>
            <a:ext cx="757386" cy="651739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5640386" y="4811846"/>
            <a:ext cx="12314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1-x</a:t>
            </a:r>
            <a:r>
              <a:rPr lang="en-US" sz="24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6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4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4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200" dirty="0"/>
          </a:p>
        </p:txBody>
      </p:sp>
      <p:cxnSp>
        <p:nvCxnSpPr>
          <p:cNvPr id="65" name="Straight Arrow Connector 64"/>
          <p:cNvCxnSpPr>
            <a:stCxn id="64" idx="2"/>
            <a:endCxn id="33" idx="0"/>
          </p:cNvCxnSpPr>
          <p:nvPr/>
        </p:nvCxnSpPr>
        <p:spPr bwMode="auto">
          <a:xfrm flipH="1">
            <a:off x="4987591" y="5273511"/>
            <a:ext cx="1268509" cy="785427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4781520" y="5510878"/>
            <a:ext cx="4407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+</a:t>
            </a:r>
            <a:endParaRPr lang="zh-CN" altLang="en-US" sz="1100" dirty="0">
              <a:solidFill>
                <a:srgbClr val="FF0000"/>
              </a:solidFill>
            </a:endParaRPr>
          </a:p>
        </p:txBody>
      </p:sp>
      <p:graphicFrame>
        <p:nvGraphicFramePr>
          <p:cNvPr id="78" name="Diagram 77"/>
          <p:cNvGraphicFramePr/>
          <p:nvPr>
            <p:extLst>
              <p:ext uri="{D42A27DB-BD31-4B8C-83A1-F6EECF244321}">
                <p14:modId xmlns:p14="http://schemas.microsoft.com/office/powerpoint/2010/main" val="3678566616"/>
              </p:ext>
            </p:extLst>
          </p:nvPr>
        </p:nvGraphicFramePr>
        <p:xfrm>
          <a:off x="967087" y="811320"/>
          <a:ext cx="7449886" cy="969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22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170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31" grpId="0"/>
      <p:bldP spid="32" grpId="0"/>
      <p:bldP spid="33" grpId="0"/>
      <p:bldP spid="35" grpId="0"/>
      <p:bldP spid="37" grpId="0"/>
      <p:bldP spid="64" grpId="0"/>
      <p:bldP spid="7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47541" y="636138"/>
            <a:ext cx="8107823" cy="4316244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Algebraic proof (that is close to propositional proofs)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[Grigoriev and Hirsch 2003]</a:t>
            </a: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mbria Math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tx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67086" y="144460"/>
            <a:ext cx="8737600" cy="48573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Example (cont.)</a:t>
            </a:r>
            <a:endParaRPr lang="en-US" sz="44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819037" y="1352528"/>
            <a:ext cx="15247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(</a:t>
            </a:r>
            <a:r>
              <a:rPr lang="en-US" sz="2000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-x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sp>
        <p:nvSpPr>
          <p:cNvPr id="32" name="Rectangle 31"/>
          <p:cNvSpPr/>
          <p:nvPr/>
        </p:nvSpPr>
        <p:spPr>
          <a:xfrm>
            <a:off x="2370587" y="2002524"/>
            <a:ext cx="22894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(</a:t>
            </a:r>
            <a:r>
              <a:rPr lang="en-US" sz="2000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-x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sp>
        <p:nvSpPr>
          <p:cNvPr id="33" name="Rectangle 32"/>
          <p:cNvSpPr/>
          <p:nvPr/>
        </p:nvSpPr>
        <p:spPr>
          <a:xfrm>
            <a:off x="1828654" y="2677658"/>
            <a:ext cx="22685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-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sp>
        <p:nvSpPr>
          <p:cNvPr id="35" name="Rectangle 34"/>
          <p:cNvSpPr/>
          <p:nvPr/>
        </p:nvSpPr>
        <p:spPr>
          <a:xfrm>
            <a:off x="4758463" y="1270684"/>
            <a:ext cx="1058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100" dirty="0"/>
          </a:p>
        </p:txBody>
      </p:sp>
      <p:sp>
        <p:nvSpPr>
          <p:cNvPr id="37" name="Rectangle 36"/>
          <p:cNvSpPr/>
          <p:nvPr/>
        </p:nvSpPr>
        <p:spPr>
          <a:xfrm>
            <a:off x="3487961" y="1557845"/>
            <a:ext cx="4407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+</a:t>
            </a:r>
            <a:endParaRPr lang="zh-CN" altLang="en-US" sz="1050" b="1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>
            <a:stCxn id="31" idx="2"/>
            <a:endCxn id="32" idx="0"/>
          </p:cNvCxnSpPr>
          <p:nvPr/>
        </p:nvCxnSpPr>
        <p:spPr bwMode="auto">
          <a:xfrm flipH="1">
            <a:off x="3515292" y="1752638"/>
            <a:ext cx="66133" cy="249886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5" idx="2"/>
            <a:endCxn id="32" idx="0"/>
          </p:cNvCxnSpPr>
          <p:nvPr/>
        </p:nvCxnSpPr>
        <p:spPr bwMode="auto">
          <a:xfrm flipH="1">
            <a:off x="3515292" y="1670794"/>
            <a:ext cx="1772323" cy="331730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2" idx="2"/>
            <a:endCxn id="33" idx="0"/>
          </p:cNvCxnSpPr>
          <p:nvPr/>
        </p:nvCxnSpPr>
        <p:spPr bwMode="auto">
          <a:xfrm flipH="1">
            <a:off x="2962940" y="2402634"/>
            <a:ext cx="552352" cy="275024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4350369" y="4622750"/>
            <a:ext cx="12314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1-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100" b="1" dirty="0"/>
          </a:p>
        </p:txBody>
      </p:sp>
      <p:sp>
        <p:nvSpPr>
          <p:cNvPr id="74" name="Rectangle 73"/>
          <p:cNvSpPr/>
          <p:nvPr/>
        </p:nvSpPr>
        <p:spPr>
          <a:xfrm>
            <a:off x="2713652" y="2474750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rewrite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74628" y="3353384"/>
            <a:ext cx="22044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- 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cxnSp>
        <p:nvCxnSpPr>
          <p:cNvPr id="26" name="Straight Arrow Connector 25"/>
          <p:cNvCxnSpPr>
            <a:stCxn id="33" idx="2"/>
            <a:endCxn id="25" idx="0"/>
          </p:cNvCxnSpPr>
          <p:nvPr/>
        </p:nvCxnSpPr>
        <p:spPr bwMode="auto">
          <a:xfrm flipH="1">
            <a:off x="2876853" y="3077768"/>
            <a:ext cx="86087" cy="275616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328094" y="3114122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rewrite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653735" y="4110574"/>
            <a:ext cx="22044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(-</a:t>
            </a:r>
            <a:r>
              <a:rPr lang="en-US" sz="2000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1+1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sp>
        <p:nvSpPr>
          <p:cNvPr id="38" name="Rectangle 37"/>
          <p:cNvSpPr/>
          <p:nvPr/>
        </p:nvSpPr>
        <p:spPr>
          <a:xfrm>
            <a:off x="2148668" y="3815207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rewrite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cxnSp>
        <p:nvCxnSpPr>
          <p:cNvPr id="42" name="Straight Arrow Connector 41"/>
          <p:cNvCxnSpPr>
            <a:stCxn id="25" idx="2"/>
            <a:endCxn id="36" idx="0"/>
          </p:cNvCxnSpPr>
          <p:nvPr/>
        </p:nvCxnSpPr>
        <p:spPr bwMode="auto">
          <a:xfrm flipH="1">
            <a:off x="2755960" y="3753494"/>
            <a:ext cx="120893" cy="357080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714181" y="4917840"/>
            <a:ext cx="22044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 </a:t>
            </a:r>
            <a:r>
              <a:rPr lang="el-GR" sz="16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•</a:t>
            </a:r>
            <a:r>
              <a:rPr lang="en-US" sz="2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cxnSp>
        <p:nvCxnSpPr>
          <p:cNvPr id="44" name="Straight Arrow Connector 43"/>
          <p:cNvCxnSpPr>
            <a:stCxn id="36" idx="2"/>
            <a:endCxn id="43" idx="0"/>
          </p:cNvCxnSpPr>
          <p:nvPr/>
        </p:nvCxnSpPr>
        <p:spPr bwMode="auto">
          <a:xfrm>
            <a:off x="2755960" y="4510684"/>
            <a:ext cx="60446" cy="407156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828654" y="5548511"/>
            <a:ext cx="22044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cxnSp>
        <p:nvCxnSpPr>
          <p:cNvPr id="47" name="Straight Arrow Connector 46"/>
          <p:cNvCxnSpPr>
            <a:stCxn id="43" idx="2"/>
            <a:endCxn id="46" idx="0"/>
          </p:cNvCxnSpPr>
          <p:nvPr/>
        </p:nvCxnSpPr>
        <p:spPr bwMode="auto">
          <a:xfrm>
            <a:off x="2816406" y="5317950"/>
            <a:ext cx="114473" cy="230561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2421961" y="4503251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rewrite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493294" y="5860447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+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cxnSp>
        <p:nvCxnSpPr>
          <p:cNvPr id="52" name="Straight Arrow Connector 51"/>
          <p:cNvCxnSpPr>
            <a:stCxn id="64" idx="2"/>
            <a:endCxn id="84" idx="0"/>
          </p:cNvCxnSpPr>
          <p:nvPr/>
        </p:nvCxnSpPr>
        <p:spPr bwMode="auto">
          <a:xfrm flipH="1">
            <a:off x="3484793" y="5022860"/>
            <a:ext cx="1481290" cy="1211155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 bwMode="auto">
          <a:xfrm>
            <a:off x="3957058" y="6615071"/>
            <a:ext cx="1504749" cy="67299"/>
          </a:xfrm>
          <a:prstGeom prst="straightConnector1">
            <a:avLst/>
          </a:prstGeom>
          <a:ln>
            <a:solidFill>
              <a:srgbClr val="00B0F0"/>
            </a:solidFill>
            <a:prstDash val="dash"/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2682982" y="6234015"/>
            <a:ext cx="16036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1+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-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100" b="1" dirty="0"/>
          </a:p>
        </p:txBody>
      </p:sp>
      <p:cxnSp>
        <p:nvCxnSpPr>
          <p:cNvPr id="86" name="Straight Arrow Connector 85"/>
          <p:cNvCxnSpPr>
            <a:stCxn id="46" idx="2"/>
            <a:endCxn id="84" idx="0"/>
          </p:cNvCxnSpPr>
          <p:nvPr/>
        </p:nvCxnSpPr>
        <p:spPr bwMode="auto">
          <a:xfrm>
            <a:off x="2930879" y="5948621"/>
            <a:ext cx="553914" cy="285394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9" name="Rectangle 128"/>
          <p:cNvSpPr/>
          <p:nvPr/>
        </p:nvSpPr>
        <p:spPr>
          <a:xfrm>
            <a:off x="5287614" y="6434070"/>
            <a:ext cx="12314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100" b="1" dirty="0"/>
          </a:p>
        </p:txBody>
      </p:sp>
      <p:sp>
        <p:nvSpPr>
          <p:cNvPr id="130" name="Rectangle 129"/>
          <p:cNvSpPr/>
          <p:nvPr/>
        </p:nvSpPr>
        <p:spPr>
          <a:xfrm>
            <a:off x="2294987" y="5239970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rewrite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sp>
        <p:nvSpPr>
          <p:cNvPr id="45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23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797337" y="6351786"/>
            <a:ext cx="209013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Skipping some rules…</a:t>
            </a:r>
            <a:endParaRPr lang="zh-CN" altLang="en-US" sz="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07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44885" y="862521"/>
            <a:ext cx="8107823" cy="4316244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Algebraic proofs </a:t>
            </a:r>
            <a:r>
              <a:rPr lang="en-US" sz="2400" u="sng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simulate</a:t>
            </a: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 propositional proofs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[Grigoriev and Hirsch 2003]</a:t>
            </a: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mbria Math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67086" y="144460"/>
            <a:ext cx="8737600" cy="48573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Example (cont.)</a:t>
            </a:r>
            <a:endParaRPr lang="en-US" sz="44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819037" y="1352528"/>
            <a:ext cx="15247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(</a:t>
            </a:r>
            <a:r>
              <a:rPr lang="en-US" sz="2000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-x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sp>
        <p:nvSpPr>
          <p:cNvPr id="32" name="Rectangle 31"/>
          <p:cNvSpPr/>
          <p:nvPr/>
        </p:nvSpPr>
        <p:spPr>
          <a:xfrm>
            <a:off x="2370587" y="2002524"/>
            <a:ext cx="22894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(</a:t>
            </a:r>
            <a:r>
              <a:rPr lang="en-US" sz="2000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-x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sp>
        <p:nvSpPr>
          <p:cNvPr id="33" name="Rectangle 32"/>
          <p:cNvSpPr/>
          <p:nvPr/>
        </p:nvSpPr>
        <p:spPr>
          <a:xfrm>
            <a:off x="1828654" y="2677658"/>
            <a:ext cx="22685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-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sp>
        <p:nvSpPr>
          <p:cNvPr id="35" name="Rectangle 34"/>
          <p:cNvSpPr/>
          <p:nvPr/>
        </p:nvSpPr>
        <p:spPr>
          <a:xfrm>
            <a:off x="4758463" y="1270684"/>
            <a:ext cx="1058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100" dirty="0"/>
          </a:p>
        </p:txBody>
      </p:sp>
      <p:sp>
        <p:nvSpPr>
          <p:cNvPr id="37" name="Rectangle 36"/>
          <p:cNvSpPr/>
          <p:nvPr/>
        </p:nvSpPr>
        <p:spPr>
          <a:xfrm>
            <a:off x="3538361" y="1601045"/>
            <a:ext cx="4407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+</a:t>
            </a:r>
            <a:endParaRPr lang="zh-CN" altLang="en-US" sz="1100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>
            <a:stCxn id="31" idx="2"/>
            <a:endCxn id="32" idx="0"/>
          </p:cNvCxnSpPr>
          <p:nvPr/>
        </p:nvCxnSpPr>
        <p:spPr bwMode="auto">
          <a:xfrm flipH="1">
            <a:off x="3515292" y="1752638"/>
            <a:ext cx="66133" cy="249886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5" idx="2"/>
            <a:endCxn id="32" idx="0"/>
          </p:cNvCxnSpPr>
          <p:nvPr/>
        </p:nvCxnSpPr>
        <p:spPr bwMode="auto">
          <a:xfrm flipH="1">
            <a:off x="3515292" y="1670794"/>
            <a:ext cx="1772323" cy="331730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2" idx="2"/>
            <a:endCxn id="33" idx="0"/>
          </p:cNvCxnSpPr>
          <p:nvPr/>
        </p:nvCxnSpPr>
        <p:spPr bwMode="auto">
          <a:xfrm flipH="1">
            <a:off x="2962940" y="2402634"/>
            <a:ext cx="552352" cy="275024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4350369" y="4622750"/>
            <a:ext cx="12314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1-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100" b="1" dirty="0"/>
          </a:p>
        </p:txBody>
      </p:sp>
      <p:sp>
        <p:nvSpPr>
          <p:cNvPr id="74" name="Rectangle 73"/>
          <p:cNvSpPr/>
          <p:nvPr/>
        </p:nvSpPr>
        <p:spPr>
          <a:xfrm>
            <a:off x="2713652" y="2474750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rewrite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74628" y="3353384"/>
            <a:ext cx="22044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- 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cxnSp>
        <p:nvCxnSpPr>
          <p:cNvPr id="26" name="Straight Arrow Connector 25"/>
          <p:cNvCxnSpPr>
            <a:stCxn id="33" idx="2"/>
            <a:endCxn id="25" idx="0"/>
          </p:cNvCxnSpPr>
          <p:nvPr/>
        </p:nvCxnSpPr>
        <p:spPr bwMode="auto">
          <a:xfrm flipH="1">
            <a:off x="2876853" y="3077768"/>
            <a:ext cx="86087" cy="275616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328094" y="3114122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rewrite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653735" y="4110574"/>
            <a:ext cx="22044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(-</a:t>
            </a:r>
            <a:r>
              <a:rPr lang="en-US" sz="2000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1+1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sp>
        <p:nvSpPr>
          <p:cNvPr id="38" name="Rectangle 37"/>
          <p:cNvSpPr/>
          <p:nvPr/>
        </p:nvSpPr>
        <p:spPr>
          <a:xfrm>
            <a:off x="2148668" y="3815207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rewrite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cxnSp>
        <p:nvCxnSpPr>
          <p:cNvPr id="42" name="Straight Arrow Connector 41"/>
          <p:cNvCxnSpPr>
            <a:stCxn id="25" idx="2"/>
            <a:endCxn id="36" idx="0"/>
          </p:cNvCxnSpPr>
          <p:nvPr/>
        </p:nvCxnSpPr>
        <p:spPr bwMode="auto">
          <a:xfrm flipH="1">
            <a:off x="2755960" y="3753494"/>
            <a:ext cx="120893" cy="357080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714181" y="4917840"/>
            <a:ext cx="22044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 </a:t>
            </a:r>
            <a:r>
              <a:rPr lang="el-GR" sz="16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•</a:t>
            </a:r>
            <a:r>
              <a:rPr lang="en-US" sz="2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cxnSp>
        <p:nvCxnSpPr>
          <p:cNvPr id="44" name="Straight Arrow Connector 43"/>
          <p:cNvCxnSpPr>
            <a:stCxn id="36" idx="2"/>
            <a:endCxn id="43" idx="0"/>
          </p:cNvCxnSpPr>
          <p:nvPr/>
        </p:nvCxnSpPr>
        <p:spPr bwMode="auto">
          <a:xfrm>
            <a:off x="2755960" y="4510684"/>
            <a:ext cx="60446" cy="407156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828654" y="5497031"/>
            <a:ext cx="22044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r>
              <a:rPr lang="en-US" sz="2000" b="1" i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endParaRPr lang="zh-CN" altLang="en-US" sz="1100" dirty="0"/>
          </a:p>
        </p:txBody>
      </p:sp>
      <p:cxnSp>
        <p:nvCxnSpPr>
          <p:cNvPr id="47" name="Straight Arrow Connector 46"/>
          <p:cNvCxnSpPr>
            <a:stCxn id="43" idx="2"/>
            <a:endCxn id="46" idx="0"/>
          </p:cNvCxnSpPr>
          <p:nvPr/>
        </p:nvCxnSpPr>
        <p:spPr bwMode="auto">
          <a:xfrm>
            <a:off x="2816406" y="5317950"/>
            <a:ext cx="114473" cy="179081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2421961" y="4503251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rewrite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439726" y="5807440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+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cxnSp>
        <p:nvCxnSpPr>
          <p:cNvPr id="52" name="Straight Arrow Connector 51"/>
          <p:cNvCxnSpPr>
            <a:stCxn id="64" idx="2"/>
          </p:cNvCxnSpPr>
          <p:nvPr/>
        </p:nvCxnSpPr>
        <p:spPr bwMode="auto">
          <a:xfrm flipH="1">
            <a:off x="3484793" y="5022860"/>
            <a:ext cx="1481290" cy="1233940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2493603" y="6199865"/>
            <a:ext cx="16036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1+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-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2000" b="1" i="1" kern="0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100" b="1" dirty="0"/>
          </a:p>
        </p:txBody>
      </p:sp>
      <p:cxnSp>
        <p:nvCxnSpPr>
          <p:cNvPr id="86" name="Straight Arrow Connector 85"/>
          <p:cNvCxnSpPr>
            <a:stCxn id="46" idx="2"/>
          </p:cNvCxnSpPr>
          <p:nvPr/>
        </p:nvCxnSpPr>
        <p:spPr bwMode="auto">
          <a:xfrm>
            <a:off x="2930879" y="5897141"/>
            <a:ext cx="553914" cy="359659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9" name="Rectangle 128"/>
          <p:cNvSpPr/>
          <p:nvPr/>
        </p:nvSpPr>
        <p:spPr>
          <a:xfrm>
            <a:off x="4966082" y="6457890"/>
            <a:ext cx="12314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b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2000" b="1" i="1" kern="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= </a:t>
            </a:r>
            <a:r>
              <a:rPr lang="en-US" sz="2000" b="1" kern="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0</a:t>
            </a:r>
            <a:endParaRPr lang="zh-CN" altLang="en-US" sz="1100" b="1" dirty="0"/>
          </a:p>
        </p:txBody>
      </p:sp>
      <p:sp>
        <p:nvSpPr>
          <p:cNvPr id="130" name="Rectangle 129"/>
          <p:cNvSpPr/>
          <p:nvPr/>
        </p:nvSpPr>
        <p:spPr>
          <a:xfrm>
            <a:off x="2294987" y="5239970"/>
            <a:ext cx="20901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rewrite</a:t>
            </a:r>
            <a:endParaRPr lang="zh-CN" altLang="en-US" sz="800" dirty="0">
              <a:solidFill>
                <a:srgbClr val="FF0000"/>
              </a:solidFill>
            </a:endParaRPr>
          </a:p>
        </p:txBody>
      </p:sp>
      <p:sp>
        <p:nvSpPr>
          <p:cNvPr id="2" name="Right Arrow 1"/>
          <p:cNvSpPr/>
          <p:nvPr/>
        </p:nvSpPr>
        <p:spPr bwMode="auto">
          <a:xfrm rot="20902828">
            <a:off x="4280804" y="2748682"/>
            <a:ext cx="761486" cy="429454"/>
          </a:xfrm>
          <a:prstGeom prst="rightArrow">
            <a:avLst>
              <a:gd name="adj1" fmla="val 50000"/>
              <a:gd name="adj2" fmla="val 57447"/>
            </a:avLst>
          </a:prstGeom>
          <a:solidFill>
            <a:srgbClr val="FF0000"/>
          </a:solidFill>
          <a:ln>
            <a:headEnd type="non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noAutofit/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endParaRPr lang="en-US" sz="2800" dirty="0">
              <a:solidFill>
                <a:srgbClr val="111111"/>
              </a:solidFill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23772" y="2391546"/>
            <a:ext cx="35028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(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1-x</a:t>
            </a:r>
            <a:r>
              <a:rPr lang="en-US" sz="1800" b="1" i="1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1800" b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800" b="1" i="1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+ x</a:t>
            </a:r>
            <a:r>
              <a:rPr lang="en-US" sz="1800" b="1" i="1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200" b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800" b="1" i="1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+ 1-x</a:t>
            </a:r>
            <a:r>
              <a:rPr lang="en-US" sz="1800" b="1" i="1" baseline="-25000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 </a:t>
            </a:r>
            <a:r>
              <a:rPr lang="en-US" sz="1800" b="1" i="1" dirty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</a:t>
            </a:r>
            <a:r>
              <a:rPr lang="en-US" sz="1800" b="1" i="1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800" b="1" i="1" baseline="-25000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r>
              <a:rPr lang="en-US" sz="1800" b="1" i="1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800" b="1" i="1" baseline="-25000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800" b="1" i="1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 - x</a:t>
            </a:r>
            <a:r>
              <a:rPr lang="en-US" sz="1800" b="1" i="1" baseline="-25000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200" b="1" dirty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 </a:t>
            </a:r>
            <a:r>
              <a:rPr lang="en-US" sz="1800" b="1" i="1" dirty="0" smtClean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x</a:t>
            </a:r>
            <a:r>
              <a:rPr lang="en-US" sz="1800" b="1" i="1" baseline="-25000" dirty="0" smtClean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1</a:t>
            </a:r>
            <a:endParaRPr lang="en-US" sz="1800" b="1" dirty="0">
              <a:effectLst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456546" y="2657863"/>
            <a:ext cx="2759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800" b="1" i="1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y</a:t>
            </a:r>
            <a:r>
              <a:rPr lang="en-US" sz="1800" b="1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1           </a:t>
            </a:r>
            <a:r>
              <a:rPr lang="en-US" sz="1800" b="1" i="1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  y</a:t>
            </a:r>
            <a:r>
              <a:rPr lang="en-US" sz="1800" b="1" i="1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2</a:t>
            </a:r>
            <a:r>
              <a:rPr lang="en-US" sz="1800" b="1" i="1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  +  y</a:t>
            </a:r>
            <a:r>
              <a:rPr lang="en-US" sz="1800" b="1" i="1" baseline="-25000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3      </a:t>
            </a:r>
            <a:r>
              <a:rPr lang="en-US" sz="1800" b="1" i="1" dirty="0" smtClean="0">
                <a:solidFill>
                  <a:srgbClr val="0000CC"/>
                </a:solidFill>
                <a:effectLst/>
                <a:ea typeface="Cambria Math"/>
                <a:cs typeface="Times New Roman" panose="02020603050405020304" pitchFamily="18" charset="0"/>
              </a:rPr>
              <a:t>+      </a:t>
            </a:r>
            <a:r>
              <a:rPr lang="en-US" sz="1800" b="1" i="1" dirty="0" smtClean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y</a:t>
            </a:r>
            <a:r>
              <a:rPr lang="en-US" sz="1800" b="1" i="1" baseline="-25000" dirty="0" smtClean="0">
                <a:solidFill>
                  <a:srgbClr val="FF0000"/>
                </a:solidFill>
                <a:effectLst/>
                <a:ea typeface="Cambria Math"/>
                <a:cs typeface="Times New Roman" panose="02020603050405020304" pitchFamily="18" charset="0"/>
              </a:rPr>
              <a:t>4</a:t>
            </a:r>
            <a:endParaRPr lang="en-US" sz="1800" b="1" dirty="0">
              <a:effectLst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/>
              <p14:cNvContentPartPr/>
              <p14:nvPr/>
            </p14:nvContentPartPr>
            <p14:xfrm>
              <a:off x="5286600" y="2704680"/>
              <a:ext cx="865080" cy="10548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74720" y="2690640"/>
                <a:ext cx="895320" cy="13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" name="Ink 7"/>
              <p14:cNvContentPartPr/>
              <p14:nvPr/>
            </p14:nvContentPartPr>
            <p14:xfrm>
              <a:off x="6336720" y="2711520"/>
              <a:ext cx="474120" cy="8028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321240" y="2697480"/>
                <a:ext cx="507960" cy="11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Ink 9"/>
              <p14:cNvContentPartPr/>
              <p14:nvPr/>
            </p14:nvContentPartPr>
            <p14:xfrm>
              <a:off x="6991200" y="2696760"/>
              <a:ext cx="483840" cy="9936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973200" y="2678400"/>
                <a:ext cx="520200" cy="13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Ink 11"/>
              <p14:cNvContentPartPr/>
              <p14:nvPr/>
            </p14:nvContentPartPr>
            <p14:xfrm>
              <a:off x="7590240" y="2737080"/>
              <a:ext cx="1072800" cy="10044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74400" y="2721240"/>
                <a:ext cx="1107000" cy="13464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48" name="Diagram 47"/>
          <p:cNvGraphicFramePr/>
          <p:nvPr>
            <p:extLst>
              <p:ext uri="{D42A27DB-BD31-4B8C-83A1-F6EECF244321}">
                <p14:modId xmlns:p14="http://schemas.microsoft.com/office/powerpoint/2010/main" val="2645605509"/>
              </p:ext>
            </p:extLst>
          </p:nvPr>
        </p:nvGraphicFramePr>
        <p:xfrm>
          <a:off x="444885" y="3650927"/>
          <a:ext cx="8417379" cy="1943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49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24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3669058" y="6615071"/>
            <a:ext cx="1504749" cy="67299"/>
          </a:xfrm>
          <a:prstGeom prst="straightConnector1">
            <a:avLst/>
          </a:prstGeom>
          <a:ln>
            <a:solidFill>
              <a:srgbClr val="00B0F0"/>
            </a:solidFill>
            <a:prstDash val="dash"/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3782937" y="6351786"/>
            <a:ext cx="209013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b="1" kern="0" dirty="0" smtClean="0">
                <a:solidFill>
                  <a:srgbClr val="FF0000"/>
                </a:solidFill>
                <a:effectLst/>
                <a:latin typeface="Calibri" pitchFamily="34" charset="0"/>
              </a:rPr>
              <a:t>Skipping some rules…</a:t>
            </a:r>
            <a:endParaRPr lang="zh-CN" altLang="en-US" sz="600" dirty="0">
              <a:solidFill>
                <a:srgbClr val="FF0000"/>
              </a:solidFill>
            </a:endParaRPr>
          </a:p>
        </p:txBody>
      </p:sp>
      <p:sp>
        <p:nvSpPr>
          <p:cNvPr id="5" name="Isosceles Triangle 4">
            <a:hlinkClick r:id="rId16" action="ppaction://hlinksldjump"/>
          </p:cNvPr>
          <p:cNvSpPr/>
          <p:nvPr/>
        </p:nvSpPr>
        <p:spPr bwMode="auto">
          <a:xfrm>
            <a:off x="200158" y="6351786"/>
            <a:ext cx="444821" cy="332584"/>
          </a:xfrm>
          <a:prstGeom prst="triangl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noAutofit/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endParaRPr lang="en-US" sz="2800" dirty="0">
              <a:solidFill>
                <a:srgbClr val="111111"/>
              </a:solidFill>
              <a:latin typeface="Times New Roman" pitchFamily="18" charset="0"/>
              <a:ea typeface="Gulim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902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5" grpId="0"/>
      <p:bldGraphic spid="48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91067" y="1278157"/>
            <a:ext cx="8107823" cy="4316244"/>
          </a:xfrm>
          <a:ln>
            <a:noFill/>
          </a:ln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altLang="zh-CN" sz="3200" dirty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zh-CN" sz="3200" dirty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CN" sz="3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altLang="zh-CN" sz="32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proof</a:t>
            </a:r>
            <a:r>
              <a:rPr lang="en-US" altLang="zh-CN" sz="32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n-US" altLang="zh-CN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long with many parts.</a:t>
            </a:r>
            <a:endParaRPr lang="en-US" altLang="zh-CN" sz="3200" dirty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Uses structural </a:t>
            </a:r>
            <a:r>
              <a:rPr lang="en-US" altLang="zh-CN" sz="32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results in algebraic circuit </a:t>
            </a:r>
            <a:r>
              <a:rPr lang="en-US" altLang="zh-CN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complexity</a:t>
            </a:r>
            <a:endParaRPr lang="en-US" altLang="zh-CN" sz="3200" dirty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A </a:t>
            </a:r>
            <a:r>
              <a:rPr lang="en-US" altLang="zh-CN" sz="32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reflection principle for </a:t>
            </a:r>
            <a:r>
              <a:rPr lang="en-US" altLang="zh-CN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non-commutative IPS in propositional proofs:</a:t>
            </a:r>
          </a:p>
          <a:p>
            <a:pPr marL="0" indent="0">
              <a:buNone/>
            </a:pPr>
            <a:r>
              <a:rPr lang="en-US" altLang="zh-CN" sz="32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     A propositional proof of: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en-US" sz="32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32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F</a:t>
            </a:r>
            <a:r>
              <a:rPr lang="en-US" sz="32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 has a </a:t>
            </a:r>
            <a:r>
              <a:rPr lang="en-US" sz="3200" dirty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non-commutative IPS-proof</a:t>
            </a:r>
            <a:r>
              <a:rPr lang="en-US" sz="32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) </a:t>
            </a:r>
            <a:r>
              <a:rPr lang="en-US" sz="2800" b="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anose="05000000000000000000" pitchFamily="2" charset="2"/>
              </a:rPr>
              <a:t> </a:t>
            </a:r>
            <a:r>
              <a:rPr lang="en-US" sz="32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  <a:sym typeface="Wingdings" panose="05000000000000000000" pitchFamily="2" charset="2"/>
              </a:rPr>
              <a:t>F </a:t>
            </a:r>
            <a:r>
              <a:rPr lang="en-US" sz="32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  <a:sym typeface="Wingdings" panose="05000000000000000000" pitchFamily="2" charset="2"/>
              </a:rPr>
              <a:t>”</a:t>
            </a:r>
            <a:endParaRPr lang="en-US" sz="3200" dirty="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67086" y="144460"/>
            <a:ext cx="8737600" cy="7286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2</a:t>
            </a:r>
            <a:r>
              <a:rPr lang="en-US" sz="4400" kern="1200" baseline="300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nd</a:t>
            </a:r>
            <a:r>
              <a:rPr lang="en-US" sz="4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Direction of Simulation</a:t>
            </a:r>
            <a:endParaRPr lang="en-US" sz="44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1281600" y="1144800"/>
          <a:ext cx="7176646" cy="1279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25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82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Graphic spid="5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6084" y="1941069"/>
            <a:ext cx="8375847" cy="4536504"/>
          </a:xfrm>
        </p:spPr>
        <p:txBody>
          <a:bodyPr>
            <a:noAutofit/>
          </a:bodyPr>
          <a:lstStyle/>
          <a:p>
            <a:pPr>
              <a:buClr>
                <a:schemeClr val="folHlink"/>
              </a:buClr>
              <a:buFontTx/>
              <a:buNone/>
            </a:pPr>
            <a:r>
              <a:rPr lang="en-US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3" name="Rectangle 7"/>
          <p:cNvSpPr>
            <a:spLocks noChangeArrowheads="1"/>
          </p:cNvSpPr>
          <p:nvPr/>
        </p:nvSpPr>
        <p:spPr bwMode="auto">
          <a:xfrm>
            <a:off x="899591" y="4083118"/>
            <a:ext cx="8521861" cy="722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</a:pPr>
            <a:endParaRPr lang="en-US" sz="3600" b="1" dirty="0">
              <a:solidFill>
                <a:srgbClr val="328F0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471" y="2366300"/>
            <a:ext cx="8966819" cy="7286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Calibri" pitchFamily="34" charset="0"/>
                <a:ea typeface="+mn-ea"/>
                <a:cs typeface="Calibri" pitchFamily="34" charset="0"/>
              </a:rPr>
              <a:t>Part IV:</a:t>
            </a:r>
            <a:r>
              <a:rPr lang="en-US" sz="6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  <a:t> </a:t>
            </a:r>
            <a:br>
              <a:rPr lang="en-US" sz="6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</a:br>
            <a:r>
              <a:rPr lang="en-US" sz="6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  <a:t>Towards Propositional-Calculus Lower Bounds </a:t>
            </a:r>
            <a:r>
              <a:rPr lang="en-US" sz="6000" dirty="0" smtClean="0">
                <a:solidFill>
                  <a:srgbClr val="FF0000"/>
                </a:solidFill>
                <a:latin typeface="Calibri" pitchFamily="34" charset="0"/>
                <a:ea typeface="+mn-ea"/>
                <a:cs typeface="Calibri" pitchFamily="34" charset="0"/>
              </a:rPr>
              <a:t>?</a:t>
            </a:r>
            <a:r>
              <a:rPr lang="en-US" sz="6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  <a:t> </a:t>
            </a:r>
            <a:endParaRPr lang="en-US" sz="6000" b="1" dirty="0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8265">
            <a:off x="3929507" y="4681775"/>
            <a:ext cx="939142" cy="170923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8BB35-C75F-4B5D-85B3-A8C02977B6A9}" type="slidenum">
              <a:rPr lang="en-US" smtClean="0"/>
              <a:pPr/>
              <a:t>26</a:t>
            </a:fld>
            <a:endParaRPr lang="en-US" sz="1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30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8293" y="1053153"/>
            <a:ext cx="8407399" cy="4316244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altLang="zh-CN" sz="28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How to prove lower bounds on non-commutative formulas? </a:t>
            </a:r>
            <a:r>
              <a:rPr lang="en-US" sz="28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Nisan ‘91 rank technique: 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Non-commutative algebraic branching programs </a:t>
            </a:r>
            <a:r>
              <a:rPr lang="en-US" sz="1800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(stronger than non-commutative formulas)</a:t>
            </a:r>
          </a:p>
          <a:p>
            <a:pPr marL="0" indent="0">
              <a:lnSpc>
                <a:spcPts val="1700"/>
              </a:lnSpc>
              <a:buNone/>
            </a:pPr>
            <a: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1. Every path computes the </a:t>
            </a:r>
          </a:p>
          <a:p>
            <a:pPr marL="0" indent="0">
              <a:lnSpc>
                <a:spcPts val="1700"/>
              </a:lnSpc>
              <a:buNone/>
            </a:pPr>
            <a: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product of its labels</a:t>
            </a:r>
          </a:p>
          <a:p>
            <a:pPr marL="0" indent="0">
              <a:lnSpc>
                <a:spcPts val="1700"/>
              </a:lnSpc>
              <a:buNone/>
            </a:pPr>
            <a: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2. Every node computes </a:t>
            </a:r>
          </a:p>
          <a:p>
            <a:pPr marL="0" indent="0">
              <a:lnSpc>
                <a:spcPts val="1700"/>
              </a:lnSpc>
              <a:buNone/>
            </a:pPr>
            <a: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the sum of its </a:t>
            </a:r>
          </a:p>
          <a:p>
            <a:pPr marL="0" indent="0">
              <a:lnSpc>
                <a:spcPts val="1700"/>
              </a:lnSpc>
              <a:buNone/>
            </a:pPr>
            <a: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incoming paths </a:t>
            </a:r>
            <a:endParaRPr lang="en-US" sz="1800" dirty="0">
              <a:solidFill>
                <a:schemeClr val="tx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32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566769935"/>
              </p:ext>
            </p:extLst>
          </p:nvPr>
        </p:nvGraphicFramePr>
        <p:xfrm>
          <a:off x="823499" y="127247"/>
          <a:ext cx="7449886" cy="969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040404154"/>
              </p:ext>
            </p:extLst>
          </p:nvPr>
        </p:nvGraphicFramePr>
        <p:xfrm>
          <a:off x="847248" y="99585"/>
          <a:ext cx="7449886" cy="969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097" name="Freeform 4096"/>
          <p:cNvSpPr/>
          <p:nvPr/>
        </p:nvSpPr>
        <p:spPr bwMode="auto">
          <a:xfrm>
            <a:off x="3520440" y="2910840"/>
            <a:ext cx="1700887" cy="2400300"/>
          </a:xfrm>
          <a:custGeom>
            <a:avLst/>
            <a:gdLst>
              <a:gd name="connsiteX0" fmla="*/ 175260 w 1700887"/>
              <a:gd name="connsiteY0" fmla="*/ 30480 h 2400300"/>
              <a:gd name="connsiteX1" fmla="*/ 175260 w 1700887"/>
              <a:gd name="connsiteY1" fmla="*/ 30480 h 2400300"/>
              <a:gd name="connsiteX2" fmla="*/ 114300 w 1700887"/>
              <a:gd name="connsiteY2" fmla="*/ 60960 h 2400300"/>
              <a:gd name="connsiteX3" fmla="*/ 68580 w 1700887"/>
              <a:gd name="connsiteY3" fmla="*/ 152400 h 2400300"/>
              <a:gd name="connsiteX4" fmla="*/ 60960 w 1700887"/>
              <a:gd name="connsiteY4" fmla="*/ 175260 h 2400300"/>
              <a:gd name="connsiteX5" fmla="*/ 45720 w 1700887"/>
              <a:gd name="connsiteY5" fmla="*/ 198120 h 2400300"/>
              <a:gd name="connsiteX6" fmla="*/ 38100 w 1700887"/>
              <a:gd name="connsiteY6" fmla="*/ 228600 h 2400300"/>
              <a:gd name="connsiteX7" fmla="*/ 30480 w 1700887"/>
              <a:gd name="connsiteY7" fmla="*/ 251460 h 2400300"/>
              <a:gd name="connsiteX8" fmla="*/ 45720 w 1700887"/>
              <a:gd name="connsiteY8" fmla="*/ 381000 h 2400300"/>
              <a:gd name="connsiteX9" fmla="*/ 60960 w 1700887"/>
              <a:gd name="connsiteY9" fmla="*/ 434340 h 2400300"/>
              <a:gd name="connsiteX10" fmla="*/ 76200 w 1700887"/>
              <a:gd name="connsiteY10" fmla="*/ 457200 h 2400300"/>
              <a:gd name="connsiteX11" fmla="*/ 76200 w 1700887"/>
              <a:gd name="connsiteY11" fmla="*/ 624840 h 2400300"/>
              <a:gd name="connsiteX12" fmla="*/ 68580 w 1700887"/>
              <a:gd name="connsiteY12" fmla="*/ 647700 h 2400300"/>
              <a:gd name="connsiteX13" fmla="*/ 45720 w 1700887"/>
              <a:gd name="connsiteY13" fmla="*/ 670560 h 2400300"/>
              <a:gd name="connsiteX14" fmla="*/ 15240 w 1700887"/>
              <a:gd name="connsiteY14" fmla="*/ 716280 h 2400300"/>
              <a:gd name="connsiteX15" fmla="*/ 0 w 1700887"/>
              <a:gd name="connsiteY15" fmla="*/ 762000 h 2400300"/>
              <a:gd name="connsiteX16" fmla="*/ 7620 w 1700887"/>
              <a:gd name="connsiteY16" fmla="*/ 800100 h 2400300"/>
              <a:gd name="connsiteX17" fmla="*/ 22860 w 1700887"/>
              <a:gd name="connsiteY17" fmla="*/ 845820 h 2400300"/>
              <a:gd name="connsiteX18" fmla="*/ 30480 w 1700887"/>
              <a:gd name="connsiteY18" fmla="*/ 868680 h 2400300"/>
              <a:gd name="connsiteX19" fmla="*/ 38100 w 1700887"/>
              <a:gd name="connsiteY19" fmla="*/ 891540 h 2400300"/>
              <a:gd name="connsiteX20" fmla="*/ 45720 w 1700887"/>
              <a:gd name="connsiteY20" fmla="*/ 914400 h 2400300"/>
              <a:gd name="connsiteX21" fmla="*/ 60960 w 1700887"/>
              <a:gd name="connsiteY21" fmla="*/ 937260 h 2400300"/>
              <a:gd name="connsiteX22" fmla="*/ 76200 w 1700887"/>
              <a:gd name="connsiteY22" fmla="*/ 982980 h 2400300"/>
              <a:gd name="connsiteX23" fmla="*/ 83820 w 1700887"/>
              <a:gd name="connsiteY23" fmla="*/ 1005840 h 2400300"/>
              <a:gd name="connsiteX24" fmla="*/ 99060 w 1700887"/>
              <a:gd name="connsiteY24" fmla="*/ 1028700 h 2400300"/>
              <a:gd name="connsiteX25" fmla="*/ 114300 w 1700887"/>
              <a:gd name="connsiteY25" fmla="*/ 1074420 h 2400300"/>
              <a:gd name="connsiteX26" fmla="*/ 137160 w 1700887"/>
              <a:gd name="connsiteY26" fmla="*/ 1104900 h 2400300"/>
              <a:gd name="connsiteX27" fmla="*/ 182880 w 1700887"/>
              <a:gd name="connsiteY27" fmla="*/ 1181100 h 2400300"/>
              <a:gd name="connsiteX28" fmla="*/ 205740 w 1700887"/>
              <a:gd name="connsiteY28" fmla="*/ 1203960 h 2400300"/>
              <a:gd name="connsiteX29" fmla="*/ 236220 w 1700887"/>
              <a:gd name="connsiteY29" fmla="*/ 1242060 h 2400300"/>
              <a:gd name="connsiteX30" fmla="*/ 266700 w 1700887"/>
              <a:gd name="connsiteY30" fmla="*/ 1287780 h 2400300"/>
              <a:gd name="connsiteX31" fmla="*/ 281940 w 1700887"/>
              <a:gd name="connsiteY31" fmla="*/ 1310640 h 2400300"/>
              <a:gd name="connsiteX32" fmla="*/ 297180 w 1700887"/>
              <a:gd name="connsiteY32" fmla="*/ 1356360 h 2400300"/>
              <a:gd name="connsiteX33" fmla="*/ 297180 w 1700887"/>
              <a:gd name="connsiteY33" fmla="*/ 1539240 h 2400300"/>
              <a:gd name="connsiteX34" fmla="*/ 320040 w 1700887"/>
              <a:gd name="connsiteY34" fmla="*/ 1554480 h 2400300"/>
              <a:gd name="connsiteX35" fmla="*/ 335280 w 1700887"/>
              <a:gd name="connsiteY35" fmla="*/ 1577340 h 2400300"/>
              <a:gd name="connsiteX36" fmla="*/ 358140 w 1700887"/>
              <a:gd name="connsiteY36" fmla="*/ 1600200 h 2400300"/>
              <a:gd name="connsiteX37" fmla="*/ 365760 w 1700887"/>
              <a:gd name="connsiteY37" fmla="*/ 1623060 h 2400300"/>
              <a:gd name="connsiteX38" fmla="*/ 411480 w 1700887"/>
              <a:gd name="connsiteY38" fmla="*/ 1668780 h 2400300"/>
              <a:gd name="connsiteX39" fmla="*/ 457200 w 1700887"/>
              <a:gd name="connsiteY39" fmla="*/ 1722120 h 2400300"/>
              <a:gd name="connsiteX40" fmla="*/ 464820 w 1700887"/>
              <a:gd name="connsiteY40" fmla="*/ 1744980 h 2400300"/>
              <a:gd name="connsiteX41" fmla="*/ 472440 w 1700887"/>
              <a:gd name="connsiteY41" fmla="*/ 1783080 h 2400300"/>
              <a:gd name="connsiteX42" fmla="*/ 487680 w 1700887"/>
              <a:gd name="connsiteY42" fmla="*/ 1805940 h 2400300"/>
              <a:gd name="connsiteX43" fmla="*/ 495300 w 1700887"/>
              <a:gd name="connsiteY43" fmla="*/ 1859280 h 2400300"/>
              <a:gd name="connsiteX44" fmla="*/ 502920 w 1700887"/>
              <a:gd name="connsiteY44" fmla="*/ 1889760 h 2400300"/>
              <a:gd name="connsiteX45" fmla="*/ 510540 w 1700887"/>
              <a:gd name="connsiteY45" fmla="*/ 1943100 h 2400300"/>
              <a:gd name="connsiteX46" fmla="*/ 533400 w 1700887"/>
              <a:gd name="connsiteY46" fmla="*/ 1965960 h 2400300"/>
              <a:gd name="connsiteX47" fmla="*/ 586740 w 1700887"/>
              <a:gd name="connsiteY47" fmla="*/ 2026920 h 2400300"/>
              <a:gd name="connsiteX48" fmla="*/ 601980 w 1700887"/>
              <a:gd name="connsiteY48" fmla="*/ 2049780 h 2400300"/>
              <a:gd name="connsiteX49" fmla="*/ 632460 w 1700887"/>
              <a:gd name="connsiteY49" fmla="*/ 2118360 h 2400300"/>
              <a:gd name="connsiteX50" fmla="*/ 647700 w 1700887"/>
              <a:gd name="connsiteY50" fmla="*/ 2171700 h 2400300"/>
              <a:gd name="connsiteX51" fmla="*/ 662940 w 1700887"/>
              <a:gd name="connsiteY51" fmla="*/ 2202180 h 2400300"/>
              <a:gd name="connsiteX52" fmla="*/ 693420 w 1700887"/>
              <a:gd name="connsiteY52" fmla="*/ 2247900 h 2400300"/>
              <a:gd name="connsiteX53" fmla="*/ 716280 w 1700887"/>
              <a:gd name="connsiteY53" fmla="*/ 2263140 h 2400300"/>
              <a:gd name="connsiteX54" fmla="*/ 723900 w 1700887"/>
              <a:gd name="connsiteY54" fmla="*/ 2286000 h 2400300"/>
              <a:gd name="connsiteX55" fmla="*/ 754380 w 1700887"/>
              <a:gd name="connsiteY55" fmla="*/ 2331720 h 2400300"/>
              <a:gd name="connsiteX56" fmla="*/ 769620 w 1700887"/>
              <a:gd name="connsiteY56" fmla="*/ 2354580 h 2400300"/>
              <a:gd name="connsiteX57" fmla="*/ 784860 w 1700887"/>
              <a:gd name="connsiteY57" fmla="*/ 2377440 h 2400300"/>
              <a:gd name="connsiteX58" fmla="*/ 830580 w 1700887"/>
              <a:gd name="connsiteY58" fmla="*/ 2400300 h 2400300"/>
              <a:gd name="connsiteX59" fmla="*/ 982980 w 1700887"/>
              <a:gd name="connsiteY59" fmla="*/ 2392680 h 2400300"/>
              <a:gd name="connsiteX60" fmla="*/ 1028700 w 1700887"/>
              <a:gd name="connsiteY60" fmla="*/ 2354580 h 2400300"/>
              <a:gd name="connsiteX61" fmla="*/ 1059180 w 1700887"/>
              <a:gd name="connsiteY61" fmla="*/ 2339340 h 2400300"/>
              <a:gd name="connsiteX62" fmla="*/ 1104900 w 1700887"/>
              <a:gd name="connsiteY62" fmla="*/ 2293620 h 2400300"/>
              <a:gd name="connsiteX63" fmla="*/ 1158240 w 1700887"/>
              <a:gd name="connsiteY63" fmla="*/ 2240280 h 2400300"/>
              <a:gd name="connsiteX64" fmla="*/ 1181100 w 1700887"/>
              <a:gd name="connsiteY64" fmla="*/ 2217420 h 2400300"/>
              <a:gd name="connsiteX65" fmla="*/ 1211580 w 1700887"/>
              <a:gd name="connsiteY65" fmla="*/ 2194560 h 2400300"/>
              <a:gd name="connsiteX66" fmla="*/ 1249680 w 1700887"/>
              <a:gd name="connsiteY66" fmla="*/ 2156460 h 2400300"/>
              <a:gd name="connsiteX67" fmla="*/ 1310640 w 1700887"/>
              <a:gd name="connsiteY67" fmla="*/ 2080260 h 2400300"/>
              <a:gd name="connsiteX68" fmla="*/ 1325880 w 1700887"/>
              <a:gd name="connsiteY68" fmla="*/ 2057400 h 2400300"/>
              <a:gd name="connsiteX69" fmla="*/ 1348740 w 1700887"/>
              <a:gd name="connsiteY69" fmla="*/ 2034540 h 2400300"/>
              <a:gd name="connsiteX70" fmla="*/ 1386840 w 1700887"/>
              <a:gd name="connsiteY70" fmla="*/ 1988820 h 2400300"/>
              <a:gd name="connsiteX71" fmla="*/ 1440180 w 1700887"/>
              <a:gd name="connsiteY71" fmla="*/ 1950720 h 2400300"/>
              <a:gd name="connsiteX72" fmla="*/ 1455420 w 1700887"/>
              <a:gd name="connsiteY72" fmla="*/ 1927860 h 2400300"/>
              <a:gd name="connsiteX73" fmla="*/ 1508760 w 1700887"/>
              <a:gd name="connsiteY73" fmla="*/ 1889760 h 2400300"/>
              <a:gd name="connsiteX74" fmla="*/ 1539240 w 1700887"/>
              <a:gd name="connsiteY74" fmla="*/ 1844040 h 2400300"/>
              <a:gd name="connsiteX75" fmla="*/ 1577340 w 1700887"/>
              <a:gd name="connsiteY75" fmla="*/ 1805940 h 2400300"/>
              <a:gd name="connsiteX76" fmla="*/ 1623060 w 1700887"/>
              <a:gd name="connsiteY76" fmla="*/ 1737360 h 2400300"/>
              <a:gd name="connsiteX77" fmla="*/ 1638300 w 1700887"/>
              <a:gd name="connsiteY77" fmla="*/ 1714500 h 2400300"/>
              <a:gd name="connsiteX78" fmla="*/ 1661160 w 1700887"/>
              <a:gd name="connsiteY78" fmla="*/ 1638300 h 2400300"/>
              <a:gd name="connsiteX79" fmla="*/ 1684020 w 1700887"/>
              <a:gd name="connsiteY79" fmla="*/ 1584960 h 2400300"/>
              <a:gd name="connsiteX80" fmla="*/ 1691640 w 1700887"/>
              <a:gd name="connsiteY80" fmla="*/ 1562100 h 2400300"/>
              <a:gd name="connsiteX81" fmla="*/ 1691640 w 1700887"/>
              <a:gd name="connsiteY81" fmla="*/ 1325880 h 2400300"/>
              <a:gd name="connsiteX82" fmla="*/ 1676400 w 1700887"/>
              <a:gd name="connsiteY82" fmla="*/ 1203960 h 2400300"/>
              <a:gd name="connsiteX83" fmla="*/ 1661160 w 1700887"/>
              <a:gd name="connsiteY83" fmla="*/ 1158240 h 2400300"/>
              <a:gd name="connsiteX84" fmla="*/ 1630680 w 1700887"/>
              <a:gd name="connsiteY84" fmla="*/ 1104900 h 2400300"/>
              <a:gd name="connsiteX85" fmla="*/ 1623060 w 1700887"/>
              <a:gd name="connsiteY85" fmla="*/ 1074420 h 2400300"/>
              <a:gd name="connsiteX86" fmla="*/ 1592580 w 1700887"/>
              <a:gd name="connsiteY86" fmla="*/ 1021080 h 2400300"/>
              <a:gd name="connsiteX87" fmla="*/ 1584960 w 1700887"/>
              <a:gd name="connsiteY87" fmla="*/ 990600 h 2400300"/>
              <a:gd name="connsiteX88" fmla="*/ 1539240 w 1700887"/>
              <a:gd name="connsiteY88" fmla="*/ 922020 h 2400300"/>
              <a:gd name="connsiteX89" fmla="*/ 1516380 w 1700887"/>
              <a:gd name="connsiteY89" fmla="*/ 883920 h 2400300"/>
              <a:gd name="connsiteX90" fmla="*/ 1485900 w 1700887"/>
              <a:gd name="connsiteY90" fmla="*/ 868680 h 2400300"/>
              <a:gd name="connsiteX91" fmla="*/ 1432560 w 1700887"/>
              <a:gd name="connsiteY91" fmla="*/ 792480 h 2400300"/>
              <a:gd name="connsiteX92" fmla="*/ 1409700 w 1700887"/>
              <a:gd name="connsiteY92" fmla="*/ 739140 h 2400300"/>
              <a:gd name="connsiteX93" fmla="*/ 1394460 w 1700887"/>
              <a:gd name="connsiteY93" fmla="*/ 716280 h 2400300"/>
              <a:gd name="connsiteX94" fmla="*/ 1386840 w 1700887"/>
              <a:gd name="connsiteY94" fmla="*/ 693420 h 2400300"/>
              <a:gd name="connsiteX95" fmla="*/ 1341120 w 1700887"/>
              <a:gd name="connsiteY95" fmla="*/ 647700 h 2400300"/>
              <a:gd name="connsiteX96" fmla="*/ 1303020 w 1700887"/>
              <a:gd name="connsiteY96" fmla="*/ 594360 h 2400300"/>
              <a:gd name="connsiteX97" fmla="*/ 1272540 w 1700887"/>
              <a:gd name="connsiteY97" fmla="*/ 548640 h 2400300"/>
              <a:gd name="connsiteX98" fmla="*/ 1249680 w 1700887"/>
              <a:gd name="connsiteY98" fmla="*/ 525780 h 2400300"/>
              <a:gd name="connsiteX99" fmla="*/ 1234440 w 1700887"/>
              <a:gd name="connsiteY99" fmla="*/ 502920 h 2400300"/>
              <a:gd name="connsiteX100" fmla="*/ 1150620 w 1700887"/>
              <a:gd name="connsiteY100" fmla="*/ 457200 h 2400300"/>
              <a:gd name="connsiteX101" fmla="*/ 1112520 w 1700887"/>
              <a:gd name="connsiteY101" fmla="*/ 449580 h 2400300"/>
              <a:gd name="connsiteX102" fmla="*/ 1082040 w 1700887"/>
              <a:gd name="connsiteY102" fmla="*/ 434340 h 2400300"/>
              <a:gd name="connsiteX103" fmla="*/ 1021080 w 1700887"/>
              <a:gd name="connsiteY103" fmla="*/ 419100 h 2400300"/>
              <a:gd name="connsiteX104" fmla="*/ 982980 w 1700887"/>
              <a:gd name="connsiteY104" fmla="*/ 403860 h 2400300"/>
              <a:gd name="connsiteX105" fmla="*/ 937260 w 1700887"/>
              <a:gd name="connsiteY105" fmla="*/ 373380 h 2400300"/>
              <a:gd name="connsiteX106" fmla="*/ 845820 w 1700887"/>
              <a:gd name="connsiteY106" fmla="*/ 327660 h 2400300"/>
              <a:gd name="connsiteX107" fmla="*/ 800100 w 1700887"/>
              <a:gd name="connsiteY107" fmla="*/ 304800 h 2400300"/>
              <a:gd name="connsiteX108" fmla="*/ 754380 w 1700887"/>
              <a:gd name="connsiteY108" fmla="*/ 281940 h 2400300"/>
              <a:gd name="connsiteX109" fmla="*/ 708660 w 1700887"/>
              <a:gd name="connsiteY109" fmla="*/ 266700 h 2400300"/>
              <a:gd name="connsiteX110" fmla="*/ 685800 w 1700887"/>
              <a:gd name="connsiteY110" fmla="*/ 243840 h 2400300"/>
              <a:gd name="connsiteX111" fmla="*/ 624840 w 1700887"/>
              <a:gd name="connsiteY111" fmla="*/ 198120 h 2400300"/>
              <a:gd name="connsiteX112" fmla="*/ 594360 w 1700887"/>
              <a:gd name="connsiteY112" fmla="*/ 152400 h 2400300"/>
              <a:gd name="connsiteX113" fmla="*/ 510540 w 1700887"/>
              <a:gd name="connsiteY113" fmla="*/ 83820 h 2400300"/>
              <a:gd name="connsiteX114" fmla="*/ 487680 w 1700887"/>
              <a:gd name="connsiteY114" fmla="*/ 68580 h 2400300"/>
              <a:gd name="connsiteX115" fmla="*/ 441960 w 1700887"/>
              <a:gd name="connsiteY115" fmla="*/ 15240 h 2400300"/>
              <a:gd name="connsiteX116" fmla="*/ 396240 w 1700887"/>
              <a:gd name="connsiteY116" fmla="*/ 0 h 2400300"/>
              <a:gd name="connsiteX117" fmla="*/ 266700 w 1700887"/>
              <a:gd name="connsiteY117" fmla="*/ 7620 h 2400300"/>
              <a:gd name="connsiteX118" fmla="*/ 220980 w 1700887"/>
              <a:gd name="connsiteY118" fmla="*/ 15240 h 2400300"/>
              <a:gd name="connsiteX119" fmla="*/ 198120 w 1700887"/>
              <a:gd name="connsiteY119" fmla="*/ 30480 h 2400300"/>
              <a:gd name="connsiteX120" fmla="*/ 175260 w 1700887"/>
              <a:gd name="connsiteY120" fmla="*/ 3048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700887" h="2400300">
                <a:moveTo>
                  <a:pt x="175260" y="30480"/>
                </a:moveTo>
                <a:lnTo>
                  <a:pt x="175260" y="30480"/>
                </a:lnTo>
                <a:cubicBezTo>
                  <a:pt x="154940" y="40640"/>
                  <a:pt x="131753" y="46416"/>
                  <a:pt x="114300" y="60960"/>
                </a:cubicBezTo>
                <a:cubicBezTo>
                  <a:pt x="87029" y="83686"/>
                  <a:pt x="78982" y="121194"/>
                  <a:pt x="68580" y="152400"/>
                </a:cubicBezTo>
                <a:cubicBezTo>
                  <a:pt x="66040" y="160020"/>
                  <a:pt x="65415" y="168577"/>
                  <a:pt x="60960" y="175260"/>
                </a:cubicBezTo>
                <a:lnTo>
                  <a:pt x="45720" y="198120"/>
                </a:lnTo>
                <a:cubicBezTo>
                  <a:pt x="43180" y="208280"/>
                  <a:pt x="40977" y="218530"/>
                  <a:pt x="38100" y="228600"/>
                </a:cubicBezTo>
                <a:cubicBezTo>
                  <a:pt x="35893" y="236323"/>
                  <a:pt x="30480" y="243428"/>
                  <a:pt x="30480" y="251460"/>
                </a:cubicBezTo>
                <a:cubicBezTo>
                  <a:pt x="30480" y="300597"/>
                  <a:pt x="35784" y="336287"/>
                  <a:pt x="45720" y="381000"/>
                </a:cubicBezTo>
                <a:cubicBezTo>
                  <a:pt x="47673" y="389789"/>
                  <a:pt x="55869" y="424157"/>
                  <a:pt x="60960" y="434340"/>
                </a:cubicBezTo>
                <a:cubicBezTo>
                  <a:pt x="65056" y="442531"/>
                  <a:pt x="71120" y="449580"/>
                  <a:pt x="76200" y="457200"/>
                </a:cubicBezTo>
                <a:cubicBezTo>
                  <a:pt x="93956" y="528223"/>
                  <a:pt x="88643" y="494191"/>
                  <a:pt x="76200" y="624840"/>
                </a:cubicBezTo>
                <a:cubicBezTo>
                  <a:pt x="75438" y="632836"/>
                  <a:pt x="73035" y="641017"/>
                  <a:pt x="68580" y="647700"/>
                </a:cubicBezTo>
                <a:cubicBezTo>
                  <a:pt x="62602" y="656666"/>
                  <a:pt x="52336" y="662054"/>
                  <a:pt x="45720" y="670560"/>
                </a:cubicBezTo>
                <a:cubicBezTo>
                  <a:pt x="34475" y="685018"/>
                  <a:pt x="21032" y="698904"/>
                  <a:pt x="15240" y="716280"/>
                </a:cubicBezTo>
                <a:lnTo>
                  <a:pt x="0" y="762000"/>
                </a:lnTo>
                <a:cubicBezTo>
                  <a:pt x="2540" y="774700"/>
                  <a:pt x="4212" y="787605"/>
                  <a:pt x="7620" y="800100"/>
                </a:cubicBezTo>
                <a:cubicBezTo>
                  <a:pt x="11847" y="815598"/>
                  <a:pt x="17780" y="830580"/>
                  <a:pt x="22860" y="845820"/>
                </a:cubicBezTo>
                <a:lnTo>
                  <a:pt x="30480" y="868680"/>
                </a:lnTo>
                <a:lnTo>
                  <a:pt x="38100" y="891540"/>
                </a:lnTo>
                <a:cubicBezTo>
                  <a:pt x="40640" y="899160"/>
                  <a:pt x="41265" y="907717"/>
                  <a:pt x="45720" y="914400"/>
                </a:cubicBezTo>
                <a:cubicBezTo>
                  <a:pt x="50800" y="922020"/>
                  <a:pt x="57241" y="928891"/>
                  <a:pt x="60960" y="937260"/>
                </a:cubicBezTo>
                <a:cubicBezTo>
                  <a:pt x="67484" y="951940"/>
                  <a:pt x="71120" y="967740"/>
                  <a:pt x="76200" y="982980"/>
                </a:cubicBezTo>
                <a:cubicBezTo>
                  <a:pt x="78740" y="990600"/>
                  <a:pt x="79365" y="999157"/>
                  <a:pt x="83820" y="1005840"/>
                </a:cubicBezTo>
                <a:cubicBezTo>
                  <a:pt x="88900" y="1013460"/>
                  <a:pt x="95341" y="1020331"/>
                  <a:pt x="99060" y="1028700"/>
                </a:cubicBezTo>
                <a:cubicBezTo>
                  <a:pt x="105584" y="1043380"/>
                  <a:pt x="104661" y="1061569"/>
                  <a:pt x="114300" y="1074420"/>
                </a:cubicBezTo>
                <a:cubicBezTo>
                  <a:pt x="121920" y="1084580"/>
                  <a:pt x="130429" y="1094130"/>
                  <a:pt x="137160" y="1104900"/>
                </a:cubicBezTo>
                <a:cubicBezTo>
                  <a:pt x="157203" y="1136969"/>
                  <a:pt x="151562" y="1149782"/>
                  <a:pt x="182880" y="1181100"/>
                </a:cubicBezTo>
                <a:lnTo>
                  <a:pt x="205740" y="1203960"/>
                </a:lnTo>
                <a:cubicBezTo>
                  <a:pt x="222900" y="1255440"/>
                  <a:pt x="199102" y="1199639"/>
                  <a:pt x="236220" y="1242060"/>
                </a:cubicBezTo>
                <a:cubicBezTo>
                  <a:pt x="248281" y="1255844"/>
                  <a:pt x="256540" y="1272540"/>
                  <a:pt x="266700" y="1287780"/>
                </a:cubicBezTo>
                <a:cubicBezTo>
                  <a:pt x="271780" y="1295400"/>
                  <a:pt x="279044" y="1301952"/>
                  <a:pt x="281940" y="1310640"/>
                </a:cubicBezTo>
                <a:lnTo>
                  <a:pt x="297180" y="1356360"/>
                </a:lnTo>
                <a:cubicBezTo>
                  <a:pt x="295773" y="1378874"/>
                  <a:pt x="280742" y="1498146"/>
                  <a:pt x="297180" y="1539240"/>
                </a:cubicBezTo>
                <a:cubicBezTo>
                  <a:pt x="300581" y="1547743"/>
                  <a:pt x="312420" y="1549400"/>
                  <a:pt x="320040" y="1554480"/>
                </a:cubicBezTo>
                <a:cubicBezTo>
                  <a:pt x="325120" y="1562100"/>
                  <a:pt x="329417" y="1570305"/>
                  <a:pt x="335280" y="1577340"/>
                </a:cubicBezTo>
                <a:cubicBezTo>
                  <a:pt x="342179" y="1585619"/>
                  <a:pt x="352162" y="1591234"/>
                  <a:pt x="358140" y="1600200"/>
                </a:cubicBezTo>
                <a:cubicBezTo>
                  <a:pt x="362595" y="1606883"/>
                  <a:pt x="360829" y="1616720"/>
                  <a:pt x="365760" y="1623060"/>
                </a:cubicBezTo>
                <a:cubicBezTo>
                  <a:pt x="378992" y="1640073"/>
                  <a:pt x="399525" y="1650847"/>
                  <a:pt x="411480" y="1668780"/>
                </a:cubicBezTo>
                <a:cubicBezTo>
                  <a:pt x="434690" y="1703595"/>
                  <a:pt x="420244" y="1685164"/>
                  <a:pt x="457200" y="1722120"/>
                </a:cubicBezTo>
                <a:cubicBezTo>
                  <a:pt x="459740" y="1729740"/>
                  <a:pt x="462872" y="1737188"/>
                  <a:pt x="464820" y="1744980"/>
                </a:cubicBezTo>
                <a:cubicBezTo>
                  <a:pt x="467961" y="1757545"/>
                  <a:pt x="467892" y="1770953"/>
                  <a:pt x="472440" y="1783080"/>
                </a:cubicBezTo>
                <a:cubicBezTo>
                  <a:pt x="475656" y="1791655"/>
                  <a:pt x="482600" y="1798320"/>
                  <a:pt x="487680" y="1805940"/>
                </a:cubicBezTo>
                <a:cubicBezTo>
                  <a:pt x="490220" y="1823720"/>
                  <a:pt x="492087" y="1841609"/>
                  <a:pt x="495300" y="1859280"/>
                </a:cubicBezTo>
                <a:cubicBezTo>
                  <a:pt x="497173" y="1869584"/>
                  <a:pt x="501047" y="1879456"/>
                  <a:pt x="502920" y="1889760"/>
                </a:cubicBezTo>
                <a:cubicBezTo>
                  <a:pt x="506133" y="1907431"/>
                  <a:pt x="503870" y="1926424"/>
                  <a:pt x="510540" y="1943100"/>
                </a:cubicBezTo>
                <a:cubicBezTo>
                  <a:pt x="514542" y="1953106"/>
                  <a:pt x="526784" y="1957454"/>
                  <a:pt x="533400" y="1965960"/>
                </a:cubicBezTo>
                <a:cubicBezTo>
                  <a:pt x="581269" y="2027506"/>
                  <a:pt x="542485" y="1997417"/>
                  <a:pt x="586740" y="2026920"/>
                </a:cubicBezTo>
                <a:cubicBezTo>
                  <a:pt x="591820" y="2034540"/>
                  <a:pt x="598261" y="2041411"/>
                  <a:pt x="601980" y="2049780"/>
                </a:cubicBezTo>
                <a:cubicBezTo>
                  <a:pt x="638252" y="2131392"/>
                  <a:pt x="597970" y="2066625"/>
                  <a:pt x="632460" y="2118360"/>
                </a:cubicBezTo>
                <a:cubicBezTo>
                  <a:pt x="636327" y="2133827"/>
                  <a:pt x="641141" y="2156396"/>
                  <a:pt x="647700" y="2171700"/>
                </a:cubicBezTo>
                <a:cubicBezTo>
                  <a:pt x="652175" y="2182141"/>
                  <a:pt x="657096" y="2192440"/>
                  <a:pt x="662940" y="2202180"/>
                </a:cubicBezTo>
                <a:cubicBezTo>
                  <a:pt x="672364" y="2217886"/>
                  <a:pt x="678180" y="2237740"/>
                  <a:pt x="693420" y="2247900"/>
                </a:cubicBezTo>
                <a:lnTo>
                  <a:pt x="716280" y="2263140"/>
                </a:lnTo>
                <a:cubicBezTo>
                  <a:pt x="718820" y="2270760"/>
                  <a:pt x="719999" y="2278979"/>
                  <a:pt x="723900" y="2286000"/>
                </a:cubicBezTo>
                <a:cubicBezTo>
                  <a:pt x="732795" y="2302011"/>
                  <a:pt x="744220" y="2316480"/>
                  <a:pt x="754380" y="2331720"/>
                </a:cubicBezTo>
                <a:lnTo>
                  <a:pt x="769620" y="2354580"/>
                </a:lnTo>
                <a:cubicBezTo>
                  <a:pt x="774700" y="2362200"/>
                  <a:pt x="776172" y="2374544"/>
                  <a:pt x="784860" y="2377440"/>
                </a:cubicBezTo>
                <a:cubicBezTo>
                  <a:pt x="816408" y="2387956"/>
                  <a:pt x="801037" y="2380605"/>
                  <a:pt x="830580" y="2400300"/>
                </a:cubicBezTo>
                <a:cubicBezTo>
                  <a:pt x="881380" y="2397760"/>
                  <a:pt x="932544" y="2399259"/>
                  <a:pt x="982980" y="2392680"/>
                </a:cubicBezTo>
                <a:cubicBezTo>
                  <a:pt x="997776" y="2390750"/>
                  <a:pt x="1019404" y="2361220"/>
                  <a:pt x="1028700" y="2354580"/>
                </a:cubicBezTo>
                <a:cubicBezTo>
                  <a:pt x="1037943" y="2347978"/>
                  <a:pt x="1049020" y="2344420"/>
                  <a:pt x="1059180" y="2339340"/>
                </a:cubicBezTo>
                <a:cubicBezTo>
                  <a:pt x="1112495" y="2268253"/>
                  <a:pt x="1053474" y="2339904"/>
                  <a:pt x="1104900" y="2293620"/>
                </a:cubicBezTo>
                <a:cubicBezTo>
                  <a:pt x="1123590" y="2276799"/>
                  <a:pt x="1140460" y="2258060"/>
                  <a:pt x="1158240" y="2240280"/>
                </a:cubicBezTo>
                <a:cubicBezTo>
                  <a:pt x="1165860" y="2232660"/>
                  <a:pt x="1172479" y="2223886"/>
                  <a:pt x="1181100" y="2217420"/>
                </a:cubicBezTo>
                <a:cubicBezTo>
                  <a:pt x="1191260" y="2209800"/>
                  <a:pt x="1202600" y="2203540"/>
                  <a:pt x="1211580" y="2194560"/>
                </a:cubicBezTo>
                <a:cubicBezTo>
                  <a:pt x="1262380" y="2143760"/>
                  <a:pt x="1188720" y="2197100"/>
                  <a:pt x="1249680" y="2156460"/>
                </a:cubicBezTo>
                <a:cubicBezTo>
                  <a:pt x="1284647" y="2104010"/>
                  <a:pt x="1241733" y="2166393"/>
                  <a:pt x="1310640" y="2080260"/>
                </a:cubicBezTo>
                <a:cubicBezTo>
                  <a:pt x="1316361" y="2073109"/>
                  <a:pt x="1320017" y="2064435"/>
                  <a:pt x="1325880" y="2057400"/>
                </a:cubicBezTo>
                <a:cubicBezTo>
                  <a:pt x="1332779" y="2049121"/>
                  <a:pt x="1341841" y="2042819"/>
                  <a:pt x="1348740" y="2034540"/>
                </a:cubicBezTo>
                <a:cubicBezTo>
                  <a:pt x="1375985" y="2001846"/>
                  <a:pt x="1350411" y="2019177"/>
                  <a:pt x="1386840" y="1988820"/>
                </a:cubicBezTo>
                <a:cubicBezTo>
                  <a:pt x="1412800" y="1967187"/>
                  <a:pt x="1412728" y="1978172"/>
                  <a:pt x="1440180" y="1950720"/>
                </a:cubicBezTo>
                <a:cubicBezTo>
                  <a:pt x="1446656" y="1944244"/>
                  <a:pt x="1448944" y="1934336"/>
                  <a:pt x="1455420" y="1927860"/>
                </a:cubicBezTo>
                <a:cubicBezTo>
                  <a:pt x="1464872" y="1918408"/>
                  <a:pt x="1495780" y="1898413"/>
                  <a:pt x="1508760" y="1889760"/>
                </a:cubicBezTo>
                <a:cubicBezTo>
                  <a:pt x="1518920" y="1874520"/>
                  <a:pt x="1526288" y="1856992"/>
                  <a:pt x="1539240" y="1844040"/>
                </a:cubicBezTo>
                <a:cubicBezTo>
                  <a:pt x="1551940" y="1831340"/>
                  <a:pt x="1565408" y="1819364"/>
                  <a:pt x="1577340" y="1805940"/>
                </a:cubicBezTo>
                <a:cubicBezTo>
                  <a:pt x="1598700" y="1781910"/>
                  <a:pt x="1605778" y="1765011"/>
                  <a:pt x="1623060" y="1737360"/>
                </a:cubicBezTo>
                <a:cubicBezTo>
                  <a:pt x="1627914" y="1729594"/>
                  <a:pt x="1634581" y="1722869"/>
                  <a:pt x="1638300" y="1714500"/>
                </a:cubicBezTo>
                <a:cubicBezTo>
                  <a:pt x="1652787" y="1681905"/>
                  <a:pt x="1652294" y="1669331"/>
                  <a:pt x="1661160" y="1638300"/>
                </a:cubicBezTo>
                <a:cubicBezTo>
                  <a:pt x="1671372" y="1602559"/>
                  <a:pt x="1666603" y="1625600"/>
                  <a:pt x="1684020" y="1584960"/>
                </a:cubicBezTo>
                <a:cubicBezTo>
                  <a:pt x="1687184" y="1577577"/>
                  <a:pt x="1689100" y="1569720"/>
                  <a:pt x="1691640" y="1562100"/>
                </a:cubicBezTo>
                <a:cubicBezTo>
                  <a:pt x="1703903" y="1451737"/>
                  <a:pt x="1704037" y="1482906"/>
                  <a:pt x="1691640" y="1325880"/>
                </a:cubicBezTo>
                <a:cubicBezTo>
                  <a:pt x="1688417" y="1285051"/>
                  <a:pt x="1689352" y="1242815"/>
                  <a:pt x="1676400" y="1203960"/>
                </a:cubicBezTo>
                <a:cubicBezTo>
                  <a:pt x="1671320" y="1188720"/>
                  <a:pt x="1667684" y="1172920"/>
                  <a:pt x="1661160" y="1158240"/>
                </a:cubicBezTo>
                <a:cubicBezTo>
                  <a:pt x="1625788" y="1078652"/>
                  <a:pt x="1667172" y="1202211"/>
                  <a:pt x="1630680" y="1104900"/>
                </a:cubicBezTo>
                <a:cubicBezTo>
                  <a:pt x="1627003" y="1095094"/>
                  <a:pt x="1627185" y="1084046"/>
                  <a:pt x="1623060" y="1074420"/>
                </a:cubicBezTo>
                <a:cubicBezTo>
                  <a:pt x="1578844" y="971250"/>
                  <a:pt x="1640040" y="1147640"/>
                  <a:pt x="1592580" y="1021080"/>
                </a:cubicBezTo>
                <a:cubicBezTo>
                  <a:pt x="1588903" y="1011274"/>
                  <a:pt x="1589213" y="1000170"/>
                  <a:pt x="1584960" y="990600"/>
                </a:cubicBezTo>
                <a:cubicBezTo>
                  <a:pt x="1570201" y="957392"/>
                  <a:pt x="1558437" y="950816"/>
                  <a:pt x="1539240" y="922020"/>
                </a:cubicBezTo>
                <a:cubicBezTo>
                  <a:pt x="1531025" y="909697"/>
                  <a:pt x="1526853" y="894393"/>
                  <a:pt x="1516380" y="883920"/>
                </a:cubicBezTo>
                <a:cubicBezTo>
                  <a:pt x="1508348" y="875888"/>
                  <a:pt x="1496060" y="873760"/>
                  <a:pt x="1485900" y="868680"/>
                </a:cubicBezTo>
                <a:cubicBezTo>
                  <a:pt x="1448375" y="812393"/>
                  <a:pt x="1466410" y="837613"/>
                  <a:pt x="1432560" y="792480"/>
                </a:cubicBezTo>
                <a:cubicBezTo>
                  <a:pt x="1424011" y="766833"/>
                  <a:pt x="1424766" y="765505"/>
                  <a:pt x="1409700" y="739140"/>
                </a:cubicBezTo>
                <a:cubicBezTo>
                  <a:pt x="1405156" y="731189"/>
                  <a:pt x="1398556" y="724471"/>
                  <a:pt x="1394460" y="716280"/>
                </a:cubicBezTo>
                <a:cubicBezTo>
                  <a:pt x="1390868" y="709096"/>
                  <a:pt x="1391771" y="699760"/>
                  <a:pt x="1386840" y="693420"/>
                </a:cubicBezTo>
                <a:cubicBezTo>
                  <a:pt x="1373608" y="676407"/>
                  <a:pt x="1353075" y="665633"/>
                  <a:pt x="1341120" y="647700"/>
                </a:cubicBezTo>
                <a:cubicBezTo>
                  <a:pt x="1291573" y="573379"/>
                  <a:pt x="1369181" y="688876"/>
                  <a:pt x="1303020" y="594360"/>
                </a:cubicBezTo>
                <a:cubicBezTo>
                  <a:pt x="1292516" y="579355"/>
                  <a:pt x="1285492" y="561592"/>
                  <a:pt x="1272540" y="548640"/>
                </a:cubicBezTo>
                <a:cubicBezTo>
                  <a:pt x="1264920" y="541020"/>
                  <a:pt x="1256579" y="534059"/>
                  <a:pt x="1249680" y="525780"/>
                </a:cubicBezTo>
                <a:cubicBezTo>
                  <a:pt x="1243817" y="518745"/>
                  <a:pt x="1241332" y="508951"/>
                  <a:pt x="1234440" y="502920"/>
                </a:cubicBezTo>
                <a:cubicBezTo>
                  <a:pt x="1210861" y="482288"/>
                  <a:pt x="1180692" y="466222"/>
                  <a:pt x="1150620" y="457200"/>
                </a:cubicBezTo>
                <a:cubicBezTo>
                  <a:pt x="1138215" y="453478"/>
                  <a:pt x="1125220" y="452120"/>
                  <a:pt x="1112520" y="449580"/>
                </a:cubicBezTo>
                <a:cubicBezTo>
                  <a:pt x="1102360" y="444500"/>
                  <a:pt x="1092816" y="437932"/>
                  <a:pt x="1082040" y="434340"/>
                </a:cubicBezTo>
                <a:cubicBezTo>
                  <a:pt x="1062169" y="427716"/>
                  <a:pt x="1040527" y="426879"/>
                  <a:pt x="1021080" y="419100"/>
                </a:cubicBezTo>
                <a:cubicBezTo>
                  <a:pt x="1008380" y="414020"/>
                  <a:pt x="994988" y="410410"/>
                  <a:pt x="982980" y="403860"/>
                </a:cubicBezTo>
                <a:cubicBezTo>
                  <a:pt x="966900" y="395089"/>
                  <a:pt x="954636" y="379172"/>
                  <a:pt x="937260" y="373380"/>
                </a:cubicBezTo>
                <a:cubicBezTo>
                  <a:pt x="874164" y="352348"/>
                  <a:pt x="904906" y="367051"/>
                  <a:pt x="845820" y="327660"/>
                </a:cubicBezTo>
                <a:cubicBezTo>
                  <a:pt x="798292" y="295974"/>
                  <a:pt x="847422" y="325832"/>
                  <a:pt x="800100" y="304800"/>
                </a:cubicBezTo>
                <a:cubicBezTo>
                  <a:pt x="784530" y="297880"/>
                  <a:pt x="770108" y="288493"/>
                  <a:pt x="754380" y="281940"/>
                </a:cubicBezTo>
                <a:cubicBezTo>
                  <a:pt x="739551" y="275761"/>
                  <a:pt x="708660" y="266700"/>
                  <a:pt x="708660" y="266700"/>
                </a:cubicBezTo>
                <a:cubicBezTo>
                  <a:pt x="701040" y="259080"/>
                  <a:pt x="694140" y="250664"/>
                  <a:pt x="685800" y="243840"/>
                </a:cubicBezTo>
                <a:cubicBezTo>
                  <a:pt x="666141" y="227756"/>
                  <a:pt x="638929" y="219254"/>
                  <a:pt x="624840" y="198120"/>
                </a:cubicBezTo>
                <a:cubicBezTo>
                  <a:pt x="614680" y="182880"/>
                  <a:pt x="607312" y="165352"/>
                  <a:pt x="594360" y="152400"/>
                </a:cubicBezTo>
                <a:cubicBezTo>
                  <a:pt x="560920" y="118960"/>
                  <a:pt x="562726" y="118611"/>
                  <a:pt x="510540" y="83820"/>
                </a:cubicBezTo>
                <a:cubicBezTo>
                  <a:pt x="502920" y="78740"/>
                  <a:pt x="494156" y="75056"/>
                  <a:pt x="487680" y="68580"/>
                </a:cubicBezTo>
                <a:cubicBezTo>
                  <a:pt x="473884" y="54784"/>
                  <a:pt x="460623" y="25608"/>
                  <a:pt x="441960" y="15240"/>
                </a:cubicBezTo>
                <a:cubicBezTo>
                  <a:pt x="427917" y="7438"/>
                  <a:pt x="396240" y="0"/>
                  <a:pt x="396240" y="0"/>
                </a:cubicBezTo>
                <a:cubicBezTo>
                  <a:pt x="353060" y="2540"/>
                  <a:pt x="309792" y="3873"/>
                  <a:pt x="266700" y="7620"/>
                </a:cubicBezTo>
                <a:cubicBezTo>
                  <a:pt x="251308" y="8958"/>
                  <a:pt x="235637" y="10354"/>
                  <a:pt x="220980" y="15240"/>
                </a:cubicBezTo>
                <a:cubicBezTo>
                  <a:pt x="212292" y="18136"/>
                  <a:pt x="206311" y="26384"/>
                  <a:pt x="198120" y="30480"/>
                </a:cubicBezTo>
                <a:cubicBezTo>
                  <a:pt x="181274" y="38903"/>
                  <a:pt x="179070" y="30480"/>
                  <a:pt x="175260" y="30480"/>
                </a:cubicBezTo>
                <a:close/>
              </a:path>
            </a:pathLst>
          </a:custGeom>
          <a:solidFill>
            <a:schemeClr val="accent3">
              <a:lumMod val="85000"/>
            </a:schemeClr>
          </a:solidFill>
          <a:ln>
            <a:headEnd type="none" w="med" len="med"/>
            <a:tailEnd type="triangl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noAutofit/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endParaRPr lang="en-US" sz="2800" dirty="0">
              <a:solidFill>
                <a:srgbClr val="111111"/>
              </a:solidFill>
              <a:latin typeface="Times New Roman" pitchFamily="18" charset="0"/>
              <a:ea typeface="Gulim" pitchFamily="34" charset="-127"/>
            </a:endParaRPr>
          </a:p>
        </p:txBody>
      </p:sp>
      <p:grpSp>
        <p:nvGrpSpPr>
          <p:cNvPr id="4096" name="Group 4095"/>
          <p:cNvGrpSpPr/>
          <p:nvPr/>
        </p:nvGrpSpPr>
        <p:grpSpPr>
          <a:xfrm>
            <a:off x="1640465" y="2716998"/>
            <a:ext cx="5287059" cy="4045721"/>
            <a:chOff x="1785245" y="2716998"/>
            <a:chExt cx="5287059" cy="4045721"/>
          </a:xfrm>
        </p:grpSpPr>
        <p:cxnSp>
          <p:nvCxnSpPr>
            <p:cNvPr id="96" name="מחבר חץ ישר 13"/>
            <p:cNvCxnSpPr>
              <a:stCxn id="23" idx="0"/>
              <a:endCxn id="28" idx="4"/>
            </p:cNvCxnSpPr>
            <p:nvPr/>
          </p:nvCxnSpPr>
          <p:spPr bwMode="auto">
            <a:xfrm flipH="1" flipV="1">
              <a:off x="3896138" y="3861930"/>
              <a:ext cx="309671" cy="473185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 bwMode="auto">
            <a:xfrm>
              <a:off x="2581986" y="4439172"/>
              <a:ext cx="3792351" cy="31237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>
              <a:off x="2089923" y="5130702"/>
              <a:ext cx="4284414" cy="5739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מחבר חץ ישר 13"/>
            <p:cNvCxnSpPr>
              <a:stCxn id="17" idx="0"/>
              <a:endCxn id="24" idx="3"/>
            </p:cNvCxnSpPr>
            <p:nvPr/>
          </p:nvCxnSpPr>
          <p:spPr bwMode="auto">
            <a:xfrm flipV="1">
              <a:off x="3035763" y="3211802"/>
              <a:ext cx="799727" cy="430875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מחבר חץ ישר 20"/>
            <p:cNvCxnSpPr>
              <a:stCxn id="27" idx="1"/>
              <a:endCxn id="24" idx="5"/>
            </p:cNvCxnSpPr>
            <p:nvPr/>
          </p:nvCxnSpPr>
          <p:spPr bwMode="auto">
            <a:xfrm flipH="1" flipV="1">
              <a:off x="4002995" y="3211802"/>
              <a:ext cx="623487" cy="428807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מחבר חץ ישר 12"/>
            <p:cNvCxnSpPr>
              <a:stCxn id="13" idx="0"/>
              <a:endCxn id="29" idx="5"/>
            </p:cNvCxnSpPr>
            <p:nvPr/>
          </p:nvCxnSpPr>
          <p:spPr bwMode="auto">
            <a:xfrm flipH="1" flipV="1">
              <a:off x="5145716" y="4509372"/>
              <a:ext cx="207233" cy="472113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אליפסה 28"/>
            <p:cNvSpPr/>
            <p:nvPr/>
          </p:nvSpPr>
          <p:spPr bwMode="auto">
            <a:xfrm>
              <a:off x="5235399" y="4981485"/>
              <a:ext cx="235099" cy="236962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4" name="מחבר חץ ישר 36"/>
            <p:cNvCxnSpPr>
              <a:stCxn id="30" idx="0"/>
              <a:endCxn id="17" idx="5"/>
            </p:cNvCxnSpPr>
            <p:nvPr/>
          </p:nvCxnSpPr>
          <p:spPr bwMode="auto">
            <a:xfrm flipH="1" flipV="1">
              <a:off x="3113030" y="3809187"/>
              <a:ext cx="328574" cy="521467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מחבר חץ ישר 38"/>
            <p:cNvCxnSpPr>
              <a:stCxn id="18" idx="0"/>
              <a:endCxn id="17" idx="3"/>
            </p:cNvCxnSpPr>
            <p:nvPr/>
          </p:nvCxnSpPr>
          <p:spPr bwMode="auto">
            <a:xfrm flipV="1">
              <a:off x="2570699" y="3809187"/>
              <a:ext cx="387796" cy="521466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מחבר חץ ישר 36"/>
            <p:cNvCxnSpPr>
              <a:stCxn id="57" idx="0"/>
              <a:endCxn id="29" idx="3"/>
            </p:cNvCxnSpPr>
            <p:nvPr/>
          </p:nvCxnSpPr>
          <p:spPr bwMode="auto">
            <a:xfrm flipV="1">
              <a:off x="4439790" y="4509372"/>
              <a:ext cx="562876" cy="496404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אליפסה 37"/>
            <p:cNvSpPr/>
            <p:nvPr/>
          </p:nvSpPr>
          <p:spPr bwMode="auto">
            <a:xfrm>
              <a:off x="2926490" y="3642677"/>
              <a:ext cx="218545" cy="195079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tIns="182880" rIns="0" bIns="44450" anchor="ctr" anchorCtr="0"/>
            <a:lstStyle/>
            <a:p>
              <a:pPr lvl="0" eaLnBrk="0" hangingPunct="0">
                <a:lnSpc>
                  <a:spcPct val="95000"/>
                </a:lnSpc>
                <a:spcAft>
                  <a:spcPct val="40000"/>
                </a:spcAft>
                <a:buClr>
                  <a:srgbClr val="4D4D4D"/>
                </a:buClr>
              </a:pPr>
              <a:endParaRPr lang="en-US" sz="6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3123872" y="3730674"/>
              <a:ext cx="3250465" cy="3701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מחבר חץ ישר 36"/>
            <p:cNvCxnSpPr>
              <a:stCxn id="29" idx="0"/>
              <a:endCxn id="27" idx="5"/>
            </p:cNvCxnSpPr>
            <p:nvPr/>
          </p:nvCxnSpPr>
          <p:spPr bwMode="auto">
            <a:xfrm flipH="1" flipV="1">
              <a:off x="4792783" y="3803930"/>
              <a:ext cx="281408" cy="526723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מחבר חץ ישר 13"/>
            <p:cNvCxnSpPr>
              <a:stCxn id="28" idx="0"/>
              <a:endCxn id="24" idx="4"/>
            </p:cNvCxnSpPr>
            <p:nvPr/>
          </p:nvCxnSpPr>
          <p:spPr bwMode="auto">
            <a:xfrm flipV="1">
              <a:off x="3896138" y="3244073"/>
              <a:ext cx="23105" cy="421922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מחבר חץ ישר 38"/>
            <p:cNvCxnSpPr>
              <a:stCxn id="23" idx="0"/>
              <a:endCxn id="27" idx="3"/>
            </p:cNvCxnSpPr>
            <p:nvPr/>
          </p:nvCxnSpPr>
          <p:spPr bwMode="auto">
            <a:xfrm flipV="1">
              <a:off x="4205809" y="3803930"/>
              <a:ext cx="420673" cy="531185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אליפסה 42"/>
            <p:cNvSpPr/>
            <p:nvPr/>
          </p:nvSpPr>
          <p:spPr bwMode="auto">
            <a:xfrm>
              <a:off x="4096880" y="4335115"/>
              <a:ext cx="217857" cy="197997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tIns="0" rIns="0" bIns="44450" anchor="ctr" anchorCtr="0">
              <a:noAutofit/>
            </a:bodyPr>
            <a:lstStyle/>
            <a:p>
              <a:pPr marL="381000" indent="-381000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 sz="2000" i="1" dirty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24" name="אליפסה 8"/>
            <p:cNvSpPr/>
            <p:nvPr/>
          </p:nvSpPr>
          <p:spPr bwMode="auto">
            <a:xfrm>
              <a:off x="3800799" y="3023714"/>
              <a:ext cx="236887" cy="220359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lIns="0" tIns="0" rIns="0" bIns="0" anchor="ctr" anchorCtr="0">
              <a:noAutofit/>
            </a:bodyPr>
            <a:lstStyle/>
            <a:p>
              <a:pPr marL="381000" indent="-381000" eaLnBrk="0" hangingPunct="0">
                <a:lnSpc>
                  <a:spcPct val="95000"/>
                </a:lnSpc>
                <a:spcAft>
                  <a:spcPct val="40000"/>
                </a:spcAft>
                <a:buClr>
                  <a:srgbClr val="4D4D4D"/>
                </a:buClr>
                <a:defRPr/>
              </a:pPr>
              <a:endParaRPr lang="en-US" sz="4000" b="1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cxnSp>
          <p:nvCxnSpPr>
            <p:cNvPr id="25" name="מחבר חץ ישר 13"/>
            <p:cNvCxnSpPr>
              <a:stCxn id="30" idx="0"/>
              <a:endCxn id="28" idx="4"/>
            </p:cNvCxnSpPr>
            <p:nvPr/>
          </p:nvCxnSpPr>
          <p:spPr bwMode="auto">
            <a:xfrm flipV="1">
              <a:off x="3441604" y="3861930"/>
              <a:ext cx="454534" cy="468724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מחבר חץ ישר 38"/>
            <p:cNvCxnSpPr>
              <a:stCxn id="29" idx="0"/>
              <a:endCxn id="28" idx="4"/>
            </p:cNvCxnSpPr>
            <p:nvPr/>
          </p:nvCxnSpPr>
          <p:spPr bwMode="auto">
            <a:xfrm flipH="1" flipV="1">
              <a:off x="3896138" y="3861930"/>
              <a:ext cx="1178053" cy="468723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אליפסה 37"/>
            <p:cNvSpPr/>
            <p:nvPr/>
          </p:nvSpPr>
          <p:spPr bwMode="auto">
            <a:xfrm>
              <a:off x="4592040" y="3606784"/>
              <a:ext cx="235185" cy="230971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tIns="182880" rIns="0" bIns="44450" anchor="ctr" anchorCtr="0"/>
            <a:lstStyle/>
            <a:p>
              <a:pPr lvl="0" eaLnBrk="0" hangingPunct="0">
                <a:lnSpc>
                  <a:spcPct val="95000"/>
                </a:lnSpc>
                <a:spcAft>
                  <a:spcPct val="40000"/>
                </a:spcAft>
                <a:buClr>
                  <a:srgbClr val="4D4D4D"/>
                </a:buClr>
              </a:pPr>
              <a:endParaRPr lang="en-US" sz="6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28" name="אליפסה 37"/>
            <p:cNvSpPr/>
            <p:nvPr/>
          </p:nvSpPr>
          <p:spPr bwMode="auto">
            <a:xfrm>
              <a:off x="3786865" y="3665995"/>
              <a:ext cx="218545" cy="195935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tIns="182880" rIns="0" bIns="44450" anchor="ctr" anchorCtr="0"/>
            <a:lstStyle/>
            <a:p>
              <a:pPr lvl="0" eaLnBrk="0" hangingPunct="0">
                <a:lnSpc>
                  <a:spcPct val="95000"/>
                </a:lnSpc>
                <a:spcAft>
                  <a:spcPct val="40000"/>
                </a:spcAft>
                <a:buClr>
                  <a:srgbClr val="4D4D4D"/>
                </a:buClr>
              </a:pPr>
              <a:endParaRPr lang="en-US" sz="6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29" name="אליפסה 19"/>
            <p:cNvSpPr/>
            <p:nvPr/>
          </p:nvSpPr>
          <p:spPr bwMode="auto">
            <a:xfrm>
              <a:off x="4973040" y="4330653"/>
              <a:ext cx="202302" cy="209382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1440" tIns="182880" rIns="91440" bIns="44450" anchor="ctr" anchorCtr="0"/>
            <a:lstStyle/>
            <a:p>
              <a:pPr lvl="0" eaLnBrk="0" hangingPunct="0">
                <a:lnSpc>
                  <a:spcPct val="95000"/>
                </a:lnSpc>
                <a:spcAft>
                  <a:spcPct val="40000"/>
                </a:spcAft>
                <a:buClr>
                  <a:srgbClr val="4D4D4D"/>
                </a:buClr>
              </a:pPr>
              <a:endParaRPr lang="en-US" sz="6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30" name="אליפסה 40"/>
            <p:cNvSpPr/>
            <p:nvPr/>
          </p:nvSpPr>
          <p:spPr bwMode="auto">
            <a:xfrm>
              <a:off x="3333628" y="4330654"/>
              <a:ext cx="215952" cy="209381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tIns="44450" rIns="90488" bIns="44450" anchor="ctr" anchorCtr="0"/>
            <a:lstStyle/>
            <a:p>
              <a:pPr marL="381000" indent="-381000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 sz="2400" i="1" dirty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cxnSp>
          <p:nvCxnSpPr>
            <p:cNvPr id="31" name="מחבר חץ ישר 36"/>
            <p:cNvCxnSpPr>
              <a:stCxn id="32" idx="0"/>
              <a:endCxn id="18" idx="4"/>
            </p:cNvCxnSpPr>
            <p:nvPr/>
          </p:nvCxnSpPr>
          <p:spPr bwMode="auto">
            <a:xfrm flipV="1">
              <a:off x="1917128" y="4540035"/>
              <a:ext cx="653571" cy="465741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אליפסה 28"/>
            <p:cNvSpPr/>
            <p:nvPr/>
          </p:nvSpPr>
          <p:spPr bwMode="auto">
            <a:xfrm>
              <a:off x="1785245" y="5005776"/>
              <a:ext cx="263765" cy="229615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33" name="מחבר חץ ישר 36"/>
            <p:cNvCxnSpPr>
              <a:stCxn id="34" idx="0"/>
              <a:endCxn id="30" idx="4"/>
            </p:cNvCxnSpPr>
            <p:nvPr/>
          </p:nvCxnSpPr>
          <p:spPr bwMode="auto">
            <a:xfrm flipV="1">
              <a:off x="2826682" y="4540035"/>
              <a:ext cx="614922" cy="503702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אליפסה 28"/>
            <p:cNvSpPr/>
            <p:nvPr/>
          </p:nvSpPr>
          <p:spPr bwMode="auto">
            <a:xfrm>
              <a:off x="2726874" y="5043737"/>
              <a:ext cx="199616" cy="199001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35" name="מחבר חץ ישר 36"/>
            <p:cNvCxnSpPr>
              <a:stCxn id="36" idx="0"/>
              <a:endCxn id="23" idx="4"/>
            </p:cNvCxnSpPr>
            <p:nvPr/>
          </p:nvCxnSpPr>
          <p:spPr bwMode="auto">
            <a:xfrm flipV="1">
              <a:off x="3586836" y="4533112"/>
              <a:ext cx="618973" cy="511629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אליפסה 28"/>
            <p:cNvSpPr/>
            <p:nvPr/>
          </p:nvSpPr>
          <p:spPr bwMode="auto">
            <a:xfrm>
              <a:off x="3484289" y="5044741"/>
              <a:ext cx="205093" cy="197997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37" name="מחבר חץ ישר 36"/>
            <p:cNvCxnSpPr>
              <a:endCxn id="23" idx="4"/>
            </p:cNvCxnSpPr>
            <p:nvPr/>
          </p:nvCxnSpPr>
          <p:spPr bwMode="auto">
            <a:xfrm flipH="1" flipV="1">
              <a:off x="4205809" y="4533112"/>
              <a:ext cx="275168" cy="472666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מחבר חץ ישר 36"/>
            <p:cNvCxnSpPr>
              <a:stCxn id="36" idx="0"/>
              <a:endCxn id="18" idx="4"/>
            </p:cNvCxnSpPr>
            <p:nvPr/>
          </p:nvCxnSpPr>
          <p:spPr bwMode="auto">
            <a:xfrm flipH="1" flipV="1">
              <a:off x="2570699" y="4540035"/>
              <a:ext cx="1016137" cy="504706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מחבר חץ ישר 12"/>
            <p:cNvCxnSpPr>
              <a:stCxn id="53" idx="0"/>
            </p:cNvCxnSpPr>
            <p:nvPr/>
          </p:nvCxnSpPr>
          <p:spPr bwMode="auto">
            <a:xfrm flipH="1" flipV="1">
              <a:off x="5348453" y="5224819"/>
              <a:ext cx="568876" cy="465742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מחבר חץ ישר 36"/>
            <p:cNvCxnSpPr>
              <a:stCxn id="46" idx="0"/>
              <a:endCxn id="13" idx="4"/>
            </p:cNvCxnSpPr>
            <p:nvPr/>
          </p:nvCxnSpPr>
          <p:spPr bwMode="auto">
            <a:xfrm flipV="1">
              <a:off x="4695224" y="5218447"/>
              <a:ext cx="657725" cy="486151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מחבר חץ ישר 36"/>
            <p:cNvCxnSpPr>
              <a:stCxn id="42" idx="0"/>
              <a:endCxn id="32" idx="4"/>
            </p:cNvCxnSpPr>
            <p:nvPr/>
          </p:nvCxnSpPr>
          <p:spPr bwMode="auto">
            <a:xfrm flipH="1" flipV="1">
              <a:off x="1917128" y="5235391"/>
              <a:ext cx="258064" cy="455169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מחבר חץ ישר 36"/>
            <p:cNvCxnSpPr>
              <a:stCxn id="45" idx="0"/>
              <a:endCxn id="36" idx="4"/>
            </p:cNvCxnSpPr>
            <p:nvPr/>
          </p:nvCxnSpPr>
          <p:spPr bwMode="auto">
            <a:xfrm flipV="1">
              <a:off x="3084746" y="5242738"/>
              <a:ext cx="502090" cy="485783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endCxn id="66" idx="1"/>
            </p:cNvCxnSpPr>
            <p:nvPr/>
          </p:nvCxnSpPr>
          <p:spPr bwMode="auto">
            <a:xfrm flipV="1">
              <a:off x="2186460" y="5741657"/>
              <a:ext cx="4126548" cy="86358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מחבר חץ ישר 36"/>
            <p:cNvCxnSpPr>
              <a:stCxn id="48" idx="0"/>
            </p:cNvCxnSpPr>
            <p:nvPr/>
          </p:nvCxnSpPr>
          <p:spPr bwMode="auto">
            <a:xfrm flipV="1">
              <a:off x="3844900" y="5217897"/>
              <a:ext cx="618973" cy="511628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מחבר חץ ישר 36"/>
            <p:cNvCxnSpPr>
              <a:stCxn id="46" idx="0"/>
              <a:endCxn id="36" idx="4"/>
            </p:cNvCxnSpPr>
            <p:nvPr/>
          </p:nvCxnSpPr>
          <p:spPr bwMode="auto">
            <a:xfrm flipH="1" flipV="1">
              <a:off x="3586836" y="5242738"/>
              <a:ext cx="1108388" cy="461860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מחבר חץ ישר 36"/>
            <p:cNvCxnSpPr>
              <a:endCxn id="34" idx="4"/>
            </p:cNvCxnSpPr>
            <p:nvPr/>
          </p:nvCxnSpPr>
          <p:spPr bwMode="auto">
            <a:xfrm flipH="1" flipV="1">
              <a:off x="2826682" y="5242738"/>
              <a:ext cx="254429" cy="485784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מחבר חץ ישר 36"/>
            <p:cNvCxnSpPr>
              <a:endCxn id="42" idx="4"/>
            </p:cNvCxnSpPr>
            <p:nvPr/>
          </p:nvCxnSpPr>
          <p:spPr bwMode="auto">
            <a:xfrm flipH="1" flipV="1">
              <a:off x="2175192" y="5920175"/>
              <a:ext cx="1655920" cy="565547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מחבר חץ ישר 36"/>
            <p:cNvCxnSpPr>
              <a:stCxn id="58" idx="0"/>
              <a:endCxn id="45" idx="4"/>
            </p:cNvCxnSpPr>
            <p:nvPr/>
          </p:nvCxnSpPr>
          <p:spPr bwMode="auto">
            <a:xfrm flipH="1" flipV="1">
              <a:off x="3084746" y="5927522"/>
              <a:ext cx="750000" cy="558199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מחבר חץ ישר 36"/>
            <p:cNvCxnSpPr>
              <a:stCxn id="58" idx="0"/>
              <a:endCxn id="48" idx="4"/>
            </p:cNvCxnSpPr>
            <p:nvPr/>
          </p:nvCxnSpPr>
          <p:spPr bwMode="auto">
            <a:xfrm flipV="1">
              <a:off x="3834746" y="5927522"/>
              <a:ext cx="10154" cy="558199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מחבר חץ ישר 36"/>
            <p:cNvCxnSpPr>
              <a:endCxn id="46" idx="4"/>
            </p:cNvCxnSpPr>
            <p:nvPr/>
          </p:nvCxnSpPr>
          <p:spPr bwMode="auto">
            <a:xfrm flipV="1">
              <a:off x="3842269" y="5934213"/>
              <a:ext cx="852955" cy="565546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מחבר חץ ישר 36"/>
            <p:cNvCxnSpPr>
              <a:endCxn id="53" idx="4"/>
            </p:cNvCxnSpPr>
            <p:nvPr/>
          </p:nvCxnSpPr>
          <p:spPr bwMode="auto">
            <a:xfrm flipV="1">
              <a:off x="3855053" y="5927523"/>
              <a:ext cx="2062276" cy="558198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אליפסה 28"/>
            <p:cNvSpPr/>
            <p:nvPr/>
          </p:nvSpPr>
          <p:spPr bwMode="auto">
            <a:xfrm>
              <a:off x="4314738" y="5005776"/>
              <a:ext cx="250103" cy="229615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58" name="אליפסה 28"/>
            <p:cNvSpPr/>
            <p:nvPr/>
          </p:nvSpPr>
          <p:spPr bwMode="auto">
            <a:xfrm>
              <a:off x="3734938" y="6485721"/>
              <a:ext cx="199616" cy="199001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001576" y="2849190"/>
              <a:ext cx="78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C00000"/>
                  </a:solidFill>
                  <a:effectLst/>
                  <a:latin typeface="Calibri" pitchFamily="34" charset="0"/>
                  <a:cs typeface="Calibri" pitchFamily="34" charset="0"/>
                </a:rPr>
                <a:t>source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259793" y="6485720"/>
              <a:ext cx="78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C00000"/>
                  </a:solidFill>
                  <a:effectLst/>
                  <a:latin typeface="Calibri" pitchFamily="34" charset="0"/>
                  <a:cs typeface="Calibri" pitchFamily="34" charset="0"/>
                </a:rPr>
                <a:t>sink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282765" y="2716998"/>
              <a:ext cx="78953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b="1" u="sng" kern="0" dirty="0" smtClean="0">
                  <a:solidFill>
                    <a:srgbClr val="0606C8"/>
                  </a:solidFill>
                  <a:effectLst/>
                  <a:latin typeface="Calibri" pitchFamily="34" charset="0"/>
                  <a:cs typeface="Calibri" pitchFamily="34" charset="0"/>
                </a:rPr>
                <a:t>Layer #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234976" y="2955701"/>
              <a:ext cx="78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C00000"/>
                  </a:solidFill>
                  <a:effectLst/>
                  <a:latin typeface="Calibri" pitchFamily="34" charset="0"/>
                  <a:cs typeface="Calibri" pitchFamily="34" charset="0"/>
                </a:rPr>
                <a:t>0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270929" y="3455034"/>
              <a:ext cx="78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C00000"/>
                  </a:solidFill>
                  <a:effectLst/>
                  <a:latin typeface="Calibri" pitchFamily="34" charset="0"/>
                  <a:cs typeface="Calibri" pitchFamily="34" charset="0"/>
                </a:rPr>
                <a:t>1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268746" y="4215611"/>
              <a:ext cx="78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>
                  <a:solidFill>
                    <a:srgbClr val="C00000"/>
                  </a:solidFill>
                  <a:effectLst/>
                  <a:latin typeface="Calibri" pitchFamily="34" charset="0"/>
                  <a:cs typeface="Calibri" pitchFamily="34" charset="0"/>
                </a:rPr>
                <a:t>2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304607" y="4866238"/>
              <a:ext cx="2554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>
                  <a:solidFill>
                    <a:srgbClr val="C00000"/>
                  </a:solidFill>
                  <a:effectLst/>
                  <a:latin typeface="Calibri" pitchFamily="34" charset="0"/>
                  <a:cs typeface="Calibri" pitchFamily="34" charset="0"/>
                </a:rPr>
                <a:t>3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313008" y="5603157"/>
              <a:ext cx="2554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>
                  <a:solidFill>
                    <a:srgbClr val="C00000"/>
                  </a:solidFill>
                  <a:effectLst/>
                  <a:latin typeface="Calibri" pitchFamily="34" charset="0"/>
                  <a:cs typeface="Calibri" pitchFamily="34" charset="0"/>
                </a:rPr>
                <a:t>4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300070" y="6324031"/>
              <a:ext cx="2554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>
                  <a:solidFill>
                    <a:srgbClr val="C00000"/>
                  </a:solidFill>
                  <a:effectLst/>
                  <a:latin typeface="Calibri" pitchFamily="34" charset="0"/>
                  <a:cs typeface="Calibri" pitchFamily="34" charset="0"/>
                </a:rPr>
                <a:t>5</a:t>
              </a:r>
            </a:p>
          </p:txBody>
        </p:sp>
        <p:cxnSp>
          <p:nvCxnSpPr>
            <p:cNvPr id="68" name="Straight Connector 67"/>
            <p:cNvCxnSpPr/>
            <p:nvPr/>
          </p:nvCxnSpPr>
          <p:spPr bwMode="auto">
            <a:xfrm flipV="1">
              <a:off x="3952983" y="6529174"/>
              <a:ext cx="2554699" cy="42044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9" name="TextBox 68"/>
            <p:cNvSpPr txBox="1"/>
            <p:nvPr/>
          </p:nvSpPr>
          <p:spPr>
            <a:xfrm>
              <a:off x="3081111" y="3212573"/>
              <a:ext cx="3545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518893" y="3302073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301310" y="3258697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81196" y="3790530"/>
              <a:ext cx="3545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454894" y="3866574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541273" y="3949065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278037" y="4025800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889896" y="3869804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247986" y="4518359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686923" y="4604666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227197" y="4600285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98684" y="4549786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155879" y="4649444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443828" y="3837755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919311" y="4533112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759374" y="4474766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022456" y="5267524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024086" y="5320920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210821" y="5282388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855053" y="5155021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5673996" y="5251688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977514" y="5231291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3247064" y="5903031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065035" y="5927575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160512" y="5795713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598759" y="5852663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606559" y="5301880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45" name="אליפסה 28"/>
            <p:cNvSpPr/>
            <p:nvPr/>
          </p:nvSpPr>
          <p:spPr bwMode="auto">
            <a:xfrm>
              <a:off x="2984938" y="5728521"/>
              <a:ext cx="199616" cy="199001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42" name="אליפסה 28"/>
            <p:cNvSpPr/>
            <p:nvPr/>
          </p:nvSpPr>
          <p:spPr bwMode="auto">
            <a:xfrm>
              <a:off x="2043309" y="5690560"/>
              <a:ext cx="263765" cy="229615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48" name="אליפסה 28"/>
            <p:cNvSpPr/>
            <p:nvPr/>
          </p:nvSpPr>
          <p:spPr bwMode="auto">
            <a:xfrm>
              <a:off x="3742353" y="5729525"/>
              <a:ext cx="205093" cy="197997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46" name="אליפסה 28"/>
            <p:cNvSpPr/>
            <p:nvPr/>
          </p:nvSpPr>
          <p:spPr bwMode="auto">
            <a:xfrm>
              <a:off x="4570172" y="5704598"/>
              <a:ext cx="250103" cy="229615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53" name="אליפסה 28"/>
            <p:cNvSpPr/>
            <p:nvPr/>
          </p:nvSpPr>
          <p:spPr bwMode="auto">
            <a:xfrm>
              <a:off x="5799779" y="5690561"/>
              <a:ext cx="235099" cy="236962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8" name="אליפסה 42"/>
            <p:cNvSpPr/>
            <p:nvPr/>
          </p:nvSpPr>
          <p:spPr bwMode="auto">
            <a:xfrm>
              <a:off x="2452891" y="4330653"/>
              <a:ext cx="235615" cy="209382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 anchor="ctr" anchorCtr="0"/>
            <a:lstStyle/>
            <a:p>
              <a:pPr marL="381000" indent="-381000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 sz="2000" i="1" dirty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3793746" y="3919222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</p:grpSp>
      <p:sp>
        <p:nvSpPr>
          <p:cNvPr id="4098" name="TextBox 4097"/>
          <p:cNvSpPr txBox="1"/>
          <p:nvPr/>
        </p:nvSpPr>
        <p:spPr>
          <a:xfrm>
            <a:off x="6307941" y="3155153"/>
            <a:ext cx="3204513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endParaRPr lang="en-US" sz="1200" b="1" i="1" kern="0" dirty="0">
              <a:solidFill>
                <a:srgbClr val="0606C8"/>
              </a:solidFill>
              <a:effectLst/>
              <a:cs typeface="Times New Roman" panose="02020603050405020304" pitchFamily="18" charset="0"/>
            </a:endParaRP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28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(</a:t>
            </a:r>
            <a:r>
              <a:rPr lang="en-US" sz="24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(</a:t>
            </a:r>
            <a:r>
              <a:rPr lang="en-US" sz="20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3</a:t>
            </a:r>
            <a:r>
              <a:rPr lang="en-US" sz="20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2000" b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2</a:t>
            </a:r>
            <a:r>
              <a:rPr lang="en-US" sz="24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)</a:t>
            </a:r>
            <a:r>
              <a:rPr lang="en-US" sz="20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2000" b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1</a:t>
            </a:r>
            <a:r>
              <a:rPr lang="en-US" sz="20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+</a:t>
            </a:r>
            <a:r>
              <a:rPr lang="en-US" sz="24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(</a:t>
            </a:r>
            <a:r>
              <a:rPr lang="en-US" sz="20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2</a:t>
            </a:r>
            <a:r>
              <a:rPr lang="en-US" sz="20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2000" b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2</a:t>
            </a:r>
            <a:r>
              <a:rPr lang="en-US" sz="24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)</a:t>
            </a:r>
            <a:r>
              <a:rPr lang="en-US" sz="20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2000" b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3</a:t>
            </a:r>
            <a:r>
              <a:rPr lang="en-US" sz="28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)</a:t>
            </a:r>
            <a:r>
              <a:rPr lang="en-US" sz="20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2000" b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3</a:t>
            </a: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2000" b="1" kern="0" baseline="-25000" dirty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 </a:t>
            </a:r>
            <a:r>
              <a:rPr lang="en-US" sz="2000" b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    </a:t>
            </a:r>
            <a:r>
              <a:rPr lang="en-US" sz="20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+</a:t>
            </a:r>
            <a:r>
              <a:rPr lang="en-US" sz="28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(</a:t>
            </a:r>
            <a:r>
              <a:rPr lang="en-US" sz="24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(</a:t>
            </a:r>
            <a:r>
              <a:rPr lang="en-US" sz="20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3</a:t>
            </a:r>
            <a:r>
              <a:rPr lang="en-US" sz="20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2000" b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2</a:t>
            </a:r>
            <a:r>
              <a:rPr lang="en-US" sz="20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)2</a:t>
            </a:r>
            <a:r>
              <a:rPr lang="en-US" sz="20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2000" b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2</a:t>
            </a:r>
            <a:r>
              <a:rPr lang="en-US" sz="20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+ (2</a:t>
            </a:r>
            <a:r>
              <a:rPr lang="en-US" sz="20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2000" b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2</a:t>
            </a:r>
            <a:r>
              <a:rPr lang="en-US" sz="20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)</a:t>
            </a:r>
            <a:r>
              <a:rPr lang="en-US" sz="20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2000" b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1</a:t>
            </a:r>
            <a:r>
              <a:rPr lang="en-US" sz="28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)</a:t>
            </a:r>
            <a:r>
              <a:rPr lang="en-US" sz="2000" b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2</a:t>
            </a:r>
            <a:r>
              <a:rPr lang="en-US" sz="20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2000" b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3</a:t>
            </a:r>
            <a:endParaRPr lang="en-US" sz="2000" b="1" kern="0" dirty="0">
              <a:solidFill>
                <a:srgbClr val="0606C8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98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27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1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  <p:bldGraphic spid="8" grpId="0">
        <p:bldAsOne/>
      </p:bldGraphic>
      <p:bldGraphic spid="9" grpId="0">
        <p:bldAsOne/>
      </p:bldGraphic>
      <p:bldP spid="4097" grpId="0" animBg="1"/>
      <p:bldP spid="409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2274" y="249457"/>
            <a:ext cx="8107823" cy="2377721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altLang="zh-CN" sz="28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Example: 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i="1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>
              <a:buNone/>
            </a:pPr>
            <a:r>
              <a:rPr lang="en-US" altLang="zh-CN" sz="28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Consider branching program computing </a:t>
            </a:r>
            <a:r>
              <a:rPr lang="en-US" sz="2800" i="1" dirty="0">
                <a:solidFill>
                  <a:srgbClr val="060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8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n-US" sz="2800" dirty="0" smtClean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מחבר חץ ישר 13"/>
          <p:cNvCxnSpPr>
            <a:stCxn id="22" idx="0"/>
            <a:endCxn id="27" idx="4"/>
          </p:cNvCxnSpPr>
          <p:nvPr/>
        </p:nvCxnSpPr>
        <p:spPr bwMode="auto">
          <a:xfrm flipH="1" flipV="1">
            <a:off x="6168568" y="2442650"/>
            <a:ext cx="710091" cy="526187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35" idx="6"/>
          </p:cNvCxnSpPr>
          <p:nvPr/>
        </p:nvCxnSpPr>
        <p:spPr bwMode="auto">
          <a:xfrm flipV="1">
            <a:off x="6181146" y="3021351"/>
            <a:ext cx="2278951" cy="26700"/>
          </a:xfrm>
          <a:prstGeom prst="line">
            <a:avLst/>
          </a:prstGeom>
          <a:noFill/>
          <a:ln w="12700" cap="flat" cmpd="sng" algn="ctr">
            <a:solidFill>
              <a:schemeClr val="tx1">
                <a:lumMod val="40000"/>
                <a:lumOff val="6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מחבר חץ ישר 20"/>
          <p:cNvCxnSpPr>
            <a:stCxn id="26" idx="1"/>
            <a:endCxn id="23" idx="5"/>
          </p:cNvCxnSpPr>
          <p:nvPr/>
        </p:nvCxnSpPr>
        <p:spPr bwMode="auto">
          <a:xfrm flipH="1" flipV="1">
            <a:off x="6721434" y="1801095"/>
            <a:ext cx="380996" cy="459755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מחבר חץ ישר 36"/>
          <p:cNvCxnSpPr>
            <a:stCxn id="51" idx="0"/>
            <a:endCxn id="28" idx="3"/>
          </p:cNvCxnSpPr>
          <p:nvPr/>
        </p:nvCxnSpPr>
        <p:spPr bwMode="auto">
          <a:xfrm flipV="1">
            <a:off x="7123821" y="3166933"/>
            <a:ext cx="360775" cy="489409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מחבר חץ ישר 36"/>
          <p:cNvCxnSpPr>
            <a:stCxn id="28" idx="0"/>
            <a:endCxn id="26" idx="5"/>
          </p:cNvCxnSpPr>
          <p:nvPr/>
        </p:nvCxnSpPr>
        <p:spPr bwMode="auto">
          <a:xfrm flipH="1" flipV="1">
            <a:off x="7268731" y="2424171"/>
            <a:ext cx="301830" cy="531306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מחבר חץ ישר 13"/>
          <p:cNvCxnSpPr>
            <a:stCxn id="27" idx="0"/>
            <a:endCxn id="23" idx="4"/>
          </p:cNvCxnSpPr>
          <p:nvPr/>
        </p:nvCxnSpPr>
        <p:spPr bwMode="auto">
          <a:xfrm flipV="1">
            <a:off x="6168568" y="1833366"/>
            <a:ext cx="469114" cy="413349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אליפסה 8"/>
          <p:cNvSpPr/>
          <p:nvPr/>
        </p:nvSpPr>
        <p:spPr bwMode="auto">
          <a:xfrm>
            <a:off x="6519238" y="1613007"/>
            <a:ext cx="236887" cy="220359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 anchor="ctr" anchorCtr="0">
            <a:noAutofit/>
          </a:bodyPr>
          <a:lstStyle/>
          <a:p>
            <a:pPr marL="381000" indent="-38100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  <a:defRPr/>
            </a:pPr>
            <a:endParaRPr lang="en-US" sz="4000" b="1" dirty="0">
              <a:solidFill>
                <a:srgbClr val="0606C8"/>
              </a:solidFill>
              <a:latin typeface="Times New Roman" pitchFamily="18" charset="0"/>
              <a:ea typeface="Gulim" pitchFamily="34" charset="-127"/>
            </a:endParaRPr>
          </a:p>
        </p:txBody>
      </p:sp>
      <p:cxnSp>
        <p:nvCxnSpPr>
          <p:cNvPr id="24" name="מחבר חץ ישר 13"/>
          <p:cNvCxnSpPr>
            <a:stCxn id="35" idx="0"/>
            <a:endCxn id="27" idx="4"/>
          </p:cNvCxnSpPr>
          <p:nvPr/>
        </p:nvCxnSpPr>
        <p:spPr bwMode="auto">
          <a:xfrm flipV="1">
            <a:off x="6078600" y="2442650"/>
            <a:ext cx="89968" cy="506402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אליפסה 37"/>
          <p:cNvSpPr/>
          <p:nvPr/>
        </p:nvSpPr>
        <p:spPr bwMode="auto">
          <a:xfrm>
            <a:off x="7067988" y="2227025"/>
            <a:ext cx="235185" cy="230971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182880" rIns="0" bIns="44450" anchor="ctr" anchorCtr="0"/>
          <a:lstStyle/>
          <a:p>
            <a:pPr lvl="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endParaRPr lang="en-US" sz="6600" dirty="0">
              <a:solidFill>
                <a:srgbClr val="0606C8"/>
              </a:solidFill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27" name="אליפסה 37"/>
          <p:cNvSpPr/>
          <p:nvPr/>
        </p:nvSpPr>
        <p:spPr bwMode="auto">
          <a:xfrm>
            <a:off x="6059295" y="2246715"/>
            <a:ext cx="218545" cy="195935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182880" rIns="0" bIns="44450" anchor="ctr" anchorCtr="0"/>
          <a:lstStyle/>
          <a:p>
            <a:pPr lvl="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endParaRPr lang="en-US" sz="6600" dirty="0">
              <a:solidFill>
                <a:srgbClr val="0606C8"/>
              </a:solidFill>
              <a:latin typeface="Times New Roman" pitchFamily="18" charset="0"/>
              <a:ea typeface="Gulim" pitchFamily="34" charset="-127"/>
            </a:endParaRPr>
          </a:p>
        </p:txBody>
      </p:sp>
      <p:sp>
        <p:nvSpPr>
          <p:cNvPr id="28" name="אליפסה 19"/>
          <p:cNvSpPr/>
          <p:nvPr/>
        </p:nvSpPr>
        <p:spPr bwMode="auto">
          <a:xfrm>
            <a:off x="7448988" y="2955477"/>
            <a:ext cx="243146" cy="247736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anchor="ctr" anchorCtr="0"/>
          <a:lstStyle/>
          <a:p>
            <a:pPr marL="381000" lvl="0" indent="-38100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  <a:defRPr/>
            </a:pPr>
            <a:r>
              <a:rPr lang="en-US" sz="1050" i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050" i="1" baseline="-25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1050" baseline="-25000" dirty="0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cxnSp>
        <p:nvCxnSpPr>
          <p:cNvPr id="36" name="מחבר חץ ישר 36"/>
          <p:cNvCxnSpPr>
            <a:stCxn id="51" idx="0"/>
            <a:endCxn id="35" idx="4"/>
          </p:cNvCxnSpPr>
          <p:nvPr/>
        </p:nvCxnSpPr>
        <p:spPr bwMode="auto">
          <a:xfrm flipH="1" flipV="1">
            <a:off x="6078600" y="3147049"/>
            <a:ext cx="1045221" cy="509293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אליפסה 28"/>
          <p:cNvSpPr/>
          <p:nvPr/>
        </p:nvSpPr>
        <p:spPr bwMode="auto">
          <a:xfrm>
            <a:off x="6992103" y="3656342"/>
            <a:ext cx="263435" cy="214832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0488" tIns="44450" rIns="90488" bIns="4445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endParaRPr lang="en-US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396041" y="1273181"/>
            <a:ext cx="7895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2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source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285185" y="1337239"/>
            <a:ext cx="7895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b="1" u="sng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Layer #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271166" y="2835852"/>
            <a:ext cx="7895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2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919375" y="1890566"/>
            <a:ext cx="415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1200" b="1" i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1</a:t>
            </a:r>
            <a:endParaRPr lang="en-US" sz="1200" b="1" i="1" kern="0" dirty="0" smtClean="0">
              <a:solidFill>
                <a:srgbClr val="0606C8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839877" y="1804525"/>
            <a:ext cx="415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1200" b="1" i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2</a:t>
            </a:r>
            <a:endParaRPr lang="en-US" sz="1200" b="1" i="1" kern="0" dirty="0" smtClean="0">
              <a:solidFill>
                <a:srgbClr val="0606C8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866345" y="2485284"/>
            <a:ext cx="415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1200" b="1" i="1" kern="0" baseline="-25000" dirty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2</a:t>
            </a:r>
            <a:endParaRPr lang="en-US" sz="1200" b="1" i="1" kern="0" dirty="0" smtClean="0">
              <a:solidFill>
                <a:srgbClr val="0606C8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365844" y="2490045"/>
            <a:ext cx="415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1200" b="1" i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3</a:t>
            </a:r>
            <a:endParaRPr lang="en-US" sz="1200" b="1" i="1" kern="0" dirty="0" smtClean="0">
              <a:solidFill>
                <a:srgbClr val="0606C8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686325" y="3149816"/>
            <a:ext cx="415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1200" b="1" i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2</a:t>
            </a:r>
            <a:endParaRPr lang="en-US" sz="1200" b="1" i="1" kern="0" dirty="0" smtClean="0">
              <a:solidFill>
                <a:srgbClr val="0606C8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299428" y="3243263"/>
            <a:ext cx="415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1200" b="1" i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1</a:t>
            </a:r>
            <a:endParaRPr lang="en-US" sz="1200" b="1" i="1" kern="0" dirty="0" smtClean="0">
              <a:solidFill>
                <a:srgbClr val="0606C8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124799" y="3203213"/>
            <a:ext cx="415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1200" b="1" i="1" kern="0" baseline="-25000" dirty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3</a:t>
            </a:r>
            <a:endParaRPr lang="en-US" sz="1200" b="1" i="1" kern="0" dirty="0" smtClean="0">
              <a:solidFill>
                <a:srgbClr val="0606C8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471997" y="2475722"/>
            <a:ext cx="4156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x</a:t>
            </a:r>
            <a:r>
              <a:rPr lang="en-US" sz="1200" b="1" i="1" kern="0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3</a:t>
            </a:r>
            <a:endParaRPr lang="en-US" sz="1200" b="1" i="1" kern="0" dirty="0" smtClean="0">
              <a:solidFill>
                <a:srgbClr val="0606C8"/>
              </a:solidFill>
              <a:effectLst/>
              <a:cs typeface="Times New Roman" panose="02020603050405020304" pitchFamily="18" charset="0"/>
            </a:endParaRPr>
          </a:p>
        </p:txBody>
      </p:sp>
      <p:cxnSp>
        <p:nvCxnSpPr>
          <p:cNvPr id="110" name="מחבר חץ ישר 13"/>
          <p:cNvCxnSpPr>
            <a:stCxn id="51" idx="0"/>
            <a:endCxn id="22" idx="4"/>
          </p:cNvCxnSpPr>
          <p:nvPr/>
        </p:nvCxnSpPr>
        <p:spPr bwMode="auto">
          <a:xfrm flipH="1" flipV="1">
            <a:off x="6878659" y="3179768"/>
            <a:ext cx="245162" cy="476574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אליפסה 42"/>
          <p:cNvSpPr/>
          <p:nvPr/>
        </p:nvSpPr>
        <p:spPr bwMode="auto">
          <a:xfrm>
            <a:off x="6764289" y="2968837"/>
            <a:ext cx="228739" cy="210931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44450" anchor="ctr" anchorCtr="0">
            <a:noAutofit/>
          </a:bodyPr>
          <a:lstStyle/>
          <a:p>
            <a:pPr marL="381000" lvl="0" indent="-381000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  <a:defRPr/>
            </a:pPr>
            <a:r>
              <a:rPr lang="en-US" sz="1050" i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050" baseline="-25000" dirty="0" smtClean="0">
                <a:solidFill>
                  <a:srgbClr val="000066"/>
                </a:solidFill>
                <a:latin typeface="Comic Sans MS" pitchFamily="66" charset="0"/>
                <a:cs typeface="Arial" charset="0"/>
              </a:rPr>
              <a:t>2</a:t>
            </a:r>
            <a:endParaRPr lang="en-US" sz="1050" baseline="-25000" dirty="0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35" name="אליפסה 28"/>
          <p:cNvSpPr/>
          <p:nvPr/>
        </p:nvSpPr>
        <p:spPr bwMode="auto">
          <a:xfrm>
            <a:off x="5976053" y="2949052"/>
            <a:ext cx="205093" cy="197997"/>
          </a:xfrm>
          <a:prstGeom prst="ellips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chemeClr val="tx1"/>
              </a:buClr>
              <a:defRPr/>
            </a:pPr>
            <a:r>
              <a:rPr lang="en-US" sz="1050" i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050" baseline="-25000" dirty="0" smtClean="0">
                <a:solidFill>
                  <a:srgbClr val="000066"/>
                </a:solidFill>
                <a:latin typeface="Comic Sans MS" pitchFamily="66" charset="0"/>
                <a:cs typeface="Arial" charset="0"/>
              </a:rPr>
              <a:t>1</a:t>
            </a:r>
            <a:endParaRPr lang="en-US" sz="1050" baseline="-25000" dirty="0">
              <a:solidFill>
                <a:srgbClr val="000066"/>
              </a:solidFill>
              <a:latin typeface="Comic Sans MS" pitchFamily="66" charset="0"/>
              <a:cs typeface="Arial" charset="0"/>
            </a:endParaRPr>
          </a:p>
        </p:txBody>
      </p:sp>
      <p:graphicFrame>
        <p:nvGraphicFramePr>
          <p:cNvPr id="4159" name="Table 41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122738"/>
              </p:ext>
            </p:extLst>
          </p:nvPr>
        </p:nvGraphicFramePr>
        <p:xfrm>
          <a:off x="5176380" y="3820931"/>
          <a:ext cx="1390651" cy="26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525"/>
                <a:gridCol w="339980"/>
                <a:gridCol w="334216"/>
                <a:gridCol w="316930"/>
              </a:tblGrid>
              <a:tr h="267048"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</a:tr>
              <a:tr h="267048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67048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67048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67048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1</a:t>
                      </a:r>
                      <a:endParaRPr lang="en-US" sz="1000" b="1" dirty="0"/>
                    </a:p>
                  </a:txBody>
                  <a:tcPr/>
                </a:tc>
              </a:tr>
              <a:tr h="267048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1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67048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67048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1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67048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67048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5" name="Table 1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28446"/>
              </p:ext>
            </p:extLst>
          </p:nvPr>
        </p:nvGraphicFramePr>
        <p:xfrm>
          <a:off x="694734" y="3771900"/>
          <a:ext cx="1390651" cy="2797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525"/>
                <a:gridCol w="339980"/>
                <a:gridCol w="334216"/>
                <a:gridCol w="316930"/>
              </a:tblGrid>
              <a:tr h="261694"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1" baseline="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1" baseline="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</a:tr>
              <a:tr h="281745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81745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81745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81745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1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</a:tr>
              <a:tr h="281745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1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81745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81745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1</a:t>
                      </a:r>
                      <a:endParaRPr lang="en-US" sz="1000" b="1" dirty="0"/>
                    </a:p>
                  </a:txBody>
                  <a:tcPr/>
                </a:tc>
              </a:tr>
              <a:tr h="281745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</a:tr>
              <a:tr h="281745">
                <a:tc>
                  <a:txBody>
                    <a:bodyPr/>
                    <a:lstStyle/>
                    <a:p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00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0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9" name="Table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53485"/>
              </p:ext>
            </p:extLst>
          </p:nvPr>
        </p:nvGraphicFramePr>
        <p:xfrm>
          <a:off x="2618340" y="4330238"/>
          <a:ext cx="130454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36"/>
                <a:gridCol w="326136"/>
                <a:gridCol w="326136"/>
                <a:gridCol w="326136"/>
              </a:tblGrid>
              <a:tr h="338174">
                <a:tc>
                  <a:txBody>
                    <a:bodyPr/>
                    <a:lstStyle/>
                    <a:p>
                      <a:endParaRPr lang="en-US" sz="105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5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50" b="1" dirty="0" smtClean="0"/>
                    </a:p>
                    <a:p>
                      <a:endParaRPr lang="en-US" sz="105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5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5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05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50" b="1" dirty="0"/>
                    </a:p>
                  </a:txBody>
                  <a:tcPr>
                    <a:noFill/>
                  </a:tcPr>
                </a:tc>
              </a:tr>
              <a:tr h="3381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1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05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50" b="1" dirty="0" smtClean="0"/>
                    </a:p>
                    <a:p>
                      <a:endParaRPr lang="en-US" sz="105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 smtClean="0"/>
                        <a:t>1</a:t>
                      </a:r>
                      <a:endParaRPr lang="en-US" sz="1050" b="1" dirty="0"/>
                    </a:p>
                  </a:txBody>
                  <a:tcPr/>
                </a:tc>
              </a:tr>
              <a:tr h="3381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1" baseline="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05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50" b="1" dirty="0" smtClean="0"/>
                    </a:p>
                    <a:p>
                      <a:endParaRPr lang="en-US" sz="105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5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1" dirty="0" smtClean="0"/>
                        <a:t>1</a:t>
                      </a:r>
                      <a:endParaRPr lang="en-US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b="1"/>
                    </a:p>
                  </a:txBody>
                  <a:tcPr/>
                </a:tc>
              </a:tr>
              <a:tr h="3381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1" baseline="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050" b="1" i="1" baseline="-25000" dirty="0" smtClean="0">
                          <a:solidFill>
                            <a:srgbClr val="0606C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50" b="1" dirty="0" smtClean="0"/>
                    </a:p>
                    <a:p>
                      <a:endParaRPr lang="en-US" sz="105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 smtClean="0"/>
                        <a:t>1</a:t>
                      </a:r>
                      <a:endParaRPr lang="en-US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0" name="TextBox 99"/>
          <p:cNvSpPr txBox="1"/>
          <p:nvPr/>
        </p:nvSpPr>
        <p:spPr>
          <a:xfrm>
            <a:off x="2277838" y="5022582"/>
            <a:ext cx="212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3200" kern="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x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7033037" y="3916224"/>
            <a:ext cx="7895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2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sink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4300049" y="5022581"/>
            <a:ext cx="212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3200" kern="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=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38843" y="1491127"/>
            <a:ext cx="41066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32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Corollary: </a:t>
            </a:r>
            <a:r>
              <a:rPr lang="en-US" sz="3200" b="1" kern="0" dirty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the number </a:t>
            </a:r>
            <a:r>
              <a:rPr lang="en-US" sz="3200" b="1" kern="0" dirty="0" smtClea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of nodes in any ABP computing </a:t>
            </a:r>
            <a:r>
              <a:rPr lang="en-US" sz="2800" b="1" i="1" dirty="0">
                <a:solidFill>
                  <a:srgbClr val="0606C8"/>
                </a:solidFill>
                <a:effectLst/>
                <a:ea typeface="+mn-ea"/>
                <a:cs typeface="Times New Roman" panose="02020603050405020304" pitchFamily="18" charset="0"/>
              </a:rPr>
              <a:t>f</a:t>
            </a:r>
            <a:r>
              <a:rPr lang="en-US" sz="3200" b="1" kern="0" dirty="0" smtClea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 is at least the rank of </a:t>
            </a:r>
            <a:r>
              <a:rPr lang="en-US" sz="2800" b="1" i="1" dirty="0" smtClean="0">
                <a:solidFill>
                  <a:srgbClr val="0606C8"/>
                </a:solidFill>
                <a:effectLst/>
                <a:ea typeface="+mn-ea"/>
                <a:cs typeface="Times New Roman" panose="02020603050405020304" pitchFamily="18" charset="0"/>
              </a:rPr>
              <a:t>M</a:t>
            </a:r>
            <a:r>
              <a:rPr lang="en-US" sz="2800" b="1" i="1" baseline="-25000" dirty="0" smtClean="0">
                <a:solidFill>
                  <a:srgbClr val="0606C8"/>
                </a:solidFill>
                <a:effectLst/>
                <a:ea typeface="+mn-ea"/>
                <a:cs typeface="Times New Roman" panose="02020603050405020304" pitchFamily="18" charset="0"/>
              </a:rPr>
              <a:t>f</a:t>
            </a:r>
            <a:endParaRPr lang="en-US" sz="2800" b="1" i="1" dirty="0">
              <a:solidFill>
                <a:srgbClr val="0606C8"/>
              </a:solidFill>
              <a:effectLst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800600" y="4563836"/>
            <a:ext cx="327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endParaRPr lang="en-US" sz="3200" b="1" kern="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6662726" y="4360583"/>
            <a:ext cx="636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3200" b="1" i="1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M</a:t>
            </a:r>
            <a:r>
              <a:rPr lang="en-US" sz="3200" b="1" i="1" baseline="-2500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rPr>
              <a:t>f</a:t>
            </a:r>
            <a:endParaRPr lang="en-US" sz="3200" b="1" kern="0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6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28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84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72" grpId="0"/>
      <p:bldP spid="101" grpId="0"/>
      <p:bldP spid="10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37731" y="391421"/>
            <a:ext cx="6387151" cy="578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6600" b="1" kern="0" dirty="0" smtClean="0">
                <a:solidFill>
                  <a:srgbClr val="FF33CC"/>
                </a:solidFill>
                <a:effectLst/>
                <a:latin typeface="Calibri" pitchFamily="34" charset="0"/>
                <a:cs typeface="Calibri" pitchFamily="34" charset="0"/>
              </a:rPr>
              <a:t>Thank </a:t>
            </a:r>
            <a:r>
              <a:rPr lang="en-US" sz="66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Y</a:t>
            </a:r>
            <a:r>
              <a:rPr lang="en-US" sz="66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ou </a:t>
            </a:r>
            <a:r>
              <a:rPr lang="en-US" sz="6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!</a:t>
            </a:r>
          </a:p>
          <a:p>
            <a:pPr algn="l">
              <a:spcBef>
                <a:spcPct val="20000"/>
              </a:spcBef>
              <a:buClr>
                <a:srgbClr val="507800"/>
              </a:buClr>
            </a:pPr>
            <a:endParaRPr lang="en-US" sz="6600" b="1" kern="0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>
              <a:spcBef>
                <a:spcPct val="20000"/>
              </a:spcBef>
              <a:buClr>
                <a:srgbClr val="507800"/>
              </a:buClr>
            </a:pPr>
            <a:endParaRPr lang="en-US" sz="6600" b="1" kern="0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66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I’m hiring a </a:t>
            </a:r>
            <a:r>
              <a:rPr lang="en-US" sz="6600" b="1" kern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PhD student!</a:t>
            </a:r>
            <a:endParaRPr lang="en-US" sz="6600" b="1" kern="0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7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73100" y="245097"/>
            <a:ext cx="7843838" cy="5917578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3600" smtClean="0">
                <a:solidFill>
                  <a:srgbClr val="C00000"/>
                </a:solidFill>
                <a:latin typeface="Calibri" panose="020F0502020204030204" pitchFamily="34" charset="0"/>
              </a:rPr>
              <a:t>Sketch</a:t>
            </a:r>
            <a:r>
              <a:rPr lang="en-US" sz="3600" smtClean="0">
                <a:solidFill>
                  <a:schemeClr val="tx1"/>
                </a:solidFill>
                <a:latin typeface="Calibri" panose="020F0502020204030204" pitchFamily="34" charset="0"/>
              </a:rPr>
              <a:t>: a major open problem in </a:t>
            </a:r>
            <a:r>
              <a:rPr lang="en-US" sz="3600" smtClean="0">
                <a:solidFill>
                  <a:srgbClr val="0606C8"/>
                </a:solidFill>
                <a:latin typeface="Calibri" panose="020F0502020204030204" pitchFamily="34" charset="0"/>
              </a:rPr>
              <a:t>proof complexity </a:t>
            </a:r>
            <a:r>
              <a:rPr lang="en-US" sz="3600" smtClean="0">
                <a:solidFill>
                  <a:schemeClr val="tx1"/>
                </a:solidFill>
                <a:latin typeface="Calibri" panose="020F0502020204030204" pitchFamily="34" charset="0"/>
              </a:rPr>
              <a:t>stems from seemingly weak results</a:t>
            </a:r>
            <a:endParaRPr lang="en-US" sz="3600" smtClean="0">
              <a:solidFill>
                <a:srgbClr val="0606C8"/>
              </a:solidFill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324066372"/>
              </p:ext>
            </p:extLst>
          </p:nvPr>
        </p:nvGraphicFramePr>
        <p:xfrm>
          <a:off x="440871" y="2375807"/>
          <a:ext cx="8417379" cy="3713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21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6084" y="1941069"/>
            <a:ext cx="8375847" cy="4536504"/>
          </a:xfrm>
        </p:spPr>
        <p:txBody>
          <a:bodyPr>
            <a:noAutofit/>
          </a:bodyPr>
          <a:lstStyle/>
          <a:p>
            <a:pPr>
              <a:buClr>
                <a:schemeClr val="folHlink"/>
              </a:buClr>
              <a:buFontTx/>
              <a:buNone/>
            </a:pPr>
            <a:r>
              <a:rPr lang="en-US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3" name="Rectangle 7"/>
          <p:cNvSpPr>
            <a:spLocks noChangeArrowheads="1"/>
          </p:cNvSpPr>
          <p:nvPr/>
        </p:nvSpPr>
        <p:spPr bwMode="auto">
          <a:xfrm>
            <a:off x="899591" y="4083118"/>
            <a:ext cx="8521861" cy="722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</a:pPr>
            <a:endParaRPr lang="en-US" sz="3600" b="1" dirty="0">
              <a:solidFill>
                <a:srgbClr val="328F0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471" y="2366300"/>
            <a:ext cx="8966819" cy="7286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80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Additional Details</a:t>
            </a:r>
            <a:endParaRPr lang="en-US" sz="8000" b="1" dirty="0">
              <a:solidFill>
                <a:schemeClr val="tx1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8BB35-C75F-4B5D-85B3-A8C02977B6A9}" type="slidenum">
              <a:rPr lang="en-US" smtClean="0">
                <a:solidFill>
                  <a:schemeClr val="bg2">
                    <a:lumMod val="50000"/>
                  </a:schemeClr>
                </a:solidFill>
              </a:rPr>
              <a:pPr/>
              <a:t>30</a:t>
            </a:fld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56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6735" y="5604702"/>
            <a:ext cx="2458813" cy="47045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3243" y="5543051"/>
            <a:ext cx="2772643" cy="593759"/>
          </a:xfrm>
          <a:prstGeom prst="rect">
            <a:avLst/>
          </a:prstGeom>
        </p:spPr>
      </p:pic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502777" y="1433279"/>
            <a:ext cx="8107823" cy="4316244"/>
          </a:xfrm>
          <a:ln>
            <a:noFill/>
          </a:ln>
        </p:spPr>
        <p:txBody>
          <a:bodyPr/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Start with a propositional proof:</a:t>
            </a:r>
          </a:p>
          <a:p>
            <a:pPr marL="9144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Example</a:t>
            </a:r>
            <a:r>
              <a:rPr lang="en-US" sz="24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Hilbert style </a:t>
            </a:r>
            <a:r>
              <a:rPr lang="en-US" sz="24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proof: </a:t>
            </a:r>
          </a:p>
          <a:p>
            <a:pPr marL="45720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endParaRPr lang="en-US" sz="2400" dirty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45720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endParaRPr lang="en-US" sz="2400" dirty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45720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en-US" sz="24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We </a:t>
            </a:r>
            <a:r>
              <a:rPr lang="en-US" sz="24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use the following translation of Boolean formulas to arithmetic formulas</a:t>
            </a:r>
            <a:r>
              <a:rPr lang="en-US" sz="24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b="1" dirty="0" smtClean="0">
              <a:solidFill>
                <a:srgbClr val="111111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b="1" dirty="0" smtClean="0">
              <a:solidFill>
                <a:srgbClr val="111111"/>
              </a:solidFill>
              <a:latin typeface="Calibri" pitchFamily="34" charset="0"/>
              <a:ea typeface="+mn-ea"/>
              <a:cs typeface="Calibri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3. We can translate the rules with this mapping; but it’s better to introduce simple algebraic rules of inference:</a:t>
            </a:r>
          </a:p>
          <a:p>
            <a:pPr marL="9144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9144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9144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And </a:t>
            </a:r>
            <a:r>
              <a:rPr lang="en-US" sz="1800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then show they simulate the (arithmetic version of the) rules, axioms </a:t>
            </a:r>
            <a:r>
              <a:rPr lang="en-US" sz="1800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above</a:t>
            </a:r>
          </a:p>
          <a:p>
            <a:pPr marL="9144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zh-CN" sz="1200" dirty="0" smtClean="0">
              <a:solidFill>
                <a:srgbClr val="A45A10"/>
              </a:solidFill>
              <a:ea typeface="宋体" pitchFamily="2" charset="-122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67086" y="234268"/>
            <a:ext cx="8737600" cy="7286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6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Non-commutative IPS simulates propositional proofs</a:t>
            </a:r>
            <a:endParaRPr lang="en-US" sz="36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31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8581" y="2328884"/>
            <a:ext cx="4375736" cy="9209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0120" y="2434115"/>
            <a:ext cx="2626329" cy="3552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4187" y="4125716"/>
            <a:ext cx="5135337" cy="3074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4187" y="4466118"/>
            <a:ext cx="5185001" cy="312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0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502777" y="1384293"/>
            <a:ext cx="8107823" cy="4316244"/>
          </a:xfrm>
          <a:ln>
            <a:noFill/>
          </a:ln>
        </p:spPr>
        <p:txBody>
          <a:bodyPr/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 to be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careful: 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propositional proofs formulas are </a:t>
            </a:r>
            <a:r>
              <a:rPr lang="en-US" b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syntactic</a:t>
            </a:r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terms; derivation are </a:t>
            </a:r>
            <a:r>
              <a:rPr lang="en-US" b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syntactic</a:t>
            </a:r>
            <a:endParaRPr lang="en-US" sz="20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we need to add rules for deriving two (syntactic) different formulas for computing the same polynomial: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606C8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Example of </a:t>
            </a:r>
            <a:r>
              <a:rPr lang="en-US" sz="2400" i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rewrite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606C8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rule: </a:t>
            </a:r>
            <a:r>
              <a:rPr lang="en-US" sz="24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4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400" dirty="0" err="1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</a:t>
            </a:r>
            <a:r>
              <a:rPr lang="en-US" sz="2400" i="1" dirty="0" err="1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4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2400" dirty="0" smtClean="0">
                <a:solidFill>
                  <a:srgbClr val="0606C8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606C8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solidFill>
                  <a:srgbClr val="0606C8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4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400" dirty="0" err="1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</a:t>
            </a:r>
            <a:r>
              <a:rPr lang="en-US" sz="2400" i="1" dirty="0" err="1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4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800" dirty="0">
              <a:solidFill>
                <a:srgbClr val="0606C8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</a:t>
            </a:r>
            <a:r>
              <a:rPr lang="en-US" sz="28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We can ``</a:t>
            </a:r>
            <a:r>
              <a:rPr lang="en-US" sz="2800" dirty="0" err="1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arithmetize</a:t>
            </a:r>
            <a:r>
              <a:rPr lang="en-US" sz="28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’’ </a:t>
            </a:r>
            <a:r>
              <a:rPr lang="en-US" sz="28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propositional proofs</a:t>
            </a:r>
            <a:r>
              <a:rPr lang="en-US" sz="28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u="sng" dirty="0" err="1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Thm</a:t>
            </a:r>
            <a:r>
              <a:rPr lang="en-US" sz="2400" u="sng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u="sng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400" u="sng" dirty="0" err="1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Krajicek</a:t>
            </a:r>
            <a:r>
              <a:rPr lang="en-US" sz="2400" u="sng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’95)</a:t>
            </a: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Propositional proofs can be balanced (i.e. the proof-tree is of </a:t>
            </a:r>
            <a:r>
              <a:rPr lang="en-US" sz="2400" dirty="0" smtClean="0">
                <a:solidFill>
                  <a:srgbClr val="0606C8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O(log s)</a:t>
            </a: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depth, for </a:t>
            </a:r>
            <a:r>
              <a:rPr lang="en-US" sz="2400" dirty="0" smtClean="0">
                <a:solidFill>
                  <a:srgbClr val="0606C8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size of proof).  </a:t>
            </a:r>
            <a:endParaRPr lang="en-US" sz="1800" dirty="0">
              <a:solidFill>
                <a:srgbClr val="11111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zh-CN" sz="1200" dirty="0" smtClean="0">
              <a:solidFill>
                <a:srgbClr val="A45A10"/>
              </a:solidFill>
              <a:ea typeface="宋体" pitchFamily="2" charset="-122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8922" y="226103"/>
            <a:ext cx="8737600" cy="7286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6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Non-commutative IPS simulates propositional proofs (cont.)</a:t>
            </a:r>
            <a:endParaRPr lang="en-US" sz="36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32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68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502777" y="1033228"/>
            <a:ext cx="8107823" cy="4316244"/>
          </a:xfrm>
          <a:ln>
            <a:noFill/>
          </a:ln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remains</a:t>
            </a:r>
            <a:r>
              <a:rPr lang="en-US" sz="24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solidFill>
                  <a:srgbClr val="0606C8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simulate arithmetic propositional proofs by non-commutative IPS.</a:t>
            </a:r>
            <a:endParaRPr lang="en-US" sz="1800" dirty="0">
              <a:solidFill>
                <a:srgbClr val="0606C8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(See example before.)</a:t>
            </a:r>
            <a:endParaRPr lang="en-US" sz="1800" dirty="0">
              <a:solidFill>
                <a:srgbClr val="11111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Proof</a:t>
            </a:r>
            <a:r>
              <a:rPr lang="en-US" sz="24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 induction on proof length we construct the non-commutative formula based on the ``skeleton’’ of the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(``</a:t>
            </a:r>
            <a:r>
              <a:rPr lang="en-US" sz="24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arithmetized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”)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propositional proof.</a:t>
            </a:r>
            <a:endParaRPr lang="en-US" sz="1800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Example</a:t>
            </a:r>
            <a:r>
              <a:rPr lang="en-US" sz="24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The product rule:</a:t>
            </a:r>
            <a:endParaRPr lang="en-US" sz="1800" dirty="0">
              <a:solidFill>
                <a:srgbClr val="11111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Original proof: </a:t>
            </a:r>
            <a:r>
              <a:rPr lang="en-US" sz="2400" i="1" dirty="0" err="1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2400" i="1" dirty="0" err="1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derived from </a:t>
            </a:r>
            <a:r>
              <a:rPr lang="en-US" sz="2400" i="1" dirty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endParaRPr lang="en-US" sz="1800" i="1" dirty="0">
              <a:solidFill>
                <a:srgbClr val="0606C8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Simulation: </a:t>
            </a: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 </a:t>
            </a:r>
            <a:r>
              <a:rPr lang="en-US" sz="2400" dirty="0" err="1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induc</a:t>
            </a: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hyp</a:t>
            </a: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.: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i="1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2400" i="1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24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24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,…,</a:t>
            </a:r>
            <a:r>
              <a:rPr lang="en-US" sz="2400" i="1" dirty="0" err="1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4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,F</a:t>
            </a:r>
            <a:r>
              <a:rPr lang="en-US" sz="24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,…,</a:t>
            </a:r>
            <a:r>
              <a:rPr lang="en-US" sz="2400" i="1" dirty="0" err="1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2400" i="1" baseline="-25000" dirty="0" err="1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i="1" baseline="-250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“axioms”)=</a:t>
            </a:r>
            <a:r>
              <a:rPr lang="en-US" sz="2400" i="1" dirty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400" dirty="0" smtClean="0">
              <a:solidFill>
                <a:srgbClr val="11111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</a:t>
            </a:r>
            <a:r>
              <a:rPr lang="en-US" sz="24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define </a:t>
            </a:r>
            <a:r>
              <a:rPr lang="en-US" sz="2400" i="1" dirty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P’</a:t>
            </a:r>
            <a:r>
              <a:rPr lang="en-US" sz="2400" dirty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i="1" dirty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2400" i="1" dirty="0" err="1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2400" i="1" dirty="0" err="1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2400" i="1" dirty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we have</a:t>
            </a: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2400" dirty="0" smtClean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</a:t>
            </a:r>
            <a:r>
              <a:rPr lang="en-US" sz="24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’(…,0)=0 </a:t>
            </a:r>
            <a:r>
              <a:rPr lang="en-US" sz="24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400" i="1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2400" dirty="0" smtClean="0">
                <a:solidFill>
                  <a:srgbClr val="0606C8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lang="en-US" sz="2400" dirty="0" smtClean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(…,</a:t>
            </a:r>
            <a:r>
              <a:rPr lang="en-US" sz="2400" dirty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0)</a:t>
            </a:r>
            <a:r>
              <a:rPr lang="en-US" sz="2400" i="1" dirty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2400" i="1" dirty="0" err="1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2400" i="1" dirty="0" err="1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400" i="1" dirty="0">
                <a:solidFill>
                  <a:srgbClr val="0606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67086" y="144460"/>
            <a:ext cx="8737600" cy="7286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Non-commutative IPS simulates propositional proofs (cont.)</a:t>
            </a:r>
            <a:endParaRPr lang="en-US" sz="24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33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Isosceles Triangle 1">
            <a:hlinkClick r:id="rId3" action="ppaction://hlinksldjump"/>
          </p:cNvPr>
          <p:cNvSpPr/>
          <p:nvPr/>
        </p:nvSpPr>
        <p:spPr bwMode="auto">
          <a:xfrm>
            <a:off x="7617279" y="6213021"/>
            <a:ext cx="367392" cy="277586"/>
          </a:xfrm>
          <a:prstGeom prst="triangl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noAutofit/>
          </a:bodyPr>
          <a:lstStyle/>
          <a:p>
            <a:pPr marL="381000" indent="-381000" algn="ctr" eaLnBrk="0" hangingPunct="0">
              <a:lnSpc>
                <a:spcPct val="95000"/>
              </a:lnSpc>
              <a:spcAft>
                <a:spcPct val="40000"/>
              </a:spcAft>
              <a:buClr>
                <a:srgbClr val="4D4D4D"/>
              </a:buClr>
            </a:pPr>
            <a:endParaRPr lang="en-US" sz="2800" dirty="0">
              <a:solidFill>
                <a:srgbClr val="111111"/>
              </a:solidFill>
              <a:latin typeface="Times New Roman" pitchFamily="18" charset="0"/>
              <a:ea typeface="Gulim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708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75119" y="859864"/>
            <a:ext cx="5393739" cy="4279088"/>
            <a:chOff x="2275119" y="859864"/>
            <a:chExt cx="5393739" cy="4279088"/>
          </a:xfrm>
        </p:grpSpPr>
        <p:cxnSp>
          <p:nvCxnSpPr>
            <p:cNvPr id="185" name="Straight Connector 184"/>
            <p:cNvCxnSpPr/>
            <p:nvPr/>
          </p:nvCxnSpPr>
          <p:spPr bwMode="auto">
            <a:xfrm>
              <a:off x="3071860" y="2616483"/>
              <a:ext cx="3792351" cy="31237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7" name="Straight Connector 186"/>
            <p:cNvCxnSpPr/>
            <p:nvPr/>
          </p:nvCxnSpPr>
          <p:spPr bwMode="auto">
            <a:xfrm>
              <a:off x="2579797" y="3308013"/>
              <a:ext cx="4284414" cy="5739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מחבר חץ ישר 13"/>
            <p:cNvCxnSpPr>
              <a:stCxn id="12" idx="0"/>
              <a:endCxn id="5" idx="3"/>
            </p:cNvCxnSpPr>
            <p:nvPr/>
          </p:nvCxnSpPr>
          <p:spPr bwMode="auto">
            <a:xfrm flipV="1">
              <a:off x="3525637" y="1389113"/>
              <a:ext cx="799727" cy="430875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מחבר חץ ישר 20"/>
            <p:cNvCxnSpPr>
              <a:stCxn id="22" idx="1"/>
              <a:endCxn id="5" idx="5"/>
            </p:cNvCxnSpPr>
            <p:nvPr/>
          </p:nvCxnSpPr>
          <p:spPr bwMode="auto">
            <a:xfrm flipH="1" flipV="1">
              <a:off x="4492869" y="1389113"/>
              <a:ext cx="623487" cy="428807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חץ ישר 12"/>
            <p:cNvCxnSpPr>
              <a:stCxn id="10" idx="0"/>
              <a:endCxn id="7" idx="5"/>
            </p:cNvCxnSpPr>
            <p:nvPr/>
          </p:nvCxnSpPr>
          <p:spPr bwMode="auto">
            <a:xfrm flipH="1" flipV="1">
              <a:off x="5635590" y="2686683"/>
              <a:ext cx="207233" cy="472113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אליפסה 28"/>
            <p:cNvSpPr/>
            <p:nvPr/>
          </p:nvSpPr>
          <p:spPr bwMode="auto">
            <a:xfrm>
              <a:off x="5725273" y="3158796"/>
              <a:ext cx="235099" cy="236962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1" name="מחבר חץ ישר 36"/>
            <p:cNvCxnSpPr>
              <a:stCxn id="14" idx="0"/>
              <a:endCxn id="12" idx="5"/>
            </p:cNvCxnSpPr>
            <p:nvPr/>
          </p:nvCxnSpPr>
          <p:spPr bwMode="auto">
            <a:xfrm flipH="1" flipV="1">
              <a:off x="3602904" y="1986498"/>
              <a:ext cx="328574" cy="521467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מחבר חץ ישר 38"/>
            <p:cNvCxnSpPr>
              <a:stCxn id="15" idx="0"/>
              <a:endCxn id="12" idx="3"/>
            </p:cNvCxnSpPr>
            <p:nvPr/>
          </p:nvCxnSpPr>
          <p:spPr bwMode="auto">
            <a:xfrm flipV="1">
              <a:off x="3060573" y="1986498"/>
              <a:ext cx="387796" cy="521466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מחבר חץ ישר 36"/>
            <p:cNvCxnSpPr>
              <a:stCxn id="18" idx="0"/>
              <a:endCxn id="7" idx="3"/>
            </p:cNvCxnSpPr>
            <p:nvPr/>
          </p:nvCxnSpPr>
          <p:spPr bwMode="auto">
            <a:xfrm flipV="1">
              <a:off x="4929664" y="2686683"/>
              <a:ext cx="562876" cy="496404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אליפסה 37"/>
            <p:cNvSpPr/>
            <p:nvPr/>
          </p:nvSpPr>
          <p:spPr bwMode="auto">
            <a:xfrm>
              <a:off x="3416364" y="1819988"/>
              <a:ext cx="218545" cy="195079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tIns="182880" rIns="0" bIns="44450" anchor="ctr" anchorCtr="0"/>
            <a:lstStyle/>
            <a:p>
              <a:pPr lvl="0" eaLnBrk="0" hangingPunct="0">
                <a:lnSpc>
                  <a:spcPct val="95000"/>
                </a:lnSpc>
                <a:spcAft>
                  <a:spcPct val="40000"/>
                </a:spcAft>
                <a:buClr>
                  <a:srgbClr val="4D4D4D"/>
                </a:buClr>
              </a:pPr>
              <a:endParaRPr lang="en-US" sz="6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15" name="אליפסה 42"/>
            <p:cNvSpPr/>
            <p:nvPr/>
          </p:nvSpPr>
          <p:spPr bwMode="auto">
            <a:xfrm>
              <a:off x="2942765" y="2507964"/>
              <a:ext cx="235615" cy="209382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 anchor="ctr" anchorCtr="0"/>
            <a:lstStyle/>
            <a:p>
              <a:pPr marL="381000" indent="-381000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 sz="2000" i="1" dirty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cxnSp>
          <p:nvCxnSpPr>
            <p:cNvPr id="53" name="Straight Connector 52"/>
            <p:cNvCxnSpPr/>
            <p:nvPr/>
          </p:nvCxnSpPr>
          <p:spPr bwMode="auto">
            <a:xfrm>
              <a:off x="3613746" y="1907985"/>
              <a:ext cx="3250465" cy="3701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מחבר חץ ישר 36"/>
            <p:cNvCxnSpPr>
              <a:stCxn id="7" idx="0"/>
              <a:endCxn id="22" idx="5"/>
            </p:cNvCxnSpPr>
            <p:nvPr/>
          </p:nvCxnSpPr>
          <p:spPr bwMode="auto">
            <a:xfrm flipH="1" flipV="1">
              <a:off x="5282657" y="1981241"/>
              <a:ext cx="281408" cy="526723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מחבר חץ ישר 13"/>
            <p:cNvCxnSpPr>
              <a:stCxn id="43" idx="0"/>
              <a:endCxn id="5" idx="4"/>
            </p:cNvCxnSpPr>
            <p:nvPr/>
          </p:nvCxnSpPr>
          <p:spPr bwMode="auto">
            <a:xfrm flipV="1">
              <a:off x="4386012" y="1421384"/>
              <a:ext cx="23105" cy="421922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מחבר חץ ישר 38"/>
            <p:cNvCxnSpPr>
              <a:stCxn id="24" idx="0"/>
              <a:endCxn id="22" idx="3"/>
            </p:cNvCxnSpPr>
            <p:nvPr/>
          </p:nvCxnSpPr>
          <p:spPr bwMode="auto">
            <a:xfrm flipV="1">
              <a:off x="4695683" y="1981241"/>
              <a:ext cx="420673" cy="531185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אליפסה 42"/>
            <p:cNvSpPr/>
            <p:nvPr/>
          </p:nvSpPr>
          <p:spPr bwMode="auto">
            <a:xfrm>
              <a:off x="4586754" y="2512426"/>
              <a:ext cx="217857" cy="197997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tIns="0" rIns="0" bIns="44450" anchor="ctr" anchorCtr="0">
              <a:noAutofit/>
            </a:bodyPr>
            <a:lstStyle/>
            <a:p>
              <a:pPr marL="381000" indent="-381000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 sz="2000" i="1" dirty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5" name="אליפסה 8"/>
            <p:cNvSpPr/>
            <p:nvPr/>
          </p:nvSpPr>
          <p:spPr bwMode="auto">
            <a:xfrm>
              <a:off x="4290673" y="1201025"/>
              <a:ext cx="236887" cy="220359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lIns="0" tIns="0" rIns="0" bIns="0" anchor="ctr" anchorCtr="0">
              <a:noAutofit/>
            </a:bodyPr>
            <a:lstStyle/>
            <a:p>
              <a:pPr marL="381000" indent="-381000" eaLnBrk="0" hangingPunct="0">
                <a:lnSpc>
                  <a:spcPct val="95000"/>
                </a:lnSpc>
                <a:spcAft>
                  <a:spcPct val="40000"/>
                </a:spcAft>
                <a:buClr>
                  <a:srgbClr val="4D4D4D"/>
                </a:buClr>
                <a:defRPr/>
              </a:pPr>
              <a:endParaRPr lang="en-US" sz="4000" b="1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cxnSp>
          <p:nvCxnSpPr>
            <p:cNvPr id="59" name="מחבר חץ ישר 13"/>
            <p:cNvCxnSpPr>
              <a:stCxn id="14" idx="0"/>
              <a:endCxn id="43" idx="4"/>
            </p:cNvCxnSpPr>
            <p:nvPr/>
          </p:nvCxnSpPr>
          <p:spPr bwMode="auto">
            <a:xfrm flipV="1">
              <a:off x="3931478" y="2039241"/>
              <a:ext cx="454534" cy="468724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מחבר חץ ישר 38"/>
            <p:cNvCxnSpPr>
              <a:stCxn id="7" idx="0"/>
              <a:endCxn id="43" idx="4"/>
            </p:cNvCxnSpPr>
            <p:nvPr/>
          </p:nvCxnSpPr>
          <p:spPr bwMode="auto">
            <a:xfrm flipH="1" flipV="1">
              <a:off x="4386012" y="2039241"/>
              <a:ext cx="1178053" cy="468723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אליפסה 37"/>
            <p:cNvSpPr/>
            <p:nvPr/>
          </p:nvSpPr>
          <p:spPr bwMode="auto">
            <a:xfrm>
              <a:off x="5081914" y="1784095"/>
              <a:ext cx="235185" cy="230971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tIns="182880" rIns="0" bIns="44450" anchor="ctr" anchorCtr="0"/>
            <a:lstStyle/>
            <a:p>
              <a:pPr lvl="0" eaLnBrk="0" hangingPunct="0">
                <a:lnSpc>
                  <a:spcPct val="95000"/>
                </a:lnSpc>
                <a:spcAft>
                  <a:spcPct val="40000"/>
                </a:spcAft>
                <a:buClr>
                  <a:srgbClr val="4D4D4D"/>
                </a:buClr>
              </a:pPr>
              <a:endParaRPr lang="en-US" sz="6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43" name="אליפסה 37"/>
            <p:cNvSpPr/>
            <p:nvPr/>
          </p:nvSpPr>
          <p:spPr bwMode="auto">
            <a:xfrm>
              <a:off x="4276739" y="1843306"/>
              <a:ext cx="218545" cy="195935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tIns="182880" rIns="0" bIns="44450" anchor="ctr" anchorCtr="0"/>
            <a:lstStyle/>
            <a:p>
              <a:pPr lvl="0" eaLnBrk="0" hangingPunct="0">
                <a:lnSpc>
                  <a:spcPct val="95000"/>
                </a:lnSpc>
                <a:spcAft>
                  <a:spcPct val="40000"/>
                </a:spcAft>
                <a:buClr>
                  <a:srgbClr val="4D4D4D"/>
                </a:buClr>
              </a:pPr>
              <a:endParaRPr lang="en-US" sz="6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7" name="אליפסה 19"/>
            <p:cNvSpPr/>
            <p:nvPr/>
          </p:nvSpPr>
          <p:spPr bwMode="auto">
            <a:xfrm>
              <a:off x="5462914" y="2507964"/>
              <a:ext cx="202302" cy="209382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1440" tIns="182880" rIns="91440" bIns="44450" anchor="ctr" anchorCtr="0"/>
            <a:lstStyle/>
            <a:p>
              <a:pPr lvl="0" eaLnBrk="0" hangingPunct="0">
                <a:lnSpc>
                  <a:spcPct val="95000"/>
                </a:lnSpc>
                <a:spcAft>
                  <a:spcPct val="40000"/>
                </a:spcAft>
                <a:buClr>
                  <a:srgbClr val="4D4D4D"/>
                </a:buClr>
              </a:pPr>
              <a:endParaRPr lang="en-US" sz="6600" dirty="0">
                <a:solidFill>
                  <a:srgbClr val="0606C8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sp>
          <p:nvSpPr>
            <p:cNvPr id="14" name="אליפסה 40"/>
            <p:cNvSpPr/>
            <p:nvPr/>
          </p:nvSpPr>
          <p:spPr bwMode="auto">
            <a:xfrm>
              <a:off x="3823502" y="2507965"/>
              <a:ext cx="215952" cy="209381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0" tIns="44450" rIns="90488" bIns="44450" anchor="ctr" anchorCtr="0"/>
            <a:lstStyle/>
            <a:p>
              <a:pPr marL="381000" indent="-381000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 sz="2400" i="1" dirty="0">
                <a:solidFill>
                  <a:srgbClr val="111111"/>
                </a:solidFill>
                <a:latin typeface="Times New Roman" pitchFamily="18" charset="0"/>
                <a:ea typeface="Gulim" pitchFamily="34" charset="-127"/>
              </a:endParaRPr>
            </a:p>
          </p:txBody>
        </p:sp>
        <p:cxnSp>
          <p:nvCxnSpPr>
            <p:cNvPr id="106" name="מחבר חץ ישר 36"/>
            <p:cNvCxnSpPr>
              <a:stCxn id="107" idx="0"/>
              <a:endCxn id="15" idx="4"/>
            </p:cNvCxnSpPr>
            <p:nvPr/>
          </p:nvCxnSpPr>
          <p:spPr bwMode="auto">
            <a:xfrm flipV="1">
              <a:off x="2407002" y="2717346"/>
              <a:ext cx="653571" cy="465741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אליפסה 28"/>
            <p:cNvSpPr/>
            <p:nvPr/>
          </p:nvSpPr>
          <p:spPr bwMode="auto">
            <a:xfrm>
              <a:off x="2275119" y="3183087"/>
              <a:ext cx="263765" cy="229615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08" name="מחבר חץ ישר 36"/>
            <p:cNvCxnSpPr>
              <a:stCxn id="109" idx="0"/>
              <a:endCxn id="14" idx="4"/>
            </p:cNvCxnSpPr>
            <p:nvPr/>
          </p:nvCxnSpPr>
          <p:spPr bwMode="auto">
            <a:xfrm flipV="1">
              <a:off x="3316556" y="2717346"/>
              <a:ext cx="614922" cy="503702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9" name="אליפסה 28"/>
            <p:cNvSpPr/>
            <p:nvPr/>
          </p:nvSpPr>
          <p:spPr bwMode="auto">
            <a:xfrm>
              <a:off x="3216748" y="3221048"/>
              <a:ext cx="199616" cy="199001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10" name="מחבר חץ ישר 36"/>
            <p:cNvCxnSpPr>
              <a:stCxn id="111" idx="0"/>
              <a:endCxn id="24" idx="4"/>
            </p:cNvCxnSpPr>
            <p:nvPr/>
          </p:nvCxnSpPr>
          <p:spPr bwMode="auto">
            <a:xfrm flipV="1">
              <a:off x="4076710" y="2710423"/>
              <a:ext cx="618973" cy="511629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1" name="אליפסה 28"/>
            <p:cNvSpPr/>
            <p:nvPr/>
          </p:nvSpPr>
          <p:spPr bwMode="auto">
            <a:xfrm>
              <a:off x="3974163" y="3222052"/>
              <a:ext cx="205093" cy="197997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12" name="מחבר חץ ישר 36"/>
            <p:cNvCxnSpPr>
              <a:endCxn id="24" idx="4"/>
            </p:cNvCxnSpPr>
            <p:nvPr/>
          </p:nvCxnSpPr>
          <p:spPr bwMode="auto">
            <a:xfrm flipH="1" flipV="1">
              <a:off x="4695683" y="2710423"/>
              <a:ext cx="275168" cy="472666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מחבר חץ ישר 36"/>
            <p:cNvCxnSpPr>
              <a:endCxn id="15" idx="4"/>
            </p:cNvCxnSpPr>
            <p:nvPr/>
          </p:nvCxnSpPr>
          <p:spPr bwMode="auto">
            <a:xfrm flipH="1" flipV="1">
              <a:off x="3060573" y="2717346"/>
              <a:ext cx="1894334" cy="461860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מחבר חץ ישר 12"/>
            <p:cNvCxnSpPr>
              <a:stCxn id="145" idx="0"/>
            </p:cNvCxnSpPr>
            <p:nvPr/>
          </p:nvCxnSpPr>
          <p:spPr bwMode="auto">
            <a:xfrm flipH="1" flipV="1">
              <a:off x="5838327" y="3402130"/>
              <a:ext cx="568876" cy="465742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מחבר חץ ישר 36"/>
            <p:cNvCxnSpPr>
              <a:stCxn id="148" idx="0"/>
              <a:endCxn id="10" idx="4"/>
            </p:cNvCxnSpPr>
            <p:nvPr/>
          </p:nvCxnSpPr>
          <p:spPr bwMode="auto">
            <a:xfrm flipV="1">
              <a:off x="5185098" y="3395758"/>
              <a:ext cx="657725" cy="486151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מחבר חץ ישר 36"/>
            <p:cNvCxnSpPr>
              <a:stCxn id="149" idx="0"/>
              <a:endCxn id="107" idx="4"/>
            </p:cNvCxnSpPr>
            <p:nvPr/>
          </p:nvCxnSpPr>
          <p:spPr bwMode="auto">
            <a:xfrm flipH="1" flipV="1">
              <a:off x="2407002" y="3412702"/>
              <a:ext cx="258064" cy="455169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9" name="אליפסה 28"/>
            <p:cNvSpPr/>
            <p:nvPr/>
          </p:nvSpPr>
          <p:spPr bwMode="auto">
            <a:xfrm>
              <a:off x="2533183" y="3867871"/>
              <a:ext cx="263765" cy="229615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50" name="מחבר חץ ישר 36"/>
            <p:cNvCxnSpPr>
              <a:stCxn id="151" idx="0"/>
              <a:endCxn id="111" idx="4"/>
            </p:cNvCxnSpPr>
            <p:nvPr/>
          </p:nvCxnSpPr>
          <p:spPr bwMode="auto">
            <a:xfrm flipV="1">
              <a:off x="3574620" y="3420049"/>
              <a:ext cx="502090" cy="485783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>
              <a:endCxn id="201" idx="1"/>
            </p:cNvCxnSpPr>
            <p:nvPr/>
          </p:nvCxnSpPr>
          <p:spPr bwMode="auto">
            <a:xfrm flipV="1">
              <a:off x="2739417" y="3931513"/>
              <a:ext cx="4126548" cy="86358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1" name="אליפסה 28"/>
            <p:cNvSpPr/>
            <p:nvPr/>
          </p:nvSpPr>
          <p:spPr bwMode="auto">
            <a:xfrm>
              <a:off x="3474812" y="3905832"/>
              <a:ext cx="199616" cy="199001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48" name="אליפסה 28"/>
            <p:cNvSpPr/>
            <p:nvPr/>
          </p:nvSpPr>
          <p:spPr bwMode="auto">
            <a:xfrm>
              <a:off x="5060046" y="3881909"/>
              <a:ext cx="250103" cy="229615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52" name="מחבר חץ ישר 36"/>
            <p:cNvCxnSpPr>
              <a:stCxn id="153" idx="0"/>
            </p:cNvCxnSpPr>
            <p:nvPr/>
          </p:nvCxnSpPr>
          <p:spPr bwMode="auto">
            <a:xfrm flipV="1">
              <a:off x="4334774" y="3395208"/>
              <a:ext cx="618973" cy="511628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3" name="אליפסה 28"/>
            <p:cNvSpPr/>
            <p:nvPr/>
          </p:nvSpPr>
          <p:spPr bwMode="auto">
            <a:xfrm>
              <a:off x="4232227" y="3906836"/>
              <a:ext cx="205093" cy="197997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54" name="מחבר חץ ישר 36"/>
            <p:cNvCxnSpPr>
              <a:stCxn id="148" idx="0"/>
              <a:endCxn id="111" idx="4"/>
            </p:cNvCxnSpPr>
            <p:nvPr/>
          </p:nvCxnSpPr>
          <p:spPr bwMode="auto">
            <a:xfrm flipH="1" flipV="1">
              <a:off x="4076710" y="3420049"/>
              <a:ext cx="1108388" cy="461860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מחבר חץ ישר 36"/>
            <p:cNvCxnSpPr>
              <a:endCxn id="109" idx="4"/>
            </p:cNvCxnSpPr>
            <p:nvPr/>
          </p:nvCxnSpPr>
          <p:spPr bwMode="auto">
            <a:xfrm flipH="1" flipV="1">
              <a:off x="3316556" y="3420049"/>
              <a:ext cx="254429" cy="485784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1" name="מחבר חץ ישר 36"/>
            <p:cNvCxnSpPr>
              <a:endCxn id="149" idx="4"/>
            </p:cNvCxnSpPr>
            <p:nvPr/>
          </p:nvCxnSpPr>
          <p:spPr bwMode="auto">
            <a:xfrm flipH="1" flipV="1">
              <a:off x="2665066" y="4097486"/>
              <a:ext cx="1655920" cy="565547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3" name="מחבר חץ ישר 36"/>
            <p:cNvCxnSpPr>
              <a:stCxn id="170" idx="0"/>
              <a:endCxn id="151" idx="4"/>
            </p:cNvCxnSpPr>
            <p:nvPr/>
          </p:nvCxnSpPr>
          <p:spPr bwMode="auto">
            <a:xfrm flipH="1" flipV="1">
              <a:off x="3574620" y="4104833"/>
              <a:ext cx="750000" cy="558199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5" name="אליפסה 28"/>
            <p:cNvSpPr/>
            <p:nvPr/>
          </p:nvSpPr>
          <p:spPr bwMode="auto">
            <a:xfrm>
              <a:off x="6289653" y="3867872"/>
              <a:ext cx="235099" cy="236962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cxnSp>
          <p:nvCxnSpPr>
            <p:cNvPr id="176" name="מחבר חץ ישר 36"/>
            <p:cNvCxnSpPr>
              <a:stCxn id="170" idx="0"/>
              <a:endCxn id="153" idx="4"/>
            </p:cNvCxnSpPr>
            <p:nvPr/>
          </p:nvCxnSpPr>
          <p:spPr bwMode="auto">
            <a:xfrm flipV="1">
              <a:off x="4324620" y="4104833"/>
              <a:ext cx="10154" cy="558199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9" name="מחבר חץ ישר 36"/>
            <p:cNvCxnSpPr>
              <a:endCxn id="148" idx="4"/>
            </p:cNvCxnSpPr>
            <p:nvPr/>
          </p:nvCxnSpPr>
          <p:spPr bwMode="auto">
            <a:xfrm flipV="1">
              <a:off x="4332143" y="4111524"/>
              <a:ext cx="852955" cy="565546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מחבר חץ ישר 36"/>
            <p:cNvCxnSpPr>
              <a:endCxn id="145" idx="4"/>
            </p:cNvCxnSpPr>
            <p:nvPr/>
          </p:nvCxnSpPr>
          <p:spPr bwMode="auto">
            <a:xfrm flipV="1">
              <a:off x="4344927" y="4104834"/>
              <a:ext cx="2062276" cy="558198"/>
            </a:xfrm>
            <a:prstGeom prst="straightConnector1">
              <a:avLst/>
            </a:prstGeom>
            <a:ln>
              <a:headEnd type="arrow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אליפסה 28"/>
            <p:cNvSpPr/>
            <p:nvPr/>
          </p:nvSpPr>
          <p:spPr bwMode="auto">
            <a:xfrm>
              <a:off x="4804612" y="3183087"/>
              <a:ext cx="250103" cy="229615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70" name="אליפסה 28"/>
            <p:cNvSpPr/>
            <p:nvPr/>
          </p:nvSpPr>
          <p:spPr bwMode="auto">
            <a:xfrm>
              <a:off x="4224812" y="4663032"/>
              <a:ext cx="199616" cy="199001"/>
            </a:xfrm>
            <a:prstGeom prst="ellips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lIns="90488" tIns="44450" rIns="90488" bIns="44450"/>
            <a:lstStyle/>
            <a:p>
              <a:pPr marL="381000" indent="-381000" algn="ctr" eaLnBrk="0" hangingPunct="0">
                <a:lnSpc>
                  <a:spcPct val="95000"/>
                </a:lnSpc>
                <a:spcAft>
                  <a:spcPct val="40000"/>
                </a:spcAft>
                <a:buClr>
                  <a:schemeClr val="tx1"/>
                </a:buClr>
                <a:defRPr/>
              </a:pPr>
              <a:endParaRPr lang="en-US">
                <a:solidFill>
                  <a:srgbClr val="000066"/>
                </a:solidFill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4177744" y="903330"/>
              <a:ext cx="78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C00000"/>
                  </a:solidFill>
                  <a:effectLst/>
                  <a:latin typeface="Calibri" pitchFamily="34" charset="0"/>
                  <a:cs typeface="Calibri" pitchFamily="34" charset="0"/>
                </a:rPr>
                <a:t>source</a:t>
              </a:r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4043728" y="4861953"/>
              <a:ext cx="78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C00000"/>
                  </a:solidFill>
                  <a:effectLst/>
                  <a:latin typeface="Calibri" pitchFamily="34" charset="0"/>
                  <a:cs typeface="Calibri" pitchFamily="34" charset="0"/>
                </a:rPr>
                <a:t>sink</a:t>
              </a: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6879319" y="859864"/>
              <a:ext cx="78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u="sng" kern="0" dirty="0" smtClean="0">
                  <a:solidFill>
                    <a:srgbClr val="0606C8"/>
                  </a:solidFill>
                  <a:effectLst/>
                  <a:latin typeface="Calibri" pitchFamily="34" charset="0"/>
                  <a:cs typeface="Calibri" pitchFamily="34" charset="0"/>
                </a:rPr>
                <a:t>layer</a:t>
              </a: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879319" y="1144385"/>
              <a:ext cx="78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0606C8"/>
                  </a:solidFill>
                  <a:effectLst/>
                  <a:latin typeface="Calibri" pitchFamily="34" charset="0"/>
                  <a:cs typeface="Calibri" pitchFamily="34" charset="0"/>
                </a:rPr>
                <a:t>0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6864212" y="1632345"/>
              <a:ext cx="78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0606C8"/>
                  </a:solidFill>
                  <a:effectLst/>
                  <a:latin typeface="Calibri" pitchFamily="34" charset="0"/>
                  <a:cs typeface="Calibri" pitchFamily="34" charset="0"/>
                </a:rPr>
                <a:t>1</a:t>
              </a: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6864212" y="2369464"/>
              <a:ext cx="7895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0606C8"/>
                  </a:solidFill>
                  <a:effectLst/>
                  <a:latin typeface="Calibri" pitchFamily="34" charset="0"/>
                  <a:cs typeface="Calibri" pitchFamily="34" charset="0"/>
                </a:rPr>
                <a:t>2</a:t>
              </a:r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6864211" y="3031013"/>
              <a:ext cx="2554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0606C8"/>
                  </a:solidFill>
                  <a:effectLst/>
                  <a:latin typeface="Calibri" pitchFamily="34" charset="0"/>
                  <a:cs typeface="Calibri" pitchFamily="34" charset="0"/>
                </a:rPr>
                <a:t>3</a:t>
              </a: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6865965" y="3793013"/>
              <a:ext cx="2554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0606C8"/>
                  </a:solidFill>
                  <a:effectLst/>
                  <a:latin typeface="Calibri" pitchFamily="34" charset="0"/>
                  <a:cs typeface="Calibri" pitchFamily="34" charset="0"/>
                </a:rPr>
                <a:t>4</a:t>
              </a: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6879319" y="4511943"/>
              <a:ext cx="2554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kern="0" dirty="0" smtClean="0">
                  <a:solidFill>
                    <a:srgbClr val="0606C8"/>
                  </a:solidFill>
                  <a:effectLst/>
                  <a:latin typeface="Calibri" pitchFamily="34" charset="0"/>
                  <a:cs typeface="Calibri" pitchFamily="34" charset="0"/>
                </a:rPr>
                <a:t>5</a:t>
              </a:r>
            </a:p>
          </p:txBody>
        </p:sp>
        <p:cxnSp>
          <p:nvCxnSpPr>
            <p:cNvPr id="207" name="Straight Connector 206"/>
            <p:cNvCxnSpPr/>
            <p:nvPr/>
          </p:nvCxnSpPr>
          <p:spPr bwMode="auto">
            <a:xfrm flipV="1">
              <a:off x="4324620" y="4778280"/>
              <a:ext cx="2554699" cy="42044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1" name="TextBox 210"/>
            <p:cNvSpPr txBox="1"/>
            <p:nvPr/>
          </p:nvSpPr>
          <p:spPr>
            <a:xfrm>
              <a:off x="3570985" y="1389884"/>
              <a:ext cx="3545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4008767" y="1479384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4791184" y="1436008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3671070" y="1967841"/>
              <a:ext cx="3545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4123545" y="2134139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4560081" y="1947472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4937527" y="2017573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5379770" y="2047115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4737860" y="2695670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5176797" y="2781977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5717071" y="2777596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4188558" y="2727097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3584221" y="2856952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2933702" y="2015066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2409185" y="2710423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3251208" y="2710626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3512330" y="3444835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5513960" y="3498231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4700695" y="3459699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4344927" y="3332332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6163870" y="3428999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2467388" y="3408602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3736938" y="4080342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4554909" y="4104886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5650386" y="3973024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1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3088633" y="4029974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3096433" y="3479191"/>
              <a:ext cx="415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1200" b="1" i="1" kern="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3x</a:t>
              </a:r>
              <a:r>
                <a:rPr lang="en-US" sz="1200" b="1" i="1" kern="0" baseline="-25000" dirty="0" smtClean="0">
                  <a:solidFill>
                    <a:srgbClr val="0606C8"/>
                  </a:solidFill>
                  <a:effectLst/>
                  <a:cs typeface="Times New Roman" panose="02020603050405020304" pitchFamily="18" charset="0"/>
                </a:rPr>
                <a:t>2</a:t>
              </a:r>
              <a:endParaRPr lang="en-US" sz="1200" b="1" i="1" kern="0" dirty="0" smtClean="0">
                <a:solidFill>
                  <a:srgbClr val="0606C8"/>
                </a:solidFill>
                <a:effectLst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072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80644" y="2537179"/>
            <a:ext cx="8375847" cy="4536504"/>
          </a:xfrm>
        </p:spPr>
        <p:txBody>
          <a:bodyPr>
            <a:noAutofit/>
          </a:bodyPr>
          <a:lstStyle/>
          <a:p>
            <a:pPr>
              <a:buClr>
                <a:schemeClr val="folHlink"/>
              </a:buClr>
              <a:buFontTx/>
              <a:buNone/>
            </a:pPr>
            <a:r>
              <a:rPr lang="en-US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3" name="Rectangle 7"/>
          <p:cNvSpPr>
            <a:spLocks noChangeArrowheads="1"/>
          </p:cNvSpPr>
          <p:nvPr/>
        </p:nvSpPr>
        <p:spPr bwMode="auto">
          <a:xfrm>
            <a:off x="899591" y="4083118"/>
            <a:ext cx="8521861" cy="722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</a:pPr>
            <a:endParaRPr lang="en-US" sz="3600" b="1" dirty="0">
              <a:solidFill>
                <a:srgbClr val="328F0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471" y="2366300"/>
            <a:ext cx="8966819" cy="7286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8000" dirty="0" smtClean="0">
                <a:solidFill>
                  <a:srgbClr val="C00000"/>
                </a:solidFill>
                <a:latin typeface="Calibri" pitchFamily="34" charset="0"/>
                <a:ea typeface="+mn-ea"/>
                <a:cs typeface="Calibri" pitchFamily="34" charset="0"/>
              </a:rPr>
              <a:t>Part I:</a:t>
            </a:r>
            <a:r>
              <a:rPr lang="en-US" sz="8000" dirty="0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  <a:t> Propositional Proofs &amp; Complexity </a:t>
            </a:r>
            <a:endParaRPr lang="en-US" sz="8000" b="1" dirty="0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8BB35-C75F-4B5D-85B3-A8C02977B6A9}" type="slidenum">
              <a:rPr lang="en-US" smtClean="0">
                <a:solidFill>
                  <a:schemeClr val="bg2">
                    <a:lumMod val="50000"/>
                  </a:schemeClr>
                </a:solidFill>
              </a:rPr>
              <a:pPr/>
              <a:t>4</a:t>
            </a:fld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21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493112" y="6435588"/>
            <a:ext cx="409448" cy="365760"/>
          </a:xfrm>
          <a:prstGeom prst="rect">
            <a:avLst/>
          </a:prstGeom>
        </p:spPr>
        <p:txBody>
          <a:bodyPr/>
          <a:lstStyle/>
          <a:p>
            <a:fld id="{EA7C8D44-3667-46F6-9772-CC52308E2A7F}" type="slidenum">
              <a:rPr lang="en-US" smtClean="0">
                <a:solidFill>
                  <a:srgbClr val="464653"/>
                </a:solidFill>
              </a:rPr>
              <a:pPr/>
              <a:t>5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311760" y="3643186"/>
            <a:ext cx="259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What if </a:t>
            </a:r>
            <a:r>
              <a:rPr lang="el-GR" sz="2800" b="1" dirty="0">
                <a:solidFill>
                  <a:prstClr val="black"/>
                </a:solidFill>
                <a:effectLst/>
                <a:ea typeface="+mn-ea"/>
                <a:cs typeface="Times New Roman" pitchFamily="18" charset="0"/>
              </a:rPr>
              <a:t>ϕ</a:t>
            </a:r>
            <a:r>
              <a:rPr lang="el-GR" sz="2800" b="1" dirty="0">
                <a:solidFill>
                  <a:prstClr val="black"/>
                </a:solidFill>
                <a:effectLst/>
                <a:latin typeface="Calibri"/>
                <a:ea typeface="+mn-ea"/>
                <a:cs typeface="Calibri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is </a:t>
            </a:r>
            <a:endParaRPr lang="en-US" sz="2800" b="1" dirty="0">
              <a:solidFill>
                <a:srgbClr val="C00000"/>
              </a:solidFill>
              <a:effectLst/>
              <a:latin typeface="Calibri" pitchFamily="34" charset="0"/>
              <a:ea typeface="+mn-ea"/>
              <a:cs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u="sng" dirty="0">
                <a:solidFill>
                  <a:srgbClr val="C0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unsatisfiable</a:t>
            </a:r>
            <a:r>
              <a:rPr lang="en-US" sz="2800" b="1" dirty="0">
                <a:solidFill>
                  <a:srgbClr val="C0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What is the proof in this case?</a:t>
            </a:r>
          </a:p>
        </p:txBody>
      </p:sp>
      <p:sp>
        <p:nvSpPr>
          <p:cNvPr id="6" name="Down Arrow 5"/>
          <p:cNvSpPr/>
          <p:nvPr/>
        </p:nvSpPr>
        <p:spPr>
          <a:xfrm>
            <a:off x="3047999" y="1975661"/>
            <a:ext cx="2128911" cy="780617"/>
          </a:xfrm>
          <a:prstGeom prst="downArrow">
            <a:avLst/>
          </a:prstGeom>
          <a:solidFill>
            <a:schemeClr val="bg2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encode</a:t>
            </a:r>
            <a:endParaRPr lang="en-US" b="1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00476" y="2611217"/>
            <a:ext cx="3590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l-GR" sz="3600" b="1" dirty="0" smtClean="0">
                <a:solidFill>
                  <a:srgbClr val="0606C8"/>
                </a:solidFill>
                <a:effectLst/>
                <a:ea typeface="+mn-ea"/>
                <a:cs typeface="Times New Roman" pitchFamily="18" charset="0"/>
              </a:rPr>
              <a:t>ϕ</a:t>
            </a:r>
            <a:r>
              <a:rPr lang="en-US" sz="3600" dirty="0" smtClean="0">
                <a:solidFill>
                  <a:prstClr val="black"/>
                </a:solidFill>
                <a:effectLst/>
                <a:latin typeface="Gill Sans MT"/>
                <a:ea typeface="+mn-ea"/>
              </a:rPr>
              <a:t> </a:t>
            </a:r>
            <a:r>
              <a:rPr lang="en-US" sz="2400" dirty="0" smtClean="0">
                <a:solidFill>
                  <a:srgbClr val="464653">
                    <a:lumMod val="75000"/>
                  </a:srgbClr>
                </a:solidFill>
                <a:effectLst/>
                <a:latin typeface="Calibri"/>
                <a:ea typeface="+mn-ea"/>
                <a:cs typeface="Calibri"/>
              </a:rPr>
              <a:t>propositional formula  </a:t>
            </a:r>
            <a:endParaRPr lang="en-US" sz="2000" dirty="0">
              <a:solidFill>
                <a:srgbClr val="464653">
                  <a:lumMod val="75000"/>
                </a:srgbClr>
              </a:solidFill>
              <a:effectLst/>
              <a:latin typeface="Gill Sans MT"/>
              <a:ea typeface="+mn-ea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047875" y="1371600"/>
            <a:ext cx="4267200" cy="604061"/>
          </a:xfrm>
          <a:prstGeom prst="roundRect">
            <a:avLst/>
          </a:prstGeom>
          <a:solidFill>
            <a:srgbClr val="FFC00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DDE9EC">
                    <a:lumMod val="10000"/>
                  </a:srgbClr>
                </a:solidFill>
                <a:effectLst/>
                <a:latin typeface="Calibri" pitchFamily="34" charset="0"/>
                <a:cs typeface="Calibri" pitchFamily="34" charset="0"/>
              </a:rPr>
              <a:t>Logic Design, Circuit Verification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632006" y="3660315"/>
            <a:ext cx="2971800" cy="8382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SAT-solver</a:t>
            </a:r>
            <a:endParaRPr lang="en-US" sz="3200" b="1" dirty="0"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038600" y="3257548"/>
            <a:ext cx="0" cy="4027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043362" y="4565188"/>
            <a:ext cx="0" cy="4027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78133" y="4933255"/>
            <a:ext cx="4193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rgbClr val="0606C8"/>
                </a:solidFill>
                <a:effectLst/>
                <a:latin typeface="Calibri"/>
                <a:ea typeface="+mn-ea"/>
                <a:cs typeface="Calibri"/>
              </a:rPr>
              <a:t>“satisfiable” / ”unsatisfiable” </a:t>
            </a:r>
            <a:endParaRPr lang="en-US" sz="2000" b="1" dirty="0">
              <a:solidFill>
                <a:srgbClr val="0606C8"/>
              </a:solidFill>
              <a:effectLst/>
              <a:latin typeface="Gill Sans MT"/>
              <a:ea typeface="+mn-ea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048000" y="5360414"/>
            <a:ext cx="0" cy="32410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78132" y="5561797"/>
            <a:ext cx="4612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rgbClr val="0606C8"/>
                </a:solidFill>
                <a:effectLst/>
                <a:latin typeface="Gill Sans MT"/>
                <a:ea typeface="+mn-ea"/>
              </a:rPr>
              <a:t>A satisfying assignment to </a:t>
            </a:r>
            <a:r>
              <a:rPr lang="el-GR" sz="2400" b="1" dirty="0">
                <a:solidFill>
                  <a:srgbClr val="0606C8"/>
                </a:solidFill>
                <a:effectLst/>
                <a:cs typeface="Times New Roman" pitchFamily="18" charset="0"/>
              </a:rPr>
              <a:t>ϕ</a:t>
            </a:r>
            <a:r>
              <a:rPr lang="en-US" sz="2400" b="1" dirty="0" smtClean="0">
                <a:solidFill>
                  <a:prstClr val="black"/>
                </a:solidFill>
                <a:effectLst/>
                <a:latin typeface="Gill Sans MT"/>
                <a:ea typeface="+mn-ea"/>
                <a:cs typeface="Calibri"/>
              </a:rPr>
              <a:t> 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prstClr val="black"/>
                </a:solidFill>
                <a:effectLst/>
                <a:latin typeface="Gill Sans MT"/>
                <a:ea typeface="+mn-ea"/>
                <a:cs typeface="Calibri"/>
              </a:rPr>
              <a:t>(the proof of satisfiability of</a:t>
            </a:r>
            <a:r>
              <a:rPr lang="el-GR" sz="2400" b="1" dirty="0">
                <a:solidFill>
                  <a:prstClr val="black"/>
                </a:solidFill>
                <a:effectLst/>
                <a:latin typeface="Calibri"/>
                <a:ea typeface="+mn-ea"/>
                <a:cs typeface="Calibri"/>
              </a:rPr>
              <a:t> </a:t>
            </a:r>
            <a:r>
              <a:rPr lang="el-GR" sz="2400" b="1" dirty="0">
                <a:solidFill>
                  <a:srgbClr val="0606C8"/>
                </a:solidFill>
                <a:effectLst/>
                <a:cs typeface="Times New Roman" pitchFamily="18" charset="0"/>
              </a:rPr>
              <a:t>ϕ</a:t>
            </a:r>
            <a:r>
              <a:rPr lang="en-US" sz="2400" b="1" dirty="0" smtClean="0">
                <a:solidFill>
                  <a:prstClr val="black"/>
                </a:solidFill>
                <a:effectLst/>
                <a:latin typeface="Gill Sans MT"/>
                <a:ea typeface="+mn-ea"/>
                <a:cs typeface="Calibri"/>
              </a:rPr>
              <a:t>) </a:t>
            </a:r>
            <a:r>
              <a:rPr lang="en-US" sz="2400" b="1" dirty="0" smtClean="0">
                <a:solidFill>
                  <a:srgbClr val="0606C8"/>
                </a:solidFill>
                <a:effectLst/>
                <a:latin typeface="Gill Sans MT"/>
                <a:ea typeface="+mn-ea"/>
              </a:rPr>
              <a:t> </a:t>
            </a:r>
            <a:endParaRPr lang="en-US" sz="2400" b="1" dirty="0">
              <a:solidFill>
                <a:srgbClr val="0606C8"/>
              </a:solidFill>
              <a:effectLst/>
              <a:latin typeface="Gill Sans MT"/>
              <a:ea typeface="+mn-ea"/>
            </a:endParaRPr>
          </a:p>
        </p:txBody>
      </p:sp>
      <p:sp>
        <p:nvSpPr>
          <p:cNvPr id="13" name="Line Callout 2 12"/>
          <p:cNvSpPr/>
          <p:nvPr/>
        </p:nvSpPr>
        <p:spPr>
          <a:xfrm>
            <a:off x="6621236" y="1595217"/>
            <a:ext cx="2383064" cy="847714"/>
          </a:xfrm>
          <a:prstGeom prst="borderCallout2">
            <a:avLst>
              <a:gd name="adj1" fmla="val 26241"/>
              <a:gd name="adj2" fmla="val -1785"/>
              <a:gd name="adj3" fmla="val 51709"/>
              <a:gd name="adj4" fmla="val -19643"/>
              <a:gd name="adj5" fmla="val 145459"/>
              <a:gd name="adj6" fmla="val -4377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chemeClr val="tx1"/>
                </a:solidFill>
                <a:effectLst/>
                <a:cs typeface="Times New Roman" pitchFamily="18" charset="0"/>
              </a:rPr>
              <a:t>(</a:t>
            </a:r>
            <a:r>
              <a:rPr lang="en-US" sz="1600" i="1" dirty="0">
                <a:solidFill>
                  <a:schemeClr val="tx1"/>
                </a:solidFill>
                <a:effectLst/>
                <a:cs typeface="Times New Roman" pitchFamily="18" charset="0"/>
              </a:rPr>
              <a:t>x</a:t>
            </a:r>
            <a:r>
              <a:rPr lang="en-US" sz="1600" baseline="-25000" dirty="0">
                <a:solidFill>
                  <a:schemeClr val="tx1"/>
                </a:solidFill>
                <a:effectLst/>
                <a:cs typeface="Times New Roman" pitchFamily="18" charset="0"/>
              </a:rPr>
              <a:t>1</a:t>
            </a:r>
            <a:r>
              <a:rPr lang="en-US" sz="1600" dirty="0">
                <a:solidFill>
                  <a:schemeClr val="tx1"/>
                </a:solidFill>
                <a:effectLst/>
                <a:latin typeface="Comic Sans MS" pitchFamily="66" charset="0"/>
                <a:cs typeface="Arial" charset="0"/>
              </a:rPr>
              <a:t>v</a:t>
            </a:r>
            <a:r>
              <a:rPr lang="en-US" sz="1600" dirty="0">
                <a:solidFill>
                  <a:schemeClr val="tx1"/>
                </a:solidFill>
                <a:effectLst/>
                <a:cs typeface="Times New Roman" pitchFamily="18" charset="0"/>
              </a:rPr>
              <a:t>¬</a:t>
            </a:r>
            <a:r>
              <a:rPr lang="en-US" sz="1600" i="1" dirty="0">
                <a:solidFill>
                  <a:schemeClr val="tx1"/>
                </a:solidFill>
                <a:effectLst/>
                <a:cs typeface="Times New Roman" pitchFamily="18" charset="0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effectLst/>
                <a:cs typeface="Times New Roman" pitchFamily="18" charset="0"/>
              </a:rPr>
              <a:t>2</a:t>
            </a:r>
            <a:r>
              <a:rPr lang="en-US" sz="1600" dirty="0">
                <a:solidFill>
                  <a:schemeClr val="tx1"/>
                </a:solidFill>
                <a:effectLst/>
                <a:latin typeface="Comic Sans MS" pitchFamily="66" charset="0"/>
                <a:cs typeface="Arial" charset="0"/>
              </a:rPr>
              <a:t>v</a:t>
            </a:r>
            <a:r>
              <a:rPr lang="en-US" sz="1600" i="1" dirty="0">
                <a:solidFill>
                  <a:schemeClr val="tx1"/>
                </a:solidFill>
                <a:effectLst/>
                <a:cs typeface="Times New Roman" pitchFamily="18" charset="0"/>
              </a:rPr>
              <a:t>x</a:t>
            </a:r>
            <a:r>
              <a:rPr lang="en-US" sz="1600" baseline="-25000" dirty="0">
                <a:solidFill>
                  <a:schemeClr val="tx1"/>
                </a:solidFill>
                <a:effectLst/>
                <a:cs typeface="Times New Roman" pitchFamily="18" charset="0"/>
              </a:rPr>
              <a:t>3</a:t>
            </a:r>
            <a:r>
              <a:rPr lang="en-US" sz="1600" dirty="0">
                <a:solidFill>
                  <a:schemeClr val="tx1"/>
                </a:solidFill>
                <a:effectLst/>
                <a:cs typeface="Times New Roman" pitchFamily="18" charset="0"/>
              </a:rPr>
              <a:t>)</a:t>
            </a:r>
            <a:r>
              <a:rPr lang="el-GR" dirty="0">
                <a:solidFill>
                  <a:schemeClr val="tx1"/>
                </a:solidFill>
                <a:effectLst/>
                <a:latin typeface="Comic Sans MS" pitchFamily="66" charset="0"/>
                <a:cs typeface="Arial" charset="0"/>
              </a:rPr>
              <a:t>Λ</a:t>
            </a:r>
            <a:r>
              <a:rPr lang="en-US" sz="1600" dirty="0">
                <a:solidFill>
                  <a:schemeClr val="tx1"/>
                </a:solidFill>
                <a:effectLst/>
                <a:cs typeface="Times New Roman" pitchFamily="18" charset="0"/>
              </a:rPr>
              <a:t>(</a:t>
            </a:r>
            <a:r>
              <a:rPr lang="en-US" sz="1600" i="1" dirty="0">
                <a:solidFill>
                  <a:schemeClr val="tx1"/>
                </a:solidFill>
                <a:effectLst/>
                <a:cs typeface="Times New Roman" pitchFamily="18" charset="0"/>
              </a:rPr>
              <a:t>x</a:t>
            </a:r>
            <a:r>
              <a:rPr lang="en-US" sz="1600" baseline="-25000" dirty="0">
                <a:solidFill>
                  <a:schemeClr val="tx1"/>
                </a:solidFill>
                <a:effectLst/>
                <a:cs typeface="Times New Roman" pitchFamily="18" charset="0"/>
              </a:rPr>
              <a:t>4</a:t>
            </a:r>
            <a:r>
              <a:rPr lang="en-US" sz="1600" dirty="0">
                <a:solidFill>
                  <a:schemeClr val="tx1"/>
                </a:solidFill>
                <a:effectLst/>
                <a:latin typeface="Comic Sans MS" pitchFamily="66" charset="0"/>
                <a:cs typeface="Arial" charset="0"/>
              </a:rPr>
              <a:t>v</a:t>
            </a:r>
            <a:r>
              <a:rPr lang="en-US" sz="1600" i="1" dirty="0">
                <a:solidFill>
                  <a:schemeClr val="tx1"/>
                </a:solidFill>
                <a:effectLst/>
                <a:cs typeface="Times New Roman" pitchFamily="18" charset="0"/>
              </a:rPr>
              <a:t>x</a:t>
            </a:r>
            <a:r>
              <a:rPr lang="en-US" sz="1600" baseline="-25000" dirty="0">
                <a:solidFill>
                  <a:schemeClr val="tx1"/>
                </a:solidFill>
                <a:effectLst/>
                <a:cs typeface="Times New Roman" pitchFamily="18" charset="0"/>
              </a:rPr>
              <a:t>2</a:t>
            </a:r>
            <a:r>
              <a:rPr lang="en-US" sz="1600" dirty="0">
                <a:solidFill>
                  <a:schemeClr val="tx1"/>
                </a:solidFill>
                <a:effectLst/>
                <a:latin typeface="Comic Sans MS" pitchFamily="66" charset="0"/>
                <a:cs typeface="Arial" charset="0"/>
              </a:rPr>
              <a:t>v</a:t>
            </a:r>
            <a:r>
              <a:rPr lang="en-US" sz="1600" i="1" dirty="0">
                <a:solidFill>
                  <a:schemeClr val="tx1"/>
                </a:solidFill>
                <a:effectLst/>
                <a:cs typeface="Times New Roman" pitchFamily="18" charset="0"/>
              </a:rPr>
              <a:t>x</a:t>
            </a:r>
            <a:r>
              <a:rPr lang="en-US" sz="1600" baseline="-25000" dirty="0">
                <a:solidFill>
                  <a:schemeClr val="tx1"/>
                </a:solidFill>
                <a:effectLst/>
                <a:cs typeface="Times New Roman" pitchFamily="18" charset="0"/>
              </a:rPr>
              <a:t>3</a:t>
            </a:r>
            <a:r>
              <a:rPr lang="en-US" sz="1600" dirty="0">
                <a:solidFill>
                  <a:schemeClr val="tx1"/>
                </a:solidFill>
                <a:effectLst/>
                <a:cs typeface="Times New Roman" pitchFamily="18" charset="0"/>
              </a:rPr>
              <a:t>)</a:t>
            </a:r>
            <a:r>
              <a:rPr lang="el-GR" dirty="0">
                <a:solidFill>
                  <a:schemeClr val="tx1"/>
                </a:solidFill>
                <a:effectLst/>
                <a:latin typeface="Comic Sans MS" pitchFamily="66" charset="0"/>
                <a:cs typeface="Arial" charset="0"/>
              </a:rPr>
              <a:t>Λ</a:t>
            </a:r>
            <a:r>
              <a:rPr lang="en-US" sz="1600" dirty="0">
                <a:solidFill>
                  <a:schemeClr val="tx1"/>
                </a:solidFill>
                <a:effectLst/>
                <a:cs typeface="Times New Roman" pitchFamily="18" charset="0"/>
              </a:rPr>
              <a:t>(¬</a:t>
            </a:r>
            <a:r>
              <a:rPr lang="en-US" sz="1600" i="1" dirty="0">
                <a:solidFill>
                  <a:schemeClr val="tx1"/>
                </a:solidFill>
                <a:effectLst/>
                <a:cs typeface="Times New Roman" pitchFamily="18" charset="0"/>
              </a:rPr>
              <a:t>x</a:t>
            </a:r>
            <a:r>
              <a:rPr lang="en-US" sz="1600" baseline="-25000" dirty="0">
                <a:solidFill>
                  <a:schemeClr val="tx1"/>
                </a:solidFill>
                <a:effectLst/>
                <a:cs typeface="Times New Roman" pitchFamily="18" charset="0"/>
              </a:rPr>
              <a:t>1</a:t>
            </a:r>
            <a:r>
              <a:rPr lang="en-US" sz="1600" dirty="0">
                <a:solidFill>
                  <a:schemeClr val="tx1"/>
                </a:solidFill>
                <a:effectLst/>
                <a:latin typeface="Comic Sans MS" pitchFamily="66" charset="0"/>
                <a:cs typeface="Arial" charset="0"/>
              </a:rPr>
              <a:t>v</a:t>
            </a:r>
            <a:r>
              <a:rPr lang="en-US" sz="1600" i="1" dirty="0">
                <a:solidFill>
                  <a:schemeClr val="tx1"/>
                </a:solidFill>
                <a:effectLst/>
                <a:cs typeface="Times New Roman" pitchFamily="18" charset="0"/>
              </a:rPr>
              <a:t>x</a:t>
            </a:r>
            <a:r>
              <a:rPr lang="en-US" sz="1600" baseline="-25000" dirty="0">
                <a:solidFill>
                  <a:schemeClr val="tx1"/>
                </a:solidFill>
                <a:effectLst/>
                <a:cs typeface="Times New Roman" pitchFamily="18" charset="0"/>
              </a:rPr>
              <a:t>4</a:t>
            </a:r>
            <a:r>
              <a:rPr lang="en-US" sz="1600" dirty="0">
                <a:solidFill>
                  <a:schemeClr val="tx1"/>
                </a:solidFill>
                <a:effectLst/>
                <a:cs typeface="Times New Roman" pitchFamily="18" charset="0"/>
              </a:rPr>
              <a:t>)</a:t>
            </a:r>
            <a:r>
              <a:rPr lang="el-GR" dirty="0">
                <a:solidFill>
                  <a:schemeClr val="tx1"/>
                </a:solidFill>
                <a:effectLst/>
                <a:latin typeface="Comic Sans MS" pitchFamily="66" charset="0"/>
                <a:cs typeface="Arial" charset="0"/>
              </a:rPr>
              <a:t>Λ</a:t>
            </a:r>
            <a:r>
              <a:rPr lang="en-US" sz="1600" dirty="0">
                <a:solidFill>
                  <a:schemeClr val="tx1"/>
                </a:solidFill>
                <a:effectLst/>
                <a:cs typeface="Times New Roman" pitchFamily="18" charset="0"/>
              </a:rPr>
              <a:t>(¬</a:t>
            </a:r>
            <a:r>
              <a:rPr lang="en-US" sz="1600" i="1" dirty="0">
                <a:solidFill>
                  <a:schemeClr val="tx1"/>
                </a:solidFill>
                <a:effectLst/>
                <a:cs typeface="Times New Roman" pitchFamily="18" charset="0"/>
              </a:rPr>
              <a:t>x</a:t>
            </a:r>
            <a:r>
              <a:rPr lang="en-US" sz="1600" baseline="-25000" dirty="0">
                <a:solidFill>
                  <a:schemeClr val="tx1"/>
                </a:solidFill>
                <a:effectLst/>
                <a:cs typeface="Times New Roman" pitchFamily="18" charset="0"/>
              </a:rPr>
              <a:t>3</a:t>
            </a:r>
            <a:r>
              <a:rPr lang="en-US" sz="1600" dirty="0">
                <a:solidFill>
                  <a:schemeClr val="tx1"/>
                </a:solidFill>
                <a:effectLst/>
                <a:cs typeface="Times New Roman" pitchFamily="18" charset="0"/>
              </a:rPr>
              <a:t>)</a:t>
            </a:r>
            <a:r>
              <a:rPr lang="el-GR" dirty="0">
                <a:solidFill>
                  <a:schemeClr val="tx1"/>
                </a:solidFill>
                <a:effectLst/>
                <a:latin typeface="Comic Sans MS" pitchFamily="66" charset="0"/>
                <a:cs typeface="Arial" charset="0"/>
              </a:rPr>
              <a:t>Λ</a:t>
            </a:r>
            <a:r>
              <a:rPr lang="en-US" sz="1600" dirty="0">
                <a:solidFill>
                  <a:schemeClr val="tx1"/>
                </a:solidFill>
                <a:effectLst/>
                <a:cs typeface="Times New Roman" pitchFamily="18" charset="0"/>
              </a:rPr>
              <a:t>(¬</a:t>
            </a:r>
            <a:r>
              <a:rPr lang="en-US" sz="1600" i="1" dirty="0">
                <a:solidFill>
                  <a:schemeClr val="tx1"/>
                </a:solidFill>
                <a:effectLst/>
                <a:cs typeface="Times New Roman" pitchFamily="18" charset="0"/>
              </a:rPr>
              <a:t>x</a:t>
            </a:r>
            <a:r>
              <a:rPr lang="en-US" sz="1600" baseline="-25000" dirty="0">
                <a:solidFill>
                  <a:schemeClr val="tx1"/>
                </a:solidFill>
                <a:effectLst/>
                <a:cs typeface="Times New Roman" pitchFamily="18" charset="0"/>
              </a:rPr>
              <a:t>4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cs typeface="Times New Roman" pitchFamily="18" charset="0"/>
              </a:rPr>
              <a:t>)</a:t>
            </a:r>
            <a:endParaRPr lang="en-US" sz="4800" dirty="0">
              <a:solidFill>
                <a:schemeClr val="tx1">
                  <a:lumMod val="65000"/>
                  <a:lumOff val="35000"/>
                </a:schemeClr>
              </a:solidFill>
              <a:effectLst/>
              <a:cs typeface="Times New Roman" pitchFamily="18" charset="0"/>
            </a:endParaRPr>
          </a:p>
        </p:txBody>
      </p:sp>
      <p:cxnSp>
        <p:nvCxnSpPr>
          <p:cNvPr id="22" name="Straight Arrow Connector 21"/>
          <p:cNvCxnSpPr>
            <a:stCxn id="13" idx="2"/>
          </p:cNvCxnSpPr>
          <p:nvPr/>
        </p:nvCxnSpPr>
        <p:spPr>
          <a:xfrm flipH="1">
            <a:off x="5715000" y="2019074"/>
            <a:ext cx="906236" cy="7372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13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01900" y="849675"/>
            <a:ext cx="7843838" cy="4953000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400" b="1" kern="0" dirty="0" smtClean="0">
                <a:solidFill>
                  <a:srgbClr val="B4DCFA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Prove a formula </a:t>
            </a:r>
            <a:r>
              <a:rPr lang="el-GR" sz="4400" b="0" dirty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el-GR" sz="4400" b="1" dirty="0">
                <a:cs typeface="Calibri"/>
              </a:rPr>
              <a:t> </a:t>
            </a:r>
            <a:r>
              <a:rPr lang="en-US" sz="4400" b="1" kern="0" dirty="0" smtClean="0">
                <a:solidFill>
                  <a:srgbClr val="B4DCFA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is unsatisfiable: </a:t>
            </a:r>
            <a:r>
              <a:rPr lang="en-US" sz="4400" b="1" kern="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write the truth table</a:t>
            </a:r>
            <a:endParaRPr lang="en-US" sz="4400" b="1" kern="0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4400" b="1" kern="0" dirty="0" smtClean="0">
                <a:solidFill>
                  <a:srgbClr val="B4DCFA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We’ll talk about more </a:t>
            </a:r>
            <a:r>
              <a:rPr lang="en-US" altLang="zh-CN" sz="4400" b="1" kern="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compact</a:t>
            </a:r>
            <a:r>
              <a:rPr lang="en-US" altLang="zh-CN" sz="4400" b="1" kern="0" dirty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4400" b="1" kern="0" dirty="0" smtClean="0">
                <a:solidFill>
                  <a:srgbClr val="B4DCFA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proofs</a:t>
            </a:r>
            <a:r>
              <a:rPr lang="en-US" altLang="zh-CN" sz="40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</a:rPr>
              <a:t>!</a:t>
            </a:r>
            <a:endParaRPr lang="en-US" altLang="zh-CN" sz="36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zh-CN" sz="36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“Proof of </a:t>
            </a:r>
            <a:r>
              <a:rPr lang="en-US" altLang="zh-CN" sz="3600" dirty="0">
                <a:solidFill>
                  <a:srgbClr val="0606C8"/>
                </a:solidFill>
                <a:latin typeface="Calibri" panose="020F0502020204030204" pitchFamily="34" charset="0"/>
              </a:rPr>
              <a:t>un-satisfiability</a:t>
            </a:r>
            <a:r>
              <a:rPr lang="en-US" altLang="zh-CN" sz="360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” </a:t>
            </a:r>
          </a:p>
          <a:p>
            <a:pPr marL="0" indent="0" algn="l">
              <a:buNone/>
            </a:pPr>
            <a:r>
              <a:rPr lang="en-US" altLang="zh-CN" sz="36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altLang="zh-CN" sz="360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 = “</a:t>
            </a:r>
            <a:r>
              <a:rPr lang="en-US" altLang="zh-CN" sz="3600" dirty="0" smtClean="0">
                <a:solidFill>
                  <a:srgbClr val="0606C8"/>
                </a:solidFill>
                <a:latin typeface="Calibri" panose="020F0502020204030204" pitchFamily="34" charset="0"/>
              </a:rPr>
              <a:t>refutation</a:t>
            </a:r>
            <a:r>
              <a:rPr lang="en-US" altLang="zh-CN" sz="360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” </a:t>
            </a:r>
          </a:p>
          <a:p>
            <a:pPr marL="0" indent="0" algn="l">
              <a:buNone/>
            </a:pPr>
            <a:r>
              <a:rPr lang="en-US" altLang="zh-CN" sz="36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altLang="zh-CN" sz="360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 = “</a:t>
            </a:r>
            <a:r>
              <a:rPr lang="en-US" altLang="zh-CN" sz="36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proof of </a:t>
            </a:r>
            <a:r>
              <a:rPr lang="en-US" altLang="zh-CN" sz="3600" dirty="0">
                <a:solidFill>
                  <a:srgbClr val="0606C8"/>
                </a:solidFill>
                <a:latin typeface="Calibri" panose="020F0502020204030204" pitchFamily="34" charset="0"/>
              </a:rPr>
              <a:t>always-satisfiability</a:t>
            </a:r>
            <a:r>
              <a:rPr lang="en-US" altLang="zh-CN" sz="36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”</a:t>
            </a: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4294967295"/>
          </p:nvPr>
        </p:nvSpPr>
        <p:spPr>
          <a:xfrm>
            <a:off x="7724648" y="6407150"/>
            <a:ext cx="1981200" cy="365760"/>
          </a:xfrm>
          <a:prstGeom prst="rect">
            <a:avLst/>
          </a:prstGeom>
        </p:spPr>
        <p:txBody>
          <a:bodyPr/>
          <a:lstStyle/>
          <a:p>
            <a:fld id="{EA7C8D44-3667-46F6-9772-CC52308E2A7F}" type="slidenum">
              <a:rPr lang="en-US" smtClean="0">
                <a:solidFill>
                  <a:srgbClr val="464653"/>
                </a:solidFill>
              </a:rPr>
              <a:pPr/>
              <a:t>6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5" name="Left Brace 4"/>
          <p:cNvSpPr/>
          <p:nvPr/>
        </p:nvSpPr>
        <p:spPr bwMode="auto">
          <a:xfrm rot="16200000">
            <a:off x="4669640" y="3723423"/>
            <a:ext cx="331200" cy="3592946"/>
          </a:xfrm>
          <a:prstGeom prst="leftBrace">
            <a:avLst>
              <a:gd name="adj1" fmla="val 79911"/>
              <a:gd name="adj2" fmla="val 49031"/>
            </a:avLst>
          </a:prstGeom>
          <a:noFill/>
          <a:ln w="22225" cap="sq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25775" y="5568877"/>
            <a:ext cx="2971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32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= Tautology</a:t>
            </a:r>
          </a:p>
        </p:txBody>
      </p:sp>
    </p:spTree>
    <p:extLst>
      <p:ext uri="{BB962C8B-B14F-4D97-AF65-F5344CB8AC3E}">
        <p14:creationId xmlns:p14="http://schemas.microsoft.com/office/powerpoint/2010/main" val="35995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sz="4400" b="1" dirty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Fundamental Questions</a:t>
            </a:r>
            <a:endParaRPr lang="en-US" sz="4400" b="1" dirty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4294967295"/>
          </p:nvPr>
        </p:nvSpPr>
        <p:spPr>
          <a:xfrm>
            <a:off x="8584702" y="6315710"/>
            <a:ext cx="236728" cy="365760"/>
          </a:xfrm>
          <a:prstGeom prst="rect">
            <a:avLst/>
          </a:prstGeom>
        </p:spPr>
        <p:txBody>
          <a:bodyPr/>
          <a:lstStyle/>
          <a:p>
            <a:fld id="{EA7C8D44-3667-46F6-9772-CC52308E2A7F}" type="slidenum">
              <a:rPr lang="en-US" smtClean="0">
                <a:solidFill>
                  <a:srgbClr val="464653"/>
                </a:solidFill>
              </a:rPr>
              <a:pPr/>
              <a:t>7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6" name="TextBox 5" descr=" 2"/>
          <p:cNvSpPr txBox="1"/>
          <p:nvPr/>
        </p:nvSpPr>
        <p:spPr>
          <a:xfrm>
            <a:off x="558800" y="1320990"/>
            <a:ext cx="78486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altLang="zh-CN" sz="40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Is </a:t>
            </a:r>
            <a:r>
              <a:rPr lang="en-US" altLang="zh-CN" sz="40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there a way </a:t>
            </a:r>
            <a:r>
              <a:rPr lang="en-US" altLang="zh-CN" sz="40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to prove </a:t>
            </a:r>
            <a:r>
              <a:rPr lang="en-US" altLang="zh-CN" sz="40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every</a:t>
            </a:r>
            <a:r>
              <a:rPr lang="en-US" altLang="zh-CN" sz="40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unsatisfiable formula with </a:t>
            </a:r>
            <a:r>
              <a:rPr lang="en-US" altLang="zh-CN" sz="4000" b="1" kern="0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a short </a:t>
            </a:r>
            <a:r>
              <a:rPr lang="en-US" altLang="zh-CN" sz="4000" b="1" kern="0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proof? 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altLang="zh-CN" sz="4000" b="1" kern="0" dirty="0" smtClean="0">
                <a:solidFill>
                  <a:srgbClr val="B4DCFA">
                    <a:lumMod val="10000"/>
                  </a:srgbClr>
                </a:solidFill>
                <a:effectLst/>
                <a:latin typeface="Calibri" pitchFamily="34" charset="0"/>
                <a:cs typeface="Calibri" pitchFamily="34" charset="0"/>
              </a:rPr>
              <a:t>If yes: </a:t>
            </a:r>
            <a:r>
              <a:rPr lang="en-US" altLang="zh-CN" sz="3200" b="1" dirty="0">
                <a:solidFill>
                  <a:srgbClr val="0606C8"/>
                </a:solidFill>
                <a:effectLst/>
                <a:ea typeface="宋体" pitchFamily="2" charset="-122"/>
                <a:cs typeface="Times New Roman" panose="02020603050405020304" pitchFamily="18" charset="0"/>
              </a:rPr>
              <a:t>NP=coNP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altLang="zh-CN" sz="4000" b="1" kern="0" dirty="0" smtClean="0">
                <a:solidFill>
                  <a:srgbClr val="B4DCFA">
                    <a:lumMod val="10000"/>
                  </a:srgbClr>
                </a:solidFill>
                <a:effectLst/>
                <a:latin typeface="Calibri" pitchFamily="34" charset="0"/>
                <a:cs typeface="Calibri" pitchFamily="34" charset="0"/>
              </a:rPr>
              <a:t>If not: </a:t>
            </a:r>
            <a:r>
              <a:rPr lang="en-US" altLang="zh-CN" sz="3200" b="1" dirty="0">
                <a:solidFill>
                  <a:srgbClr val="0606C8"/>
                </a:solidFill>
                <a:effectLst/>
                <a:ea typeface="宋体" pitchFamily="2" charset="-122"/>
                <a:cs typeface="Times New Roman" panose="02020603050405020304" pitchFamily="18" charset="0"/>
              </a:rPr>
              <a:t>NP</a:t>
            </a:r>
            <a:r>
              <a:rPr lang="en-US" sz="3200" b="1" dirty="0">
                <a:solidFill>
                  <a:srgbClr val="0606C8"/>
                </a:solidFill>
                <a:effectLst/>
                <a:ea typeface="宋体" pitchFamily="2" charset="-122"/>
                <a:cs typeface="Times New Roman" panose="02020603050405020304" pitchFamily="18" charset="0"/>
              </a:rPr>
              <a:t>≠</a:t>
            </a:r>
            <a:r>
              <a:rPr lang="en-US" altLang="zh-CN" sz="3200" b="1" dirty="0">
                <a:solidFill>
                  <a:srgbClr val="0606C8"/>
                </a:solidFill>
                <a:effectLst/>
                <a:ea typeface="宋体" pitchFamily="2" charset="-122"/>
                <a:cs typeface="Times New Roman" panose="02020603050405020304" pitchFamily="18" charset="0"/>
              </a:rPr>
              <a:t>coNP</a:t>
            </a:r>
          </a:p>
          <a:p>
            <a:pPr marL="800100" lvl="1" indent="-342900" algn="l">
              <a:buFont typeface="Arial" pitchFamily="34" charset="0"/>
              <a:buChar char="•"/>
            </a:pPr>
            <a:endParaRPr lang="en-US" altLang="zh-CN" sz="2800" b="1" kern="0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68816" y="3875758"/>
            <a:ext cx="163425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8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Unsatisfiable</a:t>
            </a:r>
          </a:p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8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formulas </a:t>
            </a:r>
            <a:endParaRPr lang="en-US" sz="2000" b="1" kern="0" dirty="0" smtClean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237984" y="3142240"/>
            <a:ext cx="1566365" cy="1258557"/>
            <a:chOff x="5868857" y="4802374"/>
            <a:chExt cx="1566365" cy="1258557"/>
          </a:xfrm>
        </p:grpSpPr>
        <p:sp>
          <p:nvSpPr>
            <p:cNvPr id="26" name="Oval 25"/>
            <p:cNvSpPr/>
            <p:nvPr/>
          </p:nvSpPr>
          <p:spPr bwMode="auto">
            <a:xfrm rot="1935780">
              <a:off x="6193617" y="4802374"/>
              <a:ext cx="1059013" cy="1258557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l"/>
              <a:endParaRPr lang="en-US" sz="1800" b="1" dirty="0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 rot="19789497">
              <a:off x="5870575" y="4830818"/>
              <a:ext cx="1117518" cy="1218104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l"/>
              <a:endParaRPr lang="en-US" sz="1800" b="1" dirty="0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 rot="19789497">
              <a:off x="5868857" y="4825457"/>
              <a:ext cx="1117518" cy="1223853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l"/>
              <a:endParaRPr lang="en-US" sz="1800" b="1" dirty="0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939456" y="4888307"/>
              <a:ext cx="413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altLang="zh-CN" b="1" dirty="0" smtClean="0">
                  <a:solidFill>
                    <a:srgbClr val="808080">
                      <a:lumMod val="10000"/>
                    </a:srgbClr>
                  </a:solidFill>
                  <a:effectLst/>
                  <a:latin typeface="Cambria" pitchFamily="18" charset="0"/>
                  <a:ea typeface="宋体"/>
                  <a:cs typeface="Calibri" pitchFamily="34" charset="0"/>
                </a:rPr>
                <a:t>NP</a:t>
              </a:r>
              <a:endParaRPr lang="en-US" b="1" kern="0" dirty="0" smtClean="0">
                <a:solidFill>
                  <a:schemeClr val="tx2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" name="Freeform 4"/>
            <p:cNvSpPr/>
            <p:nvPr/>
          </p:nvSpPr>
          <p:spPr>
            <a:xfrm>
              <a:off x="6167791" y="4888307"/>
              <a:ext cx="819150" cy="1135380"/>
            </a:xfrm>
            <a:custGeom>
              <a:avLst/>
              <a:gdLst>
                <a:gd name="connsiteX0" fmla="*/ 53340 w 819150"/>
                <a:gd name="connsiteY0" fmla="*/ 902970 h 1135380"/>
                <a:gd name="connsiteX1" fmla="*/ 53340 w 819150"/>
                <a:gd name="connsiteY1" fmla="*/ 902970 h 1135380"/>
                <a:gd name="connsiteX2" fmla="*/ 43815 w 819150"/>
                <a:gd name="connsiteY2" fmla="*/ 887730 h 1135380"/>
                <a:gd name="connsiteX3" fmla="*/ 40005 w 819150"/>
                <a:gd name="connsiteY3" fmla="*/ 876300 h 1135380"/>
                <a:gd name="connsiteX4" fmla="*/ 36195 w 819150"/>
                <a:gd name="connsiteY4" fmla="*/ 864870 h 1135380"/>
                <a:gd name="connsiteX5" fmla="*/ 26670 w 819150"/>
                <a:gd name="connsiteY5" fmla="*/ 836295 h 1135380"/>
                <a:gd name="connsiteX6" fmla="*/ 22860 w 819150"/>
                <a:gd name="connsiteY6" fmla="*/ 824865 h 1135380"/>
                <a:gd name="connsiteX7" fmla="*/ 20955 w 819150"/>
                <a:gd name="connsiteY7" fmla="*/ 817245 h 1135380"/>
                <a:gd name="connsiteX8" fmla="*/ 17145 w 819150"/>
                <a:gd name="connsiteY8" fmla="*/ 796290 h 1135380"/>
                <a:gd name="connsiteX9" fmla="*/ 15240 w 819150"/>
                <a:gd name="connsiteY9" fmla="*/ 788670 h 1135380"/>
                <a:gd name="connsiteX10" fmla="*/ 11430 w 819150"/>
                <a:gd name="connsiteY10" fmla="*/ 771525 h 1135380"/>
                <a:gd name="connsiteX11" fmla="*/ 9525 w 819150"/>
                <a:gd name="connsiteY11" fmla="*/ 765810 h 1135380"/>
                <a:gd name="connsiteX12" fmla="*/ 7620 w 819150"/>
                <a:gd name="connsiteY12" fmla="*/ 754380 h 1135380"/>
                <a:gd name="connsiteX13" fmla="*/ 1905 w 819150"/>
                <a:gd name="connsiteY13" fmla="*/ 712470 h 1135380"/>
                <a:gd name="connsiteX14" fmla="*/ 0 w 819150"/>
                <a:gd name="connsiteY14" fmla="*/ 683895 h 1135380"/>
                <a:gd name="connsiteX15" fmla="*/ 1905 w 819150"/>
                <a:gd name="connsiteY15" fmla="*/ 621030 h 1135380"/>
                <a:gd name="connsiteX16" fmla="*/ 7620 w 819150"/>
                <a:gd name="connsiteY16" fmla="*/ 544830 h 1135380"/>
                <a:gd name="connsiteX17" fmla="*/ 9525 w 819150"/>
                <a:gd name="connsiteY17" fmla="*/ 518160 h 1135380"/>
                <a:gd name="connsiteX18" fmla="*/ 13335 w 819150"/>
                <a:gd name="connsiteY18" fmla="*/ 499110 h 1135380"/>
                <a:gd name="connsiteX19" fmla="*/ 15240 w 819150"/>
                <a:gd name="connsiteY19" fmla="*/ 487680 h 1135380"/>
                <a:gd name="connsiteX20" fmla="*/ 19050 w 819150"/>
                <a:gd name="connsiteY20" fmla="*/ 472440 h 1135380"/>
                <a:gd name="connsiteX21" fmla="*/ 20955 w 819150"/>
                <a:gd name="connsiteY21" fmla="*/ 462915 h 1135380"/>
                <a:gd name="connsiteX22" fmla="*/ 24765 w 819150"/>
                <a:gd name="connsiteY22" fmla="*/ 451485 h 1135380"/>
                <a:gd name="connsiteX23" fmla="*/ 32385 w 819150"/>
                <a:gd name="connsiteY23" fmla="*/ 428625 h 1135380"/>
                <a:gd name="connsiteX24" fmla="*/ 36195 w 819150"/>
                <a:gd name="connsiteY24" fmla="*/ 417195 h 1135380"/>
                <a:gd name="connsiteX25" fmla="*/ 38100 w 819150"/>
                <a:gd name="connsiteY25" fmla="*/ 411480 h 1135380"/>
                <a:gd name="connsiteX26" fmla="*/ 41910 w 819150"/>
                <a:gd name="connsiteY26" fmla="*/ 405765 h 1135380"/>
                <a:gd name="connsiteX27" fmla="*/ 45720 w 819150"/>
                <a:gd name="connsiteY27" fmla="*/ 394335 h 1135380"/>
                <a:gd name="connsiteX28" fmla="*/ 47625 w 819150"/>
                <a:gd name="connsiteY28" fmla="*/ 388620 h 1135380"/>
                <a:gd name="connsiteX29" fmla="*/ 53340 w 819150"/>
                <a:gd name="connsiteY29" fmla="*/ 377190 h 1135380"/>
                <a:gd name="connsiteX30" fmla="*/ 57150 w 819150"/>
                <a:gd name="connsiteY30" fmla="*/ 371475 h 1135380"/>
                <a:gd name="connsiteX31" fmla="*/ 59055 w 819150"/>
                <a:gd name="connsiteY31" fmla="*/ 365760 h 1135380"/>
                <a:gd name="connsiteX32" fmla="*/ 62865 w 819150"/>
                <a:gd name="connsiteY32" fmla="*/ 360045 h 1135380"/>
                <a:gd name="connsiteX33" fmla="*/ 64770 w 819150"/>
                <a:gd name="connsiteY33" fmla="*/ 354330 h 1135380"/>
                <a:gd name="connsiteX34" fmla="*/ 68580 w 819150"/>
                <a:gd name="connsiteY34" fmla="*/ 348615 h 1135380"/>
                <a:gd name="connsiteX35" fmla="*/ 70485 w 819150"/>
                <a:gd name="connsiteY35" fmla="*/ 342900 h 1135380"/>
                <a:gd name="connsiteX36" fmla="*/ 74295 w 819150"/>
                <a:gd name="connsiteY36" fmla="*/ 337185 h 1135380"/>
                <a:gd name="connsiteX37" fmla="*/ 78105 w 819150"/>
                <a:gd name="connsiteY37" fmla="*/ 325755 h 1135380"/>
                <a:gd name="connsiteX38" fmla="*/ 80010 w 819150"/>
                <a:gd name="connsiteY38" fmla="*/ 320040 h 1135380"/>
                <a:gd name="connsiteX39" fmla="*/ 83820 w 819150"/>
                <a:gd name="connsiteY39" fmla="*/ 314325 h 1135380"/>
                <a:gd name="connsiteX40" fmla="*/ 87630 w 819150"/>
                <a:gd name="connsiteY40" fmla="*/ 302895 h 1135380"/>
                <a:gd name="connsiteX41" fmla="*/ 91440 w 819150"/>
                <a:gd name="connsiteY41" fmla="*/ 297180 h 1135380"/>
                <a:gd name="connsiteX42" fmla="*/ 95250 w 819150"/>
                <a:gd name="connsiteY42" fmla="*/ 285750 h 1135380"/>
                <a:gd name="connsiteX43" fmla="*/ 97155 w 819150"/>
                <a:gd name="connsiteY43" fmla="*/ 280035 h 1135380"/>
                <a:gd name="connsiteX44" fmla="*/ 104775 w 819150"/>
                <a:gd name="connsiteY44" fmla="*/ 268605 h 1135380"/>
                <a:gd name="connsiteX45" fmla="*/ 106680 w 819150"/>
                <a:gd name="connsiteY45" fmla="*/ 262890 h 1135380"/>
                <a:gd name="connsiteX46" fmla="*/ 110490 w 819150"/>
                <a:gd name="connsiteY46" fmla="*/ 257175 h 1135380"/>
                <a:gd name="connsiteX47" fmla="*/ 112395 w 819150"/>
                <a:gd name="connsiteY47" fmla="*/ 251460 h 1135380"/>
                <a:gd name="connsiteX48" fmla="*/ 118110 w 819150"/>
                <a:gd name="connsiteY48" fmla="*/ 245745 h 1135380"/>
                <a:gd name="connsiteX49" fmla="*/ 125730 w 819150"/>
                <a:gd name="connsiteY49" fmla="*/ 234315 h 1135380"/>
                <a:gd name="connsiteX50" fmla="*/ 127635 w 819150"/>
                <a:gd name="connsiteY50" fmla="*/ 228600 h 1135380"/>
                <a:gd name="connsiteX51" fmla="*/ 133350 w 819150"/>
                <a:gd name="connsiteY51" fmla="*/ 222885 h 1135380"/>
                <a:gd name="connsiteX52" fmla="*/ 140970 w 819150"/>
                <a:gd name="connsiteY52" fmla="*/ 211455 h 1135380"/>
                <a:gd name="connsiteX53" fmla="*/ 146685 w 819150"/>
                <a:gd name="connsiteY53" fmla="*/ 205740 h 1135380"/>
                <a:gd name="connsiteX54" fmla="*/ 160020 w 819150"/>
                <a:gd name="connsiteY54" fmla="*/ 188595 h 1135380"/>
                <a:gd name="connsiteX55" fmla="*/ 165735 w 819150"/>
                <a:gd name="connsiteY55" fmla="*/ 184785 h 1135380"/>
                <a:gd name="connsiteX56" fmla="*/ 173355 w 819150"/>
                <a:gd name="connsiteY56" fmla="*/ 175260 h 1135380"/>
                <a:gd name="connsiteX57" fmla="*/ 177165 w 819150"/>
                <a:gd name="connsiteY57" fmla="*/ 169545 h 1135380"/>
                <a:gd name="connsiteX58" fmla="*/ 188595 w 819150"/>
                <a:gd name="connsiteY58" fmla="*/ 161925 h 1135380"/>
                <a:gd name="connsiteX59" fmla="*/ 203835 w 819150"/>
                <a:gd name="connsiteY59" fmla="*/ 148590 h 1135380"/>
                <a:gd name="connsiteX60" fmla="*/ 215265 w 819150"/>
                <a:gd name="connsiteY60" fmla="*/ 137160 h 1135380"/>
                <a:gd name="connsiteX61" fmla="*/ 220980 w 819150"/>
                <a:gd name="connsiteY61" fmla="*/ 133350 h 1135380"/>
                <a:gd name="connsiteX62" fmla="*/ 226695 w 819150"/>
                <a:gd name="connsiteY62" fmla="*/ 127635 h 1135380"/>
                <a:gd name="connsiteX63" fmla="*/ 238125 w 819150"/>
                <a:gd name="connsiteY63" fmla="*/ 120015 h 1135380"/>
                <a:gd name="connsiteX64" fmla="*/ 249555 w 819150"/>
                <a:gd name="connsiteY64" fmla="*/ 110490 h 1135380"/>
                <a:gd name="connsiteX65" fmla="*/ 264795 w 819150"/>
                <a:gd name="connsiteY65" fmla="*/ 93345 h 1135380"/>
                <a:gd name="connsiteX66" fmla="*/ 270510 w 819150"/>
                <a:gd name="connsiteY66" fmla="*/ 89535 h 1135380"/>
                <a:gd name="connsiteX67" fmla="*/ 276225 w 819150"/>
                <a:gd name="connsiteY67" fmla="*/ 83820 h 1135380"/>
                <a:gd name="connsiteX68" fmla="*/ 281940 w 819150"/>
                <a:gd name="connsiteY68" fmla="*/ 80010 h 1135380"/>
                <a:gd name="connsiteX69" fmla="*/ 287655 w 819150"/>
                <a:gd name="connsiteY69" fmla="*/ 74295 h 1135380"/>
                <a:gd name="connsiteX70" fmla="*/ 304800 w 819150"/>
                <a:gd name="connsiteY70" fmla="*/ 62865 h 1135380"/>
                <a:gd name="connsiteX71" fmla="*/ 310515 w 819150"/>
                <a:gd name="connsiteY71" fmla="*/ 59055 h 1135380"/>
                <a:gd name="connsiteX72" fmla="*/ 320040 w 819150"/>
                <a:gd name="connsiteY72" fmla="*/ 49530 h 1135380"/>
                <a:gd name="connsiteX73" fmla="*/ 329565 w 819150"/>
                <a:gd name="connsiteY73" fmla="*/ 41910 h 1135380"/>
                <a:gd name="connsiteX74" fmla="*/ 340995 w 819150"/>
                <a:gd name="connsiteY74" fmla="*/ 32385 h 1135380"/>
                <a:gd name="connsiteX75" fmla="*/ 346710 w 819150"/>
                <a:gd name="connsiteY75" fmla="*/ 30480 h 1135380"/>
                <a:gd name="connsiteX76" fmla="*/ 352425 w 819150"/>
                <a:gd name="connsiteY76" fmla="*/ 26670 h 1135380"/>
                <a:gd name="connsiteX77" fmla="*/ 363855 w 819150"/>
                <a:gd name="connsiteY77" fmla="*/ 22860 h 1135380"/>
                <a:gd name="connsiteX78" fmla="*/ 381000 w 819150"/>
                <a:gd name="connsiteY78" fmla="*/ 15240 h 1135380"/>
                <a:gd name="connsiteX79" fmla="*/ 386715 w 819150"/>
                <a:gd name="connsiteY79" fmla="*/ 13335 h 1135380"/>
                <a:gd name="connsiteX80" fmla="*/ 398145 w 819150"/>
                <a:gd name="connsiteY80" fmla="*/ 5715 h 1135380"/>
                <a:gd name="connsiteX81" fmla="*/ 409575 w 819150"/>
                <a:gd name="connsiteY81" fmla="*/ 0 h 1135380"/>
                <a:gd name="connsiteX82" fmla="*/ 422910 w 819150"/>
                <a:gd name="connsiteY82" fmla="*/ 3810 h 1135380"/>
                <a:gd name="connsiteX83" fmla="*/ 440055 w 819150"/>
                <a:gd name="connsiteY83" fmla="*/ 11430 h 1135380"/>
                <a:gd name="connsiteX84" fmla="*/ 451485 w 819150"/>
                <a:gd name="connsiteY84" fmla="*/ 15240 h 1135380"/>
                <a:gd name="connsiteX85" fmla="*/ 457200 w 819150"/>
                <a:gd name="connsiteY85" fmla="*/ 17145 h 1135380"/>
                <a:gd name="connsiteX86" fmla="*/ 462915 w 819150"/>
                <a:gd name="connsiteY86" fmla="*/ 20955 h 1135380"/>
                <a:gd name="connsiteX87" fmla="*/ 468630 w 819150"/>
                <a:gd name="connsiteY87" fmla="*/ 22860 h 1135380"/>
                <a:gd name="connsiteX88" fmla="*/ 480060 w 819150"/>
                <a:gd name="connsiteY88" fmla="*/ 30480 h 1135380"/>
                <a:gd name="connsiteX89" fmla="*/ 497205 w 819150"/>
                <a:gd name="connsiteY89" fmla="*/ 40005 h 1135380"/>
                <a:gd name="connsiteX90" fmla="*/ 502920 w 819150"/>
                <a:gd name="connsiteY90" fmla="*/ 43815 h 1135380"/>
                <a:gd name="connsiteX91" fmla="*/ 514350 w 819150"/>
                <a:gd name="connsiteY91" fmla="*/ 55245 h 1135380"/>
                <a:gd name="connsiteX92" fmla="*/ 520065 w 819150"/>
                <a:gd name="connsiteY92" fmla="*/ 59055 h 1135380"/>
                <a:gd name="connsiteX93" fmla="*/ 525780 w 819150"/>
                <a:gd name="connsiteY93" fmla="*/ 64770 h 1135380"/>
                <a:gd name="connsiteX94" fmla="*/ 531495 w 819150"/>
                <a:gd name="connsiteY94" fmla="*/ 66675 h 1135380"/>
                <a:gd name="connsiteX95" fmla="*/ 537210 w 819150"/>
                <a:gd name="connsiteY95" fmla="*/ 70485 h 1135380"/>
                <a:gd name="connsiteX96" fmla="*/ 542925 w 819150"/>
                <a:gd name="connsiteY96" fmla="*/ 72390 h 1135380"/>
                <a:gd name="connsiteX97" fmla="*/ 554355 w 819150"/>
                <a:gd name="connsiteY97" fmla="*/ 80010 h 1135380"/>
                <a:gd name="connsiteX98" fmla="*/ 560070 w 819150"/>
                <a:gd name="connsiteY98" fmla="*/ 83820 h 1135380"/>
                <a:gd name="connsiteX99" fmla="*/ 565785 w 819150"/>
                <a:gd name="connsiteY99" fmla="*/ 87630 h 1135380"/>
                <a:gd name="connsiteX100" fmla="*/ 571500 w 819150"/>
                <a:gd name="connsiteY100" fmla="*/ 89535 h 1135380"/>
                <a:gd name="connsiteX101" fmla="*/ 582930 w 819150"/>
                <a:gd name="connsiteY101" fmla="*/ 99060 h 1135380"/>
                <a:gd name="connsiteX102" fmla="*/ 588645 w 819150"/>
                <a:gd name="connsiteY102" fmla="*/ 104775 h 1135380"/>
                <a:gd name="connsiteX103" fmla="*/ 594360 w 819150"/>
                <a:gd name="connsiteY103" fmla="*/ 108585 h 1135380"/>
                <a:gd name="connsiteX104" fmla="*/ 600075 w 819150"/>
                <a:gd name="connsiteY104" fmla="*/ 114300 h 1135380"/>
                <a:gd name="connsiteX105" fmla="*/ 611505 w 819150"/>
                <a:gd name="connsiteY105" fmla="*/ 121920 h 1135380"/>
                <a:gd name="connsiteX106" fmla="*/ 617220 w 819150"/>
                <a:gd name="connsiteY106" fmla="*/ 127635 h 1135380"/>
                <a:gd name="connsiteX107" fmla="*/ 628650 w 819150"/>
                <a:gd name="connsiteY107" fmla="*/ 135255 h 1135380"/>
                <a:gd name="connsiteX108" fmla="*/ 632460 w 819150"/>
                <a:gd name="connsiteY108" fmla="*/ 140970 h 1135380"/>
                <a:gd name="connsiteX109" fmla="*/ 643890 w 819150"/>
                <a:gd name="connsiteY109" fmla="*/ 148590 h 1135380"/>
                <a:gd name="connsiteX110" fmla="*/ 647700 w 819150"/>
                <a:gd name="connsiteY110" fmla="*/ 154305 h 1135380"/>
                <a:gd name="connsiteX111" fmla="*/ 659130 w 819150"/>
                <a:gd name="connsiteY111" fmla="*/ 165735 h 1135380"/>
                <a:gd name="connsiteX112" fmla="*/ 662940 w 819150"/>
                <a:gd name="connsiteY112" fmla="*/ 171450 h 1135380"/>
                <a:gd name="connsiteX113" fmla="*/ 668655 w 819150"/>
                <a:gd name="connsiteY113" fmla="*/ 177165 h 1135380"/>
                <a:gd name="connsiteX114" fmla="*/ 676275 w 819150"/>
                <a:gd name="connsiteY114" fmla="*/ 188595 h 1135380"/>
                <a:gd name="connsiteX115" fmla="*/ 678180 w 819150"/>
                <a:gd name="connsiteY115" fmla="*/ 194310 h 1135380"/>
                <a:gd name="connsiteX116" fmla="*/ 685800 w 819150"/>
                <a:gd name="connsiteY116" fmla="*/ 205740 h 1135380"/>
                <a:gd name="connsiteX117" fmla="*/ 691515 w 819150"/>
                <a:gd name="connsiteY117" fmla="*/ 209550 h 1135380"/>
                <a:gd name="connsiteX118" fmla="*/ 714375 w 819150"/>
                <a:gd name="connsiteY118" fmla="*/ 243840 h 1135380"/>
                <a:gd name="connsiteX119" fmla="*/ 721995 w 819150"/>
                <a:gd name="connsiteY119" fmla="*/ 255270 h 1135380"/>
                <a:gd name="connsiteX120" fmla="*/ 725805 w 819150"/>
                <a:gd name="connsiteY120" fmla="*/ 260985 h 1135380"/>
                <a:gd name="connsiteX121" fmla="*/ 731520 w 819150"/>
                <a:gd name="connsiteY121" fmla="*/ 266700 h 1135380"/>
                <a:gd name="connsiteX122" fmla="*/ 735330 w 819150"/>
                <a:gd name="connsiteY122" fmla="*/ 278130 h 1135380"/>
                <a:gd name="connsiteX123" fmla="*/ 737235 w 819150"/>
                <a:gd name="connsiteY123" fmla="*/ 283845 h 1135380"/>
                <a:gd name="connsiteX124" fmla="*/ 741045 w 819150"/>
                <a:gd name="connsiteY124" fmla="*/ 289560 h 1135380"/>
                <a:gd name="connsiteX125" fmla="*/ 746760 w 819150"/>
                <a:gd name="connsiteY125" fmla="*/ 306705 h 1135380"/>
                <a:gd name="connsiteX126" fmla="*/ 750570 w 819150"/>
                <a:gd name="connsiteY126" fmla="*/ 320040 h 1135380"/>
                <a:gd name="connsiteX127" fmla="*/ 754380 w 819150"/>
                <a:gd name="connsiteY127" fmla="*/ 331470 h 1135380"/>
                <a:gd name="connsiteX128" fmla="*/ 756285 w 819150"/>
                <a:gd name="connsiteY128" fmla="*/ 337185 h 1135380"/>
                <a:gd name="connsiteX129" fmla="*/ 760095 w 819150"/>
                <a:gd name="connsiteY129" fmla="*/ 342900 h 1135380"/>
                <a:gd name="connsiteX130" fmla="*/ 762000 w 819150"/>
                <a:gd name="connsiteY130" fmla="*/ 348615 h 1135380"/>
                <a:gd name="connsiteX131" fmla="*/ 775335 w 819150"/>
                <a:gd name="connsiteY131" fmla="*/ 365760 h 1135380"/>
                <a:gd name="connsiteX132" fmla="*/ 781050 w 819150"/>
                <a:gd name="connsiteY132" fmla="*/ 377190 h 1135380"/>
                <a:gd name="connsiteX133" fmla="*/ 788670 w 819150"/>
                <a:gd name="connsiteY133" fmla="*/ 388620 h 1135380"/>
                <a:gd name="connsiteX134" fmla="*/ 794385 w 819150"/>
                <a:gd name="connsiteY134" fmla="*/ 407670 h 1135380"/>
                <a:gd name="connsiteX135" fmla="*/ 798195 w 819150"/>
                <a:gd name="connsiteY135" fmla="*/ 426720 h 1135380"/>
                <a:gd name="connsiteX136" fmla="*/ 802005 w 819150"/>
                <a:gd name="connsiteY136" fmla="*/ 441960 h 1135380"/>
                <a:gd name="connsiteX137" fmla="*/ 803910 w 819150"/>
                <a:gd name="connsiteY137" fmla="*/ 459105 h 1135380"/>
                <a:gd name="connsiteX138" fmla="*/ 805815 w 819150"/>
                <a:gd name="connsiteY138" fmla="*/ 464820 h 1135380"/>
                <a:gd name="connsiteX139" fmla="*/ 809625 w 819150"/>
                <a:gd name="connsiteY139" fmla="*/ 481965 h 1135380"/>
                <a:gd name="connsiteX140" fmla="*/ 815340 w 819150"/>
                <a:gd name="connsiteY140" fmla="*/ 525780 h 1135380"/>
                <a:gd name="connsiteX141" fmla="*/ 817245 w 819150"/>
                <a:gd name="connsiteY141" fmla="*/ 552450 h 1135380"/>
                <a:gd name="connsiteX142" fmla="*/ 819150 w 819150"/>
                <a:gd name="connsiteY142" fmla="*/ 575310 h 1135380"/>
                <a:gd name="connsiteX143" fmla="*/ 815340 w 819150"/>
                <a:gd name="connsiteY143" fmla="*/ 664845 h 1135380"/>
                <a:gd name="connsiteX144" fmla="*/ 813435 w 819150"/>
                <a:gd name="connsiteY144" fmla="*/ 674370 h 1135380"/>
                <a:gd name="connsiteX145" fmla="*/ 811530 w 819150"/>
                <a:gd name="connsiteY145" fmla="*/ 689610 h 1135380"/>
                <a:gd name="connsiteX146" fmla="*/ 807720 w 819150"/>
                <a:gd name="connsiteY146" fmla="*/ 731520 h 1135380"/>
                <a:gd name="connsiteX147" fmla="*/ 805815 w 819150"/>
                <a:gd name="connsiteY147" fmla="*/ 739140 h 1135380"/>
                <a:gd name="connsiteX148" fmla="*/ 802005 w 819150"/>
                <a:gd name="connsiteY148" fmla="*/ 760095 h 1135380"/>
                <a:gd name="connsiteX149" fmla="*/ 798195 w 819150"/>
                <a:gd name="connsiteY149" fmla="*/ 771525 h 1135380"/>
                <a:gd name="connsiteX150" fmla="*/ 796290 w 819150"/>
                <a:gd name="connsiteY150" fmla="*/ 777240 h 1135380"/>
                <a:gd name="connsiteX151" fmla="*/ 792480 w 819150"/>
                <a:gd name="connsiteY151" fmla="*/ 792480 h 1135380"/>
                <a:gd name="connsiteX152" fmla="*/ 786765 w 819150"/>
                <a:gd name="connsiteY152" fmla="*/ 809625 h 1135380"/>
                <a:gd name="connsiteX153" fmla="*/ 784860 w 819150"/>
                <a:gd name="connsiteY153" fmla="*/ 815340 h 1135380"/>
                <a:gd name="connsiteX154" fmla="*/ 782955 w 819150"/>
                <a:gd name="connsiteY154" fmla="*/ 821055 h 1135380"/>
                <a:gd name="connsiteX155" fmla="*/ 777240 w 819150"/>
                <a:gd name="connsiteY155" fmla="*/ 832485 h 1135380"/>
                <a:gd name="connsiteX156" fmla="*/ 769620 w 819150"/>
                <a:gd name="connsiteY156" fmla="*/ 843915 h 1135380"/>
                <a:gd name="connsiteX157" fmla="*/ 765810 w 819150"/>
                <a:gd name="connsiteY157" fmla="*/ 849630 h 1135380"/>
                <a:gd name="connsiteX158" fmla="*/ 760095 w 819150"/>
                <a:gd name="connsiteY158" fmla="*/ 861060 h 1135380"/>
                <a:gd name="connsiteX159" fmla="*/ 758190 w 819150"/>
                <a:gd name="connsiteY159" fmla="*/ 866775 h 1135380"/>
                <a:gd name="connsiteX160" fmla="*/ 750570 w 819150"/>
                <a:gd name="connsiteY160" fmla="*/ 878205 h 1135380"/>
                <a:gd name="connsiteX161" fmla="*/ 746760 w 819150"/>
                <a:gd name="connsiteY161" fmla="*/ 889635 h 1135380"/>
                <a:gd name="connsiteX162" fmla="*/ 739140 w 819150"/>
                <a:gd name="connsiteY162" fmla="*/ 901065 h 1135380"/>
                <a:gd name="connsiteX163" fmla="*/ 729615 w 819150"/>
                <a:gd name="connsiteY163" fmla="*/ 918210 h 1135380"/>
                <a:gd name="connsiteX164" fmla="*/ 725805 w 819150"/>
                <a:gd name="connsiteY164" fmla="*/ 923925 h 1135380"/>
                <a:gd name="connsiteX165" fmla="*/ 720090 w 819150"/>
                <a:gd name="connsiteY165" fmla="*/ 929640 h 1135380"/>
                <a:gd name="connsiteX166" fmla="*/ 710565 w 819150"/>
                <a:gd name="connsiteY166" fmla="*/ 939165 h 1135380"/>
                <a:gd name="connsiteX167" fmla="*/ 701040 w 819150"/>
                <a:gd name="connsiteY167" fmla="*/ 950595 h 1135380"/>
                <a:gd name="connsiteX168" fmla="*/ 693420 w 819150"/>
                <a:gd name="connsiteY168" fmla="*/ 962025 h 1135380"/>
                <a:gd name="connsiteX169" fmla="*/ 681990 w 819150"/>
                <a:gd name="connsiteY169" fmla="*/ 973455 h 1135380"/>
                <a:gd name="connsiteX170" fmla="*/ 678180 w 819150"/>
                <a:gd name="connsiteY170" fmla="*/ 979170 h 1135380"/>
                <a:gd name="connsiteX171" fmla="*/ 672465 w 819150"/>
                <a:gd name="connsiteY171" fmla="*/ 984885 h 1135380"/>
                <a:gd name="connsiteX172" fmla="*/ 657225 w 819150"/>
                <a:gd name="connsiteY172" fmla="*/ 1002030 h 1135380"/>
                <a:gd name="connsiteX173" fmla="*/ 645795 w 819150"/>
                <a:gd name="connsiteY173" fmla="*/ 1009650 h 1135380"/>
                <a:gd name="connsiteX174" fmla="*/ 622935 w 819150"/>
                <a:gd name="connsiteY174" fmla="*/ 1028700 h 1135380"/>
                <a:gd name="connsiteX175" fmla="*/ 617220 w 819150"/>
                <a:gd name="connsiteY175" fmla="*/ 1030605 h 1135380"/>
                <a:gd name="connsiteX176" fmla="*/ 605790 w 819150"/>
                <a:gd name="connsiteY176" fmla="*/ 1040130 h 1135380"/>
                <a:gd name="connsiteX177" fmla="*/ 600075 w 819150"/>
                <a:gd name="connsiteY177" fmla="*/ 1045845 h 1135380"/>
                <a:gd name="connsiteX178" fmla="*/ 588645 w 819150"/>
                <a:gd name="connsiteY178" fmla="*/ 1053465 h 1135380"/>
                <a:gd name="connsiteX179" fmla="*/ 582930 w 819150"/>
                <a:gd name="connsiteY179" fmla="*/ 1057275 h 1135380"/>
                <a:gd name="connsiteX180" fmla="*/ 577215 w 819150"/>
                <a:gd name="connsiteY180" fmla="*/ 1062990 h 1135380"/>
                <a:gd name="connsiteX181" fmla="*/ 560070 w 819150"/>
                <a:gd name="connsiteY181" fmla="*/ 1074420 h 1135380"/>
                <a:gd name="connsiteX182" fmla="*/ 554355 w 819150"/>
                <a:gd name="connsiteY182" fmla="*/ 1078230 h 1135380"/>
                <a:gd name="connsiteX183" fmla="*/ 548640 w 819150"/>
                <a:gd name="connsiteY183" fmla="*/ 1082040 h 1135380"/>
                <a:gd name="connsiteX184" fmla="*/ 542925 w 819150"/>
                <a:gd name="connsiteY184" fmla="*/ 1083945 h 1135380"/>
                <a:gd name="connsiteX185" fmla="*/ 531495 w 819150"/>
                <a:gd name="connsiteY185" fmla="*/ 1091565 h 1135380"/>
                <a:gd name="connsiteX186" fmla="*/ 520065 w 819150"/>
                <a:gd name="connsiteY186" fmla="*/ 1095375 h 1135380"/>
                <a:gd name="connsiteX187" fmla="*/ 514350 w 819150"/>
                <a:gd name="connsiteY187" fmla="*/ 1099185 h 1135380"/>
                <a:gd name="connsiteX188" fmla="*/ 502920 w 819150"/>
                <a:gd name="connsiteY188" fmla="*/ 1102995 h 1135380"/>
                <a:gd name="connsiteX189" fmla="*/ 497205 w 819150"/>
                <a:gd name="connsiteY189" fmla="*/ 1104900 h 1135380"/>
                <a:gd name="connsiteX190" fmla="*/ 491490 w 819150"/>
                <a:gd name="connsiteY190" fmla="*/ 1106805 h 1135380"/>
                <a:gd name="connsiteX191" fmla="*/ 485775 w 819150"/>
                <a:gd name="connsiteY191" fmla="*/ 1110615 h 1135380"/>
                <a:gd name="connsiteX192" fmla="*/ 474345 w 819150"/>
                <a:gd name="connsiteY192" fmla="*/ 1114425 h 1135380"/>
                <a:gd name="connsiteX193" fmla="*/ 468630 w 819150"/>
                <a:gd name="connsiteY193" fmla="*/ 1116330 h 1135380"/>
                <a:gd name="connsiteX194" fmla="*/ 462915 w 819150"/>
                <a:gd name="connsiteY194" fmla="*/ 1118235 h 1135380"/>
                <a:gd name="connsiteX195" fmla="*/ 457200 w 819150"/>
                <a:gd name="connsiteY195" fmla="*/ 1120140 h 1135380"/>
                <a:gd name="connsiteX196" fmla="*/ 440055 w 819150"/>
                <a:gd name="connsiteY196" fmla="*/ 1127760 h 1135380"/>
                <a:gd name="connsiteX197" fmla="*/ 428625 w 819150"/>
                <a:gd name="connsiteY197" fmla="*/ 1131570 h 1135380"/>
                <a:gd name="connsiteX198" fmla="*/ 422910 w 819150"/>
                <a:gd name="connsiteY198" fmla="*/ 1133475 h 1135380"/>
                <a:gd name="connsiteX199" fmla="*/ 409575 w 819150"/>
                <a:gd name="connsiteY199" fmla="*/ 1135380 h 1135380"/>
                <a:gd name="connsiteX200" fmla="*/ 365760 w 819150"/>
                <a:gd name="connsiteY200" fmla="*/ 1131570 h 1135380"/>
                <a:gd name="connsiteX201" fmla="*/ 354330 w 819150"/>
                <a:gd name="connsiteY201" fmla="*/ 1127760 h 1135380"/>
                <a:gd name="connsiteX202" fmla="*/ 342900 w 819150"/>
                <a:gd name="connsiteY202" fmla="*/ 1123950 h 1135380"/>
                <a:gd name="connsiteX203" fmla="*/ 337185 w 819150"/>
                <a:gd name="connsiteY203" fmla="*/ 1122045 h 1135380"/>
                <a:gd name="connsiteX204" fmla="*/ 331470 w 819150"/>
                <a:gd name="connsiteY204" fmla="*/ 1120140 h 1135380"/>
                <a:gd name="connsiteX205" fmla="*/ 314325 w 819150"/>
                <a:gd name="connsiteY205" fmla="*/ 1112520 h 1135380"/>
                <a:gd name="connsiteX206" fmla="*/ 308610 w 819150"/>
                <a:gd name="connsiteY206" fmla="*/ 1110615 h 1135380"/>
                <a:gd name="connsiteX207" fmla="*/ 289560 w 819150"/>
                <a:gd name="connsiteY207" fmla="*/ 1106805 h 1135380"/>
                <a:gd name="connsiteX208" fmla="*/ 276225 w 819150"/>
                <a:gd name="connsiteY208" fmla="*/ 1102995 h 1135380"/>
                <a:gd name="connsiteX209" fmla="*/ 264795 w 819150"/>
                <a:gd name="connsiteY209" fmla="*/ 1099185 h 1135380"/>
                <a:gd name="connsiteX210" fmla="*/ 253365 w 819150"/>
                <a:gd name="connsiteY210" fmla="*/ 1093470 h 1135380"/>
                <a:gd name="connsiteX211" fmla="*/ 241935 w 819150"/>
                <a:gd name="connsiteY211" fmla="*/ 1085850 h 1135380"/>
                <a:gd name="connsiteX212" fmla="*/ 236220 w 819150"/>
                <a:gd name="connsiteY212" fmla="*/ 1082040 h 1135380"/>
                <a:gd name="connsiteX213" fmla="*/ 230505 w 819150"/>
                <a:gd name="connsiteY213" fmla="*/ 1078230 h 1135380"/>
                <a:gd name="connsiteX214" fmla="*/ 219075 w 819150"/>
                <a:gd name="connsiteY214" fmla="*/ 1074420 h 1135380"/>
                <a:gd name="connsiteX215" fmla="*/ 207645 w 819150"/>
                <a:gd name="connsiteY215" fmla="*/ 1066800 h 1135380"/>
                <a:gd name="connsiteX216" fmla="*/ 201930 w 819150"/>
                <a:gd name="connsiteY216" fmla="*/ 1062990 h 1135380"/>
                <a:gd name="connsiteX217" fmla="*/ 192405 w 819150"/>
                <a:gd name="connsiteY217" fmla="*/ 1051560 h 1135380"/>
                <a:gd name="connsiteX218" fmla="*/ 186690 w 819150"/>
                <a:gd name="connsiteY218" fmla="*/ 1047750 h 1135380"/>
                <a:gd name="connsiteX219" fmla="*/ 180975 w 819150"/>
                <a:gd name="connsiteY219" fmla="*/ 1042035 h 1135380"/>
                <a:gd name="connsiteX220" fmla="*/ 169545 w 819150"/>
                <a:gd name="connsiteY220" fmla="*/ 1034415 h 1135380"/>
                <a:gd name="connsiteX221" fmla="*/ 163830 w 819150"/>
                <a:gd name="connsiteY221" fmla="*/ 1030605 h 1135380"/>
                <a:gd name="connsiteX222" fmla="*/ 152400 w 819150"/>
                <a:gd name="connsiteY222" fmla="*/ 1019175 h 1135380"/>
                <a:gd name="connsiteX223" fmla="*/ 148590 w 819150"/>
                <a:gd name="connsiteY223" fmla="*/ 1013460 h 1135380"/>
                <a:gd name="connsiteX224" fmla="*/ 142875 w 819150"/>
                <a:gd name="connsiteY224" fmla="*/ 1007745 h 1135380"/>
                <a:gd name="connsiteX225" fmla="*/ 135255 w 819150"/>
                <a:gd name="connsiteY225" fmla="*/ 996315 h 1135380"/>
                <a:gd name="connsiteX226" fmla="*/ 131445 w 819150"/>
                <a:gd name="connsiteY226" fmla="*/ 990600 h 1135380"/>
                <a:gd name="connsiteX227" fmla="*/ 121920 w 819150"/>
                <a:gd name="connsiteY227" fmla="*/ 979170 h 1135380"/>
                <a:gd name="connsiteX228" fmla="*/ 108585 w 819150"/>
                <a:gd name="connsiteY228" fmla="*/ 962025 h 1135380"/>
                <a:gd name="connsiteX229" fmla="*/ 106680 w 819150"/>
                <a:gd name="connsiteY229" fmla="*/ 956310 h 1135380"/>
                <a:gd name="connsiteX230" fmla="*/ 95250 w 819150"/>
                <a:gd name="connsiteY230" fmla="*/ 939165 h 1135380"/>
                <a:gd name="connsiteX231" fmla="*/ 91440 w 819150"/>
                <a:gd name="connsiteY231" fmla="*/ 933450 h 1135380"/>
                <a:gd name="connsiteX232" fmla="*/ 87630 w 819150"/>
                <a:gd name="connsiteY232" fmla="*/ 927735 h 1135380"/>
                <a:gd name="connsiteX233" fmla="*/ 81915 w 819150"/>
                <a:gd name="connsiteY233" fmla="*/ 922020 h 1135380"/>
                <a:gd name="connsiteX234" fmla="*/ 68580 w 819150"/>
                <a:gd name="connsiteY234" fmla="*/ 906780 h 1135380"/>
                <a:gd name="connsiteX235" fmla="*/ 60960 w 819150"/>
                <a:gd name="connsiteY235" fmla="*/ 895350 h 1135380"/>
                <a:gd name="connsiteX236" fmla="*/ 53340 w 819150"/>
                <a:gd name="connsiteY236" fmla="*/ 902970 h 1135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</a:cxnLst>
              <a:rect l="l" t="t" r="r" b="b"/>
              <a:pathLst>
                <a:path w="819150" h="1135380">
                  <a:moveTo>
                    <a:pt x="53340" y="902970"/>
                  </a:moveTo>
                  <a:lnTo>
                    <a:pt x="53340" y="902970"/>
                  </a:lnTo>
                  <a:cubicBezTo>
                    <a:pt x="50165" y="897890"/>
                    <a:pt x="46494" y="893088"/>
                    <a:pt x="43815" y="887730"/>
                  </a:cubicBezTo>
                  <a:cubicBezTo>
                    <a:pt x="42019" y="884138"/>
                    <a:pt x="41275" y="880110"/>
                    <a:pt x="40005" y="876300"/>
                  </a:cubicBezTo>
                  <a:lnTo>
                    <a:pt x="36195" y="864870"/>
                  </a:lnTo>
                  <a:lnTo>
                    <a:pt x="26670" y="836295"/>
                  </a:lnTo>
                  <a:cubicBezTo>
                    <a:pt x="26662" y="836270"/>
                    <a:pt x="22860" y="824865"/>
                    <a:pt x="22860" y="824865"/>
                  </a:cubicBezTo>
                  <a:cubicBezTo>
                    <a:pt x="22225" y="822325"/>
                    <a:pt x="21468" y="819812"/>
                    <a:pt x="20955" y="817245"/>
                  </a:cubicBezTo>
                  <a:cubicBezTo>
                    <a:pt x="16819" y="796566"/>
                    <a:pt x="21231" y="814678"/>
                    <a:pt x="17145" y="796290"/>
                  </a:cubicBezTo>
                  <a:cubicBezTo>
                    <a:pt x="16577" y="793734"/>
                    <a:pt x="15808" y="791226"/>
                    <a:pt x="15240" y="788670"/>
                  </a:cubicBezTo>
                  <a:cubicBezTo>
                    <a:pt x="13276" y="779831"/>
                    <a:pt x="13753" y="779655"/>
                    <a:pt x="11430" y="771525"/>
                  </a:cubicBezTo>
                  <a:cubicBezTo>
                    <a:pt x="10878" y="769594"/>
                    <a:pt x="9961" y="767770"/>
                    <a:pt x="9525" y="765810"/>
                  </a:cubicBezTo>
                  <a:cubicBezTo>
                    <a:pt x="8687" y="762039"/>
                    <a:pt x="8193" y="758200"/>
                    <a:pt x="7620" y="754380"/>
                  </a:cubicBezTo>
                  <a:cubicBezTo>
                    <a:pt x="7233" y="751802"/>
                    <a:pt x="2560" y="719997"/>
                    <a:pt x="1905" y="712470"/>
                  </a:cubicBezTo>
                  <a:cubicBezTo>
                    <a:pt x="1078" y="702960"/>
                    <a:pt x="635" y="693420"/>
                    <a:pt x="0" y="683895"/>
                  </a:cubicBezTo>
                  <a:cubicBezTo>
                    <a:pt x="635" y="662940"/>
                    <a:pt x="892" y="641970"/>
                    <a:pt x="1905" y="621030"/>
                  </a:cubicBezTo>
                  <a:cubicBezTo>
                    <a:pt x="4685" y="563578"/>
                    <a:pt x="4619" y="582348"/>
                    <a:pt x="7620" y="544830"/>
                  </a:cubicBezTo>
                  <a:cubicBezTo>
                    <a:pt x="8331" y="535946"/>
                    <a:pt x="8420" y="527004"/>
                    <a:pt x="9525" y="518160"/>
                  </a:cubicBezTo>
                  <a:cubicBezTo>
                    <a:pt x="10328" y="511734"/>
                    <a:pt x="12270" y="505498"/>
                    <a:pt x="13335" y="499110"/>
                  </a:cubicBezTo>
                  <a:cubicBezTo>
                    <a:pt x="13970" y="495300"/>
                    <a:pt x="14431" y="491457"/>
                    <a:pt x="15240" y="487680"/>
                  </a:cubicBezTo>
                  <a:cubicBezTo>
                    <a:pt x="16337" y="482560"/>
                    <a:pt x="18023" y="477575"/>
                    <a:pt x="19050" y="472440"/>
                  </a:cubicBezTo>
                  <a:cubicBezTo>
                    <a:pt x="19685" y="469265"/>
                    <a:pt x="20103" y="466039"/>
                    <a:pt x="20955" y="462915"/>
                  </a:cubicBezTo>
                  <a:cubicBezTo>
                    <a:pt x="22012" y="459040"/>
                    <a:pt x="23495" y="455295"/>
                    <a:pt x="24765" y="451485"/>
                  </a:cubicBezTo>
                  <a:lnTo>
                    <a:pt x="32385" y="428625"/>
                  </a:lnTo>
                  <a:lnTo>
                    <a:pt x="36195" y="417195"/>
                  </a:lnTo>
                  <a:cubicBezTo>
                    <a:pt x="36830" y="415290"/>
                    <a:pt x="36986" y="413151"/>
                    <a:pt x="38100" y="411480"/>
                  </a:cubicBezTo>
                  <a:cubicBezTo>
                    <a:pt x="39370" y="409575"/>
                    <a:pt x="40980" y="407857"/>
                    <a:pt x="41910" y="405765"/>
                  </a:cubicBezTo>
                  <a:cubicBezTo>
                    <a:pt x="43541" y="402095"/>
                    <a:pt x="44450" y="398145"/>
                    <a:pt x="45720" y="394335"/>
                  </a:cubicBezTo>
                  <a:cubicBezTo>
                    <a:pt x="46355" y="392430"/>
                    <a:pt x="46511" y="390291"/>
                    <a:pt x="47625" y="388620"/>
                  </a:cubicBezTo>
                  <a:cubicBezTo>
                    <a:pt x="58544" y="372242"/>
                    <a:pt x="45453" y="392964"/>
                    <a:pt x="53340" y="377190"/>
                  </a:cubicBezTo>
                  <a:cubicBezTo>
                    <a:pt x="54364" y="375142"/>
                    <a:pt x="56126" y="373523"/>
                    <a:pt x="57150" y="371475"/>
                  </a:cubicBezTo>
                  <a:cubicBezTo>
                    <a:pt x="58048" y="369679"/>
                    <a:pt x="58157" y="367556"/>
                    <a:pt x="59055" y="365760"/>
                  </a:cubicBezTo>
                  <a:cubicBezTo>
                    <a:pt x="60079" y="363712"/>
                    <a:pt x="61841" y="362093"/>
                    <a:pt x="62865" y="360045"/>
                  </a:cubicBezTo>
                  <a:cubicBezTo>
                    <a:pt x="63763" y="358249"/>
                    <a:pt x="63872" y="356126"/>
                    <a:pt x="64770" y="354330"/>
                  </a:cubicBezTo>
                  <a:cubicBezTo>
                    <a:pt x="65794" y="352282"/>
                    <a:pt x="67556" y="350663"/>
                    <a:pt x="68580" y="348615"/>
                  </a:cubicBezTo>
                  <a:cubicBezTo>
                    <a:pt x="69478" y="346819"/>
                    <a:pt x="69587" y="344696"/>
                    <a:pt x="70485" y="342900"/>
                  </a:cubicBezTo>
                  <a:cubicBezTo>
                    <a:pt x="71509" y="340852"/>
                    <a:pt x="73365" y="339277"/>
                    <a:pt x="74295" y="337185"/>
                  </a:cubicBezTo>
                  <a:cubicBezTo>
                    <a:pt x="75926" y="333515"/>
                    <a:pt x="76835" y="329565"/>
                    <a:pt x="78105" y="325755"/>
                  </a:cubicBezTo>
                  <a:cubicBezTo>
                    <a:pt x="78740" y="323850"/>
                    <a:pt x="78896" y="321711"/>
                    <a:pt x="80010" y="320040"/>
                  </a:cubicBezTo>
                  <a:cubicBezTo>
                    <a:pt x="81280" y="318135"/>
                    <a:pt x="82890" y="316417"/>
                    <a:pt x="83820" y="314325"/>
                  </a:cubicBezTo>
                  <a:cubicBezTo>
                    <a:pt x="85451" y="310655"/>
                    <a:pt x="85402" y="306237"/>
                    <a:pt x="87630" y="302895"/>
                  </a:cubicBezTo>
                  <a:cubicBezTo>
                    <a:pt x="88900" y="300990"/>
                    <a:pt x="90510" y="299272"/>
                    <a:pt x="91440" y="297180"/>
                  </a:cubicBezTo>
                  <a:cubicBezTo>
                    <a:pt x="93071" y="293510"/>
                    <a:pt x="93980" y="289560"/>
                    <a:pt x="95250" y="285750"/>
                  </a:cubicBezTo>
                  <a:cubicBezTo>
                    <a:pt x="95885" y="283845"/>
                    <a:pt x="96041" y="281706"/>
                    <a:pt x="97155" y="280035"/>
                  </a:cubicBezTo>
                  <a:cubicBezTo>
                    <a:pt x="99695" y="276225"/>
                    <a:pt x="103327" y="272949"/>
                    <a:pt x="104775" y="268605"/>
                  </a:cubicBezTo>
                  <a:cubicBezTo>
                    <a:pt x="105410" y="266700"/>
                    <a:pt x="105782" y="264686"/>
                    <a:pt x="106680" y="262890"/>
                  </a:cubicBezTo>
                  <a:cubicBezTo>
                    <a:pt x="107704" y="260842"/>
                    <a:pt x="109466" y="259223"/>
                    <a:pt x="110490" y="257175"/>
                  </a:cubicBezTo>
                  <a:cubicBezTo>
                    <a:pt x="111388" y="255379"/>
                    <a:pt x="111281" y="253131"/>
                    <a:pt x="112395" y="251460"/>
                  </a:cubicBezTo>
                  <a:cubicBezTo>
                    <a:pt x="113889" y="249218"/>
                    <a:pt x="116456" y="247872"/>
                    <a:pt x="118110" y="245745"/>
                  </a:cubicBezTo>
                  <a:cubicBezTo>
                    <a:pt x="120921" y="242131"/>
                    <a:pt x="124282" y="238659"/>
                    <a:pt x="125730" y="234315"/>
                  </a:cubicBezTo>
                  <a:cubicBezTo>
                    <a:pt x="126365" y="232410"/>
                    <a:pt x="126521" y="230271"/>
                    <a:pt x="127635" y="228600"/>
                  </a:cubicBezTo>
                  <a:cubicBezTo>
                    <a:pt x="129129" y="226358"/>
                    <a:pt x="131696" y="225012"/>
                    <a:pt x="133350" y="222885"/>
                  </a:cubicBezTo>
                  <a:cubicBezTo>
                    <a:pt x="136161" y="219271"/>
                    <a:pt x="137732" y="214693"/>
                    <a:pt x="140970" y="211455"/>
                  </a:cubicBezTo>
                  <a:cubicBezTo>
                    <a:pt x="142875" y="209550"/>
                    <a:pt x="145031" y="207867"/>
                    <a:pt x="146685" y="205740"/>
                  </a:cubicBezTo>
                  <a:cubicBezTo>
                    <a:pt x="154511" y="195679"/>
                    <a:pt x="151825" y="195424"/>
                    <a:pt x="160020" y="188595"/>
                  </a:cubicBezTo>
                  <a:cubicBezTo>
                    <a:pt x="161779" y="187129"/>
                    <a:pt x="163830" y="186055"/>
                    <a:pt x="165735" y="184785"/>
                  </a:cubicBezTo>
                  <a:cubicBezTo>
                    <a:pt x="169444" y="173659"/>
                    <a:pt x="164738" y="183877"/>
                    <a:pt x="173355" y="175260"/>
                  </a:cubicBezTo>
                  <a:cubicBezTo>
                    <a:pt x="174974" y="173641"/>
                    <a:pt x="175442" y="171053"/>
                    <a:pt x="177165" y="169545"/>
                  </a:cubicBezTo>
                  <a:cubicBezTo>
                    <a:pt x="180611" y="166530"/>
                    <a:pt x="188595" y="161925"/>
                    <a:pt x="188595" y="161925"/>
                  </a:cubicBezTo>
                  <a:cubicBezTo>
                    <a:pt x="199390" y="145733"/>
                    <a:pt x="181610" y="170815"/>
                    <a:pt x="203835" y="148590"/>
                  </a:cubicBezTo>
                  <a:cubicBezTo>
                    <a:pt x="207645" y="144780"/>
                    <a:pt x="210782" y="140149"/>
                    <a:pt x="215265" y="137160"/>
                  </a:cubicBezTo>
                  <a:cubicBezTo>
                    <a:pt x="217170" y="135890"/>
                    <a:pt x="219221" y="134816"/>
                    <a:pt x="220980" y="133350"/>
                  </a:cubicBezTo>
                  <a:cubicBezTo>
                    <a:pt x="223050" y="131625"/>
                    <a:pt x="224568" y="129289"/>
                    <a:pt x="226695" y="127635"/>
                  </a:cubicBezTo>
                  <a:cubicBezTo>
                    <a:pt x="230309" y="124824"/>
                    <a:pt x="234887" y="123253"/>
                    <a:pt x="238125" y="120015"/>
                  </a:cubicBezTo>
                  <a:cubicBezTo>
                    <a:pt x="245459" y="112681"/>
                    <a:pt x="241598" y="115794"/>
                    <a:pt x="249555" y="110490"/>
                  </a:cubicBezTo>
                  <a:cubicBezTo>
                    <a:pt x="254136" y="103619"/>
                    <a:pt x="256966" y="98565"/>
                    <a:pt x="264795" y="93345"/>
                  </a:cubicBezTo>
                  <a:cubicBezTo>
                    <a:pt x="266700" y="92075"/>
                    <a:pt x="268751" y="91001"/>
                    <a:pt x="270510" y="89535"/>
                  </a:cubicBezTo>
                  <a:cubicBezTo>
                    <a:pt x="272580" y="87810"/>
                    <a:pt x="274155" y="85545"/>
                    <a:pt x="276225" y="83820"/>
                  </a:cubicBezTo>
                  <a:cubicBezTo>
                    <a:pt x="277984" y="82354"/>
                    <a:pt x="280181" y="81476"/>
                    <a:pt x="281940" y="80010"/>
                  </a:cubicBezTo>
                  <a:cubicBezTo>
                    <a:pt x="284010" y="78285"/>
                    <a:pt x="285528" y="75949"/>
                    <a:pt x="287655" y="74295"/>
                  </a:cubicBezTo>
                  <a:lnTo>
                    <a:pt x="304800" y="62865"/>
                  </a:lnTo>
                  <a:lnTo>
                    <a:pt x="310515" y="59055"/>
                  </a:lnTo>
                  <a:cubicBezTo>
                    <a:pt x="320675" y="43815"/>
                    <a:pt x="307340" y="62230"/>
                    <a:pt x="320040" y="49530"/>
                  </a:cubicBezTo>
                  <a:cubicBezTo>
                    <a:pt x="328657" y="40913"/>
                    <a:pt x="318439" y="45619"/>
                    <a:pt x="329565" y="41910"/>
                  </a:cubicBezTo>
                  <a:cubicBezTo>
                    <a:pt x="333778" y="37697"/>
                    <a:pt x="335691" y="35037"/>
                    <a:pt x="340995" y="32385"/>
                  </a:cubicBezTo>
                  <a:cubicBezTo>
                    <a:pt x="342791" y="31487"/>
                    <a:pt x="344914" y="31378"/>
                    <a:pt x="346710" y="30480"/>
                  </a:cubicBezTo>
                  <a:cubicBezTo>
                    <a:pt x="348758" y="29456"/>
                    <a:pt x="350333" y="27600"/>
                    <a:pt x="352425" y="26670"/>
                  </a:cubicBezTo>
                  <a:cubicBezTo>
                    <a:pt x="356095" y="25039"/>
                    <a:pt x="360513" y="25088"/>
                    <a:pt x="363855" y="22860"/>
                  </a:cubicBezTo>
                  <a:cubicBezTo>
                    <a:pt x="372912" y="16822"/>
                    <a:pt x="367398" y="19774"/>
                    <a:pt x="381000" y="15240"/>
                  </a:cubicBezTo>
                  <a:cubicBezTo>
                    <a:pt x="382905" y="14605"/>
                    <a:pt x="385044" y="14449"/>
                    <a:pt x="386715" y="13335"/>
                  </a:cubicBezTo>
                  <a:cubicBezTo>
                    <a:pt x="390525" y="10795"/>
                    <a:pt x="393801" y="7163"/>
                    <a:pt x="398145" y="5715"/>
                  </a:cubicBezTo>
                  <a:cubicBezTo>
                    <a:pt x="406032" y="3086"/>
                    <a:pt x="402189" y="4924"/>
                    <a:pt x="409575" y="0"/>
                  </a:cubicBezTo>
                  <a:cubicBezTo>
                    <a:pt x="412016" y="610"/>
                    <a:pt x="420177" y="2444"/>
                    <a:pt x="422910" y="3810"/>
                  </a:cubicBezTo>
                  <a:cubicBezTo>
                    <a:pt x="441023" y="12867"/>
                    <a:pt x="410567" y="1601"/>
                    <a:pt x="440055" y="11430"/>
                  </a:cubicBezTo>
                  <a:lnTo>
                    <a:pt x="451485" y="15240"/>
                  </a:lnTo>
                  <a:cubicBezTo>
                    <a:pt x="453390" y="15875"/>
                    <a:pt x="455529" y="16031"/>
                    <a:pt x="457200" y="17145"/>
                  </a:cubicBezTo>
                  <a:cubicBezTo>
                    <a:pt x="459105" y="18415"/>
                    <a:pt x="460867" y="19931"/>
                    <a:pt x="462915" y="20955"/>
                  </a:cubicBezTo>
                  <a:cubicBezTo>
                    <a:pt x="464711" y="21853"/>
                    <a:pt x="466875" y="21885"/>
                    <a:pt x="468630" y="22860"/>
                  </a:cubicBezTo>
                  <a:cubicBezTo>
                    <a:pt x="472633" y="25084"/>
                    <a:pt x="475716" y="29032"/>
                    <a:pt x="480060" y="30480"/>
                  </a:cubicBezTo>
                  <a:cubicBezTo>
                    <a:pt x="490119" y="33833"/>
                    <a:pt x="484104" y="31271"/>
                    <a:pt x="497205" y="40005"/>
                  </a:cubicBezTo>
                  <a:cubicBezTo>
                    <a:pt x="499110" y="41275"/>
                    <a:pt x="501301" y="42196"/>
                    <a:pt x="502920" y="43815"/>
                  </a:cubicBezTo>
                  <a:cubicBezTo>
                    <a:pt x="506730" y="47625"/>
                    <a:pt x="509867" y="52256"/>
                    <a:pt x="514350" y="55245"/>
                  </a:cubicBezTo>
                  <a:cubicBezTo>
                    <a:pt x="516255" y="56515"/>
                    <a:pt x="518306" y="57589"/>
                    <a:pt x="520065" y="59055"/>
                  </a:cubicBezTo>
                  <a:cubicBezTo>
                    <a:pt x="522135" y="60780"/>
                    <a:pt x="523538" y="63276"/>
                    <a:pt x="525780" y="64770"/>
                  </a:cubicBezTo>
                  <a:cubicBezTo>
                    <a:pt x="527451" y="65884"/>
                    <a:pt x="529699" y="65777"/>
                    <a:pt x="531495" y="66675"/>
                  </a:cubicBezTo>
                  <a:cubicBezTo>
                    <a:pt x="533543" y="67699"/>
                    <a:pt x="535162" y="69461"/>
                    <a:pt x="537210" y="70485"/>
                  </a:cubicBezTo>
                  <a:cubicBezTo>
                    <a:pt x="539006" y="71383"/>
                    <a:pt x="541170" y="71415"/>
                    <a:pt x="542925" y="72390"/>
                  </a:cubicBezTo>
                  <a:cubicBezTo>
                    <a:pt x="546928" y="74614"/>
                    <a:pt x="550545" y="77470"/>
                    <a:pt x="554355" y="80010"/>
                  </a:cubicBezTo>
                  <a:lnTo>
                    <a:pt x="560070" y="83820"/>
                  </a:lnTo>
                  <a:cubicBezTo>
                    <a:pt x="561975" y="85090"/>
                    <a:pt x="563613" y="86906"/>
                    <a:pt x="565785" y="87630"/>
                  </a:cubicBezTo>
                  <a:lnTo>
                    <a:pt x="571500" y="89535"/>
                  </a:lnTo>
                  <a:cubicBezTo>
                    <a:pt x="588196" y="106231"/>
                    <a:pt x="567017" y="85799"/>
                    <a:pt x="582930" y="99060"/>
                  </a:cubicBezTo>
                  <a:cubicBezTo>
                    <a:pt x="585000" y="100785"/>
                    <a:pt x="586575" y="103050"/>
                    <a:pt x="588645" y="104775"/>
                  </a:cubicBezTo>
                  <a:cubicBezTo>
                    <a:pt x="590404" y="106241"/>
                    <a:pt x="592601" y="107119"/>
                    <a:pt x="594360" y="108585"/>
                  </a:cubicBezTo>
                  <a:cubicBezTo>
                    <a:pt x="596430" y="110310"/>
                    <a:pt x="597948" y="112646"/>
                    <a:pt x="600075" y="114300"/>
                  </a:cubicBezTo>
                  <a:cubicBezTo>
                    <a:pt x="603689" y="117111"/>
                    <a:pt x="608267" y="118682"/>
                    <a:pt x="611505" y="121920"/>
                  </a:cubicBezTo>
                  <a:cubicBezTo>
                    <a:pt x="613410" y="123825"/>
                    <a:pt x="615093" y="125981"/>
                    <a:pt x="617220" y="127635"/>
                  </a:cubicBezTo>
                  <a:cubicBezTo>
                    <a:pt x="620834" y="130446"/>
                    <a:pt x="628650" y="135255"/>
                    <a:pt x="628650" y="135255"/>
                  </a:cubicBezTo>
                  <a:cubicBezTo>
                    <a:pt x="629920" y="137160"/>
                    <a:pt x="630737" y="139462"/>
                    <a:pt x="632460" y="140970"/>
                  </a:cubicBezTo>
                  <a:cubicBezTo>
                    <a:pt x="635906" y="143985"/>
                    <a:pt x="643890" y="148590"/>
                    <a:pt x="643890" y="148590"/>
                  </a:cubicBezTo>
                  <a:cubicBezTo>
                    <a:pt x="645160" y="150495"/>
                    <a:pt x="646179" y="152594"/>
                    <a:pt x="647700" y="154305"/>
                  </a:cubicBezTo>
                  <a:cubicBezTo>
                    <a:pt x="651280" y="158332"/>
                    <a:pt x="656141" y="161252"/>
                    <a:pt x="659130" y="165735"/>
                  </a:cubicBezTo>
                  <a:cubicBezTo>
                    <a:pt x="660400" y="167640"/>
                    <a:pt x="661474" y="169691"/>
                    <a:pt x="662940" y="171450"/>
                  </a:cubicBezTo>
                  <a:cubicBezTo>
                    <a:pt x="664665" y="173520"/>
                    <a:pt x="667001" y="175038"/>
                    <a:pt x="668655" y="177165"/>
                  </a:cubicBezTo>
                  <a:cubicBezTo>
                    <a:pt x="671466" y="180779"/>
                    <a:pt x="674827" y="184251"/>
                    <a:pt x="676275" y="188595"/>
                  </a:cubicBezTo>
                  <a:cubicBezTo>
                    <a:pt x="676910" y="190500"/>
                    <a:pt x="677205" y="192555"/>
                    <a:pt x="678180" y="194310"/>
                  </a:cubicBezTo>
                  <a:cubicBezTo>
                    <a:pt x="680404" y="198313"/>
                    <a:pt x="681990" y="203200"/>
                    <a:pt x="685800" y="205740"/>
                  </a:cubicBezTo>
                  <a:lnTo>
                    <a:pt x="691515" y="209550"/>
                  </a:lnTo>
                  <a:lnTo>
                    <a:pt x="714375" y="243840"/>
                  </a:lnTo>
                  <a:lnTo>
                    <a:pt x="721995" y="255270"/>
                  </a:lnTo>
                  <a:cubicBezTo>
                    <a:pt x="723265" y="257175"/>
                    <a:pt x="724186" y="259366"/>
                    <a:pt x="725805" y="260985"/>
                  </a:cubicBezTo>
                  <a:lnTo>
                    <a:pt x="731520" y="266700"/>
                  </a:lnTo>
                  <a:lnTo>
                    <a:pt x="735330" y="278130"/>
                  </a:lnTo>
                  <a:cubicBezTo>
                    <a:pt x="735965" y="280035"/>
                    <a:pt x="736121" y="282174"/>
                    <a:pt x="737235" y="283845"/>
                  </a:cubicBezTo>
                  <a:cubicBezTo>
                    <a:pt x="738505" y="285750"/>
                    <a:pt x="740115" y="287468"/>
                    <a:pt x="741045" y="289560"/>
                  </a:cubicBezTo>
                  <a:lnTo>
                    <a:pt x="746760" y="306705"/>
                  </a:lnTo>
                  <a:cubicBezTo>
                    <a:pt x="753162" y="325911"/>
                    <a:pt x="743394" y="296120"/>
                    <a:pt x="750570" y="320040"/>
                  </a:cubicBezTo>
                  <a:cubicBezTo>
                    <a:pt x="751724" y="323887"/>
                    <a:pt x="753110" y="327660"/>
                    <a:pt x="754380" y="331470"/>
                  </a:cubicBezTo>
                  <a:cubicBezTo>
                    <a:pt x="755015" y="333375"/>
                    <a:pt x="755171" y="335514"/>
                    <a:pt x="756285" y="337185"/>
                  </a:cubicBezTo>
                  <a:cubicBezTo>
                    <a:pt x="757555" y="339090"/>
                    <a:pt x="759071" y="340852"/>
                    <a:pt x="760095" y="342900"/>
                  </a:cubicBezTo>
                  <a:cubicBezTo>
                    <a:pt x="760993" y="344696"/>
                    <a:pt x="761025" y="346860"/>
                    <a:pt x="762000" y="348615"/>
                  </a:cubicBezTo>
                  <a:cubicBezTo>
                    <a:pt x="771630" y="365948"/>
                    <a:pt x="766079" y="354653"/>
                    <a:pt x="775335" y="365760"/>
                  </a:cubicBezTo>
                  <a:cubicBezTo>
                    <a:pt x="783792" y="375908"/>
                    <a:pt x="775322" y="366880"/>
                    <a:pt x="781050" y="377190"/>
                  </a:cubicBezTo>
                  <a:cubicBezTo>
                    <a:pt x="783274" y="381193"/>
                    <a:pt x="787222" y="384276"/>
                    <a:pt x="788670" y="388620"/>
                  </a:cubicBezTo>
                  <a:cubicBezTo>
                    <a:pt x="791541" y="397234"/>
                    <a:pt x="792658" y="399609"/>
                    <a:pt x="794385" y="407670"/>
                  </a:cubicBezTo>
                  <a:cubicBezTo>
                    <a:pt x="795742" y="414002"/>
                    <a:pt x="796147" y="420577"/>
                    <a:pt x="798195" y="426720"/>
                  </a:cubicBezTo>
                  <a:cubicBezTo>
                    <a:pt x="800411" y="433368"/>
                    <a:pt x="800856" y="433914"/>
                    <a:pt x="802005" y="441960"/>
                  </a:cubicBezTo>
                  <a:cubicBezTo>
                    <a:pt x="802818" y="447652"/>
                    <a:pt x="802965" y="453433"/>
                    <a:pt x="803910" y="459105"/>
                  </a:cubicBezTo>
                  <a:cubicBezTo>
                    <a:pt x="804240" y="461086"/>
                    <a:pt x="805379" y="462860"/>
                    <a:pt x="805815" y="464820"/>
                  </a:cubicBezTo>
                  <a:cubicBezTo>
                    <a:pt x="810285" y="484936"/>
                    <a:pt x="805337" y="469100"/>
                    <a:pt x="809625" y="481965"/>
                  </a:cubicBezTo>
                  <a:cubicBezTo>
                    <a:pt x="811735" y="496734"/>
                    <a:pt x="814053" y="510975"/>
                    <a:pt x="815340" y="525780"/>
                  </a:cubicBezTo>
                  <a:cubicBezTo>
                    <a:pt x="816112" y="534659"/>
                    <a:pt x="816561" y="543564"/>
                    <a:pt x="817245" y="552450"/>
                  </a:cubicBezTo>
                  <a:cubicBezTo>
                    <a:pt x="817831" y="560074"/>
                    <a:pt x="818515" y="567690"/>
                    <a:pt x="819150" y="575310"/>
                  </a:cubicBezTo>
                  <a:cubicBezTo>
                    <a:pt x="818523" y="595361"/>
                    <a:pt x="817857" y="639675"/>
                    <a:pt x="815340" y="664845"/>
                  </a:cubicBezTo>
                  <a:cubicBezTo>
                    <a:pt x="815018" y="668067"/>
                    <a:pt x="813927" y="671170"/>
                    <a:pt x="813435" y="674370"/>
                  </a:cubicBezTo>
                  <a:cubicBezTo>
                    <a:pt x="812657" y="679430"/>
                    <a:pt x="811974" y="684510"/>
                    <a:pt x="811530" y="689610"/>
                  </a:cubicBezTo>
                  <a:cubicBezTo>
                    <a:pt x="809771" y="709839"/>
                    <a:pt x="810766" y="714767"/>
                    <a:pt x="807720" y="731520"/>
                  </a:cubicBezTo>
                  <a:cubicBezTo>
                    <a:pt x="807252" y="734096"/>
                    <a:pt x="806328" y="736573"/>
                    <a:pt x="805815" y="739140"/>
                  </a:cubicBezTo>
                  <a:cubicBezTo>
                    <a:pt x="804726" y="744586"/>
                    <a:pt x="803537" y="754476"/>
                    <a:pt x="802005" y="760095"/>
                  </a:cubicBezTo>
                  <a:cubicBezTo>
                    <a:pt x="800948" y="763970"/>
                    <a:pt x="799465" y="767715"/>
                    <a:pt x="798195" y="771525"/>
                  </a:cubicBezTo>
                  <a:cubicBezTo>
                    <a:pt x="797560" y="773430"/>
                    <a:pt x="796777" y="775292"/>
                    <a:pt x="796290" y="777240"/>
                  </a:cubicBezTo>
                  <a:cubicBezTo>
                    <a:pt x="795020" y="782320"/>
                    <a:pt x="794136" y="787512"/>
                    <a:pt x="792480" y="792480"/>
                  </a:cubicBezTo>
                  <a:lnTo>
                    <a:pt x="786765" y="809625"/>
                  </a:lnTo>
                  <a:lnTo>
                    <a:pt x="784860" y="815340"/>
                  </a:lnTo>
                  <a:cubicBezTo>
                    <a:pt x="784225" y="817245"/>
                    <a:pt x="784069" y="819384"/>
                    <a:pt x="782955" y="821055"/>
                  </a:cubicBezTo>
                  <a:cubicBezTo>
                    <a:pt x="766041" y="846426"/>
                    <a:pt x="790385" y="808824"/>
                    <a:pt x="777240" y="832485"/>
                  </a:cubicBezTo>
                  <a:cubicBezTo>
                    <a:pt x="775016" y="836488"/>
                    <a:pt x="772160" y="840105"/>
                    <a:pt x="769620" y="843915"/>
                  </a:cubicBezTo>
                  <a:cubicBezTo>
                    <a:pt x="768350" y="845820"/>
                    <a:pt x="766534" y="847458"/>
                    <a:pt x="765810" y="849630"/>
                  </a:cubicBezTo>
                  <a:cubicBezTo>
                    <a:pt x="761022" y="863995"/>
                    <a:pt x="767481" y="846288"/>
                    <a:pt x="760095" y="861060"/>
                  </a:cubicBezTo>
                  <a:cubicBezTo>
                    <a:pt x="759197" y="862856"/>
                    <a:pt x="759165" y="865020"/>
                    <a:pt x="758190" y="866775"/>
                  </a:cubicBezTo>
                  <a:cubicBezTo>
                    <a:pt x="755966" y="870778"/>
                    <a:pt x="752018" y="873861"/>
                    <a:pt x="750570" y="878205"/>
                  </a:cubicBezTo>
                  <a:cubicBezTo>
                    <a:pt x="749300" y="882015"/>
                    <a:pt x="748988" y="886293"/>
                    <a:pt x="746760" y="889635"/>
                  </a:cubicBezTo>
                  <a:cubicBezTo>
                    <a:pt x="744220" y="893445"/>
                    <a:pt x="740588" y="896721"/>
                    <a:pt x="739140" y="901065"/>
                  </a:cubicBezTo>
                  <a:cubicBezTo>
                    <a:pt x="735787" y="911124"/>
                    <a:pt x="738349" y="905109"/>
                    <a:pt x="729615" y="918210"/>
                  </a:cubicBezTo>
                  <a:cubicBezTo>
                    <a:pt x="728345" y="920115"/>
                    <a:pt x="727424" y="922306"/>
                    <a:pt x="725805" y="923925"/>
                  </a:cubicBezTo>
                  <a:cubicBezTo>
                    <a:pt x="723900" y="925830"/>
                    <a:pt x="721815" y="927570"/>
                    <a:pt x="720090" y="929640"/>
                  </a:cubicBezTo>
                  <a:cubicBezTo>
                    <a:pt x="712153" y="939165"/>
                    <a:pt x="721043" y="932180"/>
                    <a:pt x="710565" y="939165"/>
                  </a:cubicBezTo>
                  <a:cubicBezTo>
                    <a:pt x="696950" y="959587"/>
                    <a:pt x="718153" y="928593"/>
                    <a:pt x="701040" y="950595"/>
                  </a:cubicBezTo>
                  <a:cubicBezTo>
                    <a:pt x="698229" y="954209"/>
                    <a:pt x="696658" y="958787"/>
                    <a:pt x="693420" y="962025"/>
                  </a:cubicBezTo>
                  <a:cubicBezTo>
                    <a:pt x="689610" y="965835"/>
                    <a:pt x="684979" y="968972"/>
                    <a:pt x="681990" y="973455"/>
                  </a:cubicBezTo>
                  <a:cubicBezTo>
                    <a:pt x="680720" y="975360"/>
                    <a:pt x="679646" y="977411"/>
                    <a:pt x="678180" y="979170"/>
                  </a:cubicBezTo>
                  <a:cubicBezTo>
                    <a:pt x="676455" y="981240"/>
                    <a:pt x="674190" y="982815"/>
                    <a:pt x="672465" y="984885"/>
                  </a:cubicBezTo>
                  <a:cubicBezTo>
                    <a:pt x="665307" y="993474"/>
                    <a:pt x="671119" y="992768"/>
                    <a:pt x="657225" y="1002030"/>
                  </a:cubicBezTo>
                  <a:cubicBezTo>
                    <a:pt x="653415" y="1004570"/>
                    <a:pt x="649033" y="1006412"/>
                    <a:pt x="645795" y="1009650"/>
                  </a:cubicBezTo>
                  <a:cubicBezTo>
                    <a:pt x="640490" y="1014955"/>
                    <a:pt x="630892" y="1026048"/>
                    <a:pt x="622935" y="1028700"/>
                  </a:cubicBezTo>
                  <a:lnTo>
                    <a:pt x="617220" y="1030605"/>
                  </a:lnTo>
                  <a:cubicBezTo>
                    <a:pt x="600524" y="1047301"/>
                    <a:pt x="621703" y="1026869"/>
                    <a:pt x="605790" y="1040130"/>
                  </a:cubicBezTo>
                  <a:cubicBezTo>
                    <a:pt x="603720" y="1041855"/>
                    <a:pt x="602202" y="1044191"/>
                    <a:pt x="600075" y="1045845"/>
                  </a:cubicBezTo>
                  <a:cubicBezTo>
                    <a:pt x="596461" y="1048656"/>
                    <a:pt x="592455" y="1050925"/>
                    <a:pt x="588645" y="1053465"/>
                  </a:cubicBezTo>
                  <a:cubicBezTo>
                    <a:pt x="586740" y="1054735"/>
                    <a:pt x="584549" y="1055656"/>
                    <a:pt x="582930" y="1057275"/>
                  </a:cubicBezTo>
                  <a:cubicBezTo>
                    <a:pt x="581025" y="1059180"/>
                    <a:pt x="579342" y="1061336"/>
                    <a:pt x="577215" y="1062990"/>
                  </a:cubicBezTo>
                  <a:lnTo>
                    <a:pt x="560070" y="1074420"/>
                  </a:lnTo>
                  <a:lnTo>
                    <a:pt x="554355" y="1078230"/>
                  </a:lnTo>
                  <a:cubicBezTo>
                    <a:pt x="552450" y="1079500"/>
                    <a:pt x="550812" y="1081316"/>
                    <a:pt x="548640" y="1082040"/>
                  </a:cubicBezTo>
                  <a:cubicBezTo>
                    <a:pt x="546735" y="1082675"/>
                    <a:pt x="544680" y="1082970"/>
                    <a:pt x="542925" y="1083945"/>
                  </a:cubicBezTo>
                  <a:cubicBezTo>
                    <a:pt x="538922" y="1086169"/>
                    <a:pt x="535839" y="1090117"/>
                    <a:pt x="531495" y="1091565"/>
                  </a:cubicBezTo>
                  <a:cubicBezTo>
                    <a:pt x="527685" y="1092835"/>
                    <a:pt x="523407" y="1093147"/>
                    <a:pt x="520065" y="1095375"/>
                  </a:cubicBezTo>
                  <a:cubicBezTo>
                    <a:pt x="518160" y="1096645"/>
                    <a:pt x="516442" y="1098255"/>
                    <a:pt x="514350" y="1099185"/>
                  </a:cubicBezTo>
                  <a:cubicBezTo>
                    <a:pt x="510680" y="1100816"/>
                    <a:pt x="506730" y="1101725"/>
                    <a:pt x="502920" y="1102995"/>
                  </a:cubicBezTo>
                  <a:lnTo>
                    <a:pt x="497205" y="1104900"/>
                  </a:lnTo>
                  <a:cubicBezTo>
                    <a:pt x="495300" y="1105535"/>
                    <a:pt x="493161" y="1105691"/>
                    <a:pt x="491490" y="1106805"/>
                  </a:cubicBezTo>
                  <a:cubicBezTo>
                    <a:pt x="489585" y="1108075"/>
                    <a:pt x="487867" y="1109685"/>
                    <a:pt x="485775" y="1110615"/>
                  </a:cubicBezTo>
                  <a:cubicBezTo>
                    <a:pt x="482105" y="1112246"/>
                    <a:pt x="478155" y="1113155"/>
                    <a:pt x="474345" y="1114425"/>
                  </a:cubicBezTo>
                  <a:lnTo>
                    <a:pt x="468630" y="1116330"/>
                  </a:lnTo>
                  <a:lnTo>
                    <a:pt x="462915" y="1118235"/>
                  </a:lnTo>
                  <a:cubicBezTo>
                    <a:pt x="461010" y="1118870"/>
                    <a:pt x="458871" y="1119026"/>
                    <a:pt x="457200" y="1120140"/>
                  </a:cubicBezTo>
                  <a:cubicBezTo>
                    <a:pt x="448143" y="1126178"/>
                    <a:pt x="453657" y="1123226"/>
                    <a:pt x="440055" y="1127760"/>
                  </a:cubicBezTo>
                  <a:lnTo>
                    <a:pt x="428625" y="1131570"/>
                  </a:lnTo>
                  <a:cubicBezTo>
                    <a:pt x="426720" y="1132205"/>
                    <a:pt x="424898" y="1133191"/>
                    <a:pt x="422910" y="1133475"/>
                  </a:cubicBezTo>
                  <a:lnTo>
                    <a:pt x="409575" y="1135380"/>
                  </a:lnTo>
                  <a:cubicBezTo>
                    <a:pt x="388805" y="1134287"/>
                    <a:pt x="381192" y="1136199"/>
                    <a:pt x="365760" y="1131570"/>
                  </a:cubicBezTo>
                  <a:cubicBezTo>
                    <a:pt x="361913" y="1130416"/>
                    <a:pt x="358140" y="1129030"/>
                    <a:pt x="354330" y="1127760"/>
                  </a:cubicBezTo>
                  <a:lnTo>
                    <a:pt x="342900" y="1123950"/>
                  </a:lnTo>
                  <a:lnTo>
                    <a:pt x="337185" y="1122045"/>
                  </a:lnTo>
                  <a:cubicBezTo>
                    <a:pt x="335280" y="1121410"/>
                    <a:pt x="333141" y="1121254"/>
                    <a:pt x="331470" y="1120140"/>
                  </a:cubicBezTo>
                  <a:cubicBezTo>
                    <a:pt x="322413" y="1114102"/>
                    <a:pt x="327927" y="1117054"/>
                    <a:pt x="314325" y="1112520"/>
                  </a:cubicBezTo>
                  <a:cubicBezTo>
                    <a:pt x="312420" y="1111885"/>
                    <a:pt x="310579" y="1111009"/>
                    <a:pt x="308610" y="1110615"/>
                  </a:cubicBezTo>
                  <a:cubicBezTo>
                    <a:pt x="302260" y="1109345"/>
                    <a:pt x="295703" y="1108853"/>
                    <a:pt x="289560" y="1106805"/>
                  </a:cubicBezTo>
                  <a:cubicBezTo>
                    <a:pt x="270354" y="1100403"/>
                    <a:pt x="300145" y="1110171"/>
                    <a:pt x="276225" y="1102995"/>
                  </a:cubicBezTo>
                  <a:cubicBezTo>
                    <a:pt x="272378" y="1101841"/>
                    <a:pt x="268137" y="1101413"/>
                    <a:pt x="264795" y="1099185"/>
                  </a:cubicBezTo>
                  <a:cubicBezTo>
                    <a:pt x="239424" y="1082271"/>
                    <a:pt x="277026" y="1106615"/>
                    <a:pt x="253365" y="1093470"/>
                  </a:cubicBezTo>
                  <a:cubicBezTo>
                    <a:pt x="249362" y="1091246"/>
                    <a:pt x="245745" y="1088390"/>
                    <a:pt x="241935" y="1085850"/>
                  </a:cubicBezTo>
                  <a:lnTo>
                    <a:pt x="236220" y="1082040"/>
                  </a:lnTo>
                  <a:cubicBezTo>
                    <a:pt x="234315" y="1080770"/>
                    <a:pt x="232677" y="1078954"/>
                    <a:pt x="230505" y="1078230"/>
                  </a:cubicBezTo>
                  <a:cubicBezTo>
                    <a:pt x="226695" y="1076960"/>
                    <a:pt x="222417" y="1076648"/>
                    <a:pt x="219075" y="1074420"/>
                  </a:cubicBezTo>
                  <a:lnTo>
                    <a:pt x="207645" y="1066800"/>
                  </a:lnTo>
                  <a:lnTo>
                    <a:pt x="201930" y="1062990"/>
                  </a:lnTo>
                  <a:cubicBezTo>
                    <a:pt x="198184" y="1057371"/>
                    <a:pt x="197905" y="1056144"/>
                    <a:pt x="192405" y="1051560"/>
                  </a:cubicBezTo>
                  <a:cubicBezTo>
                    <a:pt x="190646" y="1050094"/>
                    <a:pt x="188449" y="1049216"/>
                    <a:pt x="186690" y="1047750"/>
                  </a:cubicBezTo>
                  <a:cubicBezTo>
                    <a:pt x="184620" y="1046025"/>
                    <a:pt x="183102" y="1043689"/>
                    <a:pt x="180975" y="1042035"/>
                  </a:cubicBezTo>
                  <a:cubicBezTo>
                    <a:pt x="177361" y="1039224"/>
                    <a:pt x="173355" y="1036955"/>
                    <a:pt x="169545" y="1034415"/>
                  </a:cubicBezTo>
                  <a:cubicBezTo>
                    <a:pt x="167640" y="1033145"/>
                    <a:pt x="165449" y="1032224"/>
                    <a:pt x="163830" y="1030605"/>
                  </a:cubicBezTo>
                  <a:cubicBezTo>
                    <a:pt x="160020" y="1026795"/>
                    <a:pt x="155389" y="1023658"/>
                    <a:pt x="152400" y="1019175"/>
                  </a:cubicBezTo>
                  <a:cubicBezTo>
                    <a:pt x="151130" y="1017270"/>
                    <a:pt x="150056" y="1015219"/>
                    <a:pt x="148590" y="1013460"/>
                  </a:cubicBezTo>
                  <a:cubicBezTo>
                    <a:pt x="146865" y="1011390"/>
                    <a:pt x="144529" y="1009872"/>
                    <a:pt x="142875" y="1007745"/>
                  </a:cubicBezTo>
                  <a:cubicBezTo>
                    <a:pt x="140064" y="1004131"/>
                    <a:pt x="137795" y="1000125"/>
                    <a:pt x="135255" y="996315"/>
                  </a:cubicBezTo>
                  <a:cubicBezTo>
                    <a:pt x="133985" y="994410"/>
                    <a:pt x="133064" y="992219"/>
                    <a:pt x="131445" y="990600"/>
                  </a:cubicBezTo>
                  <a:cubicBezTo>
                    <a:pt x="114749" y="973904"/>
                    <a:pt x="135181" y="995083"/>
                    <a:pt x="121920" y="979170"/>
                  </a:cubicBezTo>
                  <a:cubicBezTo>
                    <a:pt x="116441" y="972595"/>
                    <a:pt x="111795" y="971655"/>
                    <a:pt x="108585" y="962025"/>
                  </a:cubicBezTo>
                  <a:cubicBezTo>
                    <a:pt x="107950" y="960120"/>
                    <a:pt x="107655" y="958065"/>
                    <a:pt x="106680" y="956310"/>
                  </a:cubicBezTo>
                  <a:lnTo>
                    <a:pt x="95250" y="939165"/>
                  </a:lnTo>
                  <a:lnTo>
                    <a:pt x="91440" y="933450"/>
                  </a:lnTo>
                  <a:cubicBezTo>
                    <a:pt x="90170" y="931545"/>
                    <a:pt x="89249" y="929354"/>
                    <a:pt x="87630" y="927735"/>
                  </a:cubicBezTo>
                  <a:cubicBezTo>
                    <a:pt x="85725" y="925830"/>
                    <a:pt x="83569" y="924147"/>
                    <a:pt x="81915" y="922020"/>
                  </a:cubicBezTo>
                  <a:cubicBezTo>
                    <a:pt x="69948" y="906633"/>
                    <a:pt x="79644" y="914156"/>
                    <a:pt x="68580" y="906780"/>
                  </a:cubicBezTo>
                  <a:lnTo>
                    <a:pt x="60960" y="895350"/>
                  </a:lnTo>
                  <a:lnTo>
                    <a:pt x="53340" y="90297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400" b="1" i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711091" y="4825593"/>
              <a:ext cx="7241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altLang="zh-CN" sz="1200" b="1" dirty="0" smtClean="0">
                  <a:solidFill>
                    <a:srgbClr val="808080">
                      <a:lumMod val="10000"/>
                    </a:srgbClr>
                  </a:solidFill>
                  <a:effectLst/>
                  <a:latin typeface="Cambria" pitchFamily="18" charset="0"/>
                  <a:ea typeface="宋体"/>
                  <a:cs typeface="Calibri" pitchFamily="34" charset="0"/>
                </a:rPr>
                <a:t>coNP</a:t>
              </a:r>
              <a:endParaRPr lang="en-US" sz="1200" b="1" kern="0" dirty="0" smtClean="0">
                <a:solidFill>
                  <a:schemeClr val="tx2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6250341" y="5480510"/>
              <a:ext cx="638140" cy="513041"/>
            </a:xfrm>
            <a:prstGeom prst="ellipse">
              <a:avLst/>
            </a:prstGeom>
            <a:solidFill>
              <a:srgbClr val="00B050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l"/>
              <a:r>
                <a:rPr lang="en-US" sz="2400" b="1" dirty="0" smtClean="0">
                  <a:solidFill>
                    <a:srgbClr val="0606C8"/>
                  </a:solidFill>
                  <a:effectLst/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altLang="zh-CN" sz="2000" b="1" dirty="0">
                  <a:solidFill>
                    <a:srgbClr val="808080">
                      <a:lumMod val="10000"/>
                    </a:srgbClr>
                  </a:solidFill>
                  <a:effectLst/>
                  <a:latin typeface="Cambria" pitchFamily="18" charset="0"/>
                  <a:ea typeface="宋体"/>
                  <a:cs typeface="Calibri" pitchFamily="34" charset="0"/>
                </a:rPr>
                <a:t>P</a:t>
              </a:r>
              <a:endParaRPr lang="en-US" sz="24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 rot="1935780">
              <a:off x="6189981" y="4802374"/>
              <a:ext cx="1059013" cy="1258557"/>
            </a:xfrm>
            <a:prstGeom prst="ellipse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l"/>
              <a:endParaRPr lang="en-US" sz="1800" b="1" dirty="0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2" name="Rounded Rectangle 31"/>
            <p:cNvSpPr/>
            <p:nvPr/>
          </p:nvSpPr>
          <p:spPr bwMode="auto">
            <a:xfrm>
              <a:off x="6997093" y="5159868"/>
              <a:ext cx="90151" cy="86134"/>
            </a:xfrm>
            <a:prstGeom prst="roundRect">
              <a:avLst>
                <a:gd name="adj" fmla="val 50000"/>
              </a:avLst>
            </a:prstGeom>
            <a:solidFill>
              <a:srgbClr val="0606C8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l"/>
              <a:endParaRPr lang="en-US" sz="1800" b="1" dirty="0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 bwMode="auto">
          <a:xfrm flipH="1" flipV="1">
            <a:off x="6480489" y="3581927"/>
            <a:ext cx="740386" cy="293831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047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8423" y="1603612"/>
            <a:ext cx="8375847" cy="4536504"/>
          </a:xfrm>
        </p:spPr>
        <p:txBody>
          <a:bodyPr>
            <a:noAutofit/>
          </a:bodyPr>
          <a:lstStyle/>
          <a:p>
            <a:pPr>
              <a:buClr>
                <a:schemeClr val="folHlink"/>
              </a:buClr>
              <a:buFontTx/>
              <a:buNone/>
            </a:pPr>
            <a:r>
              <a:rPr lang="en-US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3" name="Rectangle 7"/>
          <p:cNvSpPr>
            <a:spLocks noChangeArrowheads="1"/>
          </p:cNvSpPr>
          <p:nvPr/>
        </p:nvSpPr>
        <p:spPr bwMode="auto">
          <a:xfrm>
            <a:off x="899591" y="4083118"/>
            <a:ext cx="8521861" cy="722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</a:pPr>
            <a:endParaRPr lang="en-US" sz="3600" b="1" dirty="0">
              <a:solidFill>
                <a:srgbClr val="328F0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9344" y="1148041"/>
            <a:ext cx="835492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l">
              <a:buFont typeface="Arial" pitchFamily="34" charset="0"/>
              <a:buChar char="•"/>
            </a:pPr>
            <a:r>
              <a:rPr lang="en-US" altLang="zh-CN" sz="4400" b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Propositional-calculus</a:t>
            </a:r>
            <a:r>
              <a:rPr lang="en-US" altLang="zh-CN" sz="4400" b="1" dirty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:</a:t>
            </a:r>
            <a:r>
              <a:rPr lang="en-US" altLang="zh-CN" sz="44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44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any standard textbook proof system for propositional tautologies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US" altLang="zh-CN" sz="4400" b="1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US" altLang="zh-CN" sz="44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Start from </a:t>
            </a:r>
            <a:r>
              <a:rPr lang="en-US" altLang="zh-CN" sz="44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axioms</a:t>
            </a:r>
            <a:r>
              <a:rPr lang="en-US" altLang="zh-CN" sz="44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 and derive, </a:t>
            </a:r>
            <a:r>
              <a:rPr lang="en-US" altLang="zh-CN" sz="44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using derivation rules, new </a:t>
            </a:r>
            <a:r>
              <a:rPr lang="en-US" altLang="zh-CN" sz="4400" b="1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tautologies,</a:t>
            </a:r>
            <a:r>
              <a:rPr lang="en-US" altLang="zh-CN" sz="44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 all written as </a:t>
            </a:r>
            <a:r>
              <a:rPr lang="en-US" altLang="zh-CN" sz="4400" b="1" dirty="0">
                <a:solidFill>
                  <a:srgbClr val="0606C8"/>
                </a:solidFill>
                <a:effectLst/>
                <a:latin typeface="Calibri" panose="020F0502020204030204" pitchFamily="34" charset="0"/>
                <a:ea typeface="+mn-ea"/>
              </a:rPr>
              <a:t>Boolean formulas</a:t>
            </a:r>
            <a:r>
              <a:rPr lang="en-US" altLang="zh-CN" sz="54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sz="4400" kern="1200" dirty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Propositional </a:t>
            </a:r>
            <a:r>
              <a:rPr lang="en-US" sz="4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Proofs </a:t>
            </a:r>
            <a:endParaRPr lang="en-US" sz="44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8BB35-C75F-4B5D-85B3-A8C02977B6A9}" type="slidenum">
              <a:rPr lang="en-US" smtClean="0">
                <a:solidFill>
                  <a:schemeClr val="bg2">
                    <a:lumMod val="50000"/>
                  </a:schemeClr>
                </a:solidFill>
              </a:rPr>
              <a:pPr/>
              <a:t>8</a:t>
            </a:fld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596" y="2434115"/>
            <a:ext cx="4375736" cy="9209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0120" y="2434115"/>
            <a:ext cx="2626329" cy="355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35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3365" y="1386013"/>
            <a:ext cx="10935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A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¬A</a:t>
            </a:r>
            <a:endParaRPr lang="zh-CN" alt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568610" y="2564259"/>
            <a:ext cx="18806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(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A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¬A)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B </a:t>
            </a:r>
            <a:endParaRPr lang="zh-CN" altLang="en-US" sz="1200" dirty="0">
              <a:solidFill>
                <a:srgbClr val="0606C8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68259" y="3645864"/>
            <a:ext cx="18726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(A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B)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¬A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 </a:t>
            </a:r>
            <a:endParaRPr lang="zh-CN" alt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1612203" y="5263575"/>
            <a:ext cx="27863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(A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B)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(¬A </a:t>
            </a:r>
            <a:r>
              <a:rPr lang="el-GR" altLang="zh-CN" sz="2800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Λ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¬B)</a:t>
            </a:r>
            <a:endParaRPr lang="zh-CN" altLang="en-US" dirty="0"/>
          </a:p>
        </p:txBody>
      </p:sp>
      <p:sp>
        <p:nvSpPr>
          <p:cNvPr id="24" name="Rectangle 23"/>
          <p:cNvSpPr/>
          <p:nvPr/>
        </p:nvSpPr>
        <p:spPr>
          <a:xfrm>
            <a:off x="7251637" y="1502802"/>
            <a:ext cx="10583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B</a:t>
            </a:r>
            <a:r>
              <a:rPr lang="en-US" altLang="zh-CN" sz="3200" kern="0" dirty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¬B</a:t>
            </a:r>
            <a:endParaRPr lang="zh-CN" altLang="en-US" sz="1200" dirty="0"/>
          </a:p>
        </p:txBody>
      </p:sp>
      <p:sp>
        <p:nvSpPr>
          <p:cNvPr id="25" name="Rectangle 24"/>
          <p:cNvSpPr/>
          <p:nvPr/>
        </p:nvSpPr>
        <p:spPr>
          <a:xfrm>
            <a:off x="6517122" y="2616645"/>
            <a:ext cx="18630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(Bᴠ¬B)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A </a:t>
            </a:r>
            <a:endParaRPr lang="zh-CN" alt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3972589" y="1502802"/>
            <a:ext cx="109998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sz="28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axiom</a:t>
            </a:r>
            <a:endParaRPr lang="zh-CN" altLang="en-US" sz="1100" dirty="0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187391" y="2462756"/>
            <a:ext cx="670375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sz="2400" b="1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  F   </a:t>
            </a:r>
          </a:p>
          <a:p>
            <a:r>
              <a:rPr lang="en-US" altLang="zh-CN" sz="24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2400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24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X</a:t>
            </a:r>
            <a:endParaRPr lang="zh-CN" altLang="en-US" sz="1050" dirty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stCxn id="4" idx="2"/>
            <a:endCxn id="6" idx="0"/>
          </p:cNvCxnSpPr>
          <p:nvPr/>
        </p:nvCxnSpPr>
        <p:spPr bwMode="auto">
          <a:xfrm>
            <a:off x="1360149" y="1970788"/>
            <a:ext cx="148783" cy="593471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4" idx="2"/>
            <a:endCxn id="25" idx="0"/>
          </p:cNvCxnSpPr>
          <p:nvPr/>
        </p:nvCxnSpPr>
        <p:spPr bwMode="auto">
          <a:xfrm flipH="1">
            <a:off x="7448628" y="2087577"/>
            <a:ext cx="332161" cy="529068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6" idx="2"/>
            <a:endCxn id="20" idx="0"/>
          </p:cNvCxnSpPr>
          <p:nvPr/>
        </p:nvCxnSpPr>
        <p:spPr bwMode="auto">
          <a:xfrm>
            <a:off x="1508932" y="3149034"/>
            <a:ext cx="195641" cy="496830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2648110" y="4416721"/>
            <a:ext cx="129875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zh-CN" sz="2000" b="1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  F</a:t>
            </a:r>
            <a:r>
              <a:rPr lang="en-US" altLang="zh-CN" sz="2000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2000" b="1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X    F</a:t>
            </a:r>
            <a:r>
              <a:rPr lang="en-US" altLang="zh-CN" sz="2000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2000" b="1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Y</a:t>
            </a:r>
          </a:p>
          <a:p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2000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(X</a:t>
            </a:r>
            <a:r>
              <a:rPr lang="el-GR" altLang="zh-CN" sz="1800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Λ</a:t>
            </a:r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Y)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cxnSp>
        <p:nvCxnSpPr>
          <p:cNvPr id="50" name="Straight Arrow Connector 49"/>
          <p:cNvCxnSpPr>
            <a:stCxn id="20" idx="2"/>
            <a:endCxn id="21" idx="0"/>
          </p:cNvCxnSpPr>
          <p:nvPr/>
        </p:nvCxnSpPr>
        <p:spPr bwMode="auto">
          <a:xfrm>
            <a:off x="1704573" y="4230639"/>
            <a:ext cx="1300800" cy="1032936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5" idx="2"/>
          </p:cNvCxnSpPr>
          <p:nvPr/>
        </p:nvCxnSpPr>
        <p:spPr bwMode="auto">
          <a:xfrm flipH="1">
            <a:off x="6824782" y="3201420"/>
            <a:ext cx="623846" cy="444444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27" idx="2"/>
            <a:endCxn id="21" idx="0"/>
          </p:cNvCxnSpPr>
          <p:nvPr/>
        </p:nvCxnSpPr>
        <p:spPr bwMode="auto">
          <a:xfrm flipH="1">
            <a:off x="3005373" y="4230639"/>
            <a:ext cx="4185168" cy="1032936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727614" y="5402543"/>
            <a:ext cx="129875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zh-CN" sz="2000" b="1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  F</a:t>
            </a:r>
            <a:r>
              <a:rPr lang="en-US" altLang="zh-CN" sz="2000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2000" b="1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X    F</a:t>
            </a:r>
            <a:r>
              <a:rPr lang="en-US" altLang="zh-CN" sz="2000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2000" b="1" u="sng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Y</a:t>
            </a:r>
          </a:p>
          <a:p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F</a:t>
            </a:r>
            <a:r>
              <a:rPr lang="en-US" altLang="zh-CN" sz="2000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(X</a:t>
            </a:r>
            <a:r>
              <a:rPr lang="el-GR" altLang="zh-CN" sz="1800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Λ</a:t>
            </a:r>
            <a:r>
              <a:rPr lang="en-US" altLang="zh-CN" sz="20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Y)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>
            <a:stCxn id="25" idx="2"/>
          </p:cNvCxnSpPr>
          <p:nvPr/>
        </p:nvCxnSpPr>
        <p:spPr bwMode="auto">
          <a:xfrm flipH="1">
            <a:off x="5709854" y="3201420"/>
            <a:ext cx="1738774" cy="3115239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166544" y="3751140"/>
            <a:ext cx="2605200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sz="1600" b="1" kern="0" dirty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Associativity, commutativity</a:t>
            </a:r>
            <a:endParaRPr lang="zh-CN" altLang="en-US" sz="900" dirty="0">
              <a:solidFill>
                <a:srgbClr val="FF0000"/>
              </a:solidFill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6604" y="144459"/>
            <a:ext cx="8581337" cy="132949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400" kern="1200" dirty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Example: </a:t>
            </a:r>
            <a:r>
              <a:rPr lang="en-US" sz="4400" kern="1200" dirty="0" smtClean="0">
                <a:solidFill>
                  <a:srgbClr val="111111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propositional proof</a:t>
            </a:r>
            <a:endParaRPr lang="en-US" sz="4400" kern="1200" dirty="0">
              <a:solidFill>
                <a:srgbClr val="111111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3910462" y="5848350"/>
            <a:ext cx="1592366" cy="529865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271058" y="3645864"/>
            <a:ext cx="18389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(A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B)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¬B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 </a:t>
            </a:r>
            <a:endParaRPr lang="zh-CN" altLang="en-US" sz="1200" dirty="0"/>
          </a:p>
        </p:txBody>
      </p:sp>
      <p:sp>
        <p:nvSpPr>
          <p:cNvPr id="41" name="Rectangle 40"/>
          <p:cNvSpPr/>
          <p:nvPr/>
        </p:nvSpPr>
        <p:spPr>
          <a:xfrm>
            <a:off x="3601897" y="6201354"/>
            <a:ext cx="53142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((A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B)</a:t>
            </a:r>
            <a:r>
              <a:rPr lang="en-US" altLang="zh-CN" sz="3200" b="1" kern="0" dirty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(¬A </a:t>
            </a:r>
            <a:r>
              <a:rPr lang="el-GR" altLang="zh-CN" sz="2800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Λ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¬B))</a:t>
            </a:r>
            <a:r>
              <a:rPr lang="el-GR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Λ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((B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¬B)</a:t>
            </a:r>
            <a:r>
              <a:rPr lang="en-US" altLang="zh-CN" sz="3200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ᴠ</a:t>
            </a:r>
            <a:r>
              <a:rPr lang="en-US" altLang="zh-CN" sz="3200" b="1" kern="0" dirty="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A)</a:t>
            </a:r>
            <a:endParaRPr lang="zh-CN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361E0-188A-42D1-B60E-C80EB60F07FB}" type="slidenum">
              <a:rPr lang="en-US" smtClean="0"/>
              <a:pPr/>
              <a:t>9</a:t>
            </a:fld>
            <a:endParaRPr lang="en-US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97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20" grpId="0"/>
      <p:bldP spid="21" grpId="0"/>
      <p:bldP spid="24" grpId="0"/>
      <p:bldP spid="25" grpId="0"/>
      <p:bldP spid="12" grpId="0"/>
      <p:bldP spid="12" grpId="1"/>
      <p:bldP spid="37" grpId="0"/>
      <p:bldP spid="37" grpId="1"/>
      <p:bldP spid="59" grpId="0"/>
      <p:bldP spid="44" grpId="0"/>
      <p:bldP spid="58" grpId="0"/>
      <p:bldP spid="58" grpId="1"/>
      <p:bldP spid="27" grpId="0"/>
      <p:bldP spid="41" grpId="0"/>
    </p:bldLst>
  </p:timing>
</p:sld>
</file>

<file path=ppt/theme/theme1.xml><?xml version="1.0" encoding="utf-8"?>
<a:theme xmlns:a="http://schemas.openxmlformats.org/drawingml/2006/main" name="Business3">
  <a:themeElements>
    <a:clrScheme name="business5 1">
      <a:dk1>
        <a:srgbClr val="4D4D4D"/>
      </a:dk1>
      <a:lt1>
        <a:srgbClr val="FFFFFF"/>
      </a:lt1>
      <a:dk2>
        <a:srgbClr val="F2EF62"/>
      </a:dk2>
      <a:lt2>
        <a:srgbClr val="DDDDDD"/>
      </a:lt2>
      <a:accent1>
        <a:srgbClr val="8FAD2F"/>
      </a:accent1>
      <a:accent2>
        <a:srgbClr val="DBE8B2"/>
      </a:accent2>
      <a:accent3>
        <a:srgbClr val="FFFFFF"/>
      </a:accent3>
      <a:accent4>
        <a:srgbClr val="404040"/>
      </a:accent4>
      <a:accent5>
        <a:srgbClr val="C6D3AD"/>
      </a:accent5>
      <a:accent6>
        <a:srgbClr val="C6D2A1"/>
      </a:accent6>
      <a:hlink>
        <a:srgbClr val="BAD16F"/>
      </a:hlink>
      <a:folHlink>
        <a:srgbClr val="507800"/>
      </a:folHlink>
    </a:clrScheme>
    <a:fontScheme name="business5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triangle" w="med" len="med"/>
        </a:ln>
      </a:spPr>
      <a:bodyPr wrap="square" lIns="0" tIns="0" rIns="0" bIns="0" anchor="ctr" anchorCtr="0">
        <a:noAutofit/>
      </a:bodyPr>
      <a:lstStyle>
        <a:defPPr marL="381000" indent="-381000" eaLnBrk="0" hangingPunct="0">
          <a:lnSpc>
            <a:spcPct val="95000"/>
          </a:lnSpc>
          <a:spcAft>
            <a:spcPct val="40000"/>
          </a:spcAft>
          <a:buClr>
            <a:srgbClr val="4D4D4D"/>
          </a:buClr>
          <a:defRPr sz="2800" dirty="0">
            <a:solidFill>
              <a:srgbClr val="111111"/>
            </a:solidFill>
            <a:latin typeface="Times New Roman" pitchFamily="18" charset="0"/>
            <a:ea typeface="Gulim" pitchFamily="34" charset="-127"/>
          </a:defRPr>
        </a:defPPr>
      </a:lstStyle>
      <a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a:style>
    </a:spDef>
    <a:lnDef>
      <a:spPr bwMode="auto">
        <a:noFill/>
        <a:ln w="50800" cap="flat" cmpd="sng" algn="ctr">
          <a:solidFill>
            <a:srgbClr val="FF0000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Bef>
            <a:spcPct val="20000"/>
          </a:spcBef>
          <a:buClr>
            <a:srgbClr val="507800"/>
          </a:buClr>
          <a:defRPr sz="3200" b="1" kern="0" dirty="0" err="1" smtClean="0">
            <a:solidFill>
              <a:srgbClr val="C00000"/>
            </a:solidFill>
            <a:effectLst/>
            <a:latin typeface="Calibri" pitchFamily="34" charset="0"/>
            <a:cs typeface="Calibri" pitchFamily="34" charset="0"/>
          </a:defRPr>
        </a:defPPr>
      </a:lstStyle>
    </a:txDef>
  </a:objectDefaults>
  <a:extraClrSchemeLst>
    <a:extraClrScheme>
      <a:clrScheme name="business5 1">
        <a:dk1>
          <a:srgbClr val="4D4D4D"/>
        </a:dk1>
        <a:lt1>
          <a:srgbClr val="FFFFFF"/>
        </a:lt1>
        <a:dk2>
          <a:srgbClr val="F2EF62"/>
        </a:dk2>
        <a:lt2>
          <a:srgbClr val="DDDDDD"/>
        </a:lt2>
        <a:accent1>
          <a:srgbClr val="8FAD2F"/>
        </a:accent1>
        <a:accent2>
          <a:srgbClr val="DBE8B2"/>
        </a:accent2>
        <a:accent3>
          <a:srgbClr val="FFFFFF"/>
        </a:accent3>
        <a:accent4>
          <a:srgbClr val="404040"/>
        </a:accent4>
        <a:accent5>
          <a:srgbClr val="C6D3AD"/>
        </a:accent5>
        <a:accent6>
          <a:srgbClr val="C6D2A1"/>
        </a:accent6>
        <a:hlink>
          <a:srgbClr val="BAD16F"/>
        </a:hlink>
        <a:folHlink>
          <a:srgbClr val="507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5 2">
        <a:dk1>
          <a:srgbClr val="4D4D4D"/>
        </a:dk1>
        <a:lt1>
          <a:srgbClr val="FFFFFF"/>
        </a:lt1>
        <a:dk2>
          <a:srgbClr val="F4D18A"/>
        </a:dk2>
        <a:lt2>
          <a:srgbClr val="DDDDDD"/>
        </a:lt2>
        <a:accent1>
          <a:srgbClr val="B99633"/>
        </a:accent1>
        <a:accent2>
          <a:srgbClr val="EDE5D1"/>
        </a:accent2>
        <a:accent3>
          <a:srgbClr val="FFFFFF"/>
        </a:accent3>
        <a:accent4>
          <a:srgbClr val="404040"/>
        </a:accent4>
        <a:accent5>
          <a:srgbClr val="D9C9AD"/>
        </a:accent5>
        <a:accent6>
          <a:srgbClr val="D7CFBD"/>
        </a:accent6>
        <a:hlink>
          <a:srgbClr val="DAC896"/>
        </a:hlink>
        <a:folHlink>
          <a:srgbClr val="776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5 3">
        <a:dk1>
          <a:srgbClr val="4D4D4D"/>
        </a:dk1>
        <a:lt1>
          <a:srgbClr val="FFFFFF"/>
        </a:lt1>
        <a:dk2>
          <a:srgbClr val="61C2F3"/>
        </a:dk2>
        <a:lt2>
          <a:srgbClr val="DDDDDD"/>
        </a:lt2>
        <a:accent1>
          <a:srgbClr val="5968D7"/>
        </a:accent1>
        <a:accent2>
          <a:srgbClr val="BECDEA"/>
        </a:accent2>
        <a:accent3>
          <a:srgbClr val="FFFFFF"/>
        </a:accent3>
        <a:accent4>
          <a:srgbClr val="404040"/>
        </a:accent4>
        <a:accent5>
          <a:srgbClr val="B5B9E8"/>
        </a:accent5>
        <a:accent6>
          <a:srgbClr val="ACBAD4"/>
        </a:accent6>
        <a:hlink>
          <a:srgbClr val="93A8EB"/>
        </a:hlink>
        <a:folHlink>
          <a:srgbClr val="1300A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42655</TotalTime>
  <Words>2340</Words>
  <Application>Microsoft Office PowerPoint</Application>
  <PresentationFormat>On-screen Show (4:3)</PresentationFormat>
  <Paragraphs>516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7" baseType="lpstr">
      <vt:lpstr>Gulim</vt:lpstr>
      <vt:lpstr>宋体</vt:lpstr>
      <vt:lpstr>Arial</vt:lpstr>
      <vt:lpstr>Calibri</vt:lpstr>
      <vt:lpstr>Cambria</vt:lpstr>
      <vt:lpstr>Cambria Math</vt:lpstr>
      <vt:lpstr>Comic Sans MS</vt:lpstr>
      <vt:lpstr>Gill Sans MT</vt:lpstr>
      <vt:lpstr>Mathematica1</vt:lpstr>
      <vt:lpstr>Times New Roman</vt:lpstr>
      <vt:lpstr>Verdana</vt:lpstr>
      <vt:lpstr>Wingdings</vt:lpstr>
      <vt:lpstr>Business3</vt:lpstr>
      <vt:lpstr>A New Characterisation of Propositional Proofs       Iddo Tzameret Royal Holloway, University of London   Joint work with Fu Li (Tsinghua) and Zhengyu Wang (Harvard)</vt:lpstr>
      <vt:lpstr>Sketch</vt:lpstr>
      <vt:lpstr>PowerPoint Presentation</vt:lpstr>
      <vt:lpstr>Part I: Propositional Proofs &amp; Complexity </vt:lpstr>
      <vt:lpstr>PowerPoint Presentation</vt:lpstr>
      <vt:lpstr>PowerPoint Presentation</vt:lpstr>
      <vt:lpstr>The Fundamental Questions</vt:lpstr>
      <vt:lpstr>Propositional Proofs </vt:lpstr>
      <vt:lpstr>Example: propositional proof</vt:lpstr>
      <vt:lpstr>Propositional Proofs</vt:lpstr>
      <vt:lpstr>PowerPoint Presentation</vt:lpstr>
      <vt:lpstr>Motivations</vt:lpstr>
      <vt:lpstr>Part II:  Non-Commutative Computation</vt:lpstr>
      <vt:lpstr>PowerPoint Presentation</vt:lpstr>
      <vt:lpstr>PowerPoint Presentation</vt:lpstr>
      <vt:lpstr>Part III:  Our Results</vt:lpstr>
      <vt:lpstr>PowerPoint Presentation</vt:lpstr>
      <vt:lpstr>Significance</vt:lpstr>
      <vt:lpstr>The Argument: characterising a proof as a single non-commutative formula </vt:lpstr>
      <vt:lpstr> Map between tautologies T and non-commutative polynomials p: Write CNF’s    x1 ⋁ ¬ x2  ,     ¬ x2 ⋁ x1  ,       x2                            (1)  as non-commutative polynomials equations:                        (1-x1) x2 = 0 ,      x2 (1-x1) = 0 ,      1-x2 = 0                     (2)                        So (1) is satisfied by a given 0-1 assignment iff (2) is.</vt:lpstr>
      <vt:lpstr>PowerPoint Presentation</vt:lpstr>
      <vt:lpstr>1st Direction of Simulation (by example)</vt:lpstr>
      <vt:lpstr>Example (cont.)</vt:lpstr>
      <vt:lpstr>Example (cont.)</vt:lpstr>
      <vt:lpstr>2nd Direction of Simulation</vt:lpstr>
      <vt:lpstr>Part IV:  Towards Propositional-Calculus Lower Bounds ? </vt:lpstr>
      <vt:lpstr>PowerPoint Presentation</vt:lpstr>
      <vt:lpstr>PowerPoint Presentation</vt:lpstr>
      <vt:lpstr>PowerPoint Presentation</vt:lpstr>
      <vt:lpstr>Additional Details</vt:lpstr>
      <vt:lpstr>Non-commutative IPS simulates propositional proofs</vt:lpstr>
      <vt:lpstr>Non-commutative IPS simulates propositional proofs (cont.)</vt:lpstr>
      <vt:lpstr>Non-commutative IPS simulates propositional proofs (cont.)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Wondershare DemoCreator</dc:title>
  <dc:subject>Business PowerPoint Template</dc:subject>
  <dc:creator>Hardy</dc:creator>
  <cp:keywords>Business PowerPoint Template</cp:keywords>
  <dc:description>Copyright © Wondershare Software Co., Ltd. All Rights Reserved.</dc:description>
  <cp:lastModifiedBy>Holderlin</cp:lastModifiedBy>
  <cp:revision>1489</cp:revision>
  <cp:lastPrinted>2012-06-23T09:45:37Z</cp:lastPrinted>
  <dcterms:created xsi:type="dcterms:W3CDTF">2012-05-09T14:29:33Z</dcterms:created>
  <dcterms:modified xsi:type="dcterms:W3CDTF">2015-05-06T16:51:31Z</dcterms:modified>
  <cp:category>Business</cp:category>
</cp:coreProperties>
</file>