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2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3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8" r:id="rId1"/>
  </p:sldMasterIdLst>
  <p:notesMasterIdLst>
    <p:notesMasterId r:id="rId41"/>
  </p:notesMasterIdLst>
  <p:handoutMasterIdLst>
    <p:handoutMasterId r:id="rId42"/>
  </p:handoutMasterIdLst>
  <p:sldIdLst>
    <p:sldId id="717" r:id="rId2"/>
    <p:sldId id="569" r:id="rId3"/>
    <p:sldId id="586" r:id="rId4"/>
    <p:sldId id="669" r:id="rId5"/>
    <p:sldId id="670" r:id="rId6"/>
    <p:sldId id="671" r:id="rId7"/>
    <p:sldId id="672" r:id="rId8"/>
    <p:sldId id="681" r:id="rId9"/>
    <p:sldId id="675" r:id="rId10"/>
    <p:sldId id="680" r:id="rId11"/>
    <p:sldId id="676" r:id="rId12"/>
    <p:sldId id="720" r:id="rId13"/>
    <p:sldId id="721" r:id="rId14"/>
    <p:sldId id="718" r:id="rId15"/>
    <p:sldId id="719" r:id="rId16"/>
    <p:sldId id="722" r:id="rId17"/>
    <p:sldId id="692" r:id="rId18"/>
    <p:sldId id="448" r:id="rId19"/>
    <p:sldId id="683" r:id="rId20"/>
    <p:sldId id="704" r:id="rId21"/>
    <p:sldId id="705" r:id="rId22"/>
    <p:sldId id="706" r:id="rId23"/>
    <p:sldId id="686" r:id="rId24"/>
    <p:sldId id="715" r:id="rId25"/>
    <p:sldId id="710" r:id="rId26"/>
    <p:sldId id="711" r:id="rId27"/>
    <p:sldId id="716" r:id="rId28"/>
    <p:sldId id="712" r:id="rId29"/>
    <p:sldId id="713" r:id="rId30"/>
    <p:sldId id="714" r:id="rId31"/>
    <p:sldId id="707" r:id="rId32"/>
    <p:sldId id="708" r:id="rId33"/>
    <p:sldId id="709" r:id="rId34"/>
    <p:sldId id="700" r:id="rId35"/>
    <p:sldId id="694" r:id="rId36"/>
    <p:sldId id="698" r:id="rId37"/>
    <p:sldId id="701" r:id="rId38"/>
    <p:sldId id="702" r:id="rId39"/>
    <p:sldId id="703" r:id="rId40"/>
  </p:sldIdLst>
  <p:sldSz cx="9144000" cy="6858000" type="screen4x3"/>
  <p:notesSz cx="6934200" cy="92059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rgbClr val="000066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rgbClr val="000066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rgbClr val="000066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rgbClr val="000066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rgbClr val="000066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rgbClr val="000066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rgbClr val="000066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rgbClr val="000066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rgbClr val="000066"/>
        </a:solidFill>
        <a:latin typeface="Comic Sans MS" pitchFamily="6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666633"/>
    <a:srgbClr val="009900"/>
    <a:srgbClr val="669900"/>
    <a:srgbClr val="484600"/>
    <a:srgbClr val="FF3300"/>
    <a:srgbClr val="0000FF"/>
    <a:srgbClr val="333300"/>
    <a:srgbClr val="FF0000"/>
    <a:srgbClr val="E4F8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45" autoAdjust="0"/>
    <p:restoredTop sz="92036" autoAdjust="0"/>
  </p:normalViewPr>
  <p:slideViewPr>
    <p:cSldViewPr snapToObjects="1">
      <p:cViewPr varScale="1">
        <p:scale>
          <a:sx n="68" d="100"/>
          <a:sy n="68" d="100"/>
        </p:scale>
        <p:origin x="-826" y="-62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45" d="100"/>
          <a:sy n="45" d="100"/>
        </p:scale>
        <p:origin x="-888" y="-86"/>
      </p:cViewPr>
      <p:guideLst>
        <p:guide orient="horz" pos="2899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91266" tIns="44832" rIns="91266" bIns="44832" numCol="1" anchor="b" anchorCtr="0" compatLnSpc="1">
            <a:prstTxWarp prst="textNoShape">
              <a:avLst/>
            </a:prstTxWarp>
          </a:bodyPr>
          <a:lstStyle>
            <a:lvl1pPr algn="l" defTabSz="922338" eaLnBrk="0" hangingPunct="0">
              <a:lnSpc>
                <a:spcPct val="100000"/>
              </a:lnSpc>
              <a:spcAft>
                <a:spcPct val="0"/>
              </a:spcAft>
              <a:buClrTx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91266" tIns="44832" rIns="91266" bIns="44832" numCol="1" anchor="b" anchorCtr="0" compatLnSpc="1">
            <a:prstTxWarp prst="textNoShape">
              <a:avLst/>
            </a:prstTxWarp>
          </a:bodyPr>
          <a:lstStyle>
            <a:lvl1pPr algn="r" defTabSz="922338" eaLnBrk="0" hangingPunct="0">
              <a:lnSpc>
                <a:spcPct val="100000"/>
              </a:lnSpc>
              <a:spcAft>
                <a:spcPct val="0"/>
              </a:spcAft>
              <a:buClrTx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45538"/>
            <a:ext cx="3005138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91266" tIns="44832" rIns="91266" bIns="44832" numCol="1" anchor="b" anchorCtr="0" compatLnSpc="1">
            <a:prstTxWarp prst="textNoShape">
              <a:avLst/>
            </a:prstTxWarp>
          </a:bodyPr>
          <a:lstStyle>
            <a:lvl1pPr algn="l" defTabSz="922338" eaLnBrk="0" hangingPunct="0">
              <a:lnSpc>
                <a:spcPct val="100000"/>
              </a:lnSpc>
              <a:spcAft>
                <a:spcPct val="0"/>
              </a:spcAft>
              <a:buClrTx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45538"/>
            <a:ext cx="3005137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91266" tIns="44832" rIns="91266" bIns="44832" numCol="1" anchor="b" anchorCtr="0" compatLnSpc="1">
            <a:prstTxWarp prst="textNoShape">
              <a:avLst/>
            </a:prstTxWarp>
          </a:bodyPr>
          <a:lstStyle>
            <a:lvl1pPr algn="r" defTabSz="922338" eaLnBrk="0" hangingPunct="0">
              <a:lnSpc>
                <a:spcPct val="100000"/>
              </a:lnSpc>
              <a:spcAft>
                <a:spcPct val="0"/>
              </a:spcAft>
              <a:buClrTx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8C14A41-E6B4-4D1A-8B98-5EB6CB9A1B7D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619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l" defTabSz="922338" eaLnBrk="0" hangingPunct="0">
              <a:lnSpc>
                <a:spcPct val="100000"/>
              </a:lnSpc>
              <a:spcAft>
                <a:spcPct val="0"/>
              </a:spcAft>
              <a:buClrTx/>
              <a:defRPr sz="1200" b="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r" defTabSz="922338" eaLnBrk="0" hangingPunct="0">
              <a:lnSpc>
                <a:spcPct val="100000"/>
              </a:lnSpc>
              <a:spcAft>
                <a:spcPct val="0"/>
              </a:spcAft>
              <a:buClrTx/>
              <a:defRPr sz="1200" b="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0563"/>
            <a:ext cx="4603750" cy="34528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373563"/>
            <a:ext cx="5086350" cy="414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455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l" defTabSz="922338" eaLnBrk="0" hangingPunct="0">
              <a:lnSpc>
                <a:spcPct val="100000"/>
              </a:lnSpc>
              <a:spcAft>
                <a:spcPct val="0"/>
              </a:spcAft>
              <a:buClrTx/>
              <a:defRPr sz="1200" b="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745538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r" defTabSz="922338" eaLnBrk="0" hangingPunct="0">
              <a:lnSpc>
                <a:spcPct val="100000"/>
              </a:lnSpc>
              <a:spcAft>
                <a:spcPct val="0"/>
              </a:spcAft>
              <a:buClrTx/>
              <a:defRPr sz="1200" b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42B01C40-1695-4421-9029-01BBDBA6E197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2902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I’ll focus on the</a:t>
            </a:r>
            <a:r>
              <a:rPr lang="en-US" baseline="0" dirty="0" smtClean="0"/>
              <a:t> </a:t>
            </a:r>
            <a:r>
              <a:rPr lang="en-US" b="1" baseline="0" dirty="0" smtClean="0"/>
              <a:t>Algebraic </a:t>
            </a:r>
            <a:r>
              <a:rPr lang="en-US" baseline="0" dirty="0" smtClean="0"/>
              <a:t>aspect of our work; so I’ll always assume a field in the background, and polynomial identity over the field.</a:t>
            </a:r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01C40-1695-4421-9029-01BBDBA6E197}" type="slidenum">
              <a:rPr lang="he-IL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41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55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5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01C40-1695-4421-9029-01BBDBA6E197}" type="slidenum">
              <a:rPr lang="he-IL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10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55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55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55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27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r>
              <a:rPr lang="en-US" baseline="0" smtClean="0"/>
              <a:t>BREAK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01C40-1695-4421-9029-01BBDBA6E197}" type="slidenum">
              <a:rPr lang="he-IL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endParaRPr lang="en-US" baseline="0" smtClean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01C40-1695-4421-9029-01BBDBA6E197}" type="slidenum">
              <a:rPr lang="he-IL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4</a:t>
            </a:r>
          </a:p>
          <a:p>
            <a:pPr eaLnBrk="1" hangingPunct="1"/>
            <a:r>
              <a:rPr lang="en-US" smtClean="0"/>
              <a:t>Add dot to first line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Times New Roman" pitchFamily="18" charset="0"/>
                <a:sym typeface="Wingdings" pitchFamily="2" charset="2"/>
              </a:rPr>
              <a:t>f+0=f</a:t>
            </a:r>
          </a:p>
          <a:p>
            <a:pPr eaLnBrk="1" hangingPunct="1"/>
            <a:endParaRPr lang="en-US" smtClean="0"/>
          </a:p>
          <a:p>
            <a:pPr marL="1485900" lvl="2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Wingdings" pitchFamily="2" charset="2"/>
              <a:buChar char="§"/>
              <a:defRPr/>
            </a:pP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Times New Roman" pitchFamily="18" charset="0"/>
                <a:sym typeface="Wingdings" pitchFamily="2" charset="2"/>
              </a:rPr>
              <a:t>, f•1=f, f•0=0, f+g=g+f,  f•g=g•f, f•(g+h)=f•g+f•h</a:t>
            </a:r>
            <a:endParaRPr lang="en-US" sz="3200" smtClean="0">
              <a:solidFill>
                <a:schemeClr val="tx2"/>
              </a:solidFill>
              <a:latin typeface="Corbel" pitchFamily="34" charset="0"/>
              <a:cs typeface="Times New Roman" pitchFamily="18" charset="0"/>
              <a:sym typeface="Wingdings" pitchFamily="2" charset="2"/>
            </a:endParaRPr>
          </a:p>
          <a:p>
            <a:pPr marL="1485900" lvl="2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Wingdings" pitchFamily="2" charset="2"/>
              <a:buChar char="§"/>
              <a:defRPr/>
            </a:pPr>
            <a:r>
              <a:rPr lang="en-US" sz="2800" smtClean="0">
                <a:solidFill>
                  <a:srgbClr val="3399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: 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a+b=c, a•b=d </a:t>
            </a:r>
            <a:r>
              <a:rPr lang="en-US" sz="2800" smtClean="0">
                <a:solidFill>
                  <a:srgbClr val="3399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(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a,b,c,d in the field</a:t>
            </a:r>
            <a:r>
              <a:rPr lang="en-US" sz="2800" smtClean="0">
                <a:solidFill>
                  <a:srgbClr val="3399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)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32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35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25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r>
              <a:rPr lang="en-US" baseline="0" smtClean="0"/>
              <a:t>BREAK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01C40-1695-4421-9029-01BBDBA6E197}" type="slidenum">
              <a:rPr lang="he-IL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27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27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27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27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20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27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7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18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27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5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01C40-1695-4421-9029-01BBDBA6E197}" type="slidenum">
              <a:rPr lang="he-IL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55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endParaRPr lang="en-US" baseline="0" smtClean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01C40-1695-4421-9029-01BBDBA6E197}" type="slidenum">
              <a:rPr lang="he-IL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(usually </a:t>
            </a:r>
            <a:r>
              <a:rPr lang="en-US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we work over the complex numbers</a:t>
            </a:r>
            <a:r>
              <a:rPr lang="en-US" smtClean="0">
                <a:solidFill>
                  <a:srgbClr val="FF0000"/>
                </a:solidFill>
              </a:rPr>
              <a:t>)</a:t>
            </a:r>
          </a:p>
          <a:p>
            <a:r>
              <a:rPr lang="en-US" smtClean="0">
                <a:solidFill>
                  <a:srgbClr val="FF0000"/>
                </a:solidFill>
              </a:rPr>
              <a:t>12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01C40-1695-4421-9029-01BBDBA6E197}" type="slidenum">
              <a:rPr lang="he-IL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14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17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25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37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1A9A4-3C14-49A3-A7C2-2C65900E1655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FEB35-BA87-46D0-9BB1-61CD634AF6F6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757988" y="74613"/>
            <a:ext cx="2184400" cy="5945187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04788" y="74613"/>
            <a:ext cx="6400800" cy="5945187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B24D8-5C40-403A-A824-39CC67D29F30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כותרת, טקסט ו- 2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04788" y="74613"/>
            <a:ext cx="8737600" cy="728662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half" idx="1"/>
          </p:nvPr>
        </p:nvSpPr>
        <p:spPr>
          <a:xfrm>
            <a:off x="204788" y="1106488"/>
            <a:ext cx="4292600" cy="491331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2"/>
          </p:nvPr>
        </p:nvSpPr>
        <p:spPr>
          <a:xfrm>
            <a:off x="4649788" y="1106488"/>
            <a:ext cx="4292600" cy="237966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3"/>
          </p:nvPr>
        </p:nvSpPr>
        <p:spPr>
          <a:xfrm>
            <a:off x="4649788" y="3638550"/>
            <a:ext cx="4292600" cy="238125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A7957-98AC-4ADC-9344-10ABFFAD9250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33007-E24B-4274-87AD-560804EBC596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A59CF-6E3F-4747-BBA3-A3CE493C5883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04788" y="1106488"/>
            <a:ext cx="4292600" cy="4913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9788" y="1106488"/>
            <a:ext cx="4292600" cy="4913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23CDA3-E4ED-4E04-AE00-4866BC09F41B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E68A1-5E5C-4774-A3D6-149885CD3945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24238-7E30-4A63-8443-2BB8ECBDDCA9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B5D20-668D-4286-A1B2-AC1F6CBA5FA3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2FA2F-CF33-403F-A321-1E64BD5129C5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F3FFC-DF96-4A58-BE93-0148EC6B826B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4788" y="74613"/>
            <a:ext cx="8737600" cy="728662"/>
          </a:xfrm>
          <a:prstGeom prst="rect">
            <a:avLst/>
          </a:prstGeom>
          <a:solidFill>
            <a:srgbClr val="EAEAEA"/>
          </a:soli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4788" y="1106488"/>
            <a:ext cx="8737600" cy="4913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3795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6400800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Aft>
                <a:spcPct val="0"/>
              </a:spcAft>
              <a:buClrTx/>
              <a:defRPr sz="1200" b="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</a:lstStyle>
          <a:p>
            <a:pPr>
              <a:defRPr/>
            </a:pPr>
            <a:fld id="{8CEDEF5C-574C-4732-B7B5-EA5CDF9EEEAA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notesSlide" Target="../notesSlides/notesSlide22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6.wmf"/><Relationship Id="rId11" Type="http://schemas.openxmlformats.org/officeDocument/2006/relationships/image" Target="../media/image21.png"/><Relationship Id="rId5" Type="http://schemas.openxmlformats.org/officeDocument/2006/relationships/oleObject" Target="../embeddings/oleObject3.bin"/><Relationship Id="rId10" Type="http://schemas.openxmlformats.org/officeDocument/2006/relationships/image" Target="../media/image20.png"/><Relationship Id="rId4" Type="http://schemas.openxmlformats.org/officeDocument/2006/relationships/image" Target="../media/image18.png"/><Relationship Id="rId9" Type="http://schemas.openxmlformats.org/officeDocument/2006/relationships/image" Target="../media/image19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31.png"/><Relationship Id="rId4" Type="http://schemas.openxmlformats.org/officeDocument/2006/relationships/image" Target="../media/image2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3.png"/><Relationship Id="rId5" Type="http://schemas.openxmlformats.org/officeDocument/2006/relationships/image" Target="../media/image16.wmf"/><Relationship Id="rId4" Type="http://schemas.openxmlformats.org/officeDocument/2006/relationships/oleObject" Target="../embeddings/oleObject5.bin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/>
          <p:cNvSpPr txBox="1">
            <a:spLocks noChangeArrowheads="1"/>
          </p:cNvSpPr>
          <p:nvPr/>
        </p:nvSpPr>
        <p:spPr bwMode="auto">
          <a:xfrm>
            <a:off x="2590800" y="4762500"/>
            <a:ext cx="3962400" cy="68580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prstTxWarp prst="textPlain">
              <a:avLst>
                <a:gd name="adj" fmla="val 49828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lnSpc>
                <a:spcPct val="95000"/>
              </a:lnSpc>
              <a:spcBef>
                <a:spcPct val="50000"/>
              </a:spcBef>
              <a:spcAft>
                <a:spcPct val="40000"/>
              </a:spcAft>
              <a:buClr>
                <a:schemeClr val="tx1"/>
              </a:buClr>
              <a:defRPr/>
            </a:pPr>
            <a:r>
              <a:rPr lang="en-US" sz="110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400" b="0" smtClean="0">
                <a:solidFill>
                  <a:schemeClr val="tx1"/>
                </a:solidFill>
                <a:latin typeface="Arial Rounded MT Bold" pitchFamily="34" charset="0"/>
                <a:cs typeface="Arial" pitchFamily="34" charset="0"/>
              </a:rPr>
              <a:t>Pavel </a:t>
            </a:r>
            <a:r>
              <a:rPr lang="en-US" sz="400" b="0" dirty="0" smtClean="0">
                <a:solidFill>
                  <a:schemeClr val="tx1"/>
                </a:solidFill>
                <a:latin typeface="Arial Rounded MT Bold" pitchFamily="34" charset="0"/>
                <a:cs typeface="Arial" pitchFamily="34" charset="0"/>
              </a:rPr>
              <a:t>Hrubeš </a:t>
            </a:r>
            <a:r>
              <a:rPr lang="en-US" sz="400" b="0" dirty="0" smtClean="0">
                <a:solidFill>
                  <a:srgbClr val="FF3300"/>
                </a:solidFill>
                <a:latin typeface="Arial Rounded MT Bold" pitchFamily="34" charset="0"/>
                <a:cs typeface="Arial" pitchFamily="34" charset="0"/>
              </a:rPr>
              <a:t>&amp;</a:t>
            </a:r>
            <a:r>
              <a:rPr lang="en-US" sz="400" b="0" dirty="0" smtClean="0">
                <a:solidFill>
                  <a:srgbClr val="FFC000"/>
                </a:solidFill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400" b="0" dirty="0" smtClean="0">
                <a:solidFill>
                  <a:schemeClr val="tx1"/>
                </a:solidFill>
                <a:latin typeface="Arial Rounded MT Bold" pitchFamily="34" charset="0"/>
                <a:cs typeface="Arial" pitchFamily="34" charset="0"/>
              </a:rPr>
              <a:t>Iddo Tzameret</a:t>
            </a:r>
            <a:endParaRPr lang="en-US" sz="1100" dirty="0">
              <a:ln w="11430"/>
              <a:solidFill>
                <a:srgbClr val="FF3399"/>
              </a:solidFill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990600"/>
            <a:ext cx="8686800" cy="21236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50000"/>
              </a:spcBef>
              <a:spcAft>
                <a:spcPts val="0"/>
              </a:spcAft>
              <a:buClr>
                <a:schemeClr val="tx1"/>
              </a:buClr>
              <a:defRPr/>
            </a:pPr>
            <a:r>
              <a:rPr lang="en-US" sz="660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 pitchFamily="34" charset="0"/>
                <a:cs typeface="Arial" pitchFamily="34" charset="0"/>
              </a:rPr>
              <a:t>Proofs of Polynomial Identities </a:t>
            </a:r>
            <a:endParaRPr lang="en-US" sz="3600" dirty="0">
              <a:ln w="11430"/>
              <a:solidFill>
                <a:srgbClr val="00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1</a:t>
            </a:fld>
            <a:endParaRPr lang="en-US" sz="1400" dirty="0">
              <a:latin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19400" y="5417523"/>
            <a:ext cx="213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Arial Rounded MT Bold" pitchFamily="34" charset="0"/>
              </a:rPr>
              <a:t>IAS, Princeton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3000" y="5448300"/>
            <a:ext cx="198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  <a:latin typeface="Arial Rounded MT Bold" pitchFamily="34" charset="0"/>
              </a:rPr>
              <a:t>ASCR, Prague</a:t>
            </a:r>
          </a:p>
        </p:txBody>
      </p:sp>
    </p:spTree>
  </p:cSld>
  <p:clrMapOvr>
    <a:masterClrMapping/>
  </p:clrMapOvr>
  <p:transition advTm="453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54013" y="47625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0" smtClean="0">
                <a:solidFill>
                  <a:srgbClr val="000099"/>
                </a:solidFill>
                <a:latin typeface="Arial Rounded MT Bold" pitchFamily="34" charset="0"/>
                <a:cs typeface="Arial" pitchFamily="34" charset="0"/>
              </a:rPr>
              <a:t>Motivations (cont.)</a:t>
            </a:r>
            <a:endParaRPr lang="en-US" sz="4800" b="0">
              <a:solidFill>
                <a:srgbClr val="000099"/>
              </a:solidFill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14339" name="Rectangle 20"/>
          <p:cNvSpPr>
            <a:spLocks noChangeArrowheads="1"/>
          </p:cNvSpPr>
          <p:nvPr/>
        </p:nvSpPr>
        <p:spPr bwMode="auto">
          <a:xfrm>
            <a:off x="354013" y="990600"/>
            <a:ext cx="8561387" cy="541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45000"/>
            </a:pPr>
            <a:r>
              <a:rPr lang="en-US" sz="40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Proof complexity</a:t>
            </a:r>
            <a:r>
              <a:rPr lang="en-US" sz="4000" smtClean="0">
                <a:solidFill>
                  <a:schemeClr val="tx2"/>
                </a:solidFill>
                <a:latin typeface="Corbel" pitchFamily="34" charset="0"/>
                <a:sym typeface="Wingdings" pitchFamily="2" charset="2"/>
              </a:rPr>
              <a:t>: </a:t>
            </a:r>
            <a:endParaRPr lang="en-US" sz="3200" smtClean="0">
              <a:solidFill>
                <a:schemeClr val="tx1"/>
              </a:solidFill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</a:pPr>
            <a:r>
              <a:rPr lang="en-US" sz="3200" smtClean="0">
                <a:solidFill>
                  <a:schemeClr val="tx1"/>
                </a:solidFill>
                <a:latin typeface="Corbel" pitchFamily="34" charset="0"/>
                <a:sym typeface="Wingdings" pitchFamily="2" charset="2"/>
              </a:rPr>
              <a:t>Our model can be easily extended to standard 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logical</a:t>
            </a:r>
            <a:r>
              <a:rPr lang="en-US" sz="3200" smtClean="0">
                <a:solidFill>
                  <a:schemeClr val="tx1"/>
                </a:solidFill>
                <a:latin typeface="Corbel" pitchFamily="34" charset="0"/>
                <a:sym typeface="Wingdings" pitchFamily="2" charset="2"/>
              </a:rPr>
              <a:t> proof systems (</a:t>
            </a:r>
            <a:r>
              <a:rPr lang="en-US" sz="3200" err="1" smtClean="0">
                <a:solidFill>
                  <a:srgbClr val="C00000"/>
                </a:solidFill>
                <a:latin typeface="Corbel" pitchFamily="34" charset="0"/>
                <a:sym typeface="Wingdings" pitchFamily="2" charset="2"/>
              </a:rPr>
              <a:t>Frege</a:t>
            </a:r>
            <a:r>
              <a:rPr lang="en-US" sz="3200" smtClean="0">
                <a:solidFill>
                  <a:schemeClr val="tx1"/>
                </a:solidFill>
                <a:latin typeface="Corbel" pitchFamily="34" charset="0"/>
                <a:sym typeface="Wingdings" pitchFamily="2" charset="2"/>
              </a:rPr>
              <a:t>).</a:t>
            </a: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</a:pPr>
            <a:r>
              <a:rPr lang="en-US" sz="3200" smtClean="0">
                <a:solidFill>
                  <a:schemeClr val="accent2">
                    <a:lumMod val="75000"/>
                  </a:schemeClr>
                </a:solidFill>
                <a:latin typeface="Corbel" pitchFamily="34" charset="0"/>
                <a:sym typeface="Wingdings" pitchFamily="2" charset="2"/>
              </a:rPr>
              <a:t>Close connection to algebraic propositional proofs:</a:t>
            </a:r>
          </a:p>
          <a:p>
            <a:pPr marL="1295400" lvl="2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</a:pPr>
            <a:r>
              <a:rPr lang="en-US" sz="28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Buss,Impagliazzo,Krajicek,Pudlak,Razborov, Sgall</a:t>
            </a:r>
            <a:r>
              <a:rPr lang="en-US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 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‘96/7</a:t>
            </a:r>
            <a:endParaRPr lang="en-US" sz="2000" smtClean="0">
              <a:solidFill>
                <a:srgbClr val="FF0000"/>
              </a:solidFill>
              <a:latin typeface="Corbel" pitchFamily="34" charset="0"/>
              <a:sym typeface="Wingdings" pitchFamily="2" charset="2"/>
            </a:endParaRPr>
          </a:p>
          <a:p>
            <a:pPr marL="1295400" lvl="2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</a:pPr>
            <a:r>
              <a:rPr lang="en-US" sz="28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Grigoriev &amp; Hirsch ‘03</a:t>
            </a:r>
            <a:endParaRPr lang="en-US" sz="4000" smtClean="0">
              <a:solidFill>
                <a:srgbClr val="FF0000"/>
              </a:solidFill>
              <a:latin typeface="Corbel" pitchFamily="34" charset="0"/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endParaRPr lang="en-US" sz="3200" smtClean="0">
              <a:solidFill>
                <a:schemeClr val="tx2"/>
              </a:solidFill>
              <a:latin typeface="Corbel" pitchFamily="34" charset="0"/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endParaRPr lang="en-US" sz="1800" smtClean="0">
              <a:solidFill>
                <a:srgbClr val="0000FF"/>
              </a:solidFill>
              <a:sym typeface="Wingdings" pitchFamily="2" charset="2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10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6" name="הסבר קווי 2 5"/>
          <p:cNvSpPr/>
          <p:nvPr/>
        </p:nvSpPr>
        <p:spPr bwMode="auto">
          <a:xfrm>
            <a:off x="5257800" y="902917"/>
            <a:ext cx="3657600" cy="773483"/>
          </a:xfrm>
          <a:prstGeom prst="borderCallout2">
            <a:avLst>
              <a:gd name="adj1" fmla="val 100008"/>
              <a:gd name="adj2" fmla="val 73802"/>
              <a:gd name="adj3" fmla="val 122818"/>
              <a:gd name="adj4" fmla="val 72850"/>
              <a:gd name="adj5" fmla="val 201051"/>
              <a:gd name="adj6" fmla="val 53508"/>
            </a:avLst>
          </a:prstGeom>
          <a:solidFill>
            <a:srgbClr val="E4F880"/>
          </a:solidFill>
          <a:ln w="3175" cap="flat" cmpd="sng" algn="ctr">
            <a:solidFill>
              <a:srgbClr val="6699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000" smtClean="0">
                <a:latin typeface="Corbel" pitchFamily="34" charset="0"/>
              </a:rPr>
              <a:t>Work over </a:t>
            </a:r>
            <a:r>
              <a:rPr lang="en-US" sz="2000" smtClean="0">
                <a:solidFill>
                  <a:srgbClr val="0000FF"/>
                </a:solidFill>
                <a:latin typeface="Corbel" pitchFamily="34" charset="0"/>
              </a:rPr>
              <a:t>GF(2)</a:t>
            </a:r>
            <a:r>
              <a:rPr lang="en-US" sz="2000" smtClean="0">
                <a:latin typeface="Corbel" pitchFamily="34" charset="0"/>
              </a:rPr>
              <a:t> and add axiom </a:t>
            </a:r>
            <a:r>
              <a:rPr lang="en-US" sz="2000" smtClean="0">
                <a:solidFill>
                  <a:srgbClr val="0000FF"/>
                </a:solidFill>
                <a:latin typeface="Corbel" pitchFamily="34" charset="0"/>
              </a:rPr>
              <a:t>x</a:t>
            </a:r>
            <a:r>
              <a:rPr lang="en-US" sz="2000" baseline="30000" smtClean="0">
                <a:solidFill>
                  <a:srgbClr val="0000FF"/>
                </a:solidFill>
                <a:latin typeface="Corbel" pitchFamily="34" charset="0"/>
              </a:rPr>
              <a:t>2</a:t>
            </a:r>
            <a:r>
              <a:rPr lang="en-US" sz="2000" smtClean="0">
                <a:solidFill>
                  <a:srgbClr val="0000FF"/>
                </a:solidFill>
                <a:latin typeface="Corbel" pitchFamily="34" charset="0"/>
              </a:rPr>
              <a:t>=x</a:t>
            </a:r>
            <a:r>
              <a:rPr lang="en-US" sz="2000" smtClean="0">
                <a:latin typeface="Corbel" pitchFamily="34" charset="0"/>
              </a:rPr>
              <a:t>, for all variables </a:t>
            </a:r>
            <a:r>
              <a:rPr lang="en-US" sz="2000" smtClean="0">
                <a:solidFill>
                  <a:srgbClr val="0000FF"/>
                </a:solidFill>
                <a:latin typeface="Corbel" pitchFamily="34" charset="0"/>
              </a:rPr>
              <a:t>x</a:t>
            </a:r>
          </a:p>
        </p:txBody>
      </p:sp>
    </p:spTree>
    <p:custDataLst>
      <p:tags r:id="rId1"/>
    </p:custDataLst>
  </p:cSld>
  <p:clrMapOvr>
    <a:masterClrMapping/>
  </p:clrMapOvr>
  <p:transition advTm="49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54013" y="47625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0" smtClean="0">
                <a:solidFill>
                  <a:srgbClr val="C00000"/>
                </a:solidFill>
                <a:latin typeface="Arial Rounded MT Bold" pitchFamily="34" charset="0"/>
                <a:cs typeface="Arial" pitchFamily="34" charset="0"/>
              </a:rPr>
              <a:t>What we know</a:t>
            </a:r>
            <a:endParaRPr lang="en-US" sz="4800" b="0">
              <a:solidFill>
                <a:srgbClr val="C00000"/>
              </a:solidFill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14339" name="Rectangle 20"/>
          <p:cNvSpPr>
            <a:spLocks noChangeArrowheads="1"/>
          </p:cNvSpPr>
          <p:nvPr/>
        </p:nvSpPr>
        <p:spPr bwMode="auto">
          <a:xfrm>
            <a:off x="152400" y="809625"/>
            <a:ext cx="8763000" cy="5514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endParaRPr lang="en-US" smtClean="0">
              <a:solidFill>
                <a:schemeClr val="tx2"/>
              </a:solidFill>
              <a:latin typeface="Corbel" pitchFamily="34" charset="0"/>
              <a:sym typeface="Wingdings" pitchFamily="2" charset="2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11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1524000"/>
            <a:ext cx="7696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666633"/>
                </a:solidFill>
                <a:latin typeface="Corbel" pitchFamily="34" charset="0"/>
                <a:cs typeface="Times New Roman" pitchFamily="18" charset="0"/>
              </a:rPr>
              <a:t>Is the model too weak </a:t>
            </a:r>
            <a:r>
              <a:rPr lang="en-US" sz="4000" smtClean="0">
                <a:solidFill>
                  <a:srgbClr val="FF0000"/>
                </a:solidFill>
                <a:latin typeface="Corbel" pitchFamily="34" charset="0"/>
                <a:cs typeface="Times New Roman" pitchFamily="18" charset="0"/>
              </a:rPr>
              <a:t>?</a:t>
            </a:r>
          </a:p>
          <a:p>
            <a:r>
              <a:rPr lang="en-US" sz="4000" smtClean="0">
                <a:solidFill>
                  <a:srgbClr val="0000FF"/>
                </a:solidFill>
                <a:latin typeface="Corbel" pitchFamily="34" charset="0"/>
                <a:cs typeface="Times New Roman" pitchFamily="18" charset="0"/>
              </a:rPr>
              <a:t>  We know equational proofs simulate </a:t>
            </a:r>
            <a:r>
              <a:rPr lang="en-US" sz="4000" smtClean="0">
                <a:solidFill>
                  <a:srgbClr val="FF0000"/>
                </a:solidFill>
                <a:latin typeface="Corbel" pitchFamily="34" charset="0"/>
                <a:cs typeface="Times New Roman" pitchFamily="18" charset="0"/>
              </a:rPr>
              <a:t>PIT</a:t>
            </a:r>
            <a:r>
              <a:rPr lang="en-US" sz="4000" smtClean="0">
                <a:solidFill>
                  <a:srgbClr val="0000FF"/>
                </a:solidFill>
                <a:latin typeface="Corbel" pitchFamily="34" charset="0"/>
                <a:cs typeface="Times New Roman" pitchFamily="18" charset="0"/>
              </a:rPr>
              <a:t> algorithms that use the </a:t>
            </a:r>
            <a:r>
              <a:rPr lang="en-US" sz="4000" smtClean="0">
                <a:solidFill>
                  <a:srgbClr val="FF3300"/>
                </a:solidFill>
                <a:latin typeface="Corbel" pitchFamily="34" charset="0"/>
                <a:cs typeface="Times New Roman" pitchFamily="18" charset="0"/>
              </a:rPr>
              <a:t>rank bounds</a:t>
            </a:r>
            <a:r>
              <a:rPr lang="en-US" sz="4000" smtClean="0">
                <a:solidFill>
                  <a:srgbClr val="0000FF"/>
                </a:solidFill>
                <a:latin typeface="Corbel" pitchFamily="34" charset="0"/>
                <a:cs typeface="Times New Roman" pitchFamily="18" charset="0"/>
              </a:rPr>
              <a:t> </a:t>
            </a:r>
          </a:p>
          <a:p>
            <a:r>
              <a:rPr lang="en-US" sz="4000" smtClean="0">
                <a:solidFill>
                  <a:srgbClr val="0000FF"/>
                </a:solidFill>
                <a:latin typeface="Corbel" pitchFamily="34" charset="0"/>
                <a:cs typeface="Times New Roman" pitchFamily="18" charset="0"/>
              </a:rPr>
              <a:t>(</a:t>
            </a:r>
            <a:r>
              <a:rPr lang="en-US" sz="4000" smtClean="0">
                <a:solidFill>
                  <a:srgbClr val="000099"/>
                </a:solidFill>
                <a:latin typeface="Corbel" pitchFamily="34" charset="0"/>
                <a:sym typeface="Wingdings" pitchFamily="2" charset="2"/>
              </a:rPr>
              <a:t>Dvir-Shpilka</a:t>
            </a:r>
            <a:r>
              <a:rPr lang="en-US" sz="4000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  <a:sym typeface="Wingdings" pitchFamily="2" charset="2"/>
              </a:rPr>
              <a:t> ‘</a:t>
            </a:r>
            <a:r>
              <a:rPr lang="en-US" sz="400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06</a:t>
            </a:r>
            <a:r>
              <a:rPr lang="en-US" sz="4000" smtClean="0">
                <a:solidFill>
                  <a:srgbClr val="0000FF"/>
                </a:solidFill>
                <a:latin typeface="Corbel" pitchFamily="34" charset="0"/>
                <a:cs typeface="Times New Roman" pitchFamily="18" charset="0"/>
              </a:rPr>
              <a:t>, </a:t>
            </a:r>
          </a:p>
          <a:p>
            <a:r>
              <a:rPr lang="en-US" sz="4000" smtClean="0">
                <a:solidFill>
                  <a:srgbClr val="000099"/>
                </a:solidFill>
                <a:latin typeface="Corbel" pitchFamily="34" charset="0"/>
                <a:cs typeface="Times New Roman" pitchFamily="18" charset="0"/>
              </a:rPr>
              <a:t>Saxena-Seshadhri</a:t>
            </a:r>
            <a:r>
              <a:rPr lang="en-US" sz="4000" smtClean="0">
                <a:solidFill>
                  <a:srgbClr val="0000FF"/>
                </a:solidFill>
                <a:latin typeface="Corbel" pitchFamily="34" charset="0"/>
                <a:cs typeface="Times New Roman" pitchFamily="18" charset="0"/>
              </a:rPr>
              <a:t> </a:t>
            </a:r>
            <a:r>
              <a:rPr lang="en-US" sz="400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`09</a:t>
            </a:r>
            <a:r>
              <a:rPr lang="en-US" sz="4000" smtClean="0">
                <a:solidFill>
                  <a:srgbClr val="0000FF"/>
                </a:solidFill>
                <a:latin typeface="Corbel" pitchFamily="34" charset="0"/>
                <a:cs typeface="Times New Roman" pitchFamily="18" charset="0"/>
              </a:rPr>
              <a:t>):</a:t>
            </a:r>
          </a:p>
        </p:txBody>
      </p:sp>
    </p:spTree>
  </p:cSld>
  <p:clrMapOvr>
    <a:masterClrMapping/>
  </p:clrMapOvr>
  <p:transition advTm="343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4"/>
          <p:cNvSpPr txBox="1">
            <a:spLocks noChangeArrowheads="1"/>
          </p:cNvSpPr>
          <p:nvPr/>
        </p:nvSpPr>
        <p:spPr bwMode="auto">
          <a:xfrm>
            <a:off x="76201" y="228600"/>
            <a:ext cx="9067799" cy="791499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wrap="square" lIns="90488" tIns="44450" rIns="90488" bIns="44450">
            <a:spAutoFit/>
          </a:bodyPr>
          <a:lstStyle/>
          <a:p>
            <a:pPr algn="ctr" eaLnBrk="0" hangingPunct="0">
              <a:lnSpc>
                <a:spcPct val="95000"/>
              </a:lnSpc>
              <a:spcBef>
                <a:spcPct val="50000"/>
              </a:spcBef>
              <a:spcAft>
                <a:spcPct val="40000"/>
              </a:spcAft>
              <a:buClr>
                <a:schemeClr val="tx1"/>
              </a:buClr>
              <a:defRPr/>
            </a:pPr>
            <a:r>
              <a:rPr lang="en-US" sz="4800" b="0">
                <a:solidFill>
                  <a:srgbClr val="0000FF"/>
                </a:solidFill>
                <a:latin typeface="Arial Rounded MT Bold" pitchFamily="34" charset="0"/>
                <a:cs typeface="Arial" pitchFamily="34" charset="0"/>
              </a:rPr>
              <a:t>Depth-</a:t>
            </a:r>
            <a:r>
              <a:rPr lang="en-US" sz="4800" b="0">
                <a:solidFill>
                  <a:srgbClr val="0000FF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  <a:r>
              <a:rPr lang="en-US" sz="4000" b="0">
                <a:solidFill>
                  <a:srgbClr val="0000FF"/>
                </a:solidFill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4800" b="0">
                <a:solidFill>
                  <a:srgbClr val="0000FF"/>
                </a:solidFill>
                <a:latin typeface="Arial Rounded MT Bold" pitchFamily="34" charset="0"/>
                <a:cs typeface="Arial" pitchFamily="34" charset="0"/>
              </a:rPr>
              <a:t>Arithmetic</a:t>
            </a:r>
            <a:r>
              <a:rPr lang="en-US" sz="4000" b="0">
                <a:solidFill>
                  <a:srgbClr val="0000FF"/>
                </a:solidFill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4800" b="0">
                <a:solidFill>
                  <a:srgbClr val="0000FF"/>
                </a:solidFill>
                <a:latin typeface="Arial Rounded MT Bold" pitchFamily="34" charset="0"/>
                <a:cs typeface="Arial" pitchFamily="34" charset="0"/>
              </a:rPr>
              <a:t>formulas</a:t>
            </a:r>
          </a:p>
        </p:txBody>
      </p:sp>
      <p:sp>
        <p:nvSpPr>
          <p:cNvPr id="223264" name="Text Box 32"/>
          <p:cNvSpPr txBox="1">
            <a:spLocks noChangeArrowheads="1"/>
          </p:cNvSpPr>
          <p:nvPr/>
        </p:nvSpPr>
        <p:spPr bwMode="auto">
          <a:xfrm>
            <a:off x="228600" y="1722438"/>
            <a:ext cx="8686800" cy="1083886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wrap="square" lIns="90488" tIns="44450" rIns="90488" bIns="44450">
            <a:spAutoFit/>
          </a:bodyPr>
          <a:lstStyle/>
          <a:p>
            <a:pPr eaLnBrk="0" hangingPunct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defRPr/>
            </a:pPr>
            <a:r>
              <a:rPr lang="az-Cyrl-AZ" sz="3600" b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en-US" sz="3200" smtClean="0">
                <a:solidFill>
                  <a:schemeClr val="accent6">
                    <a:lumMod val="75000"/>
                  </a:schemeClr>
                </a:solidFill>
                <a:latin typeface="Corbel" pitchFamily="34" charset="0"/>
              </a:rPr>
              <a:t> is a depth-</a:t>
            </a:r>
            <a:r>
              <a:rPr lang="en-US" sz="320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smtClean="0">
                <a:solidFill>
                  <a:schemeClr val="accent6">
                    <a:lumMod val="75000"/>
                  </a:schemeClr>
                </a:solidFill>
                <a:latin typeface="Corbel" pitchFamily="34" charset="0"/>
              </a:rPr>
              <a:t> (</a:t>
            </a:r>
            <a:r>
              <a:rPr lang="el-GR" sz="3200" smtClean="0">
                <a:solidFill>
                  <a:srgbClr val="669900"/>
                </a:solidFill>
                <a:latin typeface="Corbel" pitchFamily="34" charset="0"/>
              </a:rPr>
              <a:t>ΣΠΣ</a:t>
            </a:r>
            <a:r>
              <a:rPr lang="en-US" sz="3200" smtClean="0">
                <a:solidFill>
                  <a:schemeClr val="accent6">
                    <a:lumMod val="75000"/>
                  </a:schemeClr>
                </a:solidFill>
                <a:latin typeface="Corbel" pitchFamily="34" charset="0"/>
              </a:rPr>
              <a:t>) arithmetic </a:t>
            </a:r>
            <a:r>
              <a:rPr lang="en-US" sz="3200">
                <a:solidFill>
                  <a:schemeClr val="accent6">
                    <a:lumMod val="75000"/>
                  </a:schemeClr>
                </a:solidFill>
                <a:latin typeface="Corbel" pitchFamily="34" charset="0"/>
              </a:rPr>
              <a:t>formula </a:t>
            </a:r>
            <a:r>
              <a:rPr lang="en-US" sz="3200" smtClean="0">
                <a:solidFill>
                  <a:schemeClr val="accent6">
                    <a:lumMod val="75000"/>
                  </a:schemeClr>
                </a:solidFill>
                <a:latin typeface="Corbel" pitchFamily="34" charset="0"/>
              </a:rPr>
              <a:t>over a fixed field      </a:t>
            </a:r>
            <a:r>
              <a:rPr lang="en-US" sz="320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en-US" sz="3200" smtClean="0">
                <a:solidFill>
                  <a:schemeClr val="tx1"/>
                </a:solidFill>
              </a:rPr>
              <a:t> </a:t>
            </a:r>
            <a:endParaRPr lang="en-US" sz="3200">
              <a:solidFill>
                <a:schemeClr val="tx1"/>
              </a:solidFill>
            </a:endParaRPr>
          </a:p>
        </p:txBody>
      </p:sp>
      <p:pic>
        <p:nvPicPr>
          <p:cNvPr id="3078" name="Picture 3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83424" y="2288928"/>
            <a:ext cx="355600" cy="4762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sp>
        <p:nvSpPr>
          <p:cNvPr id="3079" name="TextBox 27"/>
          <p:cNvSpPr txBox="1">
            <a:spLocks noChangeArrowheads="1"/>
          </p:cNvSpPr>
          <p:nvPr/>
        </p:nvSpPr>
        <p:spPr bwMode="auto">
          <a:xfrm>
            <a:off x="433388" y="4726781"/>
            <a:ext cx="840581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Corbel" pitchFamily="34" charset="0"/>
              </a:rPr>
              <a:t>Where the </a:t>
            </a:r>
            <a:r>
              <a:rPr lang="en-US" sz="2800" smtClean="0">
                <a:solidFill>
                  <a:schemeClr val="accent4"/>
                </a:solidFill>
                <a:latin typeface="Corbel" pitchFamily="34" charset="0"/>
              </a:rPr>
              <a:t>L</a:t>
            </a:r>
            <a:r>
              <a:rPr lang="en-US" sz="2800" baseline="-25000" smtClean="0">
                <a:solidFill>
                  <a:schemeClr val="accent4"/>
                </a:solidFill>
                <a:latin typeface="Corbel" pitchFamily="34" charset="0"/>
              </a:rPr>
              <a:t>i,j</a:t>
            </a:r>
            <a:r>
              <a:rPr lang="en-US" sz="2800" smtClean="0">
                <a:latin typeface="Corbel" pitchFamily="34" charset="0"/>
              </a:rPr>
              <a:t>’s </a:t>
            </a:r>
            <a:r>
              <a:rPr lang="en-US" sz="2800">
                <a:latin typeface="Corbel" pitchFamily="34" charset="0"/>
              </a:rPr>
              <a:t>are linear </a:t>
            </a:r>
            <a:r>
              <a:rPr lang="en-US" sz="2800" smtClean="0">
                <a:latin typeface="Corbel" pitchFamily="34" charset="0"/>
              </a:rPr>
              <a:t>polynomials over      </a:t>
            </a:r>
            <a:r>
              <a:rPr lang="en-US" sz="2800" smtClean="0"/>
              <a:t>:    				</a:t>
            </a:r>
            <a:endParaRPr lang="en-US" sz="2800">
              <a:solidFill>
                <a:srgbClr val="0000FF"/>
              </a:solidFill>
            </a:endParaRPr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12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9" name="אליפסה 8"/>
          <p:cNvSpPr/>
          <p:nvPr/>
        </p:nvSpPr>
        <p:spPr bwMode="auto">
          <a:xfrm>
            <a:off x="7172325" y="3148283"/>
            <a:ext cx="325438" cy="270488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10" name="מחבר חץ ישר 9"/>
          <p:cNvCxnSpPr/>
          <p:nvPr/>
        </p:nvCxnSpPr>
        <p:spPr bwMode="auto">
          <a:xfrm rot="16200000" flipV="1">
            <a:off x="8183509" y="3826436"/>
            <a:ext cx="309934" cy="330861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מחבר חץ ישר 10"/>
          <p:cNvCxnSpPr/>
          <p:nvPr/>
        </p:nvCxnSpPr>
        <p:spPr bwMode="auto">
          <a:xfrm flipV="1">
            <a:off x="6676033" y="3325227"/>
            <a:ext cx="496292" cy="33022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2" name="TextBox 18"/>
          <p:cNvSpPr txBox="1">
            <a:spLocks noChangeArrowheads="1"/>
          </p:cNvSpPr>
          <p:nvPr/>
        </p:nvSpPr>
        <p:spPr bwMode="auto">
          <a:xfrm>
            <a:off x="7237413" y="3003890"/>
            <a:ext cx="230518" cy="560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3200" smtClean="0">
                <a:sym typeface="Mathematica1" pitchFamily="2" charset="2"/>
              </a:rPr>
              <a:t>+</a:t>
            </a:r>
            <a:endParaRPr lang="en-US" sz="3200"/>
          </a:p>
        </p:txBody>
      </p:sp>
      <p:sp>
        <p:nvSpPr>
          <p:cNvPr id="13" name="אליפסה 12"/>
          <p:cNvSpPr/>
          <p:nvPr/>
        </p:nvSpPr>
        <p:spPr bwMode="auto">
          <a:xfrm>
            <a:off x="7953375" y="3616002"/>
            <a:ext cx="325438" cy="270488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14" name="מחבר חץ ישר 13"/>
          <p:cNvCxnSpPr>
            <a:stCxn id="13" idx="1"/>
          </p:cNvCxnSpPr>
          <p:nvPr/>
        </p:nvCxnSpPr>
        <p:spPr bwMode="auto">
          <a:xfrm rot="16200000" flipV="1">
            <a:off x="7576863" y="3231475"/>
            <a:ext cx="344872" cy="50307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" name="מחבר חץ ישר 14"/>
          <p:cNvCxnSpPr/>
          <p:nvPr/>
        </p:nvCxnSpPr>
        <p:spPr bwMode="auto">
          <a:xfrm rot="5400000" flipH="1" flipV="1">
            <a:off x="7729253" y="3865760"/>
            <a:ext cx="309934" cy="252214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0" name="מחבר חץ ישר 19"/>
          <p:cNvCxnSpPr/>
          <p:nvPr/>
        </p:nvCxnSpPr>
        <p:spPr bwMode="auto">
          <a:xfrm rot="16200000" flipV="1">
            <a:off x="6700021" y="3862502"/>
            <a:ext cx="282885" cy="330861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1" name="אליפסה 20"/>
          <p:cNvSpPr/>
          <p:nvPr/>
        </p:nvSpPr>
        <p:spPr bwMode="auto">
          <a:xfrm>
            <a:off x="6456363" y="3638542"/>
            <a:ext cx="325438" cy="270488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22" name="מחבר חץ ישר 21"/>
          <p:cNvCxnSpPr/>
          <p:nvPr/>
        </p:nvCxnSpPr>
        <p:spPr bwMode="auto">
          <a:xfrm rot="5400000" flipH="1" flipV="1">
            <a:off x="6245765" y="3901825"/>
            <a:ext cx="282885" cy="252214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3" name="TextBox 39"/>
          <p:cNvSpPr txBox="1">
            <a:spLocks noChangeArrowheads="1"/>
          </p:cNvSpPr>
          <p:nvPr/>
        </p:nvSpPr>
        <p:spPr bwMode="auto">
          <a:xfrm>
            <a:off x="6527800" y="3556269"/>
            <a:ext cx="162719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mtClean="0"/>
              <a:t>x</a:t>
            </a:r>
            <a:endParaRPr lang="en-US"/>
          </a:p>
        </p:txBody>
      </p:sp>
      <p:sp>
        <p:nvSpPr>
          <p:cNvPr id="27" name="TextBox 45"/>
          <p:cNvSpPr txBox="1">
            <a:spLocks noChangeArrowheads="1"/>
          </p:cNvSpPr>
          <p:nvPr/>
        </p:nvSpPr>
        <p:spPr bwMode="auto">
          <a:xfrm>
            <a:off x="6261100" y="4104000"/>
            <a:ext cx="1267785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mtClean="0"/>
              <a:t>...L</a:t>
            </a:r>
            <a:r>
              <a:rPr lang="en-US" baseline="-25000" smtClean="0"/>
              <a:t>1d</a:t>
            </a:r>
            <a:r>
              <a:rPr lang="en-US" sz="1600" spc="300" baseline="-25000" smtClean="0"/>
              <a:t>1</a:t>
            </a:r>
            <a:endParaRPr lang="en-US" spc="300"/>
          </a:p>
        </p:txBody>
      </p:sp>
      <p:sp>
        <p:nvSpPr>
          <p:cNvPr id="28" name="TextBox 51"/>
          <p:cNvSpPr txBox="1">
            <a:spLocks noChangeArrowheads="1"/>
          </p:cNvSpPr>
          <p:nvPr/>
        </p:nvSpPr>
        <p:spPr bwMode="auto">
          <a:xfrm>
            <a:off x="7528885" y="4127785"/>
            <a:ext cx="644160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000" smtClean="0"/>
              <a:t>L</a:t>
            </a:r>
            <a:r>
              <a:rPr lang="en-US" sz="2000" baseline="-25000" smtClean="0"/>
              <a:t>m1</a:t>
            </a:r>
            <a:endParaRPr lang="en-US" sz="1600"/>
          </a:p>
        </p:txBody>
      </p:sp>
      <p:sp>
        <p:nvSpPr>
          <p:cNvPr id="30" name="TextBox 39"/>
          <p:cNvSpPr txBox="1">
            <a:spLocks noChangeArrowheads="1"/>
          </p:cNvSpPr>
          <p:nvPr/>
        </p:nvSpPr>
        <p:spPr bwMode="auto">
          <a:xfrm>
            <a:off x="8038306" y="3527765"/>
            <a:ext cx="162719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mtClean="0"/>
              <a:t>x</a:t>
            </a:r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984835" y="3509298"/>
            <a:ext cx="863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.....</a:t>
            </a:r>
            <a:endParaRPr lang="en-US"/>
          </a:p>
        </p:txBody>
      </p:sp>
      <p:sp>
        <p:nvSpPr>
          <p:cNvPr id="34" name="TextBox 18"/>
          <p:cNvSpPr txBox="1">
            <a:spLocks noChangeArrowheads="1"/>
          </p:cNvSpPr>
          <p:nvPr/>
        </p:nvSpPr>
        <p:spPr bwMode="auto">
          <a:xfrm>
            <a:off x="5618657" y="4128802"/>
            <a:ext cx="909143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mtClean="0">
                <a:sym typeface="Mathematica1" pitchFamily="2" charset="2"/>
              </a:rPr>
              <a:t>L</a:t>
            </a:r>
            <a:r>
              <a:rPr lang="en-US" baseline="-25000" smtClean="0">
                <a:sym typeface="Mathematica1" pitchFamily="2" charset="2"/>
              </a:rPr>
              <a:t>11</a:t>
            </a:r>
            <a:endParaRPr lang="en-US" sz="3200"/>
          </a:p>
        </p:txBody>
      </p:sp>
      <p:sp>
        <p:nvSpPr>
          <p:cNvPr id="50" name="TextBox 45"/>
          <p:cNvSpPr txBox="1">
            <a:spLocks noChangeArrowheads="1"/>
          </p:cNvSpPr>
          <p:nvPr/>
        </p:nvSpPr>
        <p:spPr bwMode="auto">
          <a:xfrm>
            <a:off x="7848600" y="4099265"/>
            <a:ext cx="1066799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mtClean="0"/>
              <a:t>…L</a:t>
            </a:r>
            <a:r>
              <a:rPr lang="en-US" baseline="-25000" smtClean="0"/>
              <a:t>md</a:t>
            </a:r>
            <a:r>
              <a:rPr lang="en-US" sz="1600" baseline="-25000" smtClean="0"/>
              <a:t>m</a:t>
            </a:r>
            <a:endParaRPr lang="en-US"/>
          </a:p>
        </p:txBody>
      </p:sp>
      <p:pic>
        <p:nvPicPr>
          <p:cNvPr id="27033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56927" y="3153459"/>
            <a:ext cx="2931319" cy="1418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545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5000" y="5579708"/>
            <a:ext cx="5972175" cy="60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" name="Picture 3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4746382"/>
            <a:ext cx="355600" cy="4762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</p:spTree>
  </p:cSld>
  <p:clrMapOvr>
    <a:masterClrMapping/>
  </p:clrMapOvr>
  <p:transition advTm="5242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 bwMode="auto">
          <a:xfrm>
            <a:off x="228600" y="838200"/>
            <a:ext cx="8763000" cy="2578612"/>
          </a:xfrm>
          <a:prstGeom prst="rect">
            <a:avLst/>
          </a:prstGeom>
          <a:solidFill>
            <a:srgbClr val="E4F880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54013" y="47625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endParaRPr lang="en-US" sz="4400">
              <a:ln w="11430"/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4339" name="Rectangle 20"/>
          <p:cNvSpPr>
            <a:spLocks noChangeArrowheads="1"/>
          </p:cNvSpPr>
          <p:nvPr/>
        </p:nvSpPr>
        <p:spPr bwMode="auto">
          <a:xfrm>
            <a:off x="354013" y="838200"/>
            <a:ext cx="8561387" cy="541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r>
              <a:rPr lang="en-US" sz="3600" smtClean="0">
                <a:solidFill>
                  <a:srgbClr val="C00000"/>
                </a:solidFill>
                <a:latin typeface="Corbel" pitchFamily="34" charset="0"/>
                <a:sym typeface="Wingdings" pitchFamily="2" charset="2"/>
              </a:rPr>
              <a:t>Theorem</a:t>
            </a:r>
            <a:r>
              <a:rPr lang="en-US" sz="36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: </a:t>
            </a:r>
            <a:r>
              <a:rPr lang="en-US" sz="3200" smtClean="0">
                <a:latin typeface="Corbel" pitchFamily="34" charset="0"/>
              </a:rPr>
              <a:t>For all identically zero 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</a:rPr>
              <a:t>depth-</a:t>
            </a: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</a:rPr>
              <a:t> </a:t>
            </a:r>
            <a:r>
              <a:rPr lang="en-US" sz="3200" smtClean="0">
                <a:latin typeface="Corbel" pitchFamily="34" charset="0"/>
              </a:rPr>
              <a:t>formulas over a field 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</a:rPr>
              <a:t>F</a:t>
            </a:r>
            <a:r>
              <a:rPr lang="en-US" sz="3200" smtClean="0">
                <a:latin typeface="Corbel" pitchFamily="34" charset="0"/>
              </a:rPr>
              <a:t> with a 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</a:rPr>
              <a:t>logarithmic top fan-in</a:t>
            </a:r>
            <a:r>
              <a:rPr lang="en-US" sz="3200" smtClean="0">
                <a:latin typeface="Corbel" pitchFamily="34" charset="0"/>
              </a:rPr>
              <a:t> there are 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</a:rPr>
              <a:t>quasipolynomial-size </a:t>
            </a:r>
            <a:r>
              <a:rPr lang="en-US" sz="3200" smtClean="0">
                <a:latin typeface="Corbel" pitchFamily="34" charset="0"/>
              </a:rPr>
              <a:t>equational proofs. (</a:t>
            </a:r>
            <a:r>
              <a:rPr lang="en-US" sz="3200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The proofs have bounded depth</a:t>
            </a:r>
            <a:r>
              <a:rPr lang="en-US" sz="3200" smtClean="0">
                <a:latin typeface="Corbel" pitchFamily="34" charset="0"/>
              </a:rPr>
              <a:t>.)</a:t>
            </a:r>
            <a:endParaRPr lang="en-US" sz="3600" smtClean="0">
              <a:solidFill>
                <a:srgbClr val="FF0000"/>
              </a:solidFill>
              <a:latin typeface="Corbel" pitchFamily="34" charset="0"/>
              <a:sym typeface="Wingdings" pitchFamily="2" charset="2"/>
            </a:endParaRPr>
          </a:p>
          <a:p>
            <a:endParaRPr lang="en-US" smtClean="0">
              <a:solidFill>
                <a:srgbClr val="000099"/>
              </a:solidFill>
              <a:sym typeface="Wingdings" pitchFamily="2" charset="2"/>
            </a:endParaRPr>
          </a:p>
          <a:p>
            <a:r>
              <a:rPr lang="en-US" sz="3200" smtClean="0">
                <a:solidFill>
                  <a:srgbClr val="C00000"/>
                </a:solidFill>
                <a:latin typeface="Corbel" pitchFamily="34" charset="0"/>
                <a:sym typeface="Wingdings" pitchFamily="2" charset="2"/>
              </a:rPr>
              <a:t>Proof</a:t>
            </a:r>
            <a:r>
              <a:rPr lang="en-US" sz="2800" smtClean="0">
                <a:solidFill>
                  <a:srgbClr val="000099"/>
                </a:solidFill>
                <a:latin typeface="Corbel" pitchFamily="34" charset="0"/>
                <a:sym typeface="Wingdings" pitchFamily="2" charset="2"/>
              </a:rPr>
              <a:t>:  </a:t>
            </a:r>
            <a:r>
              <a:rPr lang="en-US" sz="2800" smtClean="0">
                <a:solidFill>
                  <a:schemeClr val="accent4"/>
                </a:solidFill>
                <a:latin typeface="Corbel" pitchFamily="34" charset="0"/>
              </a:rPr>
              <a:t>For a depth-</a:t>
            </a:r>
            <a:r>
              <a:rPr lang="en-US" sz="280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smtClean="0">
                <a:solidFill>
                  <a:schemeClr val="accent4"/>
                </a:solidFill>
                <a:latin typeface="Corbel" pitchFamily="34" charset="0"/>
              </a:rPr>
              <a:t> formula 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G</a:t>
            </a:r>
            <a:r>
              <a:rPr lang="en-US" sz="2800" smtClean="0">
                <a:solidFill>
                  <a:schemeClr val="accent4"/>
                </a:solidFill>
                <a:latin typeface="Corbel" pitchFamily="34" charset="0"/>
              </a:rPr>
              <a:t> define </a:t>
            </a:r>
          </a:p>
          <a:p>
            <a:r>
              <a:rPr lang="en-US" sz="2800" smtClean="0">
                <a:solidFill>
                  <a:srgbClr val="C00000"/>
                </a:solidFill>
                <a:latin typeface="Corbel" pitchFamily="34" charset="0"/>
              </a:rPr>
              <a:t>      rank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(</a:t>
            </a:r>
            <a:r>
              <a:rPr lang="en-US" sz="2800" i="1" smtClean="0">
                <a:solidFill>
                  <a:srgbClr val="0000FF"/>
                </a:solidFill>
                <a:latin typeface="Corbel" pitchFamily="34" charset="0"/>
                <a:sym typeface="Wingdings" pitchFamily="2" charset="2"/>
              </a:rPr>
              <a:t>G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)</a:t>
            </a:r>
            <a:r>
              <a:rPr lang="en-US" sz="2800" smtClean="0">
                <a:solidFill>
                  <a:schemeClr val="accent6">
                    <a:lumMod val="75000"/>
                  </a:schemeClr>
                </a:solidFill>
                <a:latin typeface="Corbel" pitchFamily="34" charset="0"/>
              </a:rPr>
              <a:t>:= </a:t>
            </a:r>
            <a:r>
              <a:rPr lang="en-US" sz="2800" i="1" smtClean="0">
                <a:solidFill>
                  <a:srgbClr val="000099"/>
                </a:solidFill>
                <a:latin typeface="Corbel" pitchFamily="34" charset="0"/>
              </a:rPr>
              <a:t>rank of all the linear forms in </a:t>
            </a:r>
            <a:r>
              <a:rPr lang="en-US" sz="2800" i="1" smtClean="0">
                <a:solidFill>
                  <a:srgbClr val="0000FF"/>
                </a:solidFill>
                <a:latin typeface="Corbel" pitchFamily="34" charset="0"/>
                <a:sym typeface="Wingdings" pitchFamily="2" charset="2"/>
              </a:rPr>
              <a:t>G</a:t>
            </a:r>
          </a:p>
          <a:p>
            <a:endParaRPr lang="en-US" smtClean="0">
              <a:solidFill>
                <a:schemeClr val="tx1">
                  <a:lumMod val="85000"/>
                  <a:lumOff val="15000"/>
                </a:schemeClr>
              </a:solidFill>
              <a:latin typeface="Corbel" pitchFamily="34" charset="0"/>
              <a:sym typeface="Wingdings" pitchFamily="2" charset="2"/>
            </a:endParaRPr>
          </a:p>
          <a:p>
            <a:r>
              <a:rPr lang="en-US" smtClean="0">
                <a:solidFill>
                  <a:srgbClr val="009900"/>
                </a:solidFill>
                <a:latin typeface="Corbel" pitchFamily="34" charset="0"/>
                <a:sym typeface="Wingdings" pitchFamily="2" charset="2"/>
              </a:rPr>
              <a:t>Thus, if rank(G) is low enough:</a:t>
            </a:r>
          </a:p>
          <a:p>
            <a:r>
              <a:rPr lang="en-US" u="sng" smtClean="0">
                <a:solidFill>
                  <a:schemeClr val="tx1">
                    <a:lumMod val="85000"/>
                    <a:lumOff val="15000"/>
                  </a:schemeClr>
                </a:solidFill>
                <a:latin typeface="Corbel" pitchFamily="34" charset="0"/>
                <a:sym typeface="Wingdings" pitchFamily="2" charset="2"/>
              </a:rPr>
              <a:t>1.Within our proof system</a:t>
            </a:r>
            <a:r>
              <a:rPr lang="en-US" smtClean="0">
                <a:solidFill>
                  <a:schemeClr val="tx1">
                    <a:lumMod val="85000"/>
                    <a:lumOff val="15000"/>
                  </a:schemeClr>
                </a:solidFill>
                <a:latin typeface="Corbel" pitchFamily="34" charset="0"/>
                <a:sym typeface="Wingdings" pitchFamily="2" charset="2"/>
              </a:rPr>
              <a:t>, use a linear transformation to get from G a circuit G’ with few variables</a:t>
            </a:r>
            <a:r>
              <a:rPr lang="en-US" smtClean="0">
                <a:solidFill>
                  <a:schemeClr val="tx1">
                    <a:lumMod val="85000"/>
                    <a:lumOff val="15000"/>
                  </a:schemeClr>
                </a:solidFill>
                <a:latin typeface="Corbel" pitchFamily="34" charset="0"/>
              </a:rPr>
              <a:t> ; </a:t>
            </a:r>
          </a:p>
          <a:p>
            <a:r>
              <a:rPr lang="en-US" smtClean="0">
                <a:solidFill>
                  <a:schemeClr val="tx1">
                    <a:lumMod val="85000"/>
                    <a:lumOff val="15000"/>
                  </a:schemeClr>
                </a:solidFill>
                <a:latin typeface="Corbel" pitchFamily="34" charset="0"/>
                <a:sym typeface="Wingdings" pitchFamily="2" charset="2"/>
              </a:rPr>
              <a:t>2. Expand all variables in G’ and cancel out all monomials.</a:t>
            </a:r>
          </a:p>
          <a:p>
            <a:endParaRPr lang="en-US" smtClean="0">
              <a:solidFill>
                <a:srgbClr val="000099"/>
              </a:solidFill>
              <a:sym typeface="Wingdings" pitchFamily="2" charset="2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13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ransition advTm="14571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54013" y="47625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0" smtClean="0">
                <a:solidFill>
                  <a:srgbClr val="000099"/>
                </a:solidFill>
                <a:latin typeface="Arial Rounded MT Bold" pitchFamily="34" charset="0"/>
                <a:cs typeface="Arial" pitchFamily="34" charset="0"/>
              </a:rPr>
              <a:t>What we know</a:t>
            </a:r>
            <a:endParaRPr lang="en-US" sz="4800" b="0">
              <a:solidFill>
                <a:srgbClr val="000099"/>
              </a:solidFill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14339" name="Rectangle 20"/>
          <p:cNvSpPr>
            <a:spLocks noChangeArrowheads="1"/>
          </p:cNvSpPr>
          <p:nvPr/>
        </p:nvSpPr>
        <p:spPr bwMode="auto">
          <a:xfrm>
            <a:off x="152400" y="685800"/>
            <a:ext cx="8763000" cy="5257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endParaRPr lang="en-US" sz="2800" smtClean="0">
              <a:solidFill>
                <a:srgbClr val="FF0000"/>
              </a:solidFill>
              <a:latin typeface="Corbel" pitchFamily="34" charset="0"/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r>
              <a:rPr lang="en-US" sz="32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Lower bounds ?</a:t>
            </a:r>
            <a:endParaRPr lang="en-US" sz="3200" smtClean="0">
              <a:solidFill>
                <a:srgbClr val="0070C0"/>
              </a:solidFill>
              <a:latin typeface="Corbel" pitchFamily="34" charset="0"/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r>
              <a:rPr lang="en-US" sz="3200" smtClean="0">
                <a:solidFill>
                  <a:srgbClr val="C00000"/>
                </a:solidFill>
                <a:latin typeface="Corbel" pitchFamily="34" charset="0"/>
                <a:sym typeface="Wingdings" pitchFamily="2" charset="2"/>
              </a:rPr>
              <a:t>Hard candidates </a:t>
            </a:r>
            <a:r>
              <a:rPr lang="en-US" sz="3200" smtClean="0">
                <a:solidFill>
                  <a:srgbClr val="669900"/>
                </a:solidFill>
                <a:latin typeface="Corbel" pitchFamily="34" charset="0"/>
                <a:sym typeface="Wingdings" pitchFamily="2" charset="2"/>
              </a:rPr>
              <a:t>?</a:t>
            </a: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r>
              <a:rPr lang="en-US" sz="3200" smtClean="0">
                <a:solidFill>
                  <a:srgbClr val="C00000"/>
                </a:solidFill>
                <a:latin typeface="Corbel" pitchFamily="34" charset="0"/>
                <a:sym typeface="Wingdings" pitchFamily="2" charset="2"/>
              </a:rPr>
              <a:t>[Grigoriev-Hirsch</a:t>
            </a:r>
            <a:r>
              <a:rPr lang="en-US" sz="32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 </a:t>
            </a:r>
            <a:r>
              <a:rPr lang="en-US" sz="3200" smtClean="0">
                <a:solidFill>
                  <a:srgbClr val="C00000"/>
                </a:solidFill>
                <a:latin typeface="Corbel" pitchFamily="34" charset="0"/>
                <a:sym typeface="Wingdings" pitchFamily="2" charset="2"/>
              </a:rPr>
              <a:t>’03</a:t>
            </a:r>
            <a:r>
              <a:rPr lang="en-US" sz="32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]: suggested identities based on </a:t>
            </a:r>
            <a:r>
              <a:rPr lang="en-US" sz="3200" smtClean="0">
                <a:solidFill>
                  <a:srgbClr val="669900"/>
                </a:solidFill>
                <a:latin typeface="Corbel" pitchFamily="34" charset="0"/>
                <a:sym typeface="Wingdings" pitchFamily="2" charset="2"/>
              </a:rPr>
              <a:t>symmetric polynomials </a:t>
            </a:r>
            <a:r>
              <a:rPr lang="en-US" sz="32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written as depth-3 formulas.</a:t>
            </a: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</a:pPr>
            <a:r>
              <a:rPr lang="en-US" sz="32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[</a:t>
            </a:r>
            <a:r>
              <a:rPr lang="en-US" sz="3200" smtClean="0">
                <a:solidFill>
                  <a:srgbClr val="C00000"/>
                </a:solidFill>
                <a:latin typeface="Corbel" pitchFamily="34" charset="0"/>
                <a:sym typeface="Wingdings" pitchFamily="2" charset="2"/>
              </a:rPr>
              <a:t>Hrubes-T ‘09</a:t>
            </a:r>
            <a:r>
              <a:rPr lang="en-US" sz="32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]: there are short depth-4  proofs for the symmetric polynomials (Newton identities), and other variants based on polynomial intepolation.</a:t>
            </a: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r>
              <a:rPr lang="en-US" sz="2800" smtClean="0">
                <a:solidFill>
                  <a:srgbClr val="0000FF"/>
                </a:solidFill>
                <a:latin typeface="Corbel" pitchFamily="34" charset="0"/>
                <a:sym typeface="Wingdings" pitchFamily="2" charset="2"/>
              </a:rPr>
              <a:t>(Important in proof complexity) </a:t>
            </a:r>
            <a:endParaRPr lang="en-US" sz="3200" smtClean="0">
              <a:solidFill>
                <a:srgbClr val="0000FF"/>
              </a:solidFill>
              <a:latin typeface="Corbel" pitchFamily="34" charset="0"/>
              <a:sym typeface="Wingdings" pitchFamily="2" charset="2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14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0" y="1295400"/>
            <a:ext cx="510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מלבן מעוגל 20"/>
          <p:cNvSpPr/>
          <p:nvPr/>
        </p:nvSpPr>
        <p:spPr bwMode="auto">
          <a:xfrm>
            <a:off x="1752600" y="47625"/>
            <a:ext cx="7239000" cy="421957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קבוצה 19"/>
          <p:cNvGrpSpPr/>
          <p:nvPr/>
        </p:nvGrpSpPr>
        <p:grpSpPr>
          <a:xfrm>
            <a:off x="1943100" y="462328"/>
            <a:ext cx="6591300" cy="3423872"/>
            <a:chOff x="228600" y="2057400"/>
            <a:chExt cx="8877300" cy="4495800"/>
          </a:xfrm>
        </p:grpSpPr>
        <p:sp>
          <p:nvSpPr>
            <p:cNvPr id="6" name="TextBox 5"/>
            <p:cNvSpPr txBox="1"/>
            <p:nvPr/>
          </p:nvSpPr>
          <p:spPr>
            <a:xfrm>
              <a:off x="354013" y="2581453"/>
              <a:ext cx="8180388" cy="10103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>
                  <a:solidFill>
                    <a:srgbClr val="002060"/>
                  </a:solidFill>
                  <a:latin typeface="Corbel" pitchFamily="34" charset="0"/>
                </a:rPr>
                <a:t>Theorem</a:t>
              </a:r>
              <a:r>
                <a:rPr lang="en-US" sz="2000" smtClean="0">
                  <a:latin typeface="Corbel" pitchFamily="34" charset="0"/>
                </a:rPr>
                <a:t>: </a:t>
              </a:r>
              <a:r>
                <a:rPr lang="en-US" sz="2000" smtClean="0">
                  <a:solidFill>
                    <a:srgbClr val="C00000"/>
                  </a:solidFill>
                  <a:latin typeface="Corbel" pitchFamily="34" charset="0"/>
                </a:rPr>
                <a:t>Over fields     , s.t.          ,      there are polynomial-size </a:t>
              </a:r>
              <a:r>
                <a:rPr lang="en-US" sz="2000" smtClean="0">
                  <a:solidFill>
                    <a:srgbClr val="0000FF"/>
                  </a:solidFill>
                  <a:latin typeface="Corbel" pitchFamily="34" charset="0"/>
                </a:rPr>
                <a:t>depth-</a:t>
              </a:r>
              <a:r>
                <a:rPr lang="en-US" sz="200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en-US" sz="2000" smtClean="0">
                  <a:solidFill>
                    <a:srgbClr val="C00000"/>
                  </a:solidFill>
                  <a:latin typeface="Corbel" pitchFamily="34" charset="0"/>
                </a:rPr>
                <a:t> proofs of</a:t>
              </a:r>
              <a:r>
                <a:rPr lang="en-US" sz="2000" smtClean="0">
                  <a:solidFill>
                    <a:srgbClr val="002060"/>
                  </a:solidFill>
                  <a:latin typeface="Corbel" pitchFamily="34" charset="0"/>
                </a:rPr>
                <a:t>:</a:t>
              </a:r>
              <a:r>
                <a:rPr lang="en-US" sz="2000" smtClean="0">
                  <a:latin typeface="Corbel" pitchFamily="34" charset="0"/>
                </a:rPr>
                <a:t>   </a:t>
              </a:r>
              <a:endParaRPr lang="en-US" sz="3200">
                <a:latin typeface="Corbel" pitchFamily="34" charset="0"/>
              </a:endParaRPr>
            </a:p>
          </p:txBody>
        </p:sp>
        <p:pic>
          <p:nvPicPr>
            <p:cNvPr id="7" name="Picture 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83289" y="2703580"/>
              <a:ext cx="305911" cy="380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8" name="Picture 8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904149" y="2703580"/>
              <a:ext cx="1076375" cy="396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9" name="מלבן מעוגל 8"/>
            <p:cNvSpPr/>
            <p:nvPr/>
          </p:nvSpPr>
          <p:spPr bwMode="auto">
            <a:xfrm>
              <a:off x="228600" y="2429054"/>
              <a:ext cx="8686799" cy="3352800"/>
            </a:xfrm>
            <a:prstGeom prst="roundRect">
              <a:avLst/>
            </a:prstGeom>
            <a:noFill/>
            <a:ln w="38100" cap="flat" cmpd="sng" algn="ctr">
              <a:solidFill>
                <a:srgbClr val="00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pic>
          <p:nvPicPr>
            <p:cNvPr id="10" name="Picture 10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847725" y="4562655"/>
              <a:ext cx="6238875" cy="1013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1" name="Picture 11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14400" y="3915311"/>
              <a:ext cx="7696200" cy="647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2" name="הסבר קווי 2 11"/>
            <p:cNvSpPr/>
            <p:nvPr/>
          </p:nvSpPr>
          <p:spPr bwMode="auto">
            <a:xfrm>
              <a:off x="1624047" y="5842749"/>
              <a:ext cx="1967303" cy="535415"/>
            </a:xfrm>
            <a:prstGeom prst="borderCallout2">
              <a:avLst>
                <a:gd name="adj1" fmla="val 30735"/>
                <a:gd name="adj2" fmla="val -38286"/>
                <a:gd name="adj3" fmla="val -196466"/>
                <a:gd name="adj4" fmla="val -53305"/>
                <a:gd name="adj5" fmla="val -276452"/>
                <a:gd name="adj6" fmla="val 2619"/>
              </a:avLst>
            </a:prstGeom>
            <a:solidFill>
              <a:srgbClr val="E6E68A"/>
            </a:solidFill>
            <a:ln w="9525" cap="flat" cmpd="sng" algn="ctr">
              <a:solidFill>
                <a:schemeClr val="accent3">
                  <a:lumMod val="50000"/>
                  <a:alpha val="4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orbel" pitchFamily="34" charset="0"/>
                </a:rPr>
                <a:t>X</a:t>
              </a:r>
              <a:r>
                <a:rPr kumimoji="0" lang="en-US" sz="1600" b="1" i="0" u="none" strike="noStrike" cap="none" normalizeH="0" baseline="-2500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orbel" pitchFamily="34" charset="0"/>
                </a:rPr>
                <a:t>n</a:t>
              </a:r>
              <a:r>
                <a:rPr kumimoji="0" lang="en-US" sz="1600" b="1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orbel" pitchFamily="34" charset="0"/>
                </a:rPr>
                <a:t>={x</a:t>
              </a:r>
              <a:r>
                <a:rPr kumimoji="0" lang="en-US" sz="1600" b="1" i="0" u="none" strike="noStrike" cap="none" normalizeH="0" baseline="-2500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orbel" pitchFamily="34" charset="0"/>
                </a:rPr>
                <a:t>1</a:t>
              </a:r>
              <a:r>
                <a:rPr kumimoji="0" lang="en-US" sz="1600" b="1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orbel" pitchFamily="34" charset="0"/>
                </a:rPr>
                <a:t>,…,x</a:t>
              </a:r>
              <a:r>
                <a:rPr kumimoji="0" lang="en-US" sz="1600" b="1" i="0" u="none" strike="noStrike" cap="none" normalizeH="0" baseline="-2500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orbel" pitchFamily="34" charset="0"/>
                </a:rPr>
                <a:t>n</a:t>
              </a:r>
              <a:r>
                <a:rPr kumimoji="0" lang="en-US" sz="1600" b="1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orbel" pitchFamily="34" charset="0"/>
                </a:rPr>
                <a:t>}</a:t>
              </a:r>
            </a:p>
          </p:txBody>
        </p:sp>
        <p:sp>
          <p:nvSpPr>
            <p:cNvPr id="13" name="הסבר קווי 3 12"/>
            <p:cNvSpPr/>
            <p:nvPr/>
          </p:nvSpPr>
          <p:spPr bwMode="auto">
            <a:xfrm>
              <a:off x="1753156" y="2057400"/>
              <a:ext cx="3657044" cy="524054"/>
            </a:xfrm>
            <a:prstGeom prst="borderCallout3">
              <a:avLst>
                <a:gd name="adj1" fmla="val 33481"/>
                <a:gd name="adj2" fmla="val -1088"/>
                <a:gd name="adj3" fmla="val 74869"/>
                <a:gd name="adj4" fmla="val -40214"/>
                <a:gd name="adj5" fmla="val 165211"/>
                <a:gd name="adj6" fmla="val -36636"/>
                <a:gd name="adj7" fmla="val 331696"/>
                <a:gd name="adj8" fmla="val 58994"/>
              </a:avLst>
            </a:prstGeom>
            <a:solidFill>
              <a:srgbClr val="E6E68A"/>
            </a:solidFill>
            <a:ln w="9525">
              <a:solidFill>
                <a:schemeClr val="bg1">
                  <a:lumMod val="6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smtClean="0"/>
                <a:t>All degree k monomials </a:t>
              </a:r>
              <a:r>
                <a:rPr lang="en-US" sz="1200" smtClean="0">
                  <a:solidFill>
                    <a:srgbClr val="FF0000"/>
                  </a:solidFill>
                </a:rPr>
                <a:t>with</a:t>
              </a:r>
              <a:r>
                <a:rPr lang="en-US" sz="1200" smtClean="0"/>
                <a:t> x</a:t>
              </a:r>
              <a:r>
                <a:rPr lang="en-US" sz="1200" baseline="-25000" smtClean="0"/>
                <a:t>n</a:t>
              </a:r>
              <a:endParaRPr lang="en-US" sz="1200"/>
            </a:p>
          </p:txBody>
        </p:sp>
        <p:sp>
          <p:nvSpPr>
            <p:cNvPr id="14" name="הסבר קווי 3 13"/>
            <p:cNvSpPr/>
            <p:nvPr/>
          </p:nvSpPr>
          <p:spPr bwMode="auto">
            <a:xfrm>
              <a:off x="7315200" y="5323464"/>
              <a:ext cx="1790700" cy="1229736"/>
            </a:xfrm>
            <a:prstGeom prst="borderCallout3">
              <a:avLst>
                <a:gd name="adj1" fmla="val -892"/>
                <a:gd name="adj2" fmla="val 27334"/>
                <a:gd name="adj3" fmla="val -17727"/>
                <a:gd name="adj4" fmla="val 30042"/>
                <a:gd name="adj5" fmla="val -37491"/>
                <a:gd name="adj6" fmla="val 22806"/>
                <a:gd name="adj7" fmla="val -52950"/>
                <a:gd name="adj8" fmla="val 10724"/>
              </a:avLst>
            </a:prstGeom>
            <a:solidFill>
              <a:srgbClr val="E6E68A"/>
            </a:solidFill>
            <a:ln w="9525">
              <a:solidFill>
                <a:schemeClr val="bg1">
                  <a:lumMod val="6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smtClean="0"/>
                <a:t>All degree k monomials </a:t>
              </a:r>
              <a:r>
                <a:rPr lang="en-US" sz="1200" smtClean="0">
                  <a:solidFill>
                    <a:srgbClr val="FF0000"/>
                  </a:solidFill>
                </a:rPr>
                <a:t>without</a:t>
              </a:r>
              <a:r>
                <a:rPr lang="en-US" sz="1200" smtClean="0"/>
                <a:t> x</a:t>
              </a:r>
              <a:r>
                <a:rPr lang="en-US" sz="1200" baseline="-25000" smtClean="0"/>
                <a:t>n</a:t>
              </a:r>
              <a:endParaRPr lang="en-US" sz="120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45221" y="3980096"/>
              <a:ext cx="560387" cy="6870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45833" y="4775865"/>
              <a:ext cx="533400" cy="525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7" name="מחבר ישר 16"/>
            <p:cNvCxnSpPr>
              <a:stCxn id="12" idx="2"/>
            </p:cNvCxnSpPr>
            <p:nvPr/>
          </p:nvCxnSpPr>
          <p:spPr bwMode="auto">
            <a:xfrm rot="10800000">
              <a:off x="879235" y="6000939"/>
              <a:ext cx="744813" cy="10951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" name="סוגר מסולסל שמאלי 17"/>
            <p:cNvSpPr/>
            <p:nvPr/>
          </p:nvSpPr>
          <p:spPr bwMode="auto">
            <a:xfrm rot="5400000">
              <a:off x="4114798" y="2267132"/>
              <a:ext cx="228603" cy="3124200"/>
            </a:xfrm>
            <a:prstGeom prst="leftBrace">
              <a:avLst>
                <a:gd name="adj1" fmla="val 8333"/>
                <a:gd name="adj2" fmla="val 51005"/>
              </a:avLst>
            </a:prstGeom>
            <a:noFill/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סוגר מסולסל שמאלי 18"/>
            <p:cNvSpPr/>
            <p:nvPr/>
          </p:nvSpPr>
          <p:spPr bwMode="auto">
            <a:xfrm rot="16200000">
              <a:off x="7315201" y="3333929"/>
              <a:ext cx="228602" cy="2362197"/>
            </a:xfrm>
            <a:prstGeom prst="leftBrace">
              <a:avLst>
                <a:gd name="adj1" fmla="val 8333"/>
                <a:gd name="adj2" fmla="val 51005"/>
              </a:avLst>
            </a:prstGeom>
            <a:noFill/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custDataLst>
      <p:tags r:id="rId1"/>
    </p:custDataLst>
  </p:cSld>
  <p:clrMapOvr>
    <a:masterClrMapping/>
  </p:clrMapOvr>
  <p:transition advTm="34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54013" y="47625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0" smtClean="0">
                <a:solidFill>
                  <a:srgbClr val="000099"/>
                </a:solidFill>
                <a:latin typeface="Arial Rounded MT Bold" pitchFamily="34" charset="0"/>
                <a:cs typeface="Arial" pitchFamily="34" charset="0"/>
              </a:rPr>
              <a:t>What we know</a:t>
            </a:r>
            <a:endParaRPr lang="en-US" sz="4800" b="0">
              <a:solidFill>
                <a:srgbClr val="009900"/>
              </a:solidFill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14339" name="Rectangle 20"/>
          <p:cNvSpPr>
            <a:spLocks noChangeArrowheads="1"/>
          </p:cNvSpPr>
          <p:nvPr/>
        </p:nvSpPr>
        <p:spPr bwMode="auto">
          <a:xfrm>
            <a:off x="152400" y="750356"/>
            <a:ext cx="8763000" cy="5514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endParaRPr lang="en-US" sz="3200" smtClean="0">
              <a:solidFill>
                <a:srgbClr val="FF0000"/>
              </a:solidFill>
              <a:latin typeface="Corbel" pitchFamily="34" charset="0"/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r>
              <a:rPr lang="en-US" sz="32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Lower bounds – not much.</a:t>
            </a: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endParaRPr lang="en-US" sz="3200" smtClean="0">
              <a:solidFill>
                <a:srgbClr val="C00000"/>
              </a:solidFill>
              <a:latin typeface="Corbel" pitchFamily="34" charset="0"/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</a:pPr>
            <a:r>
              <a:rPr lang="en-US" sz="32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Over </a:t>
            </a:r>
            <a:r>
              <a:rPr lang="en-US" sz="3200" smtClean="0">
                <a:solidFill>
                  <a:srgbClr val="C00000"/>
                </a:solidFill>
                <a:latin typeface="Corbel" pitchFamily="34" charset="0"/>
                <a:sym typeface="Wingdings" pitchFamily="2" charset="2"/>
              </a:rPr>
              <a:t>rings </a:t>
            </a:r>
            <a:r>
              <a:rPr lang="en-US" sz="32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we can have an exponential lower bound on number of proof-lines </a:t>
            </a:r>
            <a:r>
              <a:rPr lang="en-US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[</a:t>
            </a:r>
            <a:r>
              <a:rPr lang="en-US" smtClean="0">
                <a:solidFill>
                  <a:srgbClr val="666633"/>
                </a:solidFill>
                <a:latin typeface="Corbel" pitchFamily="34" charset="0"/>
                <a:sym typeface="Wingdings" pitchFamily="2" charset="2"/>
              </a:rPr>
              <a:t>Hrubes-T </a:t>
            </a:r>
            <a:r>
              <a:rPr lang="en-US" smtClean="0">
                <a:solidFill>
                  <a:srgbClr val="666633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‘09</a:t>
            </a:r>
            <a:r>
              <a:rPr lang="en-US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]</a:t>
            </a:r>
            <a:endParaRPr lang="en-US" sz="3200" smtClean="0">
              <a:solidFill>
                <a:srgbClr val="0070C0"/>
              </a:solidFill>
              <a:latin typeface="Corbel" pitchFamily="34" charset="0"/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</a:pPr>
            <a:r>
              <a:rPr lang="en-US" sz="3200" smtClean="0">
                <a:solidFill>
                  <a:srgbClr val="000099"/>
                </a:solidFill>
                <a:latin typeface="Corbel" pitchFamily="34" charset="0"/>
                <a:sym typeface="Wingdings" pitchFamily="2" charset="2"/>
              </a:rPr>
              <a:t>When we restrict severely the model we have exponential lower bounds over </a:t>
            </a:r>
            <a:r>
              <a:rPr lang="en-US" sz="3200" i="1" smtClean="0">
                <a:solidFill>
                  <a:srgbClr val="666633"/>
                </a:solidFill>
                <a:latin typeface="Corbel" pitchFamily="34" charset="0"/>
                <a:sym typeface="Wingdings" pitchFamily="2" charset="2"/>
              </a:rPr>
              <a:t>fields </a:t>
            </a:r>
            <a:r>
              <a:rPr lang="en-US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[</a:t>
            </a:r>
            <a:r>
              <a:rPr lang="en-US" smtClean="0">
                <a:solidFill>
                  <a:srgbClr val="666633"/>
                </a:solidFill>
                <a:latin typeface="Corbel" pitchFamily="34" charset="0"/>
                <a:sym typeface="Wingdings" pitchFamily="2" charset="2"/>
              </a:rPr>
              <a:t>Hrubes-T </a:t>
            </a:r>
            <a:r>
              <a:rPr lang="en-US" smtClean="0">
                <a:solidFill>
                  <a:srgbClr val="666633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‘09</a:t>
            </a:r>
            <a:r>
              <a:rPr lang="en-US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]</a:t>
            </a:r>
            <a:endParaRPr lang="en-US" smtClean="0">
              <a:solidFill>
                <a:srgbClr val="666633"/>
              </a:solidFill>
              <a:latin typeface="Corbel" pitchFamily="34" charset="0"/>
              <a:sym typeface="Wingdings" pitchFamily="2" charset="2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15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ransition advTm="343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54013" y="47625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0" smtClean="0">
                <a:solidFill>
                  <a:srgbClr val="000099"/>
                </a:solidFill>
                <a:latin typeface="Arial Rounded MT Bold" pitchFamily="34" charset="0"/>
                <a:cs typeface="Arial" pitchFamily="34" charset="0"/>
              </a:rPr>
              <a:t>No Barriers</a:t>
            </a:r>
            <a:endParaRPr lang="en-US" sz="4800" b="0">
              <a:solidFill>
                <a:srgbClr val="666633"/>
              </a:solidFill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14339" name="Rectangle 20"/>
          <p:cNvSpPr>
            <a:spLocks noChangeArrowheads="1"/>
          </p:cNvSpPr>
          <p:nvPr/>
        </p:nvSpPr>
        <p:spPr bwMode="auto">
          <a:xfrm>
            <a:off x="152400" y="809625"/>
            <a:ext cx="8763000" cy="5514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endParaRPr lang="en-US" sz="4000" smtClean="0">
              <a:solidFill>
                <a:srgbClr val="FF0000"/>
              </a:solidFill>
              <a:latin typeface="Corbel" pitchFamily="34" charset="0"/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r>
              <a:rPr lang="en-US" sz="40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Lower bounds </a:t>
            </a: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r>
              <a:rPr lang="en-US" sz="4000" smtClean="0">
                <a:solidFill>
                  <a:srgbClr val="669900"/>
                </a:solidFill>
                <a:latin typeface="Corbel" pitchFamily="34" charset="0"/>
                <a:sym typeface="Wingdings" pitchFamily="2" charset="2"/>
              </a:rPr>
              <a:t>Already for depth-3 equational proofs we don’t know how to prove lower bounds </a:t>
            </a:r>
            <a:r>
              <a:rPr lang="en-US" sz="4000" smtClean="0">
                <a:solidFill>
                  <a:srgbClr val="484600"/>
                </a:solidFill>
                <a:latin typeface="Corbel" pitchFamily="34" charset="0"/>
                <a:sym typeface="Wingdings" pitchFamily="2" charset="2"/>
              </a:rPr>
              <a:t>?</a:t>
            </a: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r>
              <a:rPr lang="en-US" sz="40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It’s not trivial, but (possibly) not a “barrier”…</a:t>
            </a:r>
            <a:endParaRPr lang="en-US" sz="4000" smtClean="0">
              <a:solidFill>
                <a:srgbClr val="666633"/>
              </a:solidFill>
              <a:latin typeface="Corbel" pitchFamily="34" charset="0"/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endParaRPr lang="en-US" sz="2800" i="1" smtClean="0">
              <a:solidFill>
                <a:srgbClr val="0070C0"/>
              </a:solidFill>
              <a:latin typeface="Corbel" pitchFamily="34" charset="0"/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</a:pPr>
            <a:endParaRPr lang="en-US" smtClean="0">
              <a:solidFill>
                <a:schemeClr val="tx2"/>
              </a:solidFill>
              <a:latin typeface="Corbel" pitchFamily="34" charset="0"/>
              <a:sym typeface="Wingdings" pitchFamily="2" charset="2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16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ransition advTm="343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A9B5E3C-764A-4E86-96C9-7C8081EDA24B}" type="slidenum">
              <a:rPr lang="he-IL" smtClean="0"/>
              <a:pPr/>
              <a:t>17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152400" y="152400"/>
            <a:ext cx="8686800" cy="828432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wrap="square" lIns="90488" tIns="44450" rIns="90488" bIns="44450">
            <a:spAutoFit/>
          </a:bodyPr>
          <a:lstStyle/>
          <a:p>
            <a:pPr algn="ctr" eaLnBrk="0" hangingPunct="0">
              <a:spcBef>
                <a:spcPct val="10000"/>
              </a:spcBef>
              <a:buClr>
                <a:schemeClr val="tx1"/>
              </a:buClr>
              <a:defRPr/>
            </a:pPr>
            <a:r>
              <a:rPr lang="en-US" sz="4800" b="0" smtClean="0">
                <a:solidFill>
                  <a:srgbClr val="FF0000"/>
                </a:solidFill>
                <a:latin typeface="Arial Rounded MT Bold" pitchFamily="34" charset="0"/>
                <a:cs typeface="Arial" pitchFamily="34" charset="0"/>
              </a:rPr>
              <a:t>Conclusions</a:t>
            </a:r>
            <a:endParaRPr lang="en-US" sz="4800" b="0" baseline="-25000">
              <a:solidFill>
                <a:srgbClr val="FF0000"/>
              </a:solidFill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81000" y="1317625"/>
            <a:ext cx="8458200" cy="342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chemeClr val="tx1"/>
              </a:buClr>
            </a:pPr>
            <a:endParaRPr lang="en-US" sz="320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1111197"/>
            <a:ext cx="86868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 err="1" smtClean="0">
                <a:solidFill>
                  <a:srgbClr val="0000FF"/>
                </a:solidFill>
                <a:latin typeface="Corbel" pitchFamily="34" charset="0"/>
              </a:rPr>
              <a:t>Equational</a:t>
            </a:r>
            <a:r>
              <a:rPr lang="en-US" sz="3200" dirty="0" smtClean="0">
                <a:solidFill>
                  <a:srgbClr val="0000FF"/>
                </a:solidFill>
                <a:latin typeface="Corbel" pitchFamily="34" charset="0"/>
              </a:rPr>
              <a:t> proofs are a natural formalism connecting proof complexity and the PIT problem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C00000"/>
                </a:solidFill>
                <a:latin typeface="Corbel" pitchFamily="34" charset="0"/>
              </a:rPr>
              <a:t>Approach to PIT upper/lower bounds</a:t>
            </a:r>
            <a:endParaRPr lang="en-US" sz="3200" dirty="0">
              <a:solidFill>
                <a:srgbClr val="C00000"/>
              </a:solidFill>
              <a:latin typeface="Corbe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669900"/>
                </a:solidFill>
                <a:latin typeface="Corbel" pitchFamily="34" charset="0"/>
              </a:rPr>
              <a:t>Upper bounds are as </a:t>
            </a:r>
            <a:r>
              <a:rPr lang="en-US" sz="3200" dirty="0" smtClean="0">
                <a:solidFill>
                  <a:srgbClr val="669900"/>
                </a:solidFill>
                <a:latin typeface="Corbel" pitchFamily="34" charset="0"/>
              </a:rPr>
              <a:t>interesting </a:t>
            </a:r>
            <a:r>
              <a:rPr lang="en-US" sz="3200" dirty="0" smtClean="0">
                <a:solidFill>
                  <a:srgbClr val="669900"/>
                </a:solidFill>
                <a:latin typeface="Corbel" pitchFamily="34" charset="0"/>
              </a:rPr>
              <a:t>as lower bounds:</a:t>
            </a:r>
          </a:p>
          <a:p>
            <a:pPr marL="914400" lvl="1" indent="-457200"/>
            <a:r>
              <a:rPr lang="en-US" sz="3200" dirty="0" smtClean="0">
                <a:solidFill>
                  <a:srgbClr val="0070C0"/>
                </a:solidFill>
                <a:latin typeface="Corbel" pitchFamily="34" charset="0"/>
              </a:rPr>
              <a:t>     </a:t>
            </a:r>
            <a:r>
              <a:rPr lang="en-US" sz="2800" dirty="0" smtClean="0">
                <a:solidFill>
                  <a:srgbClr val="0070C0"/>
                </a:solidFill>
                <a:latin typeface="Corbel" pitchFamily="34" charset="0"/>
              </a:rPr>
              <a:t>Symmetric polynomials are easy already for depth-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solidFill>
                  <a:srgbClr val="0070C0"/>
                </a:solidFill>
                <a:latin typeface="Corbel" pitchFamily="34" charset="0"/>
              </a:rPr>
              <a:t> proofs</a:t>
            </a:r>
            <a:r>
              <a:rPr lang="en-US" sz="2800" dirty="0" smtClean="0">
                <a:solidFill>
                  <a:srgbClr val="669900"/>
                </a:solidFill>
                <a:latin typeface="Corbel" pitchFamily="34" charset="0"/>
              </a:rPr>
              <a:t>.</a:t>
            </a:r>
            <a:endParaRPr lang="en-US" sz="3200" dirty="0" smtClean="0">
              <a:solidFill>
                <a:srgbClr val="669900"/>
              </a:solidFill>
              <a:latin typeface="Corbe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9900"/>
                </a:solidFill>
                <a:latin typeface="Corbel" pitchFamily="34" charset="0"/>
              </a:rPr>
              <a:t>Another way of looking at </a:t>
            </a:r>
            <a:r>
              <a:rPr lang="en-US" sz="3200" dirty="0" smtClean="0">
                <a:solidFill>
                  <a:srgbClr val="FF0000"/>
                </a:solidFill>
                <a:latin typeface="Corbel" pitchFamily="34" charset="0"/>
              </a:rPr>
              <a:t>propositional</a:t>
            </a:r>
            <a:r>
              <a:rPr lang="en-US" sz="3200" dirty="0" smtClean="0">
                <a:solidFill>
                  <a:srgbClr val="009900"/>
                </a:solidFill>
                <a:latin typeface="Corbel" pitchFamily="34" charset="0"/>
              </a:rPr>
              <a:t> (</a:t>
            </a:r>
            <a:r>
              <a:rPr lang="en-US" sz="3200" dirty="0" smtClean="0">
                <a:solidFill>
                  <a:srgbClr val="666633"/>
                </a:solidFill>
                <a:latin typeface="Corbel" pitchFamily="34" charset="0"/>
              </a:rPr>
              <a:t>Frege</a:t>
            </a:r>
            <a:r>
              <a:rPr lang="en-US" sz="3200" dirty="0" smtClean="0">
                <a:solidFill>
                  <a:srgbClr val="009900"/>
                </a:solidFill>
                <a:latin typeface="Corbel" pitchFamily="34" charset="0"/>
              </a:rPr>
              <a:t>) proofs…. applications in proposition proof  complexity</a:t>
            </a:r>
            <a:endParaRPr lang="en-US" sz="3200" dirty="0" smtClean="0">
              <a:solidFill>
                <a:srgbClr val="C00000"/>
              </a:solidFill>
              <a:latin typeface="Corbel" pitchFamily="34" charset="0"/>
            </a:endParaRPr>
          </a:p>
          <a:p>
            <a:pPr marL="457200" indent="-457200"/>
            <a:endParaRPr lang="en-US" sz="2800" dirty="0" smtClean="0">
              <a:latin typeface="Corbel" pitchFamily="34" charset="0"/>
            </a:endParaRPr>
          </a:p>
        </p:txBody>
      </p:sp>
    </p:spTree>
  </p:cSld>
  <p:clrMapOvr>
    <a:masterClrMapping/>
  </p:clrMapOvr>
  <p:transition advTm="687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1676400" y="2286000"/>
            <a:ext cx="5791200" cy="10953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90488" tIns="44450" rIns="90488" bIns="44450">
            <a:prstTxWarp prst="textDoubleWave1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50000"/>
              </a:spcBef>
              <a:buClr>
                <a:schemeClr val="tx1"/>
              </a:buClr>
              <a:defRPr/>
            </a:pPr>
            <a:r>
              <a:rPr lang="en-US" sz="660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Thank</a:t>
            </a:r>
            <a:r>
              <a:rPr lang="en-US" sz="660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You </a:t>
            </a:r>
            <a:r>
              <a:rPr lang="en-US" sz="660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!</a:t>
            </a:r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18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ransition advTm="827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28600" y="2362200"/>
            <a:ext cx="8458200" cy="216726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50000"/>
              </a:spcBef>
              <a:buClr>
                <a:schemeClr val="tx1"/>
              </a:buClr>
              <a:defRPr/>
            </a:pPr>
            <a:r>
              <a:rPr lang="en-US" sz="540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 pitchFamily="34" charset="0"/>
                <a:cs typeface="Arial" pitchFamily="34" charset="0"/>
              </a:rPr>
              <a:t>Simulation of </a:t>
            </a:r>
          </a:p>
          <a:p>
            <a:pPr algn="ctr" eaLnBrk="0" hangingPunct="0">
              <a:spcBef>
                <a:spcPct val="50000"/>
              </a:spcBef>
              <a:buClr>
                <a:schemeClr val="tx1"/>
              </a:buClr>
              <a:defRPr/>
            </a:pPr>
            <a:r>
              <a:rPr lang="en-US" sz="540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 pitchFamily="34" charset="0"/>
                <a:cs typeface="Arial" pitchFamily="34" charset="0"/>
              </a:rPr>
              <a:t>known </a:t>
            </a:r>
            <a:r>
              <a:rPr lang="en-US" sz="540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 pitchFamily="34" charset="0"/>
                <a:cs typeface="Arial" pitchFamily="34" charset="0"/>
              </a:rPr>
              <a:t>PIT</a:t>
            </a:r>
            <a:r>
              <a:rPr lang="en-US" sz="540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 pitchFamily="34" charset="0"/>
                <a:cs typeface="Arial" pitchFamily="34" charset="0"/>
              </a:rPr>
              <a:t> algorithms</a:t>
            </a:r>
            <a:endParaRPr lang="en-US" sz="6600" smtClean="0">
              <a:ln w="11430"/>
              <a:solidFill>
                <a:srgbClr val="00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19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ransition advTm="15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54013" y="2286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 algn="ctr" eaLnBrk="0" hangingPunct="0">
              <a:spcBef>
                <a:spcPct val="50000"/>
              </a:spcBef>
              <a:spcAft>
                <a:spcPts val="0"/>
              </a:spcAft>
              <a:buClr>
                <a:schemeClr val="tx1"/>
              </a:buClr>
              <a:defRPr/>
            </a:pPr>
            <a:r>
              <a:rPr lang="en-US" sz="4800" b="0" smtClean="0">
                <a:solidFill>
                  <a:srgbClr val="000099"/>
                </a:solidFill>
                <a:latin typeface="Arial Rounded MT Bold" pitchFamily="34" charset="0"/>
                <a:cs typeface="Arial" pitchFamily="34" charset="0"/>
              </a:rPr>
              <a:t>The Problem</a:t>
            </a:r>
            <a:endParaRPr lang="en-US" sz="4800" b="0" dirty="0">
              <a:solidFill>
                <a:srgbClr val="000099"/>
              </a:solidFill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8195" name="Rectangle 20"/>
          <p:cNvSpPr>
            <a:spLocks noChangeArrowheads="1"/>
          </p:cNvSpPr>
          <p:nvPr/>
        </p:nvSpPr>
        <p:spPr bwMode="auto">
          <a:xfrm>
            <a:off x="354013" y="1012825"/>
            <a:ext cx="8561387" cy="538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endParaRPr lang="en-US" dirty="0">
              <a:solidFill>
                <a:srgbClr val="FF3399"/>
              </a:solidFill>
              <a:cs typeface="Arial" pitchFamily="34" charset="0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endParaRPr lang="en-US" sz="3200" dirty="0" smtClean="0">
              <a:solidFill>
                <a:schemeClr val="tx2"/>
              </a:solidFill>
              <a:latin typeface="Corbel" pitchFamily="34" charset="0"/>
              <a:cs typeface="Arial" pitchFamily="34" charset="0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chemeClr val="tx2"/>
                </a:solidFill>
                <a:latin typeface="Corbel" pitchFamily="34" charset="0"/>
                <a:cs typeface="Arial" pitchFamily="34" charset="0"/>
              </a:rPr>
              <a:t>How </a:t>
            </a:r>
            <a:r>
              <a:rPr lang="en-US" sz="3200" dirty="0">
                <a:solidFill>
                  <a:schemeClr val="tx2"/>
                </a:solidFill>
                <a:latin typeface="Corbel" pitchFamily="34" charset="0"/>
                <a:cs typeface="Arial" pitchFamily="34" charset="0"/>
              </a:rPr>
              <a:t>to solve it by hand </a:t>
            </a:r>
            <a:r>
              <a:rPr lang="en-US" sz="3200" dirty="0">
                <a:solidFill>
                  <a:srgbClr val="0000FF"/>
                </a:solidFill>
                <a:latin typeface="Corbel" pitchFamily="34" charset="0"/>
                <a:cs typeface="Arial" pitchFamily="34" charset="0"/>
              </a:rPr>
              <a:t>?</a:t>
            </a: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r>
              <a:rPr lang="en-US" sz="3200" dirty="0">
                <a:solidFill>
                  <a:schemeClr val="tx2"/>
                </a:solidFill>
                <a:latin typeface="Corbel" pitchFamily="34" charset="0"/>
                <a:cs typeface="Arial" pitchFamily="34" charset="0"/>
              </a:rPr>
              <a:t>Use the </a:t>
            </a:r>
            <a:r>
              <a:rPr lang="en-US" sz="3200" dirty="0">
                <a:solidFill>
                  <a:srgbClr val="C00000"/>
                </a:solidFill>
                <a:latin typeface="Corbel" pitchFamily="34" charset="0"/>
                <a:cs typeface="Arial" pitchFamily="34" charset="0"/>
              </a:rPr>
              <a:t>polynomial-ring axioms </a:t>
            </a:r>
            <a:r>
              <a:rPr lang="en-US" sz="3200" dirty="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</a:rPr>
              <a:t>!</a:t>
            </a:r>
          </a:p>
          <a:p>
            <a:pPr marL="838200" lvl="1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3200" dirty="0" err="1" smtClean="0">
                <a:solidFill>
                  <a:srgbClr val="0099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associativity</a:t>
            </a:r>
            <a:r>
              <a:rPr lang="en-US" sz="3200">
                <a:solidFill>
                  <a:srgbClr val="0099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, </a:t>
            </a:r>
            <a:r>
              <a:rPr lang="en-US" sz="3200" smtClean="0">
                <a:solidFill>
                  <a:srgbClr val="0099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commutativity, distributivity</a:t>
            </a:r>
            <a:r>
              <a:rPr lang="en-US" sz="3200">
                <a:solidFill>
                  <a:srgbClr val="0099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, </a:t>
            </a:r>
            <a:r>
              <a:rPr lang="en-US" sz="3200" smtClean="0">
                <a:solidFill>
                  <a:srgbClr val="0099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0/1-elements rules, number equalities</a:t>
            </a:r>
          </a:p>
          <a:p>
            <a:pPr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r>
              <a:rPr lang="en-US" sz="3600" smtClean="0">
                <a:solidFill>
                  <a:srgbClr val="0099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800" smtClean="0">
                <a:solidFill>
                  <a:schemeClr val="bg2">
                    <a:lumMod val="50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Example: </a:t>
            </a: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</a:t>
            </a:r>
            <a:r>
              <a:rPr lang="en-US" sz="2800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</a:t>
            </a: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• 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</a:t>
            </a:r>
            <a:r>
              <a:rPr lang="en-US" sz="2800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+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3)</a:t>
            </a: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= x</a:t>
            </a:r>
            <a:r>
              <a:rPr lang="en-US" sz="2800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•x</a:t>
            </a:r>
            <a:r>
              <a:rPr lang="en-US" sz="2800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</a:t>
            </a: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+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3</a:t>
            </a: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</a:t>
            </a:r>
            <a:r>
              <a:rPr lang="en-US" sz="2800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 </a:t>
            </a:r>
            <a:r>
              <a:rPr lang="en-US" sz="2800" smtClean="0">
                <a:solidFill>
                  <a:schemeClr val="bg2">
                    <a:lumMod val="50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?</a:t>
            </a:r>
            <a:endParaRPr lang="en-US" sz="3200" baseline="-2500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</a:t>
            </a:r>
            <a:r>
              <a:rPr lang="en-US" sz="2800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</a:t>
            </a:r>
            <a:r>
              <a:rPr lang="en-US" sz="2800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• 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</a:t>
            </a:r>
            <a:r>
              <a:rPr lang="en-US" sz="2800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en-US" sz="2800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+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3)</a:t>
            </a: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= x</a:t>
            </a:r>
            <a:r>
              <a:rPr lang="en-US" sz="2800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</a:t>
            </a:r>
            <a:r>
              <a:rPr lang="en-US" sz="2800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•</a:t>
            </a: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</a:t>
            </a:r>
            <a:r>
              <a:rPr lang="en-US" sz="2800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+x</a:t>
            </a:r>
            <a:r>
              <a:rPr lang="en-US" sz="2800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</a:t>
            </a: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•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3 =</a:t>
            </a: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x</a:t>
            </a:r>
            <a:r>
              <a:rPr lang="en-US" sz="2800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•x</a:t>
            </a:r>
            <a:r>
              <a:rPr lang="en-US" sz="2800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</a:t>
            </a: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+x</a:t>
            </a:r>
            <a:r>
              <a:rPr lang="en-US" sz="2800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</a:t>
            </a:r>
            <a:r>
              <a:rPr lang="en-US" sz="2800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•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3 =</a:t>
            </a: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x</a:t>
            </a:r>
            <a:r>
              <a:rPr lang="en-US" sz="2800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•x</a:t>
            </a:r>
            <a:r>
              <a:rPr lang="en-US" sz="2800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</a:t>
            </a: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+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3</a:t>
            </a: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</a:t>
            </a:r>
            <a:r>
              <a:rPr lang="en-US" sz="2800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</a:t>
            </a:r>
          </a:p>
          <a:p>
            <a:pPr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endParaRPr lang="en-US" sz="2800" baseline="-2500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4114800" y="3328988"/>
          <a:ext cx="914400" cy="19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4" imgW="914400" imgH="198720" progId="Equation.DSMT4">
                  <p:embed/>
                </p:oleObj>
              </mc:Choice>
              <mc:Fallback>
                <p:oleObj name="Equation" r:id="rId4" imgW="914400" imgH="198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8988"/>
                        <a:ext cx="914400" cy="198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7"/>
          <p:cNvGraphicFramePr>
            <a:graphicFrameLocks noChangeAspect="1"/>
          </p:cNvGraphicFramePr>
          <p:nvPr/>
        </p:nvGraphicFramePr>
        <p:xfrm>
          <a:off x="212725" y="1143000"/>
          <a:ext cx="870267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6" imgW="4279680" imgH="317160" progId="Equation.DSMT4">
                  <p:embed/>
                </p:oleObj>
              </mc:Choice>
              <mc:Fallback>
                <p:oleObj name="Equation" r:id="rId6" imgW="4279680" imgH="3171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" y="1143000"/>
                        <a:ext cx="8702675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מציין מיקום של מספר שקופית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2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013" y="6106634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FF0000"/>
                </a:solidFill>
              </a:rPr>
              <a:t>Distributivity</a:t>
            </a:r>
            <a:endParaRPr lang="en-US" sz="1200" smtClean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rot="5400000" flipH="1" flipV="1">
            <a:off x="686594" y="6008373"/>
            <a:ext cx="304800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1981200" y="6161567"/>
            <a:ext cx="1504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FF0000"/>
                </a:solidFill>
              </a:rPr>
              <a:t>Commutativity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rot="5400000" flipH="1" flipV="1">
            <a:off x="2439194" y="6105840"/>
            <a:ext cx="304800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4724400" y="6161567"/>
            <a:ext cx="14159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FF0000"/>
                </a:solidFill>
              </a:rPr>
              <a:t>Commutativity</a:t>
            </a:r>
          </a:p>
        </p:txBody>
      </p:sp>
      <p:cxnSp>
        <p:nvCxnSpPr>
          <p:cNvPr id="14" name="Straight Arrow Connector 13"/>
          <p:cNvCxnSpPr/>
          <p:nvPr/>
        </p:nvCxnSpPr>
        <p:spPr bwMode="auto">
          <a:xfrm rot="5400000" flipH="1" flipV="1">
            <a:off x="5258594" y="5953440"/>
            <a:ext cx="304800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advTm="25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457200" y="2362200"/>
            <a:ext cx="8458200" cy="1936428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50000"/>
              </a:spcBef>
              <a:buClr>
                <a:schemeClr val="tx1"/>
              </a:buClr>
              <a:defRPr/>
            </a:pPr>
            <a:r>
              <a:rPr lang="en-US" sz="600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 pitchFamily="34" charset="0"/>
                <a:cs typeface="Arial" pitchFamily="34" charset="0"/>
              </a:rPr>
              <a:t>Symmetric Polynomials </a:t>
            </a:r>
            <a:endParaRPr lang="en-US" sz="7200" dirty="0" smtClean="0">
              <a:ln w="11430"/>
              <a:solidFill>
                <a:srgbClr val="00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20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5" name="משולש שווה שוקיים 4">
            <a:hlinkClick r:id="rId3" action="ppaction://hlinksldjump"/>
          </p:cNvPr>
          <p:cNvSpPr/>
          <p:nvPr/>
        </p:nvSpPr>
        <p:spPr bwMode="auto">
          <a:xfrm>
            <a:off x="457200" y="6248400"/>
            <a:ext cx="228600" cy="152400"/>
          </a:xfrm>
          <a:prstGeom prst="triangle">
            <a:avLst/>
          </a:prstGeom>
          <a:noFill/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Tm="16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54013" y="47625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400" b="0" smtClean="0">
                <a:solidFill>
                  <a:srgbClr val="0000FF"/>
                </a:solidFill>
                <a:latin typeface="Arial Rounded MT Bold" pitchFamily="34" charset="0"/>
                <a:cs typeface="Arial" pitchFamily="34" charset="0"/>
              </a:rPr>
              <a:t>Symmetric Polynomials</a:t>
            </a:r>
            <a:endParaRPr lang="en-US" sz="4400" b="0">
              <a:solidFill>
                <a:srgbClr val="0000FF"/>
              </a:solidFill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21</a:t>
            </a:fld>
            <a:endParaRPr lang="en-US" sz="1400">
              <a:latin typeface="Times New Roman" pitchFamily="18" charset="0"/>
            </a:endParaRPr>
          </a:p>
        </p:txBody>
      </p:sp>
      <p:pic>
        <p:nvPicPr>
          <p:cNvPr id="2734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1219200"/>
            <a:ext cx="6096000" cy="1522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85800" y="2741677"/>
            <a:ext cx="80010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669900"/>
                </a:solidFill>
                <a:latin typeface="Corbel" pitchFamily="34" charset="0"/>
              </a:rPr>
              <a:t>Ben-Or</a:t>
            </a:r>
            <a:r>
              <a:rPr lang="en-US" sz="3200" smtClean="0">
                <a:latin typeface="Corbel" pitchFamily="34" charset="0"/>
              </a:rPr>
              <a:t>: Over       large enough there are</a:t>
            </a:r>
          </a:p>
          <a:p>
            <a:r>
              <a:rPr lang="en-US" sz="3200" smtClean="0">
                <a:latin typeface="Corbel" pitchFamily="34" charset="0"/>
              </a:rPr>
              <a:t>polynomial-size (</a:t>
            </a:r>
            <a:r>
              <a:rPr lang="en-US" sz="3200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in n</a:t>
            </a:r>
            <a:r>
              <a:rPr lang="en-US" sz="3200" smtClean="0">
                <a:latin typeface="Corbel" pitchFamily="34" charset="0"/>
              </a:rPr>
              <a:t>) arithmetic formulas of 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</a:rPr>
              <a:t>depth-</a:t>
            </a:r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smtClean="0">
                <a:latin typeface="Corbel" pitchFamily="34" charset="0"/>
              </a:rPr>
              <a:t> for the symmetric polynomials (denoted                              ).</a:t>
            </a:r>
          </a:p>
          <a:p>
            <a:pPr>
              <a:buFont typeface="Arial" pitchFamily="34" charset="0"/>
              <a:buChar char="•"/>
            </a:pPr>
            <a:endParaRPr lang="en-US" sz="2800" smtClean="0">
              <a:solidFill>
                <a:srgbClr val="C00000"/>
              </a:solidFill>
            </a:endParaRPr>
          </a:p>
          <a:p>
            <a:r>
              <a:rPr lang="en-US" sz="2800" smtClean="0">
                <a:solidFill>
                  <a:srgbClr val="C00000"/>
                </a:solidFill>
                <a:latin typeface="Corbel" pitchFamily="34" charset="0"/>
              </a:rPr>
              <a:t>We show that basic properties of such formulas are already 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provable</a:t>
            </a:r>
            <a:r>
              <a:rPr lang="en-US" sz="2800" smtClean="0">
                <a:solidFill>
                  <a:srgbClr val="C00000"/>
                </a:solidFill>
                <a:latin typeface="Corbel" pitchFamily="34" charset="0"/>
              </a:rPr>
              <a:t> with 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depth-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 </a:t>
            </a:r>
            <a:r>
              <a:rPr lang="en-US" sz="2800" smtClean="0">
                <a:solidFill>
                  <a:srgbClr val="C00000"/>
                </a:solidFill>
                <a:latin typeface="Corbel" pitchFamily="34" charset="0"/>
              </a:rPr>
              <a:t>equational proofs</a:t>
            </a:r>
            <a:r>
              <a:rPr lang="en-US" sz="2800" smtClean="0">
                <a:latin typeface="Corbel" pitchFamily="34" charset="0"/>
              </a:rPr>
              <a:t>:</a:t>
            </a:r>
            <a:endParaRPr lang="en-US" sz="2800">
              <a:latin typeface="Corbel" pitchFamily="34" charset="0"/>
            </a:endParaRPr>
          </a:p>
        </p:txBody>
      </p:sp>
      <p:pic>
        <p:nvPicPr>
          <p:cNvPr id="30413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28975" y="2741677"/>
            <a:ext cx="3524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413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6664" y="4279555"/>
            <a:ext cx="2209800" cy="488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Tm="5069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54013" y="47625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400" b="0" smtClean="0">
                <a:solidFill>
                  <a:srgbClr val="0000FF"/>
                </a:solidFill>
                <a:latin typeface="Arial Rounded MT Bold" pitchFamily="34" charset="0"/>
                <a:cs typeface="Arial" pitchFamily="34" charset="0"/>
              </a:rPr>
              <a:t>Symmetric Polynomials</a:t>
            </a:r>
            <a:endParaRPr lang="en-US" sz="4400" b="0">
              <a:solidFill>
                <a:srgbClr val="0000FF"/>
              </a:solidFill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xfrm>
            <a:off x="8305800" y="6400800"/>
            <a:ext cx="609600" cy="304800"/>
          </a:xfrm>
        </p:spPr>
        <p:txBody>
          <a:bodyPr/>
          <a:lstStyle/>
          <a:p>
            <a:pPr>
              <a:defRPr/>
            </a:pPr>
            <a:endParaRPr lang="en-US" sz="1400">
              <a:latin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4013" y="2581454"/>
            <a:ext cx="818038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2060"/>
                </a:solidFill>
                <a:latin typeface="Corbel" pitchFamily="34" charset="0"/>
              </a:rPr>
              <a:t>Theorem</a:t>
            </a:r>
            <a:r>
              <a:rPr lang="en-US" sz="3200" smtClean="0">
                <a:latin typeface="Corbel" pitchFamily="34" charset="0"/>
              </a:rPr>
              <a:t>: </a:t>
            </a:r>
            <a:r>
              <a:rPr lang="en-US" sz="3200" smtClean="0">
                <a:solidFill>
                  <a:srgbClr val="C00000"/>
                </a:solidFill>
                <a:latin typeface="Corbel" pitchFamily="34" charset="0"/>
              </a:rPr>
              <a:t>Over fields     , s.t.          ,      there are polynomial-size 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</a:rPr>
              <a:t>depth-</a:t>
            </a:r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smtClean="0">
                <a:solidFill>
                  <a:srgbClr val="C00000"/>
                </a:solidFill>
                <a:latin typeface="Corbel" pitchFamily="34" charset="0"/>
              </a:rPr>
              <a:t> proofs of</a:t>
            </a:r>
            <a:r>
              <a:rPr lang="en-US" sz="3200" smtClean="0">
                <a:solidFill>
                  <a:srgbClr val="002060"/>
                </a:solidFill>
                <a:latin typeface="Corbel" pitchFamily="34" charset="0"/>
              </a:rPr>
              <a:t>:</a:t>
            </a:r>
            <a:r>
              <a:rPr lang="en-US" sz="3200" smtClean="0">
                <a:latin typeface="Corbel" pitchFamily="34" charset="0"/>
              </a:rPr>
              <a:t>   </a:t>
            </a:r>
            <a:endParaRPr lang="en-US" sz="3200">
              <a:latin typeface="Corbel" pitchFamily="34" charset="0"/>
            </a:endParaRPr>
          </a:p>
        </p:txBody>
      </p:sp>
      <p:pic>
        <p:nvPicPr>
          <p:cNvPr id="30311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044" y="2724329"/>
            <a:ext cx="305912" cy="38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3112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2723675"/>
            <a:ext cx="1219200" cy="44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מלבן מעוגל 14"/>
          <p:cNvSpPr/>
          <p:nvPr/>
        </p:nvSpPr>
        <p:spPr bwMode="auto">
          <a:xfrm>
            <a:off x="228600" y="2429054"/>
            <a:ext cx="8686799" cy="3352800"/>
          </a:xfrm>
          <a:prstGeom prst="roundRect">
            <a:avLst/>
          </a:prstGeom>
          <a:noFill/>
          <a:ln w="38100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pic>
        <p:nvPicPr>
          <p:cNvPr id="303114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47725" y="4562655"/>
            <a:ext cx="6238875" cy="1013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3115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14400" y="3915311"/>
            <a:ext cx="7696200" cy="647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הסבר קווי 2 20"/>
          <p:cNvSpPr/>
          <p:nvPr/>
        </p:nvSpPr>
        <p:spPr bwMode="auto">
          <a:xfrm>
            <a:off x="1624047" y="5842749"/>
            <a:ext cx="1967303" cy="535415"/>
          </a:xfrm>
          <a:prstGeom prst="borderCallout2">
            <a:avLst>
              <a:gd name="adj1" fmla="val 30735"/>
              <a:gd name="adj2" fmla="val -38286"/>
              <a:gd name="adj3" fmla="val -196466"/>
              <a:gd name="adj4" fmla="val -53305"/>
              <a:gd name="adj5" fmla="val -276452"/>
              <a:gd name="adj6" fmla="val 2619"/>
            </a:avLst>
          </a:prstGeom>
          <a:solidFill>
            <a:srgbClr val="E6E68A"/>
          </a:solidFill>
          <a:ln w="9525" cap="flat" cmpd="sng" algn="ctr">
            <a:solidFill>
              <a:schemeClr val="accent3">
                <a:lumMod val="50000"/>
                <a:alpha val="49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r>
              <a:rPr kumimoji="0" lang="en-US" b="1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Corbel" pitchFamily="34" charset="0"/>
              </a:rPr>
              <a:t>X</a:t>
            </a:r>
            <a:r>
              <a:rPr kumimoji="0" lang="en-US" b="1" i="0" u="none" strike="noStrike" cap="none" normalizeH="0" baseline="-25000" smtClean="0">
                <a:ln>
                  <a:noFill/>
                </a:ln>
                <a:solidFill>
                  <a:srgbClr val="002060"/>
                </a:solidFill>
                <a:effectLst/>
                <a:latin typeface="Corbel" pitchFamily="34" charset="0"/>
              </a:rPr>
              <a:t>n</a:t>
            </a:r>
            <a:r>
              <a:rPr kumimoji="0" lang="en-US" b="1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Corbel" pitchFamily="34" charset="0"/>
              </a:rPr>
              <a:t>={x</a:t>
            </a:r>
            <a:r>
              <a:rPr kumimoji="0" lang="en-US" b="1" i="0" u="none" strike="noStrike" cap="none" normalizeH="0" baseline="-25000" smtClean="0">
                <a:ln>
                  <a:noFill/>
                </a:ln>
                <a:solidFill>
                  <a:srgbClr val="002060"/>
                </a:solidFill>
                <a:effectLst/>
                <a:latin typeface="Corbel" pitchFamily="34" charset="0"/>
              </a:rPr>
              <a:t>1</a:t>
            </a:r>
            <a:r>
              <a:rPr kumimoji="0" lang="en-US" b="1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Corbel" pitchFamily="34" charset="0"/>
              </a:rPr>
              <a:t>,…,x</a:t>
            </a:r>
            <a:r>
              <a:rPr kumimoji="0" lang="en-US" b="1" i="0" u="none" strike="noStrike" cap="none" normalizeH="0" baseline="-25000" smtClean="0">
                <a:ln>
                  <a:noFill/>
                </a:ln>
                <a:solidFill>
                  <a:srgbClr val="002060"/>
                </a:solidFill>
                <a:effectLst/>
                <a:latin typeface="Corbel" pitchFamily="34" charset="0"/>
              </a:rPr>
              <a:t>n</a:t>
            </a:r>
            <a:r>
              <a:rPr kumimoji="0" lang="en-US" b="1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Corbel" pitchFamily="34" charset="0"/>
              </a:rPr>
              <a:t>}</a:t>
            </a:r>
          </a:p>
        </p:txBody>
      </p:sp>
      <p:sp>
        <p:nvSpPr>
          <p:cNvPr id="13" name="הסבר קווי 3 12"/>
          <p:cNvSpPr/>
          <p:nvPr/>
        </p:nvSpPr>
        <p:spPr bwMode="auto">
          <a:xfrm>
            <a:off x="1753156" y="2057400"/>
            <a:ext cx="3657044" cy="524054"/>
          </a:xfrm>
          <a:prstGeom prst="borderCallout3">
            <a:avLst>
              <a:gd name="adj1" fmla="val 33481"/>
              <a:gd name="adj2" fmla="val -1088"/>
              <a:gd name="adj3" fmla="val 74869"/>
              <a:gd name="adj4" fmla="val -40214"/>
              <a:gd name="adj5" fmla="val 165211"/>
              <a:gd name="adj6" fmla="val -36636"/>
              <a:gd name="adj7" fmla="val 331696"/>
              <a:gd name="adj8" fmla="val 58994"/>
            </a:avLst>
          </a:prstGeom>
          <a:solidFill>
            <a:srgbClr val="E6E68A"/>
          </a:solidFill>
          <a:ln w="9525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smtClean="0"/>
              <a:t>All degree k monomials </a:t>
            </a:r>
            <a:r>
              <a:rPr lang="en-US" sz="1800" smtClean="0">
                <a:solidFill>
                  <a:srgbClr val="FF0000"/>
                </a:solidFill>
              </a:rPr>
              <a:t>with</a:t>
            </a:r>
            <a:r>
              <a:rPr lang="en-US" sz="1800" smtClean="0"/>
              <a:t> x</a:t>
            </a:r>
            <a:r>
              <a:rPr lang="en-US" sz="1800" baseline="-25000" smtClean="0"/>
              <a:t>n</a:t>
            </a:r>
            <a:endParaRPr lang="en-US" sz="1800"/>
          </a:p>
        </p:txBody>
      </p:sp>
      <p:sp>
        <p:nvSpPr>
          <p:cNvPr id="14" name="הסבר קווי 3 13"/>
          <p:cNvSpPr/>
          <p:nvPr/>
        </p:nvSpPr>
        <p:spPr bwMode="auto">
          <a:xfrm>
            <a:off x="7315200" y="5323464"/>
            <a:ext cx="1790700" cy="1229736"/>
          </a:xfrm>
          <a:prstGeom prst="borderCallout3">
            <a:avLst>
              <a:gd name="adj1" fmla="val -892"/>
              <a:gd name="adj2" fmla="val 27334"/>
              <a:gd name="adj3" fmla="val -17727"/>
              <a:gd name="adj4" fmla="val 30042"/>
              <a:gd name="adj5" fmla="val -37491"/>
              <a:gd name="adj6" fmla="val 22806"/>
              <a:gd name="adj7" fmla="val -52950"/>
              <a:gd name="adj8" fmla="val 10724"/>
            </a:avLst>
          </a:prstGeom>
          <a:solidFill>
            <a:srgbClr val="E6E68A"/>
          </a:solidFill>
          <a:ln w="9525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smtClean="0"/>
              <a:t>All degree k monomials </a:t>
            </a:r>
            <a:r>
              <a:rPr lang="en-US" sz="1800" smtClean="0">
                <a:solidFill>
                  <a:srgbClr val="FF0000"/>
                </a:solidFill>
              </a:rPr>
              <a:t>without</a:t>
            </a:r>
            <a:r>
              <a:rPr lang="en-US" sz="1800" smtClean="0"/>
              <a:t> x</a:t>
            </a:r>
            <a:r>
              <a:rPr lang="en-US" sz="1800" baseline="-25000" smtClean="0"/>
              <a:t>n</a:t>
            </a:r>
            <a:endParaRPr lang="en-US" sz="1800"/>
          </a:p>
        </p:txBody>
      </p:sp>
      <p:sp>
        <p:nvSpPr>
          <p:cNvPr id="16" name="TextBox 15"/>
          <p:cNvSpPr txBox="1"/>
          <p:nvPr/>
        </p:nvSpPr>
        <p:spPr>
          <a:xfrm>
            <a:off x="345221" y="3980096"/>
            <a:ext cx="560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5832" y="4775865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</a:t>
            </a:r>
          </a:p>
        </p:txBody>
      </p:sp>
      <p:cxnSp>
        <p:nvCxnSpPr>
          <p:cNvPr id="20" name="מחבר ישר 19"/>
          <p:cNvCxnSpPr>
            <a:stCxn id="21" idx="2"/>
          </p:cNvCxnSpPr>
          <p:nvPr/>
        </p:nvCxnSpPr>
        <p:spPr bwMode="auto">
          <a:xfrm rot="10800000">
            <a:off x="879235" y="6000939"/>
            <a:ext cx="744813" cy="10951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סוגר מסולסל שמאלי 31"/>
          <p:cNvSpPr/>
          <p:nvPr/>
        </p:nvSpPr>
        <p:spPr bwMode="auto">
          <a:xfrm rot="5400000">
            <a:off x="4114798" y="2267132"/>
            <a:ext cx="228603" cy="3124200"/>
          </a:xfrm>
          <a:prstGeom prst="leftBrace">
            <a:avLst>
              <a:gd name="adj1" fmla="val 8333"/>
              <a:gd name="adj2" fmla="val 51005"/>
            </a:avLst>
          </a:prstGeom>
          <a:noFill/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סוגר מסולסל שמאלי 33"/>
          <p:cNvSpPr/>
          <p:nvPr/>
        </p:nvSpPr>
        <p:spPr bwMode="auto">
          <a:xfrm rot="16200000">
            <a:off x="7315201" y="3333929"/>
            <a:ext cx="228602" cy="2362197"/>
          </a:xfrm>
          <a:prstGeom prst="leftBrace">
            <a:avLst>
              <a:gd name="adj1" fmla="val 8333"/>
              <a:gd name="adj2" fmla="val 51005"/>
            </a:avLst>
          </a:prstGeom>
          <a:noFill/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914400" y="990600"/>
            <a:ext cx="701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tx1">
                    <a:lumMod val="85000"/>
                    <a:lumOff val="15000"/>
                  </a:schemeClr>
                </a:solidFill>
                <a:latin typeface="Corbel" pitchFamily="34" charset="0"/>
              </a:rPr>
              <a:t>Suggestion of [</a:t>
            </a:r>
            <a:r>
              <a:rPr lang="en-US" smtClean="0">
                <a:solidFill>
                  <a:schemeClr val="bg2">
                    <a:lumMod val="50000"/>
                  </a:schemeClr>
                </a:solidFill>
                <a:latin typeface="Corbel" pitchFamily="34" charset="0"/>
              </a:rPr>
              <a:t>GH</a:t>
            </a:r>
            <a:r>
              <a:rPr lang="en-US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03</a:t>
            </a:r>
            <a:r>
              <a:rPr lang="en-US" smtClean="0">
                <a:solidFill>
                  <a:schemeClr val="tx1">
                    <a:lumMod val="85000"/>
                    <a:lumOff val="15000"/>
                  </a:schemeClr>
                </a:solidFill>
                <a:latin typeface="Corbel" pitchFamily="34" charset="0"/>
              </a:rPr>
              <a:t>]: symmetric polynomials of depth-</a:t>
            </a:r>
            <a:r>
              <a:rPr lang="en-US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mtClean="0">
                <a:solidFill>
                  <a:schemeClr val="tx1">
                    <a:lumMod val="85000"/>
                    <a:lumOff val="15000"/>
                  </a:schemeClr>
                </a:solidFill>
                <a:latin typeface="Corbel" pitchFamily="34" charset="0"/>
              </a:rPr>
              <a:t> are hard candidates for equational proofs.</a:t>
            </a:r>
            <a:endParaRPr lang="en-US">
              <a:solidFill>
                <a:schemeClr val="tx1">
                  <a:lumMod val="85000"/>
                  <a:lumOff val="15000"/>
                </a:schemeClr>
              </a:solidFill>
              <a:latin typeface="Corbel" pitchFamily="34" charset="0"/>
            </a:endParaRPr>
          </a:p>
        </p:txBody>
      </p:sp>
    </p:spTree>
  </p:cSld>
  <p:clrMapOvr>
    <a:masterClrMapping/>
  </p:clrMapOvr>
  <p:transition advTm="173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32" grpId="0" animBg="1"/>
      <p:bldP spid="3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2397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3177256"/>
            <a:ext cx="5257800" cy="1013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228600" y="1541959"/>
            <a:ext cx="8686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 smtClean="0">
              <a:sym typeface="Wingdings" pitchFamily="2" charset="2"/>
            </a:endParaRPr>
          </a:p>
          <a:p>
            <a:endParaRPr lang="en-US" sz="2000" dirty="0" smtClean="0">
              <a:sym typeface="Wingdings" pitchFamily="2" charset="2"/>
            </a:endParaRPr>
          </a:p>
          <a:p>
            <a:endParaRPr lang="en-US" sz="2000" dirty="0" smtClean="0">
              <a:sym typeface="Wingdings" pitchFamily="2" charset="2"/>
            </a:endParaRPr>
          </a:p>
          <a:p>
            <a:r>
              <a:rPr lang="en-US" sz="2000" dirty="0" smtClean="0">
                <a:latin typeface="Corbel" pitchFamily="34" charset="0"/>
                <a:sym typeface="Wingdings" pitchFamily="2" charset="2"/>
              </a:rPr>
              <a:t>Exist </a:t>
            </a:r>
            <a:r>
              <a:rPr lang="en-US" sz="2000" dirty="0" smtClean="0">
                <a:solidFill>
                  <a:srgbClr val="0000FF"/>
                </a:solidFill>
                <a:latin typeface="Corbel" pitchFamily="34" charset="0"/>
                <a:sym typeface="Wingdings" pitchFamily="2" charset="2"/>
              </a:rPr>
              <a:t>r=rank(G)</a:t>
            </a:r>
            <a:r>
              <a:rPr lang="en-US" sz="2000" dirty="0" smtClean="0">
                <a:latin typeface="Corbel" pitchFamily="34" charset="0"/>
                <a:sym typeface="Wingdings" pitchFamily="2" charset="2"/>
              </a:rPr>
              <a:t> </a:t>
            </a:r>
            <a:r>
              <a:rPr lang="en-US" sz="2000" i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  <a:sym typeface="Wingdings" pitchFamily="2" charset="2"/>
              </a:rPr>
              <a:t>linear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  <a:sym typeface="Wingdings" pitchFamily="2" charset="2"/>
              </a:rPr>
              <a:t> </a:t>
            </a:r>
            <a:r>
              <a:rPr lang="en-US" sz="2000" i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  <a:sym typeface="Wingdings" pitchFamily="2" charset="2"/>
              </a:rPr>
              <a:t>forms</a:t>
            </a:r>
            <a:r>
              <a:rPr lang="en-US" sz="2000" dirty="0" smtClean="0">
                <a:latin typeface="Corbe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g</a:t>
            </a:r>
            <a:r>
              <a:rPr lang="en-US" sz="2000" baseline="-25000" dirty="0" err="1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i</a:t>
            </a:r>
            <a:r>
              <a:rPr lang="en-US" sz="2000" dirty="0" err="1" smtClean="0">
                <a:latin typeface="Corbel" pitchFamily="34" charset="0"/>
                <a:sym typeface="Wingdings" pitchFamily="2" charset="2"/>
              </a:rPr>
              <a:t>’s</a:t>
            </a:r>
            <a:r>
              <a:rPr lang="en-US" sz="2000" smtClean="0">
                <a:latin typeface="Corbel" pitchFamily="34" charset="0"/>
                <a:sym typeface="Wingdings" pitchFamily="2" charset="2"/>
              </a:rPr>
              <a:t>:  </a:t>
            </a:r>
            <a:r>
              <a:rPr lang="en-US" sz="20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g</a:t>
            </a:r>
            <a:r>
              <a:rPr lang="en-US" sz="2000" baseline="-250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1</a:t>
            </a:r>
            <a:r>
              <a:rPr lang="en-US" sz="20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(x</a:t>
            </a:r>
            <a:r>
              <a:rPr lang="en-US" sz="2000" baseline="-250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1</a:t>
            </a:r>
            <a:r>
              <a:rPr lang="en-US" sz="20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,…,x</a:t>
            </a:r>
            <a:r>
              <a:rPr lang="en-US" sz="2000" baseline="-250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n</a:t>
            </a:r>
            <a:r>
              <a:rPr lang="en-US" sz="20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), ……, g</a:t>
            </a:r>
            <a:r>
              <a:rPr lang="en-US" sz="2000" baseline="-25000" smtClean="0">
                <a:solidFill>
                  <a:srgbClr val="0000FF"/>
                </a:solidFill>
                <a:latin typeface="Corbel" pitchFamily="34" charset="0"/>
                <a:sym typeface="Wingdings" pitchFamily="2" charset="2"/>
              </a:rPr>
              <a:t>r</a:t>
            </a:r>
            <a:r>
              <a:rPr lang="en-US" sz="20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(x</a:t>
            </a:r>
            <a:r>
              <a:rPr lang="en-US" sz="2000" baseline="-250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1</a:t>
            </a:r>
            <a:r>
              <a:rPr lang="en-US" sz="20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,…,x</a:t>
            </a:r>
            <a:r>
              <a:rPr lang="en-US" sz="2000" baseline="-250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n</a:t>
            </a:r>
            <a:r>
              <a:rPr lang="en-US" sz="20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),</a:t>
            </a:r>
            <a:r>
              <a:rPr lang="en-US" smtClean="0">
                <a:latin typeface="Corbel" pitchFamily="34" charset="0"/>
                <a:sym typeface="Wingdings" pitchFamily="2" charset="2"/>
              </a:rPr>
              <a:t> </a:t>
            </a:r>
            <a:r>
              <a:rPr lang="en-US" sz="2000" smtClean="0">
                <a:latin typeface="Corbel" pitchFamily="34" charset="0"/>
                <a:sym typeface="Wingdings" pitchFamily="2" charset="2"/>
              </a:rPr>
              <a:t>such that the following are </a:t>
            </a:r>
            <a:r>
              <a:rPr lang="en-US" sz="2000" smtClean="0">
                <a:solidFill>
                  <a:srgbClr val="C00000"/>
                </a:solidFill>
                <a:latin typeface="Corbel" pitchFamily="34" charset="0"/>
                <a:sym typeface="Wingdings" pitchFamily="2" charset="2"/>
              </a:rPr>
              <a:t>true</a:t>
            </a:r>
            <a:r>
              <a:rPr lang="en-US" sz="2000" smtClean="0">
                <a:latin typeface="Corbel" pitchFamily="34" charset="0"/>
                <a:sym typeface="Wingdings" pitchFamily="2" charset="2"/>
              </a:rPr>
              <a:t> linear equalities:</a:t>
            </a:r>
          </a:p>
          <a:p>
            <a:pPr lvl="1"/>
            <a:endParaRPr lang="en-US" sz="2000" smtClean="0">
              <a:sym typeface="Wingdings" pitchFamily="2" charset="2"/>
            </a:endParaRPr>
          </a:p>
          <a:p>
            <a:pPr lvl="1"/>
            <a:endParaRPr lang="en-US" sz="2000" smtClean="0">
              <a:sym typeface="Wingdings" pitchFamily="2" charset="2"/>
            </a:endParaRPr>
          </a:p>
          <a:p>
            <a:pPr lvl="1" algn="r"/>
            <a:endParaRPr lang="en-US" sz="2000" smtClean="0">
              <a:sym typeface="Wingdings" pitchFamily="2" charset="2"/>
            </a:endParaRPr>
          </a:p>
          <a:p>
            <a:pPr lvl="1">
              <a:lnSpc>
                <a:spcPct val="150000"/>
              </a:lnSpc>
            </a:pPr>
            <a:r>
              <a:rPr lang="en-US" sz="2000" smtClean="0">
                <a:solidFill>
                  <a:srgbClr val="009900"/>
                </a:solidFill>
                <a:latin typeface="Corbel" pitchFamily="34" charset="0"/>
                <a:sym typeface="Wingdings" pitchFamily="2" charset="2"/>
              </a:rPr>
              <a:t>NOTE: linear forms have polynomial-size in n proofs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smtClean="0">
                <a:latin typeface="Corbel" pitchFamily="34" charset="0"/>
                <a:sym typeface="Wingdings" pitchFamily="2" charset="2"/>
              </a:rPr>
              <a:t>So there is a short proof of:</a:t>
            </a:r>
          </a:p>
          <a:p>
            <a:pPr lvl="1">
              <a:buFont typeface="Arial" pitchFamily="34" charset="0"/>
              <a:buChar char="•"/>
            </a:pPr>
            <a:endParaRPr lang="en-US" sz="2000" smtClean="0">
              <a:solidFill>
                <a:srgbClr val="669900"/>
              </a:solidFill>
              <a:sym typeface="Wingdings" pitchFamily="2" charset="2"/>
            </a:endParaRPr>
          </a:p>
          <a:p>
            <a:pPr lvl="1">
              <a:buFont typeface="Arial" pitchFamily="34" charset="0"/>
              <a:buChar char="•"/>
            </a:pPr>
            <a:endParaRPr lang="en-US" sz="2000" smtClean="0">
              <a:solidFill>
                <a:srgbClr val="669900"/>
              </a:solidFill>
            </a:endParaRP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endParaRPr lang="en-US" sz="2000" smtClean="0">
              <a:solidFill>
                <a:srgbClr val="C00000"/>
              </a:solidFill>
              <a:sym typeface="Wingdings" pitchFamily="2" charset="2"/>
            </a:endParaRPr>
          </a:p>
          <a:p>
            <a:pPr lvl="1"/>
            <a:endParaRPr lang="en-US" sz="280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23</a:t>
            </a:fld>
            <a:endParaRPr lang="en-US" sz="1400" dirty="0">
              <a:latin typeface="Times New Roman" pitchFamily="18" charset="0"/>
            </a:endParaRPr>
          </a:p>
        </p:txBody>
      </p:sp>
      <p:graphicFrame>
        <p:nvGraphicFramePr>
          <p:cNvPr id="5" name="אובייקט 4"/>
          <p:cNvGraphicFramePr>
            <a:graphicFrameLocks noChangeAspect="1"/>
          </p:cNvGraphicFramePr>
          <p:nvPr/>
        </p:nvGraphicFramePr>
        <p:xfrm>
          <a:off x="4114800" y="3327400"/>
          <a:ext cx="914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397" name="Equation" r:id="rId5" imgW="914400" imgH="203040" progId="Equation.DSMT4">
                  <p:embed/>
                </p:oleObj>
              </mc:Choice>
              <mc:Fallback>
                <p:oleObj name="Equation" r:id="rId5" imgW="914400" imgH="203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7400"/>
                        <a:ext cx="9144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" name="קבוצה 19"/>
          <p:cNvGrpSpPr/>
          <p:nvPr/>
        </p:nvGrpSpPr>
        <p:grpSpPr>
          <a:xfrm>
            <a:off x="228600" y="5754660"/>
            <a:ext cx="8686799" cy="950940"/>
            <a:chOff x="3505200" y="2347570"/>
            <a:chExt cx="4529015" cy="2495795"/>
          </a:xfrm>
        </p:grpSpPr>
        <p:sp>
          <p:nvSpPr>
            <p:cNvPr id="18" name="הסבר קווי 2 17"/>
            <p:cNvSpPr/>
            <p:nvPr/>
          </p:nvSpPr>
          <p:spPr bwMode="auto">
            <a:xfrm>
              <a:off x="3505200" y="2347570"/>
              <a:ext cx="4529015" cy="2495795"/>
            </a:xfrm>
            <a:prstGeom prst="borderCallout2">
              <a:avLst>
                <a:gd name="adj1" fmla="val -1342"/>
                <a:gd name="adj2" fmla="val 3937"/>
                <a:gd name="adj3" fmla="val 1372"/>
                <a:gd name="adj4" fmla="val 23384"/>
                <a:gd name="adj5" fmla="val -262"/>
                <a:gd name="adj6" fmla="val 33516"/>
              </a:avLst>
            </a:prstGeom>
            <a:noFill/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50000"/>
                </a:lnSpc>
              </a:pPr>
              <a:r>
                <a:rPr lang="en-US" sz="1800" smtClean="0">
                  <a:solidFill>
                    <a:schemeClr val="accent4"/>
                  </a:solidFill>
                  <a:latin typeface="Corbel" pitchFamily="34" charset="0"/>
                  <a:sym typeface="Wingdings" pitchFamily="2" charset="2"/>
                </a:rPr>
                <a:t>since the right hand side can be viewed as a formula with </a:t>
              </a:r>
              <a:r>
                <a:rPr lang="en-US" sz="1800" smtClean="0">
                  <a:solidFill>
                    <a:srgbClr val="0000FF"/>
                  </a:solidFill>
                  <a:latin typeface="Corbel" pitchFamily="34" charset="0"/>
                  <a:sym typeface="Wingdings" pitchFamily="2" charset="2"/>
                </a:rPr>
                <a:t>r</a:t>
              </a:r>
              <a:r>
                <a:rPr lang="en-US" sz="1800" smtClean="0">
                  <a:solidFill>
                    <a:schemeClr val="accent4"/>
                  </a:solidFill>
                  <a:latin typeface="Corbel" pitchFamily="34" charset="0"/>
                  <a:sym typeface="Wingdings" pitchFamily="2" charset="2"/>
                </a:rPr>
                <a:t> variables: </a:t>
              </a:r>
              <a:r>
                <a:rPr lang="en-US" sz="1800" smtClean="0">
                  <a:solidFill>
                    <a:srgbClr val="00B050"/>
                  </a:solidFill>
                  <a:latin typeface="Corbel" pitchFamily="34" charset="0"/>
                  <a:sym typeface="Wingdings" pitchFamily="2" charset="2"/>
                </a:rPr>
                <a:t>expand all </a:t>
              </a:r>
              <a:r>
                <a:rPr lang="en-US" sz="1800" smtClean="0">
                  <a:solidFill>
                    <a:schemeClr val="accent4"/>
                  </a:solidFill>
                  <a:latin typeface="Corbel" pitchFamily="34" charset="0"/>
                  <a:sym typeface="Wingdings" pitchFamily="2" charset="2"/>
                </a:rPr>
                <a:t>		          “</a:t>
              </a:r>
              <a:r>
                <a:rPr lang="en-US" sz="1800" smtClean="0">
                  <a:solidFill>
                    <a:srgbClr val="FF0000"/>
                  </a:solidFill>
                  <a:latin typeface="Corbel" pitchFamily="34" charset="0"/>
                  <a:sym typeface="Wingdings" pitchFamily="2" charset="2"/>
                </a:rPr>
                <a:t>g</a:t>
              </a:r>
              <a:r>
                <a:rPr lang="en-US" sz="1800" baseline="-25000" smtClean="0">
                  <a:solidFill>
                    <a:srgbClr val="FF0000"/>
                  </a:solidFill>
                  <a:latin typeface="Corbel" pitchFamily="34" charset="0"/>
                  <a:sym typeface="Wingdings" pitchFamily="2" charset="2"/>
                </a:rPr>
                <a:t>j</a:t>
              </a:r>
              <a:r>
                <a:rPr lang="en-US" sz="1800" smtClean="0">
                  <a:solidFill>
                    <a:srgbClr val="FF0000"/>
                  </a:solidFill>
                  <a:latin typeface="Corbel" pitchFamily="34" charset="0"/>
                  <a:sym typeface="Wingdings" pitchFamily="2" charset="2"/>
                </a:rPr>
                <a:t>-monomials</a:t>
              </a:r>
              <a:r>
                <a:rPr lang="en-US" sz="1800" smtClean="0">
                  <a:solidFill>
                    <a:schemeClr val="tx1"/>
                  </a:solidFill>
                  <a:latin typeface="Corbel" pitchFamily="34" charset="0"/>
                  <a:sym typeface="Wingdings" pitchFamily="2" charset="2"/>
                </a:rPr>
                <a:t>’’</a:t>
              </a:r>
              <a:r>
                <a:rPr lang="en-US" sz="1800" smtClean="0">
                  <a:solidFill>
                    <a:schemeClr val="accent4"/>
                  </a:solidFill>
                  <a:latin typeface="Corbel" pitchFamily="34" charset="0"/>
                  <a:sym typeface="Wingdings" pitchFamily="2" charset="2"/>
                </a:rPr>
                <a:t>, and prove it’s identical to the zero polynomial.</a:t>
              </a:r>
              <a:endParaRPr lang="en-US" sz="1600" smtClean="0">
                <a:solidFill>
                  <a:schemeClr val="accent4"/>
                </a:solidFill>
                <a:latin typeface="Corbel" pitchFamily="34" charset="0"/>
                <a:sym typeface="Wingdings" pitchFamily="2" charset="2"/>
              </a:endParaRPr>
            </a:p>
          </p:txBody>
        </p:sp>
        <p:graphicFrame>
          <p:nvGraphicFramePr>
            <p:cNvPr id="272396" name="Object 12"/>
            <p:cNvGraphicFramePr>
              <a:graphicFrameLocks noChangeAspect="1"/>
            </p:cNvGraphicFramePr>
            <p:nvPr/>
          </p:nvGraphicFramePr>
          <p:xfrm>
            <a:off x="3510166" y="3321519"/>
            <a:ext cx="662687" cy="14937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2398" name="Equation" r:id="rId7" imgW="1320480" imgH="469800" progId="Equation.DSMT4">
                    <p:embed/>
                  </p:oleObj>
                </mc:Choice>
                <mc:Fallback>
                  <p:oleObj name="Equation" r:id="rId7" imgW="1320480" imgH="469800" progId="Equation.DSMT4">
                    <p:embed/>
                    <p:pic>
                      <p:nvPicPr>
                        <p:cNvPr id="0" name="Picture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10166" y="3321519"/>
                          <a:ext cx="662687" cy="149375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72398" name="Picture 1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12296" y="4991160"/>
            <a:ext cx="8241180" cy="798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" name="מלבן 27"/>
          <p:cNvSpPr/>
          <p:nvPr/>
        </p:nvSpPr>
        <p:spPr bwMode="auto">
          <a:xfrm>
            <a:off x="8176435" y="6290567"/>
            <a:ext cx="252000" cy="252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grpSp>
        <p:nvGrpSpPr>
          <p:cNvPr id="29" name="קבוצה 28"/>
          <p:cNvGrpSpPr/>
          <p:nvPr/>
        </p:nvGrpSpPr>
        <p:grpSpPr>
          <a:xfrm>
            <a:off x="369420" y="228599"/>
            <a:ext cx="6640980" cy="1313359"/>
            <a:chOff x="-1312894" y="771075"/>
            <a:chExt cx="8561387" cy="1546723"/>
          </a:xfrm>
        </p:grpSpPr>
        <p:sp>
          <p:nvSpPr>
            <p:cNvPr id="30" name="Rectangle 20"/>
            <p:cNvSpPr>
              <a:spLocks noChangeArrowheads="1"/>
            </p:cNvSpPr>
            <p:nvPr/>
          </p:nvSpPr>
          <p:spPr bwMode="auto">
            <a:xfrm>
              <a:off x="-1312894" y="771075"/>
              <a:ext cx="8561387" cy="154672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/>
            <a:lstStyle/>
            <a:p>
              <a:r>
                <a:rPr lang="en-US" smtClean="0">
                  <a:solidFill>
                    <a:srgbClr val="C00000"/>
                  </a:solidFill>
                  <a:latin typeface="Corbel" pitchFamily="34" charset="0"/>
                  <a:sym typeface="Wingdings" pitchFamily="2" charset="2"/>
                </a:rPr>
                <a:t>Theorem</a:t>
              </a:r>
              <a:r>
                <a:rPr lang="en-US" smtClean="0">
                  <a:solidFill>
                    <a:schemeClr val="bg1">
                      <a:lumMod val="50000"/>
                    </a:schemeClr>
                  </a:solidFill>
                  <a:latin typeface="Corbel" pitchFamily="34" charset="0"/>
                  <a:sym typeface="Wingdings" pitchFamily="2" charset="2"/>
                </a:rPr>
                <a:t> (DS</a:t>
              </a:r>
              <a:r>
                <a:rPr lang="en-US" smtClean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orbel" pitchFamily="34" charset="0"/>
                  <a:sym typeface="Wingdings" pitchFamily="2" charset="2"/>
                </a:rPr>
                <a:t>’</a:t>
              </a:r>
              <a:r>
                <a:rPr lang="en-US" smtClean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06</a:t>
              </a:r>
              <a:r>
                <a:rPr lang="en-US" smtClean="0">
                  <a:solidFill>
                    <a:schemeClr val="bg1">
                      <a:lumMod val="50000"/>
                    </a:schemeClr>
                  </a:solidFill>
                  <a:latin typeface="Corbel" pitchFamily="34" charset="0"/>
                  <a:sym typeface="Wingdings" pitchFamily="2" charset="2"/>
                </a:rPr>
                <a:t>): </a:t>
              </a:r>
              <a:r>
                <a:rPr lang="en-US" sz="2000" smtClean="0">
                  <a:solidFill>
                    <a:schemeClr val="bg1">
                      <a:lumMod val="50000"/>
                    </a:schemeClr>
                  </a:solidFill>
                  <a:latin typeface="Corbel" pitchFamily="34" charset="0"/>
                </a:rPr>
                <a:t>Let </a:t>
              </a:r>
              <a:r>
                <a:rPr lang="en-US" sz="2000" smtClean="0">
                  <a:solidFill>
                    <a:srgbClr val="0000FF"/>
                  </a:solidFill>
                  <a:latin typeface="Corbel" pitchFamily="34" charset="0"/>
                </a:rPr>
                <a:t>G</a:t>
              </a:r>
              <a:r>
                <a:rPr lang="en-US" sz="2000" smtClean="0">
                  <a:solidFill>
                    <a:schemeClr val="bg1">
                      <a:lumMod val="50000"/>
                    </a:schemeClr>
                  </a:solidFill>
                  <a:latin typeface="Corbel" pitchFamily="34" charset="0"/>
                </a:rPr>
                <a:t> be a depth-3 </a:t>
              </a:r>
              <a:r>
                <a:rPr lang="en-US" sz="2000" smtClean="0">
                  <a:solidFill>
                    <a:schemeClr val="bg1">
                      <a:lumMod val="75000"/>
                    </a:schemeClr>
                  </a:solidFill>
                  <a:latin typeface="Corbel" pitchFamily="34" charset="0"/>
                </a:rPr>
                <a:t>minimal, simple</a:t>
              </a:r>
              <a:r>
                <a:rPr lang="en-US" sz="2000" smtClean="0">
                  <a:solidFill>
                    <a:schemeClr val="bg1">
                      <a:lumMod val="50000"/>
                    </a:schemeClr>
                  </a:solidFill>
                  <a:latin typeface="Corbel" pitchFamily="34" charset="0"/>
                </a:rPr>
                <a:t>, identically zero, of degree </a:t>
              </a:r>
              <a:r>
                <a:rPr lang="en-US" sz="2000" smtClean="0">
                  <a:solidFill>
                    <a:srgbClr val="0000FF"/>
                  </a:solidFill>
                  <a:latin typeface="Corbel" pitchFamily="34" charset="0"/>
                </a:rPr>
                <a:t>d</a:t>
              </a:r>
              <a:r>
                <a:rPr lang="en-US" sz="2000" smtClean="0">
                  <a:solidFill>
                    <a:schemeClr val="bg1">
                      <a:lumMod val="50000"/>
                    </a:schemeClr>
                  </a:solidFill>
                  <a:latin typeface="Corbel" pitchFamily="34" charset="0"/>
                </a:rPr>
                <a:t>, and fan-in of the top plus gate </a:t>
              </a:r>
              <a:r>
                <a:rPr lang="en-US" sz="2000" smtClean="0">
                  <a:solidFill>
                    <a:srgbClr val="0000FF"/>
                  </a:solidFill>
                  <a:latin typeface="Corbel" pitchFamily="34" charset="0"/>
                </a:rPr>
                <a:t>k</a:t>
              </a:r>
              <a:r>
                <a:rPr lang="en-US" sz="2000" smtClean="0">
                  <a:solidFill>
                    <a:schemeClr val="bg1">
                      <a:lumMod val="50000"/>
                    </a:schemeClr>
                  </a:solidFill>
                  <a:latin typeface="Corbel" pitchFamily="34" charset="0"/>
                </a:rPr>
                <a:t>. Then, </a:t>
              </a:r>
              <a:endParaRPr lang="en-US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  <a:sym typeface="Wingdings" pitchFamily="2" charset="2"/>
              </a:endParaRPr>
            </a:p>
            <a:p>
              <a:endParaRPr lang="en-US" sz="1800" smtClean="0">
                <a:solidFill>
                  <a:srgbClr val="000099"/>
                </a:solidFill>
                <a:sym typeface="Wingdings" pitchFamily="2" charset="2"/>
              </a:endParaRPr>
            </a:p>
            <a:p>
              <a:r>
                <a:rPr lang="en-US" sz="1800" smtClean="0">
                  <a:solidFill>
                    <a:srgbClr val="C00000"/>
                  </a:solidFill>
                </a:rPr>
                <a:t>  </a:t>
              </a:r>
              <a:endParaRPr lang="en-US" sz="1800" smtClean="0">
                <a:solidFill>
                  <a:srgbClr val="C00000"/>
                </a:solidFill>
                <a:sym typeface="Wingdings" pitchFamily="2" charset="2"/>
              </a:endParaRPr>
            </a:p>
            <a:p>
              <a:endParaRPr lang="en-US" sz="1800" smtClean="0">
                <a:solidFill>
                  <a:srgbClr val="000099"/>
                </a:solidFill>
                <a:sym typeface="Wingdings" pitchFamily="2" charset="2"/>
              </a:endParaRPr>
            </a:p>
          </p:txBody>
        </p:sp>
        <p:pic>
          <p:nvPicPr>
            <p:cNvPr id="31" name="Picture 5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2514599" y="1849799"/>
              <a:ext cx="4292687" cy="46799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" name="TextBox 14"/>
          <p:cNvSpPr txBox="1"/>
          <p:nvPr/>
        </p:nvSpPr>
        <p:spPr>
          <a:xfrm>
            <a:off x="3659330" y="3142734"/>
            <a:ext cx="685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smtClean="0">
                <a:solidFill>
                  <a:srgbClr val="0000FF"/>
                </a:solidFill>
              </a:rPr>
              <a:t>+a</a:t>
            </a:r>
            <a:r>
              <a:rPr lang="en-US" sz="1800" baseline="-25000" smtClean="0">
                <a:solidFill>
                  <a:srgbClr val="0000FF"/>
                </a:solidFill>
              </a:rPr>
              <a:t>0</a:t>
            </a:r>
            <a:endParaRPr lang="en-US" sz="1800" baseline="-25000">
              <a:solidFill>
                <a:srgbClr val="0000FF"/>
              </a:solidFill>
            </a:endParaRPr>
          </a:p>
        </p:txBody>
      </p:sp>
      <p:sp>
        <p:nvSpPr>
          <p:cNvPr id="17" name="צורה חופשית 16"/>
          <p:cNvSpPr/>
          <p:nvPr/>
        </p:nvSpPr>
        <p:spPr bwMode="auto">
          <a:xfrm>
            <a:off x="3659330" y="3374714"/>
            <a:ext cx="531670" cy="207034"/>
          </a:xfrm>
          <a:custGeom>
            <a:avLst/>
            <a:gdLst>
              <a:gd name="connsiteX0" fmla="*/ 4985 w 531670"/>
              <a:gd name="connsiteY0" fmla="*/ 86264 h 207034"/>
              <a:gd name="connsiteX1" fmla="*/ 91250 w 531670"/>
              <a:gd name="connsiteY1" fmla="*/ 112143 h 207034"/>
              <a:gd name="connsiteX2" fmla="*/ 117129 w 531670"/>
              <a:gd name="connsiteY2" fmla="*/ 120769 h 207034"/>
              <a:gd name="connsiteX3" fmla="*/ 194767 w 531670"/>
              <a:gd name="connsiteY3" fmla="*/ 129396 h 207034"/>
              <a:gd name="connsiteX4" fmla="*/ 220646 w 531670"/>
              <a:gd name="connsiteY4" fmla="*/ 138022 h 207034"/>
              <a:gd name="connsiteX5" fmla="*/ 229272 w 531670"/>
              <a:gd name="connsiteY5" fmla="*/ 163902 h 207034"/>
              <a:gd name="connsiteX6" fmla="*/ 237899 w 531670"/>
              <a:gd name="connsiteY6" fmla="*/ 207034 h 207034"/>
              <a:gd name="connsiteX7" fmla="*/ 341416 w 531670"/>
              <a:gd name="connsiteY7" fmla="*/ 163902 h 207034"/>
              <a:gd name="connsiteX8" fmla="*/ 393174 w 531670"/>
              <a:gd name="connsiteY8" fmla="*/ 146649 h 207034"/>
              <a:gd name="connsiteX9" fmla="*/ 453559 w 531670"/>
              <a:gd name="connsiteY9" fmla="*/ 129396 h 207034"/>
              <a:gd name="connsiteX10" fmla="*/ 513944 w 531670"/>
              <a:gd name="connsiteY10" fmla="*/ 86264 h 207034"/>
              <a:gd name="connsiteX11" fmla="*/ 522570 w 531670"/>
              <a:gd name="connsiteY11" fmla="*/ 60385 h 207034"/>
              <a:gd name="connsiteX12" fmla="*/ 531197 w 531670"/>
              <a:gd name="connsiteY12" fmla="*/ 0 h 207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31670" h="207034">
                <a:moveTo>
                  <a:pt x="4985" y="86264"/>
                </a:moveTo>
                <a:cubicBezTo>
                  <a:pt x="127969" y="127259"/>
                  <a:pt x="0" y="86073"/>
                  <a:pt x="91250" y="112143"/>
                </a:cubicBezTo>
                <a:cubicBezTo>
                  <a:pt x="99993" y="114641"/>
                  <a:pt x="108160" y="119274"/>
                  <a:pt x="117129" y="120769"/>
                </a:cubicBezTo>
                <a:cubicBezTo>
                  <a:pt x="142813" y="125050"/>
                  <a:pt x="168888" y="126520"/>
                  <a:pt x="194767" y="129396"/>
                </a:cubicBezTo>
                <a:cubicBezTo>
                  <a:pt x="203393" y="132271"/>
                  <a:pt x="214216" y="131592"/>
                  <a:pt x="220646" y="138022"/>
                </a:cubicBezTo>
                <a:cubicBezTo>
                  <a:pt x="227076" y="144452"/>
                  <a:pt x="227067" y="155080"/>
                  <a:pt x="229272" y="163902"/>
                </a:cubicBezTo>
                <a:cubicBezTo>
                  <a:pt x="232828" y="178126"/>
                  <a:pt x="235023" y="192657"/>
                  <a:pt x="237899" y="207034"/>
                </a:cubicBezTo>
                <a:cubicBezTo>
                  <a:pt x="272780" y="154708"/>
                  <a:pt x="241127" y="188974"/>
                  <a:pt x="341416" y="163902"/>
                </a:cubicBezTo>
                <a:cubicBezTo>
                  <a:pt x="359059" y="159491"/>
                  <a:pt x="375531" y="151060"/>
                  <a:pt x="393174" y="146649"/>
                </a:cubicBezTo>
                <a:cubicBezTo>
                  <a:pt x="436501" y="135817"/>
                  <a:pt x="416432" y="141771"/>
                  <a:pt x="453559" y="129396"/>
                </a:cubicBezTo>
                <a:cubicBezTo>
                  <a:pt x="465358" y="121530"/>
                  <a:pt x="507258" y="94287"/>
                  <a:pt x="513944" y="86264"/>
                </a:cubicBezTo>
                <a:cubicBezTo>
                  <a:pt x="519765" y="79279"/>
                  <a:pt x="520597" y="69261"/>
                  <a:pt x="522570" y="60385"/>
                </a:cubicBezTo>
                <a:cubicBezTo>
                  <a:pt x="531670" y="19436"/>
                  <a:pt x="531197" y="23874"/>
                  <a:pt x="531197" y="0"/>
                </a:cubicBezTo>
              </a:path>
            </a:pathLst>
          </a:custGeom>
          <a:noFill/>
          <a:ln w="19050"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8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54013" y="1676400"/>
            <a:ext cx="8104187" cy="556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הסבר קווי 3 20"/>
          <p:cNvSpPr/>
          <p:nvPr/>
        </p:nvSpPr>
        <p:spPr bwMode="auto">
          <a:xfrm>
            <a:off x="4800602" y="3180302"/>
            <a:ext cx="3952874" cy="1010698"/>
          </a:xfrm>
          <a:prstGeom prst="borderCallout3">
            <a:avLst>
              <a:gd name="adj1" fmla="val 99798"/>
              <a:gd name="adj2" fmla="val 46607"/>
              <a:gd name="adj3" fmla="val 151631"/>
              <a:gd name="adj4" fmla="val 40682"/>
              <a:gd name="adj5" fmla="val 174451"/>
              <a:gd name="adj6" fmla="val 1888"/>
              <a:gd name="adj7" fmla="val 312756"/>
              <a:gd name="adj8" fmla="val -83032"/>
            </a:avLst>
          </a:prstGeom>
          <a:solidFill>
            <a:srgbClr val="FFFF99"/>
          </a:solidFill>
          <a:ln w="19050">
            <a:solidFill>
              <a:srgbClr val="669900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smtClean="0">
                <a:latin typeface="Corbel" pitchFamily="34" charset="0"/>
                <a:sym typeface="Wingdings" pitchFamily="2" charset="2"/>
              </a:rPr>
              <a:t>By (</a:t>
            </a:r>
            <a:r>
              <a:rPr lang="en-US" sz="2000" smtClean="0">
                <a:solidFill>
                  <a:schemeClr val="bg2">
                    <a:lumMod val="75000"/>
                  </a:schemeClr>
                </a:solidFill>
                <a:latin typeface="Corbel" pitchFamily="34" charset="0"/>
                <a:sym typeface="Wingdings" pitchFamily="2" charset="2"/>
              </a:rPr>
              <a:t>DS’</a:t>
            </a:r>
            <a:r>
              <a:rPr lang="en-US" sz="200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06</a:t>
            </a:r>
            <a:r>
              <a:rPr lang="en-US" sz="2000" smtClean="0">
                <a:solidFill>
                  <a:schemeClr val="bg2">
                    <a:lumMod val="75000"/>
                  </a:schemeClr>
                </a:solidFill>
                <a:latin typeface="Corbel" pitchFamily="34" charset="0"/>
                <a:sym typeface="Wingdings" pitchFamily="2" charset="2"/>
              </a:rPr>
              <a:t>)</a:t>
            </a:r>
            <a:r>
              <a:rPr lang="en-US" sz="2000" smtClean="0">
                <a:latin typeface="Corbel" pitchFamily="34" charset="0"/>
                <a:sym typeface="Wingdings" pitchFamily="2" charset="2"/>
              </a:rPr>
              <a:t> Thm, </a:t>
            </a:r>
            <a:r>
              <a:rPr lang="en-US" sz="2000" smtClean="0">
                <a:solidFill>
                  <a:srgbClr val="0000FF"/>
                </a:solidFill>
                <a:latin typeface="Corbel" pitchFamily="34" charset="0"/>
                <a:sym typeface="Wingdings" pitchFamily="2" charset="2"/>
              </a:rPr>
              <a:t>(d+r)</a:t>
            </a:r>
            <a:r>
              <a:rPr lang="en-US" sz="2000" baseline="30000" smtClean="0">
                <a:solidFill>
                  <a:srgbClr val="0000FF"/>
                </a:solidFill>
                <a:latin typeface="Corbel" pitchFamily="34" charset="0"/>
                <a:sym typeface="Wingdings" pitchFamily="2" charset="2"/>
              </a:rPr>
              <a:t>r</a:t>
            </a:r>
            <a:r>
              <a:rPr lang="en-US" sz="2000" smtClean="0">
                <a:solidFill>
                  <a:srgbClr val="0000FF"/>
                </a:solidFill>
                <a:latin typeface="Corbel" pitchFamily="34" charset="0"/>
                <a:sym typeface="Wingdings" pitchFamily="2" charset="2"/>
              </a:rPr>
              <a:t> </a:t>
            </a:r>
            <a:r>
              <a:rPr lang="en-US" sz="2000" smtClean="0">
                <a:latin typeface="Corbel" pitchFamily="34" charset="0"/>
                <a:sym typeface="Wingdings" pitchFamily="2" charset="2"/>
              </a:rPr>
              <a:t>is quasipolynomial for constant </a:t>
            </a:r>
            <a:r>
              <a:rPr lang="en-US" sz="2000" smtClean="0">
                <a:solidFill>
                  <a:srgbClr val="0000FF"/>
                </a:solidFill>
                <a:latin typeface="Corbel" pitchFamily="34" charset="0"/>
                <a:sym typeface="Wingdings" pitchFamily="2" charset="2"/>
              </a:rPr>
              <a:t>k</a:t>
            </a:r>
            <a:endParaRPr lang="en-US" sz="2000">
              <a:solidFill>
                <a:srgbClr val="0000FF"/>
              </a:solidFill>
              <a:latin typeface="Corbel" pitchFamily="34" charset="0"/>
            </a:endParaRPr>
          </a:p>
        </p:txBody>
      </p:sp>
    </p:spTree>
  </p:cSld>
  <p:clrMapOvr>
    <a:masterClrMapping/>
  </p:clrMapOvr>
  <p:transition advTm="98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24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28600" y="2362200"/>
            <a:ext cx="8458200" cy="243840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prstTxWarp prst="textButto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50000"/>
              </a:spcBef>
              <a:buClr>
                <a:schemeClr val="tx1"/>
              </a:buClr>
              <a:defRPr/>
            </a:pPr>
            <a:r>
              <a:rPr lang="en-US" sz="540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Lower bounds </a:t>
            </a:r>
            <a:r>
              <a:rPr lang="en-US" sz="540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over </a:t>
            </a:r>
          </a:p>
          <a:p>
            <a:pPr algn="ctr" eaLnBrk="0" hangingPunct="0">
              <a:spcBef>
                <a:spcPct val="50000"/>
              </a:spcBef>
              <a:buClr>
                <a:schemeClr val="tx1"/>
              </a:buClr>
              <a:defRPr/>
            </a:pPr>
            <a:r>
              <a:rPr lang="en-US" sz="540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specific rings</a:t>
            </a:r>
            <a:endParaRPr lang="en-US" sz="6600" smtClean="0">
              <a:ln w="11430"/>
              <a:solidFill>
                <a:srgbClr val="00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25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ransition advTm="15366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A9B5E3C-764A-4E86-96C9-7C8081EDA24B}" type="slidenum">
              <a:rPr lang="he-IL" smtClean="0"/>
              <a:pPr/>
              <a:t>26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81000" y="1317625"/>
            <a:ext cx="8458200" cy="342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chemeClr val="tx1"/>
              </a:buClr>
            </a:pPr>
            <a:endParaRPr lang="en-US" sz="320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304800"/>
            <a:ext cx="8458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F </a:t>
            </a:r>
            <a:r>
              <a:rPr lang="en-US" sz="2800" smtClean="0">
                <a:latin typeface="Corbel" pitchFamily="34" charset="0"/>
              </a:rPr>
              <a:t>a field, 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R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</a:rPr>
              <a:t>:= </a:t>
            </a:r>
            <a:r>
              <a:rPr lang="en-US" sz="2800" smtClean="0">
                <a:latin typeface="Corbel" pitchFamily="34" charset="0"/>
              </a:rPr>
              <a:t>F[u1,…,un,v1,…,vn].</a:t>
            </a:r>
          </a:p>
          <a:p>
            <a:r>
              <a:rPr lang="en-US" sz="2800" smtClean="0">
                <a:latin typeface="Corbel" pitchFamily="34" charset="0"/>
              </a:rPr>
              <a:t>Define for any X se [:: </a:t>
            </a:r>
          </a:p>
          <a:p>
            <a:r>
              <a:rPr lang="en-US" smtClean="0">
                <a:latin typeface="Corbel" pitchFamily="34" charset="0"/>
              </a:rPr>
              <a:t>           </a:t>
            </a:r>
            <a:endParaRPr lang="en-US">
              <a:latin typeface="Corbel" pitchFamily="34" charset="0"/>
            </a:endParaRPr>
          </a:p>
        </p:txBody>
      </p:sp>
      <p:pic>
        <p:nvPicPr>
          <p:cNvPr id="3051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04800"/>
            <a:ext cx="342992" cy="3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515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359829"/>
            <a:ext cx="3588430" cy="402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515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75417" y="867383"/>
            <a:ext cx="1073080" cy="327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515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09800" y="1317625"/>
            <a:ext cx="4438650" cy="111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5159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828800" y="2667000"/>
            <a:ext cx="5334000" cy="517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723992" y="3352800"/>
            <a:ext cx="7734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Corbel" pitchFamily="34" charset="0"/>
              </a:rPr>
              <a:t>Let  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S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</a:rPr>
              <a:t>:=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R/</a:t>
            </a:r>
            <a:r>
              <a:rPr lang="en-US" sz="2800" i="1" smtClean="0">
                <a:solidFill>
                  <a:srgbClr val="0000FF"/>
                </a:solidFill>
                <a:latin typeface="Corbel" pitchFamily="34" charset="0"/>
              </a:rPr>
              <a:t>I </a:t>
            </a:r>
            <a:r>
              <a:rPr lang="en-US" sz="2800" i="1" smtClean="0">
                <a:solidFill>
                  <a:srgbClr val="002060"/>
                </a:solidFill>
                <a:latin typeface="Corbel" pitchFamily="34" charset="0"/>
              </a:rPr>
              <a:t>.</a:t>
            </a:r>
            <a:endParaRPr lang="en-US" sz="2800" i="1">
              <a:solidFill>
                <a:srgbClr val="002060"/>
              </a:solidFill>
              <a:latin typeface="Corbe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23992" y="3814465"/>
            <a:ext cx="7886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Corbel" pitchFamily="34" charset="0"/>
              </a:rPr>
              <a:t>Define identity 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(E)</a:t>
            </a:r>
            <a:r>
              <a:rPr lang="en-US" sz="2800" smtClean="0">
                <a:latin typeface="Corbel" pitchFamily="34" charset="0"/>
              </a:rPr>
              <a:t> over 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S</a:t>
            </a:r>
            <a:r>
              <a:rPr lang="en-US" sz="2800" smtClean="0">
                <a:latin typeface="Corbel" pitchFamily="34" charset="0"/>
              </a:rPr>
              <a:t>[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</a:rPr>
              <a:t>x</a:t>
            </a:r>
            <a:r>
              <a:rPr lang="en-US" sz="2800" baseline="-25000" smtClean="0">
                <a:solidFill>
                  <a:srgbClr val="FF0000"/>
                </a:solidFill>
                <a:latin typeface="Corbel" pitchFamily="34" charset="0"/>
              </a:rPr>
              <a:t>1</a:t>
            </a:r>
            <a:r>
              <a:rPr lang="en-US" sz="2800" smtClean="0">
                <a:latin typeface="Corbel" pitchFamily="34" charset="0"/>
              </a:rPr>
              <a:t>,…,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</a:rPr>
              <a:t>x</a:t>
            </a:r>
            <a:r>
              <a:rPr lang="en-US" sz="2800" baseline="-25000" smtClean="0">
                <a:solidFill>
                  <a:srgbClr val="FF0000"/>
                </a:solidFill>
                <a:latin typeface="Corbel" pitchFamily="34" charset="0"/>
              </a:rPr>
              <a:t>n</a:t>
            </a:r>
            <a:r>
              <a:rPr lang="en-US" sz="2800" smtClean="0">
                <a:latin typeface="Corbel" pitchFamily="34" charset="0"/>
              </a:rPr>
              <a:t>] :</a:t>
            </a:r>
            <a:endParaRPr lang="en-US" sz="2800">
              <a:latin typeface="Corbel" pitchFamily="34" charset="0"/>
            </a:endParaRPr>
          </a:p>
        </p:txBody>
      </p:sp>
      <p:pic>
        <p:nvPicPr>
          <p:cNvPr id="305160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0" y="4746625"/>
            <a:ext cx="4876800" cy="1235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TextBox 17"/>
          <p:cNvSpPr txBox="1"/>
          <p:nvPr/>
        </p:nvSpPr>
        <p:spPr>
          <a:xfrm>
            <a:off x="533400" y="49530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0000FF"/>
                </a:solidFill>
                <a:latin typeface="Corbel" pitchFamily="34" charset="0"/>
              </a:rPr>
              <a:t>(E)</a:t>
            </a:r>
            <a:endParaRPr lang="en-US" sz="4000">
              <a:solidFill>
                <a:srgbClr val="0000FF"/>
              </a:solidFill>
              <a:latin typeface="Corbel" pitchFamily="34" charset="0"/>
            </a:endParaRPr>
          </a:p>
        </p:txBody>
      </p:sp>
      <p:sp>
        <p:nvSpPr>
          <p:cNvPr id="17" name="מלבן מעוגל 16"/>
          <p:cNvSpPr/>
          <p:nvPr/>
        </p:nvSpPr>
        <p:spPr bwMode="auto">
          <a:xfrm>
            <a:off x="381000" y="4572000"/>
            <a:ext cx="7543800" cy="1600200"/>
          </a:xfrm>
          <a:prstGeom prst="roundRect">
            <a:avLst/>
          </a:prstGeom>
          <a:noFill/>
          <a:ln w="38100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  <p:transition advTm="2507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1676400" y="2286000"/>
            <a:ext cx="5791200" cy="10953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90488" tIns="44450" rIns="90488" bIns="44450">
            <a:prstTxWarp prst="textDoubleWave1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50000"/>
              </a:spcBef>
              <a:buClr>
                <a:schemeClr val="tx1"/>
              </a:buClr>
              <a:defRPr/>
            </a:pPr>
            <a:r>
              <a:rPr lang="en-US" sz="660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Thank</a:t>
            </a:r>
            <a:r>
              <a:rPr lang="en-US" sz="660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You </a:t>
            </a:r>
            <a:r>
              <a:rPr lang="en-US" sz="660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!</a:t>
            </a:r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27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ransition advTm="13214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A9B5E3C-764A-4E86-96C9-7C8081EDA24B}" type="slidenum">
              <a:rPr lang="he-IL" smtClean="0"/>
              <a:pPr/>
              <a:t>28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81000" y="1317625"/>
            <a:ext cx="8458200" cy="342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chemeClr val="tx1"/>
              </a:buClr>
            </a:pPr>
            <a:endParaRPr lang="en-US" sz="3200">
              <a:solidFill>
                <a:srgbClr val="0000FF"/>
              </a:solidFill>
            </a:endParaRP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81000"/>
            <a:ext cx="4876800" cy="1235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1066800" y="587375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0000FF"/>
                </a:solidFill>
                <a:latin typeface="Corbel" pitchFamily="34" charset="0"/>
              </a:rPr>
              <a:t>(E)</a:t>
            </a:r>
            <a:endParaRPr lang="en-US" sz="4000">
              <a:solidFill>
                <a:srgbClr val="0000FF"/>
              </a:solidFill>
              <a:latin typeface="Corbe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1981200"/>
            <a:ext cx="7924800" cy="1384995"/>
          </a:xfrm>
          <a:prstGeom prst="rect">
            <a:avLst/>
          </a:prstGeom>
          <a:solidFill>
            <a:srgbClr val="E4F88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u="sng" smtClean="0">
                <a:solidFill>
                  <a:srgbClr val="C00000"/>
                </a:solidFill>
                <a:latin typeface="Corbel" pitchFamily="34" charset="0"/>
              </a:rPr>
              <a:t>Claim</a:t>
            </a:r>
            <a:r>
              <a:rPr lang="en-US" sz="2800" smtClean="0">
                <a:solidFill>
                  <a:srgbClr val="C00000"/>
                </a:solidFill>
                <a:latin typeface="Corbel" pitchFamily="34" charset="0"/>
              </a:rPr>
              <a:t>:</a:t>
            </a:r>
            <a:r>
              <a:rPr lang="en-US" sz="2800" smtClean="0">
                <a:latin typeface="Corbel" pitchFamily="34" charset="0"/>
              </a:rPr>
              <a:t> (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E</a:t>
            </a:r>
            <a:r>
              <a:rPr lang="en-US" sz="2800" smtClean="0">
                <a:latin typeface="Corbel" pitchFamily="34" charset="0"/>
              </a:rPr>
              <a:t>) is true identity over </a:t>
            </a:r>
            <a:r>
              <a:rPr lang="en-US" sz="2800" i="1" smtClean="0">
                <a:solidFill>
                  <a:srgbClr val="FF0000"/>
                </a:solidFill>
                <a:latin typeface="Corbel" pitchFamily="34" charset="0"/>
              </a:rPr>
              <a:t>S</a:t>
            </a:r>
            <a:r>
              <a:rPr lang="en-US" sz="2800" smtClean="0">
                <a:latin typeface="Corbel" pitchFamily="34" charset="0"/>
              </a:rPr>
              <a:t>; in fact for every ideal </a:t>
            </a:r>
            <a:r>
              <a:rPr lang="en-US" sz="2800" i="1" smtClean="0">
                <a:solidFill>
                  <a:srgbClr val="FF0000"/>
                </a:solidFill>
                <a:latin typeface="Corbel" pitchFamily="34" charset="0"/>
              </a:rPr>
              <a:t>J</a:t>
            </a:r>
            <a:r>
              <a:rPr lang="en-US" sz="2800" i="1" smtClean="0">
                <a:latin typeface="Corbel" pitchFamily="34" charset="0"/>
              </a:rPr>
              <a:t> in </a:t>
            </a:r>
            <a:r>
              <a:rPr lang="en-US" sz="2800" i="1" smtClean="0">
                <a:solidFill>
                  <a:srgbClr val="FF0000"/>
                </a:solidFill>
                <a:latin typeface="Corbel" pitchFamily="34" charset="0"/>
              </a:rPr>
              <a:t>R</a:t>
            </a:r>
            <a:r>
              <a:rPr lang="en-US" sz="2800" smtClean="0">
                <a:latin typeface="Corbel" pitchFamily="34" charset="0"/>
              </a:rPr>
              <a:t>:</a:t>
            </a:r>
          </a:p>
          <a:p>
            <a:r>
              <a:rPr lang="en-US" sz="2800" smtClean="0">
                <a:latin typeface="Corbel" pitchFamily="34" charset="0"/>
              </a:rPr>
              <a:t>        (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E</a:t>
            </a:r>
            <a:r>
              <a:rPr lang="en-US" sz="2800" smtClean="0">
                <a:latin typeface="Corbel" pitchFamily="34" charset="0"/>
              </a:rPr>
              <a:t>) is true in </a:t>
            </a:r>
            <a:r>
              <a:rPr lang="en-US" sz="2800" i="1" smtClean="0">
                <a:solidFill>
                  <a:srgbClr val="FF0000"/>
                </a:solidFill>
                <a:latin typeface="Corbel" pitchFamily="34" charset="0"/>
              </a:rPr>
              <a:t>R</a:t>
            </a:r>
            <a:r>
              <a:rPr lang="en-US" sz="2800" i="1" smtClean="0">
                <a:solidFill>
                  <a:srgbClr val="0000FF"/>
                </a:solidFill>
                <a:latin typeface="Corbel" pitchFamily="34" charset="0"/>
              </a:rPr>
              <a:t>/</a:t>
            </a:r>
            <a:r>
              <a:rPr lang="en-US" sz="2800" i="1" smtClean="0">
                <a:solidFill>
                  <a:srgbClr val="FF0000"/>
                </a:solidFill>
                <a:latin typeface="Corbel" pitchFamily="34" charset="0"/>
              </a:rPr>
              <a:t>J</a:t>
            </a:r>
            <a:r>
              <a:rPr lang="en-US" sz="2800" smtClean="0">
                <a:latin typeface="Corbel" pitchFamily="34" charset="0"/>
              </a:rPr>
              <a:t>    iff   </a:t>
            </a:r>
            <a:r>
              <a:rPr lang="en-US" sz="2800" i="1" smtClean="0">
                <a:solidFill>
                  <a:srgbClr val="FF0000"/>
                </a:solidFill>
                <a:latin typeface="Corbel" pitchFamily="34" charset="0"/>
              </a:rPr>
              <a:t>J</a:t>
            </a:r>
            <a:r>
              <a:rPr lang="en-US" sz="2800" i="1" smtClean="0">
                <a:latin typeface="Corbel" pitchFamily="34" charset="0"/>
              </a:rPr>
              <a:t>    </a:t>
            </a:r>
            <a:r>
              <a:rPr lang="en-US" sz="2800" i="1" smtClean="0">
                <a:solidFill>
                  <a:srgbClr val="FF0000"/>
                </a:solidFill>
                <a:latin typeface="Corbel" pitchFamily="34" charset="0"/>
              </a:rPr>
              <a:t>I</a:t>
            </a:r>
            <a:endParaRPr lang="en-US" sz="2800" i="1">
              <a:solidFill>
                <a:srgbClr val="FF0000"/>
              </a:solidFill>
              <a:latin typeface="Corbe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38100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Corbel" pitchFamily="34" charset="0"/>
              </a:rPr>
              <a:t>Proof:</a:t>
            </a:r>
            <a:endParaRPr lang="en-US">
              <a:latin typeface="Corbel" pitchFamily="34" charset="0"/>
            </a:endParaRPr>
          </a:p>
        </p:txBody>
      </p:sp>
      <p:pic>
        <p:nvPicPr>
          <p:cNvPr id="30617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72441" y="3997325"/>
            <a:ext cx="6733359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678180" y="4365337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00FF"/>
                </a:solidFill>
                <a:latin typeface="Corbel" pitchFamily="34" charset="0"/>
              </a:rPr>
              <a:t>(E) =</a:t>
            </a:r>
            <a:endParaRPr lang="en-US">
              <a:solidFill>
                <a:srgbClr val="0000FF"/>
              </a:solidFill>
              <a:latin typeface="Corbel" pitchFamily="34" charset="0"/>
            </a:endParaRPr>
          </a:p>
        </p:txBody>
      </p:sp>
      <p:sp>
        <p:nvSpPr>
          <p:cNvPr id="13" name="מלבן 12"/>
          <p:cNvSpPr/>
          <p:nvPr/>
        </p:nvSpPr>
        <p:spPr bwMode="auto">
          <a:xfrm>
            <a:off x="8053800" y="5379625"/>
            <a:ext cx="252000" cy="252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sp>
        <p:nvSpPr>
          <p:cNvPr id="14" name="מלבן 13"/>
          <p:cNvSpPr/>
          <p:nvPr/>
        </p:nvSpPr>
        <p:spPr bwMode="auto">
          <a:xfrm>
            <a:off x="457200" y="3794125"/>
            <a:ext cx="7924800" cy="1905000"/>
          </a:xfrm>
          <a:prstGeom prst="rect">
            <a:avLst/>
          </a:prstGeom>
          <a:noFill/>
          <a:ln w="3175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4467225" y="2962277"/>
            <a:ext cx="228600" cy="30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מלבן מעוגל 15"/>
          <p:cNvSpPr/>
          <p:nvPr/>
        </p:nvSpPr>
        <p:spPr bwMode="auto">
          <a:xfrm>
            <a:off x="678180" y="228600"/>
            <a:ext cx="7375620" cy="1524000"/>
          </a:xfrm>
          <a:prstGeom prst="roundRect">
            <a:avLst/>
          </a:prstGeom>
          <a:noFill/>
          <a:ln w="38100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46860" y="2532751"/>
            <a:ext cx="297180" cy="30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03740" y="3366195"/>
            <a:ext cx="2978260" cy="289009"/>
          </a:xfrm>
          <a:prstGeom prst="rect">
            <a:avLst/>
          </a:prstGeom>
          <a:noFill/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</p:spPr>
      </p:pic>
      <p:cxnSp>
        <p:nvCxnSpPr>
          <p:cNvPr id="21" name="מחבר חץ ישר 20"/>
          <p:cNvCxnSpPr/>
          <p:nvPr/>
        </p:nvCxnSpPr>
        <p:spPr bwMode="auto">
          <a:xfrm rot="10800000">
            <a:off x="4876801" y="3149559"/>
            <a:ext cx="1132635" cy="21663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advTm="2507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A9B5E3C-764A-4E86-96C9-7C8081EDA24B}" type="slidenum">
              <a:rPr lang="he-IL" smtClean="0"/>
              <a:pPr/>
              <a:t>29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81000" y="1317625"/>
            <a:ext cx="8458200" cy="342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chemeClr val="tx1"/>
              </a:buClr>
            </a:pPr>
            <a:endParaRPr lang="en-US" sz="3200">
              <a:solidFill>
                <a:srgbClr val="0000FF"/>
              </a:solidFill>
            </a:endParaRP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81000"/>
            <a:ext cx="4876800" cy="1235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1066800" y="587375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0000FF"/>
                </a:solidFill>
                <a:latin typeface="Corbel" pitchFamily="34" charset="0"/>
              </a:rPr>
              <a:t>(E)</a:t>
            </a:r>
            <a:endParaRPr lang="en-US" sz="4000">
              <a:solidFill>
                <a:srgbClr val="0000FF"/>
              </a:solidFill>
              <a:latin typeface="Corbel" pitchFamily="34" charset="0"/>
            </a:endParaRPr>
          </a:p>
        </p:txBody>
      </p:sp>
      <p:sp>
        <p:nvSpPr>
          <p:cNvPr id="16" name="מלבן מעוגל 15"/>
          <p:cNvSpPr/>
          <p:nvPr/>
        </p:nvSpPr>
        <p:spPr bwMode="auto">
          <a:xfrm>
            <a:off x="678180" y="228600"/>
            <a:ext cx="7375620" cy="1524000"/>
          </a:xfrm>
          <a:prstGeom prst="roundRect">
            <a:avLst/>
          </a:prstGeom>
          <a:noFill/>
          <a:ln w="38100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" y="3807767"/>
            <a:ext cx="7924800" cy="523220"/>
          </a:xfrm>
          <a:prstGeom prst="rect">
            <a:avLst/>
          </a:prstGeom>
          <a:solidFill>
            <a:srgbClr val="E4F88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u="sng" smtClean="0">
                <a:solidFill>
                  <a:srgbClr val="C00000"/>
                </a:solidFill>
                <a:latin typeface="Corbel" pitchFamily="34" charset="0"/>
              </a:rPr>
              <a:t>Lemma</a:t>
            </a:r>
            <a:r>
              <a:rPr lang="en-US" sz="2800" smtClean="0">
                <a:solidFill>
                  <a:srgbClr val="C00000"/>
                </a:solidFill>
                <a:latin typeface="Corbel" pitchFamily="34" charset="0"/>
              </a:rPr>
              <a:t>:</a:t>
            </a:r>
            <a:r>
              <a:rPr lang="en-US" sz="2800" smtClean="0">
                <a:latin typeface="Corbel" pitchFamily="34" charset="0"/>
              </a:rPr>
              <a:t> Let </a:t>
            </a:r>
            <a:r>
              <a:rPr lang="en-US" sz="2800" i="1" smtClean="0">
                <a:solidFill>
                  <a:srgbClr val="0000FF"/>
                </a:solidFill>
                <a:latin typeface="Corbel" pitchFamily="34" charset="0"/>
              </a:rPr>
              <a:t>H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 </a:t>
            </a:r>
            <a:r>
              <a:rPr lang="en-US" sz="2800" smtClean="0">
                <a:latin typeface="Corbel" pitchFamily="34" charset="0"/>
              </a:rPr>
              <a:t>    </a:t>
            </a:r>
            <a:r>
              <a:rPr lang="en-US" sz="2800" i="1" smtClean="0">
                <a:solidFill>
                  <a:srgbClr val="0000FF"/>
                </a:solidFill>
                <a:latin typeface="Corbel" pitchFamily="34" charset="0"/>
              </a:rPr>
              <a:t>R</a:t>
            </a:r>
            <a:r>
              <a:rPr lang="en-US" sz="2800" smtClean="0">
                <a:latin typeface="Corbel" pitchFamily="34" charset="0"/>
              </a:rPr>
              <a:t>. If 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ideal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</a:rPr>
              <a:t>(</a:t>
            </a:r>
            <a:r>
              <a:rPr lang="en-US" sz="2800" i="1" smtClean="0">
                <a:solidFill>
                  <a:srgbClr val="0000FF"/>
                </a:solidFill>
                <a:latin typeface="Corbel" pitchFamily="34" charset="0"/>
              </a:rPr>
              <a:t>H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</a:rPr>
              <a:t>)=</a:t>
            </a:r>
            <a:r>
              <a:rPr lang="en-US" sz="2800" i="1" smtClean="0">
                <a:solidFill>
                  <a:srgbClr val="0000FF"/>
                </a:solidFill>
                <a:latin typeface="Corbel" pitchFamily="34" charset="0"/>
              </a:rPr>
              <a:t>I</a:t>
            </a:r>
            <a:r>
              <a:rPr lang="en-US" sz="2800" smtClean="0">
                <a:latin typeface="Corbel" pitchFamily="34" charset="0"/>
              </a:rPr>
              <a:t>, then 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</a:rPr>
              <a:t>|</a:t>
            </a:r>
            <a:r>
              <a:rPr lang="en-US" sz="2800" i="1" smtClean="0">
                <a:solidFill>
                  <a:srgbClr val="0000FF"/>
                </a:solidFill>
                <a:latin typeface="Corbel" pitchFamily="34" charset="0"/>
              </a:rPr>
              <a:t>H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</a:rPr>
              <a:t>|&gt;</a:t>
            </a:r>
            <a:r>
              <a:rPr lang="en-US" sz="2800" i="1" smtClean="0">
                <a:solidFill>
                  <a:srgbClr val="0000FF"/>
                </a:solidFill>
                <a:latin typeface="Corbel" pitchFamily="34" charset="0"/>
              </a:rPr>
              <a:t>2</a:t>
            </a:r>
            <a:r>
              <a:rPr lang="en-US" sz="2800" i="1" baseline="30000" smtClean="0">
                <a:solidFill>
                  <a:srgbClr val="0000FF"/>
                </a:solidFill>
                <a:latin typeface="Corbel" pitchFamily="34" charset="0"/>
              </a:rPr>
              <a:t>n</a:t>
            </a:r>
            <a:r>
              <a:rPr lang="en-US" sz="2800" smtClean="0">
                <a:latin typeface="Corbel" pitchFamily="34" charset="0"/>
              </a:rPr>
              <a:t>.</a:t>
            </a:r>
            <a:endParaRPr lang="en-US" sz="2800">
              <a:solidFill>
                <a:srgbClr val="FF0000"/>
              </a:solidFill>
              <a:latin typeface="Corbel" pitchFamily="34" charset="0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8435" y="3932027"/>
            <a:ext cx="300990" cy="30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TextBox 23"/>
          <p:cNvSpPr txBox="1"/>
          <p:nvPr/>
        </p:nvSpPr>
        <p:spPr>
          <a:xfrm>
            <a:off x="457200" y="4495800"/>
            <a:ext cx="779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Corbel" pitchFamily="34" charset="0"/>
              </a:rPr>
              <a:t>Proof</a:t>
            </a:r>
            <a:r>
              <a:rPr lang="en-US" sz="2800" smtClean="0">
                <a:latin typeface="Corbel" pitchFamily="34" charset="0"/>
              </a:rPr>
              <a:t>: Essentially, because the dimension of the vector space 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span</a:t>
            </a:r>
            <a:r>
              <a:rPr lang="en-US" sz="2800" smtClean="0">
                <a:latin typeface="Corbel" pitchFamily="34" charset="0"/>
              </a:rPr>
              <a:t>(                     of    ) is </a:t>
            </a:r>
            <a:r>
              <a:rPr lang="en-US" sz="2800" i="1" smtClean="0">
                <a:solidFill>
                  <a:srgbClr val="0000FF"/>
                </a:solidFill>
                <a:latin typeface="Corbel" pitchFamily="34" charset="0"/>
              </a:rPr>
              <a:t>2</a:t>
            </a:r>
            <a:r>
              <a:rPr lang="en-US" sz="2800" i="1" baseline="30000" smtClean="0">
                <a:solidFill>
                  <a:srgbClr val="0000FF"/>
                </a:solidFill>
                <a:latin typeface="Corbel" pitchFamily="34" charset="0"/>
              </a:rPr>
              <a:t>n</a:t>
            </a:r>
            <a:r>
              <a:rPr lang="en-US" sz="2800" smtClean="0">
                <a:latin typeface="Corbel" pitchFamily="34" charset="0"/>
              </a:rPr>
              <a:t>.</a:t>
            </a:r>
            <a:endParaRPr lang="en-US" sz="2800">
              <a:latin typeface="Corbel" pitchFamily="34" charset="0"/>
            </a:endParaRPr>
          </a:p>
        </p:txBody>
      </p:sp>
      <p:sp>
        <p:nvSpPr>
          <p:cNvPr id="25" name="מלבן 24"/>
          <p:cNvSpPr/>
          <p:nvPr/>
        </p:nvSpPr>
        <p:spPr bwMode="auto">
          <a:xfrm>
            <a:off x="8001000" y="5074797"/>
            <a:ext cx="252000" cy="252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sp>
        <p:nvSpPr>
          <p:cNvPr id="26" name="מלבן 25"/>
          <p:cNvSpPr/>
          <p:nvPr/>
        </p:nvSpPr>
        <p:spPr bwMode="auto">
          <a:xfrm>
            <a:off x="495300" y="4419600"/>
            <a:ext cx="7886700" cy="1051560"/>
          </a:xfrm>
          <a:prstGeom prst="rect">
            <a:avLst/>
          </a:prstGeom>
          <a:noFill/>
          <a:ln w="3175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6610" y="5025886"/>
            <a:ext cx="2133600" cy="379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TextBox 19"/>
          <p:cNvSpPr txBox="1"/>
          <p:nvPr/>
        </p:nvSpPr>
        <p:spPr>
          <a:xfrm>
            <a:off x="457200" y="1980421"/>
            <a:ext cx="7924800" cy="1384995"/>
          </a:xfrm>
          <a:prstGeom prst="rect">
            <a:avLst/>
          </a:prstGeom>
          <a:solidFill>
            <a:srgbClr val="E4F88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u="sng" smtClean="0">
                <a:solidFill>
                  <a:srgbClr val="C00000"/>
                </a:solidFill>
                <a:latin typeface="Corbel" pitchFamily="34" charset="0"/>
              </a:rPr>
              <a:t>Claim</a:t>
            </a:r>
            <a:r>
              <a:rPr lang="en-US" sz="2800" smtClean="0">
                <a:solidFill>
                  <a:srgbClr val="C00000"/>
                </a:solidFill>
                <a:latin typeface="Corbel" pitchFamily="34" charset="0"/>
              </a:rPr>
              <a:t>:</a:t>
            </a:r>
            <a:r>
              <a:rPr lang="en-US" sz="2800" smtClean="0">
                <a:latin typeface="Corbel" pitchFamily="34" charset="0"/>
              </a:rPr>
              <a:t> (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E</a:t>
            </a:r>
            <a:r>
              <a:rPr lang="en-US" sz="2800" smtClean="0">
                <a:latin typeface="Corbel" pitchFamily="34" charset="0"/>
              </a:rPr>
              <a:t>) is true identity over </a:t>
            </a:r>
            <a:r>
              <a:rPr lang="en-US" sz="2800" i="1" smtClean="0">
                <a:solidFill>
                  <a:srgbClr val="FF0000"/>
                </a:solidFill>
                <a:latin typeface="Corbel" pitchFamily="34" charset="0"/>
              </a:rPr>
              <a:t>S</a:t>
            </a:r>
            <a:r>
              <a:rPr lang="en-US" sz="2800" smtClean="0">
                <a:latin typeface="Corbel" pitchFamily="34" charset="0"/>
              </a:rPr>
              <a:t>; in fact for every ideal </a:t>
            </a:r>
            <a:r>
              <a:rPr lang="en-US" sz="2800" i="1" smtClean="0">
                <a:solidFill>
                  <a:srgbClr val="FF0000"/>
                </a:solidFill>
                <a:latin typeface="Corbel" pitchFamily="34" charset="0"/>
              </a:rPr>
              <a:t>J</a:t>
            </a:r>
            <a:r>
              <a:rPr lang="en-US" sz="2800" smtClean="0">
                <a:latin typeface="Corbel" pitchFamily="34" charset="0"/>
              </a:rPr>
              <a:t> in </a:t>
            </a:r>
            <a:r>
              <a:rPr lang="en-US" sz="2800" i="1" smtClean="0">
                <a:solidFill>
                  <a:srgbClr val="FF0000"/>
                </a:solidFill>
                <a:latin typeface="Corbel" pitchFamily="34" charset="0"/>
              </a:rPr>
              <a:t>R</a:t>
            </a:r>
            <a:r>
              <a:rPr lang="en-US" sz="2800" smtClean="0">
                <a:latin typeface="Corbel" pitchFamily="34" charset="0"/>
              </a:rPr>
              <a:t>:</a:t>
            </a:r>
          </a:p>
          <a:p>
            <a:r>
              <a:rPr lang="en-US" sz="2800" smtClean="0">
                <a:latin typeface="Corbel" pitchFamily="34" charset="0"/>
              </a:rPr>
              <a:t>        (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E</a:t>
            </a:r>
            <a:r>
              <a:rPr lang="en-US" sz="2800" smtClean="0">
                <a:latin typeface="Corbel" pitchFamily="34" charset="0"/>
              </a:rPr>
              <a:t>) is true in </a:t>
            </a:r>
            <a:r>
              <a:rPr lang="en-US" sz="2800" i="1" smtClean="0">
                <a:solidFill>
                  <a:srgbClr val="FF0000"/>
                </a:solidFill>
                <a:latin typeface="Corbel" pitchFamily="34" charset="0"/>
              </a:rPr>
              <a:t>R</a:t>
            </a:r>
            <a:r>
              <a:rPr lang="en-US" sz="2800" i="1" smtClean="0">
                <a:solidFill>
                  <a:srgbClr val="0000FF"/>
                </a:solidFill>
                <a:latin typeface="Corbel" pitchFamily="34" charset="0"/>
              </a:rPr>
              <a:t>/</a:t>
            </a:r>
            <a:r>
              <a:rPr lang="en-US" sz="2800" i="1" smtClean="0">
                <a:solidFill>
                  <a:srgbClr val="FF0000"/>
                </a:solidFill>
                <a:latin typeface="Corbel" pitchFamily="34" charset="0"/>
              </a:rPr>
              <a:t>J</a:t>
            </a:r>
            <a:r>
              <a:rPr lang="en-US" sz="2800" smtClean="0">
                <a:latin typeface="Corbel" pitchFamily="34" charset="0"/>
              </a:rPr>
              <a:t>    iff   </a:t>
            </a:r>
            <a:r>
              <a:rPr lang="en-US" sz="2800" i="1" smtClean="0">
                <a:solidFill>
                  <a:srgbClr val="FF0000"/>
                </a:solidFill>
                <a:latin typeface="Corbel" pitchFamily="34" charset="0"/>
              </a:rPr>
              <a:t>J</a:t>
            </a:r>
            <a:r>
              <a:rPr lang="en-US" sz="2800" i="1" smtClean="0">
                <a:latin typeface="Corbel" pitchFamily="34" charset="0"/>
              </a:rPr>
              <a:t>    </a:t>
            </a:r>
            <a:r>
              <a:rPr lang="en-US" sz="2800" i="1" smtClean="0">
                <a:solidFill>
                  <a:srgbClr val="FF0000"/>
                </a:solidFill>
                <a:latin typeface="Corbel" pitchFamily="34" charset="0"/>
              </a:rPr>
              <a:t>I</a:t>
            </a:r>
            <a:endParaRPr lang="en-US" sz="2800" i="1">
              <a:solidFill>
                <a:srgbClr val="FF0000"/>
              </a:solidFill>
              <a:latin typeface="Corbel" pitchFamily="34" charset="0"/>
            </a:endParaRP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4467225" y="2962277"/>
            <a:ext cx="228600" cy="30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6860" y="2532751"/>
            <a:ext cx="297180" cy="30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03740" y="3366195"/>
            <a:ext cx="2978260" cy="289009"/>
          </a:xfrm>
          <a:prstGeom prst="rect">
            <a:avLst/>
          </a:prstGeom>
          <a:noFill/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</p:spPr>
      </p:pic>
      <p:cxnSp>
        <p:nvCxnSpPr>
          <p:cNvPr id="32" name="מחבר חץ ישר 20"/>
          <p:cNvCxnSpPr/>
          <p:nvPr/>
        </p:nvCxnSpPr>
        <p:spPr bwMode="auto">
          <a:xfrm rot="10800000">
            <a:off x="4876801" y="3149559"/>
            <a:ext cx="1132635" cy="21663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advTm="2507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54013" y="2286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5400" b="0">
                <a:solidFill>
                  <a:srgbClr val="484600"/>
                </a:solidFill>
                <a:latin typeface="Arial Rounded MT Bold" pitchFamily="34" charset="0"/>
                <a:cs typeface="Arial" pitchFamily="34" charset="0"/>
              </a:rPr>
              <a:t>Main </a:t>
            </a:r>
            <a:r>
              <a:rPr lang="en-US" sz="5400" b="0" smtClean="0">
                <a:solidFill>
                  <a:srgbClr val="484600"/>
                </a:solidFill>
                <a:latin typeface="Arial Rounded MT Bold" pitchFamily="34" charset="0"/>
                <a:cs typeface="Arial" pitchFamily="34" charset="0"/>
              </a:rPr>
              <a:t> Question</a:t>
            </a:r>
            <a:endParaRPr lang="en-US" sz="5400" b="0">
              <a:solidFill>
                <a:srgbClr val="484600"/>
              </a:solidFill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13315" name="Rectangle 20"/>
          <p:cNvSpPr>
            <a:spLocks noChangeArrowheads="1"/>
          </p:cNvSpPr>
          <p:nvPr/>
        </p:nvSpPr>
        <p:spPr bwMode="auto">
          <a:xfrm>
            <a:off x="354012" y="1295400"/>
            <a:ext cx="8561387" cy="441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eaLnBrk="0" hangingPunct="0">
              <a:spcBef>
                <a:spcPts val="0"/>
              </a:spcBef>
              <a:buClr>
                <a:srgbClr val="000099"/>
              </a:buClr>
              <a:buSzPct val="145000"/>
            </a:pPr>
            <a:r>
              <a:rPr lang="en-US" sz="3600" smtClean="0">
                <a:solidFill>
                  <a:srgbClr val="0000FF"/>
                </a:solidFill>
                <a:latin typeface="Corbel" pitchFamily="34" charset="0"/>
                <a:cs typeface="Times New Roman" pitchFamily="18" charset="0"/>
                <a:sym typeface="Wingdings" pitchFamily="2" charset="2"/>
              </a:rPr>
              <a:t>Given an arithmetic formula </a:t>
            </a:r>
            <a:r>
              <a:rPr lang="az-Cyrl-AZ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Ф</a:t>
            </a:r>
            <a:r>
              <a:rPr lang="en-US" sz="3600" smtClean="0">
                <a:solidFill>
                  <a:srgbClr val="0000FF"/>
                </a:solidFill>
                <a:latin typeface="Corbel" pitchFamily="34" charset="0"/>
                <a:cs typeface="Times New Roman" pitchFamily="18" charset="0"/>
                <a:sym typeface="Wingdings" pitchFamily="2" charset="2"/>
              </a:rPr>
              <a:t> computing  the zero polynomial, what is the </a:t>
            </a:r>
            <a:r>
              <a:rPr lang="en-US" sz="3600" smtClean="0">
                <a:solidFill>
                  <a:srgbClr val="FF0000"/>
                </a:solidFill>
                <a:latin typeface="Corbel" pitchFamily="34" charset="0"/>
                <a:cs typeface="Times New Roman" pitchFamily="18" charset="0"/>
                <a:sym typeface="Wingdings" pitchFamily="2" charset="2"/>
              </a:rPr>
              <a:t>minimal</a:t>
            </a:r>
            <a:r>
              <a:rPr lang="en-US" sz="3600" smtClean="0">
                <a:solidFill>
                  <a:srgbClr val="0000FF"/>
                </a:solidFill>
                <a:latin typeface="Corbel" pitchFamily="34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>
                <a:solidFill>
                  <a:srgbClr val="FF0000"/>
                </a:solidFill>
                <a:latin typeface="Corbel" pitchFamily="34" charset="0"/>
                <a:cs typeface="Times New Roman" pitchFamily="18" charset="0"/>
                <a:sym typeface="Wingdings" pitchFamily="2" charset="2"/>
              </a:rPr>
              <a:t>number</a:t>
            </a:r>
            <a:r>
              <a:rPr lang="en-US" sz="3600">
                <a:solidFill>
                  <a:srgbClr val="0000FF"/>
                </a:solidFill>
                <a:latin typeface="Corbel" pitchFamily="34" charset="0"/>
                <a:cs typeface="Times New Roman" pitchFamily="18" charset="0"/>
                <a:sym typeface="Wingdings" pitchFamily="2" charset="2"/>
              </a:rPr>
              <a:t> of </a:t>
            </a:r>
            <a:r>
              <a:rPr lang="en-US" sz="3600" smtClean="0">
                <a:solidFill>
                  <a:srgbClr val="000099"/>
                </a:solidFill>
                <a:latin typeface="Corbel" pitchFamily="34" charset="0"/>
                <a:cs typeface="Times New Roman" pitchFamily="18" charset="0"/>
                <a:sym typeface="Wingdings" pitchFamily="2" charset="2"/>
              </a:rPr>
              <a:t>such elementary</a:t>
            </a:r>
            <a:r>
              <a:rPr lang="en-US" sz="3600" smtClean="0">
                <a:solidFill>
                  <a:srgbClr val="0000FF"/>
                </a:solidFill>
                <a:latin typeface="Corbel" pitchFamily="34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smtClean="0">
                <a:solidFill>
                  <a:srgbClr val="000099"/>
                </a:solidFill>
                <a:latin typeface="Corbel" pitchFamily="34" charset="0"/>
                <a:cs typeface="Times New Roman" pitchFamily="18" charset="0"/>
                <a:sym typeface="Wingdings" pitchFamily="2" charset="2"/>
              </a:rPr>
              <a:t>operations </a:t>
            </a:r>
            <a:r>
              <a:rPr lang="en-US" sz="3600" smtClean="0">
                <a:solidFill>
                  <a:srgbClr val="0000FF"/>
                </a:solidFill>
                <a:latin typeface="Corbel" pitchFamily="34" charset="0"/>
                <a:cs typeface="Times New Roman" pitchFamily="18" charset="0"/>
                <a:sym typeface="Wingdings" pitchFamily="2" charset="2"/>
              </a:rPr>
              <a:t>one needs to perform in order to reach </a:t>
            </a:r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0</a:t>
            </a:r>
            <a:r>
              <a:rPr lang="en-US" sz="3600" smtClean="0">
                <a:solidFill>
                  <a:srgbClr val="FF0000"/>
                </a:solidFill>
                <a:latin typeface="Corbel" pitchFamily="34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000" smtClean="0">
                <a:solidFill>
                  <a:srgbClr val="33CC33"/>
                </a:solidFill>
                <a:latin typeface="Corbel" pitchFamily="34" charset="0"/>
                <a:cs typeface="Times New Roman" pitchFamily="18" charset="0"/>
                <a:sym typeface="Wingdings" pitchFamily="2" charset="2"/>
              </a:rPr>
              <a:t>?</a:t>
            </a:r>
            <a:endParaRPr lang="en-US" sz="3600">
              <a:solidFill>
                <a:srgbClr val="33CC33"/>
              </a:solidFill>
              <a:latin typeface="Corbel" pitchFamily="34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3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6" name="הסבר ענן 5"/>
          <p:cNvSpPr/>
          <p:nvPr/>
        </p:nvSpPr>
        <p:spPr bwMode="auto">
          <a:xfrm>
            <a:off x="1295400" y="4419600"/>
            <a:ext cx="7620000" cy="2286000"/>
          </a:xfrm>
          <a:prstGeom prst="cloudCallout">
            <a:avLst>
              <a:gd name="adj1" fmla="val -11121"/>
              <a:gd name="adj2" fmla="val -84233"/>
            </a:avLst>
          </a:prstGeom>
          <a:solidFill>
            <a:srgbClr val="FFFF00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3600" smtClean="0">
                <a:latin typeface="Corbel" pitchFamily="34" charset="0"/>
              </a:rPr>
              <a:t>Polynomial Identity Testing (</a:t>
            </a:r>
            <a:r>
              <a:rPr lang="en-US" sz="3600" smtClean="0">
                <a:solidFill>
                  <a:srgbClr val="0000FF"/>
                </a:solidFill>
                <a:latin typeface="Corbel" pitchFamily="34" charset="0"/>
              </a:rPr>
              <a:t>PIT</a:t>
            </a:r>
            <a:r>
              <a:rPr lang="en-US" sz="3600" smtClean="0">
                <a:latin typeface="Corbel" pitchFamily="34" charset="0"/>
              </a:rPr>
              <a:t>): </a:t>
            </a:r>
            <a:r>
              <a:rPr lang="en-US" sz="3600" u="sng" smtClean="0">
                <a:solidFill>
                  <a:srgbClr val="C00000"/>
                </a:solidFill>
                <a:latin typeface="Corbel" pitchFamily="34" charset="0"/>
              </a:rPr>
              <a:t>determine</a:t>
            </a:r>
            <a:r>
              <a:rPr lang="en-US" sz="3600" smtClean="0">
                <a:latin typeface="Corbel" pitchFamily="34" charset="0"/>
              </a:rPr>
              <a:t> if </a:t>
            </a:r>
            <a:r>
              <a:rPr lang="az-Cyrl-AZ" sz="36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Ф</a:t>
            </a:r>
            <a:r>
              <a:rPr lang="en-US" sz="3600" smtClean="0">
                <a:solidFill>
                  <a:srgbClr val="0000FF"/>
                </a:solidFill>
                <a:latin typeface="Corbel" pitchFamily="34" charset="0"/>
                <a:sym typeface="Wingdings" pitchFamily="2" charset="2"/>
              </a:rPr>
              <a:t>=</a:t>
            </a:r>
            <a:r>
              <a:rPr lang="en-US" sz="36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0</a:t>
            </a:r>
            <a:r>
              <a:rPr lang="en-US" sz="3600" smtClean="0">
                <a:solidFill>
                  <a:srgbClr val="0000FF"/>
                </a:solidFill>
                <a:latin typeface="Corbel" pitchFamily="34" charset="0"/>
                <a:sym typeface="Wingdings" pitchFamily="2" charset="2"/>
              </a:rPr>
              <a:t> </a:t>
            </a:r>
            <a:r>
              <a:rPr lang="en-US" sz="3200" smtClean="0">
                <a:solidFill>
                  <a:srgbClr val="FF0000"/>
                </a:solidFill>
                <a:sym typeface="Wingdings" pitchFamily="2" charset="2"/>
              </a:rPr>
              <a:t>?</a:t>
            </a:r>
            <a:endParaRPr kumimoji="0" lang="en-US" sz="32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sp>
        <p:nvSpPr>
          <p:cNvPr id="5" name="הסבר ענן 4"/>
          <p:cNvSpPr/>
          <p:nvPr/>
        </p:nvSpPr>
        <p:spPr bwMode="auto">
          <a:xfrm>
            <a:off x="354013" y="4114800"/>
            <a:ext cx="7037387" cy="2438400"/>
          </a:xfrm>
          <a:prstGeom prst="cloudCallout">
            <a:avLst>
              <a:gd name="adj1" fmla="val 21183"/>
              <a:gd name="adj2" fmla="val -72408"/>
            </a:avLst>
          </a:prstGeom>
          <a:solidFill>
            <a:srgbClr val="E6E68A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800" smtClean="0">
                <a:latin typeface="Corbel" pitchFamily="34" charset="0"/>
              </a:rPr>
              <a:t>The problem of proving </a:t>
            </a:r>
            <a:r>
              <a:rPr lang="az-Cyrl-AZ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Ф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=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0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 </a:t>
            </a:r>
            <a:r>
              <a:rPr lang="en-US" sz="2800" smtClean="0">
                <a:latin typeface="Corbel" pitchFamily="34" charset="0"/>
              </a:rPr>
              <a:t>is equal to the problem of proving 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  <a:sym typeface="Wingdings" pitchFamily="2" charset="2"/>
              </a:rPr>
              <a:t>the equality of two given formulas</a:t>
            </a:r>
            <a:r>
              <a:rPr lang="en-US" sz="2800" smtClean="0">
                <a:latin typeface="Corbel" pitchFamily="34" charset="0"/>
              </a:rPr>
              <a:t> </a:t>
            </a:r>
            <a:endParaRPr kumimoji="0" lang="en-US" sz="28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rbe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advTm="120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5" grpId="0" animBg="1"/>
      <p:bldP spid="5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A9B5E3C-764A-4E86-96C9-7C8081EDA24B}" type="slidenum">
              <a:rPr lang="he-IL" smtClean="0"/>
              <a:pPr/>
              <a:t>30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81000" y="1317625"/>
            <a:ext cx="8458200" cy="342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chemeClr val="tx1"/>
              </a:buClr>
            </a:pPr>
            <a:endParaRPr lang="en-US" sz="3200">
              <a:solidFill>
                <a:srgbClr val="0000FF"/>
              </a:solidFill>
            </a:endParaRP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81000"/>
            <a:ext cx="4876800" cy="1235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1066800" y="587375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0000FF"/>
                </a:solidFill>
                <a:latin typeface="Corbel" pitchFamily="34" charset="0"/>
              </a:rPr>
              <a:t>(E)</a:t>
            </a:r>
            <a:endParaRPr lang="en-US" sz="4000">
              <a:solidFill>
                <a:srgbClr val="0000FF"/>
              </a:solidFill>
              <a:latin typeface="Corbel" pitchFamily="34" charset="0"/>
            </a:endParaRPr>
          </a:p>
        </p:txBody>
      </p:sp>
      <p:sp>
        <p:nvSpPr>
          <p:cNvPr id="16" name="מלבן מעוגל 15"/>
          <p:cNvSpPr/>
          <p:nvPr/>
        </p:nvSpPr>
        <p:spPr bwMode="auto">
          <a:xfrm>
            <a:off x="678180" y="228600"/>
            <a:ext cx="7375620" cy="1524000"/>
          </a:xfrm>
          <a:prstGeom prst="roundRect">
            <a:avLst/>
          </a:prstGeom>
          <a:noFill/>
          <a:ln w="38100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" y="3807767"/>
            <a:ext cx="7924800" cy="523220"/>
          </a:xfrm>
          <a:prstGeom prst="rect">
            <a:avLst/>
          </a:prstGeom>
          <a:solidFill>
            <a:srgbClr val="E4F88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u="sng" smtClean="0">
                <a:solidFill>
                  <a:srgbClr val="C00000"/>
                </a:solidFill>
                <a:latin typeface="Corbel" pitchFamily="34" charset="0"/>
              </a:rPr>
              <a:t>Lemma</a:t>
            </a:r>
            <a:r>
              <a:rPr lang="en-US" sz="2800" smtClean="0">
                <a:solidFill>
                  <a:srgbClr val="C00000"/>
                </a:solidFill>
                <a:latin typeface="Corbel" pitchFamily="34" charset="0"/>
              </a:rPr>
              <a:t>:</a:t>
            </a:r>
            <a:r>
              <a:rPr lang="en-US" sz="2800" smtClean="0">
                <a:latin typeface="Corbel" pitchFamily="34" charset="0"/>
              </a:rPr>
              <a:t> Let </a:t>
            </a:r>
            <a:r>
              <a:rPr lang="en-US" sz="2800" i="1" smtClean="0">
                <a:solidFill>
                  <a:srgbClr val="0000FF"/>
                </a:solidFill>
                <a:latin typeface="Corbel" pitchFamily="34" charset="0"/>
              </a:rPr>
              <a:t>H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 </a:t>
            </a:r>
            <a:r>
              <a:rPr lang="en-US" sz="2800" smtClean="0">
                <a:latin typeface="Corbel" pitchFamily="34" charset="0"/>
              </a:rPr>
              <a:t>    </a:t>
            </a:r>
            <a:r>
              <a:rPr lang="en-US" sz="2800" i="1" smtClean="0">
                <a:solidFill>
                  <a:srgbClr val="0000FF"/>
                </a:solidFill>
                <a:latin typeface="Corbel" pitchFamily="34" charset="0"/>
              </a:rPr>
              <a:t>R</a:t>
            </a:r>
            <a:r>
              <a:rPr lang="en-US" sz="2800" smtClean="0">
                <a:latin typeface="Corbel" pitchFamily="34" charset="0"/>
              </a:rPr>
              <a:t>. If 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ideal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</a:rPr>
              <a:t>(</a:t>
            </a:r>
            <a:r>
              <a:rPr lang="en-US" sz="2800" i="1" smtClean="0">
                <a:solidFill>
                  <a:srgbClr val="0000FF"/>
                </a:solidFill>
                <a:latin typeface="Corbel" pitchFamily="34" charset="0"/>
              </a:rPr>
              <a:t>H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</a:rPr>
              <a:t>)=</a:t>
            </a:r>
            <a:r>
              <a:rPr lang="en-US" sz="2800" i="1" smtClean="0">
                <a:solidFill>
                  <a:srgbClr val="0000FF"/>
                </a:solidFill>
                <a:latin typeface="Corbel" pitchFamily="34" charset="0"/>
              </a:rPr>
              <a:t>I</a:t>
            </a:r>
            <a:r>
              <a:rPr lang="en-US" sz="2800" smtClean="0">
                <a:latin typeface="Corbel" pitchFamily="34" charset="0"/>
              </a:rPr>
              <a:t>, then 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</a:rPr>
              <a:t>|</a:t>
            </a:r>
            <a:r>
              <a:rPr lang="en-US" sz="2800" i="1" smtClean="0">
                <a:solidFill>
                  <a:srgbClr val="0000FF"/>
                </a:solidFill>
                <a:latin typeface="Corbel" pitchFamily="34" charset="0"/>
              </a:rPr>
              <a:t>H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</a:rPr>
              <a:t>|&gt;</a:t>
            </a:r>
            <a:r>
              <a:rPr lang="en-US" sz="2800" i="1" smtClean="0">
                <a:solidFill>
                  <a:srgbClr val="0000FF"/>
                </a:solidFill>
                <a:latin typeface="Corbel" pitchFamily="34" charset="0"/>
              </a:rPr>
              <a:t>2</a:t>
            </a:r>
            <a:r>
              <a:rPr lang="en-US" sz="2800" i="1" baseline="30000" smtClean="0">
                <a:solidFill>
                  <a:srgbClr val="0000FF"/>
                </a:solidFill>
                <a:latin typeface="Corbel" pitchFamily="34" charset="0"/>
              </a:rPr>
              <a:t>n</a:t>
            </a:r>
            <a:r>
              <a:rPr lang="en-US" sz="2800" smtClean="0">
                <a:latin typeface="Corbel" pitchFamily="34" charset="0"/>
              </a:rPr>
              <a:t>.</a:t>
            </a:r>
            <a:endParaRPr lang="en-US" sz="2800">
              <a:solidFill>
                <a:srgbClr val="FF0000"/>
              </a:solidFill>
              <a:latin typeface="Corbel" pitchFamily="34" charset="0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8435" y="3932027"/>
            <a:ext cx="300990" cy="30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TextBox 19"/>
          <p:cNvSpPr txBox="1"/>
          <p:nvPr/>
        </p:nvSpPr>
        <p:spPr>
          <a:xfrm>
            <a:off x="457200" y="1980421"/>
            <a:ext cx="7924800" cy="1384995"/>
          </a:xfrm>
          <a:prstGeom prst="rect">
            <a:avLst/>
          </a:prstGeom>
          <a:solidFill>
            <a:srgbClr val="E4F88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u="sng" smtClean="0">
                <a:solidFill>
                  <a:srgbClr val="C00000"/>
                </a:solidFill>
                <a:latin typeface="Corbel" pitchFamily="34" charset="0"/>
              </a:rPr>
              <a:t>Claim</a:t>
            </a:r>
            <a:r>
              <a:rPr lang="en-US" sz="2800" smtClean="0">
                <a:solidFill>
                  <a:srgbClr val="C00000"/>
                </a:solidFill>
                <a:latin typeface="Corbel" pitchFamily="34" charset="0"/>
              </a:rPr>
              <a:t>:</a:t>
            </a:r>
            <a:r>
              <a:rPr lang="en-US" sz="2800" smtClean="0">
                <a:latin typeface="Corbel" pitchFamily="34" charset="0"/>
              </a:rPr>
              <a:t> (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E</a:t>
            </a:r>
            <a:r>
              <a:rPr lang="en-US" sz="2800" smtClean="0">
                <a:latin typeface="Corbel" pitchFamily="34" charset="0"/>
              </a:rPr>
              <a:t>) is true identity over </a:t>
            </a:r>
            <a:r>
              <a:rPr lang="en-US" sz="2800" i="1" smtClean="0">
                <a:solidFill>
                  <a:srgbClr val="FF0000"/>
                </a:solidFill>
                <a:latin typeface="Corbel" pitchFamily="34" charset="0"/>
              </a:rPr>
              <a:t>S</a:t>
            </a:r>
            <a:r>
              <a:rPr lang="en-US" sz="2800" smtClean="0">
                <a:latin typeface="Corbel" pitchFamily="34" charset="0"/>
              </a:rPr>
              <a:t>; in fact for every ideal </a:t>
            </a:r>
            <a:r>
              <a:rPr lang="en-US" sz="2800" i="1" smtClean="0">
                <a:solidFill>
                  <a:srgbClr val="FF0000"/>
                </a:solidFill>
                <a:latin typeface="Corbel" pitchFamily="34" charset="0"/>
              </a:rPr>
              <a:t>J</a:t>
            </a:r>
            <a:r>
              <a:rPr lang="en-US" sz="2800" i="1" smtClean="0">
                <a:latin typeface="Corbel" pitchFamily="34" charset="0"/>
              </a:rPr>
              <a:t> in </a:t>
            </a:r>
            <a:r>
              <a:rPr lang="en-US" sz="2800" i="1" smtClean="0">
                <a:solidFill>
                  <a:srgbClr val="FF0000"/>
                </a:solidFill>
                <a:latin typeface="Corbel" pitchFamily="34" charset="0"/>
              </a:rPr>
              <a:t>R</a:t>
            </a:r>
            <a:r>
              <a:rPr lang="en-US" sz="2800" smtClean="0">
                <a:latin typeface="Corbel" pitchFamily="34" charset="0"/>
              </a:rPr>
              <a:t>:</a:t>
            </a:r>
          </a:p>
          <a:p>
            <a:r>
              <a:rPr lang="en-US" sz="2800" smtClean="0">
                <a:latin typeface="Corbel" pitchFamily="34" charset="0"/>
              </a:rPr>
              <a:t>        (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E</a:t>
            </a:r>
            <a:r>
              <a:rPr lang="en-US" sz="2800" smtClean="0">
                <a:latin typeface="Corbel" pitchFamily="34" charset="0"/>
              </a:rPr>
              <a:t>) is true in </a:t>
            </a:r>
            <a:r>
              <a:rPr lang="en-US" sz="2800" i="1" smtClean="0">
                <a:solidFill>
                  <a:srgbClr val="FF0000"/>
                </a:solidFill>
                <a:latin typeface="Corbel" pitchFamily="34" charset="0"/>
              </a:rPr>
              <a:t>R</a:t>
            </a:r>
            <a:r>
              <a:rPr lang="en-US" sz="2800" i="1" smtClean="0">
                <a:solidFill>
                  <a:srgbClr val="0000FF"/>
                </a:solidFill>
                <a:latin typeface="Corbel" pitchFamily="34" charset="0"/>
              </a:rPr>
              <a:t>/</a:t>
            </a:r>
            <a:r>
              <a:rPr lang="en-US" sz="2800" i="1" smtClean="0">
                <a:solidFill>
                  <a:srgbClr val="FF0000"/>
                </a:solidFill>
                <a:latin typeface="Corbel" pitchFamily="34" charset="0"/>
              </a:rPr>
              <a:t>J</a:t>
            </a:r>
            <a:r>
              <a:rPr lang="en-US" sz="2800" smtClean="0">
                <a:latin typeface="Corbel" pitchFamily="34" charset="0"/>
              </a:rPr>
              <a:t>    iff   </a:t>
            </a:r>
            <a:r>
              <a:rPr lang="en-US" sz="2800" i="1" smtClean="0">
                <a:solidFill>
                  <a:srgbClr val="FF0000"/>
                </a:solidFill>
                <a:latin typeface="Corbel" pitchFamily="34" charset="0"/>
              </a:rPr>
              <a:t>J</a:t>
            </a:r>
            <a:r>
              <a:rPr lang="en-US" sz="2800" i="1" smtClean="0">
                <a:latin typeface="Corbel" pitchFamily="34" charset="0"/>
              </a:rPr>
              <a:t>    </a:t>
            </a:r>
            <a:r>
              <a:rPr lang="en-US" sz="2800" i="1" smtClean="0">
                <a:solidFill>
                  <a:srgbClr val="FF0000"/>
                </a:solidFill>
                <a:latin typeface="Corbel" pitchFamily="34" charset="0"/>
              </a:rPr>
              <a:t>I</a:t>
            </a:r>
            <a:endParaRPr lang="en-US" sz="2800" i="1">
              <a:solidFill>
                <a:srgbClr val="FF0000"/>
              </a:solidFill>
              <a:latin typeface="Corbel" pitchFamily="34" charset="0"/>
            </a:endParaRP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4467225" y="2962277"/>
            <a:ext cx="228600" cy="30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6860" y="2532751"/>
            <a:ext cx="297180" cy="30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03740" y="3366195"/>
            <a:ext cx="2978260" cy="289009"/>
          </a:xfrm>
          <a:prstGeom prst="rect">
            <a:avLst/>
          </a:prstGeom>
          <a:noFill/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</p:spPr>
      </p:pic>
      <p:cxnSp>
        <p:nvCxnSpPr>
          <p:cNvPr id="32" name="מחבר חץ ישר 20"/>
          <p:cNvCxnSpPr/>
          <p:nvPr/>
        </p:nvCxnSpPr>
        <p:spPr bwMode="auto">
          <a:xfrm rot="10800000">
            <a:off x="4876801" y="3149559"/>
            <a:ext cx="1132635" cy="21663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85800" y="4572000"/>
            <a:ext cx="77495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Corbel" pitchFamily="34" charset="0"/>
              </a:rPr>
              <a:t>Lower bound proof idea</a:t>
            </a:r>
            <a:r>
              <a:rPr lang="en-US" sz="2800" smtClean="0">
                <a:latin typeface="Corbel" pitchFamily="34" charset="0"/>
              </a:rPr>
              <a:t>: Count the number of 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constant rules </a:t>
            </a:r>
            <a:r>
              <a:rPr lang="en-US" sz="2800" smtClean="0">
                <a:latin typeface="Corbel" pitchFamily="34" charset="0"/>
              </a:rPr>
              <a:t>(that is, ring </a:t>
            </a:r>
            <a:r>
              <a:rPr lang="en-US" sz="2800" i="1" smtClean="0">
                <a:solidFill>
                  <a:srgbClr val="0000FF"/>
                </a:solidFill>
                <a:latin typeface="Corbel" pitchFamily="34" charset="0"/>
              </a:rPr>
              <a:t>S=R/I</a:t>
            </a:r>
            <a:r>
              <a:rPr lang="en-US" sz="2800" smtClean="0">
                <a:latin typeface="Corbel" pitchFamily="34" charset="0"/>
              </a:rPr>
              <a:t> identities) occurring in the proof. The set of these rules generate </a:t>
            </a:r>
            <a:r>
              <a:rPr lang="en-US" sz="2800" i="1" smtClean="0">
                <a:solidFill>
                  <a:srgbClr val="0000FF"/>
                </a:solidFill>
                <a:latin typeface="Corbel" pitchFamily="34" charset="0"/>
              </a:rPr>
              <a:t>I</a:t>
            </a:r>
            <a:r>
              <a:rPr lang="en-US" sz="2800" smtClean="0">
                <a:latin typeface="Corbel" pitchFamily="34" charset="0"/>
              </a:rPr>
              <a:t>, and so we are done.</a:t>
            </a:r>
            <a:endParaRPr lang="en-US" sz="2800">
              <a:latin typeface="Corbel" pitchFamily="34" charset="0"/>
            </a:endParaRPr>
          </a:p>
        </p:txBody>
      </p:sp>
      <p:sp>
        <p:nvSpPr>
          <p:cNvPr id="21" name="מלבן 21"/>
          <p:cNvSpPr/>
          <p:nvPr/>
        </p:nvSpPr>
        <p:spPr bwMode="auto">
          <a:xfrm>
            <a:off x="7696200" y="5943600"/>
            <a:ext cx="252000" cy="252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  <p:transition advTm="2507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31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32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33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0"/>
          <p:cNvSpPr>
            <a:spLocks noChangeArrowheads="1"/>
          </p:cNvSpPr>
          <p:nvPr/>
        </p:nvSpPr>
        <p:spPr bwMode="auto">
          <a:xfrm>
            <a:off x="354013" y="1524000"/>
            <a:ext cx="8561387" cy="472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3200" smtClean="0">
                <a:solidFill>
                  <a:srgbClr val="0099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DEF</a:t>
            </a:r>
            <a:r>
              <a:rPr lang="en-US" sz="3200" smtClean="0">
                <a:solidFill>
                  <a:srgbClr val="3399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:</a:t>
            </a:r>
            <a:r>
              <a:rPr lang="en-US" sz="3200">
                <a:solidFill>
                  <a:schemeClr val="tx2">
                    <a:lumMod val="75000"/>
                    <a:lumOff val="25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4000" smtClean="0">
                <a:solidFill>
                  <a:schemeClr val="tx2">
                    <a:lumMod val="75000"/>
                    <a:lumOff val="25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An </a:t>
            </a:r>
            <a:r>
              <a:rPr lang="en-US" sz="40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equational proof of</a:t>
            </a:r>
            <a:r>
              <a:rPr lang="en-US" sz="4000" smtClean="0">
                <a:solidFill>
                  <a:schemeClr val="tx2">
                    <a:lumMod val="75000"/>
                    <a:lumOff val="25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40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t=s</a:t>
            </a:r>
            <a:r>
              <a:rPr lang="en-US" sz="4000" smtClean="0">
                <a:solidFill>
                  <a:schemeClr val="tx2">
                    <a:lumMod val="75000"/>
                    <a:lumOff val="25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 is a sequence of equations  </a:t>
            </a:r>
            <a:r>
              <a:rPr lang="en-US" sz="40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f</a:t>
            </a:r>
            <a:r>
              <a:rPr lang="en-US" sz="4000" baseline="-250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1</a:t>
            </a:r>
            <a:r>
              <a:rPr lang="en-US" sz="40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=g</a:t>
            </a:r>
            <a:r>
              <a:rPr lang="en-US" sz="4000" baseline="-250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1</a:t>
            </a:r>
            <a:r>
              <a:rPr lang="en-US" sz="40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,…,f</a:t>
            </a:r>
            <a:r>
              <a:rPr lang="en-US" sz="4000" baseline="-250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m</a:t>
            </a:r>
            <a:r>
              <a:rPr lang="en-US" sz="40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=g</a:t>
            </a:r>
            <a:r>
              <a:rPr lang="en-US" sz="4000" baseline="-250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m</a:t>
            </a:r>
            <a:r>
              <a:rPr lang="en-US" sz="4000" smtClean="0">
                <a:solidFill>
                  <a:schemeClr val="tx2">
                    <a:lumMod val="75000"/>
                    <a:lumOff val="25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, where </a:t>
            </a:r>
            <a:r>
              <a:rPr lang="en-US" sz="40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f</a:t>
            </a:r>
            <a:r>
              <a:rPr lang="en-US" sz="4000" baseline="-250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m</a:t>
            </a:r>
            <a:r>
              <a:rPr lang="en-US" sz="40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=g</a:t>
            </a:r>
            <a:r>
              <a:rPr lang="en-US" sz="4000" baseline="-250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m </a:t>
            </a:r>
            <a:r>
              <a:rPr lang="en-US" sz="4000" smtClean="0">
                <a:solidFill>
                  <a:schemeClr val="bg2">
                    <a:lumMod val="50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is </a:t>
            </a:r>
            <a:r>
              <a:rPr lang="en-US" sz="40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t=s</a:t>
            </a:r>
            <a:r>
              <a:rPr lang="en-US" sz="4000" smtClean="0">
                <a:solidFill>
                  <a:schemeClr val="tx1">
                    <a:lumMod val="85000"/>
                    <a:lumOff val="15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, </a:t>
            </a:r>
            <a:r>
              <a:rPr lang="en-US" sz="4000" smtClean="0">
                <a:solidFill>
                  <a:schemeClr val="tx1">
                    <a:lumMod val="75000"/>
                    <a:lumOff val="25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and every equation </a:t>
            </a:r>
            <a:r>
              <a:rPr lang="en-US" sz="4000" err="1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f</a:t>
            </a:r>
            <a:r>
              <a:rPr lang="en-US" sz="4000" baseline="-25000" err="1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i</a:t>
            </a:r>
            <a:r>
              <a:rPr lang="en-US" sz="40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=</a:t>
            </a:r>
            <a:r>
              <a:rPr lang="en-US" sz="4000" err="1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g</a:t>
            </a:r>
            <a:r>
              <a:rPr lang="en-US" sz="4000" baseline="-25000" err="1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i</a:t>
            </a:r>
            <a:r>
              <a:rPr lang="en-US" sz="4000" smtClean="0">
                <a:solidFill>
                  <a:schemeClr val="tx1">
                    <a:lumMod val="75000"/>
                    <a:lumOff val="25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 is either an axiom (of the polynomial-ring) or is derived from previous equations by one of the rules.</a:t>
            </a:r>
            <a:endParaRPr lang="en-US" sz="4000">
              <a:solidFill>
                <a:srgbClr val="FF3399"/>
              </a:solidFill>
              <a:latin typeface="Corbel" pitchFamily="34" charset="0"/>
              <a:cs typeface="Arial" pitchFamily="34" charset="0"/>
              <a:sym typeface="Wingdings" pitchFamily="2" charset="2"/>
            </a:endParaRPr>
          </a:p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endParaRPr lang="en-US" sz="3200">
              <a:solidFill>
                <a:srgbClr val="FF0000"/>
              </a:solidFill>
              <a:cs typeface="Arial" pitchFamily="34" charset="0"/>
              <a:sym typeface="Wingdings" pitchFamily="2" charset="2"/>
            </a:endParaRPr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34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013" y="1524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cs typeface="Arial" pitchFamily="34" charset="0"/>
              </a:rPr>
              <a:t>Equational Proofs</a:t>
            </a:r>
            <a:endParaRPr lang="en-US" sz="480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rbe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Tm="171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A9B5E3C-764A-4E86-96C9-7C8081EDA24B}" type="slidenum">
              <a:rPr lang="he-IL" smtClean="0"/>
              <a:pPr/>
              <a:t>35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81000" y="1317625"/>
            <a:ext cx="8458200" cy="342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chemeClr val="tx1"/>
              </a:buClr>
            </a:pPr>
            <a:endParaRPr lang="en-US" sz="3200">
              <a:solidFill>
                <a:srgbClr val="0000FF"/>
              </a:solidFill>
            </a:endParaRP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81000"/>
            <a:ext cx="4876800" cy="1235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1066800" y="587375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00FF"/>
                </a:solidFill>
              </a:rPr>
              <a:t>(E)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0540" y="1828800"/>
            <a:ext cx="7924800" cy="461665"/>
          </a:xfrm>
          <a:prstGeom prst="rect">
            <a:avLst/>
          </a:prstGeom>
          <a:solidFill>
            <a:srgbClr val="E4F88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u="sng" smtClean="0">
                <a:solidFill>
                  <a:srgbClr val="C00000"/>
                </a:solidFill>
              </a:rPr>
              <a:t>Thm</a:t>
            </a:r>
            <a:r>
              <a:rPr lang="en-US" smtClean="0">
                <a:solidFill>
                  <a:srgbClr val="C00000"/>
                </a:solidFill>
              </a:rPr>
              <a:t>:</a:t>
            </a:r>
            <a:r>
              <a:rPr lang="en-US" smtClean="0"/>
              <a:t> Size of proofs of </a:t>
            </a:r>
            <a:r>
              <a:rPr lang="en-US" smtClean="0">
                <a:solidFill>
                  <a:srgbClr val="0000FF"/>
                </a:solidFill>
              </a:rPr>
              <a:t>(E)</a:t>
            </a:r>
            <a:r>
              <a:rPr lang="en-US" smtClean="0"/>
              <a:t> over S is at least </a:t>
            </a:r>
            <a:r>
              <a:rPr lang="en-US" smtClean="0">
                <a:solidFill>
                  <a:srgbClr val="0000FF"/>
                </a:solidFill>
              </a:rPr>
              <a:t>2</a:t>
            </a:r>
            <a:r>
              <a:rPr lang="en-US" baseline="30000" smtClean="0">
                <a:solidFill>
                  <a:srgbClr val="0000FF"/>
                </a:solidFill>
              </a:rPr>
              <a:t>n</a:t>
            </a:r>
            <a:r>
              <a:rPr lang="en-US" smtClean="0"/>
              <a:t>.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7" name="מלבן 16"/>
          <p:cNvSpPr/>
          <p:nvPr/>
        </p:nvSpPr>
        <p:spPr bwMode="auto">
          <a:xfrm>
            <a:off x="228600" y="2667000"/>
            <a:ext cx="8458200" cy="3733800"/>
          </a:xfrm>
          <a:prstGeom prst="rect">
            <a:avLst/>
          </a:prstGeom>
          <a:noFill/>
          <a:ln w="3175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1000" y="2727960"/>
            <a:ext cx="84582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C00000"/>
                </a:solidFill>
              </a:rPr>
              <a:t>Proof</a:t>
            </a:r>
            <a:r>
              <a:rPr lang="en-US" sz="2000" smtClean="0"/>
              <a:t>: Count number of constant rules (i.e., ring </a:t>
            </a:r>
            <a:r>
              <a:rPr lang="en-US" sz="2000" smtClean="0">
                <a:solidFill>
                  <a:srgbClr val="0000FF"/>
                </a:solidFill>
              </a:rPr>
              <a:t>S=R/I</a:t>
            </a:r>
            <a:r>
              <a:rPr lang="en-US" sz="2000" smtClean="0"/>
              <a:t> identities) occurring in the proof:</a:t>
            </a:r>
          </a:p>
          <a:p>
            <a:r>
              <a:rPr lang="en-US" sz="2000" smtClean="0"/>
              <a:t>define </a:t>
            </a:r>
            <a:r>
              <a:rPr lang="en-US" sz="2000" smtClean="0">
                <a:solidFill>
                  <a:srgbClr val="0000FF"/>
                </a:solidFill>
              </a:rPr>
              <a:t>H</a:t>
            </a:r>
            <a:r>
              <a:rPr lang="en-US" sz="2000" smtClean="0"/>
              <a:t>:</a:t>
            </a:r>
          </a:p>
          <a:p>
            <a:pPr>
              <a:buFont typeface="Arial" pitchFamily="34" charset="0"/>
              <a:buChar char="•"/>
            </a:pPr>
            <a:r>
              <a:rPr lang="en-US" sz="2000" smtClean="0"/>
              <a:t> if proof contains </a:t>
            </a:r>
            <a:r>
              <a:rPr lang="en-US" sz="2000" smtClean="0">
                <a:solidFill>
                  <a:srgbClr val="FF0000"/>
                </a:solidFill>
              </a:rPr>
              <a:t>g</a:t>
            </a:r>
            <a:r>
              <a:rPr lang="en-US" sz="2000" baseline="-25000" smtClean="0">
                <a:solidFill>
                  <a:srgbClr val="FF0000"/>
                </a:solidFill>
              </a:rPr>
              <a:t>3</a:t>
            </a:r>
            <a:r>
              <a:rPr lang="en-US" sz="2000" smtClean="0">
                <a:solidFill>
                  <a:srgbClr val="FF0000"/>
                </a:solidFill>
              </a:rPr>
              <a:t>=g</a:t>
            </a:r>
            <a:r>
              <a:rPr lang="en-US" sz="2000" baseline="-25000" smtClean="0">
                <a:solidFill>
                  <a:srgbClr val="FF0000"/>
                </a:solidFill>
              </a:rPr>
              <a:t>1</a:t>
            </a:r>
            <a:r>
              <a:rPr lang="en-US" sz="2000" smtClean="0">
                <a:solidFill>
                  <a:srgbClr val="FF0000"/>
                </a:solidFill>
              </a:rPr>
              <a:t>+g</a:t>
            </a:r>
            <a:r>
              <a:rPr lang="en-US" sz="2000" baseline="-25000" smtClean="0">
                <a:solidFill>
                  <a:srgbClr val="FF0000"/>
                </a:solidFill>
              </a:rPr>
              <a:t>2</a:t>
            </a:r>
            <a:r>
              <a:rPr lang="en-US" sz="2000" smtClean="0"/>
              <a:t> </a:t>
            </a:r>
            <a:r>
              <a:rPr lang="en-US" sz="2000" smtClean="0">
                <a:sym typeface="Wingdings" pitchFamily="2" charset="2"/>
              </a:rPr>
              <a:t> add </a:t>
            </a:r>
            <a:r>
              <a:rPr lang="en-US" sz="2000" smtClean="0">
                <a:solidFill>
                  <a:srgbClr val="FF0000"/>
                </a:solidFill>
                <a:sym typeface="Wingdings" pitchFamily="2" charset="2"/>
              </a:rPr>
              <a:t>g</a:t>
            </a:r>
            <a:r>
              <a:rPr lang="en-US" sz="2000" baseline="-25000" smtClean="0">
                <a:solidFill>
                  <a:srgbClr val="FF0000"/>
                </a:solidFill>
                <a:sym typeface="Wingdings" pitchFamily="2" charset="2"/>
              </a:rPr>
              <a:t>3</a:t>
            </a:r>
            <a:r>
              <a:rPr lang="en-US" sz="2000" smtClean="0">
                <a:solidFill>
                  <a:srgbClr val="FF0000"/>
                </a:solidFill>
                <a:sym typeface="Wingdings" pitchFamily="2" charset="2"/>
              </a:rPr>
              <a:t>-(g</a:t>
            </a:r>
            <a:r>
              <a:rPr lang="en-US" sz="2000" baseline="-25000" smtClean="0">
                <a:solidFill>
                  <a:srgbClr val="FF0000"/>
                </a:solidFill>
                <a:sym typeface="Wingdings" pitchFamily="2" charset="2"/>
              </a:rPr>
              <a:t>1</a:t>
            </a:r>
            <a:r>
              <a:rPr lang="en-US" sz="2000" smtClean="0">
                <a:solidFill>
                  <a:srgbClr val="FF0000"/>
                </a:solidFill>
                <a:sym typeface="Wingdings" pitchFamily="2" charset="2"/>
              </a:rPr>
              <a:t>+g</a:t>
            </a:r>
            <a:r>
              <a:rPr lang="en-US" sz="2000" baseline="-25000" smtClean="0">
                <a:solidFill>
                  <a:srgbClr val="FF0000"/>
                </a:solidFill>
                <a:sym typeface="Wingdings" pitchFamily="2" charset="2"/>
              </a:rPr>
              <a:t>2</a:t>
            </a:r>
            <a:r>
              <a:rPr lang="en-US" sz="2000" smtClean="0">
                <a:solidFill>
                  <a:srgbClr val="FF0000"/>
                </a:solidFill>
                <a:sym typeface="Wingdings" pitchFamily="2" charset="2"/>
              </a:rPr>
              <a:t>) </a:t>
            </a:r>
            <a:r>
              <a:rPr lang="en-US" sz="2000" smtClean="0">
                <a:sym typeface="Wingdings" pitchFamily="2" charset="2"/>
              </a:rPr>
              <a:t>to </a:t>
            </a:r>
            <a:r>
              <a:rPr lang="en-US" sz="2000" smtClean="0">
                <a:solidFill>
                  <a:srgbClr val="0000FF"/>
                </a:solidFill>
                <a:sym typeface="Wingdings" pitchFamily="2" charset="2"/>
              </a:rPr>
              <a:t>H</a:t>
            </a:r>
            <a:endParaRPr lang="en-US" sz="2000" smtClean="0">
              <a:solidFill>
                <a:srgbClr val="0000FF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smtClean="0"/>
              <a:t> if proof contains </a:t>
            </a:r>
            <a:r>
              <a:rPr lang="en-US" sz="2000" smtClean="0">
                <a:solidFill>
                  <a:srgbClr val="FF0000"/>
                </a:solidFill>
              </a:rPr>
              <a:t>g</a:t>
            </a:r>
            <a:r>
              <a:rPr lang="en-US" sz="2000" baseline="-25000" smtClean="0">
                <a:solidFill>
                  <a:srgbClr val="FF0000"/>
                </a:solidFill>
              </a:rPr>
              <a:t>3</a:t>
            </a:r>
            <a:r>
              <a:rPr lang="en-US" sz="2000" smtClean="0">
                <a:solidFill>
                  <a:srgbClr val="FF0000"/>
                </a:solidFill>
              </a:rPr>
              <a:t>=g</a:t>
            </a:r>
            <a:r>
              <a:rPr lang="en-US" sz="2000" baseline="-25000" smtClean="0">
                <a:solidFill>
                  <a:srgbClr val="FF0000"/>
                </a:solidFill>
              </a:rPr>
              <a:t>1</a:t>
            </a:r>
            <a:r>
              <a:rPr lang="en-US" sz="2000" smtClean="0">
                <a:solidFill>
                  <a:srgbClr val="FF0000"/>
                </a:solidFill>
              </a:rPr>
              <a:t>*g</a:t>
            </a:r>
            <a:r>
              <a:rPr lang="en-US" sz="2000" baseline="-25000" smtClean="0">
                <a:solidFill>
                  <a:srgbClr val="FF0000"/>
                </a:solidFill>
              </a:rPr>
              <a:t>2</a:t>
            </a:r>
            <a:r>
              <a:rPr lang="en-US" sz="2000" smtClean="0"/>
              <a:t> </a:t>
            </a:r>
            <a:r>
              <a:rPr lang="en-US" sz="2000" smtClean="0">
                <a:sym typeface="Wingdings" pitchFamily="2" charset="2"/>
              </a:rPr>
              <a:t> add </a:t>
            </a:r>
            <a:r>
              <a:rPr lang="en-US" sz="2000" smtClean="0">
                <a:solidFill>
                  <a:srgbClr val="FF0000"/>
                </a:solidFill>
                <a:sym typeface="Wingdings" pitchFamily="2" charset="2"/>
              </a:rPr>
              <a:t>g</a:t>
            </a:r>
            <a:r>
              <a:rPr lang="en-US" sz="2000" baseline="-25000" smtClean="0">
                <a:solidFill>
                  <a:srgbClr val="FF0000"/>
                </a:solidFill>
                <a:sym typeface="Wingdings" pitchFamily="2" charset="2"/>
              </a:rPr>
              <a:t>3</a:t>
            </a:r>
            <a:r>
              <a:rPr lang="en-US" sz="2000" smtClean="0">
                <a:solidFill>
                  <a:srgbClr val="FF0000"/>
                </a:solidFill>
                <a:sym typeface="Wingdings" pitchFamily="2" charset="2"/>
              </a:rPr>
              <a:t>-(g</a:t>
            </a:r>
            <a:r>
              <a:rPr lang="en-US" sz="2000" baseline="-25000" smtClean="0">
                <a:solidFill>
                  <a:srgbClr val="FF0000"/>
                </a:solidFill>
                <a:sym typeface="Wingdings" pitchFamily="2" charset="2"/>
              </a:rPr>
              <a:t>1</a:t>
            </a:r>
            <a:r>
              <a:rPr lang="en-US" sz="2000" smtClean="0">
                <a:solidFill>
                  <a:srgbClr val="FF0000"/>
                </a:solidFill>
                <a:sym typeface="Wingdings" pitchFamily="2" charset="2"/>
              </a:rPr>
              <a:t>*g</a:t>
            </a:r>
            <a:r>
              <a:rPr lang="en-US" sz="2000" baseline="-25000" smtClean="0">
                <a:solidFill>
                  <a:srgbClr val="FF0000"/>
                </a:solidFill>
                <a:sym typeface="Wingdings" pitchFamily="2" charset="2"/>
              </a:rPr>
              <a:t>2</a:t>
            </a:r>
            <a:r>
              <a:rPr lang="en-US" sz="2000" smtClean="0">
                <a:solidFill>
                  <a:srgbClr val="FF0000"/>
                </a:solidFill>
                <a:sym typeface="Wingdings" pitchFamily="2" charset="2"/>
              </a:rPr>
              <a:t>)</a:t>
            </a:r>
            <a:r>
              <a:rPr lang="en-US" sz="2000" smtClean="0">
                <a:sym typeface="Wingdings" pitchFamily="2" charset="2"/>
              </a:rPr>
              <a:t> to </a:t>
            </a:r>
            <a:r>
              <a:rPr lang="en-US" sz="2000" smtClean="0">
                <a:solidFill>
                  <a:srgbClr val="0000FF"/>
                </a:solidFill>
                <a:sym typeface="Wingdings" pitchFamily="2" charset="2"/>
              </a:rPr>
              <a:t>H</a:t>
            </a:r>
          </a:p>
          <a:p>
            <a:pPr>
              <a:buFont typeface="Arial" pitchFamily="34" charset="0"/>
              <a:buChar char="•"/>
            </a:pPr>
            <a:endParaRPr lang="en-US" sz="2000" smtClean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r>
              <a:rPr lang="en-US" sz="2000" smtClean="0">
                <a:sym typeface="Wingdings" pitchFamily="2" charset="2"/>
              </a:rPr>
              <a:t>Since </a:t>
            </a:r>
            <a:r>
              <a:rPr lang="en-US" sz="2000" smtClean="0">
                <a:solidFill>
                  <a:srgbClr val="FF0000"/>
                </a:solidFill>
              </a:rPr>
              <a:t>g</a:t>
            </a:r>
            <a:r>
              <a:rPr lang="en-US" sz="2000" baseline="-25000" smtClean="0">
                <a:solidFill>
                  <a:srgbClr val="FF0000"/>
                </a:solidFill>
              </a:rPr>
              <a:t>3</a:t>
            </a:r>
            <a:r>
              <a:rPr lang="en-US" sz="2000" smtClean="0">
                <a:solidFill>
                  <a:srgbClr val="FF0000"/>
                </a:solidFill>
              </a:rPr>
              <a:t>=g</a:t>
            </a:r>
            <a:r>
              <a:rPr lang="en-US" sz="2000" baseline="-25000" smtClean="0">
                <a:solidFill>
                  <a:srgbClr val="FF0000"/>
                </a:solidFill>
              </a:rPr>
              <a:t>1</a:t>
            </a:r>
            <a:r>
              <a:rPr lang="en-US" sz="2000" smtClean="0">
                <a:solidFill>
                  <a:srgbClr val="FF0000"/>
                </a:solidFill>
              </a:rPr>
              <a:t>+g</a:t>
            </a:r>
            <a:r>
              <a:rPr lang="en-US" sz="2000" baseline="-25000" smtClean="0">
                <a:solidFill>
                  <a:srgbClr val="FF0000"/>
                </a:solidFill>
              </a:rPr>
              <a:t>2</a:t>
            </a:r>
            <a:r>
              <a:rPr lang="en-US" sz="2000" smtClean="0"/>
              <a:t>, </a:t>
            </a:r>
            <a:r>
              <a:rPr lang="en-US" sz="2000" smtClean="0">
                <a:solidFill>
                  <a:srgbClr val="FF0000"/>
                </a:solidFill>
              </a:rPr>
              <a:t>g</a:t>
            </a:r>
            <a:r>
              <a:rPr lang="en-US" sz="2000" baseline="-25000" smtClean="0">
                <a:solidFill>
                  <a:srgbClr val="FF0000"/>
                </a:solidFill>
              </a:rPr>
              <a:t>3</a:t>
            </a:r>
            <a:r>
              <a:rPr lang="en-US" sz="2000" smtClean="0">
                <a:solidFill>
                  <a:srgbClr val="FF0000"/>
                </a:solidFill>
              </a:rPr>
              <a:t>=g</a:t>
            </a:r>
            <a:r>
              <a:rPr lang="en-US" sz="2000" baseline="-25000" smtClean="0">
                <a:solidFill>
                  <a:srgbClr val="FF0000"/>
                </a:solidFill>
              </a:rPr>
              <a:t>1</a:t>
            </a:r>
            <a:r>
              <a:rPr lang="en-US" sz="2000" smtClean="0">
                <a:solidFill>
                  <a:srgbClr val="FF0000"/>
                </a:solidFill>
              </a:rPr>
              <a:t>*g</a:t>
            </a:r>
            <a:r>
              <a:rPr lang="en-US" sz="2000" baseline="-25000" smtClean="0">
                <a:solidFill>
                  <a:srgbClr val="FF0000"/>
                </a:solidFill>
              </a:rPr>
              <a:t>2</a:t>
            </a:r>
            <a:r>
              <a:rPr lang="en-US" sz="2000" smtClean="0"/>
              <a:t> are constant </a:t>
            </a:r>
            <a:r>
              <a:rPr lang="en-US" sz="2000" smtClean="0">
                <a:sym typeface="Wingdings" pitchFamily="2" charset="2"/>
              </a:rPr>
              <a:t>S-identities </a:t>
            </a:r>
          </a:p>
          <a:p>
            <a:r>
              <a:rPr lang="en-US" sz="2000" smtClean="0">
                <a:sym typeface="Wingdings" pitchFamily="2" charset="2"/>
              </a:rPr>
              <a:t>                </a:t>
            </a:r>
            <a:r>
              <a:rPr lang="en-US" sz="2000" smtClean="0">
                <a:solidFill>
                  <a:srgbClr val="FF0000"/>
                </a:solidFill>
              </a:rPr>
              <a:t>g</a:t>
            </a:r>
            <a:r>
              <a:rPr lang="en-US" sz="2000" baseline="-25000" smtClean="0">
                <a:solidFill>
                  <a:srgbClr val="FF0000"/>
                </a:solidFill>
              </a:rPr>
              <a:t>3</a:t>
            </a:r>
            <a:r>
              <a:rPr lang="en-US" sz="2000" smtClean="0">
                <a:solidFill>
                  <a:srgbClr val="FF0000"/>
                </a:solidFill>
              </a:rPr>
              <a:t>=g</a:t>
            </a:r>
            <a:r>
              <a:rPr lang="en-US" sz="2000" baseline="-25000" smtClean="0">
                <a:solidFill>
                  <a:srgbClr val="FF0000"/>
                </a:solidFill>
              </a:rPr>
              <a:t>1</a:t>
            </a:r>
            <a:r>
              <a:rPr lang="en-US" sz="2000" smtClean="0">
                <a:solidFill>
                  <a:srgbClr val="FF0000"/>
                </a:solidFill>
              </a:rPr>
              <a:t>+g</a:t>
            </a:r>
            <a:r>
              <a:rPr lang="en-US" sz="2000" baseline="-25000" smtClean="0">
                <a:solidFill>
                  <a:srgbClr val="FF0000"/>
                </a:solidFill>
              </a:rPr>
              <a:t>2</a:t>
            </a:r>
            <a:r>
              <a:rPr lang="en-US" sz="2000" smtClean="0">
                <a:sym typeface="Wingdings" pitchFamily="2" charset="2"/>
              </a:rPr>
              <a:t>, </a:t>
            </a:r>
            <a:r>
              <a:rPr lang="en-US" sz="2000" smtClean="0">
                <a:solidFill>
                  <a:srgbClr val="FF0000"/>
                </a:solidFill>
              </a:rPr>
              <a:t>g</a:t>
            </a:r>
            <a:r>
              <a:rPr lang="en-US" sz="2000" baseline="-25000" smtClean="0">
                <a:solidFill>
                  <a:srgbClr val="FF0000"/>
                </a:solidFill>
              </a:rPr>
              <a:t>3</a:t>
            </a:r>
            <a:r>
              <a:rPr lang="en-US" sz="2000" smtClean="0">
                <a:solidFill>
                  <a:srgbClr val="FF0000"/>
                </a:solidFill>
              </a:rPr>
              <a:t>=g</a:t>
            </a:r>
            <a:r>
              <a:rPr lang="en-US" sz="2000" baseline="-25000" smtClean="0">
                <a:solidFill>
                  <a:srgbClr val="FF0000"/>
                </a:solidFill>
              </a:rPr>
              <a:t>1</a:t>
            </a:r>
            <a:r>
              <a:rPr lang="en-US" sz="2000" smtClean="0">
                <a:solidFill>
                  <a:srgbClr val="FF0000"/>
                </a:solidFill>
              </a:rPr>
              <a:t>*g</a:t>
            </a:r>
            <a:r>
              <a:rPr lang="en-US" sz="2000" baseline="-25000" smtClean="0">
                <a:solidFill>
                  <a:srgbClr val="FF0000"/>
                </a:solidFill>
              </a:rPr>
              <a:t>2</a:t>
            </a:r>
            <a:r>
              <a:rPr lang="en-US" sz="2000" smtClean="0">
                <a:sym typeface="Wingdings" pitchFamily="2" charset="2"/>
              </a:rPr>
              <a:t> in </a:t>
            </a:r>
            <a:r>
              <a:rPr lang="en-US" sz="2000" smtClean="0">
                <a:solidFill>
                  <a:srgbClr val="0000FF"/>
                </a:solidFill>
                <a:sym typeface="Wingdings" pitchFamily="2" charset="2"/>
              </a:rPr>
              <a:t>I</a:t>
            </a:r>
            <a:r>
              <a:rPr lang="en-US" sz="2000" smtClean="0">
                <a:sym typeface="Wingdings" pitchFamily="2" charset="2"/>
              </a:rPr>
              <a:t>   </a:t>
            </a:r>
            <a:r>
              <a:rPr lang="en-US" sz="2000" smtClean="0">
                <a:solidFill>
                  <a:srgbClr val="0000FF"/>
                </a:solidFill>
                <a:sym typeface="Wingdings" pitchFamily="2" charset="2"/>
              </a:rPr>
              <a:t>H</a:t>
            </a:r>
            <a:r>
              <a:rPr lang="en-US" sz="2000" smtClean="0">
                <a:sym typeface="Wingdings" pitchFamily="2" charset="2"/>
              </a:rPr>
              <a:t> se </a:t>
            </a:r>
            <a:r>
              <a:rPr lang="en-US" sz="2000" smtClean="0">
                <a:solidFill>
                  <a:srgbClr val="0000FF"/>
                </a:solidFill>
                <a:sym typeface="Wingdings" pitchFamily="2" charset="2"/>
              </a:rPr>
              <a:t>I</a:t>
            </a:r>
            <a:r>
              <a:rPr lang="en-US" sz="2000" smtClean="0">
                <a:sym typeface="Wingdings" pitchFamily="2" charset="2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000" smtClean="0">
                <a:sym typeface="Wingdings" pitchFamily="2" charset="2"/>
              </a:rPr>
              <a:t>Since proof is sound, </a:t>
            </a:r>
            <a:r>
              <a:rPr lang="en-US" sz="2000" smtClean="0">
                <a:solidFill>
                  <a:srgbClr val="0000FF"/>
                </a:solidFill>
                <a:sym typeface="Wingdings" pitchFamily="2" charset="2"/>
              </a:rPr>
              <a:t>(E)</a:t>
            </a:r>
            <a:r>
              <a:rPr lang="en-US" sz="2000" smtClean="0">
                <a:sym typeface="Wingdings" pitchFamily="2" charset="2"/>
              </a:rPr>
              <a:t> is true identity over </a:t>
            </a:r>
            <a:r>
              <a:rPr lang="en-US" sz="2000" smtClean="0">
                <a:solidFill>
                  <a:srgbClr val="0000FF"/>
                </a:solidFill>
                <a:sym typeface="Wingdings" pitchFamily="2" charset="2"/>
              </a:rPr>
              <a:t>R/ideal(H)</a:t>
            </a:r>
            <a:r>
              <a:rPr lang="en-US" sz="2000" smtClean="0">
                <a:sym typeface="Wingdings" pitchFamily="2" charset="2"/>
              </a:rPr>
              <a:t>           </a:t>
            </a:r>
          </a:p>
          <a:p>
            <a:r>
              <a:rPr lang="en-US" sz="2000" smtClean="0">
                <a:sym typeface="Wingdings" pitchFamily="2" charset="2"/>
              </a:rPr>
              <a:t>                                (</a:t>
            </a:r>
            <a:r>
              <a:rPr lang="en-US" sz="2000" smtClean="0">
                <a:solidFill>
                  <a:schemeClr val="bg2">
                    <a:lumMod val="75000"/>
                  </a:schemeClr>
                </a:solidFill>
                <a:sym typeface="Wingdings" pitchFamily="2" charset="2"/>
              </a:rPr>
              <a:t>by claim</a:t>
            </a:r>
            <a:r>
              <a:rPr lang="en-US" sz="2000" smtClean="0">
                <a:sym typeface="Wingdings" pitchFamily="2" charset="2"/>
              </a:rPr>
              <a:t>) </a:t>
            </a:r>
            <a:r>
              <a:rPr lang="en-US" sz="2000" smtClean="0">
                <a:solidFill>
                  <a:srgbClr val="0000FF"/>
                </a:solidFill>
                <a:sym typeface="Wingdings" pitchFamily="2" charset="2"/>
              </a:rPr>
              <a:t>I</a:t>
            </a:r>
            <a:r>
              <a:rPr lang="en-US" sz="2000" smtClean="0">
                <a:sym typeface="Wingdings" pitchFamily="2" charset="2"/>
              </a:rPr>
              <a:t> se ideal(</a:t>
            </a:r>
            <a:r>
              <a:rPr lang="en-US" sz="2000" smtClean="0">
                <a:solidFill>
                  <a:srgbClr val="0000FF"/>
                </a:solidFill>
                <a:sym typeface="Wingdings" pitchFamily="2" charset="2"/>
              </a:rPr>
              <a:t>H</a:t>
            </a:r>
            <a:r>
              <a:rPr lang="en-US" sz="2000" smtClean="0">
                <a:sym typeface="Wingdings" pitchFamily="2" charset="2"/>
              </a:rPr>
              <a:t>).</a:t>
            </a:r>
          </a:p>
          <a:p>
            <a:pPr>
              <a:buFont typeface="Arial" pitchFamily="34" charset="0"/>
              <a:buChar char="•"/>
            </a:pPr>
            <a:r>
              <a:rPr lang="en-US" sz="2000" smtClean="0">
                <a:sym typeface="Wingdings" pitchFamily="2" charset="2"/>
              </a:rPr>
              <a:t>Finally </a:t>
            </a:r>
            <a:r>
              <a:rPr lang="en-US" sz="2000" smtClean="0">
                <a:solidFill>
                  <a:srgbClr val="0000FF"/>
                </a:solidFill>
                <a:sym typeface="Wingdings" pitchFamily="2" charset="2"/>
              </a:rPr>
              <a:t>ideal(H)=I </a:t>
            </a:r>
            <a:r>
              <a:rPr lang="en-US" sz="2000" smtClean="0">
                <a:sym typeface="Wingdings" pitchFamily="2" charset="2"/>
              </a:rPr>
              <a:t> (</a:t>
            </a:r>
            <a:r>
              <a:rPr lang="en-US" sz="2000" smtClean="0">
                <a:solidFill>
                  <a:schemeClr val="bg2">
                    <a:lumMod val="75000"/>
                  </a:schemeClr>
                </a:solidFill>
                <a:sym typeface="Wingdings" pitchFamily="2" charset="2"/>
              </a:rPr>
              <a:t>by lemma</a:t>
            </a:r>
            <a:r>
              <a:rPr lang="en-US" sz="2000" smtClean="0">
                <a:sym typeface="Wingdings" pitchFamily="2" charset="2"/>
              </a:rPr>
              <a:t>) </a:t>
            </a:r>
            <a:r>
              <a:rPr lang="en-US" sz="2000" smtClean="0">
                <a:solidFill>
                  <a:srgbClr val="0000FF"/>
                </a:solidFill>
                <a:sym typeface="Wingdings" pitchFamily="2" charset="2"/>
              </a:rPr>
              <a:t>|H|&gt;2</a:t>
            </a:r>
            <a:r>
              <a:rPr lang="en-US" sz="2000" baseline="30000" smtClean="0">
                <a:solidFill>
                  <a:srgbClr val="0000FF"/>
                </a:solidFill>
                <a:sym typeface="Wingdings" pitchFamily="2" charset="2"/>
              </a:rPr>
              <a:t>n</a:t>
            </a:r>
            <a:r>
              <a:rPr lang="en-US" sz="2000" smtClean="0">
                <a:solidFill>
                  <a:srgbClr val="0000FF"/>
                </a:solidFill>
                <a:sym typeface="Wingdings" pitchFamily="2" charset="2"/>
              </a:rPr>
              <a:t> </a:t>
            </a:r>
            <a:r>
              <a:rPr lang="en-US" sz="2000" smtClean="0">
                <a:sym typeface="Wingdings" pitchFamily="2" charset="2"/>
              </a:rPr>
              <a:t>. </a:t>
            </a:r>
            <a:endParaRPr lang="en-US" sz="2000" smtClean="0"/>
          </a:p>
          <a:p>
            <a:endParaRPr lang="en-US" sz="2000" smtClean="0"/>
          </a:p>
        </p:txBody>
      </p:sp>
      <p:sp>
        <p:nvSpPr>
          <p:cNvPr id="15" name="מלבן 14"/>
          <p:cNvSpPr/>
          <p:nvPr/>
        </p:nvSpPr>
        <p:spPr bwMode="auto">
          <a:xfrm>
            <a:off x="8382000" y="6072600"/>
            <a:ext cx="252000" cy="252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95925" y="5534025"/>
            <a:ext cx="304800" cy="3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01080" y="4924425"/>
            <a:ext cx="304800" cy="3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Tm="2507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54013" y="47625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00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Simulation of Dvir-Shpilka (cont’)</a:t>
            </a:r>
            <a:endParaRPr lang="en-US" sz="400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36</a:t>
            </a:fld>
            <a:endParaRPr lang="en-US" sz="1400">
              <a:latin typeface="Times New Roman" pitchFamily="18" charset="0"/>
            </a:endParaRPr>
          </a:p>
        </p:txBody>
      </p:sp>
      <p:graphicFrame>
        <p:nvGraphicFramePr>
          <p:cNvPr id="5" name="אובייקט 4"/>
          <p:cNvGraphicFramePr>
            <a:graphicFrameLocks noChangeAspect="1"/>
          </p:cNvGraphicFramePr>
          <p:nvPr/>
        </p:nvGraphicFramePr>
        <p:xfrm>
          <a:off x="4114800" y="3327400"/>
          <a:ext cx="914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083" name="Equation" r:id="rId4" imgW="914400" imgH="203040" progId="Equation.DSMT4">
                  <p:embed/>
                </p:oleObj>
              </mc:Choice>
              <mc:Fallback>
                <p:oleObj name="Equation" r:id="rId4" imgW="914400" imgH="203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7400"/>
                        <a:ext cx="9144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30213" y="2743200"/>
            <a:ext cx="833278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Let </a:t>
            </a:r>
            <a:r>
              <a:rPr lang="en-US" sz="2800" smtClean="0">
                <a:solidFill>
                  <a:srgbClr val="FF0000"/>
                </a:solidFill>
              </a:rPr>
              <a:t>G</a:t>
            </a:r>
            <a:r>
              <a:rPr lang="en-US" sz="2800" smtClean="0"/>
              <a:t> be depth-3 formula in variables </a:t>
            </a:r>
            <a:r>
              <a:rPr lang="en-US" smtClean="0">
                <a:solidFill>
                  <a:srgbClr val="FF0000"/>
                </a:solidFill>
              </a:rPr>
              <a:t>x</a:t>
            </a:r>
            <a:r>
              <a:rPr lang="en-US" baseline="-25000" smtClean="0">
                <a:solidFill>
                  <a:srgbClr val="FF0000"/>
                </a:solidFill>
              </a:rPr>
              <a:t>1</a:t>
            </a:r>
            <a:r>
              <a:rPr lang="en-US" smtClean="0">
                <a:solidFill>
                  <a:srgbClr val="FF0000"/>
                </a:solidFill>
              </a:rPr>
              <a:t>,…,x</a:t>
            </a:r>
            <a:r>
              <a:rPr lang="en-US" baseline="-25000" smtClean="0">
                <a:solidFill>
                  <a:srgbClr val="FF0000"/>
                </a:solidFill>
              </a:rPr>
              <a:t>n</a:t>
            </a:r>
            <a:r>
              <a:rPr lang="en-US" sz="280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800" smtClean="0"/>
              <a:t> Recall we are </a:t>
            </a:r>
            <a:r>
              <a:rPr lang="en-US" sz="2800" i="1" smtClean="0">
                <a:solidFill>
                  <a:srgbClr val="0000FF"/>
                </a:solidFill>
              </a:rPr>
              <a:t>proving</a:t>
            </a:r>
            <a:r>
              <a:rPr lang="en-US" sz="2800" i="1" smtClean="0"/>
              <a:t> </a:t>
            </a:r>
            <a:r>
              <a:rPr lang="en-US" sz="2800" smtClean="0"/>
              <a:t>(not computing):</a:t>
            </a:r>
          </a:p>
          <a:p>
            <a:pPr>
              <a:buFont typeface="Arial" pitchFamily="34" charset="0"/>
              <a:buChar char="•"/>
            </a:pPr>
            <a:r>
              <a:rPr lang="en-US" sz="2800" smtClean="0"/>
              <a:t> so we can assume wlog that </a:t>
            </a:r>
            <a:r>
              <a:rPr lang="en-US" sz="2800" smtClean="0">
                <a:solidFill>
                  <a:srgbClr val="FF0000"/>
                </a:solidFill>
              </a:rPr>
              <a:t>G</a:t>
            </a:r>
            <a:r>
              <a:rPr lang="en-US" sz="2800" smtClean="0"/>
              <a:t> is </a:t>
            </a:r>
            <a:r>
              <a:rPr lang="en-US" sz="2800" i="1" smtClean="0">
                <a:solidFill>
                  <a:srgbClr val="0000FF"/>
                </a:solidFill>
              </a:rPr>
              <a:t>minimal</a:t>
            </a:r>
            <a:r>
              <a:rPr lang="en-US" sz="2800" smtClean="0"/>
              <a:t> (otherwise, prove every zero subset sum separately).</a:t>
            </a:r>
          </a:p>
          <a:p>
            <a:pPr>
              <a:buFont typeface="Arial" pitchFamily="34" charset="0"/>
              <a:buChar char="•"/>
            </a:pPr>
            <a:r>
              <a:rPr lang="en-US" sz="2800" smtClean="0"/>
              <a:t> assume wlog that </a:t>
            </a:r>
            <a:r>
              <a:rPr lang="en-US" sz="2800" smtClean="0">
                <a:solidFill>
                  <a:srgbClr val="FF0000"/>
                </a:solidFill>
              </a:rPr>
              <a:t>G</a:t>
            </a:r>
            <a:r>
              <a:rPr lang="en-US" sz="2800" smtClean="0"/>
              <a:t> is </a:t>
            </a:r>
            <a:r>
              <a:rPr lang="en-US" sz="2800" i="1" smtClean="0">
                <a:solidFill>
                  <a:srgbClr val="0000FF"/>
                </a:solidFill>
              </a:rPr>
              <a:t>simple</a:t>
            </a:r>
            <a:r>
              <a:rPr lang="en-US" sz="2800" i="1" smtClean="0"/>
              <a:t> </a:t>
            </a:r>
            <a:r>
              <a:rPr lang="en-US" sz="2800" smtClean="0"/>
              <a:t>(otherwise, factorize all common linear forms).</a:t>
            </a:r>
            <a:endParaRPr lang="en-US" sz="2800" smtClean="0">
              <a:sym typeface="Wingdings" pitchFamily="2" charset="2"/>
            </a:endParaRPr>
          </a:p>
        </p:txBody>
      </p:sp>
      <p:grpSp>
        <p:nvGrpSpPr>
          <p:cNvPr id="2" name="קבוצה 9"/>
          <p:cNvGrpSpPr/>
          <p:nvPr/>
        </p:nvGrpSpPr>
        <p:grpSpPr>
          <a:xfrm>
            <a:off x="354013" y="990600"/>
            <a:ext cx="8561387" cy="1522602"/>
            <a:chOff x="354013" y="990600"/>
            <a:chExt cx="8561387" cy="1522602"/>
          </a:xfrm>
        </p:grpSpPr>
        <p:sp>
          <p:nvSpPr>
            <p:cNvPr id="14339" name="Rectangle 20"/>
            <p:cNvSpPr>
              <a:spLocks noChangeArrowheads="1"/>
            </p:cNvSpPr>
            <p:nvPr/>
          </p:nvSpPr>
          <p:spPr bwMode="auto">
            <a:xfrm>
              <a:off x="354013" y="990600"/>
              <a:ext cx="8561387" cy="1522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/>
            <a:lstStyle/>
            <a:p>
              <a:r>
                <a:rPr lang="en-US" smtClean="0">
                  <a:solidFill>
                    <a:srgbClr val="C00000"/>
                  </a:solidFill>
                  <a:sym typeface="Wingdings" pitchFamily="2" charset="2"/>
                </a:rPr>
                <a:t>Theorem </a:t>
              </a:r>
              <a:r>
                <a:rPr lang="en-US" smtClean="0">
                  <a:solidFill>
                    <a:schemeClr val="bg2">
                      <a:lumMod val="75000"/>
                    </a:schemeClr>
                  </a:solidFill>
                  <a:sym typeface="Wingdings" pitchFamily="2" charset="2"/>
                </a:rPr>
                <a:t>(DS06): </a:t>
              </a:r>
              <a:r>
                <a:rPr lang="en-US" sz="2000" smtClean="0"/>
                <a:t>Let </a:t>
              </a:r>
              <a:r>
                <a:rPr lang="en-US" sz="2000" smtClean="0">
                  <a:solidFill>
                    <a:srgbClr val="0000FF"/>
                  </a:solidFill>
                </a:rPr>
                <a:t>G</a:t>
              </a:r>
              <a:r>
                <a:rPr lang="en-US" sz="2000" smtClean="0"/>
                <a:t> be</a:t>
              </a:r>
            </a:p>
            <a:p>
              <a:r>
                <a:rPr lang="en-US" sz="2000" smtClean="0"/>
                <a:t>minimal, simple, identically zero, of degree </a:t>
              </a:r>
              <a:r>
                <a:rPr lang="en-US" sz="2000" smtClean="0">
                  <a:solidFill>
                    <a:srgbClr val="0000FF"/>
                  </a:solidFill>
                </a:rPr>
                <a:t>d</a:t>
              </a:r>
              <a:r>
                <a:rPr lang="en-US" sz="2000" smtClean="0">
                  <a:solidFill>
                    <a:schemeClr val="bg1">
                      <a:lumMod val="50000"/>
                    </a:schemeClr>
                  </a:solidFill>
                </a:rPr>
                <a:t>(&gt;1)</a:t>
              </a:r>
              <a:r>
                <a:rPr lang="en-US" sz="2000" smtClean="0">
                  <a:solidFill>
                    <a:srgbClr val="000099"/>
                  </a:solidFill>
                </a:rPr>
                <a:t>,</a:t>
              </a:r>
              <a:r>
                <a:rPr lang="en-US" sz="2000" smtClean="0">
                  <a:solidFill>
                    <a:schemeClr val="bg1">
                      <a:lumMod val="50000"/>
                    </a:schemeClr>
                  </a:solidFill>
                </a:rPr>
                <a:t> </a:t>
              </a:r>
              <a:r>
                <a:rPr lang="en-US" sz="2000" smtClean="0"/>
                <a:t>and fan-in of the top plus gate </a:t>
              </a:r>
              <a:r>
                <a:rPr lang="en-US" sz="2000" smtClean="0">
                  <a:solidFill>
                    <a:srgbClr val="0000FF"/>
                  </a:solidFill>
                </a:rPr>
                <a:t>k</a:t>
              </a:r>
              <a:r>
                <a:rPr lang="en-US" sz="2000" smtClean="0">
                  <a:solidFill>
                    <a:schemeClr val="bg1">
                      <a:lumMod val="50000"/>
                    </a:schemeClr>
                  </a:solidFill>
                </a:rPr>
                <a:t>(&gt;2)</a:t>
              </a:r>
              <a:r>
                <a:rPr lang="en-US" sz="2000" smtClean="0"/>
                <a:t>. Then, </a:t>
              </a:r>
              <a:endParaRPr lang="en-US" smtClean="0">
                <a:solidFill>
                  <a:srgbClr val="FF0000"/>
                </a:solidFill>
                <a:sym typeface="Wingdings" pitchFamily="2" charset="2"/>
              </a:endParaRPr>
            </a:p>
            <a:p>
              <a:endParaRPr lang="en-US" smtClean="0">
                <a:solidFill>
                  <a:srgbClr val="000099"/>
                </a:solidFill>
                <a:sym typeface="Wingdings" pitchFamily="2" charset="2"/>
              </a:endParaRPr>
            </a:p>
            <a:p>
              <a:r>
                <a:rPr lang="en-US" smtClean="0">
                  <a:solidFill>
                    <a:srgbClr val="C00000"/>
                  </a:solidFill>
                </a:rPr>
                <a:t>  </a:t>
              </a:r>
              <a:endParaRPr lang="en-US" smtClean="0">
                <a:solidFill>
                  <a:srgbClr val="C00000"/>
                </a:solidFill>
                <a:sym typeface="Wingdings" pitchFamily="2" charset="2"/>
              </a:endParaRPr>
            </a:p>
            <a:p>
              <a:endParaRPr lang="en-US" smtClean="0">
                <a:solidFill>
                  <a:srgbClr val="000099"/>
                </a:solidFill>
                <a:sym typeface="Wingdings" pitchFamily="2" charset="2"/>
              </a:endParaRPr>
            </a:p>
          </p:txBody>
        </p:sp>
        <p:pic>
          <p:nvPicPr>
            <p:cNvPr id="271365" name="Picture 5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514600" y="1981200"/>
              <a:ext cx="4292687" cy="46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ransition advTm="37955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A9B5E3C-764A-4E86-96C9-7C8081EDA24B}" type="slidenum">
              <a:rPr lang="he-IL" smtClean="0"/>
              <a:pPr/>
              <a:t>37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81000" y="1317625"/>
            <a:ext cx="8458200" cy="342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chemeClr val="tx1"/>
              </a:buClr>
            </a:pPr>
            <a:endParaRPr lang="en-US" sz="320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304800"/>
            <a:ext cx="8458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F </a:t>
            </a:r>
            <a:r>
              <a:rPr lang="en-US" sz="2800" smtClean="0">
                <a:latin typeface="Corbel" pitchFamily="34" charset="0"/>
              </a:rPr>
              <a:t>a field, 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R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</a:rPr>
              <a:t>:= </a:t>
            </a:r>
            <a:r>
              <a:rPr lang="en-US" sz="2800" smtClean="0">
                <a:latin typeface="Corbel" pitchFamily="34" charset="0"/>
              </a:rPr>
              <a:t>F[u1,…,un,v1,…,vn].</a:t>
            </a:r>
          </a:p>
          <a:p>
            <a:r>
              <a:rPr lang="en-US" sz="2800" smtClean="0">
                <a:latin typeface="Corbel" pitchFamily="34" charset="0"/>
              </a:rPr>
              <a:t>Define for any X se [:: </a:t>
            </a:r>
          </a:p>
          <a:p>
            <a:r>
              <a:rPr lang="en-US" smtClean="0">
                <a:latin typeface="Corbel" pitchFamily="34" charset="0"/>
              </a:rPr>
              <a:t>           </a:t>
            </a:r>
            <a:endParaRPr lang="en-US">
              <a:latin typeface="Corbel" pitchFamily="34" charset="0"/>
            </a:endParaRPr>
          </a:p>
        </p:txBody>
      </p:sp>
      <p:pic>
        <p:nvPicPr>
          <p:cNvPr id="3051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04800"/>
            <a:ext cx="342992" cy="3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515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359829"/>
            <a:ext cx="3588430" cy="402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515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75417" y="867383"/>
            <a:ext cx="1073080" cy="327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515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09800" y="1317625"/>
            <a:ext cx="4438650" cy="111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5159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828800" y="2667000"/>
            <a:ext cx="5334000" cy="517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723992" y="3352800"/>
            <a:ext cx="7734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Corbel" pitchFamily="34" charset="0"/>
              </a:rPr>
              <a:t>Let  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S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</a:rPr>
              <a:t>:=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R/</a:t>
            </a:r>
            <a:r>
              <a:rPr lang="en-US" sz="2800" i="1" smtClean="0">
                <a:solidFill>
                  <a:srgbClr val="0000FF"/>
                </a:solidFill>
                <a:latin typeface="Corbel" pitchFamily="34" charset="0"/>
              </a:rPr>
              <a:t>I </a:t>
            </a:r>
            <a:r>
              <a:rPr lang="en-US" sz="2800" i="1" smtClean="0">
                <a:solidFill>
                  <a:srgbClr val="002060"/>
                </a:solidFill>
                <a:latin typeface="Corbel" pitchFamily="34" charset="0"/>
              </a:rPr>
              <a:t>.</a:t>
            </a:r>
            <a:endParaRPr lang="en-US" sz="2800" i="1">
              <a:solidFill>
                <a:srgbClr val="002060"/>
              </a:solidFill>
              <a:latin typeface="Corbe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23992" y="3814465"/>
            <a:ext cx="7886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Corbel" pitchFamily="34" charset="0"/>
              </a:rPr>
              <a:t>Define identity 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(E)</a:t>
            </a:r>
            <a:r>
              <a:rPr lang="en-US" sz="2800" smtClean="0">
                <a:latin typeface="Corbel" pitchFamily="34" charset="0"/>
              </a:rPr>
              <a:t> over 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S</a:t>
            </a:r>
            <a:r>
              <a:rPr lang="en-US" sz="2800" smtClean="0">
                <a:latin typeface="Corbel" pitchFamily="34" charset="0"/>
              </a:rPr>
              <a:t>[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</a:rPr>
              <a:t>x</a:t>
            </a:r>
            <a:r>
              <a:rPr lang="en-US" sz="2800" baseline="-25000" smtClean="0">
                <a:solidFill>
                  <a:srgbClr val="FF0000"/>
                </a:solidFill>
                <a:latin typeface="Corbel" pitchFamily="34" charset="0"/>
              </a:rPr>
              <a:t>1</a:t>
            </a:r>
            <a:r>
              <a:rPr lang="en-US" sz="2800" smtClean="0">
                <a:latin typeface="Corbel" pitchFamily="34" charset="0"/>
              </a:rPr>
              <a:t>,…,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</a:rPr>
              <a:t>x</a:t>
            </a:r>
            <a:r>
              <a:rPr lang="en-US" sz="2800" baseline="-25000" smtClean="0">
                <a:solidFill>
                  <a:srgbClr val="FF0000"/>
                </a:solidFill>
                <a:latin typeface="Corbel" pitchFamily="34" charset="0"/>
              </a:rPr>
              <a:t>n</a:t>
            </a:r>
            <a:r>
              <a:rPr lang="en-US" sz="2800" smtClean="0">
                <a:latin typeface="Corbel" pitchFamily="34" charset="0"/>
              </a:rPr>
              <a:t>] :</a:t>
            </a:r>
            <a:endParaRPr lang="en-US" sz="2800">
              <a:latin typeface="Corbel" pitchFamily="34" charset="0"/>
            </a:endParaRPr>
          </a:p>
        </p:txBody>
      </p:sp>
      <p:pic>
        <p:nvPicPr>
          <p:cNvPr id="305160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0" y="4746625"/>
            <a:ext cx="4876800" cy="1235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TextBox 17"/>
          <p:cNvSpPr txBox="1"/>
          <p:nvPr/>
        </p:nvSpPr>
        <p:spPr>
          <a:xfrm>
            <a:off x="533400" y="49530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0000FF"/>
                </a:solidFill>
                <a:latin typeface="Corbel" pitchFamily="34" charset="0"/>
              </a:rPr>
              <a:t>(E)</a:t>
            </a:r>
            <a:endParaRPr lang="en-US" sz="4000">
              <a:solidFill>
                <a:srgbClr val="0000FF"/>
              </a:solidFill>
              <a:latin typeface="Corbel" pitchFamily="34" charset="0"/>
            </a:endParaRPr>
          </a:p>
        </p:txBody>
      </p:sp>
      <p:sp>
        <p:nvSpPr>
          <p:cNvPr id="17" name="מלבן מעוגל 16"/>
          <p:cNvSpPr/>
          <p:nvPr/>
        </p:nvSpPr>
        <p:spPr bwMode="auto">
          <a:xfrm>
            <a:off x="381000" y="4572000"/>
            <a:ext cx="7543800" cy="1600200"/>
          </a:xfrm>
          <a:prstGeom prst="roundRect">
            <a:avLst/>
          </a:prstGeom>
          <a:noFill/>
          <a:ln w="38100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  <p:transition advTm="25070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4"/>
          <p:cNvSpPr txBox="1">
            <a:spLocks noChangeArrowheads="1"/>
          </p:cNvSpPr>
          <p:nvPr/>
        </p:nvSpPr>
        <p:spPr bwMode="auto">
          <a:xfrm>
            <a:off x="76201" y="228600"/>
            <a:ext cx="9067799" cy="791499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wrap="square" lIns="90488" tIns="44450" rIns="90488" bIns="4445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lnSpc>
                <a:spcPct val="95000"/>
              </a:lnSpc>
              <a:spcBef>
                <a:spcPct val="50000"/>
              </a:spcBef>
              <a:spcAft>
                <a:spcPct val="40000"/>
              </a:spcAft>
              <a:buClr>
                <a:schemeClr val="tx1"/>
              </a:buClr>
              <a:defRPr/>
            </a:pPr>
            <a:r>
              <a:rPr lang="en-US" sz="480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cs typeface="Arial" pitchFamily="34" charset="0"/>
              </a:rPr>
              <a:t>Depth-</a:t>
            </a:r>
            <a:r>
              <a:rPr lang="en-US" sz="480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cs typeface="Arial" pitchFamily="34" charset="0"/>
              </a:rPr>
              <a:t> </a:t>
            </a:r>
            <a:r>
              <a:rPr lang="en-US" sz="480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cs typeface="Arial" pitchFamily="34" charset="0"/>
              </a:rPr>
              <a:t>Arithmetic</a:t>
            </a:r>
            <a:r>
              <a:rPr lang="en-US" sz="400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cs typeface="Arial" pitchFamily="34" charset="0"/>
              </a:rPr>
              <a:t> </a:t>
            </a:r>
            <a:r>
              <a:rPr lang="en-US" sz="480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cs typeface="Arial" pitchFamily="34" charset="0"/>
              </a:rPr>
              <a:t>formulas</a:t>
            </a:r>
          </a:p>
        </p:txBody>
      </p:sp>
      <p:sp>
        <p:nvSpPr>
          <p:cNvPr id="223264" name="Text Box 32"/>
          <p:cNvSpPr txBox="1">
            <a:spLocks noChangeArrowheads="1"/>
          </p:cNvSpPr>
          <p:nvPr/>
        </p:nvSpPr>
        <p:spPr bwMode="auto">
          <a:xfrm>
            <a:off x="76201" y="1722438"/>
            <a:ext cx="9067799" cy="1434752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wrap="square" lIns="90488" tIns="44450" rIns="90488" bIns="44450">
            <a:spAutoFit/>
          </a:bodyPr>
          <a:lstStyle/>
          <a:p>
            <a:pPr eaLnBrk="0" hangingPunct="0">
              <a:lnSpc>
                <a:spcPct val="95000"/>
              </a:lnSpc>
              <a:spcBef>
                <a:spcPct val="50000"/>
              </a:spcBef>
              <a:spcAft>
                <a:spcPct val="400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3200">
                <a:solidFill>
                  <a:srgbClr val="FF0000"/>
                </a:solidFill>
                <a:latin typeface="Corbel" pitchFamily="34" charset="0"/>
              </a:rPr>
              <a:t>Fix a field</a:t>
            </a:r>
            <a:endParaRPr lang="en-US" sz="3200">
              <a:solidFill>
                <a:schemeClr val="tx1"/>
              </a:solidFill>
              <a:latin typeface="Corbel" pitchFamily="34" charset="0"/>
            </a:endParaRPr>
          </a:p>
          <a:p>
            <a:pPr eaLnBrk="0" hangingPunct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az-Cyrl-AZ" sz="3600" b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en-US" sz="3200" smtClean="0">
                <a:solidFill>
                  <a:schemeClr val="accent6">
                    <a:lumMod val="75000"/>
                  </a:schemeClr>
                </a:solidFill>
                <a:latin typeface="Corbel" pitchFamily="34" charset="0"/>
              </a:rPr>
              <a:t> is a depth-</a:t>
            </a:r>
            <a:r>
              <a:rPr lang="en-US" sz="320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smtClean="0">
                <a:solidFill>
                  <a:schemeClr val="accent6">
                    <a:lumMod val="75000"/>
                  </a:schemeClr>
                </a:solidFill>
                <a:latin typeface="Corbel" pitchFamily="34" charset="0"/>
              </a:rPr>
              <a:t> (</a:t>
            </a:r>
            <a:r>
              <a:rPr lang="el-GR" sz="3200" smtClean="0">
                <a:solidFill>
                  <a:srgbClr val="669900"/>
                </a:solidFill>
                <a:latin typeface="Corbel" pitchFamily="34" charset="0"/>
              </a:rPr>
              <a:t>ΣΠΣ</a:t>
            </a:r>
            <a:r>
              <a:rPr lang="en-US" sz="3200" smtClean="0">
                <a:solidFill>
                  <a:schemeClr val="accent6">
                    <a:lumMod val="75000"/>
                  </a:schemeClr>
                </a:solidFill>
                <a:latin typeface="Corbel" pitchFamily="34" charset="0"/>
              </a:rPr>
              <a:t>) arithmetic </a:t>
            </a:r>
            <a:r>
              <a:rPr lang="en-US" sz="3200">
                <a:solidFill>
                  <a:schemeClr val="accent6">
                    <a:lumMod val="75000"/>
                  </a:schemeClr>
                </a:solidFill>
                <a:latin typeface="Corbel" pitchFamily="34" charset="0"/>
              </a:rPr>
              <a:t>formula </a:t>
            </a:r>
            <a:r>
              <a:rPr lang="en-US" sz="3200" smtClean="0">
                <a:solidFill>
                  <a:schemeClr val="accent6">
                    <a:lumMod val="75000"/>
                  </a:schemeClr>
                </a:solidFill>
                <a:latin typeface="Corbel" pitchFamily="34" charset="0"/>
              </a:rPr>
              <a:t>over</a:t>
            </a:r>
            <a:r>
              <a:rPr lang="en-US" sz="320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en-US" sz="3200" smtClean="0">
                <a:solidFill>
                  <a:schemeClr val="tx1"/>
                </a:solidFill>
              </a:rPr>
              <a:t> </a:t>
            </a:r>
            <a:endParaRPr lang="en-US" sz="3200">
              <a:solidFill>
                <a:schemeClr val="tx1"/>
              </a:solidFill>
            </a:endParaRPr>
          </a:p>
        </p:txBody>
      </p:sp>
      <p:pic>
        <p:nvPicPr>
          <p:cNvPr id="3077" name="Picture 3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12987" y="1722438"/>
            <a:ext cx="331787" cy="444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pic>
        <p:nvPicPr>
          <p:cNvPr id="3078" name="Picture 3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92782" y="2556215"/>
            <a:ext cx="355600" cy="4762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sp>
        <p:nvSpPr>
          <p:cNvPr id="3079" name="TextBox 27"/>
          <p:cNvSpPr txBox="1">
            <a:spLocks noChangeArrowheads="1"/>
          </p:cNvSpPr>
          <p:nvPr/>
        </p:nvSpPr>
        <p:spPr bwMode="auto">
          <a:xfrm>
            <a:off x="433388" y="4726781"/>
            <a:ext cx="840581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Corbel" pitchFamily="34" charset="0"/>
              </a:rPr>
              <a:t>Where the </a:t>
            </a:r>
            <a:r>
              <a:rPr lang="en-US" sz="2800" smtClean="0">
                <a:solidFill>
                  <a:schemeClr val="accent4"/>
                </a:solidFill>
                <a:latin typeface="Corbel" pitchFamily="34" charset="0"/>
              </a:rPr>
              <a:t>L</a:t>
            </a:r>
            <a:r>
              <a:rPr lang="en-US" sz="2800" baseline="-25000" smtClean="0">
                <a:solidFill>
                  <a:schemeClr val="accent4"/>
                </a:solidFill>
                <a:latin typeface="Corbel" pitchFamily="34" charset="0"/>
              </a:rPr>
              <a:t>i,j</a:t>
            </a:r>
            <a:r>
              <a:rPr lang="en-US" sz="2800" smtClean="0">
                <a:latin typeface="Corbel" pitchFamily="34" charset="0"/>
              </a:rPr>
              <a:t>’s </a:t>
            </a:r>
            <a:r>
              <a:rPr lang="en-US" sz="2800">
                <a:latin typeface="Corbel" pitchFamily="34" charset="0"/>
              </a:rPr>
              <a:t>are linear polynomials</a:t>
            </a:r>
            <a:r>
              <a:rPr lang="en-US" sz="2800"/>
              <a:t>: </a:t>
            </a:r>
            <a:r>
              <a:rPr lang="en-US" sz="2800" smtClean="0"/>
              <a:t>   				</a:t>
            </a:r>
            <a:endParaRPr lang="en-US" sz="2800">
              <a:solidFill>
                <a:srgbClr val="0000FF"/>
              </a:solidFill>
            </a:endParaRPr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38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9" name="אליפסה 8"/>
          <p:cNvSpPr/>
          <p:nvPr/>
        </p:nvSpPr>
        <p:spPr bwMode="auto">
          <a:xfrm>
            <a:off x="7172325" y="3148283"/>
            <a:ext cx="325438" cy="270488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10" name="מחבר חץ ישר 9"/>
          <p:cNvCxnSpPr/>
          <p:nvPr/>
        </p:nvCxnSpPr>
        <p:spPr bwMode="auto">
          <a:xfrm rot="16200000" flipV="1">
            <a:off x="8183509" y="3826436"/>
            <a:ext cx="309934" cy="330861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מחבר חץ ישר 10"/>
          <p:cNvCxnSpPr/>
          <p:nvPr/>
        </p:nvCxnSpPr>
        <p:spPr bwMode="auto">
          <a:xfrm flipV="1">
            <a:off x="6676033" y="3325227"/>
            <a:ext cx="496292" cy="33022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2" name="TextBox 18"/>
          <p:cNvSpPr txBox="1">
            <a:spLocks noChangeArrowheads="1"/>
          </p:cNvSpPr>
          <p:nvPr/>
        </p:nvSpPr>
        <p:spPr bwMode="auto">
          <a:xfrm>
            <a:off x="7237413" y="3003890"/>
            <a:ext cx="230518" cy="560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3200" smtClean="0">
                <a:sym typeface="Mathematica1" pitchFamily="2" charset="2"/>
              </a:rPr>
              <a:t>+</a:t>
            </a:r>
            <a:endParaRPr lang="en-US" sz="3200"/>
          </a:p>
        </p:txBody>
      </p:sp>
      <p:sp>
        <p:nvSpPr>
          <p:cNvPr id="13" name="אליפסה 12"/>
          <p:cNvSpPr/>
          <p:nvPr/>
        </p:nvSpPr>
        <p:spPr bwMode="auto">
          <a:xfrm>
            <a:off x="7953375" y="3616002"/>
            <a:ext cx="325438" cy="270488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14" name="מחבר חץ ישר 13"/>
          <p:cNvCxnSpPr>
            <a:stCxn id="13" idx="1"/>
          </p:cNvCxnSpPr>
          <p:nvPr/>
        </p:nvCxnSpPr>
        <p:spPr bwMode="auto">
          <a:xfrm rot="16200000" flipV="1">
            <a:off x="7576863" y="3231475"/>
            <a:ext cx="344872" cy="50307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" name="מחבר חץ ישר 14"/>
          <p:cNvCxnSpPr/>
          <p:nvPr/>
        </p:nvCxnSpPr>
        <p:spPr bwMode="auto">
          <a:xfrm rot="5400000" flipH="1" flipV="1">
            <a:off x="7729253" y="3865760"/>
            <a:ext cx="309934" cy="252214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0" name="מחבר חץ ישר 19"/>
          <p:cNvCxnSpPr/>
          <p:nvPr/>
        </p:nvCxnSpPr>
        <p:spPr bwMode="auto">
          <a:xfrm rot="16200000" flipV="1">
            <a:off x="6700021" y="3862502"/>
            <a:ext cx="282885" cy="330861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1" name="אליפסה 20"/>
          <p:cNvSpPr/>
          <p:nvPr/>
        </p:nvSpPr>
        <p:spPr bwMode="auto">
          <a:xfrm>
            <a:off x="6456363" y="3638542"/>
            <a:ext cx="325438" cy="270488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22" name="מחבר חץ ישר 21"/>
          <p:cNvCxnSpPr/>
          <p:nvPr/>
        </p:nvCxnSpPr>
        <p:spPr bwMode="auto">
          <a:xfrm rot="5400000" flipH="1" flipV="1">
            <a:off x="6245765" y="3901825"/>
            <a:ext cx="282885" cy="252214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3" name="TextBox 39"/>
          <p:cNvSpPr txBox="1">
            <a:spLocks noChangeArrowheads="1"/>
          </p:cNvSpPr>
          <p:nvPr/>
        </p:nvSpPr>
        <p:spPr bwMode="auto">
          <a:xfrm>
            <a:off x="6527800" y="3556269"/>
            <a:ext cx="162719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mtClean="0"/>
              <a:t>x</a:t>
            </a:r>
            <a:endParaRPr lang="en-US"/>
          </a:p>
        </p:txBody>
      </p:sp>
      <p:sp>
        <p:nvSpPr>
          <p:cNvPr id="27" name="TextBox 45"/>
          <p:cNvSpPr txBox="1">
            <a:spLocks noChangeArrowheads="1"/>
          </p:cNvSpPr>
          <p:nvPr/>
        </p:nvSpPr>
        <p:spPr bwMode="auto">
          <a:xfrm>
            <a:off x="6261100" y="4104000"/>
            <a:ext cx="1267785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mtClean="0"/>
              <a:t>...L</a:t>
            </a:r>
            <a:r>
              <a:rPr lang="en-US" baseline="-25000" smtClean="0"/>
              <a:t>1d</a:t>
            </a:r>
            <a:r>
              <a:rPr lang="en-US" sz="1600" spc="300" baseline="-25000" smtClean="0"/>
              <a:t>1</a:t>
            </a:r>
            <a:endParaRPr lang="en-US" spc="300"/>
          </a:p>
        </p:txBody>
      </p:sp>
      <p:sp>
        <p:nvSpPr>
          <p:cNvPr id="28" name="TextBox 51"/>
          <p:cNvSpPr txBox="1">
            <a:spLocks noChangeArrowheads="1"/>
          </p:cNvSpPr>
          <p:nvPr/>
        </p:nvSpPr>
        <p:spPr bwMode="auto">
          <a:xfrm>
            <a:off x="7528885" y="4127785"/>
            <a:ext cx="644160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000" smtClean="0"/>
              <a:t>L</a:t>
            </a:r>
            <a:r>
              <a:rPr lang="en-US" sz="2000" baseline="-25000" smtClean="0"/>
              <a:t>m1</a:t>
            </a:r>
            <a:endParaRPr lang="en-US" sz="1600"/>
          </a:p>
        </p:txBody>
      </p:sp>
      <p:sp>
        <p:nvSpPr>
          <p:cNvPr id="30" name="TextBox 39"/>
          <p:cNvSpPr txBox="1">
            <a:spLocks noChangeArrowheads="1"/>
          </p:cNvSpPr>
          <p:nvPr/>
        </p:nvSpPr>
        <p:spPr bwMode="auto">
          <a:xfrm>
            <a:off x="8038306" y="3527765"/>
            <a:ext cx="162719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mtClean="0"/>
              <a:t>x</a:t>
            </a:r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984835" y="3509298"/>
            <a:ext cx="863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.....</a:t>
            </a:r>
            <a:endParaRPr lang="en-US"/>
          </a:p>
        </p:txBody>
      </p:sp>
      <p:sp>
        <p:nvSpPr>
          <p:cNvPr id="34" name="TextBox 18"/>
          <p:cNvSpPr txBox="1">
            <a:spLocks noChangeArrowheads="1"/>
          </p:cNvSpPr>
          <p:nvPr/>
        </p:nvSpPr>
        <p:spPr bwMode="auto">
          <a:xfrm>
            <a:off x="5618657" y="4128802"/>
            <a:ext cx="909143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mtClean="0">
                <a:sym typeface="Mathematica1" pitchFamily="2" charset="2"/>
              </a:rPr>
              <a:t>L</a:t>
            </a:r>
            <a:r>
              <a:rPr lang="en-US" baseline="-25000" smtClean="0">
                <a:sym typeface="Mathematica1" pitchFamily="2" charset="2"/>
              </a:rPr>
              <a:t>11</a:t>
            </a:r>
            <a:endParaRPr lang="en-US" sz="3200"/>
          </a:p>
        </p:txBody>
      </p:sp>
      <p:sp>
        <p:nvSpPr>
          <p:cNvPr id="50" name="TextBox 45"/>
          <p:cNvSpPr txBox="1">
            <a:spLocks noChangeArrowheads="1"/>
          </p:cNvSpPr>
          <p:nvPr/>
        </p:nvSpPr>
        <p:spPr bwMode="auto">
          <a:xfrm>
            <a:off x="7848600" y="4099265"/>
            <a:ext cx="1066799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mtClean="0"/>
              <a:t>…L</a:t>
            </a:r>
            <a:r>
              <a:rPr lang="en-US" baseline="-25000" smtClean="0"/>
              <a:t>md</a:t>
            </a:r>
            <a:r>
              <a:rPr lang="en-US" sz="1600" baseline="-25000" smtClean="0"/>
              <a:t>m</a:t>
            </a:r>
            <a:endParaRPr lang="en-US"/>
          </a:p>
        </p:txBody>
      </p:sp>
      <p:pic>
        <p:nvPicPr>
          <p:cNvPr id="27033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56927" y="3153459"/>
            <a:ext cx="2931319" cy="1418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545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95400" y="5579708"/>
            <a:ext cx="6581775" cy="668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Tm="64756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54013" y="47625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smtClean="0">
                <a:ln w="11430"/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cs typeface="Arial" pitchFamily="34" charset="0"/>
              </a:rPr>
              <a:t>Our Results</a:t>
            </a:r>
            <a:endParaRPr lang="en-US" sz="4800">
              <a:ln w="11430"/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rbel" pitchFamily="34" charset="0"/>
              <a:cs typeface="Arial" pitchFamily="34" charset="0"/>
            </a:endParaRPr>
          </a:p>
        </p:txBody>
      </p:sp>
      <p:sp>
        <p:nvSpPr>
          <p:cNvPr id="14339" name="Rectangle 20"/>
          <p:cNvSpPr>
            <a:spLocks noChangeArrowheads="1"/>
          </p:cNvSpPr>
          <p:nvPr/>
        </p:nvSpPr>
        <p:spPr bwMode="auto">
          <a:xfrm>
            <a:off x="152400" y="809625"/>
            <a:ext cx="8763000" cy="5514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r>
              <a:rPr lang="en-US" sz="28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Laying the basics</a:t>
            </a:r>
            <a:r>
              <a:rPr lang="en-US" sz="28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: </a:t>
            </a: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r>
              <a:rPr lang="en-US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Introducing variants of equational proofs</a:t>
            </a: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r>
              <a:rPr lang="en-US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Determine their relations</a:t>
            </a:r>
            <a:endParaRPr lang="en-US">
              <a:solidFill>
                <a:srgbClr val="00B050"/>
              </a:solidFill>
              <a:latin typeface="Corbel" pitchFamily="34" charset="0"/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r>
              <a:rPr lang="en-US" sz="28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Upper bounds</a:t>
            </a:r>
            <a:r>
              <a:rPr lang="en-US" sz="28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:</a:t>
            </a: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r>
              <a:rPr lang="en-US" sz="28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For</a:t>
            </a:r>
            <a:r>
              <a:rPr lang="en-US" sz="2800" smtClean="0">
                <a:solidFill>
                  <a:srgbClr val="669900"/>
                </a:solidFill>
                <a:latin typeface="Corbel" pitchFamily="34" charset="0"/>
                <a:sym typeface="Wingdings" pitchFamily="2" charset="2"/>
              </a:rPr>
              <a:t> Symmetric polynomials </a:t>
            </a:r>
            <a:r>
              <a:rPr lang="en-US" sz="28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and close identities for counting (</a:t>
            </a:r>
            <a:r>
              <a:rPr lang="en-US" sz="2800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  <a:sym typeface="Wingdings" pitchFamily="2" charset="2"/>
              </a:rPr>
              <a:t>in depth-</a:t>
            </a:r>
            <a:r>
              <a:rPr lang="en-US" sz="280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4</a:t>
            </a:r>
            <a:r>
              <a:rPr lang="en-US" sz="28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); </a:t>
            </a:r>
            <a:r>
              <a:rPr lang="en-US" smtClean="0">
                <a:solidFill>
                  <a:srgbClr val="0000FF"/>
                </a:solidFill>
                <a:latin typeface="Corbel" pitchFamily="34" charset="0"/>
                <a:sym typeface="Wingdings" pitchFamily="2" charset="2"/>
              </a:rPr>
              <a:t>Important in proof complexity </a:t>
            </a:r>
            <a:endParaRPr lang="en-US" sz="2800" smtClean="0">
              <a:solidFill>
                <a:srgbClr val="0000FF"/>
              </a:solidFill>
              <a:latin typeface="Corbel" pitchFamily="34" charset="0"/>
              <a:sym typeface="Wingdings" pitchFamily="2" charset="2"/>
            </a:endParaRP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r>
              <a:rPr lang="en-US" sz="28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Simulation of </a:t>
            </a:r>
            <a:r>
              <a:rPr lang="en-US" sz="2800" smtClean="0">
                <a:solidFill>
                  <a:srgbClr val="669900"/>
                </a:solidFill>
                <a:latin typeface="Corbel" pitchFamily="34" charset="0"/>
                <a:sym typeface="Wingdings" pitchFamily="2" charset="2"/>
              </a:rPr>
              <a:t>PIT</a:t>
            </a:r>
            <a:r>
              <a:rPr lang="en-US" sz="28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 procedures  [</a:t>
            </a:r>
            <a:r>
              <a:rPr lang="en-US" sz="2800" err="1" smtClean="0">
                <a:solidFill>
                  <a:srgbClr val="000099"/>
                </a:solidFill>
                <a:latin typeface="Corbel" pitchFamily="34" charset="0"/>
                <a:sym typeface="Wingdings" pitchFamily="2" charset="2"/>
              </a:rPr>
              <a:t>Dvir-Shpilka</a:t>
            </a:r>
            <a:r>
              <a:rPr lang="en-US" sz="2800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  <a:sym typeface="Wingdings" pitchFamily="2" charset="2"/>
              </a:rPr>
              <a:t> </a:t>
            </a:r>
            <a:r>
              <a:rPr lang="en-US" sz="280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06</a:t>
            </a:r>
            <a:r>
              <a:rPr lang="en-US" sz="28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]  (</a:t>
            </a:r>
            <a:r>
              <a:rPr lang="en-US" sz="2800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  <a:sym typeface="Wingdings" pitchFamily="2" charset="2"/>
              </a:rPr>
              <a:t>in bounded depth</a:t>
            </a:r>
            <a:r>
              <a:rPr lang="en-US" sz="28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)</a:t>
            </a: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r>
              <a:rPr lang="en-US" sz="28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Lower bounds</a:t>
            </a:r>
            <a:r>
              <a:rPr lang="en-US" sz="28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: </a:t>
            </a: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r>
              <a:rPr lang="en-US" sz="20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Full equational proofs over specific rings </a:t>
            </a: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r>
              <a:rPr lang="en-US" sz="20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Restricted analytic depth-3 proofs </a:t>
            </a: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r>
              <a:rPr lang="en-US" sz="20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One-way proofs (strictly ‘’analytic’’ proofs)</a:t>
            </a:r>
            <a:endParaRPr lang="en-US" sz="2000" smtClean="0">
              <a:solidFill>
                <a:schemeClr val="tx2"/>
              </a:solidFill>
              <a:latin typeface="Corbel" pitchFamily="34" charset="0"/>
              <a:sym typeface="Wingdings" pitchFamily="2" charset="2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39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05600" y="1600200"/>
            <a:ext cx="2209800" cy="923330"/>
          </a:xfrm>
          <a:prstGeom prst="rect">
            <a:avLst/>
          </a:prstGeom>
          <a:solidFill>
            <a:srgbClr val="E4F880"/>
          </a:solidFill>
        </p:spPr>
        <p:txBody>
          <a:bodyPr wrap="square" rtlCol="0">
            <a:spAutoFit/>
          </a:bodyPr>
          <a:lstStyle/>
          <a:p>
            <a:r>
              <a:rPr lang="en-US" sz="1800" smtClean="0">
                <a:solidFill>
                  <a:srgbClr val="7030A0"/>
                </a:solidFill>
              </a:rPr>
              <a:t>[GH03] suggested these are hard identities</a:t>
            </a:r>
          </a:p>
        </p:txBody>
      </p:sp>
      <p:cxnSp>
        <p:nvCxnSpPr>
          <p:cNvPr id="7" name="מחבר חץ ישר 6"/>
          <p:cNvCxnSpPr>
            <a:stCxn id="5" idx="1"/>
          </p:cNvCxnSpPr>
          <p:nvPr/>
        </p:nvCxnSpPr>
        <p:spPr bwMode="auto">
          <a:xfrm rot="10800000" flipV="1">
            <a:off x="4343400" y="2061864"/>
            <a:ext cx="2362200" cy="75753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advTm="1592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28600" y="1676400"/>
            <a:ext cx="8458200" cy="2998257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50000"/>
              </a:spcBef>
              <a:buClr>
                <a:schemeClr val="tx1"/>
              </a:buClr>
              <a:defRPr/>
            </a:pPr>
            <a:r>
              <a:rPr lang="en-US" sz="540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 pitchFamily="34" charset="0"/>
                <a:cs typeface="Arial" pitchFamily="34" charset="0"/>
              </a:rPr>
              <a:t>The Model:</a:t>
            </a:r>
          </a:p>
          <a:p>
            <a:pPr algn="ctr" eaLnBrk="0" hangingPunct="0">
              <a:spcBef>
                <a:spcPct val="50000"/>
              </a:spcBef>
              <a:buClr>
                <a:schemeClr val="tx1"/>
              </a:buClr>
              <a:defRPr/>
            </a:pPr>
            <a:r>
              <a:rPr lang="en-US" sz="540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 pitchFamily="34" charset="0"/>
                <a:cs typeface="Arial" pitchFamily="34" charset="0"/>
              </a:rPr>
              <a:t>Equational Proof Systems</a:t>
            </a:r>
            <a:endParaRPr lang="en-US" sz="5400">
              <a:ln w="11430"/>
              <a:solidFill>
                <a:srgbClr val="00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4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ransition advTm="16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4"/>
          <p:cNvSpPr txBox="1">
            <a:spLocks noChangeArrowheads="1"/>
          </p:cNvSpPr>
          <p:nvPr/>
        </p:nvSpPr>
        <p:spPr bwMode="auto">
          <a:xfrm>
            <a:off x="381000" y="304800"/>
            <a:ext cx="8405813" cy="792163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lnSpc>
                <a:spcPct val="95000"/>
              </a:lnSpc>
              <a:spcBef>
                <a:spcPct val="50000"/>
              </a:spcBef>
              <a:spcAft>
                <a:spcPct val="40000"/>
              </a:spcAft>
              <a:buClr>
                <a:schemeClr val="tx1"/>
              </a:buClr>
              <a:defRPr/>
            </a:pPr>
            <a:r>
              <a:rPr lang="en-US" sz="4800" b="0">
                <a:solidFill>
                  <a:srgbClr val="000099"/>
                </a:solidFill>
                <a:latin typeface="Arial Rounded MT Bold" pitchFamily="34" charset="0"/>
                <a:cs typeface="Arial" pitchFamily="34" charset="0"/>
              </a:rPr>
              <a:t>Arithmetic</a:t>
            </a:r>
            <a:r>
              <a:rPr lang="en-US" sz="4000" b="0">
                <a:solidFill>
                  <a:srgbClr val="000099"/>
                </a:solidFill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4000" b="0" smtClean="0">
                <a:solidFill>
                  <a:srgbClr val="000099"/>
                </a:solidFill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4800" b="0" smtClean="0">
                <a:solidFill>
                  <a:srgbClr val="000099"/>
                </a:solidFill>
                <a:latin typeface="Arial Rounded MT Bold" pitchFamily="34" charset="0"/>
                <a:cs typeface="Arial" pitchFamily="34" charset="0"/>
              </a:rPr>
              <a:t>formulas</a:t>
            </a:r>
            <a:endParaRPr lang="en-US" sz="4800" b="0">
              <a:solidFill>
                <a:srgbClr val="000099"/>
              </a:solidFill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223264" name="Text Box 32"/>
          <p:cNvSpPr txBox="1">
            <a:spLocks noChangeArrowheads="1"/>
          </p:cNvSpPr>
          <p:nvPr/>
        </p:nvSpPr>
        <p:spPr bwMode="auto">
          <a:xfrm>
            <a:off x="328613" y="1273175"/>
            <a:ext cx="8510587" cy="1234697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95000"/>
              </a:lnSpc>
              <a:spcBef>
                <a:spcPct val="50000"/>
              </a:spcBef>
              <a:spcAft>
                <a:spcPct val="400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800">
                <a:solidFill>
                  <a:srgbClr val="FF0000"/>
                </a:solidFill>
                <a:latin typeface="Corbel" pitchFamily="34" charset="0"/>
              </a:rPr>
              <a:t>Fix a 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</a:rPr>
              <a:t>field        (</a:t>
            </a:r>
            <a:r>
              <a:rPr lang="en-US" sz="280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rbel" pitchFamily="34" charset="0"/>
              </a:rPr>
              <a:t>say, the complex numbers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</a:rPr>
              <a:t>)</a:t>
            </a:r>
            <a:endParaRPr lang="en-US" sz="2800">
              <a:solidFill>
                <a:schemeClr val="tx1"/>
              </a:solidFill>
              <a:latin typeface="Corbel" pitchFamily="34" charset="0"/>
            </a:endParaRPr>
          </a:p>
          <a:p>
            <a:pPr eaLnBrk="0" hangingPunct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800" smtClean="0">
                <a:solidFill>
                  <a:schemeClr val="accent6">
                    <a:lumMod val="75000"/>
                  </a:schemeClr>
                </a:solidFill>
                <a:latin typeface="Corbel" pitchFamily="34" charset="0"/>
              </a:rPr>
              <a:t>An </a:t>
            </a:r>
            <a:r>
              <a:rPr lang="en-US" sz="2800">
                <a:solidFill>
                  <a:schemeClr val="accent6">
                    <a:lumMod val="75000"/>
                  </a:schemeClr>
                </a:solidFill>
                <a:latin typeface="Corbel" pitchFamily="34" charset="0"/>
              </a:rPr>
              <a:t>arithmetic formula </a:t>
            </a:r>
            <a:r>
              <a:rPr lang="en-US" sz="2800" smtClean="0">
                <a:solidFill>
                  <a:schemeClr val="accent6">
                    <a:lumMod val="75000"/>
                  </a:schemeClr>
                </a:solidFill>
                <a:latin typeface="Corbel" pitchFamily="34" charset="0"/>
              </a:rPr>
              <a:t>over   </a:t>
            </a:r>
            <a:r>
              <a:rPr lang="en-US" sz="2800" smtClean="0">
                <a:solidFill>
                  <a:schemeClr val="tx1"/>
                </a:solidFill>
                <a:latin typeface="Corbel" pitchFamily="34" charset="0"/>
              </a:rPr>
              <a:t>    :</a:t>
            </a:r>
            <a:endParaRPr lang="en-US" sz="2800">
              <a:solidFill>
                <a:schemeClr val="tx1"/>
              </a:solidFill>
              <a:latin typeface="Corbel" pitchFamily="34" charset="0"/>
            </a:endParaRPr>
          </a:p>
        </p:txBody>
      </p:sp>
      <p:pic>
        <p:nvPicPr>
          <p:cNvPr id="16388" name="Picture 3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9013" y="1273175"/>
            <a:ext cx="331787" cy="444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pic>
        <p:nvPicPr>
          <p:cNvPr id="16389" name="Picture 3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2649" y="1991867"/>
            <a:ext cx="355600" cy="4762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sp>
        <p:nvSpPr>
          <p:cNvPr id="9" name="אליפסה 8"/>
          <p:cNvSpPr/>
          <p:nvPr/>
        </p:nvSpPr>
        <p:spPr bwMode="auto">
          <a:xfrm>
            <a:off x="2133600" y="2895600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13" name="מחבר חץ ישר 12"/>
          <p:cNvCxnSpPr/>
          <p:nvPr/>
        </p:nvCxnSpPr>
        <p:spPr bwMode="auto">
          <a:xfrm rot="16200000" flipV="1">
            <a:off x="3280569" y="3890169"/>
            <a:ext cx="436562" cy="38735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4" name="מחבר חץ ישר 13"/>
          <p:cNvCxnSpPr/>
          <p:nvPr/>
        </p:nvCxnSpPr>
        <p:spPr bwMode="auto">
          <a:xfrm flipV="1">
            <a:off x="1552575" y="3144838"/>
            <a:ext cx="581025" cy="465137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6393" name="TextBox 18"/>
          <p:cNvSpPr txBox="1">
            <a:spLocks noChangeArrowheads="1"/>
          </p:cNvSpPr>
          <p:nvPr/>
        </p:nvSpPr>
        <p:spPr bwMode="auto">
          <a:xfrm>
            <a:off x="2209100" y="2869027"/>
            <a:ext cx="269875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mtClean="0">
                <a:sym typeface="Mathematica1" pitchFamily="2" charset="2"/>
              </a:rPr>
              <a:t>X</a:t>
            </a:r>
            <a:endParaRPr lang="en-US" sz="3200"/>
          </a:p>
        </p:txBody>
      </p:sp>
      <p:sp>
        <p:nvSpPr>
          <p:cNvPr id="20" name="אליפסה 19"/>
          <p:cNvSpPr/>
          <p:nvPr/>
        </p:nvSpPr>
        <p:spPr bwMode="auto">
          <a:xfrm>
            <a:off x="3048000" y="3554413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21" name="מחבר חץ ישר 20"/>
          <p:cNvCxnSpPr>
            <a:stCxn id="20" idx="1"/>
          </p:cNvCxnSpPr>
          <p:nvPr/>
        </p:nvCxnSpPr>
        <p:spPr bwMode="auto">
          <a:xfrm rot="16200000" flipV="1">
            <a:off x="2566194" y="3072606"/>
            <a:ext cx="485775" cy="58896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" name="מחבר חץ ישר 21"/>
          <p:cNvCxnSpPr/>
          <p:nvPr/>
        </p:nvCxnSpPr>
        <p:spPr bwMode="auto">
          <a:xfrm rot="5400000" flipH="1" flipV="1">
            <a:off x="2748757" y="3936206"/>
            <a:ext cx="436562" cy="295275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6397" name="TextBox 22"/>
          <p:cNvSpPr txBox="1">
            <a:spLocks noChangeArrowheads="1"/>
          </p:cNvSpPr>
          <p:nvPr/>
        </p:nvSpPr>
        <p:spPr bwMode="auto">
          <a:xfrm>
            <a:off x="3114675" y="3470275"/>
            <a:ext cx="26987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3200"/>
              <a:t>+</a:t>
            </a:r>
            <a:endParaRPr lang="en-US"/>
          </a:p>
        </p:txBody>
      </p:sp>
      <p:sp>
        <p:nvSpPr>
          <p:cNvPr id="29" name="אליפסה 28"/>
          <p:cNvSpPr/>
          <p:nvPr/>
        </p:nvSpPr>
        <p:spPr bwMode="auto">
          <a:xfrm>
            <a:off x="3581400" y="4276725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16399" name="TextBox 29"/>
          <p:cNvSpPr txBox="1">
            <a:spLocks noChangeArrowheads="1"/>
          </p:cNvSpPr>
          <p:nvPr/>
        </p:nvSpPr>
        <p:spPr bwMode="auto">
          <a:xfrm>
            <a:off x="3648075" y="4264025"/>
            <a:ext cx="269875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/>
              <a:t>3</a:t>
            </a:r>
            <a:endParaRPr lang="en-US" sz="1800"/>
          </a:p>
        </p:txBody>
      </p:sp>
      <p:sp>
        <p:nvSpPr>
          <p:cNvPr id="31" name="אליפסה 30"/>
          <p:cNvSpPr/>
          <p:nvPr/>
        </p:nvSpPr>
        <p:spPr bwMode="auto">
          <a:xfrm>
            <a:off x="2590800" y="4325938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37" name="מחבר חץ ישר 36"/>
          <p:cNvCxnSpPr/>
          <p:nvPr/>
        </p:nvCxnSpPr>
        <p:spPr bwMode="auto">
          <a:xfrm rot="16200000" flipV="1">
            <a:off x="1547019" y="3940969"/>
            <a:ext cx="398462" cy="38735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8" name="אליפסה 37"/>
          <p:cNvSpPr/>
          <p:nvPr/>
        </p:nvSpPr>
        <p:spPr bwMode="auto">
          <a:xfrm>
            <a:off x="1295400" y="3586163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39" name="מחבר חץ ישר 38"/>
          <p:cNvCxnSpPr/>
          <p:nvPr/>
        </p:nvCxnSpPr>
        <p:spPr bwMode="auto">
          <a:xfrm rot="5400000" flipH="1" flipV="1">
            <a:off x="1015207" y="3987006"/>
            <a:ext cx="398462" cy="295275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6404" name="TextBox 39"/>
          <p:cNvSpPr txBox="1">
            <a:spLocks noChangeArrowheads="1"/>
          </p:cNvSpPr>
          <p:nvPr/>
        </p:nvSpPr>
        <p:spPr bwMode="auto">
          <a:xfrm>
            <a:off x="1362075" y="3502025"/>
            <a:ext cx="26987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3200"/>
              <a:t>+</a:t>
            </a:r>
            <a:endParaRPr lang="en-US"/>
          </a:p>
        </p:txBody>
      </p:sp>
      <p:sp>
        <p:nvSpPr>
          <p:cNvPr id="41" name="אליפסה 40"/>
          <p:cNvSpPr/>
          <p:nvPr/>
        </p:nvSpPr>
        <p:spPr bwMode="auto">
          <a:xfrm>
            <a:off x="1828800" y="4308475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43" name="אליפסה 42"/>
          <p:cNvSpPr/>
          <p:nvPr/>
        </p:nvSpPr>
        <p:spPr bwMode="auto">
          <a:xfrm>
            <a:off x="779463" y="4298950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16407" name="TextBox 44"/>
          <p:cNvSpPr txBox="1">
            <a:spLocks noChangeArrowheads="1"/>
          </p:cNvSpPr>
          <p:nvPr/>
        </p:nvSpPr>
        <p:spPr bwMode="auto">
          <a:xfrm>
            <a:off x="762000" y="4244975"/>
            <a:ext cx="466725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000" smtClean="0"/>
              <a:t>x</a:t>
            </a:r>
            <a:r>
              <a:rPr lang="en-US" sz="2000" baseline="-25000" smtClean="0"/>
              <a:t>1</a:t>
            </a:r>
            <a:endParaRPr lang="en-US" sz="1600"/>
          </a:p>
        </p:txBody>
      </p:sp>
      <p:sp>
        <p:nvSpPr>
          <p:cNvPr id="16408" name="TextBox 45"/>
          <p:cNvSpPr txBox="1">
            <a:spLocks noChangeArrowheads="1"/>
          </p:cNvSpPr>
          <p:nvPr/>
        </p:nvSpPr>
        <p:spPr bwMode="auto">
          <a:xfrm>
            <a:off x="1808163" y="4298950"/>
            <a:ext cx="466725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000"/>
              <a:t>x</a:t>
            </a:r>
            <a:r>
              <a:rPr lang="en-US" sz="2000" baseline="-25000"/>
              <a:t>2</a:t>
            </a:r>
            <a:endParaRPr lang="en-US" sz="1600"/>
          </a:p>
        </p:txBody>
      </p:sp>
      <p:sp>
        <p:nvSpPr>
          <p:cNvPr id="16409" name="TextBox 51"/>
          <p:cNvSpPr txBox="1">
            <a:spLocks noChangeArrowheads="1"/>
          </p:cNvSpPr>
          <p:nvPr/>
        </p:nvSpPr>
        <p:spPr bwMode="auto">
          <a:xfrm>
            <a:off x="2573338" y="4302125"/>
            <a:ext cx="465137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000"/>
              <a:t>x</a:t>
            </a:r>
            <a:r>
              <a:rPr lang="en-US" sz="2000" baseline="-25000"/>
              <a:t>2</a:t>
            </a:r>
            <a:endParaRPr lang="en-US" sz="1600"/>
          </a:p>
        </p:txBody>
      </p:sp>
      <p:sp>
        <p:nvSpPr>
          <p:cNvPr id="16410" name="TextBox 52"/>
          <p:cNvSpPr txBox="1">
            <a:spLocks noChangeArrowheads="1"/>
          </p:cNvSpPr>
          <p:nvPr/>
        </p:nvSpPr>
        <p:spPr bwMode="auto">
          <a:xfrm>
            <a:off x="4419600" y="4114800"/>
            <a:ext cx="4419600" cy="1772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aseline="-2500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i="1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aseline="-2500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)•(</a:t>
            </a:r>
            <a:r>
              <a:rPr lang="en-US" sz="3200" i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aseline="-2500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+3</a:t>
            </a:r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)=</a:t>
            </a:r>
          </a:p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3200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aseline="-25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aseline="-25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aseline="-25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aseline="30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+3</a:t>
            </a:r>
            <a:r>
              <a:rPr lang="en-US" sz="3200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aseline="-25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+3</a:t>
            </a:r>
            <a:r>
              <a:rPr lang="en-US" sz="3200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aseline="-25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endParaRPr lang="en-US"/>
          </a:p>
        </p:txBody>
      </p:sp>
      <p:sp>
        <p:nvSpPr>
          <p:cNvPr id="27" name="מציין מיקום של מספר שקופית 2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5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419600" y="3013056"/>
            <a:ext cx="403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Corbel" pitchFamily="34" charset="0"/>
              </a:rPr>
              <a:t>This formula 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</a:rPr>
              <a:t>computes</a:t>
            </a:r>
            <a:r>
              <a:rPr lang="en-US" sz="2800" smtClean="0">
                <a:latin typeface="Corbel" pitchFamily="34" charset="0"/>
              </a:rPr>
              <a:t> the (</a:t>
            </a:r>
            <a:r>
              <a:rPr lang="en-US" sz="280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rbel" pitchFamily="34" charset="0"/>
              </a:rPr>
              <a:t>formal</a:t>
            </a:r>
            <a:r>
              <a:rPr lang="en-US" sz="2800" smtClean="0">
                <a:latin typeface="Corbel" pitchFamily="34" charset="0"/>
              </a:rPr>
              <a:t>) polynomial:</a:t>
            </a:r>
            <a:endParaRPr lang="en-US" sz="2800">
              <a:latin typeface="Corbel" pitchFamily="34" charset="0"/>
            </a:endParaRPr>
          </a:p>
        </p:txBody>
      </p:sp>
    </p:spTree>
  </p:cSld>
  <p:clrMapOvr>
    <a:masterClrMapping/>
  </p:clrMapOvr>
  <p:transition advTm="47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0" smtClean="0">
                <a:solidFill>
                  <a:srgbClr val="000099"/>
                </a:solidFill>
                <a:latin typeface="Arial Rounded MT Bold" pitchFamily="34" charset="0"/>
                <a:cs typeface="Arial" pitchFamily="34" charset="0"/>
              </a:rPr>
              <a:t>Equational Proofs</a:t>
            </a:r>
            <a:endParaRPr lang="en-US" sz="4800" b="0">
              <a:solidFill>
                <a:srgbClr val="000099"/>
              </a:solidFill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16387" name="Rectangle 20"/>
          <p:cNvSpPr>
            <a:spLocks noChangeArrowheads="1"/>
          </p:cNvSpPr>
          <p:nvPr/>
        </p:nvSpPr>
        <p:spPr bwMode="auto">
          <a:xfrm>
            <a:off x="354013" y="838200"/>
            <a:ext cx="8256587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r>
              <a:rPr lang="en-US" sz="2800" smtClean="0">
                <a:solidFill>
                  <a:srgbClr val="6699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Proof-lines are </a:t>
            </a:r>
            <a:r>
              <a:rPr lang="en-US" sz="2800" smtClean="0">
                <a:solidFill>
                  <a:srgbClr val="C0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equations</a:t>
            </a:r>
            <a:r>
              <a:rPr lang="en-US" sz="2800" smtClean="0">
                <a:solidFill>
                  <a:srgbClr val="6699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 between formulas</a:t>
            </a:r>
          </a:p>
          <a:p>
            <a:pPr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2800" u="sng" smtClean="0">
                <a:solidFill>
                  <a:srgbClr val="FF0000"/>
                </a:solidFill>
                <a:latin typeface="Corbel" pitchFamily="34" charset="0"/>
              </a:rPr>
              <a:t>Definition</a:t>
            </a:r>
            <a:r>
              <a:rPr lang="en-US" sz="2800" smtClean="0">
                <a:solidFill>
                  <a:srgbClr val="C00000"/>
                </a:solidFill>
                <a:latin typeface="Corbel" pitchFamily="34" charset="0"/>
              </a:rPr>
              <a:t> (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Equational proofs</a:t>
            </a:r>
            <a:r>
              <a:rPr lang="en-US" sz="2800" smtClean="0">
                <a:solidFill>
                  <a:srgbClr val="C00000"/>
                </a:solidFill>
                <a:latin typeface="Corbel" pitchFamily="34" charset="0"/>
              </a:rPr>
              <a:t>)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: Start from 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</a:rPr>
              <a:t>axioms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 and derive new identities by 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</a:rPr>
              <a:t>derivation rules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</a:rPr>
              <a:t>.</a:t>
            </a:r>
            <a:endParaRPr lang="en-US" sz="2800" smtClean="0">
              <a:solidFill>
                <a:srgbClr val="669900"/>
              </a:solidFill>
              <a:latin typeface="Corbel" pitchFamily="34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6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2390384"/>
            <a:ext cx="8077200" cy="4401205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28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Axioms</a:t>
            </a:r>
            <a:r>
              <a:rPr lang="en-US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: </a:t>
            </a:r>
            <a:r>
              <a:rPr lang="en-US" smtClean="0">
                <a:solidFill>
                  <a:schemeClr val="bg2">
                    <a:lumMod val="75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polynomial-ring axioms (</a:t>
            </a:r>
            <a:r>
              <a:rPr lang="en-US" smtClean="0">
                <a:solidFill>
                  <a:schemeClr val="bg1">
                    <a:lumMod val="75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schemes</a:t>
            </a:r>
            <a:r>
              <a:rPr lang="en-US" smtClean="0">
                <a:solidFill>
                  <a:schemeClr val="bg2">
                    <a:lumMod val="75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)</a:t>
            </a:r>
            <a:r>
              <a:rPr lang="en-US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: </a:t>
            </a:r>
          </a:p>
          <a:p>
            <a:pPr marL="571500" indent="-571500" eaLnBrk="0" hangingPunct="0">
              <a:spcBef>
                <a:spcPts val="0"/>
              </a:spcBef>
              <a:buClr>
                <a:srgbClr val="000099"/>
              </a:buClr>
              <a:buSzPct val="145000"/>
              <a:defRPr/>
            </a:pPr>
            <a:r>
              <a:rPr lang="en-US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    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Identity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: f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=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f</a:t>
            </a:r>
          </a:p>
          <a:p>
            <a:pPr marL="571500" indent="-571500" eaLnBrk="0" hangingPunct="0">
              <a:spcBef>
                <a:spcPts val="0"/>
              </a:spcBef>
              <a:buClr>
                <a:srgbClr val="000099"/>
              </a:buClr>
              <a:buSzPct val="145000"/>
              <a:defRPr/>
            </a:pP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       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zero element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: f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+</a:t>
            </a:r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0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=</a:t>
            </a:r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, f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•</a:t>
            </a:r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0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=</a:t>
            </a:r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0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 </a:t>
            </a:r>
          </a:p>
          <a:p>
            <a:pPr marL="571500" indent="-571500" eaLnBrk="0" hangingPunct="0">
              <a:spcBef>
                <a:spcPts val="0"/>
              </a:spcBef>
              <a:buClr>
                <a:srgbClr val="000099"/>
              </a:buClr>
              <a:buSzPct val="145000"/>
              <a:defRPr/>
            </a:pP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       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unit element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: f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•</a:t>
            </a:r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=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f</a:t>
            </a:r>
          </a:p>
          <a:p>
            <a:pPr marL="571500" indent="-571500" eaLnBrk="0" hangingPunct="0">
              <a:spcBef>
                <a:spcPts val="0"/>
              </a:spcBef>
              <a:buClr>
                <a:srgbClr val="000099"/>
              </a:buClr>
              <a:buSzPct val="145000"/>
              <a:defRPr/>
            </a:pP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       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Addition commutativity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: f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+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g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=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g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+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f</a:t>
            </a:r>
          </a:p>
          <a:p>
            <a:pPr marL="571500" indent="-571500" eaLnBrk="0" hangingPunct="0">
              <a:spcBef>
                <a:spcPts val="0"/>
              </a:spcBef>
              <a:buClr>
                <a:srgbClr val="000099"/>
              </a:buClr>
              <a:buSzPct val="145000"/>
              <a:defRPr/>
            </a:pP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       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Product commutativity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: f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•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g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=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g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•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f     </a:t>
            </a:r>
          </a:p>
          <a:p>
            <a:pPr marL="571500" indent="-571500" eaLnBrk="0" hangingPunct="0">
              <a:spcBef>
                <a:spcPts val="0"/>
              </a:spcBef>
              <a:buClr>
                <a:srgbClr val="000099"/>
              </a:buClr>
              <a:buSzPct val="145000"/>
              <a:defRPr/>
            </a:pP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       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Distributivity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: f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•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(g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+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h)=f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•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g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+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f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•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h</a:t>
            </a:r>
          </a:p>
          <a:p>
            <a:pPr marL="571500" indent="-571500" eaLnBrk="0" hangingPunct="0">
              <a:spcBef>
                <a:spcPts val="0"/>
              </a:spcBef>
              <a:buClr>
                <a:srgbClr val="000099"/>
              </a:buClr>
              <a:buSzPct val="145000"/>
              <a:defRPr/>
            </a:pPr>
            <a:r>
              <a:rPr lang="en-US" sz="28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        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Number identities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: a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+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b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=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c, a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•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b</a:t>
            </a:r>
            <a:r>
              <a:rPr lang="en-US" sz="28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=</a:t>
            </a:r>
            <a:r>
              <a:rPr lang="en-US" sz="28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d</a:t>
            </a:r>
          </a:p>
          <a:p>
            <a:pPr marL="571500" indent="-571500" eaLnBrk="0" hangingPunct="0">
              <a:spcBef>
                <a:spcPts val="0"/>
              </a:spcBef>
              <a:buClr>
                <a:srgbClr val="000099"/>
              </a:buClr>
              <a:buSzPct val="145000"/>
              <a:defRPr/>
            </a:pPr>
            <a:r>
              <a:rPr lang="en-US" sz="28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			 </a:t>
            </a:r>
            <a:r>
              <a:rPr lang="en-US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(</a:t>
            </a:r>
            <a:r>
              <a:rPr lang="en-US" smtClean="0">
                <a:solidFill>
                  <a:schemeClr val="bg2">
                    <a:lumMod val="75000"/>
                  </a:schemeClr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for any a,b,c,d in the field</a:t>
            </a:r>
            <a:r>
              <a:rPr lang="en-US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)</a:t>
            </a:r>
            <a:endParaRPr lang="en-US" sz="320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advTm="156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54013" y="1524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0" smtClean="0">
                <a:solidFill>
                  <a:srgbClr val="484600"/>
                </a:solidFill>
                <a:latin typeface="Arial Rounded MT Bold" pitchFamily="34" charset="0"/>
                <a:cs typeface="Arial" pitchFamily="34" charset="0"/>
              </a:rPr>
              <a:t>Equational Proofs</a:t>
            </a:r>
            <a:endParaRPr lang="en-US" sz="4800" b="0">
              <a:solidFill>
                <a:srgbClr val="484600"/>
              </a:solidFill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16387" name="Rectangle 20"/>
          <p:cNvSpPr>
            <a:spLocks noChangeArrowheads="1"/>
          </p:cNvSpPr>
          <p:nvPr/>
        </p:nvSpPr>
        <p:spPr bwMode="auto">
          <a:xfrm>
            <a:off x="354013" y="1371600"/>
            <a:ext cx="8561387" cy="502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400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Derivation rules</a:t>
            </a:r>
            <a:r>
              <a:rPr lang="en-US" sz="3200" smtClean="0">
                <a:solidFill>
                  <a:srgbClr val="0000FF"/>
                </a:solidFill>
                <a:latin typeface="Corbel" pitchFamily="34" charset="0"/>
                <a:cs typeface="Arial" pitchFamily="34" charset="0"/>
                <a:sym typeface="Wingdings" pitchFamily="2" charset="2"/>
              </a:rPr>
              <a:t>:</a:t>
            </a:r>
            <a:endParaRPr lang="en-US" sz="3200">
              <a:solidFill>
                <a:srgbClr val="0000FF"/>
              </a:solidFill>
              <a:latin typeface="Corbel" pitchFamily="34" charset="0"/>
              <a:cs typeface="Arial" pitchFamily="34" charset="0"/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endParaRPr lang="en-US" sz="3200">
              <a:solidFill>
                <a:srgbClr val="00B050"/>
              </a:solidFill>
              <a:cs typeface="Arial" pitchFamily="34" charset="0"/>
              <a:sym typeface="Wingdings" pitchFamily="2" charset="2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7</a:t>
            </a:fld>
            <a:endParaRPr lang="en-US" sz="1400">
              <a:latin typeface="Times New Roman" pitchFamily="18" charset="0"/>
            </a:endParaRPr>
          </a:p>
        </p:txBody>
      </p:sp>
      <p:pic>
        <p:nvPicPr>
          <p:cNvPr id="1105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310" y="2286000"/>
            <a:ext cx="8937171" cy="2209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מלבן 6"/>
          <p:cNvSpPr/>
          <p:nvPr/>
        </p:nvSpPr>
        <p:spPr bwMode="auto">
          <a:xfrm>
            <a:off x="93310" y="1371600"/>
            <a:ext cx="8937171" cy="3505200"/>
          </a:xfrm>
          <a:prstGeom prst="rect">
            <a:avLst/>
          </a:prstGeom>
          <a:noFill/>
          <a:ln w="381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  <p:transition advTm="266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של מספר שקופית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8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013" y="1524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0" smtClean="0">
                <a:solidFill>
                  <a:srgbClr val="484600"/>
                </a:solidFill>
                <a:latin typeface="Arial Rounded MT Bold" pitchFamily="34" charset="0"/>
                <a:cs typeface="Arial" pitchFamily="34" charset="0"/>
              </a:rPr>
              <a:t>Example</a:t>
            </a:r>
            <a:endParaRPr lang="en-US" sz="4800" b="0">
              <a:solidFill>
                <a:srgbClr val="484600"/>
              </a:solidFill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29000" y="5410200"/>
            <a:ext cx="2209800" cy="369332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800" smtClean="0">
                <a:solidFill>
                  <a:srgbClr val="0000FF"/>
                </a:solidFill>
                <a:latin typeface="+mn-lt"/>
              </a:rPr>
              <a:t>3xy+6x=3x</a:t>
            </a:r>
            <a:r>
              <a:rPr lang="en-US" sz="1800" smtClean="0">
                <a:solidFill>
                  <a:srgbClr val="0000FF"/>
                </a:solidFill>
              </a:rPr>
              <a:t>∙</a:t>
            </a:r>
            <a:r>
              <a:rPr lang="en-US" sz="1800" smtClean="0">
                <a:solidFill>
                  <a:srgbClr val="0000FF"/>
                </a:solidFill>
                <a:latin typeface="+mn-lt"/>
              </a:rPr>
              <a:t>(y+2)</a:t>
            </a:r>
          </a:p>
        </p:txBody>
      </p:sp>
      <p:cxnSp>
        <p:nvCxnSpPr>
          <p:cNvPr id="11" name="מחבר ישר 10"/>
          <p:cNvCxnSpPr/>
          <p:nvPr/>
        </p:nvCxnSpPr>
        <p:spPr bwMode="auto">
          <a:xfrm rot="10800000">
            <a:off x="3581400" y="4876800"/>
            <a:ext cx="609600" cy="5334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3" name="מחבר ישר 12"/>
          <p:cNvCxnSpPr/>
          <p:nvPr/>
        </p:nvCxnSpPr>
        <p:spPr bwMode="auto">
          <a:xfrm rot="5400000" flipH="1" flipV="1">
            <a:off x="4800600" y="4876801"/>
            <a:ext cx="533401" cy="5334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09800" y="4507468"/>
            <a:ext cx="2362200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800" smtClean="0">
                <a:solidFill>
                  <a:srgbClr val="0000FF"/>
                </a:solidFill>
                <a:latin typeface="+mn-lt"/>
              </a:rPr>
              <a:t>3xy+6x=3xy+3x</a:t>
            </a:r>
            <a:r>
              <a:rPr lang="en-US" sz="1800" smtClean="0">
                <a:solidFill>
                  <a:srgbClr val="0000FF"/>
                </a:solidFill>
              </a:rPr>
              <a:t>∙</a:t>
            </a:r>
            <a:r>
              <a:rPr lang="en-US" sz="1800" smtClean="0">
                <a:solidFill>
                  <a:srgbClr val="0000FF"/>
                </a:solidFill>
                <a:latin typeface="+mn-lt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00600" y="4507468"/>
            <a:ext cx="2286000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800" smtClean="0">
                <a:solidFill>
                  <a:srgbClr val="0000FF"/>
                </a:solidFill>
                <a:latin typeface="+mn-lt"/>
              </a:rPr>
              <a:t>3xy+3x∙2=3x</a:t>
            </a:r>
            <a:r>
              <a:rPr lang="en-US" sz="1800" smtClean="0">
                <a:solidFill>
                  <a:srgbClr val="0000FF"/>
                </a:solidFill>
              </a:rPr>
              <a:t>∙</a:t>
            </a:r>
            <a:r>
              <a:rPr lang="en-US" sz="1800" smtClean="0">
                <a:solidFill>
                  <a:srgbClr val="0000FF"/>
                </a:solidFill>
                <a:latin typeface="+mn-lt"/>
              </a:rPr>
              <a:t>(y+2)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86600" y="4507468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mtClean="0">
                <a:solidFill>
                  <a:srgbClr val="C00000"/>
                </a:solidFill>
              </a:rPr>
              <a:t>Distributivity axiom </a:t>
            </a:r>
          </a:p>
        </p:txBody>
      </p:sp>
      <p:cxnSp>
        <p:nvCxnSpPr>
          <p:cNvPr id="17" name="מחבר ישר 16"/>
          <p:cNvCxnSpPr/>
          <p:nvPr/>
        </p:nvCxnSpPr>
        <p:spPr bwMode="auto">
          <a:xfrm rot="10800000">
            <a:off x="2514600" y="3962398"/>
            <a:ext cx="609600" cy="5334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מחבר ישר 17"/>
          <p:cNvCxnSpPr/>
          <p:nvPr/>
        </p:nvCxnSpPr>
        <p:spPr bwMode="auto">
          <a:xfrm flipV="1">
            <a:off x="3733801" y="4114800"/>
            <a:ext cx="609600" cy="3810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447800" y="3593066"/>
            <a:ext cx="1219200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800" smtClean="0">
                <a:solidFill>
                  <a:srgbClr val="0000FF"/>
                </a:solidFill>
                <a:latin typeface="+mn-lt"/>
              </a:rPr>
              <a:t>3x</a:t>
            </a:r>
            <a:r>
              <a:rPr lang="en-US" sz="1800" smtClean="0">
                <a:solidFill>
                  <a:srgbClr val="0000FF"/>
                </a:solidFill>
              </a:rPr>
              <a:t>y</a:t>
            </a:r>
            <a:r>
              <a:rPr lang="en-US" sz="1800" smtClean="0">
                <a:solidFill>
                  <a:srgbClr val="0000FF"/>
                </a:solidFill>
                <a:latin typeface="+mn-lt"/>
              </a:rPr>
              <a:t>=3x</a:t>
            </a:r>
            <a:r>
              <a:rPr lang="en-US" sz="1800" smtClean="0">
                <a:solidFill>
                  <a:srgbClr val="0000FF"/>
                </a:solidFill>
              </a:rPr>
              <a:t>y</a:t>
            </a:r>
            <a:endParaRPr lang="en-US" sz="180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95800" y="3075799"/>
            <a:ext cx="1066800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800" smtClean="0">
                <a:solidFill>
                  <a:srgbClr val="0000FF"/>
                </a:solidFill>
                <a:latin typeface="+mn-lt"/>
              </a:rPr>
              <a:t>3x∙2=6x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5300" y="3535916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mtClean="0">
                <a:solidFill>
                  <a:srgbClr val="C00000"/>
                </a:solidFill>
              </a:rPr>
              <a:t>Reflexivity axiom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971800" y="4045803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smtClean="0">
                <a:solidFill>
                  <a:srgbClr val="C00000"/>
                </a:solidFill>
              </a:rPr>
              <a:t>(</a:t>
            </a:r>
            <a:r>
              <a:rPr lang="en-US" smtClean="0">
                <a:solidFill>
                  <a:srgbClr val="C00000"/>
                </a:solidFill>
              </a:rPr>
              <a:t>+</a:t>
            </a:r>
            <a:r>
              <a:rPr lang="en-US" sz="1800" smtClean="0">
                <a:solidFill>
                  <a:srgbClr val="C00000"/>
                </a:solidFill>
              </a:rPr>
              <a:t>)</a:t>
            </a:r>
            <a:r>
              <a:rPr lang="en-US" sz="1200" smtClean="0">
                <a:solidFill>
                  <a:srgbClr val="C00000"/>
                </a:solidFill>
              </a:rPr>
              <a:t> rule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62400" y="5107632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mtClean="0">
                <a:solidFill>
                  <a:srgbClr val="C00000"/>
                </a:solidFill>
              </a:rPr>
              <a:t>Transitivity</a:t>
            </a:r>
          </a:p>
        </p:txBody>
      </p:sp>
      <p:cxnSp>
        <p:nvCxnSpPr>
          <p:cNvPr id="28" name="מחבר ישר 27"/>
          <p:cNvCxnSpPr/>
          <p:nvPr/>
        </p:nvCxnSpPr>
        <p:spPr bwMode="auto">
          <a:xfrm rot="10800000">
            <a:off x="4152900" y="2528590"/>
            <a:ext cx="609600" cy="5334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מחבר ישר 28"/>
          <p:cNvCxnSpPr/>
          <p:nvPr/>
        </p:nvCxnSpPr>
        <p:spPr bwMode="auto">
          <a:xfrm rot="5400000" flipH="1" flipV="1">
            <a:off x="5372100" y="2528591"/>
            <a:ext cx="533401" cy="5334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086100" y="2159258"/>
            <a:ext cx="1257299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800" smtClean="0">
                <a:solidFill>
                  <a:srgbClr val="0000FF"/>
                </a:solidFill>
              </a:rPr>
              <a:t>3x∙2=2∙3x</a:t>
            </a:r>
            <a:endParaRPr lang="en-US" sz="180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2100" y="2159258"/>
            <a:ext cx="1066800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800" smtClean="0">
                <a:solidFill>
                  <a:srgbClr val="0000FF"/>
                </a:solidFill>
              </a:rPr>
              <a:t>2</a:t>
            </a:r>
            <a:r>
              <a:rPr lang="en-US" sz="1800" smtClean="0">
                <a:solidFill>
                  <a:srgbClr val="0000FF"/>
                </a:solidFill>
                <a:latin typeface="+mn-lt"/>
              </a:rPr>
              <a:t>∙3x=6x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905000" y="2102108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mtClean="0">
                <a:solidFill>
                  <a:srgbClr val="C00000"/>
                </a:solidFill>
              </a:rPr>
              <a:t>Commutativity axiom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533900" y="2740283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mtClean="0">
                <a:solidFill>
                  <a:srgbClr val="C00000"/>
                </a:solidFill>
              </a:rPr>
              <a:t>Transitivity</a:t>
            </a:r>
          </a:p>
        </p:txBody>
      </p:sp>
      <p:cxnSp>
        <p:nvCxnSpPr>
          <p:cNvPr id="35" name="מחבר ישר 34"/>
          <p:cNvCxnSpPr/>
          <p:nvPr/>
        </p:nvCxnSpPr>
        <p:spPr bwMode="auto">
          <a:xfrm rot="10800000">
            <a:off x="4991100" y="1604665"/>
            <a:ext cx="609600" cy="5334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6" name="מחבר ישר 35"/>
          <p:cNvCxnSpPr/>
          <p:nvPr/>
        </p:nvCxnSpPr>
        <p:spPr bwMode="auto">
          <a:xfrm rot="5400000" flipH="1" flipV="1">
            <a:off x="6210300" y="1604666"/>
            <a:ext cx="533401" cy="5334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429375" y="1235333"/>
            <a:ext cx="571500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800" smtClean="0">
                <a:solidFill>
                  <a:srgbClr val="0000FF"/>
                </a:solidFill>
              </a:rPr>
              <a:t>x=x</a:t>
            </a:r>
            <a:endParaRPr lang="en-US" sz="180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419600" y="1235333"/>
            <a:ext cx="762000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800" smtClean="0">
                <a:solidFill>
                  <a:srgbClr val="0000FF"/>
                </a:solidFill>
              </a:rPr>
              <a:t>2</a:t>
            </a:r>
            <a:r>
              <a:rPr lang="en-US" sz="1800" smtClean="0">
                <a:solidFill>
                  <a:srgbClr val="0000FF"/>
                </a:solidFill>
                <a:latin typeface="+mn-lt"/>
              </a:rPr>
              <a:t>∙3=6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000875" y="11430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mtClean="0">
                <a:solidFill>
                  <a:srgbClr val="C00000"/>
                </a:solidFill>
              </a:rPr>
              <a:t>Reflexivity axiom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543549" y="1778258"/>
            <a:ext cx="13716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smtClean="0">
                <a:solidFill>
                  <a:srgbClr val="C00000"/>
                </a:solidFill>
              </a:rPr>
              <a:t>(</a:t>
            </a:r>
            <a:r>
              <a:rPr lang="az-Cyrl-AZ" sz="1600" smtClean="0">
                <a:solidFill>
                  <a:srgbClr val="C00000"/>
                </a:solidFill>
              </a:rPr>
              <a:t>х</a:t>
            </a:r>
            <a:r>
              <a:rPr lang="en-US" sz="1800" smtClean="0">
                <a:solidFill>
                  <a:srgbClr val="C00000"/>
                </a:solidFill>
              </a:rPr>
              <a:t>)</a:t>
            </a:r>
            <a:r>
              <a:rPr lang="en-US" sz="1200" smtClean="0">
                <a:solidFill>
                  <a:srgbClr val="C00000"/>
                </a:solidFill>
              </a:rPr>
              <a:t> rule </a:t>
            </a:r>
          </a:p>
          <a:p>
            <a:endParaRPr lang="en-US" sz="1200" smtClean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371850" y="1143000"/>
            <a:ext cx="1028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mtClean="0">
                <a:solidFill>
                  <a:srgbClr val="C00000"/>
                </a:solidFill>
              </a:rPr>
              <a:t>Ring identities</a:t>
            </a:r>
          </a:p>
        </p:txBody>
      </p:sp>
      <p:cxnSp>
        <p:nvCxnSpPr>
          <p:cNvPr id="42" name="מחבר ישר 41"/>
          <p:cNvCxnSpPr/>
          <p:nvPr/>
        </p:nvCxnSpPr>
        <p:spPr bwMode="auto">
          <a:xfrm flipV="1">
            <a:off x="4610100" y="3442897"/>
            <a:ext cx="304799" cy="30033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114800" y="3745468"/>
            <a:ext cx="1066800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800" smtClean="0">
                <a:solidFill>
                  <a:srgbClr val="0000FF"/>
                </a:solidFill>
                <a:latin typeface="+mn-lt"/>
              </a:rPr>
              <a:t>6x=</a:t>
            </a:r>
            <a:r>
              <a:rPr lang="en-US" sz="1800" smtClean="0">
                <a:solidFill>
                  <a:srgbClr val="0000FF"/>
                </a:solidFill>
              </a:rPr>
              <a:t>3x∙2</a:t>
            </a:r>
            <a:endParaRPr lang="en-US" sz="180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800600" y="3456801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mtClean="0">
                <a:solidFill>
                  <a:srgbClr val="C00000"/>
                </a:solidFill>
              </a:rPr>
              <a:t>symmetry</a:t>
            </a:r>
          </a:p>
        </p:txBody>
      </p:sp>
    </p:spTree>
  </p:cSld>
  <p:clrMapOvr>
    <a:masterClrMapping/>
  </p:clrMapOvr>
  <p:transition advTm="31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54013" y="47625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0">
                <a:solidFill>
                  <a:srgbClr val="000099"/>
                </a:solidFill>
                <a:latin typeface="Arial Rounded MT Bold" pitchFamily="34" charset="0"/>
                <a:cs typeface="Arial" pitchFamily="34" charset="0"/>
              </a:rPr>
              <a:t>Motivations</a:t>
            </a:r>
          </a:p>
        </p:txBody>
      </p:sp>
      <p:sp>
        <p:nvSpPr>
          <p:cNvPr id="14339" name="Rectangle 20"/>
          <p:cNvSpPr>
            <a:spLocks noChangeArrowheads="1"/>
          </p:cNvSpPr>
          <p:nvPr/>
        </p:nvSpPr>
        <p:spPr bwMode="auto">
          <a:xfrm>
            <a:off x="354013" y="990600"/>
            <a:ext cx="8561387" cy="541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r>
              <a:rPr lang="en-US" sz="4000" smtClean="0">
                <a:solidFill>
                  <a:srgbClr val="0070C0"/>
                </a:solidFill>
                <a:latin typeface="Corbel" pitchFamily="34" charset="0"/>
                <a:sym typeface="Wingdings" pitchFamily="2" charset="2"/>
              </a:rPr>
              <a:t>Algebraic complexity</a:t>
            </a:r>
            <a:r>
              <a:rPr lang="en-US" sz="4000" smtClean="0">
                <a:solidFill>
                  <a:schemeClr val="tx2"/>
                </a:solidFill>
                <a:latin typeface="Corbel" pitchFamily="34" charset="0"/>
                <a:sym typeface="Wingdings" pitchFamily="2" charset="2"/>
              </a:rPr>
              <a:t>: </a:t>
            </a: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endParaRPr lang="en-US" sz="3200" smtClean="0">
              <a:solidFill>
                <a:srgbClr val="FF0000"/>
              </a:solidFill>
              <a:latin typeface="Corbel" pitchFamily="34" charset="0"/>
              <a:sym typeface="Wingdings" pitchFamily="2" charset="2"/>
            </a:endParaRP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r>
              <a:rPr lang="en-US" sz="32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Polynomial Identity Testing (</a:t>
            </a:r>
            <a:r>
              <a:rPr lang="en-US" sz="3200" smtClean="0">
                <a:solidFill>
                  <a:srgbClr val="C00000"/>
                </a:solidFill>
                <a:latin typeface="Corbel" pitchFamily="34" charset="0"/>
                <a:sym typeface="Wingdings" pitchFamily="2" charset="2"/>
              </a:rPr>
              <a:t>PIT</a:t>
            </a:r>
            <a:r>
              <a:rPr lang="en-US" sz="3200" smtClean="0">
                <a:solidFill>
                  <a:srgbClr val="FF0000"/>
                </a:solidFill>
                <a:latin typeface="Corbel" pitchFamily="34" charset="0"/>
                <a:sym typeface="Wingdings" pitchFamily="2" charset="2"/>
              </a:rPr>
              <a:t>)</a:t>
            </a:r>
            <a:r>
              <a:rPr lang="en-US" sz="3200" smtClean="0">
                <a:solidFill>
                  <a:schemeClr val="tx2"/>
                </a:solidFill>
                <a:latin typeface="Corbel" pitchFamily="34" charset="0"/>
                <a:sym typeface="Wingdings" pitchFamily="2" charset="2"/>
              </a:rPr>
              <a:t>: </a:t>
            </a: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r>
              <a:rPr lang="en-US" sz="3200" smtClean="0">
                <a:solidFill>
                  <a:srgbClr val="000099"/>
                </a:solidFill>
                <a:latin typeface="Corbel" pitchFamily="34" charset="0"/>
                <a:sym typeface="Wingdings" pitchFamily="2" charset="2"/>
              </a:rPr>
              <a:t>Upper bounds </a:t>
            </a:r>
            <a:r>
              <a:rPr lang="en-US" sz="3200" smtClean="0">
                <a:solidFill>
                  <a:schemeClr val="tx2"/>
                </a:solidFill>
                <a:latin typeface="Corbel" pitchFamily="34" charset="0"/>
                <a:sym typeface="Wingdings" pitchFamily="2" charset="2"/>
              </a:rPr>
              <a:t> Efficient    </a:t>
            </a: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r>
              <a:rPr lang="en-US" sz="3200" smtClean="0">
                <a:solidFill>
                  <a:schemeClr val="tx2"/>
                </a:solidFill>
                <a:latin typeface="Corbel" pitchFamily="34" charset="0"/>
                <a:sym typeface="Wingdings" pitchFamily="2" charset="2"/>
              </a:rPr>
              <a:t>non-deterministic algorithms (</a:t>
            </a:r>
            <a:r>
              <a:rPr lang="en-US" sz="3200" smtClean="0">
                <a:solidFill>
                  <a:schemeClr val="bg2">
                    <a:lumMod val="75000"/>
                  </a:schemeClr>
                </a:solidFill>
                <a:latin typeface="Corbel" pitchFamily="34" charset="0"/>
                <a:sym typeface="Wingdings" pitchFamily="2" charset="2"/>
              </a:rPr>
              <a:t>important problem</a:t>
            </a:r>
            <a:r>
              <a:rPr lang="en-US" sz="3200" smtClean="0">
                <a:solidFill>
                  <a:schemeClr val="tx2"/>
                </a:solidFill>
                <a:latin typeface="Corbel" pitchFamily="34" charset="0"/>
                <a:sym typeface="Wingdings" pitchFamily="2" charset="2"/>
              </a:rPr>
              <a:t>)</a:t>
            </a: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r>
              <a:rPr lang="en-US" sz="3200" smtClean="0">
                <a:solidFill>
                  <a:srgbClr val="000099"/>
                </a:solidFill>
                <a:latin typeface="Corbel" pitchFamily="34" charset="0"/>
                <a:sym typeface="Wingdings" pitchFamily="2" charset="2"/>
              </a:rPr>
              <a:t>Lower bounds </a:t>
            </a:r>
            <a:r>
              <a:rPr lang="en-US" sz="3200" smtClean="0">
                <a:solidFill>
                  <a:schemeClr val="tx2"/>
                </a:solidFill>
                <a:latin typeface="Corbel" pitchFamily="34" charset="0"/>
                <a:sym typeface="Wingdings" pitchFamily="2" charset="2"/>
              </a:rPr>
              <a:t> Symbolic manipulations not enough for efficient deterministic algorithms (</a:t>
            </a:r>
            <a:r>
              <a:rPr lang="en-US" sz="3200" smtClean="0">
                <a:solidFill>
                  <a:schemeClr val="bg2">
                    <a:lumMod val="75000"/>
                  </a:schemeClr>
                </a:solidFill>
                <a:latin typeface="Corbel" pitchFamily="34" charset="0"/>
                <a:sym typeface="Wingdings" pitchFamily="2" charset="2"/>
              </a:rPr>
              <a:t>even this is not known</a:t>
            </a:r>
            <a:r>
              <a:rPr lang="en-US" sz="3200" smtClean="0">
                <a:solidFill>
                  <a:schemeClr val="tx2"/>
                </a:solidFill>
                <a:latin typeface="Corbel" pitchFamily="34" charset="0"/>
                <a:sym typeface="Wingdings" pitchFamily="2" charset="2"/>
              </a:rPr>
              <a:t>)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9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ransition advTm="156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0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9.6"/>
</p:tagLst>
</file>

<file path=ppt/theme/theme1.xml><?xml version="1.0" encoding="utf-8"?>
<a:theme xmlns:a="http://schemas.openxmlformats.org/drawingml/2006/main" name="1_Blank Presentation">
  <a:themeElements>
    <a:clrScheme name="1_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3366FF"/>
          </a:solidFill>
          <a:prstDash val="solid"/>
          <a:round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rgbClr val="3366FF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>
          <a:defRPr sz="2800" smtClean="0">
            <a:solidFill>
              <a:srgbClr val="0000FF"/>
            </a:solidFill>
            <a:latin typeface="Times New Roman" pitchFamily="18" charset="0"/>
            <a:cs typeface="Times New Roman" pitchFamily="18" charset="0"/>
          </a:defRPr>
        </a:defPPr>
      </a:lstStyle>
    </a:txDef>
  </a:objectDefaults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60978</TotalTime>
  <Words>1782</Words>
  <Application>Microsoft Office PowerPoint</Application>
  <PresentationFormat>On-screen Show (4:3)</PresentationFormat>
  <Paragraphs>328</Paragraphs>
  <Slides>39</Slides>
  <Notes>33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1" baseType="lpstr">
      <vt:lpstr>1_Blank Presentation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U.C. San Diego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Level Power Optimization</dc:title>
  <dc:creator>Preferred Customer</dc:creator>
  <cp:lastModifiedBy>Hardy</cp:lastModifiedBy>
  <cp:revision>5759</cp:revision>
  <cp:lastPrinted>2000-03-04T22:16:56Z</cp:lastPrinted>
  <dcterms:created xsi:type="dcterms:W3CDTF">1999-02-17T22:43:27Z</dcterms:created>
  <dcterms:modified xsi:type="dcterms:W3CDTF">2014-07-10T10:20:38Z</dcterms:modified>
</cp:coreProperties>
</file>