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7"/>
  </p:notesMasterIdLst>
  <p:handoutMasterIdLst>
    <p:handoutMasterId r:id="rId38"/>
  </p:handoutMasterIdLst>
  <p:sldIdLst>
    <p:sldId id="432" r:id="rId2"/>
    <p:sldId id="454" r:id="rId3"/>
    <p:sldId id="503" r:id="rId4"/>
    <p:sldId id="549" r:id="rId5"/>
    <p:sldId id="502" r:id="rId6"/>
    <p:sldId id="446" r:id="rId7"/>
    <p:sldId id="533" r:id="rId8"/>
    <p:sldId id="532" r:id="rId9"/>
    <p:sldId id="487" r:id="rId10"/>
    <p:sldId id="504" r:id="rId11"/>
    <p:sldId id="457" r:id="rId12"/>
    <p:sldId id="505" r:id="rId13"/>
    <p:sldId id="506" r:id="rId14"/>
    <p:sldId id="523" r:id="rId15"/>
    <p:sldId id="531" r:id="rId16"/>
    <p:sldId id="509" r:id="rId17"/>
    <p:sldId id="536" r:id="rId18"/>
    <p:sldId id="514" r:id="rId19"/>
    <p:sldId id="537" r:id="rId20"/>
    <p:sldId id="539" r:id="rId21"/>
    <p:sldId id="541" r:id="rId22"/>
    <p:sldId id="527" r:id="rId23"/>
    <p:sldId id="529" r:id="rId24"/>
    <p:sldId id="530" r:id="rId25"/>
    <p:sldId id="556" r:id="rId26"/>
    <p:sldId id="546" r:id="rId27"/>
    <p:sldId id="543" r:id="rId28"/>
    <p:sldId id="552" r:id="rId29"/>
    <p:sldId id="553" r:id="rId30"/>
    <p:sldId id="554" r:id="rId31"/>
    <p:sldId id="545" r:id="rId32"/>
    <p:sldId id="538" r:id="rId33"/>
    <p:sldId id="427" r:id="rId34"/>
    <p:sldId id="548" r:id="rId35"/>
    <p:sldId id="555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6"/>
    <a:srgbClr val="0606C8"/>
    <a:srgbClr val="111111"/>
    <a:srgbClr val="FF33CC"/>
    <a:srgbClr val="FFFFE8"/>
    <a:srgbClr val="66FFFF"/>
    <a:srgbClr val="8FAD2F"/>
    <a:srgbClr val="EEF1E8"/>
    <a:srgbClr val="DBE3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3" autoAdjust="0"/>
    <p:restoredTop sz="95657" autoAdjust="0"/>
  </p:normalViewPr>
  <p:slideViewPr>
    <p:cSldViewPr snapToGrid="0">
      <p:cViewPr varScale="1">
        <p:scale>
          <a:sx n="84" d="100"/>
          <a:sy n="84" d="100"/>
        </p:scale>
        <p:origin x="37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 w="28575">
          <a:solidFill>
            <a:srgbClr val="FF33CC"/>
          </a:solidFill>
        </a:ln>
      </dgm:spPr>
      <dgm:t>
        <a:bodyPr lIns="0" tIns="0" rIns="0" bIns="0"/>
        <a:lstStyle/>
        <a:p>
          <a:r>
            <a:rPr lang="en-US" sz="3200" b="0" smtClean="0">
              <a:solidFill>
                <a:srgbClr val="0606C8"/>
              </a:solidFill>
              <a:latin typeface="Calibri" panose="020F0502020204030204" pitchFamily="34" charset="0"/>
            </a:rPr>
            <a:t>Lower bounds </a:t>
          </a:r>
          <a:r>
            <a:rPr lang="en-US" sz="3200" b="0" smtClean="0">
              <a:solidFill>
                <a:srgbClr val="0606C8"/>
              </a:solidFill>
              <a:latin typeface="Calibri" panose="020F0502020204030204" pitchFamily="34" charset="0"/>
            </a:rPr>
            <a:t>on     non-commutative </a:t>
          </a:r>
          <a:r>
            <a:rPr lang="en-US" sz="3200" b="0" smtClean="0">
              <a:solidFill>
                <a:srgbClr val="0606C8"/>
              </a:solidFill>
              <a:latin typeface="Calibri" panose="020F0502020204030204" pitchFamily="34" charset="0"/>
            </a:rPr>
            <a:t>formulas for </a:t>
          </a:r>
          <a:r>
            <a:rPr lang="en-US" sz="3200" b="0" u="sng" smtClean="0">
              <a:solidFill>
                <a:srgbClr val="0606C8"/>
              </a:solidFill>
              <a:latin typeface="Calibri" panose="020F0502020204030204" pitchFamily="34" charset="0"/>
            </a:rPr>
            <a:t>certain</a:t>
          </a:r>
          <a:r>
            <a:rPr lang="en-US" sz="3200" b="0" u="none" smtClean="0">
              <a:solidFill>
                <a:srgbClr val="0606C8"/>
              </a:solidFill>
              <a:latin typeface="Calibri" panose="020F0502020204030204" pitchFamily="34" charset="0"/>
            </a:rPr>
            <a:t> polynomials</a:t>
          </a:r>
          <a:endParaRPr lang="en-US" sz="3200" b="0" u="sng" dirty="0">
            <a:solidFill>
              <a:srgbClr val="0606C8"/>
            </a:solidFill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/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 w="28575">
          <a:solidFill>
            <a:srgbClr val="FF33CC"/>
          </a:solidFill>
        </a:ln>
      </dgm:spPr>
      <dgm:t>
        <a:bodyPr/>
        <a:lstStyle/>
        <a:p>
          <a:r>
            <a:rPr lang="en-US" sz="3200" b="0" smtClean="0">
              <a:solidFill>
                <a:srgbClr val="0606C8"/>
              </a:solidFill>
              <a:latin typeface="Calibri" panose="020F0502020204030204" pitchFamily="34" charset="0"/>
            </a:rPr>
            <a:t>Frege lower bounds</a:t>
          </a:r>
          <a:endParaRPr lang="en-US" sz="3200" b="0" dirty="0">
            <a:solidFill>
              <a:srgbClr val="0606C8"/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ScaleX="201730" custScaleY="108233" custLinFactNeighborX="-4999" custLinFactNeighborY="-1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109335" custScaleX="152285" custLinFactNeighborX="-1307" custLinFactNeighborY="673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59104" custScaleY="98930" custLinFactNeighborX="11776" custLinFactNeighborY="-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E1389-1882-47EA-8810-8B2313253082}" type="presOf" srcId="{7FB5088B-61E5-4ED3-BFC2-49104A3D6F80}" destId="{3E7289D2-339E-42D8-87B2-64C12DEA2C97}" srcOrd="0" destOrd="0" presId="urn:microsoft.com/office/officeart/2005/8/layout/process1"/>
    <dgm:cxn modelId="{BC0B8C04-04D7-4B69-AADC-0696A1F3ECFB}" type="presOf" srcId="{AD1D1B37-65AC-442B-B294-A31B0EF9FBDC}" destId="{BA5A8F05-3871-4037-83A5-B612C798CA5D}" srcOrd="0" destOrd="0" presId="urn:microsoft.com/office/officeart/2005/8/layout/process1"/>
    <dgm:cxn modelId="{72D60598-F0DC-467C-8E31-FF424F96A6CB}" type="presOf" srcId="{DB8A8736-C79A-4106-A13D-FABC87A21D81}" destId="{E66F1F4C-9787-46AF-BB89-50660338B7A4}" srcOrd="0" destOrd="0" presId="urn:microsoft.com/office/officeart/2005/8/layout/process1"/>
    <dgm:cxn modelId="{A1C2065E-818A-4857-AA0E-D556E1CBA032}" type="presOf" srcId="{63B062F2-7CA1-45F0-806F-866F5E095523}" destId="{C7A79628-6ABA-45D4-9C50-140290027B7D}" srcOrd="1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2BE4306F-04D1-4DDC-882F-95580BA90B6C}" type="presOf" srcId="{63B062F2-7CA1-45F0-806F-866F5E095523}" destId="{4D9800F0-E46B-4454-B679-7B4CA2BC9465}" srcOrd="0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8799D023-B3B8-4BCA-9F4F-DD19224D466E}" type="presParOf" srcId="{3E7289D2-339E-42D8-87B2-64C12DEA2C97}" destId="{BA5A8F05-3871-4037-83A5-B612C798CA5D}" srcOrd="0" destOrd="0" presId="urn:microsoft.com/office/officeart/2005/8/layout/process1"/>
    <dgm:cxn modelId="{AA6D6E6C-373C-4FC1-A4A1-96606B8D57AD}" type="presParOf" srcId="{3E7289D2-339E-42D8-87B2-64C12DEA2C97}" destId="{4D9800F0-E46B-4454-B679-7B4CA2BC9465}" srcOrd="1" destOrd="0" presId="urn:microsoft.com/office/officeart/2005/8/layout/process1"/>
    <dgm:cxn modelId="{52AC89DF-74CD-4C09-AF87-6B1C1BBE3328}" type="presParOf" srcId="{4D9800F0-E46B-4454-B679-7B4CA2BC9465}" destId="{C7A79628-6ABA-45D4-9C50-140290027B7D}" srcOrd="0" destOrd="0" presId="urn:microsoft.com/office/officeart/2005/8/layout/process1"/>
    <dgm:cxn modelId="{E33D6FDD-277A-4DBF-9B48-A2E3BD3C1CC3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noFill/>
        </a:ln>
      </dgm:spPr>
      <dgm:t>
        <a:bodyPr lIns="0" tIns="0" rIns="0" bIns="0"/>
        <a:lstStyle/>
        <a:p>
          <a:r>
            <a:rPr lang="en-US" sz="4000" b="0" smtClean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rPr>
            <a:t>Frege =</a:t>
          </a:r>
          <a:r>
            <a:rPr lang="en-US" sz="4000" b="0" baseline="-25000" smtClean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rPr>
            <a:t>quasi-poly </a:t>
          </a:r>
          <a:r>
            <a:rPr lang="en-US" sz="4000" b="0" baseline="0" smtClean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rPr>
            <a:t>non-commutative-IPS</a:t>
          </a:r>
          <a:endParaRPr lang="en-US" sz="4000" b="0" u="sng" dirty="0">
            <a:solidFill>
              <a:schemeClr val="accent2">
                <a:lumMod val="25000"/>
              </a:schemeClr>
            </a:solidFill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1" custScaleX="201730" custScaleY="108233" custLinFactY="-121656" custLinFactNeighborX="12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1D6D85F8-A2EB-45C6-BAD6-BCE5817FD7D5}" type="presOf" srcId="{7FB5088B-61E5-4ED3-BFC2-49104A3D6F80}" destId="{3E7289D2-339E-42D8-87B2-64C12DEA2C97}" srcOrd="0" destOrd="0" presId="urn:microsoft.com/office/officeart/2005/8/layout/process1"/>
    <dgm:cxn modelId="{1B0D70DA-4E32-4C41-8C4F-D8FA2DB2A54C}" type="presOf" srcId="{AD1D1B37-65AC-442B-B294-A31B0EF9FBDC}" destId="{BA5A8F05-3871-4037-83A5-B612C798CA5D}" srcOrd="0" destOrd="0" presId="urn:microsoft.com/office/officeart/2005/8/layout/process1"/>
    <dgm:cxn modelId="{F9AC16FA-FE76-4222-84D6-2D5D454FF967}" type="presParOf" srcId="{3E7289D2-339E-42D8-87B2-64C12DEA2C97}" destId="{BA5A8F05-3871-4037-83A5-B612C798CA5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 lIns="0" tIns="0" rIns="0" bIns="0"/>
        <a:lstStyle/>
        <a:p>
          <a:pPr algn="l"/>
          <a:r>
            <a:rPr lang="en-US" sz="2800" b="1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polynomial-size Frege proofs</a:t>
          </a:r>
          <a:endParaRPr lang="en-US" sz="2800" b="1" dirty="0" smtClean="0">
            <a:solidFill>
              <a:schemeClr val="bg2">
                <a:lumMod val="10000"/>
              </a:schemeClr>
            </a:solidFill>
            <a:latin typeface="Calibri" pitchFamily="34" charset="0"/>
            <a:ea typeface="宋体" pitchFamily="2" charset="-122"/>
            <a:cs typeface="Calibri" pitchFamily="34" charset="0"/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b="1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194852" custScaleY="81240" custLinFactNeighborX="15107" custLinFactNeighborY="-5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21591671" custScaleX="171322" custScaleY="90249" custLinFactNeighborX="5582" custLinFactNeighborY="-21392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NeighborX="3966" custLinFactNeighborY="-62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ABBBD-007A-4EE1-B704-D5F31BE7CD00}" type="presOf" srcId="{63B062F2-7CA1-45F0-806F-866F5E095523}" destId="{C7A79628-6ABA-45D4-9C50-140290027B7D}" srcOrd="1" destOrd="0" presId="urn:microsoft.com/office/officeart/2005/8/layout/process1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F9540E5A-BA76-47B1-BCBD-3B73C62B4BCB}" type="presOf" srcId="{63B062F2-7CA1-45F0-806F-866F5E095523}" destId="{4D9800F0-E46B-4454-B679-7B4CA2BC9465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1C49FE97-DB92-4BF7-AD81-778920800409}" type="presOf" srcId="{DB8A8736-C79A-4106-A13D-FABC87A21D81}" destId="{E66F1F4C-9787-46AF-BB89-50660338B7A4}" srcOrd="0" destOrd="0" presId="urn:microsoft.com/office/officeart/2005/8/layout/process1"/>
    <dgm:cxn modelId="{753979CF-A52E-4BE3-A912-6C64CC7D5FF4}" type="presOf" srcId="{7FB5088B-61E5-4ED3-BFC2-49104A3D6F80}" destId="{3E7289D2-339E-42D8-87B2-64C12DEA2C97}" srcOrd="0" destOrd="0" presId="urn:microsoft.com/office/officeart/2005/8/layout/process1"/>
    <dgm:cxn modelId="{1B0B42FD-D238-4B91-AB8A-6222B38EA838}" type="presOf" srcId="{AD1D1B37-65AC-442B-B294-A31B0EF9FBDC}" destId="{BA5A8F05-3871-4037-83A5-B612C798CA5D}" srcOrd="0" destOrd="0" presId="urn:microsoft.com/office/officeart/2005/8/layout/process1"/>
    <dgm:cxn modelId="{34B1F484-234F-461C-A83E-FFF4BE7D6E01}" type="presParOf" srcId="{3E7289D2-339E-42D8-87B2-64C12DEA2C97}" destId="{BA5A8F05-3871-4037-83A5-B612C798CA5D}" srcOrd="0" destOrd="0" presId="urn:microsoft.com/office/officeart/2005/8/layout/process1"/>
    <dgm:cxn modelId="{54805436-E620-43D6-867C-FE07DEAAF849}" type="presParOf" srcId="{3E7289D2-339E-42D8-87B2-64C12DEA2C97}" destId="{4D9800F0-E46B-4454-B679-7B4CA2BC9465}" srcOrd="1" destOrd="0" presId="urn:microsoft.com/office/officeart/2005/8/layout/process1"/>
    <dgm:cxn modelId="{85F22F2C-5330-4008-BD7D-41C240F73BC2}" type="presParOf" srcId="{4D9800F0-E46B-4454-B679-7B4CA2BC9465}" destId="{C7A79628-6ABA-45D4-9C50-140290027B7D}" srcOrd="0" destOrd="0" presId="urn:microsoft.com/office/officeart/2005/8/layout/process1"/>
    <dgm:cxn modelId="{AC4D898F-2910-47CB-8EF1-F1A059520667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5088B-61E5-4ED3-BFC2-49104A3D6F8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AD1D1B37-65AC-442B-B294-A31B0EF9FBDC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 lIns="0" tIns="0" rIns="0" bIns="0"/>
        <a:lstStyle/>
        <a:p>
          <a:pPr algn="just"/>
          <a:r>
            <a:rPr lang="en-US" sz="2800" b="1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800" b="1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GF(2)</a:t>
          </a:r>
          <a:r>
            <a:rPr lang="en-US" sz="2800" b="1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smtClean="0">
            <a:solidFill>
              <a:srgbClr val="0606C8"/>
            </a:solidFill>
            <a:latin typeface="Cambria Math"/>
            <a:ea typeface="Cambria Math"/>
          </a:endParaRPr>
        </a:p>
      </dgm:t>
    </dgm:pt>
    <dgm:pt modelId="{FFB6617C-4241-4FBF-B402-717A047CC50B}" type="parTrans" cxnId="{B1EA801E-7232-4328-97D4-822BA9856CEE}">
      <dgm:prSet/>
      <dgm:spPr/>
      <dgm:t>
        <a:bodyPr/>
        <a:lstStyle/>
        <a:p>
          <a:endParaRPr lang="en-US"/>
        </a:p>
      </dgm:t>
    </dgm:pt>
    <dgm:pt modelId="{63B062F2-7CA1-45F0-806F-866F5E095523}" type="sibTrans" cxnId="{B1EA801E-7232-4328-97D4-822BA9856CEE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B8A8736-C79A-4106-A13D-FABC87A21D81}">
      <dgm:prSet phldrT="[Text]" custT="1"/>
      <dgm:spPr>
        <a:noFill/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 (</a:t>
          </a:r>
          <a:r>
            <a:rPr lang="en-US" sz="2800" b="1" i="1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800" b="1" i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800" b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800" b="1" i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800" b="1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800" b="1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FEDBD7E4-3D59-4BE9-A008-9D0DAC8C8B90}" type="parTrans" cxnId="{A9756A4E-3F99-43F8-9A25-9ADC252DC34C}">
      <dgm:prSet/>
      <dgm:spPr/>
      <dgm:t>
        <a:bodyPr/>
        <a:lstStyle/>
        <a:p>
          <a:endParaRPr lang="en-US"/>
        </a:p>
      </dgm:t>
    </dgm:pt>
    <dgm:pt modelId="{16653BB1-25B9-4549-AD51-22869DC71F4B}" type="sibTrans" cxnId="{A9756A4E-3F99-43F8-9A25-9ADC252DC34C}">
      <dgm:prSet/>
      <dgm:spPr/>
      <dgm:t>
        <a:bodyPr/>
        <a:lstStyle/>
        <a:p>
          <a:endParaRPr lang="en-US"/>
        </a:p>
      </dgm:t>
    </dgm:pt>
    <dgm:pt modelId="{3E7289D2-339E-42D8-87B2-64C12DEA2C97}" type="pres">
      <dgm:prSet presAssocID="{7FB5088B-61E5-4ED3-BFC2-49104A3D6F80}" presName="Name0" presStyleCnt="0">
        <dgm:presLayoutVars>
          <dgm:dir/>
          <dgm:resizeHandles val="exact"/>
        </dgm:presLayoutVars>
      </dgm:prSet>
      <dgm:spPr/>
    </dgm:pt>
    <dgm:pt modelId="{BA5A8F05-3871-4037-83A5-B612C798CA5D}" type="pres">
      <dgm:prSet presAssocID="{AD1D1B37-65AC-442B-B294-A31B0EF9FBDC}" presName="node" presStyleLbl="node1" presStyleIdx="0" presStyleCnt="2" custFlipVert="0" custScaleX="218881" custScaleY="95405" custLinFactX="200000" custLinFactNeighborX="276332" custLinFactNeighborY="129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800F0-E46B-4454-B679-7B4CA2BC9465}" type="pres">
      <dgm:prSet presAssocID="{63B062F2-7CA1-45F0-806F-866F5E095523}" presName="sibTrans" presStyleLbl="sibTrans2D1" presStyleIdx="0" presStyleCnt="1" custAng="36778" custScaleX="171322" custScaleY="90249" custLinFactNeighborX="5064" custLinFactNeighborY="-8073"/>
      <dgm:spPr/>
      <dgm:t>
        <a:bodyPr/>
        <a:lstStyle/>
        <a:p>
          <a:endParaRPr lang="en-US"/>
        </a:p>
      </dgm:t>
    </dgm:pt>
    <dgm:pt modelId="{C7A79628-6ABA-45D4-9C50-140290027B7D}" type="pres">
      <dgm:prSet presAssocID="{63B062F2-7CA1-45F0-806F-866F5E0955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66F1F4C-9787-46AF-BB89-50660338B7A4}" type="pres">
      <dgm:prSet presAssocID="{DB8A8736-C79A-4106-A13D-FABC87A21D81}" presName="node" presStyleLbl="node1" presStyleIdx="1" presStyleCnt="2" custScaleX="192392" custScaleY="90434" custLinFactX="-200000" custLinFactNeighborX="-212843" custLinFactNeighborY="6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3E3C7-81C5-4943-B39D-E48A2FEC980A}" type="presOf" srcId="{AD1D1B37-65AC-442B-B294-A31B0EF9FBDC}" destId="{BA5A8F05-3871-4037-83A5-B612C798CA5D}" srcOrd="0" destOrd="0" presId="urn:microsoft.com/office/officeart/2005/8/layout/process1"/>
    <dgm:cxn modelId="{B2839B7A-06A8-4621-B081-77BF6B049AC8}" type="presOf" srcId="{DB8A8736-C79A-4106-A13D-FABC87A21D81}" destId="{E66F1F4C-9787-46AF-BB89-50660338B7A4}" srcOrd="0" destOrd="0" presId="urn:microsoft.com/office/officeart/2005/8/layout/process1"/>
    <dgm:cxn modelId="{1C0BC4D5-4811-4E64-A458-396294096311}" type="presOf" srcId="{7FB5088B-61E5-4ED3-BFC2-49104A3D6F80}" destId="{3E7289D2-339E-42D8-87B2-64C12DEA2C97}" srcOrd="0" destOrd="0" presId="urn:microsoft.com/office/officeart/2005/8/layout/process1"/>
    <dgm:cxn modelId="{714E7F5B-E927-447B-BF36-AAA332A608E2}" type="presOf" srcId="{63B062F2-7CA1-45F0-806F-866F5E095523}" destId="{C7A79628-6ABA-45D4-9C50-140290027B7D}" srcOrd="1" destOrd="0" presId="urn:microsoft.com/office/officeart/2005/8/layout/process1"/>
    <dgm:cxn modelId="{C23A2EAB-F477-4EA2-8899-042077227F68}" type="presOf" srcId="{63B062F2-7CA1-45F0-806F-866F5E095523}" destId="{4D9800F0-E46B-4454-B679-7B4CA2BC9465}" srcOrd="0" destOrd="0" presId="urn:microsoft.com/office/officeart/2005/8/layout/process1"/>
    <dgm:cxn modelId="{B1EA801E-7232-4328-97D4-822BA9856CEE}" srcId="{7FB5088B-61E5-4ED3-BFC2-49104A3D6F80}" destId="{AD1D1B37-65AC-442B-B294-A31B0EF9FBDC}" srcOrd="0" destOrd="0" parTransId="{FFB6617C-4241-4FBF-B402-717A047CC50B}" sibTransId="{63B062F2-7CA1-45F0-806F-866F5E095523}"/>
    <dgm:cxn modelId="{A9756A4E-3F99-43F8-9A25-9ADC252DC34C}" srcId="{7FB5088B-61E5-4ED3-BFC2-49104A3D6F80}" destId="{DB8A8736-C79A-4106-A13D-FABC87A21D81}" srcOrd="1" destOrd="0" parTransId="{FEDBD7E4-3D59-4BE9-A008-9D0DAC8C8B90}" sibTransId="{16653BB1-25B9-4549-AD51-22869DC71F4B}"/>
    <dgm:cxn modelId="{A4B2CD92-D5D4-46DD-8540-A7FCC87541D5}" type="presParOf" srcId="{3E7289D2-339E-42D8-87B2-64C12DEA2C97}" destId="{BA5A8F05-3871-4037-83A5-B612C798CA5D}" srcOrd="0" destOrd="0" presId="urn:microsoft.com/office/officeart/2005/8/layout/process1"/>
    <dgm:cxn modelId="{A0443E12-8FBC-44E7-9760-90F8AB664882}" type="presParOf" srcId="{3E7289D2-339E-42D8-87B2-64C12DEA2C97}" destId="{4D9800F0-E46B-4454-B679-7B4CA2BC9465}" srcOrd="1" destOrd="0" presId="urn:microsoft.com/office/officeart/2005/8/layout/process1"/>
    <dgm:cxn modelId="{17A1429A-E077-4039-B2E4-A18BB0EDF8E0}" type="presParOf" srcId="{4D9800F0-E46B-4454-B679-7B4CA2BC9465}" destId="{C7A79628-6ABA-45D4-9C50-140290027B7D}" srcOrd="0" destOrd="0" presId="urn:microsoft.com/office/officeart/2005/8/layout/process1"/>
    <dgm:cxn modelId="{B972B9F4-89C6-43CB-BA9E-1C9CD3BF5F24}" type="presParOf" srcId="{3E7289D2-339E-42D8-87B2-64C12DEA2C97}" destId="{E66F1F4C-9787-46AF-BB89-50660338B7A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0" y="0"/>
          <a:ext cx="4228524" cy="2255460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33CC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mtClean="0">
              <a:solidFill>
                <a:srgbClr val="0606C8"/>
              </a:solidFill>
              <a:latin typeface="Calibri" panose="020F0502020204030204" pitchFamily="34" charset="0"/>
            </a:rPr>
            <a:t>Lower bounds </a:t>
          </a:r>
          <a:r>
            <a:rPr lang="en-US" sz="3200" b="0" kern="1200" smtClean="0">
              <a:solidFill>
                <a:srgbClr val="0606C8"/>
              </a:solidFill>
              <a:latin typeface="Calibri" panose="020F0502020204030204" pitchFamily="34" charset="0"/>
            </a:rPr>
            <a:t>on     non-commutative </a:t>
          </a:r>
          <a:r>
            <a:rPr lang="en-US" sz="3200" b="0" kern="1200" smtClean="0">
              <a:solidFill>
                <a:srgbClr val="0606C8"/>
              </a:solidFill>
              <a:latin typeface="Calibri" panose="020F0502020204030204" pitchFamily="34" charset="0"/>
            </a:rPr>
            <a:t>formulas for </a:t>
          </a:r>
          <a:r>
            <a:rPr lang="en-US" sz="3200" b="0" u="sng" kern="1200" smtClean="0">
              <a:solidFill>
                <a:srgbClr val="0606C8"/>
              </a:solidFill>
              <a:latin typeface="Calibri" panose="020F0502020204030204" pitchFamily="34" charset="0"/>
            </a:rPr>
            <a:t>certain</a:t>
          </a:r>
          <a:r>
            <a:rPr lang="en-US" sz="3200" b="0" u="none" kern="1200" smtClean="0">
              <a:solidFill>
                <a:srgbClr val="0606C8"/>
              </a:solidFill>
              <a:latin typeface="Calibri" panose="020F0502020204030204" pitchFamily="34" charset="0"/>
            </a:rPr>
            <a:t> polynomials</a:t>
          </a:r>
          <a:endParaRPr lang="en-US" sz="3200" b="0" u="sng" kern="1200" dirty="0">
            <a:solidFill>
              <a:srgbClr val="0606C8"/>
            </a:solidFill>
          </a:endParaRPr>
        </a:p>
      </dsp:txBody>
      <dsp:txXfrm>
        <a:off x="66060" y="66060"/>
        <a:ext cx="4096404" cy="2123340"/>
      </dsp:txXfrm>
    </dsp:sp>
    <dsp:sp modelId="{4D9800F0-E46B-4454-B679-7B4CA2BC9465}">
      <dsp:nvSpPr>
        <dsp:cNvPr id="0" name=""/>
        <dsp:cNvSpPr/>
      </dsp:nvSpPr>
      <dsp:spPr>
        <a:xfrm rot="97976">
          <a:off x="4317762" y="894371"/>
          <a:ext cx="689136" cy="519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317794" y="996117"/>
        <a:ext cx="533184" cy="311904"/>
      </dsp:txXfrm>
    </dsp:sp>
    <dsp:sp modelId="{E66F1F4C-9787-46AF-BB89-50660338B7A4}">
      <dsp:nvSpPr>
        <dsp:cNvPr id="0" name=""/>
        <dsp:cNvSpPr/>
      </dsp:nvSpPr>
      <dsp:spPr>
        <a:xfrm>
          <a:off x="5082351" y="81615"/>
          <a:ext cx="3335027" cy="2061595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33CC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smtClean="0">
              <a:solidFill>
                <a:srgbClr val="0606C8"/>
              </a:solidFill>
              <a:latin typeface="Calibri" panose="020F0502020204030204" pitchFamily="34" charset="0"/>
            </a:rPr>
            <a:t>Frege lower bounds</a:t>
          </a:r>
          <a:endParaRPr lang="en-US" sz="3200" b="0" kern="1200" dirty="0">
            <a:solidFill>
              <a:srgbClr val="0606C8"/>
            </a:solidFill>
          </a:endParaRPr>
        </a:p>
      </dsp:txBody>
      <dsp:txXfrm>
        <a:off x="5142733" y="141997"/>
        <a:ext cx="3214263" cy="1940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10015" y="0"/>
          <a:ext cx="8407350" cy="1054100"/>
        </a:xfrm>
        <a:prstGeom prst="roundRect">
          <a:avLst>
            <a:gd name="adj" fmla="val 10000"/>
          </a:avLst>
        </a:prstGeom>
        <a:noFill/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rPr>
            <a:t>Frege =</a:t>
          </a:r>
          <a:r>
            <a:rPr lang="en-US" sz="4000" b="0" kern="1200" baseline="-25000" smtClean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rPr>
            <a:t>quasi-poly </a:t>
          </a:r>
          <a:r>
            <a:rPr lang="en-US" sz="4000" b="0" kern="1200" baseline="0" smtClean="0">
              <a:solidFill>
                <a:schemeClr val="accent2">
                  <a:lumMod val="25000"/>
                </a:schemeClr>
              </a:solidFill>
              <a:latin typeface="Calibri" panose="020F0502020204030204" pitchFamily="34" charset="0"/>
            </a:rPr>
            <a:t>non-commutative-IPS</a:t>
          </a:r>
          <a:endParaRPr lang="en-US" sz="4000" b="0" u="sng" kern="1200" dirty="0">
            <a:solidFill>
              <a:schemeClr val="accent2">
                <a:lumMod val="25000"/>
              </a:schemeClr>
            </a:solidFill>
          </a:endParaRPr>
        </a:p>
      </dsp:txBody>
      <dsp:txXfrm>
        <a:off x="40889" y="30874"/>
        <a:ext cx="8345602" cy="992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76563" y="78367"/>
          <a:ext cx="3832330" cy="1579017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kern="1200" dirty="0" smtClean="0"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polynomial-size Frege proofs</a:t>
          </a:r>
          <a:endParaRPr lang="en-US" sz="2800" b="1" kern="1200" dirty="0" smtClean="0">
            <a:solidFill>
              <a:schemeClr val="bg2">
                <a:lumMod val="10000"/>
              </a:schemeClr>
            </a:solidFill>
            <a:latin typeface="Calibri" pitchFamily="34" charset="0"/>
            <a:ea typeface="宋体" pitchFamily="2" charset="-122"/>
            <a:cs typeface="Calibri" pitchFamily="34" charset="0"/>
          </a:endParaRPr>
        </a:p>
      </dsp:txBody>
      <dsp:txXfrm>
        <a:off x="122811" y="124615"/>
        <a:ext cx="3739834" cy="1486521"/>
      </dsp:txXfrm>
    </dsp:sp>
    <dsp:sp modelId="{4D9800F0-E46B-4454-B679-7B4CA2BC9465}">
      <dsp:nvSpPr>
        <dsp:cNvPr id="0" name=""/>
        <dsp:cNvSpPr/>
      </dsp:nvSpPr>
      <dsp:spPr>
        <a:xfrm rot="21600000">
          <a:off x="3974523" y="548979"/>
          <a:ext cx="657885" cy="44020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21600000">
        <a:off x="3974523" y="637019"/>
        <a:ext cx="525824" cy="264122"/>
      </dsp:txXfrm>
    </dsp:sp>
    <dsp:sp modelId="{E66F1F4C-9787-46AF-BB89-50660338B7A4}">
      <dsp:nvSpPr>
        <dsp:cNvPr id="0" name=""/>
        <dsp:cNvSpPr/>
      </dsp:nvSpPr>
      <dsp:spPr>
        <a:xfrm>
          <a:off x="4633431" y="0"/>
          <a:ext cx="3783947" cy="1757715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kern="1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684913" y="51482"/>
        <a:ext cx="3680983" cy="1654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A8F05-3871-4037-83A5-B612C798CA5D}">
      <dsp:nvSpPr>
        <dsp:cNvPr id="0" name=""/>
        <dsp:cNvSpPr/>
      </dsp:nvSpPr>
      <dsp:spPr>
        <a:xfrm>
          <a:off x="4241026" y="88312"/>
          <a:ext cx="3981315" cy="1833620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606C8"/>
              </a:solidFill>
              <a:latin typeface="Cambria Math"/>
              <a:ea typeface="Cambria Math"/>
            </a:rPr>
            <a:t>𝑝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has a polynomial-size non-commutative formula (over </a:t>
          </a:r>
          <a:r>
            <a:rPr lang="en-US" sz="2800" b="1" kern="1200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GF(2)</a:t>
          </a:r>
          <a:r>
            <a:rPr lang="en-US" sz="2800" b="1" kern="120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kern="1200" smtClean="0">
            <a:solidFill>
              <a:srgbClr val="0606C8"/>
            </a:solidFill>
            <a:latin typeface="Cambria Math"/>
            <a:ea typeface="Cambria Math"/>
          </a:endParaRPr>
        </a:p>
      </dsp:txBody>
      <dsp:txXfrm>
        <a:off x="4294731" y="142017"/>
        <a:ext cx="3873905" cy="1726210"/>
      </dsp:txXfrm>
    </dsp:sp>
    <dsp:sp modelId="{4D9800F0-E46B-4454-B679-7B4CA2BC9465}">
      <dsp:nvSpPr>
        <dsp:cNvPr id="0" name=""/>
        <dsp:cNvSpPr/>
      </dsp:nvSpPr>
      <dsp:spPr>
        <a:xfrm rot="10798659">
          <a:off x="3706378" y="790465"/>
          <a:ext cx="515281" cy="40711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828511" y="871863"/>
        <a:ext cx="393148" cy="244266"/>
      </dsp:txXfrm>
    </dsp:sp>
    <dsp:sp modelId="{E66F1F4C-9787-46AF-BB89-50660338B7A4}">
      <dsp:nvSpPr>
        <dsp:cNvPr id="0" name=""/>
        <dsp:cNvSpPr/>
      </dsp:nvSpPr>
      <dsp:spPr>
        <a:xfrm>
          <a:off x="174078" y="183852"/>
          <a:ext cx="3499496" cy="1738080"/>
        </a:xfrm>
        <a:prstGeom prst="roundRect">
          <a:avLst>
            <a:gd name="adj" fmla="val 10000"/>
          </a:avLst>
        </a:prstGeom>
        <a:noFill/>
        <a:ln w="11429" cap="flat" cmpd="sng" algn="ctr">
          <a:solidFill>
            <a:schemeClr val="tx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606C8"/>
              </a:solidFill>
              <a:latin typeface="Cambria Math"/>
              <a:ea typeface="Cambria Math"/>
            </a:rPr>
            <a:t>𝑇</a:t>
          </a:r>
          <a:r>
            <a:rPr lang="en-US" sz="2800" b="1" kern="1200" smtClean="0">
              <a:solidFill>
                <a:schemeClr val="bg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 </a:t>
          </a:r>
          <a:r>
            <a:rPr lang="en-US" sz="2800" b="1" kern="120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has a quasi-polynomial size Frege  (</a:t>
          </a:r>
          <a:r>
            <a:rPr lang="en-US" sz="2800" b="1" i="1" kern="12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n</a:t>
          </a:r>
          <a:r>
            <a:rPr lang="en-US" sz="2800" b="1" i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O</a:t>
          </a:r>
          <a:r>
            <a:rPr lang="en-US" sz="2800" b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(log</a:t>
          </a:r>
          <a:r>
            <a:rPr lang="en-US" sz="2800" b="1" i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 n</a:t>
          </a:r>
          <a:r>
            <a:rPr lang="en-US" sz="2800" b="1" kern="1200" baseline="30000" smtClean="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itchFamily="18" charset="0"/>
            </a:rPr>
            <a:t>)</a:t>
          </a:r>
          <a:r>
            <a:rPr lang="en-US" sz="2800" b="1" kern="1200" smtClean="0">
              <a:solidFill>
                <a:srgbClr val="111111"/>
              </a:solidFill>
              <a:latin typeface="Calibri" pitchFamily="34" charset="0"/>
              <a:ea typeface="宋体" pitchFamily="2" charset="-122"/>
              <a:cs typeface="Calibri" pitchFamily="34" charset="0"/>
            </a:rPr>
            <a:t>)</a:t>
          </a:r>
          <a:endParaRPr lang="en-US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24985" y="234759"/>
        <a:ext cx="3397682" cy="163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28F5DC8-B4EB-4C3B-86EF-E1573FFAE4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516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6-05-18T14:40:09.71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9054 12713 0,'0'0'0,"0"0"0,0 0 16,-39-10-16,39 10 0,0 0 16,0 0-16,0 0 15,0 0 1,19 0-16,1 0 16,-1 10-16,0-1 15,0-9-15,1 0 16,-20 0-16,0 0 15,0 0-15,0 0 16,0 0 0,0 0-16,0 0 15,0 0-15,9-9 16,-9 9-16</inkml:trace>
  <inkml:trace contextRef="#ctx0" brushRef="#br0" timeOffset="957.6484">8486 12665 0,'0'0'15,"0"0"-15,0 0 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-1-1 223 0,'12'-7'66'0,"-12"7"1"16,0 0-3-16,0 0-21 15,0 0-10-15,0 0-7 0,0 0-5 16,0 0-5-16,0 0-1 15,0 0-2-15,0 0 0 16,0 0 0-16,0 0 0 16,0 0 0-16,0 0-1 15,0 0-2-15,0 0 2 16,0 0 0-16,0 0 1 16,0 0 1-16,0 0-1 15,0 0 0-15,3 13-1 16,-3-13-3-16,0 0 0 15,-4 15-2-15,4-15-3 16,0 0-2-16,-3 16 0 16,3-16 0-16,0 0-1 0,1 16 1 15,-1-16-1 1,0 0 0-16,5 12-2 0,-5-12 2 16,0 0-1-1,8 12 0-15,-8-12 1 0,0 0 0 16,10 14 0-16,-10-14 2 15,0 0 0-15,12 10 0 16,-12-10 0-16,0 0 0 16,12 10-1-16,-12-10 0 15,0 0 0-15,14 6 0 16,-14-6-2-16,0 0 1 16,14 7 1-16,-14-7 0 15,0 0 3-15,17 6 0 0,-17-6 1 16,0 0 1-16,15 0 2 15,-15 0-2 1,0 0 1-16,17-1-1 16,-17 1-2-16,0 0 1 0,15-2-2 15,-15 2-3-15,0 0 1 16,18-1 0-16,-18 1 0 16,0 0-2-16,19 4 2 15,-19-4-1-15,15 3-1 16,-15-3 2-16,14 2-2 15,-14-2 1-15,15 5 0 16,-15-5 0-16,16 1-1 16,-16-1 0-16,15 1 1 0,-15-1 1 15,17 2-1 1,-17-2 1-16,15 1-1 16,-15-1 2-16,12 0-1 15,-12 0 0-15,13 0 0 0,-13 0-1 16,12 0 0-16,-12 0 0 15,13-1 2-15,-13 1 0 16,12-3 0-16,-12 3 3 16,12-1-2-16,-12 1 1 15,0 0-1-15,18-2 0 16,-18 2-1-16,0 0-2 16,17 2 0-16,-17-2-2 0,0 0 1 15,14 4 0 1,-14-4 0-16,0 0 0 15,15 2 0-15,-15-2 1 16,0 0-1-16,13 0 1 16,-13 0 0-16,0 0-2 0,13-1 1 15,-13 1 0-15,0 0 0 16,16 1 0-16,-16-1 1 16,13 2-2-16,-13-2 1 15,14 3 0-15,-14-3-1 16,16 1 2-16,-16-1-2 15,13 3 0-15,-13-3 0 16,14 0 1-16,-14 0 0 16,14 1 0-16,-14-1 0 15,13 2-1-15,-13-2 1 16,13 0 0-16,-13 0 0 16,13 0 1-16,-13 0-3 0,15-3 2 15,-15 3 0-15,17-3-1 16,-17 3 1-16,16 0 0 15,-16 0-1-15,17 0 1 16,-17 0 0-16,14 3 0 16,-14-3-1-16,0 0 1 15,15 0-1-15,-15 0 2 16,0 0-2-16,12 1 1 16,-12-1 0-16,0 0 0 15,14 2-1-15,-14-2 2 16,0 0 0-16,13 5-2 15,-13-5 1-15,0 0 0 16,8 14 0-16,-8-14 0 0,0 0 1 16,0 0-1-16,10 14-1 15,-10-14 2-15,0 0-2 16,0 0 1 0,9 15 0-16,-9-15 0 0,0 0-1 15,6 15 0-15,-6-15 1 16,0 0 0-16,4 15-1 15,-4-15 1-15,0 0 0 16,0 0-1-16,3 15 1 16,-3-15 1-16,0 0-2 15,0 0 1-15,0 14 0 16,0-14 0-16,0 0 0 16,0 13 1-16,0-13-1 0,0 0 0 15,0 0 0-15,0 0-1 16,0 0 1-16,-2 12 1 15,2-12 0 1,0 0 0-16,0 0 0 0,0 0-1 16,0 0 0-16,0 0 2 15,0 0 0-15,0 0-1 16,0 0 0-16,0 0 0 16,0 0 0-16,0 0 1 15,-1-12 0-15,1 12-1 16,0 0-1-16,3-14 1 15,-3 14 1-15,0 0-1 16,4-15 0-16,-4 15 0 16,0 0 0-16,5-16 0 0,-5 16 0 15,0 0-1 1,0 0 0-16,0 0 0 16,9-15 0-16,-9 15 0 0,0 0 0 15,0 0 0-15,12-11 0 16,-12 11-1-16,0 0 1 15,15-11 1-15,-15 11-2 16,0 0 1-16,17-7 0 16,-17 7 0-16,13-3 0 15,-13 3 1-15,12-2-1 16,-12 2 0-16,12 0 0 16,-12 0 1-16,13-2-1 0,-13 2 0 15,0 0 0 1,16-1 0-16,-16 1 0 15,0 0 1-15,13 0-2 16,-13 0 1-16,0 0 0 0,0 0-1 16,12 1 2-16,-12-1-2 15,0 0 1-15,0 0 0 16,14-1 0-16,-14 1 0 16,0 0 0-16,13 0 1 15,-13 0-1-15,0 0 0 16,14 0 0-16,-14 0 0 15,0 0 0-15,15 3-1 0,-15-3 0 16,14 0 1 0,-14 0-1-16,18 2 1 15,-18-2 0-15,18 2 0 16,-18-2-1-16,19 1 1 16,-19-1 2-16,18 0-1 0,-18 0 0 15,16 2 0-15,-16-2 0 16,15 2-1-16,-15-2 1 15,12 2 0-15,-12-2 0 16,13 3-1-16,-13-3 0 16,0 0 0-16,16 2 1 15,-16-2-1-15,13 3 0 16,-13-3 0-16,0 0 0 16,16 1-1-16,-16-1 2 15,0 0-1-15,14 3 0 16,-14-3 2-16,0 0-1 15,17 2 0-15,-17-2 1 0,12-2 3 16,-12 2 0-16,13-1-1 16,-13 1 1-16,0 0 0 15,16-2-1-15,-16 2 2 16,0 0-5-16,16-1-1 16,-16 1 0-16,0 0 0 15,12 1 0-15,-12-1 0 16,0 0 0-16,14 2 0 15,-14-2 0-15,0 0 0 16,12 1 0-16,-12-1 0 16,0 0 0-16,14 2 0 15,-14-2 0-15,0 0 0 16,14 1 0-16,-14-1 0 0,0 0 0 16,15 0 0-16,-15 0 0 15,0 0 0-15,15 0 0 16,-15 0 0-16,14 0 0 15,-14 0 0-15,15 0 0 16,-15 0 0-16,17 0 0 16,-17 0 0-16,17-3 0 15,-17 3 0-15,14 0 0 16,-14 0 0-16,0 0 0 16,16 2 0-16,-16-2 0 15,0 0 0-15,14 1 0 16,-14-1 0-16,0 0 0 15,15-1 0-15,-15 1 0 0,13-6 0 16,-13 6 0 0,13-4 0-16,-13 4 0 15,14-3 0-15,-14 3 0 16,14-3 0-16,-14 3 0 0,14 0 0 16,-14 0 0-16,15-1 0 15,-15 1 0-15,15 0 0 16,-15 0 0-16,16-1 0 15,-16 1 0-15,15-2 0 16,-15 2 0-16,16 0 0 16,-16 0 0-16,17 0 0 15,-17 0 0-15,15 3 0 16,-15-3 0-16,16 3 0 0,-16-3 0 16,15 1 0-1,-15-1 0-15,15 0 0 16,-15 0 0-16,17-3 0 15,-17 3 0-15,18-1 0 0,-18 1 0 16,23 0 0-16,-23 0 0 16,22 1 0-16,-22-1 0 15,21 3 0-15,-21-3 0 16,22 0 0-16,-22 0 0 16,20 0 0-16,-20 0 0 15,22-1 0-15,-10-2 0 16,1 3 0-16,0-1 0 15,1 1 0-15,1 0 0 16,1 0 0-16,-2-2 0 16,1 2 0-16,0 0 0 15,0 0 0-15,-1-1 0 16,1-1 0-16,0 1 0 0,-1 0 0 16,2-1 0-16,-1 1 0 15,-15 1 0-15,23-1 0 16,-10 1 0-16,-13 0 0 15,22-2 0-15,-22 2 0 16,19 0 0-16,-19 0 0 16,18 0 0-16,-18 0 0 15,18-1 0-15,-18 1 0 16,18 0 0-16,-18 0 0 16,15 1 0-16,-15-1 0 15,14 0 0-15,-14 0 0 16,13 2 0-16,-13-2 0 0,12-2 0 15,-12 2 0-15,13-1 0 16,-13 1 0-16,14 0 0 16,-14 0 0-16,12-4 0 15,-12 4 0-15,12 0 0 16,-12 0 0-16,0 0 0 16,14-2 0-16,-14 2 0 15,0 0 0-15,0 0 0 16,15-5 0-16,-15 5 0 15,0 0 0-15,14-10 0 16,-14 10 0-16,0 0 0 16,16-12 0-16,-16 12 0 15,0 0 0-15,8-14 0 0,-8 14 0 16,3-13 0-16,-3 13 0 16,2-12 0-16,-2 12 0 15,0 0 0-15,5-14 0 16,-5 14 0-16,0 0 0 15,0 0 0-15,0 0 0 16,0 0 0-16,0 0 0 16,-6 21 0-16,6-21-3 15,-11 15-138-15,11-15-2 16,0 0-6-16,-17 14-2 16,17-14-2-16,0 0 11 15,0 0 41-15,0 0 62 16,0 0 39-16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 13 209 0,'0'0'73'16,"0"0"7"-16,0 0 2 15,4-14-10-15,-4 14-15 16,0 0-9-16,0 0-8 15,0 0-7-15,0 0-5 16,0 0-6-16,-13 5-4 16,13-5 0-16,0 0-3 0,0 0-1 15,0 0-3-15,-2 13-1 16,2-13-4-16,0 0-1 16,5 15-1-16,-5-15-2 15,4 14 2-15,-4-14 0 16,7 15-1-16,-7-15 2 15,0 0 0-15,17 18-1 16,-17-18 1-16,15 10 0 16,-15-10 1-16,19 7 2 15,-6-4 3-15,-13-3 0 16,26 5 1-16,-13-3 1 16,2 0 0-16,-3 0-3 15,2 1 1-15,-14-3-4 0,24 6-3 16,-24-6-2-16,20 5 0 15,-20-5-2 1,18 5 1-16,-18-5 0 16,17 3-1-16,-17-3 1 0,18 0 0 15,-18 0 2-15,17 1-2 16,-17-1 0-16,16 0 1 16,-16 0 0-16,15 3-1 15,-15-3 0-15,14 3 0 16,-14-3-2-16,13 0 1 15,-13 0 0-15,14 3 0 16,-14-3-1-16,13 1 1 16,-13-1-1-16,14 0 1 15,-14 0-1-15,18 1 1 16,-18-1 0-16,17 0-1 16,-17 0 2-16,14 2 0 15,-14-2-1-15,13 1 0 0,-13-1 2 16,0 0-2-16,0 0 0 15,14 3 1-15,-14-3-1 16,0 0 0-16,0 0 1 16,0 0 1-16,9 14-3 15,-9-14 2-15,0 0 0 16,0 0-2-16,4 16 2 16,-4-16-1-16,0 0-1 15,4 15 1-15,-4-15 0 16,3 13 0-16,-3-13-1 15,0 0 1-15,2 15 0 16,-2-15-1-16,0 0 1 16,0 0-1-16,0 0 1 0,0 0-1 15,0 0 1-15,0 0 1 16,0 0-1-16,0 0 0 16,0 0 1-16,0 0 0 15,0 0 0-15,0 0 0 16,7-15-1-16,-7 15 0 15,0 0-1-15,0 0 1 16,3-13 0-16,-3 13 0 16,0 0 0-16,0 0-1 15,0 0 1-15,0 0 0 16,13-12 0-16,-13 12 0 16,0 0 0-16,0 0-1 0,12-7 1 15,-12 7-1-15,0 0 2 16,13-6-1-16,-13 6 1 15,0 0 0-15,13-4-1 16,-13 4 1-16,0 0-1 16,14-2 2-16,-14 2-2 15,0 0 1-15,18-3 0 16,-18 3 0-16,13-4 0 16,-13 4 1-16,13-4 0 15,-13 4-2-15,13-2 1 16,-13 2-1-16,0 0 0 15,15 0 0-15,-15 0 0 16,0 0 0-16,15 2 0 0,-15-2 0 16,0 0 0-16,18 1 0 15,-18-1 0-15,14-3 0 16,-14 3 0-16,15-1 0 16,-15 1 0-16,17 0 0 15,-17 0 0-15,18 0 0 16,-18 0 0-16,17 3 0 15,-17-3 0-15,15 2 0 16,-15-2 0-16,15 4 0 16,-15-4 0-16,17 3 0 15,-17-3 0-15,19 2 0 16,-6-1 0-16,-1-1 0 16,2 1 0-16,1-1 0 0,-1 0 0 15,1 2 0-15,-1-2 0 16,0 0 0-16,1 0 0 15,-1 0 0-15,-2-2 0 16,4 2 0-16,-4-2 0 16,2 3 0-16,-2-2 0 15,1-1 0-15,-13 2 0 16,22-3 0-16,-22 3 0 16,18 0 0-16,-18 0 0 15,12-1 0-15,-12 1 0 16,0 0 0-16,13 0 0 15,-13 0 0-15,0 0 0 16,0 0 0-16,12-1 0 16,-12 1 0-16,0 0 0 0,0 0 0 15,17 1 0 1,-17-1 0-16,12-3 0 16,-12 3 0-16,16-1 0 0,-16 1 0 15,17-3 0-15,-17 3 0 16,20-3 0-16,-20 3 0 15,19-1 0-15,-19 1 0 16,18-1 0-16,-18 1 0 16,14-3 0-16,-14 3 0 15,0 0 0-15,14 0 0 16,-14 0 0-16,0 0 0 16,0 0 0-16,12-4 0 0,-12 4 0 15,0 0 0 1,0 0 0-16,13-10 0 15,-13 10 0-15,0 0 0 16,0 0 0-16,12-11 0 0,-12 11 0 16,0 0 0-16,0 0 0 15,13-14 0-15,-13 14 0 16,0 0 0-16,9-14 0 16,-9 14 0-16,0 0 0 15,9-15 0-15,-9 15 0 16,0 0 0-16,5-15 0 15,-5 15 0-15,0 0 0 0,0 0 0 16,4-12 0 0,-4 12 0-16,0 0 0 15,0 0 0-15,0 0 0 16,0 0 0-16,0 15-15 0,0-15-120 16,-2 14-6-16,2-14-1 15,-6 13-6-15,6-13 0 16,-8 13 11-16,8-13 39 15,0 0 47-15,-11 16 44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69 26 0,'0'0'16'0,"0"0"3"0,3-14 3 16,-3 14 2-1,0 0 4-15,0 0 6 16,1-15-4-16,-1 15 8 15,0 0 4-15,0-13 4 0,0 13 3 16,0 0 6-16,0 0-1 16,-1-15 7-16,1 15 1 15,0 0 4-15,0 0 0 16,0 0-2-16,0 0-5 16,-2-15-3-16,2 15-7 15,0 0-10-15,0 0-21 16,0 0-18-16,0 0 0 0,0 0 0 15,0 0 0 1,0 12 0-16,0-12 0 16,3 13 0-16,-3-13 0 15,3 12 0-15,-3-12 0 16,5 17 0-16,-5-17 0 0,9 14 0 16,-9-14 0-16,12 13 0 15,-12-13 0-15,14 11 0 16,-14-11 0-16,17 9 0 15,-17-9 0-15,18 8 0 16,-18-8 0-16,20 3 0 16,-20-3 0-16,24 1 0 15,-24-1 0-15,22 2 0 0,-9-2 0 16,-13 0 0 0,22 0 0-16,-22 0 0 15,20 0 0-15,-20 0 0 16,20 0 0-16,-20 0 0 0,21 0 0 15,-21 0 0-15,22 0 0 16,-22 0 0-16,22 1 0 16,-22-1 0-16,22 0 0 15,-22 0 0-15,21 1 0 16,-21-1 0-16,20 3 0 16,-20-3 0-16,21 3 0 15,-8-2 0-15,-1-1 0 16,2-1 0-16,0 2 0 15,1-1 0-15,-1 0 0 16,0 2 0-16,-14-2 0 16,23 2 0-16,-23-2 0 15,21 7 0-15,-21-7 0 0,17 8 0 16,-17-8 0-16,18 10 0 16,-18-10 0-16,16 10 0 15,-16-10 0-15,14 9 0 16,-14-9 0-16,13 12 0 15,-13-12 0-15,0 0 0 16,12 16 0-16,-12-16 0 16,4 12 0-16,-4-12 0 15,3 16 0-15,-3-16 0 16,-1 18 0-16,1-18 0 16,0 16 0-16,0-16 0 15,0 0 0-15,0 15 0 16,0-15 0-16,0 0 0 0,0 0 0 15,0 0 0-15,0 0 0 16,0 0 0-16,0 0 0 16,0 0 0-16,0 0 0 15,0 0 0-15,0 0 0 16,0 0 0-16,2-15 0 16,-2 15 0-16,0 0 0 15,3-15 0-15,-3 15 0 16,0 0 0-16,8-18 0 15,-8 18 0-15,0 0 0 16,16-17 0-16,-16 17 0 16,12-8 0-16,-12 8 0 15,12-7 0-15,-12 7 0 0,16-5 0 16,-16 5 0-16,15-4 0 16,-15 4 0-1,17-7 0-15,-17 7 0 16,18-4 0-16,-18 4 0 0,19-3 0 15,-19 3 0-15,19-3 0 16,-19 3 0-16,21-1 0 16,-21 1 0-16,22-2 0 15,-22 2 0-15,24-2 0 16,-24 2 0-16,20-3 0 16,-20 3 0-16,18-2 0 15,-18 2 0-15,17 3 0 16,-17-3 0-16,18 0 0 0,-18 0 0 15,19 3 0 1,-19-3 0-16,23 1 0 16,-11-2 0-16,-12 1 0 15,22 0 0-15,-22 0 0 0,21-1 0 16,-21 1 0-16,22-2 0 16,-22 2 0-16,19-1 0 15,-19 1 0-15,21-2 0 16,-21 2 0-16,21 0 0 15,-21 0 0-15,18 3 0 16,-18-3 0-16,17 3 0 16,-17-3 0-16,13 4 0 15,-13-4 0-15,0 0 0 16,17 6 0-16,-17-6 0 16,0 0 0-16,17 2 0 15,-17-2 0-15,13 0 0 16,-13 0 0-16,18-1 0 0,-18 1 0 15,17-6 0-15,-17 6 0 16,19-4 0-16,-19 4 0 16,18-5 0-16,-18 5 0 15,16-6 0-15,-16 6 0 16,0 0 0-16,18-9 0 16,-18 9 0-16,0 0 0 15,16-13 0-15,-16 13 0 0,13-9 0 16,-13 9 0-1,14-13 0-15,-14 13 0 16,11-14 0-16,-11 14 0 16,0 0 0-16,11-15 0 0,-11 15 0 15,0 0 0-15,0 0 0 16,0 0 0-16,0 0 0 16,0 0 0-16,0 0-122 15,0 0-21-15,0 0-3 16,-13 6-6-16,13-6-2 15,-12 2 1-15,12-2 40 16,-21 3 74-16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7T01:17:45.1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 16 33 0,'0'0'30'0,"-9"-13"5"15,9 13 5-15,0 0 3 16,0 0 4-16,0 0 3 16,0 0-3-16,0 0-6 15,0 0 0-15,0 0 1 16,-12-9 0-16,12 9 4 16,0 0 4-16,0 0 0 15,0 0-3-15,0 0-3 16,0 0-4-16,0 0-6 15,0 0-6-15,0 0-7 16,4 14-9-16,-4-14-4 0,2 14-2 16,-2-14-1-16,1 17-4 15,-1-17 1-15,4 17-1 16,-4-17 2-16,6 18 0 16,-6-18 2-16,8 14 1 15,-8-14 0-15,14 13 2 16,-14-13 2-16,18 8 1 15,-18-8 1-15,21 7-1 16,-8-2 1-16,-13-5 0 16,24 4 3-16,-12-2-2 15,2 1-3-15,-1-3-10 16,2 2 0-16,-1-3 0 16,-2 1 0-16,2 0 0 0,-14 0 0 15,22 0 0-15,-22 0 0 16,18-1 0-16,-18 1 0 15,15-2 0-15,-15 2 0 16,0 0 0-16,18-1 0 16,-18 1 0-16,0 0 0 15,18-4 0-15,-18 4 0 16,0 0 0-16,20-4 0 16,-20 4 0-16,16-3 0 15,-16 3 0-15,18 1 0 16,-18-1 0-16,17 3 0 15,-17-3 0-15,18 3 0 16,-18-3 0-16,21 4 0 0,-21-4 0 16,22 5 0-16,-22-5 0 15,22 6 0-15,-22-6 0 16,19 5 0-16,-19-5 0 16,18 7 0-16,-18-7 0 15,14 6 0-15,-14-6 0 16,0 0 0-16,15 8 0 15,-15-8 0-15,0 0 0 16,13 11 0-16,-13-11 0 16,0 0 0-16,11 14 0 15,-11-14 0-15,0 0 0 16,14 14 0-16,-14-14 0 16,0 0 0-16,14 15 0 0,-14-15 0 15,0 0 0-15,12 14 0 16,-12-14 0-16,0 0 0 15,11 16 0 1,-11-16 0-16,0 0 0 0,10 14 0 16,-10-14 0-16,0 0 0 15,0 0 0-15,8 14 0 16,-8-14 0-16,0 0 0 16,0 0 0-16,0 0 0 15,0 0 0-15,0 0 0 16,0 0 0-16,0 0 0 15,0 0 0-15,0 0 0 16,0 0 0-16,0 0 0 0,0 0 0 16,0 0 0-1,0 0 0-15,0 0 0 16,0 0 0-16,0 0 0 16,0 0 0-16,0 0 0 0,0 0 0 15,10-15 0-15,-10 15 0 16,0 0 0-16,7-15 0 15,-7 15 0-15,0 0 0 16,7-16 0-16,-7 16 0 16,0 0 0-16,8-12 0 15,-8 12 0-15,0 0 0 16,8-14 0-16,-8 14 0 0,0 0 0 16,14-14 0-1,-14 14 0-15,0 0 0 16,17-16 0-16,-17 16 0 15,14-13 0-15,-14 13 0 16,0 0 0-16,16-16 0 0,-16 16 0 16,13-10 0-16,-13 10 0 15,0 0 0-15,15-12 0 16,-15 12 0-16,0 0 0 16,14-9 0-16,-14 9 0 15,0 0 0-15,15-8 0 16,-15 8 0-16,0 0 0 15,18-8 0-15,-18 8 0 0,16-4 0 16,-16 4 0-16,18-6 0 16,-18 6 0-1,18 0 0-15,-18 0 0 16,20-3 0-16,-20 3 0 0,14 0 0 16,-14 0 0-16,13 0 0 15,-13 0 0-15,0 0 0 16,17 0 0-16,-17 0 0 15,0 0 0-15,14 2 0 16,-14-2 0-16,0 0 0 16,17 1 0-16,-17-1 0 15,15 2 0-15,-15-2 0 16,16 0 0-16,-16 0 0 16,20 2 0-16,-20-2 0 15,18 0 0-15,-18 0 0 16,16 3 0-16,-16-3 0 15,17 3 0-15,-17-3 0 0,15 3 0 16,-15-3 0-16,17 4 0 16,-17-4 0-16,16 4 0 15,-16-4 0-15,20 3 0 16,-20-3 0-16,22 1 0 16,-22-1 0-16,19 0 0 15,-19 0 0-15,24-1 0 16,-24 1 0-16,18-2 0 15,-18 2 0-15,16 2 0 16,-16-2 0-16,20 1 0 16,-20-1 0-16,16 0 0 15,-16 0 0-15,18 1 0 16,-18-1 0-16,20 3 0 0,-20-3 0 16,22 2 0-16,-22-2 0 15,25 0 0-15,-10 0 0 16,0 1 0-16,0-1 0 15,2-1 0-15,0 1 0 16,1-3 0-16,0 3 0 16,1 0 0-16,-1-2 0 15,-1 1 0-15,1 1 0 16,-2 1 0-16,-1 1 0 16,1-1 0-16,0 2 0 15,-1-2 0-15,1 2 0 16,0 0 0-16,0-2 0 15,0-1 0-15,1 0 0 0,2 2 0 16,-4-2 0-16,3 0 0 16,-1-2 0-1,1 2 0-15,1-1 0 16,-1 1 0-16,0 0 0 0,-1 0 0 16,0 0 0-16,-1 0 0 15,-1 1 0-15,1 1 0 16,-3-1 0-16,4 0 0 15,-2 1 0-15,0-2 0 16,2 1 0-16,0-1 0 16,1 0 0-16,-2 2 0 15,4-2 0-15,-4 0 0 16,2 1 0-16,0 0 0 0,-1 1 0 16,-1-2 0-16,0 1 0 15,-1-1 0 1,-1 1 0-16,1 1 0 15,-1-2 0-15,0 0 0 0,-1 1 0 16,1 2 0-16,-1-3 0 16,-1 1 0-16,-12-1 0 15,21 2 0-15,-21-2 0 16,19 4 0-16,-19-4 0 16,20 4 0-16,-20-4 0 15,20 5 0-15,-20-5 0 16,20 6 0-16,-20-6 0 0,21 1 0 15,-21-1 0 1,15 2 0-16,-15-2 0 16,19 0 0-16,-19 0 0 15,18 0 0-15,-18 0 0 16,21 1 0-16,-21-1 0 0,21 0 0 16,-21 0 0-16,19 2 0 15,-19-2 0-15,21 1 0 16,-21-1 0-16,21 4 0 15,-21-4 0-15,20 4 0 16,-7-2 0-16,-13-2 0 16,23 1 0-16,-10-1 0 15,-13 0 0-15,22 0 0 16,-22 0 0-16,19-1 0 16,-19 1 0-16,18 1 0 15,-18-1 0-15,20-1 0 16,-20 1 0-16,19-2 0 0,-19 2 0 15,18 2 0-15,-18-2 0 16,18 0 0-16,-18 0 0 16,18 1 0-16,-18-1 0 15,18 1 0-15,-18-1 0 16,21 2 0-16,-21-2 0 16,21 0 0-16,-21 0 0 15,20 0 0-15,-20 0 0 16,20-2 0-16,-20 2 0 15,15-4 0-15,-15 4 0 16,15-4 0-16,-15 4 0 16,0 0 0-16,18-11 0 15,-18 11 0-15,13-10 0 0,-13 10 0 16,0 0 0-16,18-16 0 16,-18 16 0-16,6-15 0 15,-6 15 0-15,9-17 0 16,-9 17 0-16,5-18 0 15,-5 18 0-15,6-16 0 16,-6 16 0-16,5-18 0 16,-5 18 0-16,5-14 0 15,-5 14 0-15,2-15 0 16,-2 15 0-16,0 0 0 16,2-16 0-16,-2 16 0 15,0 0 0-15,0 0 0 16,0 0 0-16,0 0 0 0,0 0 0 15,-14 0-112-15,14 0-30 16,0 0-2-16,-15 14-3 16,2-14-3-1,13 0 14-15,-26-1 28 0,5-6 31 16,-2 4 71-16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6-05-18T14:41:49.83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192 5108 0,'10'0'16,"57"-19"-16,87 0 0,2415 192 0,-1530-135 15,-48-28-15,-991-10 16</inkml:trace>
  <inkml:trace contextRef="#ctx0" brushRef="#br0" timeOffset="1057.173">5061 4859 0,'0'0'15,"-29"0"-15,-38-10 16,-1 0-16,20 10 15,10 0-15,9 0 16,9 10-16,1 0 16,0-1-1,-29 1-15,-125-1 16,-116 20-16,-279-19 16,-124 9-16,-145-105 15,837 86-15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6-05-18T14:43:12.75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17183 15171 0,'0'0'16,"0"0"-16,0 0 16,29 38-16,125 135 15,-48-58 1</inkml:trace>
  <inkml:trace contextRef="#ctx0" brushRef="#br0" timeOffset="748.7152">6668 15805 0,'0'0'0,"0"0"16,0 0-1,38 67-15,-38-67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18T08:14:10.75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221 179 175 0,'18'-41'93'0,"0"-2"9"16,0 9 6-16,-9 3 13 16,5 15-7-16,-14-1-13 15,0 17-16-15,0 0-19 16,0 20-12-16,-16 9-50 16,4 14-4-16,-5 10 0 15,-7 16 0-15,-1 12 0 0,1 6 0 16,-5 10 0-1,1 1 0-15,3 1 0 16,0-8 0-16,2-5 0 16,5-12 0-16,6-7 0 0,1-18-22 15,11-10-16-15,-11-11-2 16,11-16 0-16,0-12 1 16,11-27-1-16,-4-7 2 15,8-19 9-15,1-11 17 16,10-14 9-16,2-13 4 15,4-5 0-15,6-2-2 16,2 2 1-16,3-2 0 0,2 15-2 16,0 7-5-16,-1 13 2 15,-4 18-3 1,2 14 1-16,-3 14-1 16,-1 17 1-16,-6 15 1 0,-4 10 4 15,-6 11 9-15,-11 6 21 16,-4 6 20-16,-20-4 14 15,-3 5 6-15,-21-11-1 16,1-1 2-16,-15-16-66 16,3 0-3-16,-8-15 0 15,7-6 0-15,6-13 0 16,2-8 0-16,21 3-54 16,5-15-108-16,15 12-3 0,11-13-1 15,10 13 0 1,5-5 2-16</inkml:trace>
  <inkml:trace contextRef="#ctx0" brushRef="#br0" timeOffset="335.8709">1089 507 449 0,'22'-4'133'15,"-1"-21"-5"-15,-6-11-20 16,-8-9-60-16,0-6-18 16,-16-9 5-16,-2 9-8 15,-13 2-5-15,-9 9 0 16,-12 15-1-16,-3 21-21 16,-8 11 0-16,-4 28 0 0,3 18 0 15,3 21 0-15,6 11 0 16,8 12 0-16,12-1 0 15,10 2 0-15,18-9 0 16,14-15-15-16,22-12-34 16,8-26-39-16,23-18-48 15,8-18-10-15,9-21 6 16,3-23-1-16,2-15 8 16</inkml:trace>
  <inkml:trace contextRef="#ctx0" brushRef="#br0" timeOffset="1054.478">2707 128 595 0,'15'0'127'16,"-15"16"-7"-16,-8 19-71 0,-9 24-57 15,-10 10-11-15,-6 17 1 16,-11 8 10-16,-3 12 4 15,-8 0 8 1,-2-8 15-16,3-12 5 0,1-19 2 16,10-13-12-16,7-28-7 15,11-16-17-15,14-27-9 16,11-19-8-16,18-15-11 16,8-16 0-16,21-5-2 15,7-14 12-15,12 3 6 16,6 5 15-16,4 4 2 15,-2 15 5-15,-2 20 4 0,-5 9 7 16,-16 18 13-16,-5 22 16 16,-20 6 15-1,-4 13 6-15,-22 3 2 16,0 14-3-16,-24-12-49 16,-2 5-11-16,-8-3 0 0,-6-7 0 15,-2 2-65-15,-4-14-4 16,10 4-3-16,-4-16 1 15,11 8 6-15,4-10 18 16,10 3 24-16,15-6 15 16,-6 22 7-16,6-22-2 15,31 26 10-15,-4-13-1 16,4 5 5-16,6 0 0 0,5-4 5 16,4-6-18-16,4-8-25 15,-2 6-26 1,3-13-30-16,0 0-10 15,-4-12-1-15,-2-7 1 0,-6-5-1 16</inkml:trace>
  <inkml:trace contextRef="#ctx0" brushRef="#br0" timeOffset="1691.5504">3276 448 480 0,'0'0'108'15,"0"0"-1"-15,0 0-28 16,-12 24-46-16,12-10-30 15,0 4-9-15,9-1 10 16,5 0 19-16,-14-17 16 0,36 15 15 16,-15-26-3-1,10 4-3-15,0-21-48 16,7-1 0-16,-3-7 0 0,2 3 0 16,-5-5 0-16,-5 2 0 15,-8 8 0-15,-8 4 0 16,-11 24 0-16,0 0 0 15,-16-5 0-15,-2 13 0 16,-5 16 0-16,-6 2 0 16,0 10 0-16,0 7 0 15,0 1 0-15,1 6 0 16,2 3 0-16,1 8 0 16,6-6 0-16,4 5 0 15,7-1 0-15,8-4 0 16,0-5 0-16,8-7 0 15,12-2 0-15,9-20 0 0,4 0 0 16,9-9 0-16,3-12 0 16,2-10 0-16,4-5 0 15,-3-5 0-15,-2-6 0 16,-5-7 0-16,-4-1 0 16,-5-2 0-16,-7 2 0 15,-3-1 0-15,-6 7 0 16,-4 7 0-16,-6 3 0 15,-6 18 0-15,0 0 0 16,0 0 0-16,-23 32 0 16,6 3 0-16,0 0 0 15,-1 9 0-15,1 4 0 16,6 0 0-16,3-8 0 0,8-4 0 16,5-8 0-16,9-18 0 15,12-10 0-15,7-12 0 16,6-12 0-1,1-14 0-15,8 4 0 0,-9-16-146 16,3 6-9-16,-10-4-5 16,-2 9 2-16,-12 3 2 15,2 5 27-15</inkml:trace>
  <inkml:trace contextRef="#ctx0" brushRef="#br0" timeOffset="2756.7671">4483 746 916 0,'17'14'107'0,"3"-14"-107"15,7-10 0-15,14-2-81 16,2-17-10-16,15-4 14 16,-5-19 13-16,11-4 38 15,-1-12 42-15,-1-9 32 0,2 2 13 16,-16-7 2-16,-1 10-4 16,-13-1-13-16,-6 12-29 15,-15 13-30 1,-18 9-20-16,-12 20-4 15,-18 19-2-15,-10 15 0 0,-12 19 0 16,-8 27 2-16,-7 13 19 16,-1 15 19-16,3 12 13 15,4 13-2-15,11 4 0 16,10-5-1-16,15-7-6 16,15-17-1-16,15-16-4 15,23-23 1-15,16-16-8 16,13-22 2-16,15-24 0 15,10-16 4-15,7-10 0 16,5-12 0-16,1-6-2 16,-5 3-13-16,-10-1 3 15,-6 7-2-15,-14 8 6 0,-13 7 5 16,-11 15 12-16,-13 9-1 16,-18 8 8-16,0 0 5 15,0 25 7-15,-10-5 2 16,3-2-8-16,-1 6-6 15,8-3-8-15,0-4-1 16,0-17-12-16,27 17 6 16,0-17-4-16,9-17-4 15,1-2 10-15,8-9-1 16,3-3 2-16,-2-8 2 16,-1 0 3-16,-9-3-6 15,-7-1-2-15,-15 8-3 16,-14 4-3-16,-18 12 6 0,-12 12 5 15,-12 11 5-15,-9 17 5 16,-11 11 0-16,0 19 2 16,3 8-1-16,1 14-13 15,14 3-18-15,6-5-24 16,17 3-18-16,8-10-9 16,26-12 1-16,10-17 2 15,20-14 6-15,12-21 17 16,18-15 28-16,14-12 26 15,5-21 27-15,10-1 13 16,-1-8 4-16,-2 4 5 16,-11-9 16-16,-4 21 10 15,-29-8-16-15,-5 19-56 0,-29 4-17 16,-21 26 0-16,-9-18 0 16,-11 25 0-16,-17 11 0 15,-6 11 0-15,-1 9 0 16,1 11 0-16,6 5 0 15,9 11 0-15,13-4 0 16,10 3 0-16,5-3 0 16,15-6 0-16,-1-14 0 15,-2-1 0-15,-5-3 0 16,-7-6 0-16,-19-1 0 16,-15-17 0-16,3-4-37 15,-15-9-133-15,-2-9-2 16,-2-30-3-16,11-26-6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81.21851" units="1/cm"/>
          <inkml:channelProperty channel="Y" name="resolution" value="2093.73804" units="1/cm"/>
          <inkml:channelProperty channel="F" name="resolution" value="6.53591E-7" units="1/dev"/>
          <inkml:channelProperty channel="T" name="resolution" value="1" units="1/dev"/>
        </inkml:channelProperties>
      </inkml:inkSource>
      <inkml:timestamp xml:id="ts0" timeString="2016-05-18T08:14:17.28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80 298 393 0,'-36'0'108'0,"8"-8"-4"16,10-8-53-16,10-2-24 16,8-2-10-16,10-5-3 15,5 5-7-15,3 0-2 16,5 2-5-16,9 4-3 0,4 7-3 16,9 7-1-16,9 0 0 15,13 7-1-15,13 6 0 16,17-8 2-1,12 4-1-15,13-9 4 0,9-16 0 16,11 0 3-16,3-11-5 16,0-5 6-16,-3 3-6 15,-2-1 4-15,-10 11 0 16,-8 6 5-16,-7 13-4 16,-11 9-1-16,1 9 1 15,-3 1 0-15,3 3 1 16,-3 7-2-16,5-7-2 15,2 1 0-15,3 0 1 0,-2-5 3 16,-4 0 0-16,0 2-2 16,-7 3 2-16,1-1 0 15,0-6 2 1,5-5-2-16,7-5 0 0,6-6-1 16,6-6 1-16,7 0 2 15,0-6 0-15,3 5 2 16,-7 7 0-16,-9 11 0 15,-5 15 0-15,-4 11-3 16,-6 4-2-16,-1 7 2 16,3-3-5-16,2-11 2 15,5-13-6-15,5-10 3 0,3-15-1 16,6-16 6-16,2-5 2 16,-11 0-7-16,-7 12-29 15,-12 13-48 1,-13 24-5-16,-24 2-6 0,-18 5-1 15,-27-15-13-15,-16-16-6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3A9D5F8-811C-467F-B40D-529BFAF39E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5685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295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28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1. Parallel computation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681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1152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06022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839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19162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45358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888221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59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710519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26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4208762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350130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753734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3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2220013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1473416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 smtClean="0"/>
              <a:t>9’</a:t>
            </a:r>
            <a:endParaRPr lang="en-US" altLang="zh-CN" dirty="0" smtClean="0">
              <a:solidFill>
                <a:srgbClr val="0606C8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606C8"/>
                </a:solidFill>
              </a:rPr>
              <a:t>Motivations: understand the circuit based Frege</a:t>
            </a:r>
            <a:r>
              <a:rPr lang="en-US" altLang="zh-CN" baseline="0" dirty="0" smtClean="0">
                <a:solidFill>
                  <a:srgbClr val="0606C8"/>
                </a:solidFill>
              </a:rPr>
              <a:t> hierarchy; separations, possible separations, understand better analogy with circuit complexity, if any.</a:t>
            </a:r>
          </a:p>
          <a:p>
            <a:pPr eaLnBrk="1" hangingPunct="1"/>
            <a:r>
              <a:rPr lang="en-US" altLang="zh-CN" baseline="0" dirty="0" smtClean="0"/>
              <a:t>--Note: the rules have to be slightly accommodated when speaking about circuits and not formulas: the </a:t>
            </a:r>
            <a:r>
              <a:rPr lang="en-US" altLang="zh-CN" baseline="0" smtClean="0"/>
              <a:t>similarity rule</a:t>
            </a:r>
          </a:p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837617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10259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7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5007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baseline="0" smtClean="0"/>
          </a:p>
        </p:txBody>
      </p:sp>
    </p:spTree>
    <p:extLst>
      <p:ext uri="{BB962C8B-B14F-4D97-AF65-F5344CB8AC3E}">
        <p14:creationId xmlns:p14="http://schemas.microsoft.com/office/powerpoint/2010/main" val="30023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61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81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3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6788" y="205105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A45A1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3788" y="241300"/>
            <a:ext cx="7848600" cy="6096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altLang="ko-KR" smtClean="0"/>
              <a:t>לחץ כדי לערוך סגנונות טקסט של תבנית בסיס</a:t>
            </a:r>
          </a:p>
          <a:p>
            <a:pPr lvl="1"/>
            <a:r>
              <a:rPr lang="he-IL" altLang="ko-KR" smtClean="0"/>
              <a:t>רמה שנייה</a:t>
            </a:r>
          </a:p>
          <a:p>
            <a:pPr lvl="2"/>
            <a:r>
              <a:rPr lang="he-IL" altLang="ko-KR" smtClean="0"/>
              <a:t>רמה שלישית</a:t>
            </a:r>
          </a:p>
          <a:p>
            <a:pPr lvl="3"/>
            <a:r>
              <a:rPr lang="he-IL" altLang="ko-KR" smtClean="0"/>
              <a:t>רמה רביעית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04788" y="1106488"/>
            <a:ext cx="4292600" cy="49133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88BB35-C75F-4B5D-85B3-A8C02977B6A9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204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204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1361E0-188A-42D1-B60E-C80EB60F07FB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5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209675"/>
            <a:ext cx="78438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pic>
        <p:nvPicPr>
          <p:cNvPr id="1027" name="Picture 159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5725"/>
            <a:ext cx="962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029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emf"/><Relationship Id="rId4" Type="http://schemas.openxmlformats.org/officeDocument/2006/relationships/image" Target="../media/image7.png"/><Relationship Id="rId9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5.emf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9.emf"/><Relationship Id="rId4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25936" y="747670"/>
            <a:ext cx="8260787" cy="3529171"/>
          </a:xfrm>
          <a:noFill/>
        </p:spPr>
        <p:txBody>
          <a:bodyPr wrap="square">
            <a:spAutoFit/>
          </a:bodyPr>
          <a:lstStyle/>
          <a:p>
            <a:pPr>
              <a:lnSpc>
                <a:spcPts val="6700"/>
              </a:lnSpc>
              <a:spcAft>
                <a:spcPts val="0"/>
              </a:spcAft>
            </a:pPr>
            <a:r>
              <a:rPr lang="en-US" altLang="zh-CN" sz="6600" b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Lower Bounds &amp; Algebraic Circuit Complexity </a:t>
            </a:r>
            <a: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endParaRPr lang="en-US" altLang="ko-KR" sz="4000" b="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2" y="4140201"/>
            <a:ext cx="8932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altLang="zh-CN" sz="360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Iddo Tzameret</a:t>
            </a:r>
            <a:r>
              <a:rPr lang="en-US" altLang="zh-CN" sz="480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480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zh-CN" sz="280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Royal Holloway, University of </a:t>
            </a:r>
            <a:r>
              <a:rPr lang="en-US" altLang="zh-CN" sz="280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3228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(Algebraic) </a:t>
            </a:r>
            <a:b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Formulas</a:t>
            </a:r>
            <a:endParaRPr lang="en-US" sz="72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8147" y="304800"/>
            <a:ext cx="8334797" cy="5032853"/>
          </a:xfrm>
        </p:spPr>
        <p:txBody>
          <a:bodyPr/>
          <a:lstStyle/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Fix a field </a:t>
            </a:r>
            <a:r>
              <a:rPr lang="en-US" sz="3200" dirty="0">
                <a:solidFill>
                  <a:srgbClr val="0606C8"/>
                </a:solidFill>
                <a:latin typeface="Cambria Math"/>
                <a:ea typeface="Cambria Math"/>
              </a:rPr>
              <a:t>𝔽</a:t>
            </a: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(e.g</a:t>
            </a:r>
            <a: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., </a:t>
            </a:r>
            <a:r>
              <a:rPr lang="en-US" sz="3200" smtClean="0">
                <a:solidFill>
                  <a:srgbClr val="0000CC"/>
                </a:solidFill>
                <a:latin typeface="Cambria Math"/>
                <a:ea typeface="Cambria Math"/>
              </a:rPr>
              <a:t>ℚ or GF(2)</a:t>
            </a:r>
            <a: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).</a:t>
            </a:r>
            <a:endParaRPr lang="en-US" altLang="zh-CN" sz="3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polynomials</a:t>
            </a:r>
            <a:r>
              <a:rPr lang="en-US" altLang="zh-CN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e.g.,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compute a function of matrices over </a:t>
            </a:r>
            <a:r>
              <a:rPr lang="en-US">
                <a:solidFill>
                  <a:srgbClr val="0606C8"/>
                </a:solidFill>
                <a:latin typeface="Cambria Math"/>
                <a:ea typeface="Cambria Math"/>
              </a:rPr>
              <a:t>𝔽 </a:t>
            </a:r>
            <a:endParaRPr lang="en-US" smtClean="0">
              <a:solidFill>
                <a:srgbClr val="0606C8"/>
              </a:solidFill>
              <a:latin typeface="Cambria Math"/>
              <a:ea typeface="Cambria Math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2400" b="1" i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4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4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 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:=X</a:t>
            </a:r>
            <a:r>
              <a:rPr lang="el-GR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 </a:t>
            </a:r>
            <a:r>
              <a:rPr lang="en-US" altLang="zh-CN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– 2</a:t>
            </a:r>
            <a:r>
              <a:rPr lang="en-US" altLang="zh-CN" sz="4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Y</a:t>
            </a:r>
            <a:r>
              <a:rPr lang="el-GR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•</a:t>
            </a:r>
            <a:r>
              <a:rPr lang="en-US" sz="4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400050" lvl="1" indent="-400050">
              <a:buNone/>
            </a:pP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This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is a </a:t>
            </a:r>
            <a:r>
              <a:rPr lang="en-US" altLang="zh-CN" sz="3600" u="sng" dirty="0" smtClean="0">
                <a:solidFill>
                  <a:srgbClr val="0606C8"/>
                </a:solidFill>
                <a:latin typeface="Calibri" pitchFamily="34" charset="0"/>
                <a:cs typeface="Times New Roman" pitchFamily="18" charset="0"/>
              </a:rPr>
              <a:t>non-commutative formula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(tree)</a:t>
            </a:r>
            <a:endParaRPr lang="en-US" altLang="zh-CN" sz="4000" baseline="-250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altLang="zh-CN" sz="4000" b="0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Size </a:t>
            </a:r>
            <a:r>
              <a:rPr lang="en-US" altLang="zh-CN" sz="4000" b="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= number of nodes</a:t>
            </a:r>
          </a:p>
          <a:p>
            <a:pPr eaLnBrk="1" hangingPunct="1">
              <a:buNone/>
            </a:pP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        </a:t>
            </a:r>
            <a:endParaRPr lang="en-US" altLang="zh-CN" sz="2400" dirty="0" smtClean="0">
              <a:solidFill>
                <a:srgbClr val="A45A1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7" name="אליפסה 8"/>
          <p:cNvSpPr/>
          <p:nvPr/>
        </p:nvSpPr>
        <p:spPr bwMode="auto">
          <a:xfrm>
            <a:off x="5500056" y="2387378"/>
            <a:ext cx="423688" cy="40855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4000" b="1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</a:rPr>
              <a:t>+</a:t>
            </a: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8" name="מחבר חץ ישר 13"/>
          <p:cNvCxnSpPr>
            <a:stCxn id="18" idx="0"/>
            <a:endCxn id="7" idx="3"/>
          </p:cNvCxnSpPr>
          <p:nvPr/>
        </p:nvCxnSpPr>
        <p:spPr bwMode="auto">
          <a:xfrm flipV="1">
            <a:off x="4747159" y="2736100"/>
            <a:ext cx="814945" cy="417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19"/>
          <p:cNvSpPr/>
          <p:nvPr/>
        </p:nvSpPr>
        <p:spPr bwMode="auto">
          <a:xfrm>
            <a:off x="6639785" y="358916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182880" rIns="9144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" name="מחבר חץ ישר 20"/>
          <p:cNvCxnSpPr>
            <a:stCxn id="77" idx="1"/>
            <a:endCxn id="7" idx="5"/>
          </p:cNvCxnSpPr>
          <p:nvPr/>
        </p:nvCxnSpPr>
        <p:spPr bwMode="auto">
          <a:xfrm flipH="1" flipV="1">
            <a:off x="5861696" y="2736100"/>
            <a:ext cx="452885" cy="287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2"/>
          <p:cNvCxnSpPr>
            <a:stCxn id="15" idx="0"/>
            <a:endCxn id="10" idx="5"/>
          </p:cNvCxnSpPr>
          <p:nvPr/>
        </p:nvCxnSpPr>
        <p:spPr bwMode="auto">
          <a:xfrm flipH="1" flipV="1">
            <a:off x="6964989" y="3914365"/>
            <a:ext cx="360819" cy="364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אליפסה 28"/>
          <p:cNvSpPr/>
          <p:nvPr/>
        </p:nvSpPr>
        <p:spPr bwMode="auto">
          <a:xfrm>
            <a:off x="7135308" y="427886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מחבר חץ ישר 36"/>
          <p:cNvCxnSpPr>
            <a:stCxn id="20" idx="0"/>
            <a:endCxn id="18" idx="5"/>
          </p:cNvCxnSpPr>
          <p:nvPr/>
        </p:nvCxnSpPr>
        <p:spPr bwMode="auto">
          <a:xfrm flipH="1" flipV="1">
            <a:off x="4881863" y="3478601"/>
            <a:ext cx="410929" cy="3748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אליפסה 37"/>
          <p:cNvSpPr/>
          <p:nvPr/>
        </p:nvSpPr>
        <p:spPr bwMode="auto">
          <a:xfrm>
            <a:off x="4556659" y="3153397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9" name="מחבר חץ ישר 38"/>
          <p:cNvCxnSpPr>
            <a:stCxn id="21" idx="0"/>
            <a:endCxn id="18" idx="3"/>
          </p:cNvCxnSpPr>
          <p:nvPr/>
        </p:nvCxnSpPr>
        <p:spPr bwMode="auto">
          <a:xfrm flipV="1">
            <a:off x="4243455" y="3478601"/>
            <a:ext cx="369000" cy="365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אליפסה 40"/>
          <p:cNvSpPr/>
          <p:nvPr/>
        </p:nvSpPr>
        <p:spPr bwMode="auto">
          <a:xfrm>
            <a:off x="5102292" y="385341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Y</a:t>
            </a:r>
          </a:p>
        </p:txBody>
      </p:sp>
      <p:sp>
        <p:nvSpPr>
          <p:cNvPr id="21" name="אליפסה 42"/>
          <p:cNvSpPr/>
          <p:nvPr/>
        </p:nvSpPr>
        <p:spPr bwMode="auto">
          <a:xfrm>
            <a:off x="4052955" y="3843893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X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7087992" y="4261396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X</a:t>
            </a:r>
            <a:endParaRPr lang="en-US" sz="1600" i="1" dirty="0">
              <a:solidFill>
                <a:srgbClr val="111111"/>
              </a:solidFill>
            </a:endParaRPr>
          </a:p>
        </p:txBody>
      </p: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flipV="1">
            <a:off x="5711900" y="2048256"/>
            <a:ext cx="0" cy="33912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01612" y="1792849"/>
            <a:ext cx="107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606C8"/>
                </a:solidFill>
                <a:effectLst/>
              </a:rPr>
              <a:t>output</a:t>
            </a:r>
            <a:endParaRPr lang="zh-CN" altLang="en-US" b="1" dirty="0">
              <a:solidFill>
                <a:srgbClr val="0606C8"/>
              </a:solidFill>
              <a:effectLst/>
            </a:endParaRPr>
          </a:p>
        </p:txBody>
      </p:sp>
      <p:sp>
        <p:nvSpPr>
          <p:cNvPr id="32" name="אליפסה 28"/>
          <p:cNvSpPr/>
          <p:nvPr/>
        </p:nvSpPr>
        <p:spPr bwMode="auto">
          <a:xfrm>
            <a:off x="6097703" y="4316371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6027245" y="4294030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Y</a:t>
            </a:r>
            <a:endParaRPr lang="en-US" sz="1800" i="1" dirty="0">
              <a:solidFill>
                <a:srgbClr val="111111"/>
              </a:solidFill>
            </a:endParaRPr>
          </a:p>
        </p:txBody>
      </p:sp>
      <p:cxnSp>
        <p:nvCxnSpPr>
          <p:cNvPr id="34" name="מחבר חץ ישר 36"/>
          <p:cNvCxnSpPr>
            <a:stCxn id="32" idx="0"/>
            <a:endCxn id="10" idx="3"/>
          </p:cNvCxnSpPr>
          <p:nvPr/>
        </p:nvCxnSpPr>
        <p:spPr bwMode="auto">
          <a:xfrm flipV="1">
            <a:off x="6288203" y="3914365"/>
            <a:ext cx="407378" cy="4020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מחבר חץ ישר 36"/>
          <p:cNvCxnSpPr>
            <a:stCxn id="10" idx="0"/>
            <a:endCxn id="77" idx="5"/>
          </p:cNvCxnSpPr>
          <p:nvPr/>
        </p:nvCxnSpPr>
        <p:spPr bwMode="auto">
          <a:xfrm flipH="1" flipV="1">
            <a:off x="6583989" y="3292680"/>
            <a:ext cx="246296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אליפסה 37"/>
          <p:cNvSpPr/>
          <p:nvPr/>
        </p:nvSpPr>
        <p:spPr bwMode="auto">
          <a:xfrm>
            <a:off x="6258785" y="2967476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78" name="מחבר חץ ישר 38"/>
          <p:cNvCxnSpPr>
            <a:stCxn id="79" idx="0"/>
            <a:endCxn id="77" idx="3"/>
          </p:cNvCxnSpPr>
          <p:nvPr/>
        </p:nvCxnSpPr>
        <p:spPr bwMode="auto">
          <a:xfrm flipV="1">
            <a:off x="5940739" y="3292680"/>
            <a:ext cx="373842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אליפסה 42"/>
          <p:cNvSpPr/>
          <p:nvPr/>
        </p:nvSpPr>
        <p:spPr bwMode="auto">
          <a:xfrm>
            <a:off x="5736943" y="3589161"/>
            <a:ext cx="407592" cy="40412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-2</a:t>
            </a:r>
            <a:endParaRPr lang="en-US" sz="2000" i="1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782366" name="Right Brace 782365"/>
          <p:cNvSpPr/>
          <p:nvPr/>
        </p:nvSpPr>
        <p:spPr bwMode="auto">
          <a:xfrm>
            <a:off x="7500492" y="2271543"/>
            <a:ext cx="504459" cy="2425828"/>
          </a:xfrm>
          <a:prstGeom prst="rightBrace">
            <a:avLst>
              <a:gd name="adj1" fmla="val 29520"/>
              <a:gd name="adj2" fmla="val 51396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t" anchorCtr="0">
            <a:noAutofit/>
          </a:bodyPr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</a:t>
            </a:r>
            <a:endParaRPr lang="en-US" dirty="0">
              <a:solidFill>
                <a:srgbClr val="0606C8"/>
              </a:solidFill>
              <a:effectLst/>
            </a:endParaRPr>
          </a:p>
        </p:txBody>
      </p:sp>
      <p:sp>
        <p:nvSpPr>
          <p:cNvPr id="782367" name="TextBox 782366"/>
          <p:cNvSpPr txBox="1"/>
          <p:nvPr/>
        </p:nvSpPr>
        <p:spPr>
          <a:xfrm>
            <a:off x="7901656" y="2449879"/>
            <a:ext cx="1259845" cy="2197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 u="sng" dirty="0" smtClean="0">
                <a:solidFill>
                  <a:schemeClr val="tx1"/>
                </a:solidFill>
                <a:effectLst/>
              </a:rPr>
              <a:t>Depth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</a:rPr>
              <a:t>can be assumed</a:t>
            </a:r>
          </a:p>
          <a:p>
            <a:pPr algn="l"/>
            <a:r>
              <a:rPr lang="en-US" b="1" dirty="0" smtClean="0">
                <a:solidFill>
                  <a:srgbClr val="0606C8"/>
                </a:solidFill>
                <a:effectLst/>
              </a:rPr>
              <a:t>O(log </a:t>
            </a:r>
            <a:r>
              <a:rPr lang="en-US" b="1" i="1" dirty="0" smtClean="0">
                <a:solidFill>
                  <a:srgbClr val="0606C8"/>
                </a:solidFill>
                <a:effectLst/>
              </a:rPr>
              <a:t>n</a:t>
            </a:r>
            <a:r>
              <a:rPr lang="en-US" b="1" dirty="0" smtClean="0">
                <a:solidFill>
                  <a:srgbClr val="0606C8"/>
                </a:solidFill>
                <a:effectLst/>
              </a:rPr>
              <a:t>)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, for </a:t>
            </a:r>
            <a:r>
              <a:rPr lang="en-US" b="1" i="1" dirty="0" smtClean="0">
                <a:solidFill>
                  <a:srgbClr val="0606C8"/>
                </a:solidFill>
                <a:effectLst/>
              </a:rPr>
              <a:t>n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number of variables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b="1" smtClean="0">
                <a:solidFill>
                  <a:schemeClr val="tx1"/>
                </a:solidFill>
                <a:effectLst/>
              </a:rPr>
              <a:t>By [LTW15]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variant of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Hrubes &amp; Wigderson’14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)</a:t>
            </a:r>
            <a:endParaRPr lang="en-US" b="1" dirty="0">
              <a:solidFill>
                <a:schemeClr val="tx1"/>
              </a:solidFill>
              <a:effectLst/>
            </a:endParaRP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endParaRPr lang="en-US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2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8" grpId="0" animBg="1"/>
      <p:bldP spid="20" grpId="0" animBg="1"/>
      <p:bldP spid="21" grpId="0" animBg="1"/>
      <p:bldP spid="22" grpId="0"/>
      <p:bldP spid="26" grpId="0"/>
      <p:bldP spid="32" grpId="0" animBg="1"/>
      <p:bldP spid="33" grpId="0"/>
      <p:bldP spid="77" grpId="0" animBg="1"/>
      <p:bldP spid="79" grpId="0" animBg="1"/>
      <p:bldP spid="782366" grpId="0" animBg="1"/>
      <p:bldP spid="782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38148" y="305432"/>
            <a:ext cx="8079056" cy="5032221"/>
          </a:xfrm>
        </p:spPr>
        <p:txBody>
          <a:bodyPr/>
          <a:lstStyle/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-400050">
              <a:buNone/>
            </a:pPr>
            <a:endParaRPr lang="en-US" altLang="zh-CN" sz="36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None/>
            </a:pP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        </a:t>
            </a:r>
            <a:endParaRPr lang="en-US" altLang="zh-CN" sz="2400" dirty="0" smtClean="0">
              <a:solidFill>
                <a:srgbClr val="A45A1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7" name="אליפסה 8"/>
          <p:cNvSpPr/>
          <p:nvPr/>
        </p:nvSpPr>
        <p:spPr bwMode="auto">
          <a:xfrm>
            <a:off x="6651523" y="2023309"/>
            <a:ext cx="423688" cy="408553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4000" b="1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</a:rPr>
              <a:t>+</a:t>
            </a: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8" name="מחבר חץ ישר 13"/>
          <p:cNvCxnSpPr>
            <a:stCxn id="18" idx="0"/>
            <a:endCxn id="7" idx="3"/>
          </p:cNvCxnSpPr>
          <p:nvPr/>
        </p:nvCxnSpPr>
        <p:spPr bwMode="auto">
          <a:xfrm flipV="1">
            <a:off x="5898626" y="2372031"/>
            <a:ext cx="814945" cy="4172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אליפסה 19"/>
          <p:cNvSpPr/>
          <p:nvPr/>
        </p:nvSpPr>
        <p:spPr bwMode="auto">
          <a:xfrm>
            <a:off x="7791252" y="3225092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182880" rIns="9144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" name="מחבר חץ ישר 20"/>
          <p:cNvCxnSpPr>
            <a:stCxn id="77" idx="1"/>
            <a:endCxn id="7" idx="5"/>
          </p:cNvCxnSpPr>
          <p:nvPr/>
        </p:nvCxnSpPr>
        <p:spPr bwMode="auto">
          <a:xfrm flipH="1" flipV="1">
            <a:off x="7013163" y="2372031"/>
            <a:ext cx="452885" cy="2871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מחבר חץ ישר 12"/>
          <p:cNvCxnSpPr>
            <a:stCxn id="15" idx="0"/>
            <a:endCxn id="10" idx="5"/>
          </p:cNvCxnSpPr>
          <p:nvPr/>
        </p:nvCxnSpPr>
        <p:spPr bwMode="auto">
          <a:xfrm flipH="1" flipV="1">
            <a:off x="8116456" y="3550296"/>
            <a:ext cx="360819" cy="364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אליפסה 28"/>
          <p:cNvSpPr/>
          <p:nvPr/>
        </p:nvSpPr>
        <p:spPr bwMode="auto">
          <a:xfrm>
            <a:off x="8286775" y="3914799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7" name="מחבר חץ ישר 36"/>
          <p:cNvCxnSpPr>
            <a:stCxn id="20" idx="0"/>
            <a:endCxn id="18" idx="5"/>
          </p:cNvCxnSpPr>
          <p:nvPr/>
        </p:nvCxnSpPr>
        <p:spPr bwMode="auto">
          <a:xfrm flipH="1" flipV="1">
            <a:off x="6033330" y="3114532"/>
            <a:ext cx="410929" cy="3748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אליפסה 37"/>
          <p:cNvSpPr/>
          <p:nvPr/>
        </p:nvSpPr>
        <p:spPr bwMode="auto">
          <a:xfrm>
            <a:off x="5708126" y="2789328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9" name="מחבר חץ ישר 38"/>
          <p:cNvCxnSpPr>
            <a:stCxn id="21" idx="0"/>
            <a:endCxn id="18" idx="3"/>
          </p:cNvCxnSpPr>
          <p:nvPr/>
        </p:nvCxnSpPr>
        <p:spPr bwMode="auto">
          <a:xfrm flipV="1">
            <a:off x="5394922" y="3114532"/>
            <a:ext cx="369000" cy="36529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אליפסה 40"/>
          <p:cNvSpPr/>
          <p:nvPr/>
        </p:nvSpPr>
        <p:spPr bwMode="auto">
          <a:xfrm>
            <a:off x="6253759" y="3489349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4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Y</a:t>
            </a:r>
          </a:p>
        </p:txBody>
      </p:sp>
      <p:sp>
        <p:nvSpPr>
          <p:cNvPr id="21" name="אליפסה 42"/>
          <p:cNvSpPr/>
          <p:nvPr/>
        </p:nvSpPr>
        <p:spPr bwMode="auto">
          <a:xfrm>
            <a:off x="5204422" y="3479824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 anchor="ctr" anchorCtr="0"/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X</a:t>
            </a: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8239459" y="3897327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X</a:t>
            </a:r>
            <a:endParaRPr lang="en-US" sz="1600" i="1" dirty="0">
              <a:solidFill>
                <a:srgbClr val="111111"/>
              </a:solidFill>
            </a:endParaRPr>
          </a:p>
        </p:txBody>
      </p:sp>
      <p:cxnSp>
        <p:nvCxnSpPr>
          <p:cNvPr id="25" name="Straight Arrow Connector 24"/>
          <p:cNvCxnSpPr>
            <a:stCxn id="7" idx="0"/>
          </p:cNvCxnSpPr>
          <p:nvPr/>
        </p:nvCxnSpPr>
        <p:spPr bwMode="auto">
          <a:xfrm flipV="1">
            <a:off x="6863367" y="1684187"/>
            <a:ext cx="0" cy="33912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339590" y="1363592"/>
            <a:ext cx="1070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606C8"/>
                </a:solidFill>
                <a:effectLst/>
              </a:rPr>
              <a:t>output</a:t>
            </a:r>
            <a:endParaRPr lang="zh-CN" altLang="en-US" b="1" dirty="0">
              <a:solidFill>
                <a:srgbClr val="0606C8"/>
              </a:solidFill>
              <a:effectLst/>
            </a:endParaRPr>
          </a:p>
        </p:txBody>
      </p:sp>
      <p:sp>
        <p:nvSpPr>
          <p:cNvPr id="32" name="אליפסה 28"/>
          <p:cNvSpPr/>
          <p:nvPr/>
        </p:nvSpPr>
        <p:spPr bwMode="auto">
          <a:xfrm>
            <a:off x="7249170" y="3952302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7178712" y="3929961"/>
            <a:ext cx="4667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</a:pPr>
            <a:r>
              <a:rPr lang="en-US" sz="2400" i="1" dirty="0" smtClean="0">
                <a:solidFill>
                  <a:srgbClr val="111111"/>
                </a:solidFill>
              </a:rPr>
              <a:t>Y</a:t>
            </a:r>
            <a:endParaRPr lang="en-US" sz="1800" i="1" dirty="0">
              <a:solidFill>
                <a:srgbClr val="111111"/>
              </a:solidFill>
            </a:endParaRPr>
          </a:p>
        </p:txBody>
      </p:sp>
      <p:cxnSp>
        <p:nvCxnSpPr>
          <p:cNvPr id="34" name="מחבר חץ ישר 36"/>
          <p:cNvCxnSpPr>
            <a:stCxn id="32" idx="0"/>
            <a:endCxn id="10" idx="3"/>
          </p:cNvCxnSpPr>
          <p:nvPr/>
        </p:nvCxnSpPr>
        <p:spPr bwMode="auto">
          <a:xfrm flipV="1">
            <a:off x="7439670" y="3550296"/>
            <a:ext cx="407378" cy="4020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מחבר חץ ישר 36"/>
          <p:cNvCxnSpPr>
            <a:stCxn id="10" idx="0"/>
            <a:endCxn id="77" idx="5"/>
          </p:cNvCxnSpPr>
          <p:nvPr/>
        </p:nvCxnSpPr>
        <p:spPr bwMode="auto">
          <a:xfrm flipH="1" flipV="1">
            <a:off x="7735456" y="2928611"/>
            <a:ext cx="246296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אליפסה 37"/>
          <p:cNvSpPr/>
          <p:nvPr/>
        </p:nvSpPr>
        <p:spPr bwMode="auto">
          <a:xfrm>
            <a:off x="7410252" y="2603407"/>
            <a:ext cx="381000" cy="38100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36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sym typeface="Mathematica1" pitchFamily="2" charset="2"/>
              </a:rPr>
              <a:t>˟</a:t>
            </a: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78" name="מחבר חץ ישר 38"/>
          <p:cNvCxnSpPr>
            <a:stCxn id="79" idx="0"/>
            <a:endCxn id="77" idx="3"/>
          </p:cNvCxnSpPr>
          <p:nvPr/>
        </p:nvCxnSpPr>
        <p:spPr bwMode="auto">
          <a:xfrm flipV="1">
            <a:off x="7092206" y="2928611"/>
            <a:ext cx="373842" cy="29648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אליפסה 42"/>
          <p:cNvSpPr/>
          <p:nvPr/>
        </p:nvSpPr>
        <p:spPr bwMode="auto">
          <a:xfrm>
            <a:off x="6888410" y="3225092"/>
            <a:ext cx="407592" cy="40412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2000" i="1" dirty="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-2</a:t>
            </a:r>
            <a:endParaRPr lang="en-US" sz="2000" i="1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7" name="Rectangle 3"/>
          <p:cNvSpPr>
            <a:spLocks noGrp="1" noChangeArrowheads="1"/>
          </p:cNvSpPr>
          <p:nvPr>
            <p:ph idx="1"/>
          </p:nvPr>
        </p:nvSpPr>
        <p:spPr>
          <a:xfrm>
            <a:off x="490548" y="457832"/>
            <a:ext cx="8079056" cy="5032221"/>
          </a:xfrm>
        </p:spPr>
        <p:txBody>
          <a:bodyPr/>
          <a:lstStyle/>
          <a:p>
            <a:pPr marL="91440" lvl="1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altLang="zh-CN" sz="40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Formulas Lower Bounds</a:t>
            </a:r>
            <a:endParaRPr lang="en-US" altLang="zh-CN" sz="40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CN" sz="3200" dirty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Nisan ‘91</a:t>
            </a:r>
            <a:r>
              <a:rPr lang="en-US" altLang="zh-CN" sz="3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determinant and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permanent require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non-commutative formulas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of </a:t>
            </a:r>
            <a:r>
              <a:rPr lang="en-US" altLang="zh-CN" sz="3200" dirty="0" smtClean="0">
                <a:solidFill>
                  <a:srgbClr val="0606C8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l-GR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Ω</a:t>
            </a:r>
            <a:r>
              <a:rPr lang="en-US" sz="3200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3200" i="1" baseline="30000" dirty="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</a:t>
            </a:r>
            <a:r>
              <a:rPr lang="en-US" sz="3200" baseline="30000" smtClean="0">
                <a:solidFill>
                  <a:srgbClr val="0606C8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size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smtClean="0">
              <a:solidFill>
                <a:srgbClr val="0606C8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Raz, Shpilka ‘05</a:t>
            </a:r>
            <a: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Efficient deterministic PIT algorithm </a:t>
            </a: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for non-commutative formulas </a:t>
            </a:r>
            <a:endParaRPr lang="en-US" sz="3200">
              <a:solidFill>
                <a:srgbClr val="0606C8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3200" smtClean="0">
              <a:solidFill>
                <a:srgbClr val="C00000"/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Lower bound proof (very simple, in retrospect): </a:t>
            </a:r>
            <a:r>
              <a:rPr lang="en-US" sz="32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lower bound the rank of the coefficients matrix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91440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altLang="zh-CN" sz="32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8324" y="359492"/>
            <a:ext cx="8417076" cy="1931193"/>
          </a:xfrm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>
                <a:solidFill>
                  <a:srgbClr val="0000CC"/>
                </a:solidFill>
                <a:latin typeface="Calibri"/>
                <a:cs typeface="Calibri"/>
              </a:rPr>
              <a:t>❶</a:t>
            </a:r>
            <a:r>
              <a:rPr lang="en-US" sz="320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lang="en-US" altLang="zh-CN" sz="3200" b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Thm [Li, T., Wang ’15]</a:t>
            </a:r>
            <a:r>
              <a:rPr lang="en-US" altLang="zh-CN" sz="32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 Exists a</a:t>
            </a:r>
            <a:r>
              <a:rPr lang="en-US" sz="3200" b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semi-explicit map </a:t>
            </a: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between propositional </a:t>
            </a:r>
            <a:r>
              <a:rPr lang="en-US" sz="3200" b="0" smtClean="0">
                <a:solidFill>
                  <a:srgbClr val="0606C8"/>
                </a:solidFill>
                <a:latin typeface="Cambria Math"/>
                <a:ea typeface="Cambria Math"/>
              </a:rPr>
              <a:t>𝑇</a:t>
            </a:r>
            <a:r>
              <a:rPr lang="en-US" sz="3200" b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to non-commutative polynomials</a:t>
            </a:r>
            <a:r>
              <a:rPr lang="en-US" sz="32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rgbClr val="0606C8"/>
                </a:solidFill>
                <a:latin typeface="Cambria Math"/>
                <a:ea typeface="Cambria Math"/>
              </a:rPr>
              <a:t>𝑝</a:t>
            </a:r>
            <a:r>
              <a:rPr lang="en-US" sz="3200" b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, </a:t>
            </a:r>
            <a:r>
              <a:rPr lang="en-US" sz="3200" b="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such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that: 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And </a:t>
            </a:r>
            <a:r>
              <a:rPr lang="en-US" sz="3200" b="0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conversely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, when </a:t>
            </a:r>
            <a:r>
              <a:rPr lang="en-US" sz="3200" b="0" i="1" dirty="0">
                <a:solidFill>
                  <a:srgbClr val="0606C8"/>
                </a:solidFill>
                <a:latin typeface="Cambria Math"/>
                <a:ea typeface="Cambria Math"/>
              </a:rPr>
              <a:t>T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sz="3200" b="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is </a:t>
            </a:r>
            <a:r>
              <a:rPr lang="en-US" sz="3200" b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DNF: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1753733"/>
              </p:ext>
            </p:extLst>
          </p:nvPr>
        </p:nvGraphicFramePr>
        <p:xfrm>
          <a:off x="465364" y="2088424"/>
          <a:ext cx="8417379" cy="1943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42852606"/>
              </p:ext>
            </p:extLst>
          </p:nvPr>
        </p:nvGraphicFramePr>
        <p:xfrm>
          <a:off x="498325" y="4453467"/>
          <a:ext cx="8222342" cy="192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80301"/>
            <a:ext cx="8737600" cy="38884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 b="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6000" b="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5400" b="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The </a:t>
            </a:r>
            <a:r>
              <a:rPr lang="en-US" sz="5400" b="0" kern="1200" dirty="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Argument:</a:t>
            </a:r>
            <a:r>
              <a:rPr lang="en-US" sz="5400" b="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5400" b="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400" b="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We characterize </a:t>
            </a:r>
            <a:r>
              <a:rPr lang="en-US" sz="4400" b="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 proof as a </a:t>
            </a:r>
            <a:r>
              <a:rPr lang="en-US" sz="4400" b="0" u="sng" kern="1200" dirty="0" smtClean="0">
                <a:solidFill>
                  <a:srgbClr val="FF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single</a:t>
            </a:r>
            <a:r>
              <a:rPr lang="en-US" sz="4400" b="0" kern="1200" dirty="0" smtClean="0">
                <a:solidFill>
                  <a:srgbClr val="00B05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sz="4400" b="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non-commutative formula by introducing:</a:t>
            </a:r>
            <a:br>
              <a:rPr lang="en-US" sz="4400" b="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4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The non-commutative IPS</a:t>
            </a:r>
            <a:r>
              <a:rPr lang="en-US" sz="48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br>
              <a:rPr lang="en-US" sz="48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000" b="0" kern="1200" smtClean="0">
                <a:solidFill>
                  <a:srgbClr val="0070C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[following the (commutative) IPS of Grochow-Pitassi ’14]</a:t>
            </a:r>
            <a:endParaRPr lang="en-US" sz="4800" b="0" kern="1200" dirty="0">
              <a:solidFill>
                <a:srgbClr val="0070C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The </a:t>
            </a:r>
            <a:b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Ideal Proof System </a:t>
            </a:r>
            <a:endParaRPr lang="en-US" sz="72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44137" y="45963"/>
            <a:ext cx="7351546" cy="13260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8004" y="784860"/>
                <a:ext cx="8107823" cy="4316244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800" b="0" u="sng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Non-commutative Ideal Proof System (IPS)</a:t>
                </a:r>
                <a:r>
                  <a:rPr lang="en-US" sz="2800" b="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b="0" u="sng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400" b="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                                                                     be a system of unsatisfiable non-commutative polynomial equations and assume the following are part of </a:t>
                </a:r>
                <a:r>
                  <a:rPr lang="en-US" sz="24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b="0" i="1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0" i="1" baseline="-2500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0" i="1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{</a:t>
                </a:r>
                <a:r>
                  <a:rPr lang="en-US" b="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US" b="0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</a:t>
                </a:r>
                <a:r>
                  <a:rPr lang="en-US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,…,</a:t>
                </a:r>
                <a:r>
                  <a:rPr lang="en-US" b="0" i="1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b="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x</a:t>
                </a:r>
                <a:r>
                  <a:rPr lang="en-US" b="0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en-US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}</a:t>
                </a:r>
                <a:r>
                  <a:rPr lang="en-US" sz="24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)</a:t>
                </a:r>
                <a:r>
                  <a:rPr lang="en-US" sz="2400" b="0" baseline="-25000" smtClean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sz="24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0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i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i="1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endParaRPr lang="en-US" sz="2400" b="0" dirty="0" smtClean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3000"/>
                  </a:lnSpc>
                  <a:spcBef>
                    <a:spcPts val="0"/>
                  </a:spcBef>
                  <a:buNone/>
                </a:pPr>
                <a:r>
                  <a:rPr lang="en-US" sz="2400" b="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non-commutative IPS refutation </a:t>
                </a:r>
                <a:r>
                  <a:rPr lang="en-US" sz="2400" b="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sz="2400" b="0" i="1" dirty="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0" i="1" baseline="-25000" dirty="0" smtClean="0">
                    <a:solidFill>
                      <a:srgbClr val="0606C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="0" i="1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b="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is a non-commutative </a:t>
                </a:r>
                <a:r>
                  <a:rPr lang="en-US" sz="24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polynomial                                          </a:t>
                </a:r>
                <a:r>
                  <a:rPr lang="en-US" sz="24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such </a:t>
                </a:r>
                <a:r>
                  <a:rPr lang="en-US" sz="2400" b="0" dirty="0" smtClean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that:</a:t>
                </a:r>
                <a:endParaRPr lang="en-US" sz="2400" b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004" y="784860"/>
                <a:ext cx="8107823" cy="4316244"/>
              </a:xfrm>
              <a:blipFill rotWithShape="0">
                <a:blip r:embed="rId3"/>
                <a:stretch>
                  <a:fillRect l="-1504" b="-10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33" y="144460"/>
            <a:ext cx="8968067" cy="640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240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2400" kern="1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	</a:t>
            </a:r>
            <a:r>
              <a:rPr lang="en-US" sz="1800" kern="120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First</a:t>
            </a:r>
            <a:r>
              <a:rPr lang="en-US" sz="2400" kern="120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 </a:t>
            </a:r>
            <a:r>
              <a:rPr lang="en-US" sz="1600" smtClean="0">
                <a:solidFill>
                  <a:srgbClr val="11111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 CNF’s</a:t>
            </a:r>
            <a:r>
              <a:rPr lang="en-US" sz="1600" smtClean="0">
                <a:solidFill>
                  <a:srgbClr val="11111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1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n-US" sz="11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¬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l-GR" sz="11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⋁</a:t>
            </a:r>
            <a:r>
              <a:rPr lang="el-GR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¬</a:t>
            </a:r>
            <a:r>
              <a:rPr lang="en-US" sz="11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,      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                           </a:t>
            </a:r>
            <a:r>
              <a:rPr lang="en-US" sz="16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1)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/>
            </a:r>
            <a:b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as </a:t>
            </a:r>
            <a:r>
              <a:rPr lang="en-US" sz="160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polynomial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equations: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</a:b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1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(2</a:t>
            </a:r>
            <a:r>
              <a:rPr lang="en-US" sz="16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b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            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(1)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 satisfied by a given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0-1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assignment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iff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606C8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(2)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 is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.</a:t>
            </a:r>
            <a:endParaRPr lang="en-US" sz="440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59" y="2393870"/>
            <a:ext cx="2380631" cy="352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167" y="2371758"/>
            <a:ext cx="2480552" cy="37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30" y="3815828"/>
            <a:ext cx="7962178" cy="721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30" y="5397079"/>
            <a:ext cx="5317434" cy="77118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374400" y="1893599"/>
            <a:ext cx="8289540" cy="4568161"/>
          </a:xfrm>
          <a:prstGeom prst="roundRect">
            <a:avLst>
              <a:gd name="adj" fmla="val 1944"/>
            </a:avLst>
          </a:prstGeom>
          <a:noFill/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1275" y="5005521"/>
            <a:ext cx="3057274" cy="3670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933" y="1324756"/>
            <a:ext cx="1002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Map between propositional </a:t>
            </a:r>
            <a:r>
              <a:rPr lang="en-US" sz="2000" i="1">
                <a:solidFill>
                  <a:srgbClr val="FF33CC"/>
                </a:solidFill>
                <a:effectLst/>
                <a:ea typeface="Cambria Math"/>
                <a:cs typeface="Times New Roman" panose="02020603050405020304" pitchFamily="18" charset="0"/>
              </a:rPr>
              <a:t>T’s</a:t>
            </a:r>
            <a:r>
              <a:rPr lang="en-US" sz="240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 and non-commutative polynomials </a:t>
            </a:r>
            <a:r>
              <a:rPr lang="en-US" sz="2000" i="1">
                <a:solidFill>
                  <a:srgbClr val="FF33CC"/>
                </a:solidFill>
                <a:effectLst/>
                <a:ea typeface="Cambria Math"/>
                <a:cs typeface="Times New Roman" panose="02020603050405020304" pitchFamily="18" charset="0"/>
              </a:rPr>
              <a:t>p</a:t>
            </a:r>
            <a:endParaRPr lang="en-US" sz="2400">
              <a:solidFill>
                <a:srgbClr val="FF33CC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3054960" y="4559400"/>
              <a:ext cx="235800" cy="2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5600" y="4550040"/>
                <a:ext cx="25452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8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0317" y="78312"/>
                <a:ext cx="8948215" cy="1252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Why do we need the commutator axioms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b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b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𝑗</m:t>
                        </m:r>
                      </m:sub>
                    </m:sSub>
                    <m:r>
                      <a:rPr lang="en-US" sz="3600" b="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+mj-cs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b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𝑥</m:t>
                        </m:r>
                      </m:e>
                      <m:sub>
                        <m:r>
                          <a:rPr lang="en-US" sz="3600" b="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+mj-cs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C0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?</a:t>
                </a:r>
                <a:endParaRPr lang="en-US" sz="105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" y="78312"/>
                <a:ext cx="8948215" cy="1252779"/>
              </a:xfrm>
              <a:prstGeom prst="rect">
                <a:avLst/>
              </a:prstGeom>
              <a:blipFill rotWithShape="0">
                <a:blip r:embed="rId3"/>
                <a:stretch>
                  <a:fillRect t="-780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47028" y="1204091"/>
                <a:ext cx="8461504" cy="1550947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b="0" smtClean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Answer</a:t>
                </a:r>
                <a:r>
                  <a:rPr lang="en-US" sz="3200" b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sz="3200" b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for </a:t>
                </a:r>
                <a:r>
                  <a:rPr lang="en-US" sz="3200" b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completeness [T. ‘11]</a:t>
                </a:r>
                <a:r>
                  <a:rPr lang="en-US" sz="3200" b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 Without commutator axioms it’s not complete for 0/1 assignments: </a:t>
                </a:r>
                <a:r>
                  <a:rPr lang="en-US" sz="2800" b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(e.g., can’t refute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sz="4400" b="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028" y="1204091"/>
                <a:ext cx="8461504" cy="1550947"/>
              </a:xfrm>
              <a:blipFill rotWithShape="0">
                <a:blip r:embed="rId4"/>
                <a:stretch>
                  <a:fillRect l="-1873" t="-5118" b="-311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950" y="3108109"/>
            <a:ext cx="6335660" cy="3597490"/>
          </a:xfrm>
          <a:prstGeom prst="rect">
            <a:avLst/>
          </a:prstGeom>
        </p:spPr>
      </p:pic>
      <p:sp>
        <p:nvSpPr>
          <p:cNvPr id="28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" y="2606394"/>
            <a:ext cx="6762986" cy="3840133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03472" y="0"/>
            <a:ext cx="8553641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Example:</a:t>
            </a:r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unsatisfiable CNF:</a:t>
            </a:r>
          </a:p>
          <a:p>
            <a:pPr marL="0" indent="0">
              <a:buNone/>
            </a:pPr>
            <a:r>
              <a:rPr lang="en-US" sz="2400" i="1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     </a:t>
            </a: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</a:t>
            </a:r>
            <a:r>
              <a:rPr lang="el-GR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,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      </a:t>
            </a:r>
            <a:endParaRPr lang="en-US" sz="240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Non-commutative IPS refutation:</a:t>
            </a:r>
          </a:p>
          <a:p>
            <a:pPr marL="0" indent="0">
              <a:buNone/>
            </a:pPr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(1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i="1" baseline="-2500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		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-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+ </a:t>
            </a:r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b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i="1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400" i="1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 </a:t>
            </a:r>
            <a:r>
              <a:rPr lang="en-US" sz="24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So,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non-commutative IPS refutation is: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y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rgbClr val="0000CC"/>
              </a:solidFill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7674" y="858719"/>
            <a:ext cx="3539099" cy="697703"/>
            <a:chOff x="5710874" y="562386"/>
            <a:chExt cx="3539099" cy="697703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5747091" y="562386"/>
              <a:ext cx="350288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(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1-x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r>
                <a:rPr lang="en-US" sz="1800" b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) 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+ 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200" b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+ 1-x</a:t>
              </a:r>
              <a:r>
                <a:rPr lang="en-US" sz="1800" b="1" i="1" baseline="-25000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 </a:t>
              </a:r>
              <a:r>
                <a:rPr lang="en-US" sz="1800" b="1" i="1" dirty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+ </a:t>
              </a:r>
              <a:r>
                <a:rPr lang="en-US" sz="1800" b="1" i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r>
                <a:rPr lang="en-US" sz="1800" b="1" i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800" b="1" i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 - x</a:t>
              </a:r>
              <a:r>
                <a:rPr lang="en-US" sz="1800" b="1" i="1" baseline="-25000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200" b="1" dirty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 </a:t>
              </a:r>
              <a:r>
                <a:rPr lang="en-US" sz="1800" b="1" i="1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x</a:t>
              </a:r>
              <a:r>
                <a:rPr lang="en-US" sz="1800" b="1" i="1" baseline="-25000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1</a:t>
              </a:r>
              <a:endParaRPr lang="en-US" sz="1800" b="1" dirty="0"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80820" y="890757"/>
              <a:ext cx="275908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y</a:t>
              </a:r>
              <a:r>
                <a:rPr lang="en-US" sz="1800" b="1" baseline="-25000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1           </a:t>
              </a:r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+   y</a:t>
              </a:r>
              <a:r>
                <a:rPr lang="en-US" sz="1800" b="1" i="1" baseline="-25000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2</a:t>
              </a:r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  +  y</a:t>
              </a:r>
              <a:r>
                <a:rPr lang="en-US" sz="1800" b="1" i="1" baseline="-25000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3      </a:t>
              </a:r>
              <a:r>
                <a:rPr lang="en-US" sz="1800" b="1" i="1" dirty="0" smtClean="0">
                  <a:solidFill>
                    <a:srgbClr val="0000CC"/>
                  </a:solidFill>
                  <a:effectLst/>
                  <a:ea typeface="Cambria Math"/>
                  <a:cs typeface="Times New Roman" panose="02020603050405020304" pitchFamily="18" charset="0"/>
                </a:rPr>
                <a:t>+      </a:t>
              </a:r>
              <a:r>
                <a:rPr lang="en-US" sz="1800" b="1" i="1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y</a:t>
              </a:r>
              <a:r>
                <a:rPr lang="en-US" sz="1800" b="1" i="1" baseline="-25000" dirty="0" smtClean="0">
                  <a:solidFill>
                    <a:srgbClr val="FF0000"/>
                  </a:solidFill>
                  <a:effectLst/>
                  <a:ea typeface="Cambria Math"/>
                  <a:cs typeface="Times New Roman" panose="02020603050405020304" pitchFamily="18" charset="0"/>
                </a:rPr>
                <a:t>4</a:t>
              </a:r>
              <a:endParaRPr lang="en-US" sz="1800" b="1" dirty="0">
                <a:effectLst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5710874" y="937574"/>
                <a:ext cx="865080" cy="1054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98989" y="923534"/>
                  <a:ext cx="895333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6760994" y="944414"/>
                <a:ext cx="474120" cy="80280"/>
              </p14:xfrm>
            </p:contentPart>
          </mc:Choice>
          <mc:Fallback xmlns="">
            <p:pic>
              <p:nvPicPr>
                <p:cNvPr id="9" name="Ink 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5514" y="930374"/>
                  <a:ext cx="507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7415474" y="929654"/>
                <a:ext cx="483840" cy="993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97474" y="911294"/>
                  <a:ext cx="52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8014514" y="969974"/>
                <a:ext cx="1072800" cy="10044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98674" y="954134"/>
                  <a:ext cx="1107000" cy="134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7212274" y="3203749"/>
            <a:ext cx="1893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4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PIT for non-commutative formulas means: it’s a Cook-Reckhow propositional proof system</a:t>
            </a:r>
            <a:endParaRPr lang="en-US" sz="2400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3048000" y="1803400"/>
            <a:ext cx="440267" cy="48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5457486" y="1824033"/>
            <a:ext cx="440267" cy="482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69120" y="1742040"/>
              <a:ext cx="1753200" cy="163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60" y="1732680"/>
                <a:ext cx="177192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4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81" y="2921103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Non-Commutative IPS </a:t>
            </a:r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Simulates </a:t>
            </a:r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Frege</a:t>
            </a:r>
            <a: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n-US" sz="72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en-US" sz="80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11500" b="0" dirty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Sketch</a:t>
            </a:r>
            <a:endParaRPr lang="en-US" sz="13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9476" y="1103079"/>
            <a:ext cx="8107823" cy="4316244"/>
          </a:xfrm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Start with </a:t>
            </a:r>
            <a:r>
              <a:rPr lang="en-US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 Frege proof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715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2800" b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use the following translation of Boolean formulas to arithmetic formulas</a:t>
            </a:r>
            <a:r>
              <a:rPr lang="en-US" sz="28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234268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Non-commutative IPS </a:t>
            </a:r>
            <a:r>
              <a:rPr lang="en-US" sz="36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simulates Frege</a:t>
            </a:r>
            <a:endParaRPr lang="en-US" sz="36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96" y="4183910"/>
            <a:ext cx="8179903" cy="489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5" y="4944514"/>
            <a:ext cx="7880503" cy="474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18600" y="1629229"/>
                <a:ext cx="8634572" cy="839734"/>
              </a:xfrm>
              <a:prstGeom prst="round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 anchorCtr="0">
                <a:spAutoFit/>
              </a:bodyPr>
              <a:lstStyle/>
              <a:p>
                <a:pPr lvl="0" algn="l">
                  <a:lnSpc>
                    <a:spcPts val="29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   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	</a:t>
                </a:r>
                <a:r>
                  <a:rPr lang="en-US" altLang="zh-CN" sz="3600" b="1" i="1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altLang="zh-CN" sz="18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b="1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¬</m:t>
                        </m:r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sz="200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¬</m:t>
                            </m:r>
                            <m:r>
                              <a:rPr lang="en-US" altLang="zh-CN" sz="18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1800" b="1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i="1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altLang="zh-CN" sz="2000" b="0" i="1" smtClean="0">
                  <a:solidFill>
                    <a:srgbClr val="0606C8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l">
                  <a:lnSpc>
                    <a:spcPts val="2900"/>
                  </a:lnSpc>
                </a:pPr>
                <a:r>
                  <a:rPr lang="en-US" sz="1800" smtClean="0">
                    <a:solidFill>
                      <a:srgbClr val="3333CC"/>
                    </a:solidFill>
                    <a:effectLst/>
                    <a:cs typeface="Times New Roman" panose="02020603050405020304" pitchFamily="18" charset="0"/>
                    <a:sym typeface="Wingdings" panose="05000000000000000000" pitchFamily="2" charset="2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18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d>
                      <m:dPr>
                        <m:ctrlP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𝐵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33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𝐴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US" sz="1800" i="1">
                                <a:solidFill>
                                  <a:srgbClr val="33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                </m:t>
                    </m:r>
                  </m:oMath>
                </a14:m>
                <a:r>
                  <a:rPr lang="en-US" altLang="zh-CN" sz="2000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3200" b="1" i="1" smtClean="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and</a:t>
                </a:r>
                <a:r>
                  <a:rPr lang="en-US" sz="2000">
                    <a:solidFill>
                      <a:srgbClr val="3333CC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20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20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2000" b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2000" i="1">
                  <a:solidFill>
                    <a:srgbClr val="0606C8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00" y="1629229"/>
                <a:ext cx="8634572" cy="83973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20</a:t>
            </a:fld>
            <a:r>
              <a:rPr lang="en-US" smtClean="0"/>
              <a:t>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49636" y="4136367"/>
            <a:ext cx="498022" cy="584775"/>
          </a:xfrm>
          <a:prstGeom prst="rect">
            <a:avLst/>
          </a:prstGeom>
          <a:solidFill>
            <a:srgbClr val="FFFFF6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3200" kern="0" dirty="0" err="1" smtClean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1357" y="4136366"/>
            <a:ext cx="498022" cy="584775"/>
          </a:xfrm>
          <a:prstGeom prst="rect">
            <a:avLst/>
          </a:prstGeom>
          <a:solidFill>
            <a:srgbClr val="FFFFF6"/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0</a:t>
            </a:r>
            <a:endParaRPr lang="en-US" sz="3200" kern="0" dirty="0" err="1" smtClean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4" y="144460"/>
            <a:ext cx="8581337" cy="7153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0" kern="120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PC over </a:t>
            </a:r>
            <a:r>
              <a:rPr lang="en-US" sz="32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Formulas: Formal Definition</a:t>
            </a:r>
            <a:br>
              <a:rPr lang="en-US" sz="32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32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[Grigoriev, Hirsch ’03]</a:t>
            </a:r>
            <a:endParaRPr lang="en-US" sz="36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5289" y="1215410"/>
                <a:ext cx="8522652" cy="512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ker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GH03: PC over formulas simulates </a:t>
                </a:r>
                <a:r>
                  <a:rPr lang="en-US" sz="2800" kern="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Frege</a:t>
                </a:r>
                <a:endParaRPr lang="en-US" sz="2800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Two rules: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u="sng" kern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Addition</a:t>
                </a: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From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b="0" i="1" kern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kern="0" dirty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800" kern="0" dirty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derive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𝑎𝑓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𝑏𝑔</m:t>
                    </m:r>
                    <m:d>
                      <m:dPr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kern="0" dirty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kern="0" smtClean="0">
                    <a:solidFill>
                      <a:srgbClr val="0606C8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libri" pitchFamily="34" charset="0"/>
                  </a:rPr>
                  <a:t>𝔽[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] </a:t>
                </a: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 lvl="1"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800" u="sng" kern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itchFamily="34" charset="0"/>
                    <a:cs typeface="Calibri" pitchFamily="34" charset="0"/>
                  </a:rPr>
                  <a:t>Product</a:t>
                </a: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: From 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ker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derive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ker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                        for any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Axioms: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kern="0" smtClea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Rewriting rules: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2800" b="0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i="1" kern="0" smtClean="0">
                    <a:solidFill>
                      <a:srgbClr val="0606C8"/>
                    </a:solidFill>
                    <a:effectLst/>
                    <a:latin typeface="Cambria Math" panose="020405030504060302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800" b="0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2800" b="0" i="1" ker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2800" i="1" ker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𝑔𝑓</m:t>
                        </m:r>
                      </m:e>
                    </m:d>
                  </m:oMath>
                </a14:m>
                <a:endParaRPr lang="en-US" sz="2800" i="1" kern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2800" kern="0">
                    <a:solidFill>
                      <a:srgbClr val="00206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Associativity, distributivity, unit rule…</a:t>
                </a:r>
                <a14:m>
                  <m:oMath xmlns:m="http://schemas.openxmlformats.org/officeDocument/2006/math">
                    <m:r>
                      <a:rPr lang="en-US" sz="2800" b="0" ker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endParaRPr lang="en-US" sz="2800" kern="0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9" y="1215410"/>
                <a:ext cx="8522652" cy="5128007"/>
              </a:xfrm>
              <a:prstGeom prst="rect">
                <a:avLst/>
              </a:prstGeom>
              <a:blipFill rotWithShape="0">
                <a:blip r:embed="rId3"/>
                <a:stretch>
                  <a:fillRect l="-1288" t="-1069" r="-8870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21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00480" y="5461560"/>
              <a:ext cx="3889800" cy="252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1120" y="5452200"/>
                <a:ext cx="3908520" cy="2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01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2777" y="1384293"/>
            <a:ext cx="8107823" cy="4316244"/>
          </a:xfrm>
          <a:ln>
            <a:noFill/>
          </a:ln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Thm </a:t>
            </a:r>
            <a:r>
              <a:rPr lang="en-US" sz="3600" b="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600" b="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Krajicek</a:t>
            </a:r>
            <a:r>
              <a:rPr lang="en-US" sz="3600" b="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’95</a:t>
            </a:r>
            <a:r>
              <a:rPr lang="en-US" sz="3600" b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3600" b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Frege </a:t>
            </a:r>
            <a:r>
              <a:rPr lang="en-US" sz="3600" b="0" smtClean="0">
                <a:solidFill>
                  <a:srgbClr val="0606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 DAGs </a:t>
            </a:r>
            <a:r>
              <a:rPr lang="en-US" sz="3600" b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transformed into </a:t>
            </a:r>
            <a:r>
              <a:rPr lang="en-US" sz="3600" b="0" smtClean="0">
                <a:solidFill>
                  <a:srgbClr val="0606C8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proof-trees</a:t>
            </a:r>
            <a:r>
              <a:rPr lang="en-US" sz="3600" b="0" smtClean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only a polynomial increase in size.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smtClean="0">
              <a:solidFill>
                <a:srgbClr val="11111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1200" dirty="0" smtClean="0">
              <a:solidFill>
                <a:srgbClr val="A45A10"/>
              </a:solidFill>
              <a:ea typeface="宋体" pitchFamily="2" charset="-122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22" y="226103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Converting the Proof DAG into a Tree</a:t>
            </a:r>
            <a:endParaRPr lang="en-US" sz="40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7086" y="1340488"/>
                <a:ext cx="8541633" cy="4476350"/>
              </a:xfrm>
              <a:ln>
                <a:noFill/>
              </a:ln>
            </p:spPr>
            <p:txBody>
              <a:bodyPr/>
              <a:lstStyle/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2400" b="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Proof</a:t>
                </a:r>
                <a:r>
                  <a:rPr lang="en-US" sz="2400" b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 </a:t>
                </a:r>
                <a:r>
                  <a:rPr lang="en-US" sz="3200" b="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induction on </a:t>
                </a:r>
                <a:r>
                  <a:rPr lang="en-US" sz="3200" b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proof </a:t>
                </a:r>
                <a:r>
                  <a:rPr lang="en-US" sz="3200" b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length.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 </a:t>
                </a:r>
                <a:r>
                  <a:rPr lang="en-US" sz="3200" b="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construct the non-commutative formula based on the ``</a:t>
                </a:r>
                <a:r>
                  <a:rPr lang="en-US" sz="3200" b="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skeleton</a:t>
                </a:r>
                <a:r>
                  <a:rPr lang="en-US" sz="3200" b="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’’ of the </a:t>
                </a:r>
                <a:r>
                  <a:rPr lang="en-US" sz="3200" b="0" dirty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(``</a:t>
                </a:r>
                <a:r>
                  <a:rPr lang="en-US" sz="3200" b="0" dirty="0" err="1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arithmetized</a:t>
                </a:r>
                <a:r>
                  <a:rPr lang="en-US" sz="3200" b="0" dirty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”) </a:t>
                </a:r>
                <a:r>
                  <a:rPr lang="en-US" sz="3200" b="0" dirty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propositional </a:t>
                </a:r>
                <a:r>
                  <a:rPr lang="en-US" sz="3200" b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proof</a:t>
                </a:r>
                <a:r>
                  <a:rPr lang="en-US" sz="3200" b="0" smtClean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200" b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Commutativity </a:t>
                </a:r>
                <a:r>
                  <a:rPr lang="en-US" sz="3200" b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rewrite rule</a:t>
                </a:r>
                <a:r>
                  <a:rPr lang="en-US" sz="3200" b="0">
                    <a:solidFill>
                      <a:srgbClr val="0606C8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200" b="0" smtClean="0">
                  <a:solidFill>
                    <a:srgbClr val="0606C8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 smtClean="0">
                    <a:solidFill>
                      <a:srgbClr val="0606C8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>
                        <a:solidFill>
                          <a:srgbClr val="0606C8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3200" b="0" i="1">
                        <a:solidFill>
                          <a:srgbClr val="0606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↭</m:t>
                    </m:r>
                    <m:r>
                      <a:rPr lang="en-US" sz="3200" b="0" i="1">
                        <a:solidFill>
                          <a:srgbClr val="0606C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>
                            <a:solidFill>
                              <a:srgbClr val="0606C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b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b="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Simulation </a:t>
                </a:r>
                <a:r>
                  <a:rPr lang="en-US" sz="3200" b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is done by using the </a:t>
                </a:r>
                <a:r>
                  <a:rPr lang="en-US" sz="3200" b="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commutator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 smtClean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0">
                    <a:solidFill>
                      <a:srgbClr val="11111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axioms.</a:t>
                </a:r>
                <a:endParaRPr lang="en-US" sz="3200" b="0" i="1" dirty="0">
                  <a:solidFill>
                    <a:srgbClr val="0606C8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dirty="0">
                  <a:solidFill>
                    <a:srgbClr val="0606C8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86" y="1340488"/>
                <a:ext cx="8541633" cy="4476350"/>
              </a:xfrm>
              <a:blipFill rotWithShape="0">
                <a:blip r:embed="rId3"/>
                <a:stretch>
                  <a:fillRect l="-1856" t="-1499" b="-8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35" y="4809664"/>
            <a:ext cx="3547534" cy="2014347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69" y="26307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</a:t>
            </a:r>
            <a:r>
              <a:rPr lang="en-US" sz="3200" b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PC over formulas </a:t>
            </a:r>
            <a:r>
              <a:rPr lang="en-US" sz="3200" b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 of </a:t>
            </a:r>
            <a:r>
              <a:rPr lang="en-US" sz="32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b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Small non-commutative IPS proof of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endParaRPr lang="en-US" sz="3200" b="0" i="1">
              <a:solidFill>
                <a:srgbClr val="0606C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1067" y="1278157"/>
            <a:ext cx="8107823" cy="4316244"/>
          </a:xfrm>
          <a:ln>
            <a:noFill/>
          </a:ln>
        </p:spPr>
        <p:txBody>
          <a:bodyPr/>
          <a:lstStyle/>
          <a:p>
            <a:pPr marL="0" lvl="0" indent="0">
              <a:buNone/>
            </a:pPr>
            <a:r>
              <a:rPr lang="en-US" sz="3200" b="0" smtClean="0">
                <a:solidFill>
                  <a:srgbClr val="11111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Thm: Frege quasi-polynomially </a:t>
            </a:r>
            <a:r>
              <a:rPr lang="en-US" sz="3200" b="0">
                <a:solidFill>
                  <a:srgbClr val="11111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(</a:t>
            </a:r>
            <a:r>
              <a:rPr lang="en-US" sz="3200" b="0" i="1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n</a:t>
            </a:r>
            <a:r>
              <a:rPr lang="en-US" sz="3200" b="0" i="1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O</a:t>
            </a:r>
            <a:r>
              <a:rPr lang="en-US" sz="3200" b="0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(log</a:t>
            </a:r>
            <a:r>
              <a:rPr lang="en-US" sz="3200" b="0" i="1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n</a:t>
            </a:r>
            <a:r>
              <a:rPr lang="en-US" sz="3200" b="0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)</a:t>
            </a:r>
            <a:r>
              <a:rPr lang="en-US" sz="3200" b="0">
                <a:solidFill>
                  <a:srgbClr val="11111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) </a:t>
            </a:r>
            <a:r>
              <a:rPr lang="en-US" sz="3200" b="0" smtClean="0">
                <a:solidFill>
                  <a:srgbClr val="11111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simulates non-commutative IPS over GF(2) (for tautological DNFs)</a:t>
            </a:r>
            <a:endParaRPr lang="en-US" altLang="zh-CN" sz="3200" b="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CN" sz="3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3600" b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zh-CN" sz="3600" b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proof</a:t>
            </a:r>
            <a:r>
              <a:rPr lang="en-US" altLang="zh-CN" sz="36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3600" b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Consists of many simulations </a:t>
            </a:r>
            <a:r>
              <a:rPr lang="en-US" altLang="zh-CN" sz="3600" b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structural </a:t>
            </a:r>
            <a:r>
              <a:rPr lang="en-US" altLang="zh-CN" sz="3600" b="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results in algebraic </a:t>
            </a:r>
            <a:r>
              <a:rPr lang="en-US" altLang="zh-CN" sz="3600" b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circuit </a:t>
            </a:r>
            <a:r>
              <a:rPr lang="en-US" altLang="zh-CN" sz="3600" b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complexity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444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kern="1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Second </a:t>
            </a:r>
            <a:r>
              <a:rPr lang="en-US" sz="4400" b="0" kern="12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Direction of Simulation</a:t>
            </a:r>
            <a:endParaRPr lang="en-US" sz="4400" b="0" kern="1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24</a:t>
            </a:fld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067" y="237067"/>
            <a:ext cx="88392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72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❷</a:t>
            </a:r>
          </a:p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44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000" kern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[Forbes, Shpilka, T, Wigderson  CCC’16]: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400" kern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New IPS fragments lower bounds</a:t>
            </a:r>
            <a:endParaRPr lang="en-US" sz="4400" kern="0" dirty="0" err="1" smtClean="0">
              <a:solidFill>
                <a:schemeClr val="bg2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2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72" y="4013203"/>
            <a:ext cx="5122246" cy="565804"/>
          </a:xfrm>
          <a:prstGeom prst="rect">
            <a:avLst/>
          </a:prstGeom>
        </p:spPr>
      </p:pic>
      <p:sp>
        <p:nvSpPr>
          <p:cNvPr id="10" name="Line Callout 2 (Border and Accent Bar) 9"/>
          <p:cNvSpPr/>
          <p:nvPr/>
        </p:nvSpPr>
        <p:spPr bwMode="auto">
          <a:xfrm>
            <a:off x="5597736" y="4536171"/>
            <a:ext cx="3381550" cy="830726"/>
          </a:xfrm>
          <a:prstGeom prst="accentBorderCallout2">
            <a:avLst>
              <a:gd name="adj1" fmla="val 18750"/>
              <a:gd name="adj2" fmla="val -2574"/>
              <a:gd name="adj3" fmla="val 18750"/>
              <a:gd name="adj4" fmla="val -16667"/>
              <a:gd name="adj5" fmla="val -9962"/>
              <a:gd name="adj6" fmla="val -46155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r>
              <a:rPr lang="en-US" sz="2400" smtClean="0">
                <a:solidFill>
                  <a:srgbClr val="111111"/>
                </a:solidFill>
                <a:latin typeface="Times New Roman" pitchFamily="18" charset="0"/>
                <a:ea typeface="Gulim" pitchFamily="34" charset="-127"/>
              </a:rPr>
              <a:t>f(x)=0 is unsatisfiable over 0-1 values, so it’s okay!</a:t>
            </a:r>
            <a:endParaRPr lang="en-US" sz="24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48733" y="533693"/>
                <a:ext cx="8458200" cy="4316244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b="0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3200" b="0" i="1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32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b="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11111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=1,…,</a:t>
                </a:r>
                <a:r>
                  <a:rPr lang="en-US" sz="3200" b="0" i="1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be </a:t>
                </a:r>
                <a:r>
                  <a:rPr lang="en-US" sz="3200" b="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unsatisfiable</a:t>
                </a: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Nullstellensatz (=IPS</a:t>
                </a:r>
                <a:r>
                  <a:rPr lang="en-US" sz="3200" b="0" baseline="-2500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</a:t>
                </a: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refutations have the form:</a:t>
                </a:r>
                <a:endParaRPr lang="en-US" sz="3200" b="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 smtClean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Thus:</a:t>
                </a:r>
                <a:r>
                  <a:rPr lang="en-US" sz="3200" b="0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over 0-1 values (as a </a:t>
                </a:r>
                <a:r>
                  <a:rPr lang="en-US" sz="3200" b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3200" b="0" smtClean="0">
                    <a:solidFill>
                      <a:srgbClr val="11111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or equivalently: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b="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b="0" smtClean="0">
                  <a:solidFill>
                    <a:srgbClr val="11111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b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Corollary</a:t>
                </a:r>
                <a:r>
                  <a:rPr lang="en-US" sz="3200" b="0">
                    <a:solidFill>
                      <a:srgbClr val="11111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we lower bound </a:t>
                </a:r>
                <a:r>
                  <a:rPr lang="en-US" sz="3200" b="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some algebraic </a:t>
                </a:r>
                <a:r>
                  <a:rPr lang="en-US" sz="3200" b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circuit computing 1/</a:t>
                </a:r>
                <a:r>
                  <a:rPr lang="en-US" sz="3200" b="0" i="1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b="0" i="1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over </a:t>
                </a:r>
                <a:r>
                  <a:rPr lang="en-US" sz="3200" b="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0-1 values we get a proof-size lower bound for this circuit class</a:t>
                </a:r>
                <a:r>
                  <a:rPr lang="en-US" sz="3200" b="0" smtClean="0">
                    <a:solidFill>
                      <a:srgbClr val="0606C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n-US" sz="3600" b="0" i="1" dirty="0">
                  <a:solidFill>
                    <a:srgbClr val="11111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733" y="533693"/>
                <a:ext cx="8458200" cy="4316244"/>
              </a:xfrm>
              <a:blipFill rotWithShape="0">
                <a:blip r:embed="rId4"/>
                <a:stretch>
                  <a:fillRect l="-1875" t="-1412" b="-51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33" y="0"/>
            <a:ext cx="8737600" cy="58525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Functional Framework</a:t>
            </a:r>
            <a:endParaRPr lang="en-US" sz="40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69" y="2306658"/>
            <a:ext cx="6236498" cy="510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833" y="2856835"/>
            <a:ext cx="3015332" cy="5975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2912533" y="4131733"/>
            <a:ext cx="296334" cy="1"/>
          </a:xfrm>
          <a:prstGeom prst="line">
            <a:avLst/>
          </a:prstGeom>
          <a:noFill/>
          <a:ln w="12700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41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6786" y="1166579"/>
            <a:ext cx="8458200" cy="4316244"/>
          </a:xfrm>
          <a:ln>
            <a:noFill/>
          </a:ln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0" i="1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for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computing 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1/(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="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="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="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="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b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over 0-1 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exponential-size </a:t>
            </a:r>
            <a:r>
              <a:rPr lang="en-US" sz="3200" b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 once algebraic branching program (roABP) </a:t>
            </a:r>
            <a:r>
              <a:rPr lang="en-US" sz="3200" b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(for some fixed order, say,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&lt;…&lt;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0" baseline="-2500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made to work for </a:t>
            </a:r>
            <a:r>
              <a:rPr lang="en-US" sz="3200" b="0" u="sng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order</a:t>
            </a:r>
            <a:r>
              <a:rPr lang="en-US" sz="3200" b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b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also  have a lower bound for </a:t>
            </a:r>
            <a:r>
              <a:rPr lang="en-US" sz="3200" b="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multilinear</a:t>
            </a:r>
            <a:r>
              <a:rPr lang="en-US" sz="3200" b="0" u="sng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20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952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Success of the Framework: roABPs, Multilinear Formulas </a:t>
            </a:r>
            <a:endParaRPr lang="en-US" sz="40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101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/>
          <p:cNvCxnSpPr/>
          <p:nvPr/>
        </p:nvCxnSpPr>
        <p:spPr bwMode="auto">
          <a:xfrm flipV="1">
            <a:off x="3546882" y="3978519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3326748" y="6340726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65969" y="858449"/>
            <a:ext cx="8407399" cy="4316244"/>
          </a:xfrm>
          <a:ln>
            <a:noFill/>
          </a:ln>
        </p:spPr>
        <p:txBody>
          <a:bodyPr/>
          <a:lstStyle/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Level </a:t>
            </a:r>
            <a:r>
              <a:rPr lang="en-US" sz="2800" b="0" i="1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i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has </a:t>
            </a:r>
            <a:r>
              <a:rPr lang="en-US" sz="28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only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univariate polynomials in </a:t>
            </a:r>
            <a:r>
              <a:rPr lang="en-US" sz="2800" b="0" i="1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2800" b="0" i="1" baseline="-2500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i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labeling edges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Each variable appears only in a </a:t>
            </a:r>
            <a:r>
              <a:rPr lang="en-US" sz="28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single</a:t>
            </a: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level (read once)  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Every path computes the product of its labels</a:t>
            </a:r>
          </a:p>
          <a:p>
            <a:pPr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800" b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Every node computes the sum of its incoming paths</a:t>
            </a:r>
            <a:endParaRPr lang="en-US" sz="320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7086" y="144460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Read Once Algebraic Branching Programs</a:t>
            </a:r>
            <a:endParaRPr lang="en-US" sz="36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cxnSp>
        <p:nvCxnSpPr>
          <p:cNvPr id="104" name="מחבר חץ ישר 13"/>
          <p:cNvCxnSpPr>
            <a:stCxn id="129" idx="0"/>
            <a:endCxn id="113" idx="4"/>
          </p:cNvCxnSpPr>
          <p:nvPr/>
        </p:nvCxnSpPr>
        <p:spPr bwMode="auto">
          <a:xfrm flipH="1" flipV="1">
            <a:off x="3673070" y="4792123"/>
            <a:ext cx="894233" cy="59109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30" idx="6"/>
          </p:cNvCxnSpPr>
          <p:nvPr/>
        </p:nvCxnSpPr>
        <p:spPr bwMode="auto">
          <a:xfrm flipV="1">
            <a:off x="3688910" y="5442209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מחבר חץ ישר 20"/>
          <p:cNvCxnSpPr>
            <a:stCxn id="112" idx="1"/>
            <a:endCxn id="110" idx="5"/>
          </p:cNvCxnSpPr>
          <p:nvPr/>
        </p:nvCxnSpPr>
        <p:spPr bwMode="auto">
          <a:xfrm flipH="1" flipV="1">
            <a:off x="4369306" y="4071429"/>
            <a:ext cx="479796" cy="51646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מחבר חץ ישר 36"/>
          <p:cNvCxnSpPr>
            <a:stCxn id="116" idx="0"/>
            <a:endCxn id="114" idx="3"/>
          </p:cNvCxnSpPr>
          <p:nvPr/>
        </p:nvCxnSpPr>
        <p:spPr bwMode="auto">
          <a:xfrm flipV="1">
            <a:off x="4876040" y="5605749"/>
            <a:ext cx="454332" cy="54978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מחבר חץ ישר 36"/>
          <p:cNvCxnSpPr>
            <a:stCxn id="114" idx="0"/>
            <a:endCxn id="112" idx="5"/>
          </p:cNvCxnSpPr>
          <p:nvPr/>
        </p:nvCxnSpPr>
        <p:spPr bwMode="auto">
          <a:xfrm flipH="1" flipV="1">
            <a:off x="5058529" y="4771364"/>
            <a:ext cx="380101" cy="59684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מחבר חץ ישר 13"/>
          <p:cNvCxnSpPr>
            <a:stCxn id="113" idx="0"/>
            <a:endCxn id="110" idx="4"/>
          </p:cNvCxnSpPr>
          <p:nvPr/>
        </p:nvCxnSpPr>
        <p:spPr bwMode="auto">
          <a:xfrm flipV="1">
            <a:off x="3673070" y="4107681"/>
            <a:ext cx="590765" cy="46433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אליפסה 8"/>
          <p:cNvSpPr/>
          <p:nvPr/>
        </p:nvSpPr>
        <p:spPr bwMode="auto">
          <a:xfrm>
            <a:off x="4114676" y="3860140"/>
            <a:ext cx="298317" cy="24754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111" name="מחבר חץ ישר 13"/>
          <p:cNvCxnSpPr>
            <a:stCxn id="130" idx="0"/>
            <a:endCxn id="113" idx="4"/>
          </p:cNvCxnSpPr>
          <p:nvPr/>
        </p:nvCxnSpPr>
        <p:spPr bwMode="auto">
          <a:xfrm flipV="1">
            <a:off x="3559771" y="4792123"/>
            <a:ext cx="113299" cy="56886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אליפסה 37"/>
          <p:cNvSpPr/>
          <p:nvPr/>
        </p:nvSpPr>
        <p:spPr bwMode="auto">
          <a:xfrm>
            <a:off x="4805729" y="4549899"/>
            <a:ext cx="296174" cy="259462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3" name="אליפסה 37"/>
          <p:cNvSpPr/>
          <p:nvPr/>
        </p:nvSpPr>
        <p:spPr bwMode="auto">
          <a:xfrm>
            <a:off x="3535460" y="4572018"/>
            <a:ext cx="275218" cy="220104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14" name="אליפסה 19"/>
          <p:cNvSpPr/>
          <p:nvPr/>
        </p:nvSpPr>
        <p:spPr bwMode="auto">
          <a:xfrm>
            <a:off x="5285530" y="5368209"/>
            <a:ext cx="306199" cy="27829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i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115" name="מחבר חץ ישר 36"/>
          <p:cNvCxnSpPr>
            <a:stCxn id="116" idx="0"/>
            <a:endCxn id="130" idx="4"/>
          </p:cNvCxnSpPr>
          <p:nvPr/>
        </p:nvCxnSpPr>
        <p:spPr bwMode="auto">
          <a:xfrm flipH="1" flipV="1">
            <a:off x="3559771" y="5583412"/>
            <a:ext cx="1316269" cy="57211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אליפסה 28"/>
          <p:cNvSpPr/>
          <p:nvPr/>
        </p:nvSpPr>
        <p:spPr bwMode="auto">
          <a:xfrm>
            <a:off x="4710165" y="6155529"/>
            <a:ext cx="331749" cy="241332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100184" y="3488267"/>
            <a:ext cx="994283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source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050689" y="3550355"/>
            <a:ext cx="994283" cy="345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b="1" u="sng" kern="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Layer #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20917" y="5233828"/>
            <a:ext cx="33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46697" y="4079073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8464" y="4075282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92474" y="4840016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180825" y="4845364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325092" y="5586521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107849" y="5691495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617951" y="5646504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55185" y="4829274"/>
            <a:ext cx="523451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28" name="מחבר חץ ישר 13"/>
          <p:cNvCxnSpPr>
            <a:stCxn id="116" idx="0"/>
            <a:endCxn id="129" idx="4"/>
          </p:cNvCxnSpPr>
          <p:nvPr/>
        </p:nvCxnSpPr>
        <p:spPr bwMode="auto">
          <a:xfrm flipH="1" flipV="1">
            <a:off x="4567303" y="5620167"/>
            <a:ext cx="308738" cy="53536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9" name="אליפסה 42"/>
          <p:cNvSpPr/>
          <p:nvPr/>
        </p:nvSpPr>
        <p:spPr bwMode="auto">
          <a:xfrm>
            <a:off x="4423274" y="5383217"/>
            <a:ext cx="288056" cy="23695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2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0" name="אליפסה 28"/>
          <p:cNvSpPr/>
          <p:nvPr/>
        </p:nvSpPr>
        <p:spPr bwMode="auto">
          <a:xfrm>
            <a:off x="3430632" y="5360991"/>
            <a:ext cx="258278" cy="22242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1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761714" y="6447468"/>
            <a:ext cx="994283" cy="31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sink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30430" y="2980445"/>
            <a:ext cx="6074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i="1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f</a:t>
            </a:r>
            <a:r>
              <a:rPr lang="en-US" sz="320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(</a:t>
            </a:r>
            <a:r>
              <a:rPr lang="en-US" sz="3200" i="1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3200" i="1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,x</a:t>
            </a:r>
            <a:r>
              <a:rPr lang="en-US" sz="3200" i="1" baseline="-2500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3200" i="1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,x</a:t>
            </a:r>
            <a:r>
              <a:rPr lang="en-US" sz="3200" i="1" baseline="-2500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320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)</a:t>
            </a:r>
            <a:r>
              <a:rPr lang="en-US" sz="3200" i="1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 = 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+2x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3200" i="1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+x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3200" i="1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3200" i="1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3200" i="1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3200" i="1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3200" i="1" baseline="-25000" dirty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34" name="Straight Connector 133"/>
          <p:cNvCxnSpPr/>
          <p:nvPr/>
        </p:nvCxnSpPr>
        <p:spPr bwMode="auto">
          <a:xfrm flipV="1">
            <a:off x="3536514" y="4654812"/>
            <a:ext cx="2869932" cy="299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6244717" y="4421025"/>
            <a:ext cx="31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endParaRPr lang="en-US" sz="1200" b="1" kern="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236248" y="6131296"/>
            <a:ext cx="336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endParaRPr lang="en-US" sz="1200" b="1" kern="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329384" y="3853759"/>
            <a:ext cx="314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0</a:t>
            </a:r>
            <a:endParaRPr lang="en-US" sz="1200" b="1" kern="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fld id="{3488BB35-C75F-4B5D-85B3-A8C02977B6A9}" type="slidenum">
              <a:rPr lang="en-US" smtClean="0"/>
              <a:pPr/>
              <a:t>28</a:t>
            </a:fld>
            <a:r>
              <a:rPr lang="en-US" smtClean="0"/>
              <a:t>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2274" y="249457"/>
            <a:ext cx="8107823" cy="2377721"/>
          </a:xfrm>
          <a:ln>
            <a:noFill/>
          </a:ln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None/>
            </a:pPr>
            <a:r>
              <a:rPr lang="en-US" altLang="zh-CN" sz="2800" b="0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Lower bound example via dimension argument</a:t>
            </a:r>
            <a:r>
              <a:rPr lang="en-US" altLang="zh-CN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f</a:t>
            </a:r>
            <a:r>
              <a:rPr lang="en-US" sz="3200" b="0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(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,x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,x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)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 = 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+2x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+x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1</a:t>
            </a:r>
            <a:r>
              <a:rPr lang="en-US" sz="3200" b="0" i="1" kern="1200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r>
              <a:rPr lang="en-US" sz="3200" b="0" i="1" kern="12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x</a:t>
            </a:r>
            <a:r>
              <a:rPr lang="en-US" sz="3200" b="0" i="1" kern="1200" baseline="-25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3</a:t>
            </a:r>
            <a:r>
              <a:rPr lang="en-US" sz="3200" b="0" i="1" kern="1200" baseline="3000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anose="02020603050405020304" pitchFamily="18" charset="0"/>
              </a:rPr>
              <a:t>2</a:t>
            </a:r>
            <a:endParaRPr lang="en-US" sz="3200" b="0" i="1" kern="1200" baseline="-25000">
              <a:solidFill>
                <a:srgbClr val="0606C8"/>
              </a:solidFill>
              <a:latin typeface="Times New Roman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Consider </a:t>
            </a:r>
            <a:r>
              <a:rPr lang="en-US" altLang="zh-CN" sz="2800" b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branching program </a:t>
            </a:r>
            <a:r>
              <a:rPr lang="en-US" altLang="zh-CN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computing </a:t>
            </a:r>
            <a:r>
              <a:rPr lang="en-US" sz="2800" b="0" i="1" smtClean="0">
                <a:solidFill>
                  <a:srgbClr val="0606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zh-CN" sz="2800" b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</a:t>
            </a:r>
            <a:endParaRPr lang="en-US" sz="2800" b="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מחבר חץ ישר 13"/>
          <p:cNvCxnSpPr>
            <a:stCxn id="22" idx="0"/>
            <a:endCxn id="27" idx="4"/>
          </p:cNvCxnSpPr>
          <p:nvPr/>
        </p:nvCxnSpPr>
        <p:spPr bwMode="auto">
          <a:xfrm flipH="1" flipV="1">
            <a:off x="6346370" y="2442650"/>
            <a:ext cx="710091" cy="526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5" idx="6"/>
          </p:cNvCxnSpPr>
          <p:nvPr/>
        </p:nvCxnSpPr>
        <p:spPr bwMode="auto">
          <a:xfrm flipV="1">
            <a:off x="6358948" y="3021351"/>
            <a:ext cx="2278951" cy="2670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מחבר חץ ישר 20"/>
          <p:cNvCxnSpPr>
            <a:stCxn id="26" idx="1"/>
            <a:endCxn id="23" idx="5"/>
          </p:cNvCxnSpPr>
          <p:nvPr/>
        </p:nvCxnSpPr>
        <p:spPr bwMode="auto">
          <a:xfrm flipH="1" flipV="1">
            <a:off x="6899236" y="1801095"/>
            <a:ext cx="380996" cy="45975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36"/>
          <p:cNvCxnSpPr>
            <a:stCxn id="51" idx="0"/>
            <a:endCxn id="28" idx="3"/>
          </p:cNvCxnSpPr>
          <p:nvPr/>
        </p:nvCxnSpPr>
        <p:spPr bwMode="auto">
          <a:xfrm flipV="1">
            <a:off x="7301623" y="3166933"/>
            <a:ext cx="360775" cy="48940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מחבר חץ ישר 36"/>
          <p:cNvCxnSpPr>
            <a:stCxn id="28" idx="0"/>
            <a:endCxn id="26" idx="5"/>
          </p:cNvCxnSpPr>
          <p:nvPr/>
        </p:nvCxnSpPr>
        <p:spPr bwMode="auto">
          <a:xfrm flipH="1" flipV="1">
            <a:off x="7446533" y="2424171"/>
            <a:ext cx="301830" cy="53130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3"/>
          <p:cNvCxnSpPr>
            <a:stCxn id="27" idx="0"/>
            <a:endCxn id="23" idx="4"/>
          </p:cNvCxnSpPr>
          <p:nvPr/>
        </p:nvCxnSpPr>
        <p:spPr bwMode="auto">
          <a:xfrm flipV="1">
            <a:off x="6346370" y="1833366"/>
            <a:ext cx="469114" cy="41334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אליפסה 8"/>
          <p:cNvSpPr/>
          <p:nvPr/>
        </p:nvSpPr>
        <p:spPr bwMode="auto">
          <a:xfrm>
            <a:off x="6697040" y="1613007"/>
            <a:ext cx="236887" cy="220359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marL="38100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endParaRPr lang="en-US" sz="4000" b="1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cxnSp>
        <p:nvCxnSpPr>
          <p:cNvPr id="24" name="מחבר חץ ישר 13"/>
          <p:cNvCxnSpPr>
            <a:stCxn id="35" idx="0"/>
            <a:endCxn id="27" idx="4"/>
          </p:cNvCxnSpPr>
          <p:nvPr/>
        </p:nvCxnSpPr>
        <p:spPr bwMode="auto">
          <a:xfrm flipV="1">
            <a:off x="6256402" y="2442650"/>
            <a:ext cx="89968" cy="50640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אליפסה 37"/>
          <p:cNvSpPr/>
          <p:nvPr/>
        </p:nvSpPr>
        <p:spPr bwMode="auto">
          <a:xfrm>
            <a:off x="7245790" y="2227025"/>
            <a:ext cx="235185" cy="23097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7" name="אליפסה 37"/>
          <p:cNvSpPr/>
          <p:nvPr/>
        </p:nvSpPr>
        <p:spPr bwMode="auto">
          <a:xfrm>
            <a:off x="6237097" y="2246715"/>
            <a:ext cx="218545" cy="195935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82880" rIns="0" bIns="44450" anchor="ctr" anchorCtr="0"/>
          <a:lstStyle/>
          <a:p>
            <a:pPr lvl="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6600" dirty="0">
              <a:solidFill>
                <a:srgbClr val="0606C8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8" name="אליפסה 19"/>
          <p:cNvSpPr/>
          <p:nvPr/>
        </p:nvSpPr>
        <p:spPr bwMode="auto">
          <a:xfrm>
            <a:off x="7626790" y="2955477"/>
            <a:ext cx="243146" cy="247736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i="1" baseline="-25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36" name="מחבר חץ ישר 36"/>
          <p:cNvCxnSpPr>
            <a:stCxn id="51" idx="0"/>
            <a:endCxn id="35" idx="4"/>
          </p:cNvCxnSpPr>
          <p:nvPr/>
        </p:nvCxnSpPr>
        <p:spPr bwMode="auto">
          <a:xfrm flipH="1" flipV="1">
            <a:off x="6256402" y="3147049"/>
            <a:ext cx="1045221" cy="50929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אליפסה 28"/>
          <p:cNvSpPr/>
          <p:nvPr/>
        </p:nvSpPr>
        <p:spPr bwMode="auto">
          <a:xfrm>
            <a:off x="7169905" y="3656342"/>
            <a:ext cx="263435" cy="214832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488" tIns="44450" rIns="90488" bIns="4445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endParaRPr lang="en-US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85532" y="1281969"/>
            <a:ext cx="78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source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34386" y="1337239"/>
            <a:ext cx="78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b="1" u="sng" kern="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Layer #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448968" y="2835852"/>
            <a:ext cx="78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46020" y="1807899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17679" y="1804525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44147" y="2485284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43646" y="2490045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64127" y="3149816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85697" y="3243263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02601" y="3203213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dirty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3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49799" y="2475722"/>
            <a:ext cx="41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i="1" kern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sz="1200" b="1" i="1" kern="0" baseline="-25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1200" b="1" i="1" kern="0" baseline="3000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2</a:t>
            </a:r>
            <a:endParaRPr lang="en-US" sz="1200" b="1" i="1" kern="0" dirty="0" smtClean="0">
              <a:solidFill>
                <a:srgbClr val="0606C8"/>
              </a:solidFill>
              <a:effectLst/>
              <a:cs typeface="Times New Roman" panose="02020603050405020304" pitchFamily="18" charset="0"/>
            </a:endParaRPr>
          </a:p>
        </p:txBody>
      </p:sp>
      <p:cxnSp>
        <p:nvCxnSpPr>
          <p:cNvPr id="110" name="מחבר חץ ישר 13"/>
          <p:cNvCxnSpPr>
            <a:stCxn id="51" idx="0"/>
            <a:endCxn id="22" idx="4"/>
          </p:cNvCxnSpPr>
          <p:nvPr/>
        </p:nvCxnSpPr>
        <p:spPr bwMode="auto">
          <a:xfrm flipH="1" flipV="1">
            <a:off x="7056461" y="3179768"/>
            <a:ext cx="245162" cy="47657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אליפסה 42"/>
          <p:cNvSpPr/>
          <p:nvPr/>
        </p:nvSpPr>
        <p:spPr bwMode="auto">
          <a:xfrm>
            <a:off x="6942091" y="2968837"/>
            <a:ext cx="228739" cy="210931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44450" anchor="ctr" anchorCtr="0">
            <a:noAutofit/>
          </a:bodyPr>
          <a:lstStyle/>
          <a:p>
            <a:pPr marL="381000" lvl="0" indent="-381000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2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5" name="אליפסה 28"/>
          <p:cNvSpPr/>
          <p:nvPr/>
        </p:nvSpPr>
        <p:spPr bwMode="auto">
          <a:xfrm>
            <a:off x="6153855" y="2949052"/>
            <a:ext cx="205093" cy="197997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chemeClr val="tx1"/>
              </a:buClr>
              <a:defRPr/>
            </a:pPr>
            <a:r>
              <a:rPr lang="en-US" sz="105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050" baseline="-25000" dirty="0" smtClean="0">
                <a:solidFill>
                  <a:srgbClr val="000066"/>
                </a:solidFill>
                <a:latin typeface="Comic Sans MS" pitchFamily="66" charset="0"/>
                <a:cs typeface="Arial" charset="0"/>
              </a:rPr>
              <a:t>1</a:t>
            </a:r>
            <a:endParaRPr lang="en-US" sz="1050" baseline="-25000" dirty="0">
              <a:solidFill>
                <a:srgbClr val="000066"/>
              </a:solidFill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159" name="Table 4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47717"/>
              </p:ext>
            </p:extLst>
          </p:nvPr>
        </p:nvGraphicFramePr>
        <p:xfrm>
          <a:off x="5003801" y="3820931"/>
          <a:ext cx="1563232" cy="26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07"/>
                <a:gridCol w="382172"/>
                <a:gridCol w="375692"/>
                <a:gridCol w="356261"/>
              </a:tblGrid>
              <a:tr h="267048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2</a:t>
                      </a:r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67048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03302"/>
              </p:ext>
            </p:extLst>
          </p:nvPr>
        </p:nvGraphicFramePr>
        <p:xfrm>
          <a:off x="539070" y="3771900"/>
          <a:ext cx="1546316" cy="279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47"/>
                <a:gridCol w="378036"/>
                <a:gridCol w="371627"/>
                <a:gridCol w="352406"/>
              </a:tblGrid>
              <a:tr h="261694"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mtClean="0"/>
                        <a:t>1</a:t>
                      </a:r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</a:tr>
              <a:tr h="281745">
                <a:tc>
                  <a:txBody>
                    <a:bodyPr/>
                    <a:lstStyle/>
                    <a:p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71517"/>
              </p:ext>
            </p:extLst>
          </p:nvPr>
        </p:nvGraphicFramePr>
        <p:xfrm>
          <a:off x="2618340" y="4330238"/>
          <a:ext cx="1360992" cy="157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48"/>
                <a:gridCol w="340248"/>
                <a:gridCol w="340248"/>
                <a:gridCol w="340248"/>
              </a:tblGrid>
              <a:tr h="338174"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baseline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1" i="1" baseline="3000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/>
                    </a:p>
                  </a:txBody>
                  <a:tcPr>
                    <a:noFill/>
                  </a:tcPr>
                </a:tc>
              </a:tr>
              <a:tr h="338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 smtClean="0"/>
                    </a:p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1</a:t>
                      </a:r>
                      <a:endParaRPr lang="en-US" sz="1050" b="1" dirty="0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1" dirty="0" smtClean="0"/>
                    </a:p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smtClean="0"/>
                        <a:t>2</a:t>
                      </a:r>
                      <a:endParaRPr lang="en-US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baseline="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b="1" i="1" baseline="-25000" dirty="0" smtClean="0">
                          <a:solidFill>
                            <a:srgbClr val="0606C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 b="1" dirty="0" smtClean="0"/>
                    </a:p>
                    <a:p>
                      <a:endParaRPr lang="en-US" sz="10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smtClean="0"/>
                        <a:t> </a:t>
                      </a:r>
                      <a:endParaRPr lang="en-US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smtClean="0"/>
                        <a:t>1</a:t>
                      </a:r>
                      <a:endParaRPr lang="en-US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277838" y="5022582"/>
            <a:ext cx="21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210839" y="3916224"/>
            <a:ext cx="78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12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sink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4300049" y="5022581"/>
            <a:ext cx="21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89062" y="1710170"/>
            <a:ext cx="4106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Corollary: </a:t>
            </a:r>
            <a:r>
              <a:rPr lang="en-US" sz="3200" kern="0" dirty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the number </a:t>
            </a:r>
            <a:r>
              <a:rPr lang="en-US" sz="3200" kern="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of nodes in </a:t>
            </a:r>
            <a:r>
              <a:rPr lang="en-US" sz="3200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any roABP computing  </a:t>
            </a:r>
            <a:r>
              <a:rPr lang="en-US" sz="2800" i="1" smtClean="0">
                <a:solidFill>
                  <a:srgbClr val="0606C8"/>
                </a:solidFill>
                <a:effectLst/>
                <a:ea typeface="+mn-ea"/>
                <a:cs typeface="Times New Roman" panose="02020603050405020304" pitchFamily="18" charset="0"/>
              </a:rPr>
              <a:t>f</a:t>
            </a:r>
            <a:r>
              <a:rPr lang="en-US" sz="3200" kern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  is </a:t>
            </a:r>
            <a:r>
              <a:rPr lang="en-US" sz="3200" kern="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at least the rank of </a:t>
            </a:r>
            <a:r>
              <a:rPr lang="en-US" sz="2800" i="1" dirty="0" smtClean="0">
                <a:solidFill>
                  <a:srgbClr val="0606C8"/>
                </a:solidFill>
                <a:effectLst/>
                <a:ea typeface="+mn-ea"/>
                <a:cs typeface="Times New Roman" panose="02020603050405020304" pitchFamily="18" charset="0"/>
              </a:rPr>
              <a:t>M</a:t>
            </a:r>
            <a:r>
              <a:rPr lang="en-US" sz="2800" i="1" baseline="-25000" dirty="0" smtClean="0">
                <a:solidFill>
                  <a:srgbClr val="0606C8"/>
                </a:solidFill>
                <a:effectLst/>
                <a:ea typeface="+mn-ea"/>
                <a:cs typeface="Times New Roman" panose="02020603050405020304" pitchFamily="18" charset="0"/>
              </a:rPr>
              <a:t>f</a:t>
            </a:r>
            <a:endParaRPr lang="en-US" sz="2800" i="1" dirty="0">
              <a:solidFill>
                <a:srgbClr val="0606C8"/>
              </a:solidFill>
              <a:effectLst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00600" y="4563836"/>
            <a:ext cx="32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endParaRPr lang="en-US" sz="3200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62726" y="4360583"/>
            <a:ext cx="63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i="1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M</a:t>
            </a:r>
            <a:r>
              <a:rPr lang="en-US" sz="3200" i="1" baseline="-25000" dirty="0" smtClean="0">
                <a:solidFill>
                  <a:srgbClr val="0606C8"/>
                </a:solidFill>
                <a:effectLst/>
                <a:cs typeface="Times New Roman" panose="02020603050405020304" pitchFamily="18" charset="0"/>
              </a:rPr>
              <a:t>f</a:t>
            </a:r>
            <a:endParaRPr lang="en-US" sz="3200" kern="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79916" y="5022581"/>
            <a:ext cx="41445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645133" y="5125059"/>
            <a:ext cx="414454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29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72" grpId="0"/>
      <p:bldP spid="101" grpId="0"/>
      <p:bldP spid="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46830402"/>
              </p:ext>
            </p:extLst>
          </p:nvPr>
        </p:nvGraphicFramePr>
        <p:xfrm>
          <a:off x="287866" y="3019269"/>
          <a:ext cx="8417379" cy="2255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255587"/>
              </p:ext>
            </p:extLst>
          </p:nvPr>
        </p:nvGraphicFramePr>
        <p:xfrm>
          <a:off x="330804" y="1863115"/>
          <a:ext cx="8417379" cy="105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333" y="211667"/>
            <a:ext cx="820631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6600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❶</a:t>
            </a:r>
            <a:r>
              <a:rPr lang="en-US" sz="4400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600" kern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[Li, T, Wang CCC’15]:</a:t>
            </a:r>
            <a:endParaRPr lang="en-US" sz="3600" kern="0" dirty="0" err="1" smtClean="0"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5405"/>
            <a:ext cx="8458200" cy="4316244"/>
          </a:xfrm>
          <a:ln>
            <a:noFill/>
          </a:ln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that the rank of </a:t>
            </a:r>
            <a:r>
              <a:rPr lang="en-US" sz="3200" b="0" i="1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0" i="1" baseline="-2500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any polynomial </a:t>
            </a:r>
            <a:r>
              <a:rPr lang="en-US" sz="3200" b="0" i="1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computing 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1/(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="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="0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="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800" b="0" i="1" baseline="-2500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b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0" i="1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US" sz="3200" b="0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0-1 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exponential.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 is not very hard;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degree lower bound on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(i.e., that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must be of degree precisely </a:t>
            </a:r>
            <a:r>
              <a:rPr lang="en-US" sz="3200" b="0" i="1" smtClean="0">
                <a:solidFill>
                  <a:srgbClr val="0606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b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[lower bound already in Impagliazzo, Pudlak, Sgall ‘99]</a:t>
            </a:r>
            <a:r>
              <a:rPr lang="en-US" sz="3200" b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smtClean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33" y="237593"/>
            <a:ext cx="8737600" cy="7286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Coefficient Dimension Lower Bound for </a:t>
            </a:r>
            <a:br>
              <a:rPr lang="en-US" sz="40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sz="40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function </a:t>
            </a:r>
            <a:r>
              <a:rPr lang="en-US" sz="4000" b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US" sz="3600" b="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0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600" b="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600" b="0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+…+</a:t>
            </a:r>
            <a:r>
              <a:rPr lang="en-US" sz="3600" b="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0" i="1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600" b="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600" b="0" i="1" baseline="-250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600" b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b="0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b="0" kern="120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over</a:t>
            </a:r>
            <a:r>
              <a:rPr lang="en-US" sz="4000" b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0-1 </a:t>
            </a:r>
            <a:r>
              <a:rPr lang="en-US" sz="3600" b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94106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Conclusions and Open Problems</a:t>
            </a:r>
            <a:endParaRPr lang="en-US" sz="80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28" y="544407"/>
            <a:ext cx="6238345" cy="609600"/>
          </a:xfrm>
        </p:spPr>
        <p:txBody>
          <a:bodyPr/>
          <a:lstStyle/>
          <a:p>
            <a:pPr algn="ctr"/>
            <a:r>
              <a:rPr lang="en-US" sz="3600" b="0" smtClean="0">
                <a:solidFill>
                  <a:srgbClr val="C00000"/>
                </a:solidFill>
              </a:rPr>
              <a:t>Conclusions &amp; Open Problems</a:t>
            </a:r>
            <a:endParaRPr lang="en-US" sz="3600" b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New </a:t>
            </a: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lower bound technique for fairly strong proof systems; Purely algebraic (non-combinatorial)</a:t>
            </a:r>
          </a:p>
          <a:p>
            <a:pPr marL="0" indent="0">
              <a:buNone/>
            </a:pPr>
            <a:r>
              <a:rPr lang="en-US" sz="3200" b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Open questions: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Prove lower bounds on IPS fragments for CNFs (more than single axiom)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Formidable open problem</a:t>
            </a:r>
            <a:r>
              <a:rPr lang="en-US" sz="32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prove lower bounds on non-commutative IPS</a:t>
            </a:r>
            <a:r>
              <a:rPr lang="en-US" sz="3200" b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3200" b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3200" b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155821">
            <a:off x="2413481" y="1942590"/>
            <a:ext cx="50780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6600" kern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Thank you </a:t>
            </a:r>
            <a:r>
              <a:rPr lang="en-US" sz="6600" kern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for</a:t>
            </a:r>
            <a:r>
              <a:rPr lang="en-US" sz="6600" kern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6600" kern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Listening</a:t>
            </a:r>
            <a:r>
              <a:rPr lang="en-US" sz="6600" kern="0" smtClean="0">
                <a:solidFill>
                  <a:srgbClr val="FF33CC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6600" kern="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!</a:t>
            </a:r>
            <a:endParaRPr lang="en-US" sz="6600" kern="0" dirty="0" smtClean="0">
              <a:solidFill>
                <a:srgbClr val="00B05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528" y="544407"/>
            <a:ext cx="6238345" cy="6096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C00000"/>
                </a:solidFill>
              </a:rPr>
              <a:t>Answers to Potential Questions Arising 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0667"/>
            <a:ext cx="8059738" cy="2522008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 sz="32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115801"/>
            <a:ext cx="8753196" cy="10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4315" y="124132"/>
            <a:ext cx="8107823" cy="431624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320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Polynomial Calculus (PC) over Formulas </a:t>
            </a:r>
          </a:p>
          <a:p>
            <a:pPr marL="0" indent="0">
              <a:buNone/>
            </a:pPr>
            <a:r>
              <a:rPr lang="en-US" sz="36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[</a:t>
            </a:r>
            <a:r>
              <a:rPr lang="en-US" sz="2800" dirty="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Grigoriev and </a:t>
            </a:r>
            <a:r>
              <a:rPr lang="en-US" sz="28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Hirsch 2003</a:t>
            </a:r>
            <a:r>
              <a:rPr lang="en-US" sz="3600" smtClean="0">
                <a:solidFill>
                  <a:srgbClr val="0070C0"/>
                </a:solidFill>
                <a:latin typeface="Calibri" panose="020F0502020204030204" pitchFamily="34" charset="0"/>
                <a:ea typeface="Cambria Math"/>
                <a:cs typeface="Times New Roman" panose="02020603050405020304" pitchFamily="18" charset="0"/>
              </a:rPr>
              <a:t>]:</a:t>
            </a:r>
            <a:endParaRPr lang="en-US" sz="3600" dirty="0" smtClean="0">
              <a:solidFill>
                <a:srgbClr val="0070C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mbria Math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9037" y="135252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1100587" y="200252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3" name="Rectangle 32"/>
          <p:cNvSpPr/>
          <p:nvPr/>
        </p:nvSpPr>
        <p:spPr>
          <a:xfrm>
            <a:off x="558654" y="2677658"/>
            <a:ext cx="2268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3488463" y="1270684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dirty="0"/>
          </a:p>
        </p:txBody>
      </p:sp>
      <p:sp>
        <p:nvSpPr>
          <p:cNvPr id="37" name="Rectangle 36"/>
          <p:cNvSpPr/>
          <p:nvPr/>
        </p:nvSpPr>
        <p:spPr>
          <a:xfrm>
            <a:off x="2217961" y="1557845"/>
            <a:ext cx="440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kern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+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stCxn id="31" idx="2"/>
            <a:endCxn id="32" idx="0"/>
          </p:cNvCxnSpPr>
          <p:nvPr/>
        </p:nvCxnSpPr>
        <p:spPr bwMode="auto">
          <a:xfrm flipH="1">
            <a:off x="2245292" y="1752638"/>
            <a:ext cx="66133" cy="24988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2"/>
            <a:endCxn id="32" idx="0"/>
          </p:cNvCxnSpPr>
          <p:nvPr/>
        </p:nvCxnSpPr>
        <p:spPr bwMode="auto">
          <a:xfrm flipH="1">
            <a:off x="2245292" y="1670794"/>
            <a:ext cx="1772323" cy="33173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2"/>
            <a:endCxn id="33" idx="0"/>
          </p:cNvCxnSpPr>
          <p:nvPr/>
        </p:nvCxnSpPr>
        <p:spPr bwMode="auto">
          <a:xfrm flipH="1">
            <a:off x="1692940" y="2402634"/>
            <a:ext cx="552352" cy="27502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080369" y="4622750"/>
            <a:ext cx="123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sp>
        <p:nvSpPr>
          <p:cNvPr id="74" name="Rectangle 73"/>
          <p:cNvSpPr/>
          <p:nvPr/>
        </p:nvSpPr>
        <p:spPr>
          <a:xfrm>
            <a:off x="1443652" y="2474750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628" y="3353384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26" name="Straight Arrow Connector 25"/>
          <p:cNvCxnSpPr>
            <a:stCxn id="33" idx="2"/>
            <a:endCxn id="25" idx="0"/>
          </p:cNvCxnSpPr>
          <p:nvPr/>
        </p:nvCxnSpPr>
        <p:spPr bwMode="auto">
          <a:xfrm flipH="1">
            <a:off x="1606853" y="3077768"/>
            <a:ext cx="86087" cy="27561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8094" y="3114122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3735" y="4110574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(-</a:t>
            </a:r>
            <a:r>
              <a:rPr lang="en-US" sz="2000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1+1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)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sp>
        <p:nvSpPr>
          <p:cNvPr id="38" name="Rectangle 37"/>
          <p:cNvSpPr/>
          <p:nvPr/>
        </p:nvSpPr>
        <p:spPr>
          <a:xfrm>
            <a:off x="878668" y="3815207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25" idx="2"/>
            <a:endCxn id="36" idx="0"/>
          </p:cNvCxnSpPr>
          <p:nvPr/>
        </p:nvCxnSpPr>
        <p:spPr bwMode="auto">
          <a:xfrm flipH="1">
            <a:off x="1485960" y="3753494"/>
            <a:ext cx="120893" cy="35708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44181" y="4917840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+ 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 </a:t>
            </a:r>
            <a:r>
              <a:rPr lang="el-GR" sz="16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•</a:t>
            </a:r>
            <a:r>
              <a:rPr lang="en-US" sz="2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44" name="Straight Arrow Connector 43"/>
          <p:cNvCxnSpPr>
            <a:stCxn id="36" idx="2"/>
            <a:endCxn id="43" idx="0"/>
          </p:cNvCxnSpPr>
          <p:nvPr/>
        </p:nvCxnSpPr>
        <p:spPr bwMode="auto">
          <a:xfrm>
            <a:off x="1485960" y="4510684"/>
            <a:ext cx="60446" cy="40715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58654" y="5548511"/>
            <a:ext cx="220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r>
              <a:rPr lang="en-US" sz="2000" b="1" i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endParaRPr lang="zh-CN" altLang="en-US" sz="1100" dirty="0"/>
          </a:p>
        </p:txBody>
      </p:sp>
      <p:cxnSp>
        <p:nvCxnSpPr>
          <p:cNvPr id="47" name="Straight Arrow Connector 46"/>
          <p:cNvCxnSpPr>
            <a:stCxn id="43" idx="2"/>
            <a:endCxn id="46" idx="0"/>
          </p:cNvCxnSpPr>
          <p:nvPr/>
        </p:nvCxnSpPr>
        <p:spPr bwMode="auto">
          <a:xfrm>
            <a:off x="1546406" y="5317950"/>
            <a:ext cx="114473" cy="23056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51961" y="4503251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23294" y="5860447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+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64" idx="2"/>
            <a:endCxn id="84" idx="0"/>
          </p:cNvCxnSpPr>
          <p:nvPr/>
        </p:nvCxnSpPr>
        <p:spPr bwMode="auto">
          <a:xfrm flipH="1">
            <a:off x="2214793" y="5022860"/>
            <a:ext cx="1481290" cy="1211155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 bwMode="auto">
          <a:xfrm>
            <a:off x="2687058" y="6615071"/>
            <a:ext cx="1504749" cy="67299"/>
          </a:xfrm>
          <a:prstGeom prst="straightConnector1">
            <a:avLst/>
          </a:prstGeom>
          <a:ln>
            <a:solidFill>
              <a:srgbClr val="00B0F0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12982" y="6234015"/>
            <a:ext cx="1603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1+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-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x</a:t>
            </a:r>
            <a:r>
              <a:rPr lang="en-US" sz="2000" b="1" i="1" kern="0" baseline="-2500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2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cxnSp>
        <p:nvCxnSpPr>
          <p:cNvPr id="86" name="Straight Arrow Connector 85"/>
          <p:cNvCxnSpPr>
            <a:stCxn id="46" idx="2"/>
            <a:endCxn id="84" idx="0"/>
          </p:cNvCxnSpPr>
          <p:nvPr/>
        </p:nvCxnSpPr>
        <p:spPr bwMode="auto">
          <a:xfrm>
            <a:off x="1660879" y="5948621"/>
            <a:ext cx="553914" cy="285394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4017614" y="6434070"/>
            <a:ext cx="1231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1</a:t>
            </a:r>
            <a:r>
              <a:rPr lang="en-US" b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 </a:t>
            </a:r>
            <a:r>
              <a:rPr lang="en-US" sz="2000" b="1" i="1" kern="0" dirty="0" smtClean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= </a:t>
            </a:r>
            <a:r>
              <a:rPr lang="en-US" sz="2000" b="1" kern="0" dirty="0">
                <a:solidFill>
                  <a:srgbClr val="0000CC"/>
                </a:solidFill>
                <a:effectLst/>
                <a:ea typeface="Cambria Math"/>
                <a:cs typeface="Times New Roman" panose="02020603050405020304" pitchFamily="18" charset="0"/>
              </a:rPr>
              <a:t>0</a:t>
            </a:r>
            <a:endParaRPr lang="zh-CN" altLang="en-US" sz="1100" b="1" dirty="0"/>
          </a:p>
        </p:txBody>
      </p:sp>
      <p:sp>
        <p:nvSpPr>
          <p:cNvPr id="130" name="Rectangle 129"/>
          <p:cNvSpPr/>
          <p:nvPr/>
        </p:nvSpPr>
        <p:spPr>
          <a:xfrm>
            <a:off x="1024987" y="5239970"/>
            <a:ext cx="2090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rewrite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27337" y="6351786"/>
            <a:ext cx="20901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kern="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Skipping some rules…</a:t>
            </a:r>
            <a:endParaRPr lang="zh-CN" altLang="en-US" sz="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633" y="1594149"/>
            <a:ext cx="4632752" cy="28206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632520" y="4512920"/>
              <a:ext cx="2255400" cy="463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5600" y="4496360"/>
                <a:ext cx="2290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5491400" y="4983440"/>
              <a:ext cx="2250000" cy="192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8080" y="4970480"/>
                <a:ext cx="226872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21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067" y="237067"/>
            <a:ext cx="88392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7200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❷</a:t>
            </a:r>
          </a:p>
          <a:p>
            <a:pPr>
              <a:spcBef>
                <a:spcPct val="20000"/>
              </a:spcBef>
              <a:buClr>
                <a:srgbClr val="507800"/>
              </a:buClr>
            </a:pPr>
            <a:r>
              <a:rPr lang="en-US" sz="4400" b="1" smtClean="0">
                <a:solidFill>
                  <a:srgbClr val="0000CC"/>
                </a:solidFill>
                <a:effectLst/>
                <a:latin typeface="Calibri"/>
                <a:cs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000" kern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[Forbes, Shpilka, T, Wigderson  CCC’16]: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4400" kern="0" smtClean="0">
                <a:solidFill>
                  <a:schemeClr val="accent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New IPS fragments lower bounds</a:t>
            </a:r>
            <a:endParaRPr lang="en-US" sz="4400" kern="0" dirty="0" err="1" smtClean="0">
              <a:solidFill>
                <a:schemeClr val="accent2">
                  <a:lumMod val="2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defRPr>
            </a:lvl9pPr>
          </a:lstStyle>
          <a:p>
            <a:r>
              <a:rPr lang="en-US" smtClean="0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0644" y="2537179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71" y="2366300"/>
            <a:ext cx="8966819" cy="7286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8800" b="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Frege Proofs</a:t>
            </a:r>
            <a:endParaRPr lang="en-US" sz="8800" b="0" dirty="0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423" y="1603612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899591" y="4010363"/>
                <a:ext cx="7617876" cy="2695237"/>
              </a:xfrm>
              <a:prstGeom prst="round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54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	</a:t>
                </a:r>
                <a:endParaRPr lang="en-US" altLang="zh-CN" sz="5400" b="1" i="1">
                  <a:solidFill>
                    <a:srgbClr val="4D4D4D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2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CN" sz="32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360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¬</m:t>
                              </m:r>
                              <m:r>
                                <a:rPr lang="en-US" altLang="zh-CN" sz="32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CN" sz="3600" i="1">
                  <a:solidFill>
                    <a:srgbClr val="0606C8"/>
                  </a:solidFill>
                  <a:effectLst/>
                  <a:latin typeface="Times New Roman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3200" i="1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i="1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i="1">
                  <a:solidFill>
                    <a:srgbClr val="3333CC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/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If</a:t>
                </a:r>
                <a:r>
                  <a:rPr lang="en-US" altLang="zh-CN" sz="48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54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and</a:t>
                </a:r>
                <a:r>
                  <a:rPr lang="en-US" sz="3600">
                    <a:solidFill>
                      <a:srgbClr val="3333CC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3600" b="1" i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3600" b="1">
                    <a:solidFill>
                      <a:srgbClr val="4D4D4D"/>
                    </a:solidFill>
                    <a:effectLst/>
                    <a:latin typeface="Times New Roman" pitchFamily="18" charset="0"/>
                    <a:ea typeface="Gulim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3600" i="1">
                  <a:solidFill>
                    <a:srgbClr val="0606C8"/>
                  </a:solidFill>
                  <a:effectLst/>
                  <a:latin typeface="Times New Roman" pitchFamily="18" charset="0"/>
                  <a:ea typeface="Gulim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1" y="4010363"/>
                <a:ext cx="7617876" cy="269523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9344" y="1148041"/>
            <a:ext cx="8354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Any 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standard textbook proof system for 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propositional tautologies</a:t>
            </a:r>
            <a:endParaRPr lang="en-US" altLang="zh-CN" sz="44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Start from </a:t>
            </a:r>
            <a:r>
              <a:rPr lang="en-US" altLang="zh-CN" sz="36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axioms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and derive,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using </a:t>
            </a:r>
            <a:r>
              <a:rPr lang="en-US" altLang="zh-CN" sz="360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derivation 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rules/axioms, 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new </a:t>
            </a:r>
            <a:r>
              <a:rPr lang="en-US" altLang="zh-CN" sz="36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tautologies</a:t>
            </a:r>
            <a:r>
              <a:rPr lang="en-US" altLang="zh-CN" sz="360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en-US" altLang="zh-CN" sz="360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all written </a:t>
            </a:r>
            <a:r>
              <a:rPr lang="en-US" altLang="zh-CN" sz="36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as </a:t>
            </a:r>
            <a:r>
              <a:rPr lang="en-US" altLang="zh-CN" sz="360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</a:rPr>
              <a:t>Boolean </a:t>
            </a:r>
            <a:r>
              <a:rPr lang="en-US" altLang="zh-CN" sz="360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</a:rPr>
              <a:t>formulas: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44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</a:t>
            </a:r>
            <a:r>
              <a:rPr lang="en-US" sz="4400" b="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Proofs </a:t>
            </a:r>
            <a:endParaRPr lang="en-US" sz="44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8423" y="1603612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99591" y="4083118"/>
            <a:ext cx="7617876" cy="2622482"/>
          </a:xfrm>
          <a:prstGeom prst="round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marL="381000" indent="-381000" algn="ctr" eaLnBrk="0" hangingPunct="0">
              <a:lnSpc>
                <a:spcPct val="95000"/>
              </a:lnSpc>
              <a:spcAft>
                <a:spcPct val="40000"/>
              </a:spcAft>
              <a:buClr>
                <a:srgbClr val="4D4D4D"/>
              </a:buClr>
            </a:pPr>
            <a:endParaRPr lang="en-US" sz="2800" dirty="0">
              <a:solidFill>
                <a:srgbClr val="111111"/>
              </a:solidFill>
              <a:latin typeface="Times New Roman" pitchFamily="18" charset="0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0474" y="1159965"/>
                <a:ext cx="8354926" cy="5698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endParaRPr lang="en-US" sz="3600" b="0" i="1" smtClean="0">
                  <a:solidFill>
                    <a:srgbClr val="3333CC"/>
                  </a:solidFill>
                  <a:effectLst/>
                  <a:latin typeface="Cambria Math" panose="02040503050406030204" pitchFamily="18" charset="0"/>
                  <a:ea typeface="+mj-ea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altLang="zh-CN" sz="5400" b="1" i="1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	</a:t>
                </a:r>
                <a:endParaRPr lang="en-US" altLang="zh-CN" sz="5400" b="1" i="1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2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zh-CN" sz="3200" b="1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1" i="1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zh-CN" sz="3600" b="0" i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600" b="0" i="1" smtClea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¬</m:t>
                              </m:r>
                              <m:r>
                                <a:rPr lang="en-US" altLang="zh-CN" sz="32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zh-CN" sz="3200" b="1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n-US" altLang="zh-CN" sz="3600" i="1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3600" b="0" i="1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zh-CN" sz="3600" b="0" i="1" smtClean="0">
                  <a:solidFill>
                    <a:srgbClr val="0606C8"/>
                  </a:solidFill>
                  <a:effectLst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sz="320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  <m:r>
                                <a:rPr lang="en-US" sz="320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rgbClr val="3333CC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3333CC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solidFill>
                                    <a:srgbClr val="3333CC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i="1" smtClean="0">
                  <a:solidFill>
                    <a:srgbClr val="3333CC"/>
                  </a:solidFill>
                  <a:effectLst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0"/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If</a:t>
                </a:r>
                <a:r>
                  <a:rPr lang="en-US" altLang="zh-CN" sz="48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zh-CN" sz="54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and</a:t>
                </a:r>
                <a:r>
                  <a:rPr lang="en-US" sz="3600">
                    <a:solidFill>
                      <a:srgbClr val="3333CC"/>
                    </a:solidFill>
                    <a:effectLst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sz="3600" i="1">
                        <a:solidFill>
                          <a:srgbClr val="3333CC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𝐵</m:t>
                    </m:r>
                  </m:oMath>
                </a14:m>
                <a:r>
                  <a:rPr lang="en-US" altLang="zh-CN" sz="3600" b="1" i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then</a:t>
                </a:r>
                <a:r>
                  <a:rPr lang="en-US" altLang="zh-CN" sz="3600" b="1" smtClean="0">
                    <a:solidFill>
                      <a:schemeClr val="tx1"/>
                    </a:solidFill>
                    <a:effectLst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zh-CN" sz="3600" i="1" smtClean="0">
                  <a:solidFill>
                    <a:srgbClr val="0606C8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74" y="1159965"/>
                <a:ext cx="8354926" cy="5698035"/>
              </a:xfrm>
              <a:prstGeom prst="rect">
                <a:avLst/>
              </a:prstGeom>
              <a:blipFill rotWithShape="0">
                <a:blip r:embed="rId3"/>
                <a:stretch>
                  <a:fillRect b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z="4400" b="0" kern="120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Frege </a:t>
            </a:r>
            <a:r>
              <a:rPr lang="en-US" sz="4400" b="0" kern="12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Proofs </a:t>
            </a:r>
            <a:endParaRPr lang="en-US" sz="4400" b="0" kern="1200" dirty="0">
              <a:solidFill>
                <a:srgbClr val="C00000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" y="1239520"/>
                <a:ext cx="8737600" cy="2229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1" i="1" kern="0" smtClea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d>
                            <m:dPr>
                              <m:ctrlP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→</m:t>
                              </m:r>
                              <m:r>
                                <a:rPr lang="en-US" sz="2000" b="1" i="1" kern="0">
                                  <a:solidFill>
                                    <a:srgbClr val="0606C8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→(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d>
                        <m:dPr>
                          <m:ctrlP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→</m:t>
                          </m:r>
                          <m:r>
                            <a:rPr lang="en-US" sz="2000" b="1" i="1" kern="0">
                              <a:solidFill>
                                <a:srgbClr val="0606C8"/>
                              </a:solidFill>
                              <a:effectLst/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              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→((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)→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𝒙</m:t>
                      </m:r>
                      <m:r>
                        <a:rPr lang="en-US" sz="2000" b="1" i="1" kern="0" smtClean="0">
                          <a:solidFill>
                            <a:srgbClr val="0606C8"/>
                          </a:solidFill>
                          <a:effectLst/>
                          <a:latin typeface="Cambria Math" panose="02040503050406030204" pitchFamily="18" charset="0"/>
                          <a:cs typeface="Calibri" pitchFamily="34" charset="0"/>
                        </a:rPr>
                        <m:t>)</m:t>
                      </m:r>
                    </m:oMath>
                  </m:oMathPara>
                </a14:m>
                <a:endParaRPr lang="en-US" sz="20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𝒙</m:t>
                        </m:r>
                        <m:r>
                          <a:rPr lang="en-US" sz="2400" b="1" i="1" kern="0" smtClean="0">
                            <a:solidFill>
                              <a:srgbClr val="0606C8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  <m:t>→</m:t>
                        </m:r>
                        <m:d>
                          <m:dPr>
                            <m:ctrlP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→</m:t>
                            </m:r>
                            <m:r>
                              <a:rPr lang="en-US" sz="2400" b="1" i="1" kern="0" smtClean="0">
                                <a:solidFill>
                                  <a:srgbClr val="0606C8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→(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endParaRPr lang="en-US" sz="2400" b="1" i="1" kern="0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endParaRPr lang="en-US" sz="2400" b="1" ker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algn="l">
                  <a:spcBef>
                    <a:spcPct val="20000"/>
                  </a:spcBef>
                  <a:buClr>
                    <a:srgbClr val="507800"/>
                  </a:buClr>
                </a:pPr>
                <a:r>
                  <a:rPr lang="en-US" sz="2400" b="1" i="1" kern="0" smtClean="0">
                    <a:solidFill>
                      <a:srgbClr val="0606C8"/>
                    </a:solidFill>
                    <a:effectLst/>
                    <a:latin typeface="Calibri" pitchFamily="34" charset="0"/>
                    <a:cs typeface="Calibri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  <m:r>
                      <a:rPr lang="en-US" sz="2400" b="1" i="1" kern="0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endParaRPr lang="en-US" sz="2400" b="1" i="1" kern="0" dirty="0" err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239520"/>
                <a:ext cx="8737600" cy="2229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 bwMode="auto">
          <a:xfrm>
            <a:off x="2153920" y="1625600"/>
            <a:ext cx="203200" cy="42672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423920" y="1625600"/>
            <a:ext cx="3474720" cy="5486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976880" y="2458720"/>
            <a:ext cx="1178560" cy="59944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480560" y="2519680"/>
            <a:ext cx="1869440" cy="51816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3173" y="3355163"/>
            <a:ext cx="45817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Size of proof = </a:t>
            </a:r>
            <a:r>
              <a:rPr lang="en-US" sz="20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number of symbols it takes to write down the proof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(=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total number of logical gates + variables in proof)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4881" y="3101041"/>
            <a:ext cx="3869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Example: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   </a:t>
            </a:r>
            <a:r>
              <a:rPr lang="en-US" sz="3600" dirty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size</a:t>
            </a:r>
            <a:r>
              <a:rPr lang="en-US" sz="3600" dirty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 </a:t>
            </a:r>
            <a:r>
              <a:rPr lang="en-US" sz="3600" dirty="0" smtClean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= </a:t>
            </a:r>
            <a:r>
              <a:rPr lang="en-US" sz="3600" dirty="0">
                <a:solidFill>
                  <a:srgbClr val="0606C8"/>
                </a:solidFill>
                <a:effectLst/>
                <a:latin typeface="Calibri" panose="020F0502020204030204" pitchFamily="34" charset="0"/>
                <a:ea typeface="+mn-ea"/>
                <a:sym typeface="Wingdings" pitchFamily="2" charset="2"/>
              </a:rPr>
              <a:t>41</a:t>
            </a:r>
          </a:p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800" b="1" dirty="0" smtClean="0">
              <a:solidFill>
                <a:srgbClr val="002060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204788" y="74613"/>
            <a:ext cx="87376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CEEE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400" b="0" kern="1200" smtClean="0">
                <a:solidFill>
                  <a:srgbClr val="C00000"/>
                </a:solidFill>
                <a:effectLst/>
                <a:latin typeface="Calibri" pitchFamily="34" charset="0"/>
                <a:ea typeface="Gulim" pitchFamily="34" charset="-127"/>
                <a:cs typeface="Calibri" pitchFamily="34" charset="0"/>
              </a:rPr>
              <a:t>Observation about Frege Proofs </a:t>
            </a:r>
            <a:endParaRPr lang="en-US" sz="4400" b="0" kern="1200" dirty="0">
              <a:solidFill>
                <a:srgbClr val="C00000"/>
              </a:solidFill>
              <a:effectLst/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4788" y="1087120"/>
                <a:ext cx="8522652" cy="225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Assume we know </a:t>
                </a:r>
                <a14:m>
                  <m:oMath xmlns:m="http://schemas.openxmlformats.org/officeDocument/2006/math">
                    <m:r>
                      <a:rPr lang="en-US" sz="4400" b="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4400" b="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𝑦</m:t>
                    </m:r>
                  </m:oMath>
                </a14:m>
                <a:r>
                  <a:rPr lang="en-US" sz="440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and we wish to “</a:t>
                </a:r>
                <a:r>
                  <a:rPr lang="en-US" sz="440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commute it</a:t>
                </a:r>
                <a:r>
                  <a:rPr lang="en-US" sz="440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”: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𝑦</m:t>
                    </m:r>
                    <m:r>
                      <a:rPr lang="en-US" sz="4400" b="0" i="1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∧</m:t>
                    </m:r>
                    <m:r>
                      <a:rPr lang="en-US" sz="4400" b="0" i="1" smtClean="0">
                        <a:solidFill>
                          <a:srgbClr val="0606C8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</m:oMath>
                </a14:m>
                <a:endParaRPr lang="en-US" sz="4400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571500" indent="-571500" algn="l">
                  <a:spcBef>
                    <a:spcPct val="20000"/>
                  </a:spcBef>
                  <a:buClr>
                    <a:srgbClr val="507800"/>
                  </a:buClr>
                  <a:buFont typeface="Arial" panose="020B0604020202020204" pitchFamily="34" charset="0"/>
                  <a:buChar char="•"/>
                </a:pPr>
                <a:r>
                  <a:rPr lang="en-US" sz="440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We </a:t>
                </a:r>
                <a:r>
                  <a:rPr lang="en-US" sz="440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need to </a:t>
                </a:r>
                <a:r>
                  <a:rPr lang="en-US" sz="4400" smtClean="0">
                    <a:solidFill>
                      <a:srgbClr val="FF000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explicitly</a:t>
                </a:r>
                <a:r>
                  <a:rPr lang="en-US" sz="440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derive </a:t>
                </a:r>
                <a:r>
                  <a:rPr lang="en-US" sz="440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it. </a:t>
                </a:r>
                <a:endParaRPr lang="en-US" sz="4400" smtClean="0">
                  <a:solidFill>
                    <a:srgbClr val="111111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8" y="1087120"/>
                <a:ext cx="8522652" cy="2259080"/>
              </a:xfrm>
              <a:prstGeom prst="rect">
                <a:avLst/>
              </a:prstGeom>
              <a:blipFill rotWithShape="0">
                <a:blip r:embed="rId3"/>
                <a:stretch>
                  <a:fillRect l="-2647" t="-5391" b="-1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361E0-188A-42D1-B60E-C80EB60F07FB}" type="slidenum">
              <a:rPr lang="en-US" smtClean="0"/>
              <a:pPr/>
              <a:t>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899591" y="4083118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endParaRPr lang="en-US" sz="3600" b="1" dirty="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81" y="378225"/>
            <a:ext cx="835492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Can we prove </a:t>
            </a:r>
            <a:r>
              <a:rPr lang="en-US" altLang="zh-CN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super-polynomial size lower </a:t>
            </a: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bounds </a:t>
            </a:r>
            <a:r>
              <a:rPr lang="en-US" altLang="zh-CN" sz="400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on </a:t>
            </a:r>
            <a:r>
              <a:rPr lang="en-US" altLang="zh-CN" sz="4000" smtClean="0"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Frege proofs</a:t>
            </a:r>
            <a:r>
              <a:rPr lang="en-US" altLang="zh-CN" sz="4000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? </a:t>
            </a: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40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sz="4000" b="1" kern="0" dirty="0" smtClean="0">
              <a:solidFill>
                <a:srgbClr val="C6D3AD">
                  <a:lumMod val="50000"/>
                </a:srgbClr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algn="l"/>
            <a:endParaRPr lang="en-US" altLang="zh-CN" sz="3600" b="1" dirty="0" smtClean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en-US" altLang="zh-CN" sz="3200" b="1" dirty="0" smtClean="0">
              <a:solidFill>
                <a:schemeClr val="tx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7691" y="2269293"/>
            <a:ext cx="8120906" cy="2808281"/>
          </a:xfrm>
          <a:prstGeom prst="roundRect">
            <a:avLst>
              <a:gd name="adj" fmla="val 492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altLang="zh-CN" sz="32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Major open question</a:t>
            </a:r>
            <a:r>
              <a:rPr lang="en-US" altLang="zh-CN" sz="32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: prove 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that there is a family 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{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600" i="1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kern="0" baseline="-2500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, …} 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of</a:t>
            </a:r>
            <a:r>
              <a:rPr lang="en-US" altLang="zh-CN" sz="36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tautologies </a:t>
            </a:r>
            <a:r>
              <a:rPr lang="en-US" altLang="zh-CN" sz="32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such that 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for </a:t>
            </a:r>
            <a:r>
              <a:rPr lang="en-US" altLang="zh-CN" sz="3200" u="sng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no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polynomial </a:t>
            </a:r>
            <a:r>
              <a:rPr lang="en-US" altLang="zh-CN" sz="3600" i="1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(∙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the minimal propositional-calculus proof 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size of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3600" i="1" kern="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i="1" kern="0" baseline="-2500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6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3200" kern="0" dirty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is </a:t>
            </a:r>
            <a:r>
              <a:rPr lang="en-US" altLang="zh-CN" sz="3200" kern="0" dirty="0" smtClean="0"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at most  </a:t>
            </a:r>
            <a:r>
              <a:rPr lang="en-US" altLang="zh-CN" sz="3600" i="1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p</a:t>
            </a:r>
            <a:r>
              <a:rPr lang="en-US" altLang="zh-CN" sz="3600" kern="0" dirty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(|</a:t>
            </a:r>
            <a:r>
              <a:rPr lang="en-US" altLang="zh-CN" sz="3600" i="1" kern="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3600" i="1" kern="0" baseline="-25000" dirty="0" err="1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600" kern="0" dirty="0" smtClean="0">
                <a:solidFill>
                  <a:srgbClr val="0606C8"/>
                </a:solidFill>
                <a:effectLst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|)</a:t>
            </a:r>
            <a:endParaRPr lang="en-US" altLang="zh-CN" sz="3600" kern="0" dirty="0" smtClean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3">
  <a:themeElements>
    <a:clrScheme name="business5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wrap="square" lIns="0" tIns="0" rIns="0" bIns="0" anchor="ctr" anchorCtr="0">
        <a:noAutofit/>
      </a:bodyPr>
      <a:lstStyle>
        <a:defPPr marL="381000" indent="-381000" eaLnBrk="0" hangingPunct="0">
          <a:lnSpc>
            <a:spcPct val="95000"/>
          </a:lnSpc>
          <a:spcAft>
            <a:spcPct val="40000"/>
          </a:spcAft>
          <a:buClr>
            <a:srgbClr val="4D4D4D"/>
          </a:buClr>
          <a:defRPr sz="2800" dirty="0">
            <a:solidFill>
              <a:srgbClr val="111111"/>
            </a:solidFill>
            <a:latin typeface="Times New Roman" pitchFamily="18" charset="0"/>
            <a:ea typeface="Gulim" pitchFamily="34" charset="-127"/>
          </a:defRPr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 bwMode="auto"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Bef>
            <a:spcPct val="20000"/>
          </a:spcBef>
          <a:buClr>
            <a:srgbClr val="507800"/>
          </a:buClr>
          <a:defRPr sz="3200" b="1" kern="0" dirty="0" err="1" smtClean="0">
            <a:solidFill>
              <a:srgbClr val="C00000"/>
            </a:solidFill>
            <a:effectLst/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usiness5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52354</TotalTime>
  <Words>1290</Words>
  <Application>Microsoft Office PowerPoint</Application>
  <PresentationFormat>On-screen Show (4:3)</PresentationFormat>
  <Paragraphs>355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宋体</vt:lpstr>
      <vt:lpstr>Arial</vt:lpstr>
      <vt:lpstr>Calibri</vt:lpstr>
      <vt:lpstr>Cambria Math</vt:lpstr>
      <vt:lpstr>Comic Sans MS</vt:lpstr>
      <vt:lpstr>Gulim</vt:lpstr>
      <vt:lpstr>Mathematica1</vt:lpstr>
      <vt:lpstr>Times New Roman</vt:lpstr>
      <vt:lpstr>Verdana</vt:lpstr>
      <vt:lpstr>Wingdings</vt:lpstr>
      <vt:lpstr>Business3</vt:lpstr>
      <vt:lpstr>Frege Lower Bounds &amp; Algebraic Circuit Complexity  </vt:lpstr>
      <vt:lpstr>Sketch</vt:lpstr>
      <vt:lpstr>PowerPoint Presentation</vt:lpstr>
      <vt:lpstr>PowerPoint Presentation</vt:lpstr>
      <vt:lpstr>Frege Proofs</vt:lpstr>
      <vt:lpstr>Frege Proofs </vt:lpstr>
      <vt:lpstr>Frege Proofs </vt:lpstr>
      <vt:lpstr>PowerPoint Presentation</vt:lpstr>
      <vt:lpstr>PowerPoint Presentation</vt:lpstr>
      <vt:lpstr>(Algebraic)  Non-Commutative Formulas</vt:lpstr>
      <vt:lpstr>PowerPoint Presentation</vt:lpstr>
      <vt:lpstr>PowerPoint Presentation</vt:lpstr>
      <vt:lpstr>PowerPoint Presentation</vt:lpstr>
      <vt:lpstr> The Argument: We characterize a proof as a single non-commutative formula by introducing: The non-commutative IPS  [following the (commutative) IPS of Grochow-Pitassi ’14]</vt:lpstr>
      <vt:lpstr>The  Non-Commutative Ideal Proof System </vt:lpstr>
      <vt:lpstr>  First,  a CNF’s    x1 ⋁ ¬ x2  ,     ¬ x2 ⋁ ¬ x1  ,       x2                                  (1)  as non-commutative polynomial equations:                        (1-x1) x2 = 0 ,      x2 x1 = 0 ,      1-x2 = 0                     (2)                       So (1) is satisfied by a given 0-1 assignment iff (2) is.</vt:lpstr>
      <vt:lpstr>PowerPoint Presentation</vt:lpstr>
      <vt:lpstr>PowerPoint Presentation</vt:lpstr>
      <vt:lpstr>Non-Commutative IPS Simulates Frege </vt:lpstr>
      <vt:lpstr>Non-commutative IPS simulates Frege</vt:lpstr>
      <vt:lpstr>PC over Formulas: Formal Definition [Grigoriev, Hirsch ’03]</vt:lpstr>
      <vt:lpstr>Converting the Proof DAG into a Tree</vt:lpstr>
      <vt:lpstr>Small PC over formulas proof of G   Small non-commutative IPS proof of G</vt:lpstr>
      <vt:lpstr>Second Direction of Simulation</vt:lpstr>
      <vt:lpstr>PowerPoint Presentation</vt:lpstr>
      <vt:lpstr>Functional Framework</vt:lpstr>
      <vt:lpstr>Success of the Framework: roABPs, Multilinear Formulas </vt:lpstr>
      <vt:lpstr>Read Once Algebraic Branching Programs</vt:lpstr>
      <vt:lpstr>PowerPoint Presentation</vt:lpstr>
      <vt:lpstr>Coefficient Dimension Lower Bound for  function 1/(x1 y1+…+xn yn - b) over 0-1  </vt:lpstr>
      <vt:lpstr>Conclusions and Open Problems</vt:lpstr>
      <vt:lpstr>Conclusions &amp; Open Problems</vt:lpstr>
      <vt:lpstr>PowerPoint Presentation</vt:lpstr>
      <vt:lpstr>Answers to Potential Questions Arising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Wondershare DemoCreator</dc:title>
  <dc:subject>Business PowerPoint Template</dc:subject>
  <dc:creator>Hardy</dc:creator>
  <cp:keywords>Business PowerPoint Template</cp:keywords>
  <dc:description>Copyright © Wondershare Software Co., Ltd. All Rights Reserved.</dc:description>
  <cp:lastModifiedBy>Holderlin</cp:lastModifiedBy>
  <cp:revision>1861</cp:revision>
  <cp:lastPrinted>2012-06-23T09:45:37Z</cp:lastPrinted>
  <dcterms:created xsi:type="dcterms:W3CDTF">2012-05-09T14:29:33Z</dcterms:created>
  <dcterms:modified xsi:type="dcterms:W3CDTF">2016-06-27T14:32:51Z</dcterms:modified>
  <cp:category>Business</cp:category>
</cp:coreProperties>
</file>