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tags/tag2.xml" ContentType="application/vnd.openxmlformats-officedocument.presentationml.tags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4" r:id="rId1"/>
  </p:sldMasterIdLst>
  <p:notesMasterIdLst>
    <p:notesMasterId r:id="rId28"/>
  </p:notesMasterIdLst>
  <p:handoutMasterIdLst>
    <p:handoutMasterId r:id="rId29"/>
  </p:handoutMasterIdLst>
  <p:sldIdLst>
    <p:sldId id="541" r:id="rId2"/>
    <p:sldId id="542" r:id="rId3"/>
    <p:sldId id="543" r:id="rId4"/>
    <p:sldId id="405" r:id="rId5"/>
    <p:sldId id="499" r:id="rId6"/>
    <p:sldId id="464" r:id="rId7"/>
    <p:sldId id="519" r:id="rId8"/>
    <p:sldId id="424" r:id="rId9"/>
    <p:sldId id="520" r:id="rId10"/>
    <p:sldId id="521" r:id="rId11"/>
    <p:sldId id="523" r:id="rId12"/>
    <p:sldId id="522" r:id="rId13"/>
    <p:sldId id="524" r:id="rId14"/>
    <p:sldId id="525" r:id="rId15"/>
    <p:sldId id="527" r:id="rId16"/>
    <p:sldId id="526" r:id="rId17"/>
    <p:sldId id="528" r:id="rId18"/>
    <p:sldId id="529" r:id="rId19"/>
    <p:sldId id="409" r:id="rId20"/>
    <p:sldId id="538" r:id="rId21"/>
    <p:sldId id="531" r:id="rId22"/>
    <p:sldId id="532" r:id="rId23"/>
    <p:sldId id="534" r:id="rId24"/>
    <p:sldId id="535" r:id="rId25"/>
    <p:sldId id="536" r:id="rId26"/>
    <p:sldId id="448" r:id="rId27"/>
  </p:sldIdLst>
  <p:sldSz cx="9144000" cy="6858000" type="screen4x3"/>
  <p:notesSz cx="6934200" cy="9205913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defRPr sz="3200" b="1" kern="1200">
        <a:solidFill>
          <a:srgbClr val="000099"/>
        </a:solidFill>
        <a:latin typeface="Comic Sans MS" pitchFamily="66" charset="0"/>
        <a:ea typeface="+mn-ea"/>
        <a:cs typeface="Arial" charset="0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defRPr sz="3200" b="1" kern="1200">
        <a:solidFill>
          <a:srgbClr val="000099"/>
        </a:solidFill>
        <a:latin typeface="Comic Sans MS" pitchFamily="66" charset="0"/>
        <a:ea typeface="+mn-ea"/>
        <a:cs typeface="Arial" charset="0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defRPr sz="3200" b="1" kern="1200">
        <a:solidFill>
          <a:srgbClr val="000099"/>
        </a:solidFill>
        <a:latin typeface="Comic Sans MS" pitchFamily="66" charset="0"/>
        <a:ea typeface="+mn-ea"/>
        <a:cs typeface="Arial" charset="0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defRPr sz="3200" b="1" kern="1200">
        <a:solidFill>
          <a:srgbClr val="000099"/>
        </a:solidFill>
        <a:latin typeface="Comic Sans MS" pitchFamily="66" charset="0"/>
        <a:ea typeface="+mn-ea"/>
        <a:cs typeface="Arial" charset="0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defRPr sz="3200" b="1" kern="1200">
        <a:solidFill>
          <a:srgbClr val="000099"/>
        </a:solidFill>
        <a:latin typeface="Comic Sans MS" pitchFamily="66" charset="0"/>
        <a:ea typeface="+mn-ea"/>
        <a:cs typeface="Arial" charset="0"/>
      </a:defRPr>
    </a:lvl5pPr>
    <a:lvl6pPr marL="2286000" algn="l" defTabSz="914400" rtl="0" eaLnBrk="1" latinLnBrk="0" hangingPunct="1">
      <a:defRPr sz="3200" b="1" kern="1200">
        <a:solidFill>
          <a:srgbClr val="000099"/>
        </a:solidFill>
        <a:latin typeface="Comic Sans MS" pitchFamily="66" charset="0"/>
        <a:ea typeface="+mn-ea"/>
        <a:cs typeface="Arial" charset="0"/>
      </a:defRPr>
    </a:lvl6pPr>
    <a:lvl7pPr marL="2743200" algn="l" defTabSz="914400" rtl="0" eaLnBrk="1" latinLnBrk="0" hangingPunct="1">
      <a:defRPr sz="3200" b="1" kern="1200">
        <a:solidFill>
          <a:srgbClr val="000099"/>
        </a:solidFill>
        <a:latin typeface="Comic Sans MS" pitchFamily="66" charset="0"/>
        <a:ea typeface="+mn-ea"/>
        <a:cs typeface="Arial" charset="0"/>
      </a:defRPr>
    </a:lvl7pPr>
    <a:lvl8pPr marL="3200400" algn="l" defTabSz="914400" rtl="0" eaLnBrk="1" latinLnBrk="0" hangingPunct="1">
      <a:defRPr sz="3200" b="1" kern="1200">
        <a:solidFill>
          <a:srgbClr val="000099"/>
        </a:solidFill>
        <a:latin typeface="Comic Sans MS" pitchFamily="66" charset="0"/>
        <a:ea typeface="+mn-ea"/>
        <a:cs typeface="Arial" charset="0"/>
      </a:defRPr>
    </a:lvl8pPr>
    <a:lvl9pPr marL="3657600" algn="l" defTabSz="914400" rtl="0" eaLnBrk="1" latinLnBrk="0" hangingPunct="1">
      <a:defRPr sz="3200" b="1" kern="1200">
        <a:solidFill>
          <a:srgbClr val="000099"/>
        </a:solidFill>
        <a:latin typeface="Comic Sans MS" pitchFamily="66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0000FF"/>
    <a:srgbClr val="000066"/>
    <a:srgbClr val="009900"/>
    <a:srgbClr val="000099"/>
    <a:srgbClr val="FF0000"/>
    <a:srgbClr val="3333CC"/>
    <a:srgbClr val="669900"/>
    <a:srgbClr val="666633"/>
    <a:srgbClr val="33CC33"/>
    <a:srgbClr val="00CC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סגנון ביניים 2 - הדגשה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5464" autoAdjust="0"/>
    <p:restoredTop sz="77189" autoAdjust="0"/>
  </p:normalViewPr>
  <p:slideViewPr>
    <p:cSldViewPr snapToObjects="1">
      <p:cViewPr varScale="1">
        <p:scale>
          <a:sx n="38" d="100"/>
          <a:sy n="38" d="100"/>
        </p:scale>
        <p:origin x="-82" y="-403"/>
      </p:cViewPr>
      <p:guideLst>
        <p:guide orient="horz" pos="316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68"/>
    </p:cViewPr>
  </p:sorterViewPr>
  <p:notesViewPr>
    <p:cSldViewPr snapToObjects="1">
      <p:cViewPr varScale="1">
        <p:scale>
          <a:sx n="41" d="100"/>
          <a:sy n="41" d="100"/>
        </p:scale>
        <p:origin x="-1392" y="-72"/>
      </p:cViewPr>
      <p:guideLst>
        <p:guide orient="horz" pos="2899"/>
        <p:guide pos="218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wrap="square" lIns="91266" tIns="44832" rIns="91266" bIns="44832" numCol="1" anchor="b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buClrTx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9063" y="0"/>
            <a:ext cx="3005137" cy="460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wrap="square" lIns="91266" tIns="44832" rIns="91266" bIns="44832" numCol="1" anchor="b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buClrTx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983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45538"/>
            <a:ext cx="3005138" cy="460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wrap="square" lIns="91266" tIns="44832" rIns="91266" bIns="44832" numCol="1" anchor="b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buClrTx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983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63" y="8745538"/>
            <a:ext cx="3005137" cy="460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wrap="square" lIns="91266" tIns="44832" rIns="91266" bIns="44832" numCol="1" anchor="b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buClrTx/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1F281F56-4407-4492-9160-2C10054F9C1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buClrTx/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9063" y="0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buClrTx/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0563"/>
            <a:ext cx="4603750" cy="34528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373563"/>
            <a:ext cx="5086350" cy="414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455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6" tIns="46113" rIns="92226" bIns="46113" numCol="1" anchor="b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buClrTx/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63" y="8745538"/>
            <a:ext cx="3005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6" tIns="46113" rIns="92226" bIns="46113" numCol="1" anchor="b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buClrTx/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B9844235-5D98-4050-B72D-14B64DAE5F6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2B01C40-1695-4421-9029-01BBDBA6E197}" type="slidenum">
              <a:rPr lang="he-IL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15</a:t>
            </a:r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44235-5D98-4050-B72D-14B64DAE5F65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15</a:t>
            </a:r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44235-5D98-4050-B72D-14B64DAE5F65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18</a:t>
            </a:r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44235-5D98-4050-B72D-14B64DAE5F65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19</a:t>
            </a:r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44235-5D98-4050-B72D-14B64DAE5F65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21</a:t>
            </a:r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44235-5D98-4050-B72D-14B64DAE5F65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24</a:t>
            </a:r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44235-5D98-4050-B72D-14B64DAE5F65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26</a:t>
            </a:r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44235-5D98-4050-B72D-14B64DAE5F65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5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29</a:t>
            </a:r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5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29</a:t>
            </a:r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5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34</a:t>
            </a: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44235-5D98-4050-B72D-14B64DAE5F6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5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36</a:t>
            </a:r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5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38</a:t>
            </a:r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5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40</a:t>
            </a:r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5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41</a:t>
            </a: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3</a:t>
            </a:r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44235-5D98-4050-B72D-14B64DAE5F6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5</a:t>
            </a:r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44235-5D98-4050-B72D-14B64DAE5F6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6</a:t>
            </a:r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44235-5D98-4050-B72D-14B64DAE5F6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8</a:t>
            </a:r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44235-5D98-4050-B72D-14B64DAE5F6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10</a:t>
            </a:r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44235-5D98-4050-B72D-14B64DAE5F6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1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3738" y="4373563"/>
            <a:ext cx="5546725" cy="4141787"/>
          </a:xfrm>
        </p:spPr>
        <p:txBody>
          <a:bodyPr/>
          <a:lstStyle/>
          <a:p>
            <a:r>
              <a:rPr lang="en-US" smtClean="0"/>
              <a:t>11</a:t>
            </a:r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13</a:t>
            </a:r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44235-5D98-4050-B72D-14B64DAE5F65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EF3875F-1F65-42BF-992B-B524CA0826F7}" type="slidenum">
              <a:rPr lang="en-US"/>
              <a:pPr/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2DB6E2F-7E55-4FAD-A9B1-91CC5E2A84DF}" type="slidenum">
              <a:rPr lang="en-US"/>
              <a:pPr/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757988" y="74613"/>
            <a:ext cx="2184400" cy="5945187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204788" y="74613"/>
            <a:ext cx="6400800" cy="5945187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915D289-0957-4C40-8107-ED6E2018261A}" type="slidenum">
              <a:rPr lang="en-US"/>
              <a:pPr/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 preserve="1">
  <p:cSld name="כותרת, טקסט ו- 2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04788" y="74613"/>
            <a:ext cx="8737600" cy="728662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half" idx="1"/>
          </p:nvPr>
        </p:nvSpPr>
        <p:spPr>
          <a:xfrm>
            <a:off x="204788" y="1106488"/>
            <a:ext cx="4292600" cy="4913312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2"/>
          </p:nvPr>
        </p:nvSpPr>
        <p:spPr>
          <a:xfrm>
            <a:off x="4649788" y="1106488"/>
            <a:ext cx="4292600" cy="2379662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3"/>
          </p:nvPr>
        </p:nvSpPr>
        <p:spPr>
          <a:xfrm>
            <a:off x="4649788" y="3638550"/>
            <a:ext cx="4292600" cy="238125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0"/>
          </p:nvPr>
        </p:nvSpPr>
        <p:spPr>
          <a:xfrm>
            <a:off x="8305800" y="6400800"/>
            <a:ext cx="609600" cy="304800"/>
          </a:xfrm>
        </p:spPr>
        <p:txBody>
          <a:bodyPr/>
          <a:lstStyle>
            <a:lvl1pPr>
              <a:defRPr/>
            </a:lvl1pPr>
          </a:lstStyle>
          <a:p>
            <a:fld id="{FE0B73E5-10C0-4FFA-8800-6744C1F8F6F4}" type="slidenum">
              <a:rPr lang="en-US"/>
              <a:pPr/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 preserve="1">
  <p:cSld name="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/>
          <p:cNvSpPr>
            <a:spLocks noGrp="1"/>
          </p:cNvSpPr>
          <p:nvPr>
            <p:ph/>
          </p:nvPr>
        </p:nvSpPr>
        <p:spPr>
          <a:xfrm>
            <a:off x="204788" y="74613"/>
            <a:ext cx="8737600" cy="5945187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0"/>
          </p:nvPr>
        </p:nvSpPr>
        <p:spPr>
          <a:xfrm>
            <a:off x="8305800" y="6400800"/>
            <a:ext cx="609600" cy="304800"/>
          </a:xfrm>
        </p:spPr>
        <p:txBody>
          <a:bodyPr/>
          <a:lstStyle>
            <a:lvl1pPr>
              <a:defRPr/>
            </a:lvl1pPr>
          </a:lstStyle>
          <a:p>
            <a:fld id="{03DDE9C8-B19D-4426-A97D-F9EF95A08B55}" type="slidenum">
              <a:rPr lang="en-US"/>
              <a:pPr/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6D4BE0B-C4DB-4F89-BA75-FA3B938AE30C}" type="slidenum">
              <a:rPr lang="en-US"/>
              <a:pPr/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9086B1E-7498-4331-8632-6C24240C0A35}" type="slidenum">
              <a:rPr lang="en-US"/>
              <a:pPr/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204788" y="1106488"/>
            <a:ext cx="4292600" cy="4913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9788" y="1106488"/>
            <a:ext cx="4292600" cy="4913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58C1476-DD7A-4E2F-B691-69FDFAF670DC}" type="slidenum">
              <a:rPr lang="en-US"/>
              <a:pPr/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A8F6748-2C64-4D3C-AD99-CA1E502AC200}" type="slidenum">
              <a:rPr lang="en-US"/>
              <a:pPr/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F1AC8E8-26B9-4673-B00B-9FF26888D601}" type="slidenum">
              <a:rPr lang="en-US"/>
              <a:pPr/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מספר שקופית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482AE8B-CB33-46B9-8961-4B9F69EC68EC}" type="slidenum">
              <a:rPr lang="en-US"/>
              <a:pPr/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3B83050-BDB8-4733-9692-2A9BB196FC17}" type="slidenum">
              <a:rPr lang="en-US"/>
              <a:pPr/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84AE38A-D819-43FE-8D7B-1874C3FA4161}" type="slidenum">
              <a:rPr lang="en-US"/>
              <a:pPr/>
              <a:t>‹#›</a:t>
            </a:fld>
            <a:endParaRPr lang="en-US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9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04788" y="74613"/>
            <a:ext cx="8737600" cy="728662"/>
          </a:xfrm>
          <a:prstGeom prst="rect">
            <a:avLst/>
          </a:prstGeom>
          <a:solidFill>
            <a:srgbClr val="EAEAEA"/>
          </a:solidFill>
          <a:ln w="12700">
            <a:noFill/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wrap="square" lIns="90488" tIns="44450" rIns="90488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Title</a:t>
            </a:r>
          </a:p>
        </p:txBody>
      </p:sp>
      <p:sp>
        <p:nvSpPr>
          <p:cNvPr id="4669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4788" y="1106488"/>
            <a:ext cx="8737600" cy="49133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6694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05800" y="6400800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fld id="{9215AC6E-96C9-455A-82E0-C17E08434F97}" type="slidenum">
              <a:rPr lang="en-US"/>
              <a:pPr/>
              <a:t>‹#›</a:t>
            </a:fld>
            <a:endParaRPr lang="en-US" sz="1400">
              <a:latin typeface="Times New Roman" pitchFamily="18" charset="0"/>
            </a:endParaRPr>
          </a:p>
        </p:txBody>
      </p:sp>
      <p:pic>
        <p:nvPicPr>
          <p:cNvPr id="466949" name="Picture 5" descr="ucsd_logo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304800" y="6353175"/>
            <a:ext cx="476250" cy="352425"/>
          </a:xfrm>
          <a:prstGeom prst="rect">
            <a:avLst/>
          </a:prstGeom>
          <a:noFill/>
        </p:spPr>
      </p:pic>
      <p:sp>
        <p:nvSpPr>
          <p:cNvPr id="466950" name="Text Box 6"/>
          <p:cNvSpPr txBox="1">
            <a:spLocks noChangeArrowheads="1"/>
          </p:cNvSpPr>
          <p:nvPr/>
        </p:nvSpPr>
        <p:spPr bwMode="auto">
          <a:xfrm>
            <a:off x="3886200" y="6434138"/>
            <a:ext cx="1374775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b">
            <a:spAutoFit/>
          </a:bodyPr>
          <a:lstStyle/>
          <a:p>
            <a:pPr>
              <a:spcBef>
                <a:spcPct val="0"/>
              </a:spcBef>
              <a:buClrTx/>
            </a:pPr>
            <a:r>
              <a:rPr lang="en-US" sz="1200" b="0">
                <a:solidFill>
                  <a:schemeClr val="tx1"/>
                </a:solidFill>
                <a:latin typeface="Arial Narrow" pitchFamily="34" charset="0"/>
              </a:rPr>
              <a:t>ICALP 2002,  Malaga</a:t>
            </a:r>
            <a:endParaRPr lang="en-US" sz="1200" b="0">
              <a:solidFill>
                <a:schemeClr val="tx1"/>
              </a:solidFill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image" Target="../media/image31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12" Type="http://schemas.openxmlformats.org/officeDocument/2006/relationships/image" Target="../media/image3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11" Type="http://schemas.openxmlformats.org/officeDocument/2006/relationships/image" Target="../media/image29.png"/><Relationship Id="rId5" Type="http://schemas.openxmlformats.org/officeDocument/2006/relationships/image" Target="../media/image23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Relationship Id="rId14" Type="http://schemas.openxmlformats.org/officeDocument/2006/relationships/image" Target="../media/image3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13" Type="http://schemas.openxmlformats.org/officeDocument/2006/relationships/image" Target="../media/image48.png"/><Relationship Id="rId3" Type="http://schemas.openxmlformats.org/officeDocument/2006/relationships/image" Target="../media/image39.png"/><Relationship Id="rId7" Type="http://schemas.openxmlformats.org/officeDocument/2006/relationships/image" Target="../media/image42.png"/><Relationship Id="rId12" Type="http://schemas.openxmlformats.org/officeDocument/2006/relationships/image" Target="../media/image4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11" Type="http://schemas.openxmlformats.org/officeDocument/2006/relationships/image" Target="../media/image46.png"/><Relationship Id="rId5" Type="http://schemas.openxmlformats.org/officeDocument/2006/relationships/image" Target="../media/image40.png"/><Relationship Id="rId10" Type="http://schemas.openxmlformats.org/officeDocument/2006/relationships/image" Target="../media/image45.png"/><Relationship Id="rId4" Type="http://schemas.openxmlformats.org/officeDocument/2006/relationships/image" Target="../media/image26.png"/><Relationship Id="rId9" Type="http://schemas.openxmlformats.org/officeDocument/2006/relationships/image" Target="../media/image4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0.png"/><Relationship Id="rId4" Type="http://schemas.openxmlformats.org/officeDocument/2006/relationships/image" Target="../media/image49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51.png"/><Relationship Id="rId4" Type="http://schemas.openxmlformats.org/officeDocument/2006/relationships/image" Target="../media/image3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4.png"/><Relationship Id="rId4" Type="http://schemas.openxmlformats.org/officeDocument/2006/relationships/image" Target="../media/image5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13" Type="http://schemas.openxmlformats.org/officeDocument/2006/relationships/image" Target="../media/image15.png"/><Relationship Id="rId3" Type="http://schemas.openxmlformats.org/officeDocument/2006/relationships/tags" Target="../tags/tag4.xml"/><Relationship Id="rId7" Type="http://schemas.openxmlformats.org/officeDocument/2006/relationships/tags" Target="../tags/tag8.xml"/><Relationship Id="rId12" Type="http://schemas.openxmlformats.org/officeDocument/2006/relationships/image" Target="../media/image14.png"/><Relationship Id="rId17" Type="http://schemas.openxmlformats.org/officeDocument/2006/relationships/image" Target="../media/image10.png"/><Relationship Id="rId2" Type="http://schemas.openxmlformats.org/officeDocument/2006/relationships/tags" Target="../tags/tag3.xml"/><Relationship Id="rId16" Type="http://schemas.openxmlformats.org/officeDocument/2006/relationships/oleObject" Target="../embeddings/oleObject1.bin"/><Relationship Id="rId1" Type="http://schemas.openxmlformats.org/officeDocument/2006/relationships/vmlDrawing" Target="../drawings/vmlDrawing1.vml"/><Relationship Id="rId6" Type="http://schemas.openxmlformats.org/officeDocument/2006/relationships/tags" Target="../tags/tag7.xml"/><Relationship Id="rId11" Type="http://schemas.openxmlformats.org/officeDocument/2006/relationships/image" Target="../media/image13.png"/><Relationship Id="rId5" Type="http://schemas.openxmlformats.org/officeDocument/2006/relationships/tags" Target="../tags/tag6.xml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4" Type="http://schemas.openxmlformats.org/officeDocument/2006/relationships/tags" Target="../tags/tag5.xml"/><Relationship Id="rId9" Type="http://schemas.openxmlformats.org/officeDocument/2006/relationships/notesSlide" Target="../notesSlides/notesSlide8.xml"/><Relationship Id="rId1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990600"/>
            <a:ext cx="8686800" cy="258532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50000"/>
              </a:spcBef>
              <a:spcAft>
                <a:spcPts val="0"/>
              </a:spcAft>
              <a:buClr>
                <a:schemeClr val="tx1"/>
              </a:buClr>
              <a:defRPr/>
            </a:pPr>
            <a:r>
              <a:rPr lang="en-US" sz="5400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Tahoma" pitchFamily="34" charset="0"/>
                <a:cs typeface="Tahoma" pitchFamily="34" charset="0"/>
              </a:rPr>
              <a:t>Algebraic Proofs over Noncommutative Formulas </a:t>
            </a:r>
            <a:endParaRPr lang="en-US" sz="540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  <a:latin typeface="Calibri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433007-E24B-4274-87AD-560804EBC596}" type="slidenum">
              <a:rPr lang="he-IL" smtClean="0"/>
              <a:pPr>
                <a:defRPr/>
              </a:pPr>
              <a:t>1</a:t>
            </a:fld>
            <a:endParaRPr lang="en-US" sz="1400" dirty="0">
              <a:latin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60964" y="5458691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smtClean="0">
                <a:solidFill>
                  <a:srgbClr val="484600"/>
                </a:solidFill>
                <a:latin typeface="Arial Rounded MT Bold" pitchFamily="34" charset="0"/>
              </a:rPr>
              <a:t>Academy of Sciences, Prague</a:t>
            </a:r>
            <a:endParaRPr lang="en-US" sz="1800" dirty="0" smtClean="0">
              <a:solidFill>
                <a:srgbClr val="484600"/>
              </a:solidFill>
              <a:latin typeface="Arial Rounded MT Bold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50573" y="4710032"/>
            <a:ext cx="3581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Iddo Tzameret</a:t>
            </a:r>
            <a:endParaRPr lang="en-US" sz="4400">
              <a:solidFill>
                <a:schemeClr val="accent6">
                  <a:lumMod val="7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advTm="453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56" name="Text Box 24"/>
          <p:cNvSpPr txBox="1">
            <a:spLocks noChangeArrowheads="1"/>
          </p:cNvSpPr>
          <p:nvPr/>
        </p:nvSpPr>
        <p:spPr bwMode="auto">
          <a:xfrm>
            <a:off x="381000" y="194434"/>
            <a:ext cx="8405813" cy="643766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smtClean="0">
                <a:solidFill>
                  <a:srgbClr val="000066"/>
                </a:solidFill>
                <a:latin typeface="Calibri" pitchFamily="34" charset="0"/>
              </a:rPr>
              <a:t>Our Motivations</a:t>
            </a:r>
            <a:endParaRPr lang="en-US" sz="360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223264" name="Text Box 32"/>
          <p:cNvSpPr txBox="1">
            <a:spLocks noChangeArrowheads="1"/>
          </p:cNvSpPr>
          <p:nvPr/>
        </p:nvSpPr>
        <p:spPr bwMode="auto">
          <a:xfrm>
            <a:off x="685800" y="1086510"/>
            <a:ext cx="8153400" cy="2952090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wrap="square" lIns="90488" tIns="44450" rIns="90488" bIns="44450"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800" smtClean="0">
                <a:solidFill>
                  <a:schemeClr val="tx2"/>
                </a:solidFill>
                <a:latin typeface="Calibri" pitchFamily="34" charset="0"/>
              </a:rPr>
              <a:t> </a:t>
            </a:r>
            <a:r>
              <a:rPr lang="en-US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Extend “minimaly” frontier of algebraic proof complexity (slightly stornger than depth 2-PC)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mtClean="0">
                <a:latin typeface="Calibri" pitchFamily="34" charset="0"/>
              </a:rPr>
              <a:t>Rank arguments based lower bounds in proof complexity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280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Applicable also to multilinear proofs </a:t>
            </a:r>
            <a:r>
              <a:rPr lang="en-US" sz="280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(RT06,08)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669" name="Text Box 5"/>
          <p:cNvSpPr txBox="1">
            <a:spLocks noChangeArrowheads="1"/>
          </p:cNvSpPr>
          <p:nvPr/>
        </p:nvSpPr>
        <p:spPr bwMode="auto">
          <a:xfrm>
            <a:off x="685800" y="1676400"/>
            <a:ext cx="7747000" cy="1013098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smtClean="0">
                <a:solidFill>
                  <a:schemeClr val="bg2">
                    <a:lumMod val="25000"/>
                  </a:schemeClr>
                </a:solidFill>
                <a:latin typeface="Corbel" pitchFamily="34" charset="0"/>
              </a:rPr>
              <a:t>Results</a:t>
            </a:r>
            <a:endParaRPr lang="en-US" sz="6000">
              <a:solidFill>
                <a:schemeClr val="bg2">
                  <a:lumMod val="25000"/>
                </a:schemeClr>
              </a:solidFill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56" name="Text Box 24"/>
          <p:cNvSpPr txBox="1">
            <a:spLocks noChangeArrowheads="1"/>
          </p:cNvSpPr>
          <p:nvPr/>
        </p:nvSpPr>
        <p:spPr bwMode="auto">
          <a:xfrm>
            <a:off x="381000" y="152400"/>
            <a:ext cx="8405813" cy="643766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smtClean="0">
                <a:solidFill>
                  <a:srgbClr val="000066"/>
                </a:solidFill>
                <a:latin typeface="Calibri" pitchFamily="34" charset="0"/>
              </a:rPr>
              <a:t>Results</a:t>
            </a:r>
            <a:endParaRPr lang="en-US" sz="360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223264" name="Text Box 32"/>
          <p:cNvSpPr txBox="1">
            <a:spLocks noChangeArrowheads="1"/>
          </p:cNvSpPr>
          <p:nvPr/>
        </p:nvSpPr>
        <p:spPr bwMode="auto">
          <a:xfrm>
            <a:off x="609600" y="746450"/>
            <a:ext cx="8153400" cy="5321970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wrap="square"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smtClean="0">
                <a:solidFill>
                  <a:srgbClr val="C00000"/>
                </a:solidFill>
                <a:latin typeface="Calibri" pitchFamily="34" charset="0"/>
              </a:rPr>
              <a:t>Def</a:t>
            </a:r>
            <a:r>
              <a:rPr lang="en-US" sz="280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: </a:t>
            </a:r>
            <a:r>
              <a:rPr lang="en-US" sz="2800" i="1" smtClean="0">
                <a:solidFill>
                  <a:srgbClr val="3333CC"/>
                </a:solidFill>
                <a:latin typeface="Calibri" pitchFamily="34" charset="0"/>
              </a:rPr>
              <a:t>PC over noncommutative formulas </a:t>
            </a:r>
            <a:r>
              <a:rPr lang="en-US" sz="280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</a:t>
            </a:r>
            <a:r>
              <a:rPr lang="en-US" sz="280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NFPC</a:t>
            </a:r>
            <a:r>
              <a:rPr lang="en-US" sz="280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)</a:t>
            </a:r>
          </a:p>
          <a:p>
            <a:pPr>
              <a:spcBef>
                <a:spcPct val="50000"/>
              </a:spcBef>
              <a:buSzPct val="93000"/>
              <a:buFont typeface="Courier New" pitchFamily="49" charset="0"/>
              <a:buChar char="o"/>
            </a:pPr>
            <a:r>
              <a:rPr lang="en-US" sz="200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00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Proof lines are noncommutative polynomials from F&lt;x1…xn&gt;</a:t>
            </a:r>
          </a:p>
          <a:p>
            <a:pPr>
              <a:spcBef>
                <a:spcPct val="50000"/>
              </a:spcBef>
              <a:buSzPct val="93000"/>
              <a:buFont typeface="Courier New" pitchFamily="49" charset="0"/>
              <a:buChar char="o"/>
            </a:pPr>
            <a:r>
              <a:rPr lang="en-US" sz="200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 Proof lines written as noncommutative formulas</a:t>
            </a:r>
            <a:endParaRPr lang="en-US" sz="2000" smtClean="0">
              <a:solidFill>
                <a:schemeClr val="accent5">
                  <a:lumMod val="50000"/>
                </a:schemeClr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  <a:buSzPct val="93000"/>
              <a:buFont typeface="Courier New" pitchFamily="49" charset="0"/>
              <a:buChar char="o"/>
            </a:pPr>
            <a:r>
              <a:rPr lang="en-US" sz="200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2000" smtClean="0">
                <a:solidFill>
                  <a:srgbClr val="0000FF"/>
                </a:solidFill>
                <a:latin typeface="Calibri" pitchFamily="34" charset="0"/>
              </a:rPr>
              <a:t>Rules</a:t>
            </a:r>
            <a:r>
              <a:rPr lang="en-US" sz="200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:</a:t>
            </a:r>
          </a:p>
          <a:p>
            <a:pPr>
              <a:spcBef>
                <a:spcPct val="50000"/>
              </a:spcBef>
              <a:buSzPct val="93000"/>
              <a:buFont typeface="Courier New" pitchFamily="49" charset="0"/>
              <a:buChar char="o"/>
            </a:pPr>
            <a:endParaRPr lang="en-US" sz="2000">
              <a:solidFill>
                <a:schemeClr val="accent5">
                  <a:lumMod val="50000"/>
                </a:schemeClr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  <a:buSzPct val="93000"/>
              <a:buFont typeface="Courier New" pitchFamily="49" charset="0"/>
              <a:buChar char="o"/>
            </a:pPr>
            <a:endParaRPr lang="en-US" sz="2000" smtClean="0">
              <a:solidFill>
                <a:schemeClr val="accent5">
                  <a:lumMod val="50000"/>
                </a:schemeClr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  <a:buSzPct val="93000"/>
              <a:buFont typeface="Courier New" pitchFamily="49" charset="0"/>
              <a:buChar char="o"/>
            </a:pPr>
            <a:endParaRPr lang="en-US" sz="2000">
              <a:solidFill>
                <a:schemeClr val="accent5">
                  <a:lumMod val="50000"/>
                </a:schemeClr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  <a:buSzPct val="93000"/>
              <a:buFont typeface="Courier New" pitchFamily="49" charset="0"/>
              <a:buChar char="o"/>
            </a:pPr>
            <a:endParaRPr lang="en-US" sz="2000" smtClean="0">
              <a:solidFill>
                <a:schemeClr val="accent5">
                  <a:lumMod val="50000"/>
                </a:schemeClr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  <a:buSzPct val="93000"/>
              <a:buFont typeface="Courier New" pitchFamily="49" charset="0"/>
              <a:buChar char="o"/>
            </a:pPr>
            <a:endParaRPr lang="en-US" sz="2000">
              <a:solidFill>
                <a:schemeClr val="accent5">
                  <a:lumMod val="50000"/>
                </a:schemeClr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  <a:buSzPct val="93000"/>
            </a:pPr>
            <a:r>
              <a:rPr lang="en-US" sz="240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 </a:t>
            </a:r>
            <a:endParaRPr lang="en-US" sz="2400" smtClean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  <a:buSzPct val="93000"/>
              <a:buFont typeface="Courier New" pitchFamily="49" charset="0"/>
              <a:buChar char="o"/>
            </a:pPr>
            <a:r>
              <a:rPr lang="en-US" sz="240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2400" smtClean="0">
                <a:solidFill>
                  <a:srgbClr val="C00000"/>
                </a:solidFill>
                <a:latin typeface="Calibri" pitchFamily="34" charset="0"/>
              </a:rPr>
              <a:t>Note</a:t>
            </a:r>
            <a:r>
              <a:rPr lang="en-US" sz="240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: </a:t>
            </a:r>
            <a:r>
              <a:rPr lang="en-US" sz="2400" smtClean="0">
                <a:latin typeface="Calibri" pitchFamily="34" charset="0"/>
              </a:rPr>
              <a:t>“Semantic” proof system</a:t>
            </a:r>
            <a:endParaRPr lang="en-US" sz="2000" smtClean="0">
              <a:solidFill>
                <a:schemeClr val="accent5">
                  <a:lumMod val="50000"/>
                </a:schemeClr>
              </a:solidFill>
              <a:latin typeface="Calibri" pitchFamily="34" charset="0"/>
            </a:endParaRPr>
          </a:p>
        </p:txBody>
      </p:sp>
      <p:pic>
        <p:nvPicPr>
          <p:cNvPr id="62976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76400" y="2286000"/>
            <a:ext cx="6769958" cy="1981200"/>
          </a:xfrm>
          <a:prstGeom prst="rect">
            <a:avLst/>
          </a:prstGeom>
          <a:noFill/>
          <a:ln w="22225" cap="flat" cmpd="sng" algn="ctr">
            <a:noFill/>
            <a:prstDash val="solid"/>
            <a:miter lim="800000"/>
            <a:headEnd type="none" w="med" len="med"/>
            <a:tailEnd type="none" w="med" len="med"/>
          </a:ln>
        </p:spPr>
      </p:pic>
      <p:pic>
        <p:nvPicPr>
          <p:cNvPr id="62976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76400" y="4267200"/>
            <a:ext cx="6863017" cy="1143000"/>
          </a:xfrm>
          <a:prstGeom prst="rect">
            <a:avLst/>
          </a:prstGeom>
          <a:noFill/>
          <a:ln w="22225" cap="flat" cmpd="sng" algn="ctr">
            <a:noFill/>
            <a:prstDash val="solid"/>
            <a:miter lim="800000"/>
            <a:headEnd type="none" w="med" len="med"/>
            <a:tailEnd type="none" w="med" len="med"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48400" y="1386523"/>
            <a:ext cx="1524000" cy="325320"/>
          </a:xfrm>
          <a:prstGeom prst="rect">
            <a:avLst/>
          </a:prstGeom>
          <a:noFill/>
          <a:ln w="22225" cap="flat" cmpd="sng" algn="ctr">
            <a:noFill/>
            <a:prstDash val="solid"/>
            <a:miter lim="800000"/>
            <a:headEnd type="none" w="med" len="med"/>
            <a:tailEnd type="none" w="med" len="med"/>
          </a:ln>
        </p:spPr>
      </p:pic>
      <p:sp>
        <p:nvSpPr>
          <p:cNvPr id="9" name="מלבן מעוגל 8"/>
          <p:cNvSpPr/>
          <p:nvPr/>
        </p:nvSpPr>
        <p:spPr bwMode="auto">
          <a:xfrm>
            <a:off x="551050" y="746450"/>
            <a:ext cx="8305800" cy="4739950"/>
          </a:xfrm>
          <a:prstGeom prst="roundRect">
            <a:avLst>
              <a:gd name="adj" fmla="val 3062"/>
            </a:avLst>
          </a:prstGeom>
          <a:noFill/>
          <a:ln w="22225" cap="flat" cmpd="sng" algn="ctr">
            <a:solidFill>
              <a:schemeClr val="accent3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45720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</a:pPr>
            <a:endParaRPr kumimoji="0" lang="en-US" sz="3200" b="1" i="0" u="none" strike="noStrike" cap="none" normalizeH="0" baseline="0" smtClean="0">
              <a:ln>
                <a:noFill/>
              </a:ln>
              <a:solidFill>
                <a:srgbClr val="000099"/>
              </a:solidFill>
              <a:effectLst/>
              <a:latin typeface="Comic Sans MS" pitchFamily="66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מעוגל 10"/>
          <p:cNvSpPr/>
          <p:nvPr/>
        </p:nvSpPr>
        <p:spPr bwMode="auto">
          <a:xfrm>
            <a:off x="533400" y="2819400"/>
            <a:ext cx="3810000" cy="5334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22225" cap="flat" cmpd="sng" algn="ctr">
            <a:solidFill>
              <a:schemeClr val="accent3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45720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</a:pPr>
            <a:endParaRPr kumimoji="0" lang="en-US" sz="3200" b="1" i="0" u="none" strike="noStrike" cap="none" normalizeH="0" baseline="0" smtClean="0">
              <a:ln>
                <a:noFill/>
              </a:ln>
              <a:solidFill>
                <a:srgbClr val="000099"/>
              </a:solidFill>
              <a:effectLst/>
              <a:latin typeface="Comic Sans MS" pitchFamily="66" charset="0"/>
              <a:cs typeface="Arial" charset="0"/>
            </a:endParaRPr>
          </a:p>
        </p:txBody>
      </p:sp>
      <p:sp>
        <p:nvSpPr>
          <p:cNvPr id="223256" name="Text Box 24"/>
          <p:cNvSpPr txBox="1">
            <a:spLocks noChangeArrowheads="1"/>
          </p:cNvSpPr>
          <p:nvPr/>
        </p:nvSpPr>
        <p:spPr bwMode="auto">
          <a:xfrm>
            <a:off x="381000" y="152400"/>
            <a:ext cx="8405813" cy="643766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smtClean="0">
                <a:solidFill>
                  <a:srgbClr val="000066"/>
                </a:solidFill>
                <a:latin typeface="Calibri" pitchFamily="34" charset="0"/>
              </a:rPr>
              <a:t>Results</a:t>
            </a:r>
            <a:endParaRPr lang="en-US" sz="3600">
              <a:solidFill>
                <a:srgbClr val="000066"/>
              </a:solidFill>
              <a:latin typeface="Calibri" pitchFamily="34" charset="0"/>
            </a:endParaRPr>
          </a:p>
        </p:txBody>
      </p:sp>
      <p:grpSp>
        <p:nvGrpSpPr>
          <p:cNvPr id="10" name="קבוצה 9"/>
          <p:cNvGrpSpPr/>
          <p:nvPr/>
        </p:nvGrpSpPr>
        <p:grpSpPr>
          <a:xfrm>
            <a:off x="685800" y="746450"/>
            <a:ext cx="8153400" cy="4029308"/>
            <a:chOff x="685800" y="746450"/>
            <a:chExt cx="8153400" cy="4029308"/>
          </a:xfrm>
        </p:grpSpPr>
        <p:grpSp>
          <p:nvGrpSpPr>
            <p:cNvPr id="7" name="קבוצה 6"/>
            <p:cNvGrpSpPr/>
            <p:nvPr/>
          </p:nvGrpSpPr>
          <p:grpSpPr>
            <a:xfrm>
              <a:off x="685800" y="746450"/>
              <a:ext cx="8153400" cy="4029308"/>
              <a:chOff x="685800" y="746450"/>
              <a:chExt cx="8153400" cy="4029308"/>
            </a:xfrm>
          </p:grpSpPr>
          <p:sp>
            <p:nvSpPr>
              <p:cNvPr id="223264" name="Text Box 32"/>
              <p:cNvSpPr txBox="1">
                <a:spLocks noChangeArrowheads="1"/>
              </p:cNvSpPr>
              <p:nvPr/>
            </p:nvSpPr>
            <p:spPr bwMode="auto">
              <a:xfrm>
                <a:off x="685800" y="746450"/>
                <a:ext cx="8153400" cy="4029308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 type="none" w="lg" len="lg"/>
              </a:ln>
              <a:effectLst/>
            </p:spPr>
            <p:txBody>
              <a:bodyPr wrap="square" lIns="90488" tIns="44450" rIns="90488" bIns="4445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smtClean="0">
                    <a:solidFill>
                      <a:schemeClr val="accent1">
                        <a:lumMod val="75000"/>
                      </a:schemeClr>
                    </a:solidFill>
                    <a:latin typeface="Calibri" pitchFamily="34" charset="0"/>
                  </a:rPr>
                  <a:t>Def</a:t>
                </a:r>
                <a:r>
                  <a:rPr lang="en-US" sz="2800" smtClean="0">
                    <a:solidFill>
                      <a:schemeClr val="accent2">
                        <a:lumMod val="75000"/>
                      </a:schemeClr>
                    </a:solidFill>
                    <a:latin typeface="Calibri" pitchFamily="34" charset="0"/>
                  </a:rPr>
                  <a:t>: </a:t>
                </a:r>
                <a:r>
                  <a:rPr lang="en-US" sz="2800" i="1" smtClean="0">
                    <a:solidFill>
                      <a:srgbClr val="3333CC"/>
                    </a:solidFill>
                    <a:latin typeface="Calibri" pitchFamily="34" charset="0"/>
                  </a:rPr>
                  <a:t>PC over noncommutative formulas </a:t>
                </a:r>
                <a:r>
                  <a:rPr lang="en-US" sz="2800" smtClean="0">
                    <a:solidFill>
                      <a:schemeClr val="accent2">
                        <a:lumMod val="75000"/>
                      </a:schemeClr>
                    </a:solidFill>
                    <a:latin typeface="Calibri" pitchFamily="34" charset="0"/>
                  </a:rPr>
                  <a:t>(</a:t>
                </a:r>
                <a:r>
                  <a:rPr lang="en-US" sz="2800" smtClean="0">
                    <a:solidFill>
                      <a:schemeClr val="accent5">
                        <a:lumMod val="50000"/>
                      </a:schemeClr>
                    </a:solidFill>
                    <a:latin typeface="Calibri" pitchFamily="34" charset="0"/>
                  </a:rPr>
                  <a:t>NFPC</a:t>
                </a:r>
                <a:r>
                  <a:rPr lang="en-US" sz="2800" smtClean="0">
                    <a:solidFill>
                      <a:schemeClr val="accent2">
                        <a:lumMod val="75000"/>
                      </a:schemeClr>
                    </a:solidFill>
                    <a:latin typeface="Calibri" pitchFamily="34" charset="0"/>
                  </a:rPr>
                  <a:t>)</a:t>
                </a:r>
              </a:p>
              <a:p>
                <a:pPr>
                  <a:spcBef>
                    <a:spcPct val="50000"/>
                  </a:spcBef>
                  <a:buSzPct val="93000"/>
                  <a:buFont typeface="Courier New" pitchFamily="49" charset="0"/>
                  <a:buChar char="o"/>
                </a:pPr>
                <a:r>
                  <a:rPr lang="en-US" sz="2000" smtClean="0">
                    <a:solidFill>
                      <a:schemeClr val="accent2">
                        <a:lumMod val="75000"/>
                      </a:schemeClr>
                    </a:solidFill>
                    <a:latin typeface="Calibri" pitchFamily="34" charset="0"/>
                  </a:rPr>
                  <a:t> </a:t>
                </a:r>
                <a:r>
                  <a:rPr lang="en-US" sz="2000" smtClean="0">
                    <a:solidFill>
                      <a:schemeClr val="accent5">
                        <a:lumMod val="50000"/>
                      </a:schemeClr>
                    </a:solidFill>
                    <a:latin typeface="Calibri" pitchFamily="34" charset="0"/>
                  </a:rPr>
                  <a:t>Proof lines are noncommutative polynomials from </a:t>
                </a:r>
                <a:r>
                  <a:rPr lang="en-US" sz="2000" smtClean="0">
                    <a:solidFill>
                      <a:schemeClr val="accent2">
                        <a:lumMod val="75000"/>
                      </a:schemeClr>
                    </a:solidFill>
                    <a:latin typeface="Calibri" pitchFamily="34" charset="0"/>
                  </a:rPr>
                  <a:t>F&lt;x1…xn&gt;</a:t>
                </a:r>
              </a:p>
              <a:p>
                <a:pPr>
                  <a:spcBef>
                    <a:spcPct val="50000"/>
                  </a:spcBef>
                  <a:buSzPct val="93000"/>
                  <a:buFont typeface="Courier New" pitchFamily="49" charset="0"/>
                  <a:buChar char="o"/>
                </a:pPr>
                <a:r>
                  <a:rPr lang="en-US" sz="2000">
                    <a:solidFill>
                      <a:schemeClr val="accent2">
                        <a:lumMod val="75000"/>
                      </a:schemeClr>
                    </a:solidFill>
                    <a:latin typeface="Calibri" pitchFamily="34" charset="0"/>
                  </a:rPr>
                  <a:t> </a:t>
                </a:r>
                <a:r>
                  <a:rPr lang="en-US" sz="2000" smtClean="0">
                    <a:solidFill>
                      <a:srgbClr val="0000FF"/>
                    </a:solidFill>
                    <a:latin typeface="Calibri" pitchFamily="34" charset="0"/>
                  </a:rPr>
                  <a:t>Rules</a:t>
                </a:r>
                <a:r>
                  <a:rPr lang="en-US" sz="2000" smtClean="0">
                    <a:solidFill>
                      <a:schemeClr val="accent2">
                        <a:lumMod val="75000"/>
                      </a:schemeClr>
                    </a:solidFill>
                    <a:latin typeface="Calibri" pitchFamily="34" charset="0"/>
                  </a:rPr>
                  <a:t>:           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 sz="2800">
                    <a:solidFill>
                      <a:schemeClr val="accent2">
                        <a:lumMod val="75000"/>
                      </a:schemeClr>
                    </a:solidFill>
                    <a:latin typeface="Calibri" pitchFamily="34" charset="0"/>
                  </a:rPr>
                  <a:t>	</a:t>
                </a:r>
                <a:endParaRPr lang="en-US" sz="2800" smtClean="0">
                  <a:solidFill>
                    <a:schemeClr val="accent2">
                      <a:lumMod val="75000"/>
                    </a:schemeClr>
                  </a:solidFill>
                  <a:latin typeface="Calibri" pitchFamily="34" charset="0"/>
                </a:endParaRPr>
              </a:p>
              <a:p>
                <a:pPr>
                  <a:spcBef>
                    <a:spcPct val="50000"/>
                  </a:spcBef>
                </a:pPr>
                <a:endParaRPr lang="en-US" sz="2800" smtClean="0">
                  <a:solidFill>
                    <a:schemeClr val="accent2">
                      <a:lumMod val="75000"/>
                    </a:schemeClr>
                  </a:solidFill>
                  <a:latin typeface="Calibri" pitchFamily="34" charset="0"/>
                </a:endParaRPr>
              </a:p>
              <a:p>
                <a:pPr>
                  <a:spcBef>
                    <a:spcPct val="50000"/>
                  </a:spcBef>
                </a:pPr>
                <a:endParaRPr lang="en-US" sz="2800" smtClean="0">
                  <a:solidFill>
                    <a:schemeClr val="accent2">
                      <a:lumMod val="75000"/>
                    </a:schemeClr>
                  </a:solidFill>
                  <a:latin typeface="Calibri" pitchFamily="34" charset="0"/>
                </a:endParaRPr>
              </a:p>
              <a:p>
                <a:pPr>
                  <a:spcBef>
                    <a:spcPct val="50000"/>
                  </a:spcBef>
                </a:pPr>
                <a:endParaRPr lang="en-US" sz="2800" smtClean="0">
                  <a:solidFill>
                    <a:schemeClr val="accent1">
                      <a:lumMod val="75000"/>
                    </a:schemeClr>
                  </a:solidFill>
                  <a:latin typeface="Calibri" pitchFamily="34" charset="0"/>
                </a:endParaRPr>
              </a:p>
            </p:txBody>
          </p:sp>
          <p:pic>
            <p:nvPicPr>
              <p:cNvPr id="629763" name="Picture 3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905000" y="1905000"/>
                <a:ext cx="5715000" cy="1672471"/>
              </a:xfrm>
              <a:prstGeom prst="rect">
                <a:avLst/>
              </a:prstGeom>
              <a:noFill/>
              <a:ln w="22225" cap="flat" cmpd="sng" algn="ctr">
                <a:noFill/>
                <a:prstDash val="solid"/>
                <a:miter lim="800000"/>
                <a:headEnd type="none" w="med" len="med"/>
                <a:tailEnd type="none" w="med" len="med"/>
              </a:ln>
            </p:spPr>
          </p:pic>
          <p:pic>
            <p:nvPicPr>
              <p:cNvPr id="629764" name="Picture 4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1905000" y="3733800"/>
                <a:ext cx="5947948" cy="990600"/>
              </a:xfrm>
              <a:prstGeom prst="rect">
                <a:avLst/>
              </a:prstGeom>
              <a:noFill/>
              <a:ln w="22225" cap="flat" cmpd="sng" algn="ctr">
                <a:noFill/>
                <a:prstDash val="solid"/>
                <a:miter lim="800000"/>
                <a:headEnd type="none" w="med" len="med"/>
                <a:tailEnd type="none" w="med" len="med"/>
              </a:ln>
            </p:spPr>
          </p:pic>
        </p:grpSp>
        <p:pic>
          <p:nvPicPr>
            <p:cNvPr id="9" name="Picture 2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324600" y="1386523"/>
              <a:ext cx="1392919" cy="297339"/>
            </a:xfrm>
            <a:prstGeom prst="rect">
              <a:avLst/>
            </a:prstGeom>
            <a:noFill/>
            <a:ln w="222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</p:spPr>
        </p:pic>
      </p:grpSp>
      <p:sp>
        <p:nvSpPr>
          <p:cNvPr id="6" name="TextBox 5"/>
          <p:cNvSpPr txBox="1"/>
          <p:nvPr/>
        </p:nvSpPr>
        <p:spPr>
          <a:xfrm>
            <a:off x="533400" y="2819400"/>
            <a:ext cx="8253413" cy="3145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smtClean="0">
                <a:solidFill>
                  <a:srgbClr val="0000FF"/>
                </a:solidFill>
                <a:latin typeface="Calibri" pitchFamily="34" charset="0"/>
              </a:rPr>
              <a:t>Theorem</a:t>
            </a:r>
            <a:r>
              <a:rPr lang="en-US" sz="280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: </a:t>
            </a:r>
            <a:r>
              <a:rPr lang="en-US" sz="2800" smtClean="0">
                <a:latin typeface="Calibri" pitchFamily="34" charset="0"/>
              </a:rPr>
              <a:t>NFPC ≥ Frege</a:t>
            </a:r>
          </a:p>
          <a:p>
            <a:pPr>
              <a:spcBef>
                <a:spcPct val="50000"/>
              </a:spcBef>
            </a:pPr>
            <a:r>
              <a:rPr lang="en-US" sz="240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Advantage</a:t>
            </a:r>
            <a:r>
              <a:rPr lang="en-US" sz="240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: Polynomial verifiable (by PIT procedure) algebraic analogue of Frege, </a:t>
            </a:r>
            <a:r>
              <a:rPr lang="en-US" sz="2400" smtClean="0">
                <a:solidFill>
                  <a:srgbClr val="FF0000"/>
                </a:solidFill>
                <a:latin typeface="Calibri" pitchFamily="34" charset="0"/>
              </a:rPr>
              <a:t>without</a:t>
            </a:r>
            <a:r>
              <a:rPr lang="en-US" sz="240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 rewriting rules (needed in [</a:t>
            </a:r>
            <a:r>
              <a:rPr lang="en-US" sz="240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GH03</a:t>
            </a:r>
            <a:r>
              <a:rPr lang="en-US" sz="240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])</a:t>
            </a:r>
          </a:p>
          <a:p>
            <a:pPr>
              <a:spcBef>
                <a:spcPct val="50000"/>
              </a:spcBef>
            </a:pPr>
            <a:endParaRPr lang="en-US" sz="2400">
              <a:solidFill>
                <a:schemeClr val="accent5">
                  <a:lumMod val="75000"/>
                </a:schemeClr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40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“Too strong” for lower bounds 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9.24855E-7 L -0.24583 -0.1579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" y="-79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55000" y="55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לבן מעוגל 5"/>
          <p:cNvSpPr/>
          <p:nvPr/>
        </p:nvSpPr>
        <p:spPr bwMode="auto">
          <a:xfrm>
            <a:off x="457200" y="4648200"/>
            <a:ext cx="6858000" cy="6858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22225" cap="flat" cmpd="sng" algn="ctr">
            <a:solidFill>
              <a:schemeClr val="accent3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45720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</a:pPr>
            <a:endParaRPr kumimoji="0" lang="en-US" sz="3200" b="1" i="0" u="none" strike="noStrike" cap="none" normalizeH="0" baseline="0" smtClean="0">
              <a:ln>
                <a:noFill/>
              </a:ln>
              <a:solidFill>
                <a:srgbClr val="000099"/>
              </a:solidFill>
              <a:effectLst/>
              <a:latin typeface="Comic Sans MS" pitchFamily="66" charset="0"/>
              <a:cs typeface="Arial" charset="0"/>
            </a:endParaRPr>
          </a:p>
        </p:txBody>
      </p:sp>
      <p:sp>
        <p:nvSpPr>
          <p:cNvPr id="223256" name="Text Box 24"/>
          <p:cNvSpPr txBox="1">
            <a:spLocks noChangeArrowheads="1"/>
          </p:cNvSpPr>
          <p:nvPr/>
        </p:nvSpPr>
        <p:spPr bwMode="auto">
          <a:xfrm>
            <a:off x="381000" y="152400"/>
            <a:ext cx="8405813" cy="643766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smtClean="0">
                <a:solidFill>
                  <a:srgbClr val="000066"/>
                </a:solidFill>
                <a:latin typeface="Calibri" pitchFamily="34" charset="0"/>
              </a:rPr>
              <a:t>Results</a:t>
            </a:r>
            <a:endParaRPr lang="en-US" sz="360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223264" name="Text Box 32"/>
          <p:cNvSpPr txBox="1">
            <a:spLocks noChangeArrowheads="1"/>
          </p:cNvSpPr>
          <p:nvPr/>
        </p:nvSpPr>
        <p:spPr bwMode="auto">
          <a:xfrm>
            <a:off x="457200" y="864875"/>
            <a:ext cx="8153400" cy="5321970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wrap="square"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smtClean="0">
                <a:solidFill>
                  <a:srgbClr val="3333CC"/>
                </a:solidFill>
                <a:latin typeface="Calibri" pitchFamily="34" charset="0"/>
              </a:rPr>
              <a:t>PC over </a:t>
            </a:r>
            <a:r>
              <a:rPr lang="en-US" sz="2800" i="1" smtClean="0">
                <a:solidFill>
                  <a:srgbClr val="FF0000"/>
                </a:solidFill>
                <a:latin typeface="Calibri" pitchFamily="34" charset="0"/>
              </a:rPr>
              <a:t>ordered</a:t>
            </a:r>
            <a:r>
              <a:rPr lang="en-US" sz="2800" i="1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800" i="1" smtClean="0">
                <a:solidFill>
                  <a:srgbClr val="3333CC"/>
                </a:solidFill>
                <a:latin typeface="Calibri" pitchFamily="34" charset="0"/>
              </a:rPr>
              <a:t>formulas</a:t>
            </a:r>
            <a:r>
              <a:rPr lang="en-US" sz="2800" i="1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80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(</a:t>
            </a:r>
            <a:r>
              <a:rPr lang="en-US" sz="2800" smtClean="0">
                <a:solidFill>
                  <a:srgbClr val="0000FF"/>
                </a:solidFill>
                <a:latin typeface="Calibri" pitchFamily="34" charset="0"/>
              </a:rPr>
              <a:t>OFPC</a:t>
            </a:r>
            <a:r>
              <a:rPr lang="en-US" sz="280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) (</a:t>
            </a:r>
            <a:r>
              <a:rPr lang="en-US" sz="280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1</a:t>
            </a:r>
            <a:r>
              <a:rPr lang="en-US" sz="2800" baseline="3000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st</a:t>
            </a:r>
            <a:r>
              <a:rPr lang="en-US" sz="280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 definition</a:t>
            </a:r>
            <a:r>
              <a:rPr lang="en-US" sz="280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)</a:t>
            </a:r>
          </a:p>
          <a:p>
            <a:pPr>
              <a:spcBef>
                <a:spcPct val="50000"/>
              </a:spcBef>
              <a:buSzPct val="93000"/>
              <a:buFont typeface="Courier New" pitchFamily="49" charset="0"/>
              <a:buChar char="o"/>
            </a:pPr>
            <a:r>
              <a:rPr lang="en-US" sz="240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40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Proof lines are noncommutative polynomials from F&lt;x1…xn&gt; where the product </a:t>
            </a:r>
            <a:r>
              <a:rPr lang="en-US" sz="2400" smtClean="0">
                <a:solidFill>
                  <a:srgbClr val="FF0000"/>
                </a:solidFill>
                <a:latin typeface="Calibri" pitchFamily="34" charset="0"/>
              </a:rPr>
              <a:t>order respects a fixed linear order </a:t>
            </a:r>
          </a:p>
          <a:p>
            <a:pPr>
              <a:spcBef>
                <a:spcPct val="50000"/>
              </a:spcBef>
              <a:buSzPct val="93000"/>
              <a:buFont typeface="Courier New" pitchFamily="49" charset="0"/>
              <a:buChar char="o"/>
            </a:pPr>
            <a:r>
              <a:rPr lang="en-US" sz="240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2400" smtClean="0">
                <a:solidFill>
                  <a:srgbClr val="000066"/>
                </a:solidFill>
                <a:latin typeface="Calibri" pitchFamily="34" charset="0"/>
              </a:rPr>
              <a:t>Rules</a:t>
            </a:r>
            <a:r>
              <a:rPr lang="en-US" sz="240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: like </a:t>
            </a:r>
            <a:r>
              <a:rPr lang="en-US" sz="2400" smtClean="0">
                <a:solidFill>
                  <a:srgbClr val="0000FF"/>
                </a:solidFill>
                <a:latin typeface="Calibri" pitchFamily="34" charset="0"/>
              </a:rPr>
              <a:t>PC</a:t>
            </a:r>
            <a:r>
              <a:rPr lang="en-US" sz="240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 (</a:t>
            </a:r>
            <a:r>
              <a:rPr lang="en-US" sz="240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addition and product by variable</a:t>
            </a:r>
            <a:r>
              <a:rPr lang="en-US" sz="240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)</a:t>
            </a:r>
          </a:p>
          <a:p>
            <a:pPr>
              <a:spcBef>
                <a:spcPct val="50000"/>
              </a:spcBef>
              <a:buSzPct val="93000"/>
              <a:buFont typeface="Courier New" pitchFamily="49" charset="0"/>
              <a:buChar char="o"/>
            </a:pPr>
            <a:r>
              <a:rPr lang="en-US" sz="240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2400" smtClean="0">
                <a:solidFill>
                  <a:srgbClr val="000066"/>
                </a:solidFill>
                <a:latin typeface="Calibri" pitchFamily="34" charset="0"/>
              </a:rPr>
              <a:t>Proof lines</a:t>
            </a:r>
            <a:r>
              <a:rPr lang="en-US" sz="240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: written as </a:t>
            </a:r>
            <a:r>
              <a:rPr lang="en-US" sz="240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noncommutative formulas</a:t>
            </a:r>
          </a:p>
          <a:p>
            <a:pPr>
              <a:spcBef>
                <a:spcPct val="50000"/>
              </a:spcBef>
              <a:buSzPct val="93000"/>
            </a:pPr>
            <a:endParaRPr lang="en-US" sz="2400">
              <a:solidFill>
                <a:schemeClr val="accent2">
                  <a:lumMod val="75000"/>
                </a:schemeClr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  <a:buSzPct val="93000"/>
            </a:pPr>
            <a:r>
              <a:rPr lang="en-US" sz="280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Ordered formulas: very weak circuit class</a:t>
            </a:r>
          </a:p>
          <a:p>
            <a:pPr>
              <a:spcBef>
                <a:spcPct val="50000"/>
              </a:spcBef>
              <a:buSzPct val="93000"/>
            </a:pPr>
            <a:r>
              <a:rPr lang="en-US" sz="2800" smtClean="0">
                <a:solidFill>
                  <a:srgbClr val="0000FF"/>
                </a:solidFill>
                <a:latin typeface="Calibri" pitchFamily="34" charset="0"/>
              </a:rPr>
              <a:t>Theorem</a:t>
            </a:r>
            <a:r>
              <a:rPr lang="en-US" sz="280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: </a:t>
            </a:r>
            <a:r>
              <a:rPr lang="en-US" sz="2800" smtClean="0">
                <a:latin typeface="Calibri" pitchFamily="34" charset="0"/>
              </a:rPr>
              <a:t>OFPC &gt; PCR </a:t>
            </a:r>
            <a:r>
              <a:rPr lang="en-US" sz="280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(</a:t>
            </a:r>
            <a:r>
              <a:rPr lang="en-US" sz="280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and PC, resolution</a:t>
            </a:r>
            <a:r>
              <a:rPr lang="en-US" sz="280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)</a:t>
            </a:r>
            <a:endParaRPr lang="en-US" sz="2800">
              <a:solidFill>
                <a:schemeClr val="accent6">
                  <a:lumMod val="75000"/>
                </a:schemeClr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  <a:buSzPct val="93000"/>
            </a:pPr>
            <a:r>
              <a:rPr lang="en-US" sz="240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Proof</a:t>
            </a:r>
            <a:r>
              <a:rPr lang="en-US" sz="240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: </a:t>
            </a:r>
            <a:r>
              <a:rPr lang="en-US" sz="240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Use a simulation of </a:t>
            </a:r>
            <a:r>
              <a:rPr lang="en-US" sz="2400" smtClean="0">
                <a:solidFill>
                  <a:srgbClr val="C00000"/>
                </a:solidFill>
                <a:latin typeface="Calibri" pitchFamily="34" charset="0"/>
              </a:rPr>
              <a:t>R</a:t>
            </a:r>
            <a:r>
              <a:rPr lang="en-US" sz="2400" baseline="30000" smtClean="0">
                <a:solidFill>
                  <a:srgbClr val="C00000"/>
                </a:solidFill>
                <a:latin typeface="Calibri" pitchFamily="34" charset="0"/>
              </a:rPr>
              <a:t>0</a:t>
            </a:r>
            <a:r>
              <a:rPr lang="en-US" sz="2400" smtClean="0">
                <a:solidFill>
                  <a:srgbClr val="C00000"/>
                </a:solidFill>
                <a:latin typeface="Calibri" pitchFamily="34" charset="0"/>
              </a:rPr>
              <a:t>(lin)</a:t>
            </a:r>
            <a:r>
              <a:rPr lang="en-US" sz="240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: fragment of resolution over linear equations </a:t>
            </a:r>
            <a:r>
              <a:rPr lang="en-US" sz="240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(</a:t>
            </a:r>
            <a:r>
              <a:rPr lang="en-US" sz="240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from [RT08]</a:t>
            </a:r>
            <a:r>
              <a:rPr lang="en-US" sz="240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)</a:t>
            </a:r>
            <a:endParaRPr lang="en-US" sz="2400">
              <a:solidFill>
                <a:schemeClr val="accent2">
                  <a:lumMod val="75000"/>
                </a:schemeClr>
              </a:solidFill>
              <a:latin typeface="Calibri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10124" y="1581750"/>
            <a:ext cx="1713412" cy="33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מחבר ישר 8"/>
          <p:cNvCxnSpPr/>
          <p:nvPr/>
        </p:nvCxnSpPr>
        <p:spPr bwMode="auto">
          <a:xfrm>
            <a:off x="2928544" y="5115025"/>
            <a:ext cx="152400" cy="1588"/>
          </a:xfrm>
          <a:prstGeom prst="line">
            <a:avLst/>
          </a:prstGeom>
          <a:noFill/>
          <a:ln w="2857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מחבר ישר 9"/>
          <p:cNvCxnSpPr/>
          <p:nvPr/>
        </p:nvCxnSpPr>
        <p:spPr bwMode="auto">
          <a:xfrm rot="16200000" flipH="1">
            <a:off x="2972943" y="5083667"/>
            <a:ext cx="81010" cy="70941"/>
          </a:xfrm>
          <a:prstGeom prst="line">
            <a:avLst/>
          </a:prstGeom>
          <a:noFill/>
          <a:ln w="2857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669" name="Text Box 5"/>
          <p:cNvSpPr txBox="1">
            <a:spLocks noChangeArrowheads="1"/>
          </p:cNvSpPr>
          <p:nvPr/>
        </p:nvSpPr>
        <p:spPr bwMode="auto">
          <a:xfrm>
            <a:off x="346275" y="1524000"/>
            <a:ext cx="8305800" cy="4244752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wrap="square"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smtClean="0">
                <a:solidFill>
                  <a:srgbClr val="000066"/>
                </a:solidFill>
                <a:latin typeface="Corbel" pitchFamily="34" charset="0"/>
              </a:rPr>
              <a:t>Polynomial Calculus </a:t>
            </a:r>
            <a:r>
              <a:rPr lang="en-US" sz="6000" smtClean="0">
                <a:solidFill>
                  <a:schemeClr val="tx2">
                    <a:lumMod val="75000"/>
                  </a:schemeClr>
                </a:solidFill>
                <a:latin typeface="Corbel" pitchFamily="34" charset="0"/>
              </a:rPr>
              <a:t>over </a:t>
            </a:r>
          </a:p>
          <a:p>
            <a:pPr algn="ctr">
              <a:spcBef>
                <a:spcPct val="50000"/>
              </a:spcBef>
            </a:pPr>
            <a:r>
              <a:rPr lang="en-US" sz="6000" smtClean="0">
                <a:solidFill>
                  <a:srgbClr val="3333CC"/>
                </a:solidFill>
                <a:latin typeface="Corbel" pitchFamily="34" charset="0"/>
              </a:rPr>
              <a:t>Ordered Formulas </a:t>
            </a:r>
            <a:r>
              <a:rPr lang="en-US" sz="600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rbel" pitchFamily="34" charset="0"/>
              </a:rPr>
              <a:t>(OFPC)</a:t>
            </a:r>
            <a:endParaRPr lang="en-US" sz="6000">
              <a:solidFill>
                <a:schemeClr val="accent1">
                  <a:lumMod val="60000"/>
                  <a:lumOff val="40000"/>
                </a:schemeClr>
              </a:solidFill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64" name="Text Box 32"/>
          <p:cNvSpPr txBox="1">
            <a:spLocks noChangeArrowheads="1"/>
          </p:cNvSpPr>
          <p:nvPr/>
        </p:nvSpPr>
        <p:spPr bwMode="auto">
          <a:xfrm>
            <a:off x="457200" y="304800"/>
            <a:ext cx="8305800" cy="5845190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wrap="square"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Let &lt;   be a linear order on variables </a:t>
            </a:r>
            <a:r>
              <a:rPr lang="en-US" i="1" smtClean="0">
                <a:solidFill>
                  <a:srgbClr val="3333CC"/>
                </a:solidFill>
                <a:latin typeface="Calibri" pitchFamily="34" charset="0"/>
              </a:rPr>
              <a:t>x</a:t>
            </a:r>
            <a:r>
              <a:rPr lang="en-US" baseline="-25000" smtClean="0">
                <a:solidFill>
                  <a:srgbClr val="3333CC"/>
                </a:solidFill>
                <a:latin typeface="Calibri" pitchFamily="34" charset="0"/>
              </a:rPr>
              <a:t>1</a:t>
            </a:r>
            <a:r>
              <a:rPr lang="en-US" smtClean="0">
                <a:solidFill>
                  <a:srgbClr val="3333CC"/>
                </a:solidFill>
                <a:latin typeface="Calibri" pitchFamily="34" charset="0"/>
              </a:rPr>
              <a:t>,…,</a:t>
            </a:r>
            <a:r>
              <a:rPr lang="en-US" i="1" smtClean="0">
                <a:solidFill>
                  <a:srgbClr val="3333CC"/>
                </a:solidFill>
                <a:latin typeface="Calibri" pitchFamily="34" charset="0"/>
              </a:rPr>
              <a:t>x</a:t>
            </a:r>
            <a:r>
              <a:rPr lang="en-US" i="1" baseline="-25000" smtClean="0">
                <a:solidFill>
                  <a:srgbClr val="3333CC"/>
                </a:solidFill>
                <a:latin typeface="Calibri" pitchFamily="34" charset="0"/>
              </a:rPr>
              <a:t>n</a:t>
            </a:r>
            <a:endParaRPr lang="en-US" i="1" smtClean="0">
              <a:solidFill>
                <a:srgbClr val="3333CC"/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800" smtClean="0">
                <a:solidFill>
                  <a:srgbClr val="0000FF"/>
                </a:solidFill>
                <a:latin typeface="Calibri" pitchFamily="34" charset="0"/>
              </a:rPr>
              <a:t>Define</a:t>
            </a:r>
            <a:r>
              <a:rPr lang="en-US" sz="280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: </a:t>
            </a:r>
            <a:r>
              <a:rPr lang="en-US" sz="280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Map                                                      as follows: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40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en-US" sz="2400" i="1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M</a:t>
            </a:r>
            <a:r>
              <a:rPr lang="en-US" sz="240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   monomial in            then  [[M]]\in F&lt;X&gt; is ordered by  &lt;  .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en-US" sz="280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   =S biMi\in F[x] , then  [f]]   =S bi[[Mi]] \in</a:t>
            </a:r>
          </a:p>
          <a:p>
            <a:pPr>
              <a:spcBef>
                <a:spcPct val="50000"/>
              </a:spcBef>
            </a:pPr>
            <a:r>
              <a:rPr lang="en-US" sz="2800" smtClean="0">
                <a:solidFill>
                  <a:srgbClr val="0000FF"/>
                </a:solidFill>
                <a:latin typeface="Calibri" pitchFamily="34" charset="0"/>
              </a:rPr>
              <a:t>Define</a:t>
            </a:r>
            <a:r>
              <a:rPr lang="en-US" sz="280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: An </a:t>
            </a:r>
            <a:r>
              <a:rPr lang="en-US" sz="280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ordered formula </a:t>
            </a:r>
            <a:r>
              <a:rPr lang="en-US" sz="280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of f\inF[x] I   is a noncommutative formula computing        .</a:t>
            </a:r>
            <a:endParaRPr lang="en-US" sz="2800" smtClean="0">
              <a:solidFill>
                <a:schemeClr val="accent5">
                  <a:lumMod val="75000"/>
                </a:schemeClr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800" smtClean="0">
                <a:solidFill>
                  <a:srgbClr val="0000FF"/>
                </a:solidFill>
                <a:latin typeface="Calibri" pitchFamily="34" charset="0"/>
              </a:rPr>
              <a:t>Conclusion</a:t>
            </a:r>
            <a:r>
              <a:rPr lang="en-US" sz="2800" smtClean="0">
                <a:solidFill>
                  <a:srgbClr val="3333CC"/>
                </a:solidFill>
                <a:latin typeface="Calibri" pitchFamily="34" charset="0"/>
              </a:rPr>
              <a:t>:</a:t>
            </a:r>
            <a:r>
              <a:rPr lang="en-US" sz="280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80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No need to talk about noncommutative polynomials</a:t>
            </a:r>
            <a:r>
              <a:rPr lang="en-US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2800" smtClean="0">
                <a:solidFill>
                  <a:srgbClr val="0000FF"/>
                </a:solidFill>
                <a:latin typeface="Calibri" pitchFamily="34" charset="0"/>
              </a:rPr>
              <a:t>Def</a:t>
            </a:r>
            <a:r>
              <a:rPr lang="en-US" sz="280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: </a:t>
            </a:r>
            <a:r>
              <a:rPr lang="en-US" sz="280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(</a:t>
            </a:r>
            <a:r>
              <a:rPr lang="da-DK" sz="280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PC over ordered formulas (OFPC)</a:t>
            </a:r>
            <a:r>
              <a:rPr lang="en-US" sz="280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):</a:t>
            </a:r>
            <a:r>
              <a:rPr lang="en-US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40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PC proofs where each polynomial p\in F[x] is written as an ordered formula.</a:t>
            </a:r>
            <a:endParaRPr lang="en-US" sz="2400">
              <a:solidFill>
                <a:schemeClr val="tx2">
                  <a:lumMod val="50000"/>
                </a:schemeClr>
              </a:solidFill>
              <a:latin typeface="Calibri" pitchFamily="34" charset="0"/>
            </a:endParaRPr>
          </a:p>
        </p:txBody>
      </p:sp>
      <p:pic>
        <p:nvPicPr>
          <p:cNvPr id="42496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92312" y="1726197"/>
            <a:ext cx="498232" cy="313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4968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79292" y="1678687"/>
            <a:ext cx="1718916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4969" name="Picture 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5800" y="1677954"/>
            <a:ext cx="440546" cy="322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2" name="קבוצה 21"/>
          <p:cNvGrpSpPr/>
          <p:nvPr/>
        </p:nvGrpSpPr>
        <p:grpSpPr>
          <a:xfrm>
            <a:off x="2514600" y="1103654"/>
            <a:ext cx="4154366" cy="364161"/>
            <a:chOff x="2514600" y="1103654"/>
            <a:chExt cx="4154366" cy="364161"/>
          </a:xfrm>
        </p:grpSpPr>
        <p:pic>
          <p:nvPicPr>
            <p:cNvPr id="424970" name="Picture 10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3087566" y="1143000"/>
              <a:ext cx="3581400" cy="3248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24971" name="Picture 11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2514600" y="1103654"/>
              <a:ext cx="514350" cy="355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424972" name="Picture 1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143000" y="473464"/>
            <a:ext cx="282818" cy="328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4973" name="Picture 13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914542" y="1735016"/>
            <a:ext cx="247650" cy="287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4974" name="Picture 14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800464" y="2227384"/>
            <a:ext cx="2300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4975" name="Picture 15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891455" y="2265834"/>
            <a:ext cx="2145321" cy="439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4976" name="Picture 16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4146947" y="2230667"/>
            <a:ext cx="535026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4977" name="Picture 17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 flipH="1">
            <a:off x="4673181" y="2411655"/>
            <a:ext cx="216000" cy="122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4979" name="Picture 19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5063635" y="2863360"/>
            <a:ext cx="1354758" cy="45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16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6083543" y="3309856"/>
            <a:ext cx="535026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4980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2667000" y="5598696"/>
            <a:ext cx="1100573" cy="382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מלבן מעוגל 26"/>
          <p:cNvSpPr/>
          <p:nvPr/>
        </p:nvSpPr>
        <p:spPr bwMode="auto">
          <a:xfrm>
            <a:off x="457200" y="990600"/>
            <a:ext cx="7924800" cy="1872760"/>
          </a:xfrm>
          <a:prstGeom prst="roundRect">
            <a:avLst>
              <a:gd name="adj" fmla="val 4460"/>
            </a:avLst>
          </a:prstGeom>
          <a:noFill/>
          <a:ln w="22225" cap="flat" cmpd="sng" algn="ctr">
            <a:solidFill>
              <a:schemeClr val="accent3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45720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</a:pPr>
            <a:endParaRPr kumimoji="0" lang="en-US" sz="3200" b="1" i="0" u="none" strike="noStrike" cap="none" normalizeH="0" baseline="0" smtClean="0">
              <a:ln>
                <a:noFill/>
              </a:ln>
              <a:solidFill>
                <a:srgbClr val="000099"/>
              </a:solidFill>
              <a:effectLst/>
              <a:latin typeface="Comic Sans MS" pitchFamily="66" charset="0"/>
              <a:cs typeface="Arial" charset="0"/>
            </a:endParaRPr>
          </a:p>
        </p:txBody>
      </p:sp>
      <p:sp>
        <p:nvSpPr>
          <p:cNvPr id="30" name="מלבן 29"/>
          <p:cNvSpPr/>
          <p:nvPr/>
        </p:nvSpPr>
        <p:spPr bwMode="auto">
          <a:xfrm>
            <a:off x="457200" y="5181600"/>
            <a:ext cx="8153400" cy="1066800"/>
          </a:xfrm>
          <a:prstGeom prst="rect">
            <a:avLst/>
          </a:prstGeom>
          <a:noFill/>
          <a:ln w="22225" cap="flat" cmpd="sng" algn="ctr">
            <a:solidFill>
              <a:schemeClr val="accent3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45720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</a:pPr>
            <a:endParaRPr kumimoji="0" lang="en-US" sz="3200" b="1" i="0" u="none" strike="noStrike" cap="none" normalizeH="0" baseline="0" smtClean="0">
              <a:ln>
                <a:noFill/>
              </a:ln>
              <a:solidFill>
                <a:srgbClr val="000099"/>
              </a:solidFill>
              <a:effectLst/>
              <a:latin typeface="Comic Sans MS" pitchFamily="66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64" name="Text Box 32"/>
          <p:cNvSpPr txBox="1">
            <a:spLocks noChangeArrowheads="1"/>
          </p:cNvSpPr>
          <p:nvPr/>
        </p:nvSpPr>
        <p:spPr bwMode="auto">
          <a:xfrm>
            <a:off x="504096" y="1905000"/>
            <a:ext cx="8153400" cy="2028761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wrap="square" lIns="90488" tIns="44450" rIns="90488" bIns="44450">
            <a:spAutoFit/>
          </a:bodyPr>
          <a:lstStyle/>
          <a:p>
            <a:pPr>
              <a:spcBef>
                <a:spcPct val="50000"/>
              </a:spcBef>
              <a:buSzPct val="93000"/>
            </a:pPr>
            <a:r>
              <a:rPr lang="en-US" sz="2800" smtClean="0">
                <a:solidFill>
                  <a:srgbClr val="C00000"/>
                </a:solidFill>
                <a:latin typeface="Calibri" pitchFamily="34" charset="0"/>
              </a:rPr>
              <a:t>In other words</a:t>
            </a:r>
            <a:r>
              <a:rPr lang="en-US" sz="280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: </a:t>
            </a:r>
            <a:r>
              <a:rPr lang="en-US" sz="280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OFPC</a:t>
            </a:r>
            <a:r>
              <a:rPr lang="en-US" sz="2800" smtClean="0">
                <a:solidFill>
                  <a:srgbClr val="000066"/>
                </a:solidFill>
                <a:latin typeface="Calibri" pitchFamily="34" charset="0"/>
              </a:rPr>
              <a:t> is just like measuring </a:t>
            </a:r>
            <a:r>
              <a:rPr lang="en-US" sz="280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PC</a:t>
            </a:r>
            <a:r>
              <a:rPr lang="en-US" sz="2800" smtClean="0">
                <a:solidFill>
                  <a:srgbClr val="000066"/>
                </a:solidFill>
                <a:latin typeface="Calibri" pitchFamily="34" charset="0"/>
              </a:rPr>
              <a:t> proofs by their total ordered formula size (instead of the standard   ssig    size).            </a:t>
            </a:r>
          </a:p>
          <a:p>
            <a:pPr>
              <a:spcBef>
                <a:spcPct val="50000"/>
              </a:spcBef>
              <a:buSzPct val="93000"/>
            </a:pPr>
            <a:endParaRPr lang="en-US" sz="2800" smtClean="0">
              <a:solidFill>
                <a:srgbClr val="000066"/>
              </a:solidFill>
              <a:latin typeface="Calibri" pitchFamily="34" charset="0"/>
            </a:endParaRPr>
          </a:p>
        </p:txBody>
      </p:sp>
      <p:pic>
        <p:nvPicPr>
          <p:cNvPr id="42598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19304" y="2845776"/>
            <a:ext cx="829407" cy="411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מלבן 5"/>
          <p:cNvSpPr/>
          <p:nvPr/>
        </p:nvSpPr>
        <p:spPr>
          <a:xfrm>
            <a:off x="457200" y="533400"/>
            <a:ext cx="83058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smtClean="0">
                <a:solidFill>
                  <a:srgbClr val="0000FF"/>
                </a:solidFill>
                <a:latin typeface="Calibri" pitchFamily="34" charset="0"/>
              </a:rPr>
              <a:t>Def</a:t>
            </a:r>
            <a:r>
              <a:rPr lang="en-US" sz="280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: </a:t>
            </a:r>
            <a:r>
              <a:rPr lang="en-US" sz="280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(</a:t>
            </a:r>
            <a:r>
              <a:rPr lang="da-DK" sz="2800" smtClean="0">
                <a:latin typeface="Calibri" pitchFamily="34" charset="0"/>
              </a:rPr>
              <a:t>PC over ordered formulas (OFPC)</a:t>
            </a:r>
            <a:r>
              <a:rPr lang="en-US" sz="280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):</a:t>
            </a:r>
            <a:r>
              <a:rPr lang="en-US" sz="240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40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PC proofs where each polynomial p\in F[x] is written as an ordered formula.</a:t>
            </a:r>
            <a:endParaRPr lang="en-US" sz="2400">
              <a:solidFill>
                <a:schemeClr val="tx2">
                  <a:lumMod val="50000"/>
                </a:schemeClr>
              </a:solidFill>
              <a:latin typeface="Calibri" pitchFamily="34" charset="0"/>
            </a:endParaRPr>
          </a:p>
        </p:txBody>
      </p:sp>
      <p:pic>
        <p:nvPicPr>
          <p:cNvPr id="7" name="Picture 2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84584" y="1016768"/>
            <a:ext cx="1100573" cy="382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מלבן 7"/>
          <p:cNvSpPr/>
          <p:nvPr/>
        </p:nvSpPr>
        <p:spPr bwMode="auto">
          <a:xfrm>
            <a:off x="457200" y="533400"/>
            <a:ext cx="8153400" cy="1066800"/>
          </a:xfrm>
          <a:prstGeom prst="rect">
            <a:avLst/>
          </a:prstGeom>
          <a:noFill/>
          <a:ln w="22225" cap="flat" cmpd="sng" algn="ctr">
            <a:solidFill>
              <a:schemeClr val="accent3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45720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</a:pPr>
            <a:endParaRPr kumimoji="0" lang="en-US" sz="3200" b="1" i="0" u="none" strike="noStrike" cap="none" normalizeH="0" baseline="0" smtClean="0">
              <a:ln>
                <a:noFill/>
              </a:ln>
              <a:solidFill>
                <a:srgbClr val="000099"/>
              </a:solidFill>
              <a:effectLst/>
              <a:latin typeface="Comic Sans MS" pitchFamily="66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669" name="Text Box 5"/>
          <p:cNvSpPr txBox="1">
            <a:spLocks noChangeArrowheads="1"/>
          </p:cNvSpPr>
          <p:nvPr/>
        </p:nvSpPr>
        <p:spPr bwMode="auto">
          <a:xfrm>
            <a:off x="346275" y="1676400"/>
            <a:ext cx="8305800" cy="4337085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wrap="square"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smtClean="0">
                <a:solidFill>
                  <a:srgbClr val="000066"/>
                </a:solidFill>
                <a:latin typeface="Corbel" pitchFamily="34" charset="0"/>
              </a:rPr>
              <a:t>OFPC</a:t>
            </a:r>
            <a:r>
              <a:rPr lang="en-US" sz="6000" smtClean="0">
                <a:solidFill>
                  <a:schemeClr val="bg2">
                    <a:lumMod val="25000"/>
                  </a:schemeClr>
                </a:solidFill>
                <a:latin typeface="Corbel" pitchFamily="34" charset="0"/>
              </a:rPr>
              <a:t>:</a:t>
            </a:r>
            <a:r>
              <a:rPr lang="en-US" sz="6000" smtClean="0">
                <a:solidFill>
                  <a:srgbClr val="000066"/>
                </a:solidFill>
                <a:latin typeface="Corbel" pitchFamily="34" charset="0"/>
              </a:rPr>
              <a:t> </a:t>
            </a:r>
          </a:p>
          <a:p>
            <a:pPr algn="ctr">
              <a:spcBef>
                <a:spcPct val="50000"/>
              </a:spcBef>
            </a:pPr>
            <a:r>
              <a:rPr lang="en-US" sz="6000" smtClean="0">
                <a:solidFill>
                  <a:srgbClr val="C00000"/>
                </a:solidFill>
                <a:latin typeface="Corbel" pitchFamily="34" charset="0"/>
              </a:rPr>
              <a:t>Possible Lower Bound Approach</a:t>
            </a:r>
          </a:p>
          <a:p>
            <a:pPr algn="ctr">
              <a:spcBef>
                <a:spcPct val="50000"/>
              </a:spcBef>
            </a:pPr>
            <a:r>
              <a:rPr lang="en-US" sz="440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itchFamily="34" charset="0"/>
              </a:rPr>
              <a:t>(</a:t>
            </a:r>
            <a:r>
              <a:rPr lang="en-US" sz="4400" smtClean="0">
                <a:latin typeface="Corbel" pitchFamily="34" charset="0"/>
              </a:rPr>
              <a:t>substitution method</a:t>
            </a:r>
            <a:r>
              <a:rPr lang="en-US" sz="4400" smtClean="0">
                <a:solidFill>
                  <a:schemeClr val="tx1">
                    <a:lumMod val="65000"/>
                    <a:lumOff val="35000"/>
                  </a:schemeClr>
                </a:solidFill>
                <a:latin typeface="Corbel" pitchFamily="34" charset="0"/>
              </a:rPr>
              <a:t>)</a:t>
            </a:r>
            <a:endParaRPr lang="en-US" sz="4400">
              <a:solidFill>
                <a:schemeClr val="tx1">
                  <a:lumMod val="65000"/>
                  <a:lumOff val="35000"/>
                </a:schemeClr>
              </a:solidFill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14400"/>
            <a:ext cx="8737600" cy="4953000"/>
          </a:xfrm>
        </p:spPr>
        <p:txBody>
          <a:bodyPr/>
          <a:lstStyle/>
          <a:p>
            <a:pPr>
              <a:buNone/>
            </a:pPr>
            <a:r>
              <a:rPr lang="en-US" sz="2800" smtClean="0">
                <a:solidFill>
                  <a:srgbClr val="3333CC"/>
                </a:solidFill>
                <a:latin typeface="Calibri" pitchFamily="34" charset="0"/>
                <a:cs typeface="Arial" charset="0"/>
              </a:rPr>
              <a:t>Suffices</a:t>
            </a:r>
            <a:r>
              <a:rPr lang="en-US" sz="280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Arial" charset="0"/>
              </a:rPr>
              <a:t>: </a:t>
            </a:r>
            <a:r>
              <a:rPr lang="en-US" sz="280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Arial" charset="0"/>
              </a:rPr>
              <a:t>Demonstrate a set of polynomials </a:t>
            </a:r>
            <a:r>
              <a:rPr lang="en-US" sz="2800" smtClean="0">
                <a:solidFill>
                  <a:srgbClr val="000099"/>
                </a:solidFill>
                <a:latin typeface="Calibri" pitchFamily="34" charset="0"/>
                <a:cs typeface="Arial" charset="0"/>
              </a:rPr>
              <a:t>Q</a:t>
            </a:r>
            <a:r>
              <a:rPr lang="en-US" sz="280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Arial" charset="0"/>
              </a:rPr>
              <a:t> s.t. every PC refutation of </a:t>
            </a:r>
            <a:r>
              <a:rPr lang="en-US" sz="2800" smtClean="0">
                <a:solidFill>
                  <a:srgbClr val="000099"/>
                </a:solidFill>
                <a:latin typeface="Calibri" pitchFamily="34" charset="0"/>
                <a:cs typeface="Arial" charset="0"/>
              </a:rPr>
              <a:t>Q</a:t>
            </a:r>
            <a:r>
              <a:rPr lang="en-US" sz="280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Arial" charset="0"/>
              </a:rPr>
              <a:t> contains a polynomial with large </a:t>
            </a:r>
            <a:r>
              <a:rPr lang="en-US" sz="2800" i="1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Arial" charset="0"/>
              </a:rPr>
              <a:t>oredered formula </a:t>
            </a:r>
            <a:r>
              <a:rPr lang="en-US" sz="280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Arial" charset="0"/>
              </a:rPr>
              <a:t>size</a:t>
            </a:r>
            <a:r>
              <a:rPr lang="en-US" sz="280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Arial" charset="0"/>
              </a:rPr>
              <a:t>. </a:t>
            </a:r>
          </a:p>
          <a:p>
            <a:r>
              <a:rPr lang="en-US" sz="280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Q_i(x1..xn)}i=1^m (m=poly(n            ))  : unsatisfiable set of constant degree polynomials (including Boolean axioms </a:t>
            </a:r>
            <a:r>
              <a:rPr lang="en-US" sz="2800" smtClean="0">
                <a:solidFill>
                  <a:srgbClr val="000099"/>
                </a:solidFill>
                <a:latin typeface="Calibri" pitchFamily="34" charset="0"/>
                <a:cs typeface="Arial" charset="0"/>
              </a:rPr>
              <a:t>x</a:t>
            </a:r>
            <a:r>
              <a:rPr lang="en-US" sz="2800" baseline="-25000" smtClean="0">
                <a:solidFill>
                  <a:srgbClr val="000099"/>
                </a:solidFill>
                <a:latin typeface="Calibri" pitchFamily="34" charset="0"/>
                <a:cs typeface="Arial" charset="0"/>
              </a:rPr>
              <a:t>i</a:t>
            </a:r>
            <a:r>
              <a:rPr lang="en-US" sz="2800" baseline="30000" smtClean="0">
                <a:solidFill>
                  <a:srgbClr val="000099"/>
                </a:solidFill>
                <a:latin typeface="Calibri" pitchFamily="34" charset="0"/>
                <a:cs typeface="Arial" charset="0"/>
              </a:rPr>
              <a:t>2</a:t>
            </a:r>
            <a:r>
              <a:rPr lang="en-US" sz="2800" smtClean="0">
                <a:solidFill>
                  <a:srgbClr val="000099"/>
                </a:solidFill>
                <a:latin typeface="Calibri" pitchFamily="34" charset="0"/>
                <a:cs typeface="Arial" charset="0"/>
              </a:rPr>
              <a:t>-x</a:t>
            </a:r>
            <a:r>
              <a:rPr lang="en-US" sz="2800" baseline="-25000" smtClean="0">
                <a:solidFill>
                  <a:srgbClr val="000099"/>
                </a:solidFill>
                <a:latin typeface="Calibri" pitchFamily="34" charset="0"/>
                <a:cs typeface="Arial" charset="0"/>
              </a:rPr>
              <a:t>i</a:t>
            </a:r>
            <a:r>
              <a:rPr lang="en-US" sz="280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), and </a:t>
            </a:r>
            <a:r>
              <a:rPr lang="en-US" sz="2800" b="0" smtClean="0">
                <a:solidFill>
                  <a:srgbClr val="000099"/>
                </a:solidFill>
                <a:latin typeface="Calibri" pitchFamily="34" charset="0"/>
                <a:cs typeface="Arial" charset="0"/>
              </a:rPr>
              <a:t>m=poly(n)</a:t>
            </a:r>
            <a:r>
              <a:rPr lang="en-US" sz="280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.</a:t>
            </a:r>
          </a:p>
          <a:p>
            <a:r>
              <a:rPr lang="en-US" sz="280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cs typeface="Arial" charset="0"/>
              </a:rPr>
              <a:t>Assume every PC refutation of  Qi’s  ‘s has </a:t>
            </a:r>
            <a:r>
              <a:rPr lang="en-US" sz="2800" smtClean="0">
                <a:solidFill>
                  <a:srgbClr val="FF0000"/>
                </a:solidFill>
                <a:latin typeface="Calibri" pitchFamily="34" charset="0"/>
                <a:cs typeface="Arial" charset="0"/>
              </a:rPr>
              <a:t>degree</a:t>
            </a:r>
            <a:r>
              <a:rPr lang="en-US" sz="280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cs typeface="Arial" charset="0"/>
              </a:rPr>
              <a:t> </a:t>
            </a:r>
            <a:r>
              <a:rPr lang="el-GR" sz="2800" b="0" smtClean="0">
                <a:solidFill>
                  <a:srgbClr val="000099"/>
                </a:solidFill>
                <a:latin typeface="Calibri" pitchFamily="34" charset="0"/>
                <a:cs typeface="Arial" charset="0"/>
              </a:rPr>
              <a:t>ω</a:t>
            </a:r>
            <a:r>
              <a:rPr lang="en-US" sz="2800" b="0" smtClean="0">
                <a:solidFill>
                  <a:srgbClr val="000099"/>
                </a:solidFill>
                <a:latin typeface="Calibri" pitchFamily="34" charset="0"/>
                <a:cs typeface="Arial" charset="0"/>
              </a:rPr>
              <a:t>(log(n)) </a:t>
            </a:r>
            <a:r>
              <a:rPr lang="en-US" sz="280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cs typeface="Arial" charset="0"/>
              </a:rPr>
              <a:t>(we know there exists such Q_i   ’s)</a:t>
            </a:r>
          </a:p>
          <a:p>
            <a:r>
              <a:rPr lang="en-US" sz="280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Substite:        x_i</a:t>
            </a:r>
            <a:r>
              <a:rPr lang="en-US" sz="2800" smtClean="0">
                <a:solidFill>
                  <a:srgbClr val="800000"/>
                </a:solidFill>
                <a:latin typeface="Calibri" pitchFamily="34" charset="0"/>
                <a:cs typeface="Arial" charset="0"/>
                <a:sym typeface="Wingdings" pitchFamily="2" charset="2"/>
              </a:rPr>
              <a:t>fi(y):                    ,  we get: </a:t>
            </a:r>
          </a:p>
          <a:p>
            <a:pPr lvl="5">
              <a:buNone/>
            </a:pPr>
            <a:r>
              <a:rPr lang="en-US" sz="320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 </a:t>
            </a:r>
          </a:p>
        </p:txBody>
      </p:sp>
      <p:sp>
        <p:nvSpPr>
          <p:cNvPr id="379911" name="Text Box 7"/>
          <p:cNvSpPr txBox="1">
            <a:spLocks noChangeArrowheads="1"/>
          </p:cNvSpPr>
          <p:nvPr/>
        </p:nvSpPr>
        <p:spPr bwMode="auto">
          <a:xfrm>
            <a:off x="838200" y="228600"/>
            <a:ext cx="7543800" cy="698500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smtClean="0">
                <a:latin typeface="Calibri" pitchFamily="34" charset="0"/>
              </a:rPr>
              <a:t>Possible Lower Bound Approach</a:t>
            </a:r>
            <a:endParaRPr lang="en-US" sz="4000">
              <a:latin typeface="Calibri" pitchFamily="34" charset="0"/>
            </a:endParaRPr>
          </a:p>
        </p:txBody>
      </p:sp>
      <p:pic>
        <p:nvPicPr>
          <p:cNvPr id="42701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2379785"/>
            <a:ext cx="5562600" cy="375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701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48275" y="3737190"/>
            <a:ext cx="762000" cy="369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15050" y="4158214"/>
            <a:ext cx="762000" cy="369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7014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38200" y="5496631"/>
            <a:ext cx="7870825" cy="512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7015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42392" y="4639408"/>
            <a:ext cx="3496408" cy="44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669" name="Text Box 5"/>
          <p:cNvSpPr txBox="1">
            <a:spLocks noChangeArrowheads="1"/>
          </p:cNvSpPr>
          <p:nvPr/>
        </p:nvSpPr>
        <p:spPr bwMode="auto">
          <a:xfrm>
            <a:off x="685800" y="1676400"/>
            <a:ext cx="7747000" cy="2832100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>
                <a:solidFill>
                  <a:schemeClr val="accent2">
                    <a:lumMod val="75000"/>
                  </a:schemeClr>
                </a:solidFill>
                <a:latin typeface="Corbel" pitchFamily="34" charset="0"/>
              </a:rPr>
              <a:t>Introduction</a:t>
            </a:r>
            <a:r>
              <a:rPr lang="en-US" sz="6000">
                <a:solidFill>
                  <a:schemeClr val="accent6">
                    <a:lumMod val="75000"/>
                  </a:schemeClr>
                </a:solidFill>
                <a:latin typeface="Corbel" pitchFamily="34" charset="0"/>
              </a:rPr>
              <a:t>:</a:t>
            </a:r>
            <a:br>
              <a:rPr lang="en-US" sz="6000">
                <a:solidFill>
                  <a:schemeClr val="accent6">
                    <a:lumMod val="75000"/>
                  </a:schemeClr>
                </a:solidFill>
                <a:latin typeface="Corbel" pitchFamily="34" charset="0"/>
              </a:rPr>
            </a:br>
            <a:r>
              <a:rPr lang="en-US" sz="6000">
                <a:solidFill>
                  <a:srgbClr val="000066"/>
                </a:solidFill>
                <a:latin typeface="Corbel" pitchFamily="34" charset="0"/>
              </a:rPr>
              <a:t>Algebraic Proof Systems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11" name="Text Box 7"/>
          <p:cNvSpPr txBox="1">
            <a:spLocks noChangeArrowheads="1"/>
          </p:cNvSpPr>
          <p:nvPr/>
        </p:nvSpPr>
        <p:spPr bwMode="auto">
          <a:xfrm>
            <a:off x="838200" y="228600"/>
            <a:ext cx="7543800" cy="698500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smtClean="0">
                <a:latin typeface="Calibri" pitchFamily="34" charset="0"/>
              </a:rPr>
              <a:t>Possible Lower Bound Approach</a:t>
            </a:r>
            <a:endParaRPr lang="en-US" sz="4000">
              <a:latin typeface="Calibri" pitchFamily="34" charset="0"/>
            </a:endParaRPr>
          </a:p>
        </p:txBody>
      </p:sp>
      <p:grpSp>
        <p:nvGrpSpPr>
          <p:cNvPr id="11" name="קבוצה 10"/>
          <p:cNvGrpSpPr/>
          <p:nvPr/>
        </p:nvGrpSpPr>
        <p:grpSpPr>
          <a:xfrm>
            <a:off x="228600" y="913888"/>
            <a:ext cx="9067800" cy="5410712"/>
            <a:chOff x="228600" y="913888"/>
            <a:chExt cx="9067800" cy="5410712"/>
          </a:xfrm>
        </p:grpSpPr>
        <p:sp>
          <p:nvSpPr>
            <p:cNvPr id="9" name="TextBox 8"/>
            <p:cNvSpPr txBox="1"/>
            <p:nvPr/>
          </p:nvSpPr>
          <p:spPr>
            <a:xfrm>
              <a:off x="228600" y="913888"/>
              <a:ext cx="9067800" cy="54107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lvl="0" indent="-342900">
                <a:buClr>
                  <a:prstClr val="black"/>
                </a:buClr>
              </a:pPr>
              <a:r>
                <a:rPr lang="en-US" sz="2800" kern="0" smtClean="0">
                  <a:solidFill>
                    <a:srgbClr val="8C7B70">
                      <a:lumMod val="75000"/>
                    </a:srgbClr>
                  </a:solidFill>
                  <a:latin typeface="Calibri" pitchFamily="34" charset="0"/>
                </a:rPr>
                <a:t>																				 </a:t>
              </a:r>
            </a:p>
            <a:p>
              <a:pPr marL="342900" lvl="0" indent="-342900">
                <a:buClr>
                  <a:prstClr val="black"/>
                </a:buClr>
                <a:buFontTx/>
                <a:buChar char="•"/>
              </a:pPr>
              <a:r>
                <a:rPr lang="en-US" sz="2800" kern="0" smtClean="0">
                  <a:solidFill>
                    <a:srgbClr val="800000"/>
                  </a:solidFill>
                  <a:latin typeface="Calibri" pitchFamily="34" charset="0"/>
                </a:rPr>
                <a:t>Q_i(x1..xn)}i=1^m (m=poly(n            ))  : unsatisfiable set of constant degree polynomials (including Boolean axioms </a:t>
              </a:r>
              <a:r>
                <a:rPr lang="en-US" sz="2800" kern="0" smtClean="0">
                  <a:latin typeface="Calibri" pitchFamily="34" charset="0"/>
                </a:rPr>
                <a:t>x</a:t>
              </a:r>
              <a:r>
                <a:rPr lang="en-US" sz="2800" kern="0" baseline="30000" smtClean="0">
                  <a:latin typeface="Calibri" pitchFamily="34" charset="0"/>
                </a:rPr>
                <a:t>2</a:t>
              </a:r>
              <a:r>
                <a:rPr lang="en-US" sz="2800" kern="0" smtClean="0">
                  <a:latin typeface="Calibri" pitchFamily="34" charset="0"/>
                </a:rPr>
                <a:t>-x</a:t>
              </a:r>
              <a:r>
                <a:rPr lang="en-US" sz="2800" kern="0" smtClean="0">
                  <a:solidFill>
                    <a:srgbClr val="800000"/>
                  </a:solidFill>
                  <a:latin typeface="Calibri" pitchFamily="34" charset="0"/>
                </a:rPr>
                <a:t>), and </a:t>
              </a:r>
              <a:r>
                <a:rPr lang="en-US" sz="2800" b="0" kern="0" smtClean="0">
                  <a:latin typeface="Calibri" pitchFamily="34" charset="0"/>
                </a:rPr>
                <a:t>m=poly(n)</a:t>
              </a:r>
              <a:r>
                <a:rPr lang="en-US" sz="2800" kern="0" smtClean="0">
                  <a:solidFill>
                    <a:srgbClr val="800000"/>
                  </a:solidFill>
                  <a:latin typeface="Calibri" pitchFamily="34" charset="0"/>
                </a:rPr>
                <a:t>.</a:t>
              </a:r>
            </a:p>
            <a:p>
              <a:pPr marL="342900" lvl="0" indent="-342900">
                <a:buClr>
                  <a:prstClr val="black"/>
                </a:buClr>
                <a:buFontTx/>
                <a:buChar char="•"/>
              </a:pPr>
              <a:r>
                <a:rPr lang="en-US" sz="2800" kern="0" smtClean="0">
                  <a:solidFill>
                    <a:srgbClr val="8C7B70">
                      <a:lumMod val="50000"/>
                    </a:srgbClr>
                  </a:solidFill>
                  <a:latin typeface="Calibri" pitchFamily="34" charset="0"/>
                </a:rPr>
                <a:t>Assume every PC refutation of  Qi’s  ‘s has </a:t>
              </a:r>
              <a:r>
                <a:rPr lang="en-US" sz="2800" kern="0" smtClean="0">
                  <a:solidFill>
                    <a:srgbClr val="FF0000"/>
                  </a:solidFill>
                  <a:latin typeface="Calibri" pitchFamily="34" charset="0"/>
                </a:rPr>
                <a:t>degree</a:t>
              </a:r>
              <a:r>
                <a:rPr lang="en-US" sz="2800" kern="0" smtClean="0">
                  <a:solidFill>
                    <a:srgbClr val="8C7B70">
                      <a:lumMod val="50000"/>
                    </a:srgbClr>
                  </a:solidFill>
                  <a:latin typeface="Calibri" pitchFamily="34" charset="0"/>
                </a:rPr>
                <a:t> </a:t>
              </a:r>
              <a:r>
                <a:rPr lang="el-GR" sz="2800" b="0" kern="0" smtClean="0">
                  <a:latin typeface="Calibri" pitchFamily="34" charset="0"/>
                </a:rPr>
                <a:t>ω</a:t>
              </a:r>
              <a:r>
                <a:rPr lang="en-US" sz="2800" b="0" kern="0" smtClean="0">
                  <a:latin typeface="Calibri" pitchFamily="34" charset="0"/>
                </a:rPr>
                <a:t>(log(n)) </a:t>
              </a:r>
              <a:r>
                <a:rPr lang="en-US" sz="2800" kern="0" smtClean="0">
                  <a:solidFill>
                    <a:srgbClr val="8C7B70">
                      <a:lumMod val="50000"/>
                    </a:srgbClr>
                  </a:solidFill>
                  <a:latin typeface="Calibri" pitchFamily="34" charset="0"/>
                </a:rPr>
                <a:t>(we know there exists such Q_i   ’s)</a:t>
              </a:r>
            </a:p>
            <a:p>
              <a:pPr marL="342900" lvl="0" indent="-342900">
                <a:buClr>
                  <a:prstClr val="black"/>
                </a:buClr>
                <a:buFontTx/>
                <a:buChar char="•"/>
              </a:pPr>
              <a:r>
                <a:rPr lang="en-US" sz="2800" kern="0" smtClean="0">
                  <a:solidFill>
                    <a:srgbClr val="800000"/>
                  </a:solidFill>
                  <a:latin typeface="Calibri" pitchFamily="34" charset="0"/>
                </a:rPr>
                <a:t>Substite:        x_i</a:t>
              </a:r>
              <a:r>
                <a:rPr lang="en-US" sz="2800" kern="0" smtClean="0">
                  <a:solidFill>
                    <a:srgbClr val="800000"/>
                  </a:solidFill>
                  <a:latin typeface="Calibri" pitchFamily="34" charset="0"/>
                  <a:sym typeface="Wingdings" pitchFamily="2" charset="2"/>
                </a:rPr>
                <a:t>fi(y):                    ,  we get: </a:t>
              </a:r>
            </a:p>
            <a:p>
              <a:pPr marL="2514600" lvl="5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prstClr val="black"/>
                </a:buClr>
              </a:pPr>
              <a:r>
                <a:rPr lang="en-US" b="0" kern="0" smtClean="0">
                  <a:solidFill>
                    <a:srgbClr val="800000"/>
                  </a:solidFill>
                  <a:latin typeface="Calibri" pitchFamily="34" charset="0"/>
                </a:rPr>
                <a:t> </a:t>
              </a:r>
            </a:p>
            <a:p>
              <a:endParaRPr lang="en-US"/>
            </a:p>
          </p:txBody>
        </p:sp>
        <p:pic>
          <p:nvPicPr>
            <p:cNvPr id="427010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09600" y="2376546"/>
              <a:ext cx="5562600" cy="3755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27011" name="Picture 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248275" y="3733951"/>
              <a:ext cx="762000" cy="3690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115050" y="4162425"/>
              <a:ext cx="762000" cy="3690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27014" name="Picture 6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838200" y="5497594"/>
              <a:ext cx="7870825" cy="5126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27015" name="Picture 7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142392" y="4638912"/>
              <a:ext cx="3496408" cy="447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2" name="קבוצה 11"/>
          <p:cNvGrpSpPr/>
          <p:nvPr/>
        </p:nvGrpSpPr>
        <p:grpSpPr>
          <a:xfrm>
            <a:off x="304800" y="3913120"/>
            <a:ext cx="8610600" cy="2259080"/>
            <a:chOff x="228600" y="3343275"/>
            <a:chExt cx="8610600" cy="2259080"/>
          </a:xfrm>
          <a:solidFill>
            <a:schemeClr val="bg1"/>
          </a:solidFill>
        </p:grpSpPr>
        <p:sp>
          <p:nvSpPr>
            <p:cNvPr id="13" name="TextBox 12"/>
            <p:cNvSpPr txBox="1"/>
            <p:nvPr/>
          </p:nvSpPr>
          <p:spPr>
            <a:xfrm>
              <a:off x="228600" y="3343275"/>
              <a:ext cx="8610600" cy="2259080"/>
            </a:xfrm>
            <a:prstGeom prst="rect">
              <a:avLst/>
            </a:prstGeom>
            <a:grpFill/>
            <a:ln>
              <a:solidFill>
                <a:schemeClr val="accent2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en-US" smtClean="0">
                  <a:solidFill>
                    <a:schemeClr val="accent4">
                      <a:lumMod val="75000"/>
                    </a:schemeClr>
                  </a:solidFill>
                  <a:latin typeface="Calibri" pitchFamily="34" charset="0"/>
                </a:rPr>
                <a:t>Note </a:t>
              </a:r>
            </a:p>
            <a:p>
              <a:pPr>
                <a:buNone/>
              </a:pPr>
              <a:r>
                <a:rPr lang="en-US" smtClean="0">
                  <a:solidFill>
                    <a:schemeClr val="accent4">
                      <a:lumMod val="75000"/>
                    </a:schemeClr>
                  </a:solidFill>
                  <a:latin typeface="Calibri" pitchFamily="34" charset="0"/>
                </a:rPr>
                <a:t>     still unsatisfiable</a:t>
              </a:r>
              <a:r>
                <a:rPr lang="en-US" smtClean="0">
                  <a:solidFill>
                    <a:schemeClr val="tx2">
                      <a:lumMod val="75000"/>
                    </a:schemeClr>
                  </a:solidFill>
                  <a:latin typeface="Calibri" pitchFamily="34" charset="0"/>
                </a:rPr>
                <a:t>.</a:t>
              </a:r>
            </a:p>
            <a:p>
              <a:pPr>
                <a:buFont typeface="Arial" pitchFamily="34" charset="0"/>
                <a:buChar char="•"/>
              </a:pPr>
              <a:r>
                <a:rPr lang="en-US" smtClean="0">
                  <a:solidFill>
                    <a:srgbClr val="800000"/>
                  </a:solidFill>
                  <a:latin typeface="Calibri" pitchFamily="34" charset="0"/>
                </a:rPr>
                <a:t>May assume that                              have </a:t>
              </a:r>
              <a:r>
                <a:rPr lang="en-US" smtClean="0">
                  <a:solidFill>
                    <a:srgbClr val="FF0000"/>
                  </a:solidFill>
                  <a:latin typeface="Calibri" pitchFamily="34" charset="0"/>
                </a:rPr>
                <a:t>disjoint</a:t>
              </a:r>
              <a:r>
                <a:rPr lang="en-US" smtClean="0">
                  <a:solidFill>
                    <a:srgbClr val="800000"/>
                  </a:solidFill>
                  <a:latin typeface="Calibri" pitchFamily="34" charset="0"/>
                </a:rPr>
                <a:t> variables.</a:t>
              </a:r>
              <a:endParaRPr lang="en-US"/>
            </a:p>
          </p:txBody>
        </p:sp>
        <p:pic>
          <p:nvPicPr>
            <p:cNvPr id="14" name="Picture 6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447800" y="3448050"/>
              <a:ext cx="6629400" cy="43181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2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3505200" y="4619625"/>
              <a:ext cx="2478795" cy="45720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1"/>
                                        </p:tgtEl>
                                      </p:cBhvr>
                                      <p:by x="60000" y="6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-0.175 -0.28334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-14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26364"/>
            <a:ext cx="8737600" cy="4364836"/>
          </a:xfrm>
        </p:spPr>
        <p:txBody>
          <a:bodyPr/>
          <a:lstStyle/>
          <a:p>
            <a:pPr>
              <a:buNone/>
            </a:pPr>
            <a:r>
              <a:rPr lang="en-US" sz="3200" smtClean="0">
                <a:solidFill>
                  <a:srgbClr val="FF0000"/>
                </a:solidFill>
                <a:latin typeface="Calibri" pitchFamily="34" charset="0"/>
                <a:cs typeface="Arial" charset="0"/>
              </a:rPr>
              <a:t>Proposition</a:t>
            </a:r>
            <a:r>
              <a:rPr lang="en-US" sz="3200" smtClean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: F  field, Y={y1,..,yl} vars   and  &lt; linear order on       . Then, for any  m&lt;=l    there exist f1(y)..fd(y)           from F[y1..yl]        where fi(y) ‘s over disjoint variables (and  d&lt;= l/m ) and such that: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  <a:cs typeface="Arial" charset="0"/>
              </a:rPr>
              <a:t>    fi(y  </a:t>
            </a:r>
            <a:r>
              <a:rPr lang="en-US" sz="320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  <a:cs typeface="Arial" charset="0"/>
              </a:rPr>
              <a:t>have linear size ordered formulas </a:t>
            </a:r>
            <a:r>
              <a:rPr lang="en-US" sz="320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  <a:cs typeface="Arial" charset="0"/>
              </a:rPr>
              <a:t>(</a:t>
            </a:r>
            <a:r>
              <a:rPr lang="en-US" sz="3200" smtClean="0">
                <a:solidFill>
                  <a:srgbClr val="000099"/>
                </a:solidFill>
                <a:latin typeface="Calibri" pitchFamily="34" charset="0"/>
                <a:cs typeface="Arial" charset="0"/>
              </a:rPr>
              <a:t>O(m)</a:t>
            </a:r>
            <a:r>
              <a:rPr lang="en-US" sz="320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  <a:cs typeface="Arial" charset="0"/>
              </a:rPr>
              <a:t>)</a:t>
            </a:r>
          </a:p>
          <a:p>
            <a:pPr marL="514350" indent="-514350">
              <a:buFont typeface="+mj-lt"/>
              <a:buAutoNum type="arabicPeriod"/>
            </a:pPr>
            <a:endParaRPr lang="en-US" sz="3200" smtClean="0">
              <a:solidFill>
                <a:schemeClr val="bg2">
                  <a:lumMod val="25000"/>
                </a:schemeClr>
              </a:solidFill>
              <a:latin typeface="Calibri" pitchFamily="34" charset="0"/>
              <a:cs typeface="Arial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Arial" charset="0"/>
              </a:rPr>
              <a:t>rod-f     </a:t>
            </a:r>
            <a:r>
              <a:rPr lang="en-US" sz="320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  <a:cs typeface="Arial" charset="0"/>
              </a:rPr>
              <a:t>has             size ordered formula</a:t>
            </a:r>
          </a:p>
        </p:txBody>
      </p:sp>
      <p:sp>
        <p:nvSpPr>
          <p:cNvPr id="379911" name="Text Box 7"/>
          <p:cNvSpPr txBox="1">
            <a:spLocks noChangeArrowheads="1"/>
          </p:cNvSpPr>
          <p:nvPr/>
        </p:nvSpPr>
        <p:spPr bwMode="auto">
          <a:xfrm>
            <a:off x="838200" y="228600"/>
            <a:ext cx="7543800" cy="1197764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smtClean="0">
                <a:latin typeface="Calibri" pitchFamily="34" charset="0"/>
              </a:rPr>
              <a:t>The key idea: </a:t>
            </a:r>
            <a:r>
              <a:rPr lang="en-US" sz="360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size of orderded formula may </a:t>
            </a:r>
            <a:r>
              <a:rPr lang="en-US" sz="3600" i="1" smtClean="0">
                <a:solidFill>
                  <a:srgbClr val="0000FF"/>
                </a:solidFill>
                <a:latin typeface="Calibri" pitchFamily="34" charset="0"/>
              </a:rPr>
              <a:t>grow exponentially </a:t>
            </a:r>
            <a:r>
              <a:rPr lang="en-US" sz="360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with degree </a:t>
            </a:r>
            <a:endParaRPr lang="en-US" sz="360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pic>
        <p:nvPicPr>
          <p:cNvPr id="42905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38400" y="1506416"/>
            <a:ext cx="320896" cy="3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48550" y="1606350"/>
            <a:ext cx="247650" cy="287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9060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77208" y="2044580"/>
            <a:ext cx="389792" cy="341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9061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01208" y="1554753"/>
            <a:ext cx="2667000" cy="38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9062" name="Picture 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328979" y="2031757"/>
            <a:ext cx="1078477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9064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41840" y="2461848"/>
            <a:ext cx="2634760" cy="457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9065" name="Picture 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368357" y="2519725"/>
            <a:ext cx="1951179" cy="399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9066" name="Picture 10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634656" y="2519725"/>
            <a:ext cx="712176" cy="377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9067" name="Picture 11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355355" y="2983566"/>
            <a:ext cx="1469804" cy="445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0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914400" y="4056184"/>
            <a:ext cx="860156" cy="456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9068" name="Picture 12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762000" y="4876800"/>
            <a:ext cx="1219200" cy="1134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9069" name="Picture 13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2881681" y="5228541"/>
            <a:ext cx="919527" cy="4864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מלבן מעוגל 19"/>
          <p:cNvSpPr/>
          <p:nvPr/>
        </p:nvSpPr>
        <p:spPr bwMode="auto">
          <a:xfrm>
            <a:off x="228600" y="1426364"/>
            <a:ext cx="8737600" cy="4822036"/>
          </a:xfrm>
          <a:prstGeom prst="roundRect">
            <a:avLst>
              <a:gd name="adj" fmla="val 3174"/>
            </a:avLst>
          </a:prstGeom>
          <a:noFill/>
          <a:ln w="22225" cap="flat" cmpd="sng" algn="ctr">
            <a:solidFill>
              <a:schemeClr val="accent3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45720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</a:pPr>
            <a:endParaRPr kumimoji="0" lang="en-US" sz="3200" b="1" i="0" u="none" strike="noStrike" cap="none" normalizeH="0" baseline="0" smtClean="0">
              <a:ln>
                <a:noFill/>
              </a:ln>
              <a:solidFill>
                <a:srgbClr val="000099"/>
              </a:solidFill>
              <a:effectLst/>
              <a:latin typeface="Comic Sans MS" pitchFamily="66" charset="0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6400" y="1143000"/>
            <a:ext cx="8280400" cy="4364836"/>
          </a:xfrm>
        </p:spPr>
        <p:txBody>
          <a:bodyPr/>
          <a:lstStyle/>
          <a:p>
            <a:pPr>
              <a:buNone/>
            </a:pPr>
            <a:r>
              <a:rPr lang="en-US" sz="320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cs typeface="Arial" charset="0"/>
              </a:rPr>
              <a:t>Show that every </a:t>
            </a:r>
            <a:r>
              <a:rPr lang="en-US" sz="320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Arial" charset="0"/>
              </a:rPr>
              <a:t>PC</a:t>
            </a:r>
            <a:r>
              <a:rPr lang="en-US" sz="320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cs typeface="Arial" charset="0"/>
              </a:rPr>
              <a:t> refutation of </a:t>
            </a:r>
          </a:p>
          <a:p>
            <a:pPr>
              <a:buNone/>
            </a:pPr>
            <a:endParaRPr lang="en-US" sz="3200" smtClean="0">
              <a:solidFill>
                <a:schemeClr val="accent4">
                  <a:lumMod val="50000"/>
                </a:schemeClr>
              </a:solidFill>
              <a:latin typeface="Calibri" pitchFamily="34" charset="0"/>
              <a:cs typeface="Arial" charset="0"/>
            </a:endParaRPr>
          </a:p>
          <a:p>
            <a:pPr>
              <a:buNone/>
            </a:pPr>
            <a:r>
              <a:rPr lang="en-US" sz="320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cs typeface="Arial" charset="0"/>
              </a:rPr>
              <a:t>contains a polynomial which is “</a:t>
            </a:r>
            <a:r>
              <a:rPr lang="en-US" sz="320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Arial" charset="0"/>
              </a:rPr>
              <a:t>close</a:t>
            </a:r>
            <a:r>
              <a:rPr lang="en-US" sz="320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cs typeface="Arial" charset="0"/>
              </a:rPr>
              <a:t>” to a </a:t>
            </a:r>
            <a:r>
              <a:rPr lang="en-US" sz="320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Arial" charset="0"/>
              </a:rPr>
              <a:t>substitution instance </a:t>
            </a:r>
            <a:r>
              <a:rPr lang="en-US" sz="320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cs typeface="Arial" charset="0"/>
              </a:rPr>
              <a:t>of a high-degree polynomial in original </a:t>
            </a:r>
            <a:r>
              <a:rPr lang="en-US" sz="3200" smtClean="0">
                <a:solidFill>
                  <a:srgbClr val="000099"/>
                </a:solidFill>
                <a:latin typeface="Calibri" pitchFamily="34" charset="0"/>
                <a:cs typeface="Arial" charset="0"/>
              </a:rPr>
              <a:t>x</a:t>
            </a:r>
            <a:r>
              <a:rPr lang="en-US" sz="3200" baseline="-25000" smtClean="0">
                <a:solidFill>
                  <a:srgbClr val="000099"/>
                </a:solidFill>
                <a:latin typeface="Calibri" pitchFamily="34" charset="0"/>
                <a:cs typeface="Arial" charset="0"/>
              </a:rPr>
              <a:t>i</a:t>
            </a:r>
            <a:r>
              <a:rPr lang="en-US" sz="320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  <a:cs typeface="Arial" charset="0"/>
              </a:rPr>
              <a:t> variables</a:t>
            </a:r>
            <a:r>
              <a:rPr lang="en-US" sz="320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:</a:t>
            </a:r>
          </a:p>
          <a:p>
            <a:pPr>
              <a:buNone/>
            </a:pPr>
            <a:endParaRPr lang="en-US" sz="3200" smtClean="0">
              <a:solidFill>
                <a:srgbClr val="80000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379911" name="Text Box 7"/>
          <p:cNvSpPr txBox="1">
            <a:spLocks noChangeArrowheads="1"/>
          </p:cNvSpPr>
          <p:nvPr/>
        </p:nvSpPr>
        <p:spPr bwMode="auto">
          <a:xfrm>
            <a:off x="838200" y="228600"/>
            <a:ext cx="7543800" cy="643766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smtClean="0">
                <a:latin typeface="Calibri" pitchFamily="34" charset="0"/>
              </a:rPr>
              <a:t>Idea</a:t>
            </a:r>
            <a:endParaRPr lang="en-US" sz="3600">
              <a:latin typeface="Calibri" pitchFamily="34" charset="0"/>
            </a:endParaRPr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34715" y="1758464"/>
            <a:ext cx="6629400" cy="431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08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31900" y="4049792"/>
            <a:ext cx="7150100" cy="1208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הסבר קווי 2 4"/>
          <p:cNvSpPr/>
          <p:nvPr/>
        </p:nvSpPr>
        <p:spPr bwMode="auto">
          <a:xfrm rot="187734">
            <a:off x="837914" y="5801341"/>
            <a:ext cx="4422660" cy="707886"/>
          </a:xfrm>
          <a:prstGeom prst="borderCallout2">
            <a:avLst>
              <a:gd name="adj1" fmla="val -18857"/>
              <a:gd name="adj2" fmla="val 16601"/>
              <a:gd name="adj3" fmla="val -98801"/>
              <a:gd name="adj4" fmla="val -14076"/>
              <a:gd name="adj5" fmla="val -269105"/>
              <a:gd name="adj6" fmla="val -4223"/>
            </a:avLst>
          </a:prstGeom>
          <a:solidFill>
            <a:schemeClr val="accent2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45720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omic Sans MS" pitchFamily="66" charset="0"/>
                <a:cs typeface="Arial" charset="0"/>
              </a:rPr>
              <a:t>Note</a:t>
            </a:r>
            <a:r>
              <a:rPr kumimoji="0" lang="en-US" sz="2000" b="1" i="0" u="none" strike="noStrike" cap="none" normalizeH="0" baseline="0" smtClean="0">
                <a:ln>
                  <a:noFill/>
                </a:ln>
                <a:solidFill>
                  <a:srgbClr val="000099"/>
                </a:solidFill>
                <a:effectLst/>
                <a:latin typeface="Comic Sans MS" pitchFamily="66" charset="0"/>
                <a:cs typeface="Arial" charset="0"/>
              </a:rPr>
              <a:t>:</a:t>
            </a:r>
            <a:r>
              <a:rPr kumimoji="0" lang="en-US" sz="2000" b="1" i="0" u="none" strike="noStrike" cap="none" normalizeH="0" smtClean="0">
                <a:ln>
                  <a:noFill/>
                </a:ln>
                <a:solidFill>
                  <a:srgbClr val="000099"/>
                </a:solidFill>
                <a:effectLst/>
                <a:latin typeface="Comic Sans MS" pitchFamily="66" charset="0"/>
                <a:cs typeface="Arial" charset="0"/>
              </a:rPr>
              <a:t> question independent of noncommutative formulas</a:t>
            </a:r>
            <a:endParaRPr kumimoji="0" lang="en-US" sz="2000" b="1" i="0" u="none" strike="noStrike" cap="none" normalizeH="0" baseline="0" smtClean="0">
              <a:ln>
                <a:noFill/>
              </a:ln>
              <a:solidFill>
                <a:srgbClr val="000099"/>
              </a:solidFill>
              <a:effectLst/>
              <a:latin typeface="Comic Sans MS" pitchFamily="66" charset="0"/>
              <a:cs typeface="Arial" charset="0"/>
            </a:endParaRPr>
          </a:p>
        </p:txBody>
      </p:sp>
      <p:pic>
        <p:nvPicPr>
          <p:cNvPr id="430083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10050" y="4416672"/>
            <a:ext cx="819150" cy="125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737600" cy="4898236"/>
          </a:xfrm>
        </p:spPr>
        <p:txBody>
          <a:bodyPr/>
          <a:lstStyle/>
          <a:p>
            <a:pPr>
              <a:buNone/>
            </a:pPr>
            <a:r>
              <a:rPr lang="en-US" sz="2800" smtClean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Proposition</a:t>
            </a:r>
            <a:r>
              <a:rPr lang="en-US" sz="280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: Exists substitution                                      s.t. </a:t>
            </a:r>
          </a:p>
          <a:p>
            <a:pPr>
              <a:buNone/>
            </a:pPr>
            <a:r>
              <a:rPr lang="en-US" sz="2800" smtClean="0">
                <a:solidFill>
                  <a:srgbClr val="0000FF"/>
                </a:solidFill>
                <a:latin typeface="Calibri" pitchFamily="34" charset="0"/>
                <a:cs typeface="Arial" charset="0"/>
              </a:rPr>
              <a:t>IF</a:t>
            </a:r>
            <a:r>
              <a:rPr lang="en-US" sz="280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: every </a:t>
            </a:r>
            <a:r>
              <a:rPr lang="en-US" sz="280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Arial" charset="0"/>
              </a:rPr>
              <a:t>PC</a:t>
            </a:r>
            <a:r>
              <a:rPr lang="en-US" sz="280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 refutation of </a:t>
            </a:r>
          </a:p>
          <a:p>
            <a:pPr algn="just">
              <a:buNone/>
            </a:pPr>
            <a:r>
              <a:rPr lang="en-US" sz="280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      </a:t>
            </a:r>
            <a:r>
              <a:rPr lang="en-US" sz="280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Arial" charset="0"/>
              </a:rPr>
              <a:t>(1)</a:t>
            </a:r>
            <a:r>
              <a:rPr lang="en-US" sz="280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    </a:t>
            </a:r>
          </a:p>
          <a:p>
            <a:pPr>
              <a:buNone/>
            </a:pPr>
            <a:r>
              <a:rPr lang="en-US" sz="280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    contains a polynomial                g\inF[y] s.t. the </a:t>
            </a:r>
            <a:r>
              <a:rPr lang="en-US" sz="2800" smtClean="0">
                <a:solidFill>
                  <a:srgbClr val="000099"/>
                </a:solidFill>
                <a:latin typeface="Calibri" pitchFamily="34" charset="0"/>
                <a:cs typeface="Arial" charset="0"/>
              </a:rPr>
              <a:t>t</a:t>
            </a:r>
            <a:r>
              <a:rPr lang="en-US" sz="2800" baseline="30000" smtClean="0">
                <a:solidFill>
                  <a:srgbClr val="000099"/>
                </a:solidFill>
                <a:latin typeface="Calibri" pitchFamily="34" charset="0"/>
                <a:cs typeface="Arial" charset="0"/>
              </a:rPr>
              <a:t>th</a:t>
            </a:r>
            <a:r>
              <a:rPr lang="en-US" sz="280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 homogenous compononet </a:t>
            </a:r>
            <a:r>
              <a:rPr lang="en-US" sz="2800" smtClean="0">
                <a:solidFill>
                  <a:srgbClr val="000099"/>
                </a:solidFill>
                <a:latin typeface="Calibri" pitchFamily="34" charset="0"/>
                <a:cs typeface="Arial" charset="0"/>
              </a:rPr>
              <a:t>g</a:t>
            </a:r>
            <a:r>
              <a:rPr lang="en-US" sz="2800" baseline="30000" smtClean="0">
                <a:solidFill>
                  <a:srgbClr val="000099"/>
                </a:solidFill>
                <a:latin typeface="Calibri" pitchFamily="34" charset="0"/>
                <a:cs typeface="Arial" charset="0"/>
              </a:rPr>
              <a:t>(t)</a:t>
            </a:r>
            <a:r>
              <a:rPr lang="en-US" sz="280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 is a </a:t>
            </a:r>
            <a:r>
              <a:rPr lang="en-US" sz="280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Arial" charset="0"/>
              </a:rPr>
              <a:t>substitution instance </a:t>
            </a:r>
            <a:r>
              <a:rPr lang="en-US" sz="280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of a degree </a:t>
            </a:r>
            <a:r>
              <a:rPr lang="el-GR" sz="2800" smtClean="0">
                <a:solidFill>
                  <a:srgbClr val="000099"/>
                </a:solidFill>
                <a:latin typeface="Calibri" pitchFamily="34" charset="0"/>
                <a:cs typeface="Arial" charset="0"/>
              </a:rPr>
              <a:t>ω</a:t>
            </a:r>
            <a:r>
              <a:rPr lang="en-US" sz="2800" smtClean="0">
                <a:solidFill>
                  <a:srgbClr val="000099"/>
                </a:solidFill>
                <a:latin typeface="Calibri" pitchFamily="34" charset="0"/>
                <a:cs typeface="Arial" charset="0"/>
              </a:rPr>
              <a:t>(log(n)) </a:t>
            </a:r>
            <a:r>
              <a:rPr lang="en-US" sz="280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multilinear polynomial from F[x] .</a:t>
            </a:r>
          </a:p>
          <a:p>
            <a:pPr>
              <a:buNone/>
            </a:pPr>
            <a:r>
              <a:rPr lang="en-US" sz="2800" smtClean="0">
                <a:solidFill>
                  <a:srgbClr val="0000FF"/>
                </a:solidFill>
                <a:latin typeface="Calibri" pitchFamily="34" charset="0"/>
                <a:cs typeface="Arial" charset="0"/>
              </a:rPr>
              <a:t>THEN</a:t>
            </a:r>
            <a:r>
              <a:rPr lang="en-US" sz="280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: Every </a:t>
            </a:r>
            <a:r>
              <a:rPr lang="en-US" sz="280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Arial" charset="0"/>
              </a:rPr>
              <a:t>OFPC</a:t>
            </a:r>
            <a:r>
              <a:rPr lang="en-US" sz="280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 refutation of </a:t>
            </a:r>
            <a:r>
              <a:rPr lang="en-US" sz="280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  <a:cs typeface="Arial" charset="0"/>
              </a:rPr>
              <a:t>(1)</a:t>
            </a:r>
            <a:r>
              <a:rPr lang="en-US" sz="280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 is of </a:t>
            </a:r>
            <a:r>
              <a:rPr lang="en-US" sz="2800" smtClean="0">
                <a:solidFill>
                  <a:srgbClr val="FF0000"/>
                </a:solidFill>
                <a:latin typeface="Calibri" pitchFamily="34" charset="0"/>
                <a:cs typeface="Arial" charset="0"/>
              </a:rPr>
              <a:t>superpoly size</a:t>
            </a:r>
            <a:r>
              <a:rPr lang="en-US" sz="280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. </a:t>
            </a:r>
          </a:p>
        </p:txBody>
      </p:sp>
      <p:sp>
        <p:nvSpPr>
          <p:cNvPr id="379911" name="Text Box 7"/>
          <p:cNvSpPr txBox="1">
            <a:spLocks noChangeArrowheads="1"/>
          </p:cNvSpPr>
          <p:nvPr/>
        </p:nvSpPr>
        <p:spPr bwMode="auto">
          <a:xfrm>
            <a:off x="838200" y="228600"/>
            <a:ext cx="7543800" cy="643766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smtClean="0">
                <a:latin typeface="Calibri" pitchFamily="34" charset="0"/>
              </a:rPr>
              <a:t>Conditional Lower Bound </a:t>
            </a:r>
            <a:endParaRPr lang="en-US" sz="3600">
              <a:solidFill>
                <a:schemeClr val="accent4">
                  <a:lumMod val="75000"/>
                </a:schemeClr>
              </a:solidFill>
              <a:latin typeface="Calibri" pitchFamily="34" charset="0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20408" y="1178168"/>
            <a:ext cx="2743200" cy="35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34715" y="2155115"/>
            <a:ext cx="6629400" cy="431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2130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82920" y="2667000"/>
            <a:ext cx="2376000" cy="3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025659" y="3555024"/>
            <a:ext cx="629107" cy="3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מלבן מעוגל 8"/>
          <p:cNvSpPr/>
          <p:nvPr/>
        </p:nvSpPr>
        <p:spPr bwMode="auto">
          <a:xfrm>
            <a:off x="193432" y="1066800"/>
            <a:ext cx="8737600" cy="3810000"/>
          </a:xfrm>
          <a:prstGeom prst="roundRect">
            <a:avLst>
              <a:gd name="adj" fmla="val 4667"/>
            </a:avLst>
          </a:prstGeom>
          <a:noFill/>
          <a:ln w="22225" cap="flat" cmpd="sng" algn="ctr">
            <a:solidFill>
              <a:schemeClr val="tx2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45720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Tx/>
              <a:buNone/>
              <a:tabLst/>
            </a:pPr>
            <a:endParaRPr kumimoji="0" lang="en-US" sz="3200" b="1" i="0" u="none" strike="noStrike" cap="none" normalizeH="0" baseline="0" smtClean="0">
              <a:ln>
                <a:noFill/>
              </a:ln>
              <a:solidFill>
                <a:srgbClr val="000099"/>
              </a:solidFill>
              <a:effectLst/>
              <a:latin typeface="Comic Sans MS" pitchFamily="66" charset="0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737600" cy="5410200"/>
          </a:xfrm>
        </p:spPr>
        <p:txBody>
          <a:bodyPr/>
          <a:lstStyle/>
          <a:p>
            <a:pPr>
              <a:buNone/>
            </a:pPr>
            <a:r>
              <a:rPr lang="en-US" sz="2800" smtClean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Def</a:t>
            </a:r>
            <a:r>
              <a:rPr lang="en-US" sz="280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: Given a degree </a:t>
            </a:r>
            <a:r>
              <a:rPr lang="en-US" sz="2800" smtClean="0">
                <a:solidFill>
                  <a:srgbClr val="000099"/>
                </a:solidFill>
                <a:latin typeface="Calibri" pitchFamily="34" charset="0"/>
                <a:cs typeface="Arial" charset="0"/>
              </a:rPr>
              <a:t>d</a:t>
            </a:r>
            <a:r>
              <a:rPr lang="en-US" sz="280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 polynomial                                   , for any </a:t>
            </a:r>
            <a:r>
              <a:rPr lang="en-US" sz="2800" smtClean="0">
                <a:solidFill>
                  <a:srgbClr val="000099"/>
                </a:solidFill>
                <a:latin typeface="Calibri" pitchFamily="34" charset="0"/>
                <a:cs typeface="Arial" charset="0"/>
              </a:rPr>
              <a:t>0≤k≤d</a:t>
            </a:r>
            <a:r>
              <a:rPr lang="en-US" sz="2800" smtClean="0">
                <a:solidFill>
                  <a:srgbClr val="800000"/>
                </a:solidFill>
                <a:latin typeface="Calibri" pitchFamily="34" charset="0"/>
                <a:cs typeface="Arial" charset="0"/>
              </a:rPr>
              <a:t> define </a:t>
            </a:r>
            <a:r>
              <a:rPr lang="en-US" sz="2800" smtClean="0">
                <a:solidFill>
                  <a:srgbClr val="000099"/>
                </a:solidFill>
                <a:latin typeface="Calibri" pitchFamily="34" charset="0"/>
                <a:cs typeface="Arial" charset="0"/>
              </a:rPr>
              <a:t>M</a:t>
            </a:r>
            <a:r>
              <a:rPr lang="en-US" sz="2800" baseline="-25000" smtClean="0">
                <a:solidFill>
                  <a:srgbClr val="000099"/>
                </a:solidFill>
                <a:latin typeface="Calibri" pitchFamily="34" charset="0"/>
                <a:cs typeface="Arial" charset="0"/>
              </a:rPr>
              <a:t>k</a:t>
            </a:r>
            <a:r>
              <a:rPr lang="en-US" sz="2800" smtClean="0">
                <a:solidFill>
                  <a:srgbClr val="000099"/>
                </a:solidFill>
                <a:latin typeface="Calibri" pitchFamily="34" charset="0"/>
                <a:cs typeface="Arial" charset="0"/>
              </a:rPr>
              <a:t>(p) </a:t>
            </a:r>
            <a:r>
              <a:rPr lang="en-US" sz="280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Arial" charset="0"/>
              </a:rPr>
              <a:t>as the                       matrix s.t.:</a:t>
            </a:r>
          </a:p>
          <a:p>
            <a:pPr>
              <a:buNone/>
            </a:pPr>
            <a:endParaRPr lang="en-US" sz="2400" smtClean="0">
              <a:latin typeface="Calibri" pitchFamily="34" charset="0"/>
            </a:endParaRPr>
          </a:p>
          <a:p>
            <a:pPr>
              <a:buNone/>
            </a:pPr>
            <a:r>
              <a:rPr lang="en-US" sz="2400" smtClean="0">
                <a:latin typeface="Calibri" pitchFamily="34" charset="0"/>
              </a:rPr>
              <a:t>(</a:t>
            </a:r>
            <a:r>
              <a:rPr lang="en-US" sz="240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i</a:t>
            </a:r>
            <a:r>
              <a:rPr lang="en-US" sz="2400" smtClean="0">
                <a:latin typeface="Calibri" pitchFamily="34" charset="0"/>
              </a:rPr>
              <a:t>) Rows correspond to degree </a:t>
            </a:r>
            <a:r>
              <a:rPr lang="en-US" sz="2400" smtClean="0">
                <a:solidFill>
                  <a:srgbClr val="000099"/>
                </a:solidFill>
                <a:latin typeface="Calibri" pitchFamily="34" charset="0"/>
              </a:rPr>
              <a:t>k</a:t>
            </a:r>
            <a:r>
              <a:rPr lang="en-US" sz="2400" smtClean="0">
                <a:latin typeface="Calibri" pitchFamily="34" charset="0"/>
              </a:rPr>
              <a:t> noncommutative monomials over                </a:t>
            </a:r>
          </a:p>
          <a:p>
            <a:pPr>
              <a:buNone/>
            </a:pPr>
            <a:r>
              <a:rPr lang="en-US" sz="2400" smtClean="0">
                <a:latin typeface="Calibri" pitchFamily="34" charset="0"/>
              </a:rPr>
              <a:t>		a              .</a:t>
            </a:r>
          </a:p>
          <a:p>
            <a:pPr>
              <a:buNone/>
            </a:pPr>
            <a:r>
              <a:rPr lang="en-US" sz="2400" smtClean="0">
                <a:latin typeface="Calibri" pitchFamily="34" charset="0"/>
              </a:rPr>
              <a:t>(</a:t>
            </a:r>
            <a:r>
              <a:rPr lang="en-US" sz="240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ii</a:t>
            </a:r>
            <a:r>
              <a:rPr lang="en-US" sz="2400" smtClean="0">
                <a:latin typeface="Calibri" pitchFamily="34" charset="0"/>
              </a:rPr>
              <a:t>) Columns correspond to degree </a:t>
            </a:r>
            <a:r>
              <a:rPr lang="en-US" sz="2400" smtClean="0">
                <a:solidFill>
                  <a:srgbClr val="000099"/>
                </a:solidFill>
                <a:latin typeface="Calibri" pitchFamily="34" charset="0"/>
              </a:rPr>
              <a:t>d-k</a:t>
            </a:r>
            <a:r>
              <a:rPr lang="en-US" sz="2400" smtClean="0">
                <a:latin typeface="Calibri" pitchFamily="34" charset="0"/>
              </a:rPr>
              <a:t> noncommutative monomials over			.</a:t>
            </a:r>
          </a:p>
          <a:p>
            <a:pPr>
              <a:buNone/>
            </a:pPr>
            <a:r>
              <a:rPr lang="en-US" sz="2400" smtClean="0">
                <a:latin typeface="Calibri" pitchFamily="34" charset="0"/>
              </a:rPr>
              <a:t>(</a:t>
            </a:r>
            <a:r>
              <a:rPr lang="en-US" sz="240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iii</a:t>
            </a:r>
            <a:r>
              <a:rPr lang="en-US" sz="2400" smtClean="0">
                <a:latin typeface="Calibri" pitchFamily="34" charset="0"/>
              </a:rPr>
              <a:t>) For every degree </a:t>
            </a:r>
            <a:r>
              <a:rPr lang="en-US" sz="2400" smtClean="0">
                <a:solidFill>
                  <a:srgbClr val="000099"/>
                </a:solidFill>
                <a:latin typeface="Calibri" pitchFamily="34" charset="0"/>
              </a:rPr>
              <a:t>k</a:t>
            </a:r>
            <a:r>
              <a:rPr lang="en-US" sz="2400" smtClean="0">
                <a:latin typeface="Calibri" pitchFamily="34" charset="0"/>
              </a:rPr>
              <a:t> monomial </a:t>
            </a:r>
            <a:r>
              <a:rPr lang="en-US" sz="2400" i="1" smtClean="0">
                <a:solidFill>
                  <a:srgbClr val="000099"/>
                </a:solidFill>
                <a:latin typeface="Calibri" pitchFamily="34" charset="0"/>
              </a:rPr>
              <a:t>M</a:t>
            </a:r>
            <a:r>
              <a:rPr lang="en-US" sz="2400" i="1" smtClean="0">
                <a:latin typeface="Calibri" pitchFamily="34" charset="0"/>
              </a:rPr>
              <a:t> </a:t>
            </a:r>
            <a:r>
              <a:rPr lang="en-US" sz="2400" smtClean="0">
                <a:latin typeface="Calibri" pitchFamily="34" charset="0"/>
              </a:rPr>
              <a:t>and every degree </a:t>
            </a:r>
            <a:r>
              <a:rPr lang="en-US" sz="2400" smtClean="0">
                <a:solidFill>
                  <a:srgbClr val="000099"/>
                </a:solidFill>
                <a:latin typeface="Calibri" pitchFamily="34" charset="0"/>
              </a:rPr>
              <a:t>d-k</a:t>
            </a:r>
            <a:r>
              <a:rPr lang="en-US" sz="2400" smtClean="0">
                <a:latin typeface="Calibri" pitchFamily="34" charset="0"/>
              </a:rPr>
              <a:t> monomial </a:t>
            </a:r>
            <a:r>
              <a:rPr lang="en-US" sz="2400" i="1" smtClean="0">
                <a:solidFill>
                  <a:srgbClr val="000099"/>
                </a:solidFill>
                <a:latin typeface="Calibri" pitchFamily="34" charset="0"/>
              </a:rPr>
              <a:t>N</a:t>
            </a:r>
            <a:r>
              <a:rPr lang="en-US" sz="2400" smtClean="0">
                <a:latin typeface="Calibri" pitchFamily="34" charset="0"/>
              </a:rPr>
              <a:t> , the entry in </a:t>
            </a:r>
            <a:r>
              <a:rPr lang="en-US" sz="2400" smtClean="0">
                <a:solidFill>
                  <a:srgbClr val="000099"/>
                </a:solidFill>
                <a:latin typeface="Calibri" pitchFamily="34" charset="0"/>
              </a:rPr>
              <a:t>M</a:t>
            </a:r>
            <a:r>
              <a:rPr lang="en-US" sz="2400" baseline="-25000" smtClean="0">
                <a:solidFill>
                  <a:srgbClr val="000099"/>
                </a:solidFill>
                <a:latin typeface="Calibri" pitchFamily="34" charset="0"/>
              </a:rPr>
              <a:t>k</a:t>
            </a:r>
            <a:r>
              <a:rPr lang="en-US" sz="2400" smtClean="0">
                <a:solidFill>
                  <a:srgbClr val="000099"/>
                </a:solidFill>
                <a:latin typeface="Calibri" pitchFamily="34" charset="0"/>
              </a:rPr>
              <a:t>(p)</a:t>
            </a:r>
            <a:r>
              <a:rPr lang="en-US" sz="2400" smtClean="0">
                <a:latin typeface="Calibri" pitchFamily="34" charset="0"/>
              </a:rPr>
              <a:t> on row </a:t>
            </a:r>
            <a:r>
              <a:rPr lang="en-US" sz="2400" i="1" smtClean="0">
                <a:solidFill>
                  <a:srgbClr val="000099"/>
                </a:solidFill>
                <a:latin typeface="Calibri" pitchFamily="34" charset="0"/>
              </a:rPr>
              <a:t>M</a:t>
            </a:r>
            <a:r>
              <a:rPr lang="en-US" sz="2400" smtClean="0">
                <a:latin typeface="Calibri" pitchFamily="34" charset="0"/>
              </a:rPr>
              <a:t> and column </a:t>
            </a:r>
            <a:r>
              <a:rPr lang="en-US" sz="2400" i="1" smtClean="0">
                <a:solidFill>
                  <a:srgbClr val="000099"/>
                </a:solidFill>
                <a:latin typeface="Calibri" pitchFamily="34" charset="0"/>
              </a:rPr>
              <a:t>N</a:t>
            </a:r>
            <a:r>
              <a:rPr lang="en-US" sz="2400" smtClean="0">
                <a:latin typeface="Calibri" pitchFamily="34" charset="0"/>
              </a:rPr>
              <a:t> is the coefficient of (degree </a:t>
            </a:r>
            <a:r>
              <a:rPr lang="en-US" sz="2400" smtClean="0">
                <a:solidFill>
                  <a:srgbClr val="000099"/>
                </a:solidFill>
                <a:latin typeface="Calibri" pitchFamily="34" charset="0"/>
              </a:rPr>
              <a:t>d</a:t>
            </a:r>
            <a:r>
              <a:rPr lang="en-US" sz="2400" smtClean="0">
                <a:latin typeface="Calibri" pitchFamily="34" charset="0"/>
              </a:rPr>
              <a:t>) monomial </a:t>
            </a:r>
            <a:r>
              <a:rPr lang="en-US" sz="2400" i="1" smtClean="0">
                <a:solidFill>
                  <a:srgbClr val="000099"/>
                </a:solidFill>
                <a:latin typeface="Calibri" pitchFamily="34" charset="0"/>
              </a:rPr>
              <a:t>MN</a:t>
            </a:r>
            <a:r>
              <a:rPr lang="en-US" sz="2400" smtClean="0">
                <a:latin typeface="Calibri" pitchFamily="34" charset="0"/>
              </a:rPr>
              <a:t> in </a:t>
            </a:r>
            <a:r>
              <a:rPr lang="en-US" sz="2400" smtClean="0">
                <a:solidFill>
                  <a:srgbClr val="000099"/>
                </a:solidFill>
                <a:latin typeface="Calibri" pitchFamily="34" charset="0"/>
              </a:rPr>
              <a:t>p</a:t>
            </a:r>
            <a:r>
              <a:rPr lang="en-US" sz="2400" smtClean="0">
                <a:latin typeface="Calibri" pitchFamily="34" charset="0"/>
              </a:rPr>
              <a:t>.</a:t>
            </a: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Arial" charset="0"/>
              </a:rPr>
              <a:t> </a:t>
            </a:r>
          </a:p>
          <a:p>
            <a:pPr>
              <a:buNone/>
            </a:pPr>
            <a:r>
              <a:rPr lang="en-US" sz="240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cs typeface="Arial" charset="0"/>
              </a:rPr>
              <a:t>Define</a:t>
            </a:r>
            <a:r>
              <a:rPr lang="en-US" sz="2400" smtClean="0">
                <a:solidFill>
                  <a:srgbClr val="000099"/>
                </a:solidFill>
                <a:latin typeface="Calibri" pitchFamily="34" charset="0"/>
                <a:cs typeface="Arial" charset="0"/>
              </a:rPr>
              <a:t> 			</a:t>
            </a:r>
            <a:r>
              <a:rPr lang="en-US" sz="3200" smtClean="0">
                <a:solidFill>
                  <a:srgbClr val="FF0000"/>
                </a:solidFill>
                <a:latin typeface="Calibri" pitchFamily="34" charset="0"/>
                <a:cs typeface="Arial" charset="0"/>
              </a:rPr>
              <a:t>rank</a:t>
            </a:r>
            <a:r>
              <a:rPr lang="en-US" sz="2800" smtClean="0">
                <a:solidFill>
                  <a:srgbClr val="000099"/>
                </a:solidFill>
                <a:latin typeface="Calibri" pitchFamily="34" charset="0"/>
                <a:cs typeface="Arial" charset="0"/>
              </a:rPr>
              <a:t>(p)</a:t>
            </a:r>
            <a:r>
              <a:rPr lang="en-US" sz="280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Arial" charset="0"/>
              </a:rPr>
              <a:t> := </a:t>
            </a:r>
            <a:r>
              <a:rPr lang="el-GR" sz="4000" b="0" smtClean="0">
                <a:solidFill>
                  <a:srgbClr val="000099"/>
                </a:solidFill>
                <a:latin typeface="Calibri" pitchFamily="34" charset="0"/>
                <a:cs typeface="Arial" charset="0"/>
              </a:rPr>
              <a:t>Σ</a:t>
            </a:r>
            <a:r>
              <a:rPr lang="en-US" sz="2400" b="0" baseline="-25000" smtClean="0">
                <a:solidFill>
                  <a:srgbClr val="000099"/>
                </a:solidFill>
                <a:latin typeface="Calibri" pitchFamily="34" charset="0"/>
                <a:cs typeface="Arial" charset="0"/>
              </a:rPr>
              <a:t>k=0..d </a:t>
            </a:r>
            <a:r>
              <a:rPr lang="en-US" sz="2800" smtClean="0">
                <a:solidFill>
                  <a:srgbClr val="000099"/>
                </a:solidFill>
                <a:latin typeface="Calibri" pitchFamily="34" charset="0"/>
                <a:cs typeface="Arial" charset="0"/>
              </a:rPr>
              <a:t>rank(M</a:t>
            </a:r>
            <a:r>
              <a:rPr lang="en-US" sz="2800" baseline="-25000" smtClean="0">
                <a:solidFill>
                  <a:srgbClr val="000099"/>
                </a:solidFill>
                <a:latin typeface="Calibri" pitchFamily="34" charset="0"/>
                <a:cs typeface="Arial" charset="0"/>
              </a:rPr>
              <a:t>k</a:t>
            </a:r>
            <a:r>
              <a:rPr lang="en-US" sz="2800" smtClean="0">
                <a:solidFill>
                  <a:srgbClr val="000099"/>
                </a:solidFill>
                <a:latin typeface="Calibri" pitchFamily="34" charset="0"/>
                <a:cs typeface="Arial" charset="0"/>
              </a:rPr>
              <a:t>(p))</a:t>
            </a:r>
            <a:endParaRPr lang="en-US" sz="2400" smtClean="0">
              <a:solidFill>
                <a:srgbClr val="000099"/>
              </a:solidFill>
              <a:latin typeface="Calibri" pitchFamily="34" charset="0"/>
              <a:cs typeface="Arial" charset="0"/>
            </a:endParaRPr>
          </a:p>
          <a:p>
            <a:pPr>
              <a:buNone/>
            </a:pPr>
            <a:r>
              <a:rPr lang="en-US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Arial" charset="0"/>
              </a:rPr>
              <a:t> </a:t>
            </a:r>
            <a:r>
              <a:rPr lang="en-US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cs typeface="Arial" charset="0"/>
              </a:rPr>
              <a:t> </a:t>
            </a:r>
          </a:p>
        </p:txBody>
      </p:sp>
      <p:sp>
        <p:nvSpPr>
          <p:cNvPr id="379911" name="Text Box 7"/>
          <p:cNvSpPr txBox="1">
            <a:spLocks noChangeArrowheads="1"/>
          </p:cNvSpPr>
          <p:nvPr/>
        </p:nvSpPr>
        <p:spPr bwMode="auto">
          <a:xfrm>
            <a:off x="838200" y="228600"/>
            <a:ext cx="7543800" cy="643766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smtClean="0">
                <a:latin typeface="Calibri" pitchFamily="34" charset="0"/>
              </a:rPr>
              <a:t>More Details: The </a:t>
            </a:r>
            <a:r>
              <a:rPr lang="en-US" sz="3600" smtClean="0">
                <a:solidFill>
                  <a:srgbClr val="FF0000"/>
                </a:solidFill>
                <a:latin typeface="Calibri" pitchFamily="34" charset="0"/>
              </a:rPr>
              <a:t>Size=Rank</a:t>
            </a:r>
            <a:r>
              <a:rPr lang="en-US" sz="3600" smtClean="0">
                <a:latin typeface="Calibri" pitchFamily="34" charset="0"/>
              </a:rPr>
              <a:t> Measure</a:t>
            </a:r>
            <a:endParaRPr lang="en-US" sz="3600">
              <a:solidFill>
                <a:schemeClr val="accent4">
                  <a:lumMod val="75000"/>
                </a:schemeClr>
              </a:solidFill>
              <a:latin typeface="Calibri" pitchFamily="34" charset="0"/>
            </a:endParaRPr>
          </a:p>
        </p:txBody>
      </p:sp>
      <p:pic>
        <p:nvPicPr>
          <p:cNvPr id="42496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98284" y="1121118"/>
            <a:ext cx="2697426" cy="424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496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81600" y="1545881"/>
            <a:ext cx="1651000" cy="401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4964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5800" y="2963008"/>
            <a:ext cx="1590958" cy="267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354016" y="3783624"/>
            <a:ext cx="1590958" cy="267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737600" cy="5410200"/>
          </a:xfrm>
        </p:spPr>
        <p:txBody>
          <a:bodyPr/>
          <a:lstStyle/>
          <a:p>
            <a:pPr>
              <a:buNone/>
            </a:pPr>
            <a:r>
              <a:rPr lang="en-US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Arial" charset="0"/>
              </a:rPr>
              <a:t> </a:t>
            </a:r>
            <a:r>
              <a:rPr lang="en-US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cs typeface="Arial" charset="0"/>
              </a:rPr>
              <a:t> </a:t>
            </a:r>
          </a:p>
        </p:txBody>
      </p:sp>
      <p:sp>
        <p:nvSpPr>
          <p:cNvPr id="379911" name="Text Box 7"/>
          <p:cNvSpPr txBox="1">
            <a:spLocks noChangeArrowheads="1"/>
          </p:cNvSpPr>
          <p:nvPr/>
        </p:nvSpPr>
        <p:spPr bwMode="auto">
          <a:xfrm>
            <a:off x="838200" y="228600"/>
            <a:ext cx="7543800" cy="643766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</a:rPr>
              <a:t>More Details: </a:t>
            </a:r>
            <a:r>
              <a:rPr lang="en-US" sz="360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The Rank Measure</a:t>
            </a:r>
            <a:endParaRPr lang="en-US" sz="360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pic>
        <p:nvPicPr>
          <p:cNvPr id="42598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8125" y="1323975"/>
            <a:ext cx="8667750" cy="421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276" name="Text Box 4"/>
          <p:cNvSpPr txBox="1">
            <a:spLocks noChangeArrowheads="1"/>
          </p:cNvSpPr>
          <p:nvPr/>
        </p:nvSpPr>
        <p:spPr bwMode="auto">
          <a:xfrm>
            <a:off x="1295400" y="2286000"/>
            <a:ext cx="5791200" cy="10953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600">
                <a:solidFill>
                  <a:srgbClr val="FF0000"/>
                </a:solidFill>
              </a:rPr>
              <a:t>Thank</a:t>
            </a:r>
            <a:r>
              <a:rPr lang="en-US" sz="6600">
                <a:solidFill>
                  <a:schemeClr val="accent2"/>
                </a:solidFill>
              </a:rPr>
              <a:t> </a:t>
            </a:r>
            <a:r>
              <a:rPr lang="en-US" sz="6600">
                <a:solidFill>
                  <a:srgbClr val="0000FF"/>
                </a:solidFill>
              </a:rPr>
              <a:t>You</a:t>
            </a:r>
            <a:r>
              <a:rPr lang="en-US" sz="6600">
                <a:solidFill>
                  <a:srgbClr val="808000"/>
                </a:solidFill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56" name="Text Box 24"/>
          <p:cNvSpPr txBox="1">
            <a:spLocks noChangeArrowheads="1"/>
          </p:cNvSpPr>
          <p:nvPr/>
        </p:nvSpPr>
        <p:spPr bwMode="auto">
          <a:xfrm>
            <a:off x="381000" y="152400"/>
            <a:ext cx="8405813" cy="698500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solidFill>
                  <a:srgbClr val="000066"/>
                </a:solidFill>
                <a:latin typeface="Corbel" pitchFamily="34" charset="0"/>
              </a:rPr>
              <a:t>Algebraic </a:t>
            </a:r>
            <a:r>
              <a:rPr lang="en-US" sz="4000" smtClean="0">
                <a:solidFill>
                  <a:srgbClr val="000066"/>
                </a:solidFill>
                <a:latin typeface="Corbel" pitchFamily="34" charset="0"/>
              </a:rPr>
              <a:t>Proofs</a:t>
            </a:r>
            <a:endParaRPr lang="en-US" sz="4000">
              <a:solidFill>
                <a:srgbClr val="000066"/>
              </a:solidFill>
              <a:latin typeface="Corbel" pitchFamily="34" charset="0"/>
            </a:endParaRPr>
          </a:p>
        </p:txBody>
      </p:sp>
      <p:sp>
        <p:nvSpPr>
          <p:cNvPr id="223258" name="Rectangle 26"/>
          <p:cNvSpPr>
            <a:spLocks noGrp="1" noChangeArrowheads="1"/>
          </p:cNvSpPr>
          <p:nvPr>
            <p:ph type="body" idx="1"/>
          </p:nvPr>
        </p:nvSpPr>
        <p:spPr>
          <a:xfrm>
            <a:off x="876300" y="4383087"/>
            <a:ext cx="7543800" cy="1103313"/>
          </a:xfrm>
        </p:spPr>
        <p:txBody>
          <a:bodyPr/>
          <a:lstStyle/>
          <a:p>
            <a:pPr>
              <a:buFontTx/>
              <a:buNone/>
            </a:pPr>
            <a:r>
              <a:rPr lang="en-US" sz="280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Arial" charset="0"/>
              </a:rPr>
              <a:t>Example</a:t>
            </a:r>
            <a:r>
              <a:rPr lang="en-US" sz="2800">
                <a:solidFill>
                  <a:schemeClr val="bg2">
                    <a:lumMod val="50000"/>
                  </a:schemeClr>
                </a:solidFill>
                <a:latin typeface="Calibri" pitchFamily="34" charset="0"/>
                <a:cs typeface="Arial" charset="0"/>
              </a:rPr>
              <a:t>:</a:t>
            </a:r>
          </a:p>
          <a:p>
            <a:pPr>
              <a:buFontTx/>
              <a:buNone/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baseline="-25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-x</a:t>
            </a:r>
            <a:r>
              <a:rPr lang="en-US" sz="2800" baseline="-25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baseline="-25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=0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,   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baseline="-25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-x</a:t>
            </a:r>
            <a:r>
              <a:rPr lang="en-US" sz="2800" baseline="-25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baseline="-25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=0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,    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1-x</a:t>
            </a:r>
            <a:r>
              <a:rPr lang="en-US" sz="2800" baseline="-25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=0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,    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baseline="-25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=0</a:t>
            </a:r>
          </a:p>
        </p:txBody>
      </p:sp>
      <p:sp>
        <p:nvSpPr>
          <p:cNvPr id="223259" name="Text Box 27"/>
          <p:cNvSpPr txBox="1">
            <a:spLocks noChangeArrowheads="1"/>
          </p:cNvSpPr>
          <p:nvPr/>
        </p:nvSpPr>
        <p:spPr bwMode="auto">
          <a:xfrm>
            <a:off x="928688" y="5562600"/>
            <a:ext cx="7491412" cy="5794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baseline="-25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(1-x</a:t>
            </a:r>
            <a:r>
              <a:rPr lang="en-US" sz="2800" baseline="-25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smtClean="0">
                <a:solidFill>
                  <a:srgbClr val="000066"/>
                </a:solidFill>
                <a:latin typeface="Calibri" pitchFamily="34" charset="0"/>
              </a:rPr>
              <a:t> </a:t>
            </a:r>
            <a:r>
              <a:rPr lang="en-US" sz="2800" smtClean="0">
                <a:solidFill>
                  <a:schemeClr val="bg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=0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</a:rPr>
              <a:t>for every </a:t>
            </a:r>
            <a:r>
              <a:rPr lang="en-US" sz="280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223264" name="Text Box 32"/>
          <p:cNvSpPr txBox="1">
            <a:spLocks noChangeArrowheads="1"/>
          </p:cNvSpPr>
          <p:nvPr/>
        </p:nvSpPr>
        <p:spPr bwMode="auto">
          <a:xfrm>
            <a:off x="685800" y="1003301"/>
            <a:ext cx="8153400" cy="3321422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wrap="square" lIns="90488" tIns="44450" rIns="90488" bIns="44450"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800">
                <a:solidFill>
                  <a:schemeClr val="tx2"/>
                </a:solidFill>
                <a:latin typeface="Calibri" pitchFamily="34" charset="0"/>
              </a:rPr>
              <a:t>Fix a </a:t>
            </a:r>
            <a:r>
              <a:rPr lang="en-US" sz="2800" smtClean="0">
                <a:solidFill>
                  <a:schemeClr val="tx2"/>
                </a:solidFill>
                <a:latin typeface="Calibri" pitchFamily="34" charset="0"/>
              </a:rPr>
              <a:t>field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A </a:t>
            </a:r>
            <a:r>
              <a:rPr lang="en-US" sz="2800" i="1" smtClean="0">
                <a:solidFill>
                  <a:srgbClr val="0000FF"/>
                </a:solidFill>
                <a:latin typeface="Calibri" pitchFamily="34" charset="0"/>
              </a:rPr>
              <a:t>polynomial</a:t>
            </a:r>
            <a:r>
              <a:rPr lang="en-US" sz="280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</a:rPr>
              <a:t> is a sum of formal products of variables and field elements</a:t>
            </a:r>
          </a:p>
          <a:p>
            <a:pPr>
              <a:spcBef>
                <a:spcPct val="50000"/>
              </a:spcBef>
            </a:pPr>
            <a:endParaRPr lang="en-US" sz="2800">
              <a:solidFill>
                <a:schemeClr val="accent6">
                  <a:lumMod val="75000"/>
                </a:schemeClr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>
                <a:solidFill>
                  <a:schemeClr val="tx1"/>
                </a:solidFill>
                <a:latin typeface="Calibri" pitchFamily="34" charset="0"/>
              </a:rPr>
              <a:t>Demonstrate a collection of </a:t>
            </a:r>
            <a:r>
              <a:rPr lang="en-US" sz="2800">
                <a:solidFill>
                  <a:srgbClr val="0000FF"/>
                </a:solidFill>
                <a:latin typeface="Calibri" pitchFamily="34" charset="0"/>
              </a:rPr>
              <a:t>polynomial-equations</a:t>
            </a:r>
            <a:r>
              <a:rPr lang="en-US" sz="2800">
                <a:solidFill>
                  <a:schemeClr val="tx1"/>
                </a:solidFill>
                <a:latin typeface="Calibri" pitchFamily="34" charset="0"/>
              </a:rPr>
              <a:t> has no </a:t>
            </a:r>
            <a:r>
              <a:rPr lang="en-US" sz="2800">
                <a:solidFill>
                  <a:srgbClr val="0000FF"/>
                </a:solidFill>
                <a:latin typeface="Calibri" pitchFamily="34" charset="0"/>
              </a:rPr>
              <a:t>0</a:t>
            </a:r>
            <a:r>
              <a:rPr lang="en-US" sz="2800">
                <a:solidFill>
                  <a:srgbClr val="FF0000"/>
                </a:solidFill>
                <a:latin typeface="Calibri" pitchFamily="34" charset="0"/>
              </a:rPr>
              <a:t>/</a:t>
            </a:r>
            <a:r>
              <a:rPr lang="en-US" sz="2800">
                <a:solidFill>
                  <a:srgbClr val="0000FF"/>
                </a:solidFill>
                <a:latin typeface="Calibri" pitchFamily="34" charset="0"/>
              </a:rPr>
              <a:t>1</a:t>
            </a:r>
            <a:r>
              <a:rPr lang="en-US" sz="2800">
                <a:solidFill>
                  <a:schemeClr val="tx1"/>
                </a:solidFill>
                <a:latin typeface="Calibri" pitchFamily="34" charset="0"/>
              </a:rPr>
              <a:t> solutions over</a:t>
            </a:r>
          </a:p>
        </p:txBody>
      </p:sp>
      <p:pic>
        <p:nvPicPr>
          <p:cNvPr id="223265" name="Picture 3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35238" y="1003300"/>
            <a:ext cx="331787" cy="4445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</p:pic>
      <p:pic>
        <p:nvPicPr>
          <p:cNvPr id="223266" name="Picture 3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8200" y="3848473"/>
            <a:ext cx="355600" cy="4762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</p:pic>
      <p:pic>
        <p:nvPicPr>
          <p:cNvPr id="223267" name="Picture 3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71787" y="2697027"/>
            <a:ext cx="3552825" cy="427173"/>
          </a:xfrm>
          <a:prstGeom prst="rect">
            <a:avLst/>
          </a:prstGeom>
          <a:noFill/>
          <a:ln w="22225" cap="flat" cmpd="sng" algn="ctr">
            <a:noFill/>
            <a:prstDash val="solid"/>
            <a:miter lim="800000"/>
            <a:headEnd type="none" w="med" len="med"/>
            <a:tailEnd type="none" w="med" len="med"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6" name="Rectangle 2"/>
          <p:cNvSpPr>
            <a:spLocks noChangeArrowheads="1"/>
          </p:cNvSpPr>
          <p:nvPr/>
        </p:nvSpPr>
        <p:spPr bwMode="auto">
          <a:xfrm>
            <a:off x="354013" y="1270000"/>
            <a:ext cx="8561387" cy="1930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/>
            <a:r>
              <a:rPr lang="en-US" b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Defn</a:t>
            </a:r>
            <a:r>
              <a:rPr lang="en-US" sz="2800" b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: A </a:t>
            </a:r>
            <a:r>
              <a:rPr lang="en-US" sz="2800" b="0">
                <a:solidFill>
                  <a:srgbClr val="C00000"/>
                </a:solidFill>
                <a:latin typeface="Calibri" pitchFamily="34" charset="0"/>
              </a:rPr>
              <a:t>Polynomial Calculus </a:t>
            </a:r>
            <a:r>
              <a:rPr lang="en-US" sz="2800" b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(</a:t>
            </a:r>
            <a:r>
              <a:rPr lang="en-US" sz="2800" b="0">
                <a:solidFill>
                  <a:srgbClr val="0000FF"/>
                </a:solidFill>
                <a:latin typeface="Calibri" pitchFamily="34" charset="0"/>
              </a:rPr>
              <a:t>PC</a:t>
            </a:r>
            <a:r>
              <a:rPr lang="en-US" sz="2800" b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) refutation of </a:t>
            </a:r>
            <a:r>
              <a:rPr lang="en-US" sz="2800" b="0">
                <a:latin typeface="Calibri" pitchFamily="34" charset="0"/>
              </a:rPr>
              <a:t>p</a:t>
            </a:r>
            <a:r>
              <a:rPr lang="en-US" sz="2800" b="0" baseline="-25000">
                <a:latin typeface="Calibri" pitchFamily="34" charset="0"/>
              </a:rPr>
              <a:t>1</a:t>
            </a:r>
            <a:r>
              <a:rPr lang="en-US" sz="2800" b="0">
                <a:latin typeface="Calibri" pitchFamily="34" charset="0"/>
              </a:rPr>
              <a:t>, </a:t>
            </a:r>
            <a:r>
              <a:rPr lang="en-US" sz="2800" b="0" smtClean="0">
                <a:latin typeface="Calibri" pitchFamily="34" charset="0"/>
              </a:rPr>
              <a:t>..., </a:t>
            </a:r>
            <a:r>
              <a:rPr lang="en-US" sz="2800" b="0">
                <a:latin typeface="Calibri" pitchFamily="34" charset="0"/>
              </a:rPr>
              <a:t>p</a:t>
            </a:r>
            <a:r>
              <a:rPr lang="en-US" sz="2800" b="0" baseline="-25000">
                <a:latin typeface="Calibri" pitchFamily="34" charset="0"/>
              </a:rPr>
              <a:t>k</a:t>
            </a:r>
            <a:r>
              <a:rPr lang="en-US" sz="2800" b="0">
                <a:latin typeface="Calibri" pitchFamily="34" charset="0"/>
              </a:rPr>
              <a:t> </a:t>
            </a:r>
            <a:r>
              <a:rPr lang="en-US" sz="2800" b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is a sequence of polynomials terminating with </a:t>
            </a:r>
            <a:r>
              <a:rPr lang="en-US" sz="2800" b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the polynomial 1, generated </a:t>
            </a:r>
            <a:r>
              <a:rPr lang="en-US" sz="2800" b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as </a:t>
            </a:r>
            <a:r>
              <a:rPr lang="en-US" sz="2800" b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follows:</a:t>
            </a:r>
            <a:endParaRPr lang="en-US" sz="2800" b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374791" name="Text Box 7"/>
          <p:cNvSpPr txBox="1">
            <a:spLocks noChangeArrowheads="1"/>
          </p:cNvSpPr>
          <p:nvPr/>
        </p:nvSpPr>
        <p:spPr bwMode="auto">
          <a:xfrm>
            <a:off x="685800" y="3492500"/>
            <a:ext cx="4826000" cy="58221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Axioms:</a:t>
            </a:r>
            <a:r>
              <a:rPr lang="en-US" sz="2000" smtClean="0">
                <a:solidFill>
                  <a:schemeClr val="tx1"/>
                </a:solidFill>
                <a:latin typeface="Calibri" pitchFamily="34" charset="0"/>
              </a:rPr>
              <a:t>       </a:t>
            </a:r>
            <a:r>
              <a:rPr lang="en-US" smtClean="0">
                <a:latin typeface="Calibri" pitchFamily="34" charset="0"/>
              </a:rPr>
              <a:t>p</a:t>
            </a:r>
            <a:r>
              <a:rPr lang="en-US" baseline="-25000" smtClean="0">
                <a:latin typeface="Calibri" pitchFamily="34" charset="0"/>
              </a:rPr>
              <a:t>i ,               </a:t>
            </a:r>
            <a:r>
              <a:rPr lang="en-US" smtClean="0">
                <a:latin typeface="Calibri" pitchFamily="34" charset="0"/>
              </a:rPr>
              <a:t>x</a:t>
            </a:r>
            <a:r>
              <a:rPr lang="en-US" baseline="-25000" smtClean="0">
                <a:latin typeface="Calibri" pitchFamily="34" charset="0"/>
              </a:rPr>
              <a:t>i</a:t>
            </a:r>
            <a:r>
              <a:rPr lang="en-US" smtClean="0">
                <a:latin typeface="Calibri" pitchFamily="34" charset="0"/>
              </a:rPr>
              <a:t>(1-x</a:t>
            </a:r>
            <a:r>
              <a:rPr lang="en-US" baseline="-25000" smtClean="0">
                <a:latin typeface="Calibri" pitchFamily="34" charset="0"/>
              </a:rPr>
              <a:t>i</a:t>
            </a:r>
            <a:r>
              <a:rPr lang="en-US" smtClean="0">
                <a:latin typeface="Calibri" pitchFamily="34" charset="0"/>
              </a:rPr>
              <a:t>)</a:t>
            </a:r>
            <a:endParaRPr lang="en-US">
              <a:latin typeface="Calibri" pitchFamily="34" charset="0"/>
            </a:endParaRPr>
          </a:p>
        </p:txBody>
      </p:sp>
      <p:sp>
        <p:nvSpPr>
          <p:cNvPr id="374794" name="Text Box 10"/>
          <p:cNvSpPr txBox="1">
            <a:spLocks noChangeArrowheads="1"/>
          </p:cNvSpPr>
          <p:nvPr/>
        </p:nvSpPr>
        <p:spPr bwMode="auto">
          <a:xfrm>
            <a:off x="685800" y="4495800"/>
            <a:ext cx="2235200" cy="9429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Inference rules:</a:t>
            </a:r>
          </a:p>
        </p:txBody>
      </p:sp>
      <p:sp>
        <p:nvSpPr>
          <p:cNvPr id="374799" name="Text Box 15"/>
          <p:cNvSpPr txBox="1">
            <a:spLocks noChangeArrowheads="1"/>
          </p:cNvSpPr>
          <p:nvPr/>
        </p:nvSpPr>
        <p:spPr bwMode="auto">
          <a:xfrm>
            <a:off x="228600" y="228600"/>
            <a:ext cx="8534400" cy="698500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solidFill>
                  <a:srgbClr val="000066"/>
                </a:solidFill>
                <a:latin typeface="Calibri" pitchFamily="34" charset="0"/>
              </a:rPr>
              <a:t>The Polynomial Calculus</a:t>
            </a:r>
          </a:p>
        </p:txBody>
      </p:sp>
      <p:sp>
        <p:nvSpPr>
          <p:cNvPr id="374801" name="Rectangle 17"/>
          <p:cNvSpPr>
            <a:spLocks noChangeArrowheads="1"/>
          </p:cNvSpPr>
          <p:nvPr/>
        </p:nvSpPr>
        <p:spPr bwMode="auto">
          <a:xfrm>
            <a:off x="5054600" y="3032117"/>
            <a:ext cx="3860800" cy="920765"/>
          </a:xfrm>
          <a:prstGeom prst="rect">
            <a:avLst/>
          </a:prstGeom>
          <a:noFill/>
          <a:ln w="41275" algn="ctr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pPr marL="457200">
              <a:spcBef>
                <a:spcPct val="50000"/>
              </a:spcBef>
            </a:pPr>
            <a:r>
              <a:rPr lang="en-US" sz="1800" smtClean="0">
                <a:solidFill>
                  <a:schemeClr val="accent5">
                    <a:lumMod val="75000"/>
                  </a:schemeClr>
                </a:solidFill>
                <a:latin typeface="Calibri" pitchFamily="34" charset="0"/>
              </a:rPr>
              <a:t>This enables completeness over 0/1 unsatisfiable collections of polynomials</a:t>
            </a:r>
            <a:endParaRPr lang="en-US" sz="1800">
              <a:solidFill>
                <a:schemeClr val="accent5">
                  <a:lumMod val="75000"/>
                </a:schemeClr>
              </a:solidFill>
              <a:latin typeface="Calibri" pitchFamily="34" charset="0"/>
            </a:endParaRPr>
          </a:p>
        </p:txBody>
      </p:sp>
      <p:pic>
        <p:nvPicPr>
          <p:cNvPr id="374803" name="Picture 19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83594" y="4495800"/>
            <a:ext cx="1266993" cy="942975"/>
          </a:xfrm>
          <a:prstGeom prst="rect">
            <a:avLst/>
          </a:prstGeom>
          <a:noFill/>
          <a:ln w="22225" cap="flat" cmpd="sng" algn="ctr">
            <a:noFill/>
            <a:prstDash val="solid"/>
            <a:miter lim="800000"/>
            <a:headEnd type="none" w="med" len="med"/>
            <a:tailEnd type="none" w="med" len="med"/>
          </a:ln>
        </p:spPr>
      </p:pic>
      <p:cxnSp>
        <p:nvCxnSpPr>
          <p:cNvPr id="13" name="מחבר חץ ישר 12"/>
          <p:cNvCxnSpPr/>
          <p:nvPr/>
        </p:nvCxnSpPr>
        <p:spPr bwMode="auto">
          <a:xfrm rot="10800000" flipV="1">
            <a:off x="4762500" y="3327398"/>
            <a:ext cx="685800" cy="330201"/>
          </a:xfrm>
          <a:prstGeom prst="straightConnector1">
            <a:avLst/>
          </a:prstGeom>
          <a:noFill/>
          <a:ln w="22225" cap="flat" cmpd="sng" algn="ctr">
            <a:solidFill>
              <a:srgbClr val="808000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374806" name="Picture 2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90999" y="4382894"/>
            <a:ext cx="4419601" cy="1086575"/>
          </a:xfrm>
          <a:prstGeom prst="rect">
            <a:avLst/>
          </a:prstGeom>
          <a:noFill/>
          <a:ln w="22225" cap="flat" cmpd="sng" algn="ctr">
            <a:noFill/>
            <a:prstDash val="solid"/>
            <a:miter lim="800000"/>
            <a:headEnd type="none" w="med" len="med"/>
            <a:tailEnd type="none" w="med" len="med"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938" name="Text Box 2"/>
          <p:cNvSpPr txBox="1">
            <a:spLocks noChangeArrowheads="1"/>
          </p:cNvSpPr>
          <p:nvPr/>
        </p:nvSpPr>
        <p:spPr bwMode="auto">
          <a:xfrm>
            <a:off x="204788" y="304800"/>
            <a:ext cx="8405812" cy="698500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smtClean="0">
                <a:solidFill>
                  <a:srgbClr val="000066"/>
                </a:solidFill>
                <a:latin typeface="Calibri" pitchFamily="34" charset="0"/>
              </a:rPr>
              <a:t>The Polynomial Caluclus</a:t>
            </a:r>
            <a:endParaRPr lang="en-US" sz="400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551943" name="Text Box 7"/>
          <p:cNvSpPr txBox="1">
            <a:spLocks noChangeArrowheads="1"/>
          </p:cNvSpPr>
          <p:nvPr/>
        </p:nvSpPr>
        <p:spPr bwMode="auto">
          <a:xfrm>
            <a:off x="228600" y="1524000"/>
            <a:ext cx="1981200" cy="5191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009900"/>
                </a:solidFill>
              </a:rPr>
              <a:t>x</a:t>
            </a:r>
            <a:r>
              <a:rPr lang="en-US" sz="2800" baseline="-25000">
                <a:solidFill>
                  <a:srgbClr val="009900"/>
                </a:solidFill>
              </a:rPr>
              <a:t>1</a:t>
            </a:r>
            <a:r>
              <a:rPr lang="en-US" sz="2800">
                <a:solidFill>
                  <a:srgbClr val="009900"/>
                </a:solidFill>
              </a:rPr>
              <a:t>-x</a:t>
            </a:r>
            <a:r>
              <a:rPr lang="en-US" sz="2800" baseline="-25000">
                <a:solidFill>
                  <a:srgbClr val="009900"/>
                </a:solidFill>
              </a:rPr>
              <a:t>1</a:t>
            </a:r>
            <a:r>
              <a:rPr lang="en-US" sz="2800">
                <a:solidFill>
                  <a:srgbClr val="009900"/>
                </a:solidFill>
              </a:rPr>
              <a:t>x</a:t>
            </a:r>
            <a:r>
              <a:rPr lang="en-US" sz="2800" baseline="-25000">
                <a:solidFill>
                  <a:srgbClr val="009900"/>
                </a:solidFill>
              </a:rPr>
              <a:t>2</a:t>
            </a:r>
            <a:endParaRPr lang="en-US" sz="2800">
              <a:solidFill>
                <a:srgbClr val="009900"/>
              </a:solidFill>
            </a:endParaRPr>
          </a:p>
        </p:txBody>
      </p:sp>
      <p:sp>
        <p:nvSpPr>
          <p:cNvPr id="551944" name="Text Box 8"/>
          <p:cNvSpPr txBox="1">
            <a:spLocks noChangeArrowheads="1"/>
          </p:cNvSpPr>
          <p:nvPr/>
        </p:nvSpPr>
        <p:spPr bwMode="auto">
          <a:xfrm>
            <a:off x="7924800" y="2438400"/>
            <a:ext cx="914400" cy="5191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009900"/>
                </a:solidFill>
              </a:rPr>
              <a:t>x</a:t>
            </a:r>
            <a:r>
              <a:rPr lang="en-US" sz="2800" baseline="-25000">
                <a:solidFill>
                  <a:srgbClr val="009900"/>
                </a:solidFill>
              </a:rPr>
              <a:t>3</a:t>
            </a:r>
            <a:endParaRPr lang="en-US" sz="2800">
              <a:solidFill>
                <a:srgbClr val="009900"/>
              </a:solidFill>
            </a:endParaRPr>
          </a:p>
        </p:txBody>
      </p:sp>
      <p:sp>
        <p:nvSpPr>
          <p:cNvPr id="551945" name="Text Box 9"/>
          <p:cNvSpPr txBox="1">
            <a:spLocks noChangeArrowheads="1"/>
          </p:cNvSpPr>
          <p:nvPr/>
        </p:nvSpPr>
        <p:spPr bwMode="auto">
          <a:xfrm>
            <a:off x="3810000" y="1676400"/>
            <a:ext cx="1828800" cy="5191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009900"/>
                </a:solidFill>
              </a:rPr>
              <a:t>x</a:t>
            </a:r>
            <a:r>
              <a:rPr lang="en-US" sz="2800" baseline="-25000">
                <a:solidFill>
                  <a:srgbClr val="009900"/>
                </a:solidFill>
              </a:rPr>
              <a:t>2</a:t>
            </a:r>
            <a:r>
              <a:rPr lang="en-US" sz="2800">
                <a:solidFill>
                  <a:srgbClr val="009900"/>
                </a:solidFill>
              </a:rPr>
              <a:t>-x</a:t>
            </a:r>
            <a:r>
              <a:rPr lang="en-US" sz="2800" baseline="-25000">
                <a:solidFill>
                  <a:srgbClr val="009900"/>
                </a:solidFill>
              </a:rPr>
              <a:t>2</a:t>
            </a:r>
            <a:r>
              <a:rPr lang="en-US" sz="2800">
                <a:solidFill>
                  <a:srgbClr val="009900"/>
                </a:solidFill>
              </a:rPr>
              <a:t>x</a:t>
            </a:r>
            <a:r>
              <a:rPr lang="en-US" sz="2800" baseline="-25000">
                <a:solidFill>
                  <a:srgbClr val="009900"/>
                </a:solidFill>
              </a:rPr>
              <a:t>3</a:t>
            </a:r>
            <a:endParaRPr lang="en-US" sz="2800">
              <a:solidFill>
                <a:srgbClr val="009900"/>
              </a:solidFill>
            </a:endParaRPr>
          </a:p>
        </p:txBody>
      </p:sp>
      <p:sp>
        <p:nvSpPr>
          <p:cNvPr id="551946" name="Text Box 10"/>
          <p:cNvSpPr txBox="1">
            <a:spLocks noChangeArrowheads="1"/>
          </p:cNvSpPr>
          <p:nvPr/>
        </p:nvSpPr>
        <p:spPr bwMode="auto">
          <a:xfrm>
            <a:off x="6248400" y="2057400"/>
            <a:ext cx="1295400" cy="5191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009900"/>
                </a:solidFill>
              </a:rPr>
              <a:t>1-x</a:t>
            </a:r>
            <a:r>
              <a:rPr lang="en-US" sz="2800" baseline="-25000">
                <a:solidFill>
                  <a:srgbClr val="009900"/>
                </a:solidFill>
              </a:rPr>
              <a:t>1</a:t>
            </a:r>
            <a:endParaRPr lang="en-US" sz="2800">
              <a:solidFill>
                <a:srgbClr val="009900"/>
              </a:solidFill>
            </a:endParaRPr>
          </a:p>
        </p:txBody>
      </p:sp>
      <p:sp>
        <p:nvSpPr>
          <p:cNvPr id="551948" name="Text Box 12"/>
          <p:cNvSpPr txBox="1">
            <a:spLocks noChangeArrowheads="1"/>
          </p:cNvSpPr>
          <p:nvPr/>
        </p:nvSpPr>
        <p:spPr bwMode="auto">
          <a:xfrm>
            <a:off x="1066800" y="2971800"/>
            <a:ext cx="22860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x</a:t>
            </a:r>
            <a:r>
              <a:rPr lang="en-US" sz="2400" baseline="-25000">
                <a:solidFill>
                  <a:srgbClr val="0000FF"/>
                </a:solidFill>
              </a:rPr>
              <a:t>1</a:t>
            </a:r>
            <a:r>
              <a:rPr lang="en-US" sz="2400">
                <a:solidFill>
                  <a:srgbClr val="0000FF"/>
                </a:solidFill>
              </a:rPr>
              <a:t>x</a:t>
            </a:r>
            <a:r>
              <a:rPr lang="en-US" sz="2400" baseline="-25000">
                <a:solidFill>
                  <a:srgbClr val="0000FF"/>
                </a:solidFill>
              </a:rPr>
              <a:t>3</a:t>
            </a:r>
            <a:r>
              <a:rPr lang="en-US" sz="2400">
                <a:solidFill>
                  <a:srgbClr val="0000FF"/>
                </a:solidFill>
              </a:rPr>
              <a:t>-x</a:t>
            </a:r>
            <a:r>
              <a:rPr lang="en-US" sz="2400" baseline="-25000">
                <a:solidFill>
                  <a:srgbClr val="0000FF"/>
                </a:solidFill>
              </a:rPr>
              <a:t>1</a:t>
            </a:r>
            <a:r>
              <a:rPr lang="en-US" sz="2400">
                <a:solidFill>
                  <a:srgbClr val="0000FF"/>
                </a:solidFill>
              </a:rPr>
              <a:t>x</a:t>
            </a:r>
            <a:r>
              <a:rPr lang="en-US" sz="2400" baseline="-25000">
                <a:solidFill>
                  <a:srgbClr val="0000FF"/>
                </a:solidFill>
              </a:rPr>
              <a:t>2</a:t>
            </a:r>
            <a:r>
              <a:rPr lang="en-US" sz="2400">
                <a:solidFill>
                  <a:srgbClr val="0000FF"/>
                </a:solidFill>
              </a:rPr>
              <a:t>x</a:t>
            </a:r>
            <a:r>
              <a:rPr lang="en-US" sz="2400" baseline="-25000">
                <a:solidFill>
                  <a:srgbClr val="0000FF"/>
                </a:solidFill>
              </a:rPr>
              <a:t>3</a:t>
            </a:r>
            <a:endParaRPr lang="en-US" sz="2400">
              <a:solidFill>
                <a:srgbClr val="0000FF"/>
              </a:solidFill>
            </a:endParaRPr>
          </a:p>
        </p:txBody>
      </p:sp>
      <p:sp>
        <p:nvSpPr>
          <p:cNvPr id="551950" name="Text Box 14"/>
          <p:cNvSpPr txBox="1">
            <a:spLocks noChangeArrowheads="1"/>
          </p:cNvSpPr>
          <p:nvPr/>
        </p:nvSpPr>
        <p:spPr bwMode="auto">
          <a:xfrm>
            <a:off x="3429000" y="2895600"/>
            <a:ext cx="22860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x</a:t>
            </a:r>
            <a:r>
              <a:rPr lang="en-US" sz="2400" baseline="-25000">
                <a:solidFill>
                  <a:srgbClr val="0000FF"/>
                </a:solidFill>
              </a:rPr>
              <a:t>1</a:t>
            </a:r>
            <a:r>
              <a:rPr lang="en-US" sz="2400">
                <a:solidFill>
                  <a:srgbClr val="0000FF"/>
                </a:solidFill>
              </a:rPr>
              <a:t>x</a:t>
            </a:r>
            <a:r>
              <a:rPr lang="en-US" sz="2400" baseline="-25000">
                <a:solidFill>
                  <a:srgbClr val="0000FF"/>
                </a:solidFill>
              </a:rPr>
              <a:t>2</a:t>
            </a:r>
            <a:r>
              <a:rPr lang="en-US" sz="2400">
                <a:solidFill>
                  <a:srgbClr val="0000FF"/>
                </a:solidFill>
              </a:rPr>
              <a:t>-x</a:t>
            </a:r>
            <a:r>
              <a:rPr lang="en-US" sz="2400" baseline="-25000">
                <a:solidFill>
                  <a:srgbClr val="0000FF"/>
                </a:solidFill>
              </a:rPr>
              <a:t>1</a:t>
            </a:r>
            <a:r>
              <a:rPr lang="en-US" sz="2400">
                <a:solidFill>
                  <a:srgbClr val="0000FF"/>
                </a:solidFill>
              </a:rPr>
              <a:t>x</a:t>
            </a:r>
            <a:r>
              <a:rPr lang="en-US" sz="2400" baseline="-25000">
                <a:solidFill>
                  <a:srgbClr val="0000FF"/>
                </a:solidFill>
              </a:rPr>
              <a:t>2</a:t>
            </a:r>
            <a:r>
              <a:rPr lang="en-US" sz="2400">
                <a:solidFill>
                  <a:srgbClr val="0000FF"/>
                </a:solidFill>
              </a:rPr>
              <a:t>x</a:t>
            </a:r>
            <a:r>
              <a:rPr lang="en-US" sz="2400" baseline="-25000">
                <a:solidFill>
                  <a:srgbClr val="0000FF"/>
                </a:solidFill>
              </a:rPr>
              <a:t>3</a:t>
            </a:r>
            <a:endParaRPr lang="en-US" sz="2400">
              <a:solidFill>
                <a:srgbClr val="0000FF"/>
              </a:solidFill>
            </a:endParaRPr>
          </a:p>
        </p:txBody>
      </p:sp>
      <p:sp>
        <p:nvSpPr>
          <p:cNvPr id="551951" name="Text Box 15"/>
          <p:cNvSpPr txBox="1">
            <a:spLocks noChangeArrowheads="1"/>
          </p:cNvSpPr>
          <p:nvPr/>
        </p:nvSpPr>
        <p:spPr bwMode="auto">
          <a:xfrm>
            <a:off x="2209800" y="3810000"/>
            <a:ext cx="22860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x</a:t>
            </a:r>
            <a:r>
              <a:rPr lang="en-US" sz="2400" baseline="-25000">
                <a:solidFill>
                  <a:srgbClr val="0000FF"/>
                </a:solidFill>
              </a:rPr>
              <a:t>3</a:t>
            </a:r>
            <a:r>
              <a:rPr lang="en-US" sz="2400">
                <a:solidFill>
                  <a:srgbClr val="0000FF"/>
                </a:solidFill>
              </a:rPr>
              <a:t>x</a:t>
            </a:r>
            <a:r>
              <a:rPr lang="en-US" sz="2400" baseline="-25000">
                <a:solidFill>
                  <a:srgbClr val="0000FF"/>
                </a:solidFill>
              </a:rPr>
              <a:t>1</a:t>
            </a:r>
            <a:r>
              <a:rPr lang="en-US" sz="2400">
                <a:solidFill>
                  <a:srgbClr val="0000FF"/>
                </a:solidFill>
              </a:rPr>
              <a:t>-x</a:t>
            </a:r>
            <a:r>
              <a:rPr lang="en-US" sz="2400" baseline="-25000">
                <a:solidFill>
                  <a:srgbClr val="0000FF"/>
                </a:solidFill>
              </a:rPr>
              <a:t>1</a:t>
            </a:r>
            <a:r>
              <a:rPr lang="en-US" sz="2400">
                <a:solidFill>
                  <a:srgbClr val="0000FF"/>
                </a:solidFill>
              </a:rPr>
              <a:t>x</a:t>
            </a:r>
            <a:r>
              <a:rPr lang="en-US" sz="2400" baseline="-25000">
                <a:solidFill>
                  <a:srgbClr val="0000FF"/>
                </a:solidFill>
              </a:rPr>
              <a:t>2</a:t>
            </a:r>
            <a:endParaRPr lang="en-US" sz="2400">
              <a:solidFill>
                <a:srgbClr val="0000FF"/>
              </a:solidFill>
            </a:endParaRPr>
          </a:p>
        </p:txBody>
      </p:sp>
      <p:sp>
        <p:nvSpPr>
          <p:cNvPr id="551952" name="Text Box 16"/>
          <p:cNvSpPr txBox="1">
            <a:spLocks noChangeArrowheads="1"/>
          </p:cNvSpPr>
          <p:nvPr/>
        </p:nvSpPr>
        <p:spPr bwMode="auto">
          <a:xfrm>
            <a:off x="1905000" y="4648200"/>
            <a:ext cx="22860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x</a:t>
            </a:r>
            <a:r>
              <a:rPr lang="en-US" sz="2400" baseline="-25000">
                <a:solidFill>
                  <a:srgbClr val="0000FF"/>
                </a:solidFill>
              </a:rPr>
              <a:t>1</a:t>
            </a:r>
            <a:r>
              <a:rPr lang="en-US" sz="2400">
                <a:solidFill>
                  <a:srgbClr val="0000FF"/>
                </a:solidFill>
              </a:rPr>
              <a:t>-x</a:t>
            </a:r>
            <a:r>
              <a:rPr lang="en-US" sz="2400" baseline="-25000">
                <a:solidFill>
                  <a:srgbClr val="0000FF"/>
                </a:solidFill>
              </a:rPr>
              <a:t>1</a:t>
            </a:r>
            <a:r>
              <a:rPr lang="en-US" sz="2400">
                <a:solidFill>
                  <a:srgbClr val="0000FF"/>
                </a:solidFill>
              </a:rPr>
              <a:t>x</a:t>
            </a:r>
            <a:r>
              <a:rPr lang="en-US" sz="2400" baseline="-25000">
                <a:solidFill>
                  <a:srgbClr val="0000FF"/>
                </a:solidFill>
              </a:rPr>
              <a:t>3</a:t>
            </a:r>
            <a:endParaRPr lang="en-US" sz="2400">
              <a:solidFill>
                <a:srgbClr val="0000FF"/>
              </a:solidFill>
            </a:endParaRPr>
          </a:p>
        </p:txBody>
      </p:sp>
      <p:sp>
        <p:nvSpPr>
          <p:cNvPr id="551953" name="Text Box 17"/>
          <p:cNvSpPr txBox="1">
            <a:spLocks noChangeArrowheads="1"/>
          </p:cNvSpPr>
          <p:nvPr/>
        </p:nvSpPr>
        <p:spPr bwMode="auto">
          <a:xfrm>
            <a:off x="3810000" y="5486400"/>
            <a:ext cx="16764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1-x</a:t>
            </a:r>
            <a:r>
              <a:rPr lang="en-US" sz="2400" baseline="-25000">
                <a:solidFill>
                  <a:srgbClr val="0000FF"/>
                </a:solidFill>
              </a:rPr>
              <a:t>1</a:t>
            </a:r>
            <a:r>
              <a:rPr lang="en-US" sz="2400">
                <a:solidFill>
                  <a:srgbClr val="0000FF"/>
                </a:solidFill>
              </a:rPr>
              <a:t>x</a:t>
            </a:r>
            <a:r>
              <a:rPr lang="en-US" sz="2400" baseline="-25000">
                <a:solidFill>
                  <a:srgbClr val="0000FF"/>
                </a:solidFill>
              </a:rPr>
              <a:t>3</a:t>
            </a:r>
            <a:endParaRPr lang="en-US" sz="2400">
              <a:solidFill>
                <a:srgbClr val="0000FF"/>
              </a:solidFill>
            </a:endParaRPr>
          </a:p>
        </p:txBody>
      </p:sp>
      <p:sp>
        <p:nvSpPr>
          <p:cNvPr id="551954" name="Text Box 18"/>
          <p:cNvSpPr txBox="1">
            <a:spLocks noChangeArrowheads="1"/>
          </p:cNvSpPr>
          <p:nvPr/>
        </p:nvSpPr>
        <p:spPr bwMode="auto">
          <a:xfrm>
            <a:off x="5943600" y="6172200"/>
            <a:ext cx="5334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551955" name="Text Box 19"/>
          <p:cNvSpPr txBox="1">
            <a:spLocks noChangeArrowheads="1"/>
          </p:cNvSpPr>
          <p:nvPr/>
        </p:nvSpPr>
        <p:spPr bwMode="auto">
          <a:xfrm>
            <a:off x="6477000" y="4191000"/>
            <a:ext cx="22860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x</a:t>
            </a:r>
            <a:r>
              <a:rPr lang="en-US" sz="2400" baseline="-25000">
                <a:solidFill>
                  <a:srgbClr val="0000FF"/>
                </a:solidFill>
              </a:rPr>
              <a:t>1</a:t>
            </a:r>
            <a:r>
              <a:rPr lang="en-US" sz="2400">
                <a:solidFill>
                  <a:srgbClr val="0000FF"/>
                </a:solidFill>
              </a:rPr>
              <a:t>x</a:t>
            </a:r>
            <a:r>
              <a:rPr lang="en-US" sz="2400" baseline="-25000">
                <a:solidFill>
                  <a:srgbClr val="0000FF"/>
                </a:solidFill>
              </a:rPr>
              <a:t>3</a:t>
            </a:r>
            <a:endParaRPr lang="en-US" sz="2400">
              <a:solidFill>
                <a:srgbClr val="0000FF"/>
              </a:solidFill>
            </a:endParaRPr>
          </a:p>
        </p:txBody>
      </p:sp>
      <p:sp>
        <p:nvSpPr>
          <p:cNvPr id="551956" name="Freeform 20"/>
          <p:cNvSpPr>
            <a:spLocks/>
          </p:cNvSpPr>
          <p:nvPr/>
        </p:nvSpPr>
        <p:spPr bwMode="auto">
          <a:xfrm>
            <a:off x="4349750" y="2211388"/>
            <a:ext cx="277813" cy="757237"/>
          </a:xfrm>
          <a:custGeom>
            <a:avLst/>
            <a:gdLst/>
            <a:ahLst/>
            <a:cxnLst>
              <a:cxn ang="0">
                <a:pos x="175" y="0"/>
              </a:cxn>
              <a:cxn ang="0">
                <a:pos x="157" y="64"/>
              </a:cxn>
              <a:cxn ang="0">
                <a:pos x="140" y="81"/>
              </a:cxn>
              <a:cxn ang="0">
                <a:pos x="111" y="139"/>
              </a:cxn>
              <a:cxn ang="0">
                <a:pos x="64" y="273"/>
              </a:cxn>
              <a:cxn ang="0">
                <a:pos x="0" y="477"/>
              </a:cxn>
            </a:cxnLst>
            <a:rect l="0" t="0" r="r" b="b"/>
            <a:pathLst>
              <a:path w="175" h="477">
                <a:moveTo>
                  <a:pt x="175" y="0"/>
                </a:moveTo>
                <a:cubicBezTo>
                  <a:pt x="168" y="21"/>
                  <a:pt x="167" y="44"/>
                  <a:pt x="157" y="64"/>
                </a:cubicBezTo>
                <a:cubicBezTo>
                  <a:pt x="153" y="71"/>
                  <a:pt x="145" y="75"/>
                  <a:pt x="140" y="81"/>
                </a:cubicBezTo>
                <a:cubicBezTo>
                  <a:pt x="124" y="99"/>
                  <a:pt x="120" y="114"/>
                  <a:pt x="111" y="139"/>
                </a:cubicBezTo>
                <a:cubicBezTo>
                  <a:pt x="94" y="182"/>
                  <a:pt x="91" y="235"/>
                  <a:pt x="64" y="273"/>
                </a:cubicBezTo>
                <a:cubicBezTo>
                  <a:pt x="41" y="345"/>
                  <a:pt x="33" y="410"/>
                  <a:pt x="0" y="477"/>
                </a:cubicBezTo>
              </a:path>
            </a:pathLst>
          </a:custGeom>
          <a:noFill/>
          <a:ln w="412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51957" name="Freeform 21"/>
          <p:cNvSpPr>
            <a:spLocks/>
          </p:cNvSpPr>
          <p:nvPr/>
        </p:nvSpPr>
        <p:spPr bwMode="auto">
          <a:xfrm>
            <a:off x="2465388" y="3454400"/>
            <a:ext cx="425450" cy="4333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4" y="64"/>
              </a:cxn>
              <a:cxn ang="0">
                <a:pos x="47" y="81"/>
              </a:cxn>
              <a:cxn ang="0">
                <a:pos x="64" y="105"/>
              </a:cxn>
              <a:cxn ang="0">
                <a:pos x="82" y="111"/>
              </a:cxn>
              <a:cxn ang="0">
                <a:pos x="99" y="122"/>
              </a:cxn>
              <a:cxn ang="0">
                <a:pos x="152" y="169"/>
              </a:cxn>
              <a:cxn ang="0">
                <a:pos x="216" y="215"/>
              </a:cxn>
              <a:cxn ang="0">
                <a:pos x="251" y="244"/>
              </a:cxn>
              <a:cxn ang="0">
                <a:pos x="268" y="273"/>
              </a:cxn>
            </a:cxnLst>
            <a:rect l="0" t="0" r="r" b="b"/>
            <a:pathLst>
              <a:path w="268" h="273">
                <a:moveTo>
                  <a:pt x="0" y="0"/>
                </a:moveTo>
                <a:cubicBezTo>
                  <a:pt x="6" y="22"/>
                  <a:pt x="10" y="45"/>
                  <a:pt x="24" y="64"/>
                </a:cubicBezTo>
                <a:cubicBezTo>
                  <a:pt x="30" y="72"/>
                  <a:pt x="40" y="74"/>
                  <a:pt x="47" y="81"/>
                </a:cubicBezTo>
                <a:cubicBezTo>
                  <a:pt x="54" y="88"/>
                  <a:pt x="57" y="99"/>
                  <a:pt x="64" y="105"/>
                </a:cubicBezTo>
                <a:cubicBezTo>
                  <a:pt x="69" y="109"/>
                  <a:pt x="76" y="108"/>
                  <a:pt x="82" y="111"/>
                </a:cubicBezTo>
                <a:cubicBezTo>
                  <a:pt x="88" y="114"/>
                  <a:pt x="94" y="118"/>
                  <a:pt x="99" y="122"/>
                </a:cubicBezTo>
                <a:cubicBezTo>
                  <a:pt x="160" y="176"/>
                  <a:pt x="111" y="142"/>
                  <a:pt x="152" y="169"/>
                </a:cubicBezTo>
                <a:cubicBezTo>
                  <a:pt x="170" y="197"/>
                  <a:pt x="192" y="195"/>
                  <a:pt x="216" y="215"/>
                </a:cubicBezTo>
                <a:cubicBezTo>
                  <a:pt x="261" y="252"/>
                  <a:pt x="206" y="217"/>
                  <a:pt x="251" y="244"/>
                </a:cubicBezTo>
                <a:cubicBezTo>
                  <a:pt x="257" y="267"/>
                  <a:pt x="251" y="258"/>
                  <a:pt x="268" y="273"/>
                </a:cubicBezTo>
              </a:path>
            </a:pathLst>
          </a:custGeom>
          <a:noFill/>
          <a:ln w="412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51958" name="Freeform 22"/>
          <p:cNvSpPr>
            <a:spLocks/>
          </p:cNvSpPr>
          <p:nvPr/>
        </p:nvSpPr>
        <p:spPr bwMode="auto">
          <a:xfrm>
            <a:off x="3722688" y="3362325"/>
            <a:ext cx="442912" cy="554038"/>
          </a:xfrm>
          <a:custGeom>
            <a:avLst/>
            <a:gdLst/>
            <a:ahLst/>
            <a:cxnLst>
              <a:cxn ang="0">
                <a:pos x="279" y="0"/>
              </a:cxn>
              <a:cxn ang="0">
                <a:pos x="221" y="105"/>
              </a:cxn>
              <a:cxn ang="0">
                <a:pos x="186" y="151"/>
              </a:cxn>
              <a:cxn ang="0">
                <a:pos x="116" y="238"/>
              </a:cxn>
              <a:cxn ang="0">
                <a:pos x="40" y="308"/>
              </a:cxn>
              <a:cxn ang="0">
                <a:pos x="0" y="349"/>
              </a:cxn>
            </a:cxnLst>
            <a:rect l="0" t="0" r="r" b="b"/>
            <a:pathLst>
              <a:path w="279" h="349">
                <a:moveTo>
                  <a:pt x="279" y="0"/>
                </a:moveTo>
                <a:cubicBezTo>
                  <a:pt x="255" y="38"/>
                  <a:pt x="247" y="71"/>
                  <a:pt x="221" y="105"/>
                </a:cubicBezTo>
                <a:cubicBezTo>
                  <a:pt x="213" y="127"/>
                  <a:pt x="205" y="137"/>
                  <a:pt x="186" y="151"/>
                </a:cubicBezTo>
                <a:cubicBezTo>
                  <a:pt x="177" y="186"/>
                  <a:pt x="147" y="219"/>
                  <a:pt x="116" y="238"/>
                </a:cubicBezTo>
                <a:cubicBezTo>
                  <a:pt x="93" y="267"/>
                  <a:pt x="65" y="283"/>
                  <a:pt x="40" y="308"/>
                </a:cubicBezTo>
                <a:cubicBezTo>
                  <a:pt x="26" y="322"/>
                  <a:pt x="17" y="340"/>
                  <a:pt x="0" y="349"/>
                </a:cubicBezTo>
              </a:path>
            </a:pathLst>
          </a:custGeom>
          <a:noFill/>
          <a:ln w="412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51959" name="Freeform 23"/>
          <p:cNvSpPr>
            <a:spLocks/>
          </p:cNvSpPr>
          <p:nvPr/>
        </p:nvSpPr>
        <p:spPr bwMode="auto">
          <a:xfrm>
            <a:off x="762000" y="2133600"/>
            <a:ext cx="1611313" cy="2605088"/>
          </a:xfrm>
          <a:custGeom>
            <a:avLst/>
            <a:gdLst/>
            <a:ahLst/>
            <a:cxnLst>
              <a:cxn ang="0">
                <a:pos x="50" y="0"/>
              </a:cxn>
              <a:cxn ang="0">
                <a:pos x="131" y="733"/>
              </a:cxn>
              <a:cxn ang="0">
                <a:pos x="154" y="797"/>
              </a:cxn>
              <a:cxn ang="0">
                <a:pos x="172" y="814"/>
              </a:cxn>
              <a:cxn ang="0">
                <a:pos x="189" y="867"/>
              </a:cxn>
              <a:cxn ang="0">
                <a:pos x="282" y="1030"/>
              </a:cxn>
              <a:cxn ang="0">
                <a:pos x="346" y="1128"/>
              </a:cxn>
              <a:cxn ang="0">
                <a:pos x="370" y="1163"/>
              </a:cxn>
              <a:cxn ang="0">
                <a:pos x="428" y="1239"/>
              </a:cxn>
              <a:cxn ang="0">
                <a:pos x="445" y="1262"/>
              </a:cxn>
              <a:cxn ang="0">
                <a:pos x="457" y="1280"/>
              </a:cxn>
              <a:cxn ang="0">
                <a:pos x="503" y="1326"/>
              </a:cxn>
              <a:cxn ang="0">
                <a:pos x="532" y="1338"/>
              </a:cxn>
              <a:cxn ang="0">
                <a:pos x="620" y="1396"/>
              </a:cxn>
              <a:cxn ang="0">
                <a:pos x="666" y="1425"/>
              </a:cxn>
              <a:cxn ang="0">
                <a:pos x="684" y="1448"/>
              </a:cxn>
              <a:cxn ang="0">
                <a:pos x="841" y="1524"/>
              </a:cxn>
              <a:cxn ang="0">
                <a:pos x="957" y="1582"/>
              </a:cxn>
              <a:cxn ang="0">
                <a:pos x="992" y="1611"/>
              </a:cxn>
              <a:cxn ang="0">
                <a:pos x="1039" y="1623"/>
              </a:cxn>
              <a:cxn ang="0">
                <a:pos x="1114" y="1664"/>
              </a:cxn>
            </a:cxnLst>
            <a:rect l="0" t="0" r="r" b="b"/>
            <a:pathLst>
              <a:path w="1114" h="1664">
                <a:moveTo>
                  <a:pt x="50" y="0"/>
                </a:moveTo>
                <a:cubicBezTo>
                  <a:pt x="50" y="9"/>
                  <a:pt x="0" y="594"/>
                  <a:pt x="131" y="733"/>
                </a:cubicBezTo>
                <a:cubicBezTo>
                  <a:pt x="139" y="754"/>
                  <a:pt x="144" y="777"/>
                  <a:pt x="154" y="797"/>
                </a:cubicBezTo>
                <a:cubicBezTo>
                  <a:pt x="158" y="804"/>
                  <a:pt x="168" y="807"/>
                  <a:pt x="172" y="814"/>
                </a:cubicBezTo>
                <a:cubicBezTo>
                  <a:pt x="180" y="831"/>
                  <a:pt x="182" y="850"/>
                  <a:pt x="189" y="867"/>
                </a:cubicBezTo>
                <a:cubicBezTo>
                  <a:pt x="211" y="921"/>
                  <a:pt x="246" y="984"/>
                  <a:pt x="282" y="1030"/>
                </a:cubicBezTo>
                <a:cubicBezTo>
                  <a:pt x="296" y="1069"/>
                  <a:pt x="322" y="1095"/>
                  <a:pt x="346" y="1128"/>
                </a:cubicBezTo>
                <a:cubicBezTo>
                  <a:pt x="354" y="1139"/>
                  <a:pt x="370" y="1163"/>
                  <a:pt x="370" y="1163"/>
                </a:cubicBezTo>
                <a:cubicBezTo>
                  <a:pt x="379" y="1195"/>
                  <a:pt x="406" y="1217"/>
                  <a:pt x="428" y="1239"/>
                </a:cubicBezTo>
                <a:cubicBezTo>
                  <a:pt x="435" y="1246"/>
                  <a:pt x="439" y="1254"/>
                  <a:pt x="445" y="1262"/>
                </a:cubicBezTo>
                <a:cubicBezTo>
                  <a:pt x="449" y="1268"/>
                  <a:pt x="452" y="1275"/>
                  <a:pt x="457" y="1280"/>
                </a:cubicBezTo>
                <a:cubicBezTo>
                  <a:pt x="464" y="1287"/>
                  <a:pt x="499" y="1323"/>
                  <a:pt x="503" y="1326"/>
                </a:cubicBezTo>
                <a:cubicBezTo>
                  <a:pt x="511" y="1332"/>
                  <a:pt x="523" y="1333"/>
                  <a:pt x="532" y="1338"/>
                </a:cubicBezTo>
                <a:cubicBezTo>
                  <a:pt x="567" y="1359"/>
                  <a:pt x="579" y="1386"/>
                  <a:pt x="620" y="1396"/>
                </a:cubicBezTo>
                <a:cubicBezTo>
                  <a:pt x="634" y="1407"/>
                  <a:pt x="652" y="1413"/>
                  <a:pt x="666" y="1425"/>
                </a:cubicBezTo>
                <a:cubicBezTo>
                  <a:pt x="673" y="1431"/>
                  <a:pt x="676" y="1443"/>
                  <a:pt x="684" y="1448"/>
                </a:cubicBezTo>
                <a:cubicBezTo>
                  <a:pt x="730" y="1475"/>
                  <a:pt x="792" y="1500"/>
                  <a:pt x="841" y="1524"/>
                </a:cubicBezTo>
                <a:cubicBezTo>
                  <a:pt x="879" y="1543"/>
                  <a:pt x="916" y="1571"/>
                  <a:pt x="957" y="1582"/>
                </a:cubicBezTo>
                <a:cubicBezTo>
                  <a:pt x="970" y="1590"/>
                  <a:pt x="978" y="1605"/>
                  <a:pt x="992" y="1611"/>
                </a:cubicBezTo>
                <a:cubicBezTo>
                  <a:pt x="1007" y="1618"/>
                  <a:pt x="1039" y="1623"/>
                  <a:pt x="1039" y="1623"/>
                </a:cubicBezTo>
                <a:cubicBezTo>
                  <a:pt x="1064" y="1643"/>
                  <a:pt x="1087" y="1649"/>
                  <a:pt x="1114" y="1664"/>
                </a:cubicBezTo>
              </a:path>
            </a:pathLst>
          </a:custGeom>
          <a:noFill/>
          <a:ln w="412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51960" name="Freeform 24"/>
          <p:cNvSpPr>
            <a:spLocks/>
          </p:cNvSpPr>
          <p:nvPr/>
        </p:nvSpPr>
        <p:spPr bwMode="auto">
          <a:xfrm>
            <a:off x="2919413" y="4248150"/>
            <a:ext cx="350837" cy="490538"/>
          </a:xfrm>
          <a:custGeom>
            <a:avLst/>
            <a:gdLst/>
            <a:ahLst/>
            <a:cxnLst>
              <a:cxn ang="0">
                <a:pos x="0" y="309"/>
              </a:cxn>
              <a:cxn ang="0">
                <a:pos x="81" y="204"/>
              </a:cxn>
              <a:cxn ang="0">
                <a:pos x="168" y="111"/>
              </a:cxn>
              <a:cxn ang="0">
                <a:pos x="221" y="0"/>
              </a:cxn>
            </a:cxnLst>
            <a:rect l="0" t="0" r="r" b="b"/>
            <a:pathLst>
              <a:path w="221" h="309">
                <a:moveTo>
                  <a:pt x="0" y="309"/>
                </a:moveTo>
                <a:cubicBezTo>
                  <a:pt x="22" y="273"/>
                  <a:pt x="42" y="218"/>
                  <a:pt x="81" y="204"/>
                </a:cubicBezTo>
                <a:cubicBezTo>
                  <a:pt x="106" y="168"/>
                  <a:pt x="132" y="138"/>
                  <a:pt x="168" y="111"/>
                </a:cubicBezTo>
                <a:cubicBezTo>
                  <a:pt x="192" y="72"/>
                  <a:pt x="201" y="40"/>
                  <a:pt x="221" y="0"/>
                </a:cubicBezTo>
              </a:path>
            </a:pathLst>
          </a:custGeom>
          <a:noFill/>
          <a:ln w="412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51961" name="Freeform 25"/>
          <p:cNvSpPr>
            <a:spLocks/>
          </p:cNvSpPr>
          <p:nvPr/>
        </p:nvSpPr>
        <p:spPr bwMode="auto">
          <a:xfrm>
            <a:off x="3352800" y="5126038"/>
            <a:ext cx="803275" cy="3873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51" y="47"/>
              </a:cxn>
              <a:cxn ang="0">
                <a:pos x="239" y="105"/>
              </a:cxn>
              <a:cxn ang="0">
                <a:pos x="337" y="163"/>
              </a:cxn>
              <a:cxn ang="0">
                <a:pos x="372" y="186"/>
              </a:cxn>
              <a:cxn ang="0">
                <a:pos x="448" y="210"/>
              </a:cxn>
              <a:cxn ang="0">
                <a:pos x="506" y="244"/>
              </a:cxn>
            </a:cxnLst>
            <a:rect l="0" t="0" r="r" b="b"/>
            <a:pathLst>
              <a:path w="506" h="244">
                <a:moveTo>
                  <a:pt x="0" y="0"/>
                </a:moveTo>
                <a:cubicBezTo>
                  <a:pt x="52" y="11"/>
                  <a:pt x="100" y="34"/>
                  <a:pt x="151" y="47"/>
                </a:cubicBezTo>
                <a:cubicBezTo>
                  <a:pt x="178" y="72"/>
                  <a:pt x="208" y="87"/>
                  <a:pt x="239" y="105"/>
                </a:cubicBezTo>
                <a:cubicBezTo>
                  <a:pt x="279" y="127"/>
                  <a:pt x="291" y="151"/>
                  <a:pt x="337" y="163"/>
                </a:cubicBezTo>
                <a:cubicBezTo>
                  <a:pt x="349" y="171"/>
                  <a:pt x="358" y="183"/>
                  <a:pt x="372" y="186"/>
                </a:cubicBezTo>
                <a:cubicBezTo>
                  <a:pt x="395" y="192"/>
                  <a:pt x="431" y="200"/>
                  <a:pt x="448" y="210"/>
                </a:cubicBezTo>
                <a:cubicBezTo>
                  <a:pt x="467" y="221"/>
                  <a:pt x="486" y="235"/>
                  <a:pt x="506" y="244"/>
                </a:cubicBezTo>
              </a:path>
            </a:pathLst>
          </a:custGeom>
          <a:noFill/>
          <a:ln w="412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51962" name="Freeform 26"/>
          <p:cNvSpPr>
            <a:spLocks/>
          </p:cNvSpPr>
          <p:nvPr/>
        </p:nvSpPr>
        <p:spPr bwMode="auto">
          <a:xfrm>
            <a:off x="4830763" y="2549525"/>
            <a:ext cx="1949450" cy="2955925"/>
          </a:xfrm>
          <a:custGeom>
            <a:avLst/>
            <a:gdLst/>
            <a:ahLst/>
            <a:cxnLst>
              <a:cxn ang="0">
                <a:pos x="1228" y="0"/>
              </a:cxn>
              <a:cxn ang="0">
                <a:pos x="1193" y="203"/>
              </a:cxn>
              <a:cxn ang="0">
                <a:pos x="1164" y="326"/>
              </a:cxn>
              <a:cxn ang="0">
                <a:pos x="1105" y="500"/>
              </a:cxn>
              <a:cxn ang="0">
                <a:pos x="1070" y="593"/>
              </a:cxn>
              <a:cxn ang="0">
                <a:pos x="1036" y="634"/>
              </a:cxn>
              <a:cxn ang="0">
                <a:pos x="1001" y="727"/>
              </a:cxn>
              <a:cxn ang="0">
                <a:pos x="960" y="768"/>
              </a:cxn>
              <a:cxn ang="0">
                <a:pos x="942" y="809"/>
              </a:cxn>
              <a:cxn ang="0">
                <a:pos x="913" y="843"/>
              </a:cxn>
              <a:cxn ang="0">
                <a:pos x="890" y="884"/>
              </a:cxn>
              <a:cxn ang="0">
                <a:pos x="884" y="902"/>
              </a:cxn>
              <a:cxn ang="0">
                <a:pos x="814" y="995"/>
              </a:cxn>
              <a:cxn ang="0">
                <a:pos x="791" y="1012"/>
              </a:cxn>
              <a:cxn ang="0">
                <a:pos x="774" y="1030"/>
              </a:cxn>
              <a:cxn ang="0">
                <a:pos x="721" y="1088"/>
              </a:cxn>
              <a:cxn ang="0">
                <a:pos x="675" y="1140"/>
              </a:cxn>
              <a:cxn ang="0">
                <a:pos x="605" y="1216"/>
              </a:cxn>
              <a:cxn ang="0">
                <a:pos x="489" y="1344"/>
              </a:cxn>
              <a:cxn ang="0">
                <a:pos x="425" y="1402"/>
              </a:cxn>
              <a:cxn ang="0">
                <a:pos x="273" y="1553"/>
              </a:cxn>
              <a:cxn ang="0">
                <a:pos x="204" y="1629"/>
              </a:cxn>
              <a:cxn ang="0">
                <a:pos x="128" y="1716"/>
              </a:cxn>
              <a:cxn ang="0">
                <a:pos x="64" y="1780"/>
              </a:cxn>
              <a:cxn ang="0">
                <a:pos x="17" y="1838"/>
              </a:cxn>
              <a:cxn ang="0">
                <a:pos x="0" y="1862"/>
              </a:cxn>
            </a:cxnLst>
            <a:rect l="0" t="0" r="r" b="b"/>
            <a:pathLst>
              <a:path w="1228" h="1862">
                <a:moveTo>
                  <a:pt x="1228" y="0"/>
                </a:moveTo>
                <a:cubicBezTo>
                  <a:pt x="1222" y="71"/>
                  <a:pt x="1215" y="135"/>
                  <a:pt x="1193" y="203"/>
                </a:cubicBezTo>
                <a:cubicBezTo>
                  <a:pt x="1180" y="385"/>
                  <a:pt x="1204" y="213"/>
                  <a:pt x="1164" y="326"/>
                </a:cubicBezTo>
                <a:cubicBezTo>
                  <a:pt x="1143" y="386"/>
                  <a:pt x="1142" y="447"/>
                  <a:pt x="1105" y="500"/>
                </a:cubicBezTo>
                <a:cubicBezTo>
                  <a:pt x="1097" y="530"/>
                  <a:pt x="1088" y="567"/>
                  <a:pt x="1070" y="593"/>
                </a:cubicBezTo>
                <a:cubicBezTo>
                  <a:pt x="1047" y="626"/>
                  <a:pt x="1050" y="605"/>
                  <a:pt x="1036" y="634"/>
                </a:cubicBezTo>
                <a:cubicBezTo>
                  <a:pt x="1022" y="662"/>
                  <a:pt x="1017" y="701"/>
                  <a:pt x="1001" y="727"/>
                </a:cubicBezTo>
                <a:cubicBezTo>
                  <a:pt x="991" y="744"/>
                  <a:pt x="971" y="752"/>
                  <a:pt x="960" y="768"/>
                </a:cubicBezTo>
                <a:cubicBezTo>
                  <a:pt x="939" y="797"/>
                  <a:pt x="955" y="782"/>
                  <a:pt x="942" y="809"/>
                </a:cubicBezTo>
                <a:cubicBezTo>
                  <a:pt x="925" y="844"/>
                  <a:pt x="938" y="808"/>
                  <a:pt x="913" y="843"/>
                </a:cubicBezTo>
                <a:cubicBezTo>
                  <a:pt x="904" y="856"/>
                  <a:pt x="897" y="870"/>
                  <a:pt x="890" y="884"/>
                </a:cubicBezTo>
                <a:cubicBezTo>
                  <a:pt x="887" y="890"/>
                  <a:pt x="887" y="897"/>
                  <a:pt x="884" y="902"/>
                </a:cubicBezTo>
                <a:cubicBezTo>
                  <a:pt x="864" y="933"/>
                  <a:pt x="837" y="965"/>
                  <a:pt x="814" y="995"/>
                </a:cubicBezTo>
                <a:cubicBezTo>
                  <a:pt x="808" y="1003"/>
                  <a:pt x="798" y="1006"/>
                  <a:pt x="791" y="1012"/>
                </a:cubicBezTo>
                <a:cubicBezTo>
                  <a:pt x="785" y="1017"/>
                  <a:pt x="779" y="1023"/>
                  <a:pt x="774" y="1030"/>
                </a:cubicBezTo>
                <a:cubicBezTo>
                  <a:pt x="756" y="1056"/>
                  <a:pt x="747" y="1068"/>
                  <a:pt x="721" y="1088"/>
                </a:cubicBezTo>
                <a:cubicBezTo>
                  <a:pt x="714" y="1120"/>
                  <a:pt x="698" y="1121"/>
                  <a:pt x="675" y="1140"/>
                </a:cubicBezTo>
                <a:cubicBezTo>
                  <a:pt x="648" y="1163"/>
                  <a:pt x="634" y="1194"/>
                  <a:pt x="605" y="1216"/>
                </a:cubicBezTo>
                <a:cubicBezTo>
                  <a:pt x="597" y="1239"/>
                  <a:pt x="515" y="1328"/>
                  <a:pt x="489" y="1344"/>
                </a:cubicBezTo>
                <a:cubicBezTo>
                  <a:pt x="480" y="1369"/>
                  <a:pt x="447" y="1386"/>
                  <a:pt x="425" y="1402"/>
                </a:cubicBezTo>
                <a:cubicBezTo>
                  <a:pt x="384" y="1460"/>
                  <a:pt x="325" y="1503"/>
                  <a:pt x="273" y="1553"/>
                </a:cubicBezTo>
                <a:cubicBezTo>
                  <a:pt x="247" y="1578"/>
                  <a:pt x="232" y="1607"/>
                  <a:pt x="204" y="1629"/>
                </a:cubicBezTo>
                <a:cubicBezTo>
                  <a:pt x="193" y="1661"/>
                  <a:pt x="157" y="1697"/>
                  <a:pt x="128" y="1716"/>
                </a:cubicBezTo>
                <a:cubicBezTo>
                  <a:pt x="112" y="1740"/>
                  <a:pt x="88" y="1763"/>
                  <a:pt x="64" y="1780"/>
                </a:cubicBezTo>
                <a:cubicBezTo>
                  <a:pt x="56" y="1811"/>
                  <a:pt x="43" y="1819"/>
                  <a:pt x="17" y="1838"/>
                </a:cubicBezTo>
                <a:cubicBezTo>
                  <a:pt x="5" y="1858"/>
                  <a:pt x="11" y="1851"/>
                  <a:pt x="0" y="1862"/>
                </a:cubicBezTo>
              </a:path>
            </a:pathLst>
          </a:custGeom>
          <a:noFill/>
          <a:ln w="412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51963" name="Freeform 27"/>
          <p:cNvSpPr>
            <a:spLocks/>
          </p:cNvSpPr>
          <p:nvPr/>
        </p:nvSpPr>
        <p:spPr bwMode="auto">
          <a:xfrm>
            <a:off x="7731125" y="2955925"/>
            <a:ext cx="581025" cy="1258888"/>
          </a:xfrm>
          <a:custGeom>
            <a:avLst/>
            <a:gdLst/>
            <a:ahLst/>
            <a:cxnLst>
              <a:cxn ang="0">
                <a:pos x="366" y="0"/>
              </a:cxn>
              <a:cxn ang="0">
                <a:pos x="331" y="139"/>
              </a:cxn>
              <a:cxn ang="0">
                <a:pos x="302" y="215"/>
              </a:cxn>
              <a:cxn ang="0">
                <a:pos x="186" y="459"/>
              </a:cxn>
              <a:cxn ang="0">
                <a:pos x="151" y="535"/>
              </a:cxn>
              <a:cxn ang="0">
                <a:pos x="128" y="570"/>
              </a:cxn>
              <a:cxn ang="0">
                <a:pos x="93" y="628"/>
              </a:cxn>
              <a:cxn ang="0">
                <a:pos x="52" y="698"/>
              </a:cxn>
              <a:cxn ang="0">
                <a:pos x="35" y="739"/>
              </a:cxn>
              <a:cxn ang="0">
                <a:pos x="11" y="774"/>
              </a:cxn>
              <a:cxn ang="0">
                <a:pos x="0" y="791"/>
              </a:cxn>
            </a:cxnLst>
            <a:rect l="0" t="0" r="r" b="b"/>
            <a:pathLst>
              <a:path w="366" h="793">
                <a:moveTo>
                  <a:pt x="366" y="0"/>
                </a:moveTo>
                <a:cubicBezTo>
                  <a:pt x="362" y="66"/>
                  <a:pt x="365" y="91"/>
                  <a:pt x="331" y="139"/>
                </a:cubicBezTo>
                <a:cubicBezTo>
                  <a:pt x="323" y="170"/>
                  <a:pt x="320" y="190"/>
                  <a:pt x="302" y="215"/>
                </a:cubicBezTo>
                <a:cubicBezTo>
                  <a:pt x="283" y="303"/>
                  <a:pt x="222" y="377"/>
                  <a:pt x="186" y="459"/>
                </a:cubicBezTo>
                <a:cubicBezTo>
                  <a:pt x="175" y="484"/>
                  <a:pt x="164" y="511"/>
                  <a:pt x="151" y="535"/>
                </a:cubicBezTo>
                <a:cubicBezTo>
                  <a:pt x="144" y="547"/>
                  <a:pt x="128" y="570"/>
                  <a:pt x="128" y="570"/>
                </a:cubicBezTo>
                <a:cubicBezTo>
                  <a:pt x="121" y="597"/>
                  <a:pt x="113" y="608"/>
                  <a:pt x="93" y="628"/>
                </a:cubicBezTo>
                <a:cubicBezTo>
                  <a:pt x="66" y="720"/>
                  <a:pt x="102" y="622"/>
                  <a:pt x="52" y="698"/>
                </a:cubicBezTo>
                <a:cubicBezTo>
                  <a:pt x="44" y="710"/>
                  <a:pt x="42" y="726"/>
                  <a:pt x="35" y="739"/>
                </a:cubicBezTo>
                <a:cubicBezTo>
                  <a:pt x="28" y="751"/>
                  <a:pt x="19" y="762"/>
                  <a:pt x="11" y="774"/>
                </a:cubicBezTo>
                <a:cubicBezTo>
                  <a:pt x="5" y="793"/>
                  <a:pt x="12" y="791"/>
                  <a:pt x="0" y="791"/>
                </a:cubicBezTo>
              </a:path>
            </a:pathLst>
          </a:custGeom>
          <a:noFill/>
          <a:ln w="412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51964" name="Freeform 28"/>
          <p:cNvSpPr>
            <a:spLocks/>
          </p:cNvSpPr>
          <p:nvPr/>
        </p:nvSpPr>
        <p:spPr bwMode="auto">
          <a:xfrm>
            <a:off x="5172075" y="5967413"/>
            <a:ext cx="747713" cy="3429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8" y="5"/>
              </a:cxn>
              <a:cxn ang="0">
                <a:pos x="41" y="17"/>
              </a:cxn>
              <a:cxn ang="0">
                <a:pos x="99" y="34"/>
              </a:cxn>
              <a:cxn ang="0">
                <a:pos x="157" y="64"/>
              </a:cxn>
              <a:cxn ang="0">
                <a:pos x="250" y="116"/>
              </a:cxn>
              <a:cxn ang="0">
                <a:pos x="349" y="162"/>
              </a:cxn>
              <a:cxn ang="0">
                <a:pos x="442" y="192"/>
              </a:cxn>
              <a:cxn ang="0">
                <a:pos x="471" y="215"/>
              </a:cxn>
            </a:cxnLst>
            <a:rect l="0" t="0" r="r" b="b"/>
            <a:pathLst>
              <a:path w="471" h="216">
                <a:moveTo>
                  <a:pt x="0" y="0"/>
                </a:moveTo>
                <a:cubicBezTo>
                  <a:pt x="6" y="2"/>
                  <a:pt x="12" y="3"/>
                  <a:pt x="18" y="5"/>
                </a:cubicBezTo>
                <a:cubicBezTo>
                  <a:pt x="26" y="8"/>
                  <a:pt x="33" y="14"/>
                  <a:pt x="41" y="17"/>
                </a:cubicBezTo>
                <a:cubicBezTo>
                  <a:pt x="60" y="24"/>
                  <a:pt x="99" y="34"/>
                  <a:pt x="99" y="34"/>
                </a:cubicBezTo>
                <a:cubicBezTo>
                  <a:pt x="141" y="62"/>
                  <a:pt x="120" y="54"/>
                  <a:pt x="157" y="64"/>
                </a:cubicBezTo>
                <a:cubicBezTo>
                  <a:pt x="192" y="92"/>
                  <a:pt x="210" y="94"/>
                  <a:pt x="250" y="116"/>
                </a:cubicBezTo>
                <a:cubicBezTo>
                  <a:pt x="341" y="167"/>
                  <a:pt x="273" y="153"/>
                  <a:pt x="349" y="162"/>
                </a:cubicBezTo>
                <a:cubicBezTo>
                  <a:pt x="382" y="173"/>
                  <a:pt x="408" y="186"/>
                  <a:pt x="442" y="192"/>
                </a:cubicBezTo>
                <a:cubicBezTo>
                  <a:pt x="467" y="216"/>
                  <a:pt x="455" y="215"/>
                  <a:pt x="471" y="215"/>
                </a:cubicBezTo>
              </a:path>
            </a:pathLst>
          </a:custGeom>
          <a:noFill/>
          <a:ln w="412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51965" name="Freeform 29"/>
          <p:cNvSpPr>
            <a:spLocks/>
          </p:cNvSpPr>
          <p:nvPr/>
        </p:nvSpPr>
        <p:spPr bwMode="auto">
          <a:xfrm>
            <a:off x="6243638" y="4675188"/>
            <a:ext cx="1222375" cy="1522412"/>
          </a:xfrm>
          <a:custGeom>
            <a:avLst/>
            <a:gdLst/>
            <a:ahLst/>
            <a:cxnLst>
              <a:cxn ang="0">
                <a:pos x="756" y="22"/>
              </a:cxn>
              <a:cxn ang="0">
                <a:pos x="710" y="86"/>
              </a:cxn>
              <a:cxn ang="0">
                <a:pos x="692" y="133"/>
              </a:cxn>
              <a:cxn ang="0">
                <a:pos x="500" y="348"/>
              </a:cxn>
              <a:cxn ang="0">
                <a:pos x="291" y="581"/>
              </a:cxn>
              <a:cxn ang="0">
                <a:pos x="256" y="627"/>
              </a:cxn>
              <a:cxn ang="0">
                <a:pos x="192" y="680"/>
              </a:cxn>
              <a:cxn ang="0">
                <a:pos x="105" y="784"/>
              </a:cxn>
              <a:cxn ang="0">
                <a:pos x="0" y="959"/>
              </a:cxn>
            </a:cxnLst>
            <a:rect l="0" t="0" r="r" b="b"/>
            <a:pathLst>
              <a:path w="770" h="959">
                <a:moveTo>
                  <a:pt x="756" y="22"/>
                </a:moveTo>
                <a:cubicBezTo>
                  <a:pt x="728" y="111"/>
                  <a:pt x="770" y="0"/>
                  <a:pt x="710" y="86"/>
                </a:cubicBezTo>
                <a:cubicBezTo>
                  <a:pt x="700" y="100"/>
                  <a:pt x="700" y="118"/>
                  <a:pt x="692" y="133"/>
                </a:cubicBezTo>
                <a:cubicBezTo>
                  <a:pt x="647" y="217"/>
                  <a:pt x="576" y="292"/>
                  <a:pt x="500" y="348"/>
                </a:cubicBezTo>
                <a:cubicBezTo>
                  <a:pt x="445" y="437"/>
                  <a:pt x="354" y="498"/>
                  <a:pt x="291" y="581"/>
                </a:cubicBezTo>
                <a:cubicBezTo>
                  <a:pt x="279" y="596"/>
                  <a:pt x="270" y="613"/>
                  <a:pt x="256" y="627"/>
                </a:cubicBezTo>
                <a:cubicBezTo>
                  <a:pt x="236" y="647"/>
                  <a:pt x="192" y="680"/>
                  <a:pt x="192" y="680"/>
                </a:cubicBezTo>
                <a:cubicBezTo>
                  <a:pt x="169" y="719"/>
                  <a:pt x="135" y="749"/>
                  <a:pt x="105" y="784"/>
                </a:cubicBezTo>
                <a:cubicBezTo>
                  <a:pt x="60" y="836"/>
                  <a:pt x="30" y="898"/>
                  <a:pt x="0" y="959"/>
                </a:cubicBezTo>
              </a:path>
            </a:pathLst>
          </a:custGeom>
          <a:noFill/>
          <a:ln w="412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51967" name="Text Box 31"/>
          <p:cNvSpPr txBox="1">
            <a:spLocks noChangeArrowheads="1"/>
          </p:cNvSpPr>
          <p:nvPr/>
        </p:nvSpPr>
        <p:spPr bwMode="auto">
          <a:xfrm>
            <a:off x="2209800" y="2286000"/>
            <a:ext cx="457200" cy="57943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sym typeface="Symbol" pitchFamily="18" charset="2"/>
              </a:rPr>
              <a:t></a:t>
            </a:r>
          </a:p>
        </p:txBody>
      </p:sp>
      <p:sp>
        <p:nvSpPr>
          <p:cNvPr id="551970" name="Text Box 34"/>
          <p:cNvSpPr txBox="1">
            <a:spLocks noChangeArrowheads="1"/>
          </p:cNvSpPr>
          <p:nvPr/>
        </p:nvSpPr>
        <p:spPr bwMode="auto">
          <a:xfrm>
            <a:off x="8001000" y="3505200"/>
            <a:ext cx="457200" cy="57943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sym typeface="Symbol" pitchFamily="18" charset="2"/>
              </a:rPr>
              <a:t></a:t>
            </a:r>
          </a:p>
        </p:txBody>
      </p:sp>
      <p:sp>
        <p:nvSpPr>
          <p:cNvPr id="551973" name="Text Box 37"/>
          <p:cNvSpPr txBox="1">
            <a:spLocks noChangeArrowheads="1"/>
          </p:cNvSpPr>
          <p:nvPr/>
        </p:nvSpPr>
        <p:spPr bwMode="auto">
          <a:xfrm>
            <a:off x="4419600" y="2286000"/>
            <a:ext cx="457200" cy="57943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sym typeface="Symbol" pitchFamily="18" charset="2"/>
              </a:rPr>
              <a:t></a:t>
            </a:r>
          </a:p>
        </p:txBody>
      </p:sp>
      <p:sp>
        <p:nvSpPr>
          <p:cNvPr id="551974" name="Text Box 38"/>
          <p:cNvSpPr txBox="1">
            <a:spLocks noChangeArrowheads="1"/>
          </p:cNvSpPr>
          <p:nvPr/>
        </p:nvSpPr>
        <p:spPr bwMode="auto">
          <a:xfrm>
            <a:off x="5791200" y="5638800"/>
            <a:ext cx="457200" cy="57943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sym typeface="Symbol" pitchFamily="18" charset="2"/>
              </a:rPr>
              <a:t>+</a:t>
            </a:r>
          </a:p>
        </p:txBody>
      </p:sp>
      <p:sp>
        <p:nvSpPr>
          <p:cNvPr id="551975" name="Text Box 39"/>
          <p:cNvSpPr txBox="1">
            <a:spLocks noChangeArrowheads="1"/>
          </p:cNvSpPr>
          <p:nvPr/>
        </p:nvSpPr>
        <p:spPr bwMode="auto">
          <a:xfrm>
            <a:off x="4267200" y="5029200"/>
            <a:ext cx="457200" cy="57943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sym typeface="Symbol" pitchFamily="18" charset="2"/>
              </a:rPr>
              <a:t>+</a:t>
            </a:r>
          </a:p>
        </p:txBody>
      </p:sp>
      <p:sp>
        <p:nvSpPr>
          <p:cNvPr id="551976" name="Text Box 40"/>
          <p:cNvSpPr txBox="1">
            <a:spLocks noChangeArrowheads="1"/>
          </p:cNvSpPr>
          <p:nvPr/>
        </p:nvSpPr>
        <p:spPr bwMode="auto">
          <a:xfrm>
            <a:off x="2438400" y="4343400"/>
            <a:ext cx="457200" cy="57943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sym typeface="Symbol" pitchFamily="18" charset="2"/>
              </a:rPr>
              <a:t>+</a:t>
            </a:r>
          </a:p>
        </p:txBody>
      </p:sp>
      <p:sp>
        <p:nvSpPr>
          <p:cNvPr id="551977" name="Text Box 41"/>
          <p:cNvSpPr txBox="1">
            <a:spLocks noChangeArrowheads="1"/>
          </p:cNvSpPr>
          <p:nvPr/>
        </p:nvSpPr>
        <p:spPr bwMode="auto">
          <a:xfrm>
            <a:off x="3048000" y="3505200"/>
            <a:ext cx="457200" cy="57943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sym typeface="Symbol" pitchFamily="18" charset="2"/>
              </a:rPr>
              <a:t>+</a:t>
            </a:r>
          </a:p>
        </p:txBody>
      </p:sp>
      <p:sp>
        <p:nvSpPr>
          <p:cNvPr id="551978" name="Text Box 42"/>
          <p:cNvSpPr txBox="1">
            <a:spLocks noChangeArrowheads="1"/>
          </p:cNvSpPr>
          <p:nvPr/>
        </p:nvSpPr>
        <p:spPr bwMode="auto">
          <a:xfrm>
            <a:off x="1358900" y="1649413"/>
            <a:ext cx="1014413" cy="393700"/>
          </a:xfrm>
          <a:prstGeom prst="rect">
            <a:avLst/>
          </a:prstGeom>
          <a:noFill/>
          <a:ln w="41275" algn="ctr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marL="457200">
              <a:spcBef>
                <a:spcPct val="50000"/>
              </a:spcBef>
            </a:pPr>
            <a:r>
              <a:rPr lang="en-US" sz="2000">
                <a:solidFill>
                  <a:srgbClr val="666633"/>
                </a:solidFill>
              </a:rPr>
              <a:t>=0</a:t>
            </a:r>
          </a:p>
        </p:txBody>
      </p:sp>
      <p:sp>
        <p:nvSpPr>
          <p:cNvPr id="551980" name="Text Box 44"/>
          <p:cNvSpPr txBox="1">
            <a:spLocks noChangeArrowheads="1"/>
          </p:cNvSpPr>
          <p:nvPr/>
        </p:nvSpPr>
        <p:spPr bwMode="auto">
          <a:xfrm>
            <a:off x="4876800" y="1757363"/>
            <a:ext cx="1014413" cy="393700"/>
          </a:xfrm>
          <a:prstGeom prst="rect">
            <a:avLst/>
          </a:prstGeom>
          <a:noFill/>
          <a:ln w="41275" algn="ctr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marL="457200">
              <a:spcBef>
                <a:spcPct val="50000"/>
              </a:spcBef>
            </a:pPr>
            <a:r>
              <a:rPr lang="en-US" sz="2000">
                <a:solidFill>
                  <a:srgbClr val="666633"/>
                </a:solidFill>
              </a:rPr>
              <a:t>=0</a:t>
            </a:r>
          </a:p>
        </p:txBody>
      </p:sp>
      <p:sp>
        <p:nvSpPr>
          <p:cNvPr id="551981" name="Text Box 45"/>
          <p:cNvSpPr txBox="1">
            <a:spLocks noChangeArrowheads="1"/>
          </p:cNvSpPr>
          <p:nvPr/>
        </p:nvSpPr>
        <p:spPr bwMode="auto">
          <a:xfrm>
            <a:off x="6716713" y="2182813"/>
            <a:ext cx="1014412" cy="393700"/>
          </a:xfrm>
          <a:prstGeom prst="rect">
            <a:avLst/>
          </a:prstGeom>
          <a:noFill/>
          <a:ln w="41275" algn="ctr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marL="457200">
              <a:spcBef>
                <a:spcPct val="50000"/>
              </a:spcBef>
            </a:pPr>
            <a:r>
              <a:rPr lang="en-US" sz="2000">
                <a:solidFill>
                  <a:srgbClr val="666633"/>
                </a:solidFill>
              </a:rPr>
              <a:t>=0</a:t>
            </a:r>
          </a:p>
        </p:txBody>
      </p:sp>
      <p:sp>
        <p:nvSpPr>
          <p:cNvPr id="551982" name="Text Box 46"/>
          <p:cNvSpPr txBox="1">
            <a:spLocks noChangeArrowheads="1"/>
          </p:cNvSpPr>
          <p:nvPr/>
        </p:nvSpPr>
        <p:spPr bwMode="auto">
          <a:xfrm>
            <a:off x="4929188" y="2913063"/>
            <a:ext cx="1014412" cy="393700"/>
          </a:xfrm>
          <a:prstGeom prst="rect">
            <a:avLst/>
          </a:prstGeom>
          <a:noFill/>
          <a:ln w="41275" algn="ctr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marL="457200">
              <a:spcBef>
                <a:spcPct val="50000"/>
              </a:spcBef>
            </a:pPr>
            <a:r>
              <a:rPr lang="en-US" sz="2000">
                <a:solidFill>
                  <a:srgbClr val="666633"/>
                </a:solidFill>
              </a:rPr>
              <a:t>=0</a:t>
            </a:r>
          </a:p>
        </p:txBody>
      </p:sp>
      <p:sp>
        <p:nvSpPr>
          <p:cNvPr id="551983" name="Text Box 47"/>
          <p:cNvSpPr txBox="1">
            <a:spLocks noChangeArrowheads="1"/>
          </p:cNvSpPr>
          <p:nvPr/>
        </p:nvSpPr>
        <p:spPr bwMode="auto">
          <a:xfrm>
            <a:off x="8053388" y="2514600"/>
            <a:ext cx="1014412" cy="393700"/>
          </a:xfrm>
          <a:prstGeom prst="rect">
            <a:avLst/>
          </a:prstGeom>
          <a:noFill/>
          <a:ln w="41275" algn="ctr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marL="457200">
              <a:spcBef>
                <a:spcPct val="50000"/>
              </a:spcBef>
            </a:pPr>
            <a:r>
              <a:rPr lang="en-US" sz="2000">
                <a:solidFill>
                  <a:srgbClr val="666633"/>
                </a:solidFill>
              </a:rPr>
              <a:t>=0</a:t>
            </a:r>
          </a:p>
        </p:txBody>
      </p:sp>
      <p:sp>
        <p:nvSpPr>
          <p:cNvPr id="551984" name="Text Box 48"/>
          <p:cNvSpPr txBox="1">
            <a:spLocks noChangeArrowheads="1"/>
          </p:cNvSpPr>
          <p:nvPr/>
        </p:nvSpPr>
        <p:spPr bwMode="auto">
          <a:xfrm>
            <a:off x="7391400" y="4281488"/>
            <a:ext cx="1014413" cy="393700"/>
          </a:xfrm>
          <a:prstGeom prst="rect">
            <a:avLst/>
          </a:prstGeom>
          <a:noFill/>
          <a:ln w="41275" algn="ctr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marL="457200">
              <a:spcBef>
                <a:spcPct val="50000"/>
              </a:spcBef>
            </a:pPr>
            <a:r>
              <a:rPr lang="en-US" sz="2000">
                <a:solidFill>
                  <a:srgbClr val="666633"/>
                </a:solidFill>
              </a:rPr>
              <a:t>=0</a:t>
            </a:r>
          </a:p>
        </p:txBody>
      </p:sp>
      <p:sp>
        <p:nvSpPr>
          <p:cNvPr id="551985" name="Text Box 49"/>
          <p:cNvSpPr txBox="1">
            <a:spLocks noChangeArrowheads="1"/>
          </p:cNvSpPr>
          <p:nvPr/>
        </p:nvSpPr>
        <p:spPr bwMode="auto">
          <a:xfrm>
            <a:off x="3505200" y="3854450"/>
            <a:ext cx="1014413" cy="393700"/>
          </a:xfrm>
          <a:prstGeom prst="rect">
            <a:avLst/>
          </a:prstGeom>
          <a:noFill/>
          <a:ln w="41275" algn="ctr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marL="457200">
              <a:spcBef>
                <a:spcPct val="50000"/>
              </a:spcBef>
            </a:pPr>
            <a:r>
              <a:rPr lang="en-US" sz="2000">
                <a:solidFill>
                  <a:srgbClr val="666633"/>
                </a:solidFill>
              </a:rPr>
              <a:t>=0</a:t>
            </a:r>
          </a:p>
        </p:txBody>
      </p:sp>
      <p:sp>
        <p:nvSpPr>
          <p:cNvPr id="551986" name="Text Box 50"/>
          <p:cNvSpPr txBox="1">
            <a:spLocks noChangeArrowheads="1"/>
          </p:cNvSpPr>
          <p:nvPr/>
        </p:nvSpPr>
        <p:spPr bwMode="auto">
          <a:xfrm>
            <a:off x="4572000" y="5505450"/>
            <a:ext cx="1014413" cy="393700"/>
          </a:xfrm>
          <a:prstGeom prst="rect">
            <a:avLst/>
          </a:prstGeom>
          <a:noFill/>
          <a:ln w="41275" algn="ctr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marL="457200">
              <a:spcBef>
                <a:spcPct val="50000"/>
              </a:spcBef>
            </a:pPr>
            <a:r>
              <a:rPr lang="en-US" sz="2000">
                <a:solidFill>
                  <a:srgbClr val="666633"/>
                </a:solidFill>
              </a:rPr>
              <a:t>=0</a:t>
            </a:r>
          </a:p>
        </p:txBody>
      </p:sp>
      <p:sp>
        <p:nvSpPr>
          <p:cNvPr id="551987" name="Text Box 51"/>
          <p:cNvSpPr txBox="1">
            <a:spLocks noChangeArrowheads="1"/>
          </p:cNvSpPr>
          <p:nvPr/>
        </p:nvSpPr>
        <p:spPr bwMode="auto">
          <a:xfrm>
            <a:off x="3048000" y="4711700"/>
            <a:ext cx="1014413" cy="393700"/>
          </a:xfrm>
          <a:prstGeom prst="rect">
            <a:avLst/>
          </a:prstGeom>
          <a:noFill/>
          <a:ln w="41275" algn="ctr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marL="457200">
              <a:spcBef>
                <a:spcPct val="50000"/>
              </a:spcBef>
            </a:pPr>
            <a:r>
              <a:rPr lang="en-US" sz="2000">
                <a:solidFill>
                  <a:srgbClr val="666633"/>
                </a:solidFill>
              </a:rPr>
              <a:t>=0</a:t>
            </a:r>
          </a:p>
        </p:txBody>
      </p:sp>
      <p:sp>
        <p:nvSpPr>
          <p:cNvPr id="551988" name="Text Box 52"/>
          <p:cNvSpPr txBox="1">
            <a:spLocks noChangeArrowheads="1"/>
          </p:cNvSpPr>
          <p:nvPr/>
        </p:nvSpPr>
        <p:spPr bwMode="auto">
          <a:xfrm>
            <a:off x="2578100" y="3060700"/>
            <a:ext cx="1014413" cy="393700"/>
          </a:xfrm>
          <a:prstGeom prst="rect">
            <a:avLst/>
          </a:prstGeom>
          <a:noFill/>
          <a:ln w="41275" algn="ctr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marL="457200">
              <a:spcBef>
                <a:spcPct val="50000"/>
              </a:spcBef>
            </a:pPr>
            <a:r>
              <a:rPr lang="en-US" sz="2000">
                <a:solidFill>
                  <a:srgbClr val="666633"/>
                </a:solidFill>
              </a:rPr>
              <a:t>=0</a:t>
            </a:r>
          </a:p>
        </p:txBody>
      </p:sp>
      <p:sp>
        <p:nvSpPr>
          <p:cNvPr id="551989" name="Text Box 53"/>
          <p:cNvSpPr txBox="1">
            <a:spLocks noChangeArrowheads="1"/>
          </p:cNvSpPr>
          <p:nvPr/>
        </p:nvSpPr>
        <p:spPr bwMode="auto">
          <a:xfrm>
            <a:off x="5715000" y="6172200"/>
            <a:ext cx="1014413" cy="393700"/>
          </a:xfrm>
          <a:prstGeom prst="rect">
            <a:avLst/>
          </a:prstGeom>
          <a:noFill/>
          <a:ln w="41275" algn="ctr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marL="457200">
              <a:spcBef>
                <a:spcPct val="50000"/>
              </a:spcBef>
            </a:pPr>
            <a:r>
              <a:rPr lang="en-US" sz="2000">
                <a:solidFill>
                  <a:srgbClr val="666633"/>
                </a:solidFill>
              </a:rPr>
              <a:t>=0</a:t>
            </a:r>
          </a:p>
        </p:txBody>
      </p:sp>
      <p:sp>
        <p:nvSpPr>
          <p:cNvPr id="551990" name="Freeform 54"/>
          <p:cNvSpPr>
            <a:spLocks/>
          </p:cNvSpPr>
          <p:nvPr/>
        </p:nvSpPr>
        <p:spPr bwMode="auto">
          <a:xfrm>
            <a:off x="1347788" y="2149475"/>
            <a:ext cx="849312" cy="8509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1" y="121"/>
              </a:cxn>
              <a:cxn ang="0">
                <a:pos x="141" y="172"/>
              </a:cxn>
              <a:cxn ang="0">
                <a:pos x="192" y="212"/>
              </a:cxn>
              <a:cxn ang="0">
                <a:pos x="293" y="293"/>
              </a:cxn>
              <a:cxn ang="0">
                <a:pos x="424" y="414"/>
              </a:cxn>
              <a:cxn ang="0">
                <a:pos x="535" y="536"/>
              </a:cxn>
            </a:cxnLst>
            <a:rect l="0" t="0" r="r" b="b"/>
            <a:pathLst>
              <a:path w="535" h="536">
                <a:moveTo>
                  <a:pt x="0" y="0"/>
                </a:moveTo>
                <a:cubicBezTo>
                  <a:pt x="18" y="54"/>
                  <a:pt x="58" y="86"/>
                  <a:pt x="101" y="121"/>
                </a:cubicBezTo>
                <a:cubicBezTo>
                  <a:pt x="127" y="143"/>
                  <a:pt x="118" y="144"/>
                  <a:pt x="141" y="172"/>
                </a:cubicBezTo>
                <a:cubicBezTo>
                  <a:pt x="163" y="198"/>
                  <a:pt x="164" y="189"/>
                  <a:pt x="192" y="212"/>
                </a:cubicBezTo>
                <a:cubicBezTo>
                  <a:pt x="225" y="239"/>
                  <a:pt x="257" y="269"/>
                  <a:pt x="293" y="293"/>
                </a:cubicBezTo>
                <a:cubicBezTo>
                  <a:pt x="325" y="341"/>
                  <a:pt x="375" y="382"/>
                  <a:pt x="424" y="414"/>
                </a:cubicBezTo>
                <a:cubicBezTo>
                  <a:pt x="440" y="438"/>
                  <a:pt x="507" y="522"/>
                  <a:pt x="535" y="536"/>
                </a:cubicBezTo>
              </a:path>
            </a:pathLst>
          </a:custGeom>
          <a:noFill/>
          <a:ln w="412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488" tIns="44450" rIns="90488" bIns="44450"/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519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51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1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5519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5519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1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5519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5519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1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5519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5519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1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5519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5519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1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5519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551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551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551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5519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551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5519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5519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1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551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551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5519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5519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1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1978" grpId="0"/>
      <p:bldP spid="551980" grpId="0"/>
      <p:bldP spid="551981" grpId="0"/>
      <p:bldP spid="551982" grpId="0"/>
      <p:bldP spid="551983" grpId="0"/>
      <p:bldP spid="551984" grpId="0"/>
      <p:bldP spid="551985" grpId="0"/>
      <p:bldP spid="551986" grpId="0"/>
      <p:bldP spid="551987" grpId="0"/>
      <p:bldP spid="551988" grpId="0"/>
      <p:bldP spid="55198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699" name="Text Box 11"/>
          <p:cNvSpPr txBox="1"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485188" cy="2101132"/>
          </a:xfrm>
          <a:noFill/>
          <a:ln/>
        </p:spPr>
        <p:txBody>
          <a:bodyPr/>
          <a:lstStyle/>
          <a:p>
            <a:pPr>
              <a:buNone/>
            </a:pPr>
            <a:r>
              <a:rPr lang="en-US" sz="280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Arial" charset="0"/>
              </a:rPr>
              <a:t>Measuring </a:t>
            </a:r>
            <a:r>
              <a:rPr lang="en-US" sz="280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Arial" charset="0"/>
              </a:rPr>
              <a:t>the </a:t>
            </a:r>
            <a:r>
              <a:rPr lang="en-US" sz="2800" u="sng">
                <a:solidFill>
                  <a:srgbClr val="0000FF"/>
                </a:solidFill>
                <a:latin typeface="Calibri" pitchFamily="34" charset="0"/>
                <a:cs typeface="Arial" charset="0"/>
              </a:rPr>
              <a:t>size</a:t>
            </a:r>
            <a:r>
              <a:rPr lang="en-US" sz="280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Arial" charset="0"/>
              </a:rPr>
              <a:t> of algebraic </a:t>
            </a:r>
            <a:r>
              <a:rPr lang="en-US" sz="280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Arial" charset="0"/>
              </a:rPr>
              <a:t>proofs:</a:t>
            </a:r>
          </a:p>
          <a:p>
            <a:r>
              <a:rPr lang="en-US" sz="280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cs typeface="Arial" charset="0"/>
              </a:rPr>
              <a:t>By total </a:t>
            </a:r>
            <a:r>
              <a:rPr lang="en-US" sz="280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cs typeface="Arial" charset="0"/>
              </a:rPr>
              <a:t>number of </a:t>
            </a:r>
            <a:r>
              <a:rPr lang="en-US" sz="280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cs typeface="Arial" charset="0"/>
              </a:rPr>
              <a:t>monomials</a:t>
            </a:r>
            <a:r>
              <a:rPr lang="en-US" sz="280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Arial" charset="0"/>
              </a:rPr>
              <a:t>: </a:t>
            </a:r>
          </a:p>
          <a:p>
            <a:pPr lvl="1"/>
            <a:r>
              <a:rPr lang="en-US" sz="280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Equals measuring total size of            formulas</a:t>
            </a:r>
          </a:p>
          <a:p>
            <a:pPr lvl="1"/>
            <a:r>
              <a:rPr lang="en-US" sz="280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Known exponential lower bounds </a:t>
            </a:r>
          </a:p>
          <a:p>
            <a:pPr lvl="1">
              <a:buNone/>
            </a:pPr>
            <a:r>
              <a:rPr lang="en-US" sz="2800">
                <a:latin typeface="Calibri" pitchFamily="34" charset="0"/>
              </a:rPr>
              <a:t>	</a:t>
            </a:r>
            <a:r>
              <a:rPr lang="en-US" sz="2800" smtClean="0">
                <a:latin typeface="Calibri" pitchFamily="34" charset="0"/>
              </a:rPr>
              <a:t> 			</a:t>
            </a:r>
            <a:endParaRPr lang="en-US" sz="2800" smtClean="0">
              <a:solidFill>
                <a:schemeClr val="accent1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498705" name="Text Box 17"/>
          <p:cNvSpPr txBox="1">
            <a:spLocks noChangeArrowheads="1"/>
          </p:cNvSpPr>
          <p:nvPr/>
        </p:nvSpPr>
        <p:spPr bwMode="auto">
          <a:xfrm>
            <a:off x="762000" y="228600"/>
            <a:ext cx="7391400" cy="582211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000066"/>
                </a:solidFill>
                <a:latin typeface="Calibri" pitchFamily="34" charset="0"/>
              </a:rPr>
              <a:t>Complexity Measures of Algebraic Proofs</a:t>
            </a:r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457200" y="3657600"/>
            <a:ext cx="7696200" cy="56586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sz="2800" kern="0" smtClean="0">
                <a:solidFill>
                  <a:srgbClr val="FF0000"/>
                </a:solidFill>
                <a:latin typeface="Calibri" pitchFamily="34" charset="0"/>
              </a:rPr>
              <a:t>Our measure: by noncommutative formula size </a:t>
            </a:r>
            <a:endParaRPr kumimoji="0" lang="en-US" sz="2800" b="0" i="0" u="none" strike="noStrike" kern="0" cap="none" spc="0" normalizeH="0" baseline="0" noProof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itchFamily="34" charset="0"/>
            </a:endParaRP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457200" y="4375868"/>
            <a:ext cx="8485188" cy="11105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marL="285750" indent="-285750">
              <a:buClr>
                <a:prstClr val="black"/>
              </a:buClr>
              <a:buFont typeface="Arial" pitchFamily="34" charset="0"/>
              <a:buChar char="•"/>
            </a:pPr>
            <a:r>
              <a:rPr lang="en-US" sz="2800" kern="0" noProof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By total algebraic formula sizes </a:t>
            </a:r>
            <a:r>
              <a:rPr lang="en-US" sz="2800" kern="0" noProof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sym typeface="Wingdings" pitchFamily="2" charset="2"/>
              </a:rPr>
              <a:t>:</a:t>
            </a:r>
          </a:p>
          <a:p>
            <a:pPr marL="742950" lvl="1" indent="-285750">
              <a:buClr>
                <a:prstClr val="black"/>
              </a:buClr>
              <a:buFontTx/>
              <a:buChar char="–"/>
            </a:pPr>
            <a:r>
              <a:rPr lang="en-US" sz="2800" b="0" kern="0" noProof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  Simulates Frege (</a:t>
            </a:r>
            <a:r>
              <a:rPr lang="en-US" sz="2400" b="0" kern="0" smtClean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Buss et al. 96, Grigoriev and Hirsch 03</a:t>
            </a:r>
            <a:r>
              <a:rPr lang="en-US" sz="2800" b="0" kern="0" noProof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) </a:t>
            </a:r>
            <a:endParaRPr kumimoji="0" lang="en-US" sz="2800" b="0" i="0" u="none" strike="noStrike" kern="0" cap="none" spc="0" normalizeH="0" baseline="0" noProof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Calibri" pitchFamily="34" charset="0"/>
            </a:endParaRPr>
          </a:p>
        </p:txBody>
      </p:sp>
      <p:pic>
        <p:nvPicPr>
          <p:cNvPr id="498712" name="Picture 2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71786" y="2441072"/>
            <a:ext cx="629014" cy="296496"/>
          </a:xfrm>
          <a:prstGeom prst="rect">
            <a:avLst/>
          </a:prstGeom>
          <a:noFill/>
          <a:ln w="22225" cap="flat" cmpd="sng" algn="ctr">
            <a:noFill/>
            <a:prstDash val="solid"/>
            <a:miter lim="800000"/>
            <a:headEnd type="none" w="med" len="med"/>
            <a:tailEnd type="none" w="med" len="med"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56" name="Text Box 24"/>
          <p:cNvSpPr txBox="1">
            <a:spLocks noChangeArrowheads="1"/>
          </p:cNvSpPr>
          <p:nvPr/>
        </p:nvSpPr>
        <p:spPr bwMode="auto">
          <a:xfrm>
            <a:off x="381000" y="152400"/>
            <a:ext cx="8405813" cy="698500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smtClean="0">
                <a:solidFill>
                  <a:srgbClr val="000066"/>
                </a:solidFill>
                <a:latin typeface="Calibri" pitchFamily="34" charset="0"/>
              </a:rPr>
              <a:t>Noncommutative Formulas</a:t>
            </a:r>
            <a:endParaRPr lang="en-US" sz="400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223264" name="Text Box 32"/>
          <p:cNvSpPr txBox="1">
            <a:spLocks noChangeArrowheads="1"/>
          </p:cNvSpPr>
          <p:nvPr/>
        </p:nvSpPr>
        <p:spPr bwMode="auto">
          <a:xfrm>
            <a:off x="609600" y="1407205"/>
            <a:ext cx="8153400" cy="5106526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wrap="square" lIns="90488" tIns="44450" rIns="90488" bIns="44450"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80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Fix a </a:t>
            </a:r>
            <a:r>
              <a:rPr lang="en-US" sz="280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field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 smtClean="0">
                <a:solidFill>
                  <a:srgbClr val="000066"/>
                </a:solidFill>
                <a:latin typeface="Calibri" pitchFamily="34" charset="0"/>
              </a:rPr>
              <a:t>A</a:t>
            </a:r>
            <a:r>
              <a:rPr lang="en-US" sz="280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800" i="1" smtClean="0">
                <a:solidFill>
                  <a:srgbClr val="C00000"/>
                </a:solidFill>
                <a:latin typeface="Calibri" pitchFamily="34" charset="0"/>
              </a:rPr>
              <a:t>noncommutative polynomial</a:t>
            </a:r>
            <a:r>
              <a:rPr lang="en-US" sz="2800" smtClean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en-US" sz="2800" smtClean="0">
                <a:solidFill>
                  <a:srgbClr val="000066"/>
                </a:solidFill>
                <a:latin typeface="Calibri" pitchFamily="34" charset="0"/>
              </a:rPr>
              <a:t>is a sum of formal </a:t>
            </a:r>
            <a:r>
              <a:rPr lang="en-US" sz="2800" i="1" u="sng" smtClean="0">
                <a:solidFill>
                  <a:srgbClr val="FF0000"/>
                </a:solidFill>
                <a:latin typeface="Calibri" pitchFamily="34" charset="0"/>
              </a:rPr>
              <a:t>ordered</a:t>
            </a:r>
            <a:r>
              <a:rPr lang="en-US" sz="2800" smtClean="0">
                <a:solidFill>
                  <a:srgbClr val="000066"/>
                </a:solidFill>
                <a:latin typeface="Calibri" pitchFamily="34" charset="0"/>
              </a:rPr>
              <a:t> products of variables and field elements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en-US" sz="2800">
              <a:solidFill>
                <a:schemeClr val="accent6">
                  <a:lumMod val="75000"/>
                </a:schemeClr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endParaRPr lang="en-US" sz="2800" smtClean="0">
              <a:solidFill>
                <a:schemeClr val="accent2">
                  <a:lumMod val="75000"/>
                </a:schemeClr>
              </a:solidFill>
              <a:latin typeface="Calibri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80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F&lt;x1..xn&gt;      </a:t>
            </a:r>
            <a:r>
              <a:rPr lang="en-US" sz="280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= </a:t>
            </a:r>
            <a:r>
              <a:rPr lang="en-US" sz="240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the ring of noncommutative polynomials</a:t>
            </a:r>
            <a:endParaRPr lang="en-US" sz="2800" smtClean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240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Like commutative polynomial ring, except that the axiom of commutativity of polynomials does not hold.</a:t>
            </a:r>
          </a:p>
          <a:p>
            <a:pPr>
              <a:spcBef>
                <a:spcPct val="50000"/>
              </a:spcBef>
            </a:pPr>
            <a:endParaRPr lang="en-US" sz="2800">
              <a:solidFill>
                <a:schemeClr val="accent6">
                  <a:lumMod val="75000"/>
                </a:schemeClr>
              </a:solidFill>
              <a:latin typeface="Calibri" pitchFamily="34" charset="0"/>
            </a:endParaRPr>
          </a:p>
        </p:txBody>
      </p:sp>
      <p:pic>
        <p:nvPicPr>
          <p:cNvPr id="62873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0" y="3111166"/>
            <a:ext cx="3352800" cy="374984"/>
          </a:xfrm>
          <a:prstGeom prst="rect">
            <a:avLst/>
          </a:prstGeom>
          <a:noFill/>
          <a:ln w="22225" cap="flat" cmpd="sng" algn="ctr">
            <a:noFill/>
            <a:prstDash val="solid"/>
            <a:miter lim="800000"/>
            <a:headEnd type="none" w="med" len="med"/>
            <a:tailEnd type="none" w="med" len="med"/>
          </a:ln>
        </p:spPr>
      </p:pic>
      <p:pic>
        <p:nvPicPr>
          <p:cNvPr id="40141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81200" y="3743325"/>
            <a:ext cx="5343917" cy="448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1409" name="Picture 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07511" y="1455330"/>
            <a:ext cx="304072" cy="3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76400" y="4505425"/>
            <a:ext cx="1844808" cy="356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0422" name="Picture 38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392079" y="3530309"/>
            <a:ext cx="428037" cy="284400"/>
          </a:xfrm>
          <a:prstGeom prst="rect">
            <a:avLst/>
          </a:prstGeom>
          <a:noFill/>
          <a:ln w="22225" cap="flat" cmpd="sng" algn="ctr">
            <a:noFill/>
            <a:prstDash val="solid"/>
            <a:miter lim="800000"/>
            <a:headEnd type="none" w="med" len="med"/>
            <a:tailEnd type="none" w="med" len="med"/>
          </a:ln>
        </p:spPr>
      </p:pic>
      <p:sp>
        <p:nvSpPr>
          <p:cNvPr id="400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04788" y="1354138"/>
            <a:ext cx="8488362" cy="40560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Ordered binary tree</a:t>
            </a:r>
          </a:p>
          <a:p>
            <a:pPr>
              <a:lnSpc>
                <a:spcPct val="90000"/>
              </a:lnSpc>
            </a:pPr>
            <a:r>
              <a:rPr lang="en-US" sz="240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Variables </a:t>
            </a:r>
            <a:r>
              <a:rPr lang="en-US" sz="2400" smtClean="0">
                <a:solidFill>
                  <a:srgbClr val="FF0000"/>
                </a:solidFill>
                <a:latin typeface="Calibri" pitchFamily="34" charset="0"/>
              </a:rPr>
              <a:t>X</a:t>
            </a:r>
            <a:r>
              <a:rPr lang="en-US" sz="2400" baseline="-25000" smtClean="0">
                <a:solidFill>
                  <a:srgbClr val="FF0000"/>
                </a:solidFill>
                <a:latin typeface="Calibri" pitchFamily="34" charset="0"/>
              </a:rPr>
              <a:t>1</a:t>
            </a:r>
            <a:r>
              <a:rPr lang="en-US" sz="2400" smtClean="0">
                <a:solidFill>
                  <a:srgbClr val="FF0000"/>
                </a:solidFill>
                <a:latin typeface="Calibri" pitchFamily="34" charset="0"/>
              </a:rPr>
              <a:t>,...,X</a:t>
            </a:r>
            <a:r>
              <a:rPr lang="en-US" sz="2400" baseline="-25000" smtClean="0">
                <a:solidFill>
                  <a:srgbClr val="FF0000"/>
                </a:solidFill>
                <a:latin typeface="Calibri" pitchFamily="34" charset="0"/>
              </a:rPr>
              <a:t>n </a:t>
            </a:r>
            <a:r>
              <a:rPr lang="en-US" sz="240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or field elements on leaves</a:t>
            </a:r>
            <a:endParaRPr lang="en-US" sz="2400">
              <a:solidFill>
                <a:srgbClr val="0000FF"/>
              </a:solidFill>
              <a:latin typeface="Calibri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240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Gates on nodes: </a:t>
            </a:r>
            <a:r>
              <a:rPr lang="en-US" sz="240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	</a:t>
            </a:r>
            <a:r>
              <a:rPr lang="en-US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	</a:t>
            </a:r>
            <a:endParaRPr lang="en-US" smtClean="0">
              <a:solidFill>
                <a:schemeClr val="tx2">
                  <a:lumMod val="75000"/>
                </a:schemeClr>
              </a:solidFill>
              <a:latin typeface="Calibri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240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Children of product gates are </a:t>
            </a:r>
            <a:r>
              <a:rPr lang="en-US" sz="2400" smtClean="0">
                <a:solidFill>
                  <a:srgbClr val="FF0000"/>
                </a:solidFill>
                <a:latin typeface="Calibri" pitchFamily="34" charset="0"/>
              </a:rPr>
              <a:t>ordered</a:t>
            </a:r>
            <a:endParaRPr lang="en-US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Every gate in the </a:t>
            </a:r>
            <a:r>
              <a:rPr lang="en-US" sz="240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formula computes</a:t>
            </a:r>
          </a:p>
          <a:p>
            <a:pPr>
              <a:lnSpc>
                <a:spcPct val="90000"/>
              </a:lnSpc>
              <a:buNone/>
            </a:pPr>
            <a:r>
              <a:rPr lang="en-US" sz="240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40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a polynomial in  </a:t>
            </a:r>
          </a:p>
          <a:p>
            <a:pPr>
              <a:lnSpc>
                <a:spcPct val="90000"/>
              </a:lnSpc>
              <a:spcAft>
                <a:spcPct val="30000"/>
              </a:spcAft>
            </a:pPr>
            <a:endParaRPr lang="en-US" sz="2400">
              <a:solidFill>
                <a:srgbClr val="0000FF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spcAft>
                <a:spcPct val="30000"/>
              </a:spcAft>
            </a:pPr>
            <a:endParaRPr lang="en-US" sz="2400" smtClean="0">
              <a:solidFill>
                <a:srgbClr val="0000FF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spcAft>
                <a:spcPct val="30000"/>
              </a:spcAft>
            </a:pPr>
            <a:r>
              <a:rPr lang="en-US" sz="2800" smtClean="0">
                <a:solidFill>
                  <a:srgbClr val="000066"/>
                </a:solidFill>
                <a:latin typeface="Calibri" pitchFamily="34" charset="0"/>
              </a:rPr>
              <a:t>Example</a:t>
            </a:r>
            <a:r>
              <a:rPr lang="en-US" sz="2800">
                <a:latin typeface="Calibri" pitchFamily="34" charset="0"/>
              </a:rPr>
              <a:t>:</a:t>
            </a:r>
            <a:r>
              <a:rPr lang="en-US" sz="2800">
                <a:solidFill>
                  <a:srgbClr val="FF0000"/>
                </a:solidFill>
                <a:latin typeface="Calibri" pitchFamily="34" charset="0"/>
              </a:rPr>
              <a:t>   </a:t>
            </a:r>
            <a:r>
              <a:rPr lang="en-US" sz="2800">
                <a:solidFill>
                  <a:srgbClr val="800000"/>
                </a:solidFill>
                <a:latin typeface="Calibri" pitchFamily="34" charset="0"/>
              </a:rPr>
              <a:t>(</a:t>
            </a:r>
            <a:r>
              <a:rPr lang="en-US" sz="2800">
                <a:solidFill>
                  <a:srgbClr val="FF0000"/>
                </a:solidFill>
                <a:latin typeface="Calibri" pitchFamily="34" charset="0"/>
              </a:rPr>
              <a:t>X</a:t>
            </a:r>
            <a:r>
              <a:rPr lang="en-US" sz="2800" baseline="-25000">
                <a:solidFill>
                  <a:srgbClr val="FF0000"/>
                </a:solidFill>
                <a:latin typeface="Calibri" pitchFamily="34" charset="0"/>
              </a:rPr>
              <a:t>1</a:t>
            </a:r>
            <a:r>
              <a:rPr lang="en-US" sz="280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sz="2800">
                <a:solidFill>
                  <a:srgbClr val="800000"/>
                </a:solidFill>
                <a:latin typeface="Calibri" pitchFamily="34" charset="0"/>
              </a:rPr>
              <a:t>·</a:t>
            </a:r>
            <a:r>
              <a:rPr lang="en-US" sz="280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sz="2800" smtClean="0">
                <a:solidFill>
                  <a:srgbClr val="FF0000"/>
                </a:solidFill>
                <a:latin typeface="Calibri" pitchFamily="34" charset="0"/>
              </a:rPr>
              <a:t>X</a:t>
            </a:r>
            <a:r>
              <a:rPr lang="en-US" sz="2800" baseline="-25000" smtClean="0">
                <a:solidFill>
                  <a:srgbClr val="FF0000"/>
                </a:solidFill>
                <a:latin typeface="Calibri" pitchFamily="34" charset="0"/>
              </a:rPr>
              <a:t>3</a:t>
            </a:r>
            <a:r>
              <a:rPr lang="en-US" sz="2800" smtClean="0">
                <a:solidFill>
                  <a:srgbClr val="800000"/>
                </a:solidFill>
                <a:latin typeface="Calibri" pitchFamily="34" charset="0"/>
              </a:rPr>
              <a:t>) </a:t>
            </a:r>
            <a:r>
              <a:rPr lang="en-US" sz="2800">
                <a:solidFill>
                  <a:srgbClr val="800000"/>
                </a:solidFill>
                <a:latin typeface="Calibri" pitchFamily="34" charset="0"/>
              </a:rPr>
              <a:t>·(</a:t>
            </a:r>
            <a:r>
              <a:rPr lang="en-US" sz="2800">
                <a:solidFill>
                  <a:srgbClr val="FF0000"/>
                </a:solidFill>
                <a:latin typeface="Calibri" pitchFamily="34" charset="0"/>
              </a:rPr>
              <a:t>X</a:t>
            </a:r>
            <a:r>
              <a:rPr lang="en-US" sz="2800" baseline="-25000">
                <a:solidFill>
                  <a:srgbClr val="FF0000"/>
                </a:solidFill>
                <a:latin typeface="Calibri" pitchFamily="34" charset="0"/>
              </a:rPr>
              <a:t>2</a:t>
            </a:r>
            <a:r>
              <a:rPr lang="en-US" sz="280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sz="2800">
                <a:solidFill>
                  <a:srgbClr val="800000"/>
                </a:solidFill>
                <a:latin typeface="Calibri" pitchFamily="34" charset="0"/>
              </a:rPr>
              <a:t>+</a:t>
            </a:r>
            <a:r>
              <a:rPr lang="en-US" sz="2800">
                <a:solidFill>
                  <a:srgbClr val="FF0000"/>
                </a:solidFill>
                <a:latin typeface="Calibri" pitchFamily="34" charset="0"/>
              </a:rPr>
              <a:t> 1</a:t>
            </a:r>
            <a:r>
              <a:rPr lang="en-US" sz="2800" smtClean="0">
                <a:solidFill>
                  <a:srgbClr val="800000"/>
                </a:solidFill>
                <a:latin typeface="Calibri" pitchFamily="34" charset="0"/>
              </a:rPr>
              <a:t>) = x</a:t>
            </a:r>
            <a:r>
              <a:rPr lang="en-US" sz="2800" baseline="-25000" smtClean="0">
                <a:solidFill>
                  <a:srgbClr val="800000"/>
                </a:solidFill>
                <a:latin typeface="Calibri" pitchFamily="34" charset="0"/>
              </a:rPr>
              <a:t>1</a:t>
            </a:r>
            <a:r>
              <a:rPr lang="en-US" sz="2800" smtClean="0">
                <a:solidFill>
                  <a:srgbClr val="800000"/>
                </a:solidFill>
                <a:latin typeface="Calibri" pitchFamily="34" charset="0"/>
              </a:rPr>
              <a:t>x</a:t>
            </a:r>
            <a:r>
              <a:rPr lang="en-US" sz="2800" baseline="-25000" smtClean="0">
                <a:solidFill>
                  <a:srgbClr val="800000"/>
                </a:solidFill>
                <a:latin typeface="Calibri" pitchFamily="34" charset="0"/>
              </a:rPr>
              <a:t>3</a:t>
            </a:r>
            <a:r>
              <a:rPr lang="en-US" sz="2800" smtClean="0">
                <a:solidFill>
                  <a:srgbClr val="800000"/>
                </a:solidFill>
                <a:latin typeface="Calibri" pitchFamily="34" charset="0"/>
              </a:rPr>
              <a:t>x</a:t>
            </a:r>
            <a:r>
              <a:rPr lang="en-US" sz="2800" baseline="-25000" smtClean="0">
                <a:solidFill>
                  <a:srgbClr val="800000"/>
                </a:solidFill>
                <a:latin typeface="Calibri" pitchFamily="34" charset="0"/>
              </a:rPr>
              <a:t>2</a:t>
            </a:r>
            <a:r>
              <a:rPr lang="en-US" sz="2800" smtClean="0">
                <a:solidFill>
                  <a:srgbClr val="800000"/>
                </a:solidFill>
                <a:latin typeface="Calibri" pitchFamily="34" charset="0"/>
              </a:rPr>
              <a:t> + x</a:t>
            </a:r>
            <a:r>
              <a:rPr lang="en-US" sz="2800" baseline="-25000" smtClean="0">
                <a:solidFill>
                  <a:srgbClr val="800000"/>
                </a:solidFill>
                <a:latin typeface="Calibri" pitchFamily="34" charset="0"/>
              </a:rPr>
              <a:t>1</a:t>
            </a:r>
            <a:r>
              <a:rPr lang="en-US" sz="2800" smtClean="0">
                <a:solidFill>
                  <a:srgbClr val="800000"/>
                </a:solidFill>
                <a:latin typeface="Calibri" pitchFamily="34" charset="0"/>
              </a:rPr>
              <a:t>x</a:t>
            </a:r>
            <a:r>
              <a:rPr lang="en-US" sz="2800" baseline="-25000" smtClean="0">
                <a:solidFill>
                  <a:srgbClr val="800000"/>
                </a:solidFill>
                <a:latin typeface="Calibri" pitchFamily="34" charset="0"/>
              </a:rPr>
              <a:t>3</a:t>
            </a:r>
            <a:endParaRPr lang="en-US" sz="2800" baseline="-25000">
              <a:solidFill>
                <a:srgbClr val="800000"/>
              </a:solidFill>
              <a:latin typeface="Calibri" pitchFamily="34" charset="0"/>
            </a:endParaRPr>
          </a:p>
        </p:txBody>
      </p:sp>
      <p:grpSp>
        <p:nvGrpSpPr>
          <p:cNvPr id="400388" name="Group 4"/>
          <p:cNvGrpSpPr>
            <a:grpSpLocks/>
          </p:cNvGrpSpPr>
          <p:nvPr/>
        </p:nvGrpSpPr>
        <p:grpSpPr bwMode="auto">
          <a:xfrm>
            <a:off x="5429699" y="1448164"/>
            <a:ext cx="3436937" cy="2469118"/>
            <a:chOff x="3081" y="817"/>
            <a:chExt cx="2395" cy="1710"/>
          </a:xfrm>
        </p:grpSpPr>
        <p:grpSp>
          <p:nvGrpSpPr>
            <p:cNvPr id="400389" name="Group 5"/>
            <p:cNvGrpSpPr>
              <a:grpSpLocks/>
            </p:cNvGrpSpPr>
            <p:nvPr/>
          </p:nvGrpSpPr>
          <p:grpSpPr bwMode="auto">
            <a:xfrm>
              <a:off x="3081" y="817"/>
              <a:ext cx="2395" cy="1710"/>
              <a:chOff x="3081" y="817"/>
              <a:chExt cx="2395" cy="1710"/>
            </a:xfrm>
          </p:grpSpPr>
          <p:sp>
            <p:nvSpPr>
              <p:cNvPr id="400395" name="Oval 11"/>
              <p:cNvSpPr>
                <a:spLocks noChangeArrowheads="1"/>
              </p:cNvSpPr>
              <p:nvPr/>
            </p:nvSpPr>
            <p:spPr bwMode="auto">
              <a:xfrm>
                <a:off x="3710" y="2159"/>
                <a:ext cx="369" cy="368"/>
              </a:xfrm>
              <a:prstGeom prst="ellipse">
                <a:avLst/>
              </a:prstGeom>
              <a:noFill/>
              <a:ln w="57150">
                <a:solidFill>
                  <a:srgbClr val="99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390" name="Oval 6"/>
              <p:cNvSpPr>
                <a:spLocks noChangeArrowheads="1"/>
              </p:cNvSpPr>
              <p:nvPr/>
            </p:nvSpPr>
            <p:spPr bwMode="auto">
              <a:xfrm>
                <a:off x="4094" y="1003"/>
                <a:ext cx="369" cy="368"/>
              </a:xfrm>
              <a:prstGeom prst="ellipse">
                <a:avLst/>
              </a:prstGeom>
              <a:solidFill>
                <a:schemeClr val="bg1"/>
              </a:solidFill>
              <a:ln w="57150">
                <a:solidFill>
                  <a:srgbClr val="99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391" name="Oval 7"/>
              <p:cNvSpPr>
                <a:spLocks noChangeArrowheads="1"/>
              </p:cNvSpPr>
              <p:nvPr/>
            </p:nvSpPr>
            <p:spPr bwMode="auto">
              <a:xfrm>
                <a:off x="3577" y="1580"/>
                <a:ext cx="370" cy="369"/>
              </a:xfrm>
              <a:prstGeom prst="ellipse">
                <a:avLst/>
              </a:prstGeom>
              <a:solidFill>
                <a:schemeClr val="bg1"/>
              </a:solidFill>
              <a:ln w="57150">
                <a:solidFill>
                  <a:srgbClr val="99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392" name="Oval 8"/>
              <p:cNvSpPr>
                <a:spLocks noChangeArrowheads="1"/>
              </p:cNvSpPr>
              <p:nvPr/>
            </p:nvSpPr>
            <p:spPr bwMode="auto">
              <a:xfrm>
                <a:off x="4610" y="1580"/>
                <a:ext cx="370" cy="369"/>
              </a:xfrm>
              <a:prstGeom prst="ellipse">
                <a:avLst/>
              </a:prstGeom>
              <a:solidFill>
                <a:schemeClr val="bg1"/>
              </a:solidFill>
              <a:ln w="57150">
                <a:solidFill>
                  <a:srgbClr val="99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393" name="Oval 9"/>
              <p:cNvSpPr>
                <a:spLocks noChangeArrowheads="1"/>
              </p:cNvSpPr>
              <p:nvPr/>
            </p:nvSpPr>
            <p:spPr bwMode="auto">
              <a:xfrm>
                <a:off x="5107" y="2159"/>
                <a:ext cx="369" cy="368"/>
              </a:xfrm>
              <a:prstGeom prst="ellipse">
                <a:avLst/>
              </a:prstGeom>
              <a:solidFill>
                <a:schemeClr val="bg1"/>
              </a:solidFill>
              <a:ln w="57150">
                <a:solidFill>
                  <a:srgbClr val="99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394" name="Oval 10"/>
              <p:cNvSpPr>
                <a:spLocks noChangeArrowheads="1"/>
              </p:cNvSpPr>
              <p:nvPr/>
            </p:nvSpPr>
            <p:spPr bwMode="auto">
              <a:xfrm>
                <a:off x="4425" y="2159"/>
                <a:ext cx="369" cy="368"/>
              </a:xfrm>
              <a:prstGeom prst="ellipse">
                <a:avLst/>
              </a:prstGeom>
              <a:solidFill>
                <a:schemeClr val="bg1"/>
              </a:solidFill>
              <a:ln w="57150">
                <a:solidFill>
                  <a:srgbClr val="99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0396" name="Oval 12"/>
              <p:cNvSpPr>
                <a:spLocks noChangeArrowheads="1"/>
              </p:cNvSpPr>
              <p:nvPr/>
            </p:nvSpPr>
            <p:spPr bwMode="auto">
              <a:xfrm>
                <a:off x="3081" y="2159"/>
                <a:ext cx="369" cy="368"/>
              </a:xfrm>
              <a:prstGeom prst="ellipse">
                <a:avLst/>
              </a:prstGeom>
              <a:solidFill>
                <a:schemeClr val="bg1"/>
              </a:solidFill>
              <a:ln w="57150">
                <a:solidFill>
                  <a:srgbClr val="99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cxnSp>
            <p:nvCxnSpPr>
              <p:cNvPr id="400397" name="AutoShape 13"/>
              <p:cNvCxnSpPr>
                <a:cxnSpLocks noChangeShapeType="1"/>
                <a:stCxn id="400396" idx="0"/>
                <a:endCxn id="400391" idx="2"/>
              </p:cNvCxnSpPr>
              <p:nvPr/>
            </p:nvCxnSpPr>
            <p:spPr bwMode="auto">
              <a:xfrm flipV="1">
                <a:off x="3266" y="1765"/>
                <a:ext cx="296" cy="378"/>
              </a:xfrm>
              <a:prstGeom prst="straightConnector1">
                <a:avLst/>
              </a:prstGeom>
              <a:noFill/>
              <a:ln w="57150">
                <a:solidFill>
                  <a:srgbClr val="9900FF"/>
                </a:solidFill>
                <a:round/>
                <a:headEnd/>
                <a:tailEnd type="triangle" w="med" len="med"/>
              </a:ln>
              <a:effectLst/>
            </p:spPr>
          </p:cxnSp>
          <p:cxnSp>
            <p:nvCxnSpPr>
              <p:cNvPr id="400398" name="AutoShape 14"/>
              <p:cNvCxnSpPr>
                <a:cxnSpLocks noChangeShapeType="1"/>
                <a:stCxn id="400391" idx="0"/>
                <a:endCxn id="400390" idx="2"/>
              </p:cNvCxnSpPr>
              <p:nvPr/>
            </p:nvCxnSpPr>
            <p:spPr bwMode="auto">
              <a:xfrm flipV="1">
                <a:off x="3762" y="1187"/>
                <a:ext cx="317" cy="378"/>
              </a:xfrm>
              <a:prstGeom prst="straightConnector1">
                <a:avLst/>
              </a:prstGeom>
              <a:noFill/>
              <a:ln w="57150">
                <a:solidFill>
                  <a:srgbClr val="9900FF"/>
                </a:solidFill>
                <a:round/>
                <a:headEnd/>
                <a:tailEnd type="triangle" w="med" len="med"/>
              </a:ln>
              <a:effectLst/>
            </p:spPr>
          </p:cxnSp>
          <p:cxnSp>
            <p:nvCxnSpPr>
              <p:cNvPr id="400399" name="AutoShape 15"/>
              <p:cNvCxnSpPr>
                <a:cxnSpLocks noChangeShapeType="1"/>
                <a:stCxn id="400393" idx="0"/>
                <a:endCxn id="400392" idx="6"/>
              </p:cNvCxnSpPr>
              <p:nvPr/>
            </p:nvCxnSpPr>
            <p:spPr bwMode="auto">
              <a:xfrm flipH="1" flipV="1">
                <a:off x="4995" y="1765"/>
                <a:ext cx="296" cy="378"/>
              </a:xfrm>
              <a:prstGeom prst="straightConnector1">
                <a:avLst/>
              </a:prstGeom>
              <a:noFill/>
              <a:ln w="57150">
                <a:solidFill>
                  <a:srgbClr val="9900FF"/>
                </a:solidFill>
                <a:round/>
                <a:headEnd/>
                <a:tailEnd type="triangle" w="med" len="med"/>
              </a:ln>
              <a:effectLst/>
            </p:spPr>
          </p:cxnSp>
          <p:cxnSp>
            <p:nvCxnSpPr>
              <p:cNvPr id="400400" name="AutoShape 16"/>
              <p:cNvCxnSpPr>
                <a:cxnSpLocks noChangeShapeType="1"/>
                <a:stCxn id="400392" idx="0"/>
                <a:endCxn id="400390" idx="6"/>
              </p:cNvCxnSpPr>
              <p:nvPr/>
            </p:nvCxnSpPr>
            <p:spPr bwMode="auto">
              <a:xfrm flipH="1" flipV="1">
                <a:off x="4479" y="1187"/>
                <a:ext cx="316" cy="378"/>
              </a:xfrm>
              <a:prstGeom prst="straightConnector1">
                <a:avLst/>
              </a:prstGeom>
              <a:noFill/>
              <a:ln w="57150">
                <a:solidFill>
                  <a:srgbClr val="9900FF"/>
                </a:solidFill>
                <a:round/>
                <a:headEnd/>
                <a:tailEnd type="triangle" w="med" len="med"/>
              </a:ln>
              <a:effectLst/>
            </p:spPr>
          </p:cxnSp>
          <p:cxnSp>
            <p:nvCxnSpPr>
              <p:cNvPr id="400401" name="AutoShape 17"/>
              <p:cNvCxnSpPr>
                <a:cxnSpLocks noChangeShapeType="1"/>
                <a:stCxn id="400395" idx="0"/>
                <a:endCxn id="400391" idx="5"/>
              </p:cNvCxnSpPr>
              <p:nvPr/>
            </p:nvCxnSpPr>
            <p:spPr bwMode="auto">
              <a:xfrm rot="16200000" flipV="1">
                <a:off x="3762" y="2026"/>
                <a:ext cx="264" cy="2"/>
              </a:xfrm>
              <a:prstGeom prst="straightConnector1">
                <a:avLst/>
              </a:prstGeom>
              <a:noFill/>
              <a:ln w="57150">
                <a:solidFill>
                  <a:srgbClr val="9900FF"/>
                </a:solidFill>
                <a:round/>
                <a:headEnd/>
                <a:tailEnd type="triangle" w="med" len="med"/>
              </a:ln>
              <a:effectLst/>
            </p:spPr>
          </p:cxnSp>
          <p:cxnSp>
            <p:nvCxnSpPr>
              <p:cNvPr id="400402" name="AutoShape 18"/>
              <p:cNvCxnSpPr>
                <a:cxnSpLocks noChangeShapeType="1"/>
                <a:stCxn id="400394" idx="0"/>
                <a:endCxn id="400392" idx="3"/>
              </p:cNvCxnSpPr>
              <p:nvPr/>
            </p:nvCxnSpPr>
            <p:spPr bwMode="auto">
              <a:xfrm flipV="1">
                <a:off x="4610" y="1910"/>
                <a:ext cx="54" cy="233"/>
              </a:xfrm>
              <a:prstGeom prst="straightConnector1">
                <a:avLst/>
              </a:prstGeom>
              <a:noFill/>
              <a:ln w="57150">
                <a:solidFill>
                  <a:srgbClr val="9900FF"/>
                </a:solidFill>
                <a:round/>
                <a:headEnd/>
                <a:tailEnd type="triangle" w="med" len="med"/>
              </a:ln>
              <a:effectLst/>
            </p:spPr>
          </p:cxnSp>
          <p:sp>
            <p:nvSpPr>
              <p:cNvPr id="400403" name="Line 19"/>
              <p:cNvSpPr>
                <a:spLocks noChangeShapeType="1"/>
              </p:cNvSpPr>
              <p:nvPr/>
            </p:nvSpPr>
            <p:spPr bwMode="auto">
              <a:xfrm flipV="1">
                <a:off x="4280" y="817"/>
                <a:ext cx="0" cy="186"/>
              </a:xfrm>
              <a:prstGeom prst="line">
                <a:avLst/>
              </a:prstGeom>
              <a:noFill/>
              <a:ln w="57150">
                <a:solidFill>
                  <a:srgbClr val="9900FF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pic>
          <p:nvPicPr>
            <p:cNvPr id="400404" name="Picture 20" descr="txp_fig"/>
            <p:cNvPicPr>
              <a:picLocks noChangeAspect="1" noChangeArrowheads="1"/>
            </p:cNvPicPr>
            <p:nvPr>
              <p:custDataLst>
                <p:tags r:id="rId2"/>
              </p:custDataLst>
            </p:nvPr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205" y="1099"/>
              <a:ext cx="144" cy="144"/>
            </a:xfrm>
            <a:prstGeom prst="rect">
              <a:avLst/>
            </a:prstGeom>
            <a:noFill/>
            <a:ln w="57150" algn="ctr">
              <a:noFill/>
              <a:miter lim="800000"/>
              <a:headEnd/>
              <a:tailEnd/>
            </a:ln>
            <a:effectLst/>
          </p:spPr>
        </p:pic>
        <p:pic>
          <p:nvPicPr>
            <p:cNvPr id="400405" name="Picture 21" descr="txp_fig"/>
            <p:cNvPicPr>
              <a:picLocks noChangeAspect="1" noChangeArrowheads="1"/>
            </p:cNvPicPr>
            <p:nvPr>
              <p:custDataLst>
                <p:tags r:id="rId3"/>
              </p:custDataLst>
            </p:nvPr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3693" y="1684"/>
              <a:ext cx="150" cy="150"/>
            </a:xfrm>
            <a:prstGeom prst="rect">
              <a:avLst/>
            </a:prstGeom>
            <a:noFill/>
            <a:ln w="57150" algn="ctr">
              <a:noFill/>
              <a:miter lim="800000"/>
              <a:headEnd/>
              <a:tailEnd/>
            </a:ln>
            <a:effectLst/>
          </p:spPr>
        </p:pic>
        <p:pic>
          <p:nvPicPr>
            <p:cNvPr id="400406" name="Picture 22" descr="txp_fig"/>
            <p:cNvPicPr>
              <a:picLocks noChangeAspect="1" noChangeArrowheads="1"/>
            </p:cNvPicPr>
            <p:nvPr>
              <p:custDataLst>
                <p:tags r:id="rId4"/>
              </p:custDataLst>
            </p:nvPr>
          </p:nvPicPr>
          <p:blipFill>
            <a:blip r:embed="rId12"/>
            <a:srcRect/>
            <a:stretch>
              <a:fillRect/>
            </a:stretch>
          </p:blipFill>
          <p:spPr bwMode="auto">
            <a:xfrm>
              <a:off x="4689" y="1667"/>
              <a:ext cx="216" cy="201"/>
            </a:xfrm>
            <a:prstGeom prst="rect">
              <a:avLst/>
            </a:prstGeom>
            <a:noFill/>
            <a:ln w="57150" algn="ctr">
              <a:noFill/>
              <a:miter lim="800000"/>
              <a:headEnd/>
              <a:tailEnd/>
            </a:ln>
            <a:effectLst/>
          </p:spPr>
        </p:pic>
        <p:pic>
          <p:nvPicPr>
            <p:cNvPr id="400407" name="Picture 23" descr="txp_fig"/>
            <p:cNvPicPr>
              <a:picLocks noChangeAspect="1" noChangeArrowheads="1"/>
            </p:cNvPicPr>
            <p:nvPr>
              <p:custDataLst>
                <p:tags r:id="rId5"/>
              </p:custDataLst>
            </p:nvPr>
          </p:nvPicPr>
          <p:blipFill>
            <a:blip r:embed="rId1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160" y="2287"/>
              <a:ext cx="226" cy="166"/>
            </a:xfrm>
            <a:prstGeom prst="rect">
              <a:avLst/>
            </a:prstGeom>
            <a:noFill/>
            <a:ln w="57150" algn="ctr">
              <a:noFill/>
              <a:miter lim="800000"/>
              <a:headEnd/>
              <a:tailEnd/>
            </a:ln>
            <a:effectLst/>
          </p:spPr>
        </p:pic>
        <p:pic>
          <p:nvPicPr>
            <p:cNvPr id="400409" name="Picture 25" descr="txp_fig"/>
            <p:cNvPicPr>
              <a:picLocks noChangeAspect="1" noChangeArrowheads="1"/>
            </p:cNvPicPr>
            <p:nvPr>
              <p:custDataLst>
                <p:tags r:id="rId6"/>
              </p:custDataLst>
            </p:nvPr>
          </p:nvPicPr>
          <p:blipFill>
            <a:blip r:embed="rId1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505" y="2273"/>
              <a:ext cx="235" cy="166"/>
            </a:xfrm>
            <a:prstGeom prst="rect">
              <a:avLst/>
            </a:prstGeom>
            <a:noFill/>
            <a:ln w="57150" algn="ctr">
              <a:noFill/>
              <a:miter lim="800000"/>
              <a:headEnd/>
              <a:tailEnd/>
            </a:ln>
            <a:effectLst/>
          </p:spPr>
        </p:pic>
        <p:pic>
          <p:nvPicPr>
            <p:cNvPr id="400410" name="Picture 26" descr="txp_fig"/>
            <p:cNvPicPr>
              <a:picLocks noChangeAspect="1" noChangeArrowheads="1"/>
            </p:cNvPicPr>
            <p:nvPr>
              <p:custDataLst>
                <p:tags r:id="rId7"/>
              </p:custDataLst>
            </p:nvPr>
          </p:nvPicPr>
          <p:blipFill>
            <a:blip r:embed="rId15"/>
            <a:srcRect/>
            <a:stretch>
              <a:fillRect/>
            </a:stretch>
          </p:blipFill>
          <p:spPr bwMode="auto">
            <a:xfrm>
              <a:off x="5246" y="2259"/>
              <a:ext cx="106" cy="166"/>
            </a:xfrm>
            <a:prstGeom prst="rect">
              <a:avLst/>
            </a:prstGeom>
            <a:noFill/>
            <a:ln w="57150" algn="ctr">
              <a:noFill/>
              <a:miter lim="800000"/>
              <a:headEnd/>
              <a:tailEnd/>
            </a:ln>
            <a:effectLst/>
          </p:spPr>
        </p:pic>
      </p:grpSp>
      <p:graphicFrame>
        <p:nvGraphicFramePr>
          <p:cNvPr id="400413" name="Object 29"/>
          <p:cNvGraphicFramePr>
            <a:graphicFrameLocks noChangeAspect="1"/>
          </p:cNvGraphicFramePr>
          <p:nvPr/>
        </p:nvGraphicFramePr>
        <p:xfrm>
          <a:off x="2905125" y="2157413"/>
          <a:ext cx="796925" cy="485775"/>
        </p:xfrm>
        <a:graphic>
          <a:graphicData uri="http://schemas.openxmlformats.org/presentationml/2006/ole">
            <p:oleObj spid="_x0000_s400413" name="Equation" r:id="rId16" imgW="291960" imgH="177480" progId="Equation.DSMT4">
              <p:embed/>
            </p:oleObj>
          </a:graphicData>
        </a:graphic>
      </p:graphicFrame>
      <p:sp>
        <p:nvSpPr>
          <p:cNvPr id="400417" name="Text Box 33"/>
          <p:cNvSpPr txBox="1">
            <a:spLocks noChangeArrowheads="1"/>
          </p:cNvSpPr>
          <p:nvPr/>
        </p:nvSpPr>
        <p:spPr bwMode="auto">
          <a:xfrm>
            <a:off x="533400" y="304800"/>
            <a:ext cx="7924800" cy="638175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endParaRPr lang="en-US" sz="3600">
              <a:cs typeface="Times New Roman" pitchFamily="18" charset="0"/>
            </a:endParaRPr>
          </a:p>
        </p:txBody>
      </p:sp>
      <p:sp>
        <p:nvSpPr>
          <p:cNvPr id="400421" name="Text Box 37"/>
          <p:cNvSpPr txBox="1">
            <a:spLocks noChangeArrowheads="1"/>
          </p:cNvSpPr>
          <p:nvPr/>
        </p:nvSpPr>
        <p:spPr bwMode="auto">
          <a:xfrm>
            <a:off x="381000" y="152400"/>
            <a:ext cx="7924800" cy="698500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smtClean="0">
                <a:solidFill>
                  <a:srgbClr val="000066"/>
                </a:solidFill>
                <a:latin typeface="Calibri" pitchFamily="34" charset="0"/>
              </a:rPr>
              <a:t>Noncommutative Formulas</a:t>
            </a:r>
            <a:endParaRPr lang="en-US" sz="4000">
              <a:solidFill>
                <a:srgbClr val="000066"/>
              </a:solidFill>
              <a:latin typeface="Calibri" pitchFamily="34" charset="0"/>
            </a:endParaRPr>
          </a:p>
        </p:txBody>
      </p: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2438400" y="3411466"/>
            <a:ext cx="1854824" cy="358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56" name="Text Box 24"/>
          <p:cNvSpPr txBox="1">
            <a:spLocks noChangeArrowheads="1"/>
          </p:cNvSpPr>
          <p:nvPr/>
        </p:nvSpPr>
        <p:spPr bwMode="auto">
          <a:xfrm>
            <a:off x="381000" y="222736"/>
            <a:ext cx="8405813" cy="582211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mtClean="0">
                <a:solidFill>
                  <a:srgbClr val="000066"/>
                </a:solidFill>
                <a:latin typeface="Calibri" pitchFamily="34" charset="0"/>
              </a:rPr>
              <a:t>Known facts about noncommutative formulas</a:t>
            </a:r>
            <a:endParaRPr lang="en-US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223264" name="Text Box 32"/>
          <p:cNvSpPr txBox="1">
            <a:spLocks noChangeArrowheads="1"/>
          </p:cNvSpPr>
          <p:nvPr/>
        </p:nvSpPr>
        <p:spPr bwMode="auto">
          <a:xfrm>
            <a:off x="685800" y="1027693"/>
            <a:ext cx="8153400" cy="4306307"/>
          </a:xfrm>
          <a:prstGeom prst="rect">
            <a:avLst/>
          </a:prstGeom>
          <a:noFill/>
          <a:ln w="12700" algn="ctr">
            <a:noFill/>
            <a:miter lim="800000"/>
            <a:headEnd/>
            <a:tailEnd type="none" w="lg" len="lg"/>
          </a:ln>
          <a:effectLst/>
        </p:spPr>
        <p:txBody>
          <a:bodyPr wrap="square" lIns="90488" tIns="44450" rIns="90488" bIns="44450"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Exponential lower bounds on noncommutative formulas computing Permanent, Determinant (</a:t>
            </a:r>
            <a:r>
              <a:rPr lang="en-US" smtClean="0">
                <a:solidFill>
                  <a:srgbClr val="000066"/>
                </a:solidFill>
                <a:latin typeface="Calibri" pitchFamily="34" charset="0"/>
              </a:rPr>
              <a:t>Nis91</a:t>
            </a:r>
            <a:r>
              <a:rPr lang="en-US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)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2800" smtClean="0">
                <a:latin typeface="Calibri" pitchFamily="34" charset="0"/>
              </a:rPr>
              <a:t>Simple rank arguments</a:t>
            </a:r>
            <a:r>
              <a:rPr lang="en-US" sz="2800" smtClean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: </a:t>
            </a:r>
            <a:r>
              <a:rPr lang="en-US" sz="280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the rank of a certain matrix associated with a polynomial lower bounds the size of formulas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Efficient Polynomial identity testing (</a:t>
            </a:r>
            <a:r>
              <a:rPr lang="en-US" smtClean="0">
                <a:solidFill>
                  <a:srgbClr val="0000FF"/>
                </a:solidFill>
                <a:latin typeface="Calibri" pitchFamily="34" charset="0"/>
              </a:rPr>
              <a:t>PIT</a:t>
            </a:r>
            <a:r>
              <a:rPr lang="en-US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) (</a:t>
            </a:r>
            <a:r>
              <a:rPr lang="en-US" smtClean="0">
                <a:solidFill>
                  <a:srgbClr val="000066"/>
                </a:solidFill>
                <a:latin typeface="Calibri" pitchFamily="34" charset="0"/>
              </a:rPr>
              <a:t>RS04</a:t>
            </a:r>
            <a:r>
              <a:rPr lang="en-US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8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4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[dvips]{color}&#10;&#10;\newcommand\Nav[1]{\textcolor[rgb]{.2,.2,.6}{#1}}&#10;\newcommand\Blu[1]{\textcolor[rgb]{0,0,1}{#1}}&#10;\newcommand\Pur[1]{\textcolor[rgb]{.8,0,1}{#1}}&#10;\newcommand\Red[1]{\textcolor[rgb]{1,0,0}{#1}}&#10;\newcommand\Gre[1]{\textcolor[rgb]{0,.8,0}{#1}}&#10;\newcommand\Bro[1]{\textcolor[rgb]{.5,0,0}{#1}}&#10;\newcommand\Bla[1]{\textcolor[rgb]{0,0,0}{#1}}&#10;&#10;\begin{document}&#10;$${\bf \Bro{\times}}$$&#10;\end{document}&#10;"/>
  <p:tag name="EXTERNALNAME" val="txp_fig"/>
  <p:tag name="BLEND" val="False"/>
  <p:tag name="TRANSPARENT" val="False"/>
  <p:tag name="KEEPFILES" val="False"/>
  <p:tag name="DEBUGPAUSE" val="False"/>
  <p:tag name="RESOLUTION" val="300"/>
  <p:tag name="TIMEOUT" val="(none)"/>
  <p:tag name="BOXWIDTH" val="399"/>
  <p:tag name="BOXHEIGHT" val="368"/>
  <p:tag name="BOXFONT" val="10"/>
  <p:tag name="BOXWRAP" val="False"/>
  <p:tag name="WORKAROUNDTRANSPARENCYBUG" val="False"/>
  <p:tag name="ALLOWFONTSUBSTITUTION" val="False"/>
  <p:tag name="BITMAPFORMAT" val="png256"/>
  <p:tag name="ORIGWIDTH" val="12"/>
  <p:tag name="PICTUREFILESIZE" val="120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[dvips]{color}&#10;&#10;\newcommand\Nav[1]{\textcolor[rgb]{.2,.2,.6}{#1}}&#10;\newcommand\Blu[1]{\textcolor[rgb]{0,0,1}{#1}}&#10;\newcommand\Pur[1]{\textcolor[rgb]{.8,0,1}{#1}}&#10;\newcommand\Red[1]{\textcolor[rgb]{1,0,0}{#1}}&#10;\newcommand\Gre[1]{\textcolor[rgb]{0,.8,0}{#1}}&#10;\newcommand\Bro[1]{\textcolor[rgb]{.5,0,0}{#1}}&#10;\newcommand\Bla[1]{\textcolor[rgb]{0,0,0}{#1}}&#10;&#10;\begin{document}&#10;$${\bf \Bro{\times}}$$&#10;\end{document}&#10;"/>
  <p:tag name="EXTERNALNAME" val="txp_fig"/>
  <p:tag name="BLEND" val="False"/>
  <p:tag name="TRANSPARENT" val="False"/>
  <p:tag name="KEEPFILES" val="False"/>
  <p:tag name="DEBUGPAUSE" val="False"/>
  <p:tag name="RESOLUTION" val="300"/>
  <p:tag name="TIMEOUT" val="(none)"/>
  <p:tag name="BOXWIDTH" val="399"/>
  <p:tag name="BOXHEIGHT" val="368"/>
  <p:tag name="BOXFONT" val="10"/>
  <p:tag name="BOXWRAP" val="False"/>
  <p:tag name="WORKAROUNDTRANSPARENCYBUG" val="False"/>
  <p:tag name="ALLOWFONTSUBSTITUTION" val="False"/>
  <p:tag name="BITMAPFORMAT" val="png256"/>
  <p:tag name="ORIGWIDTH" val="12"/>
  <p:tag name="PICTUREFILESIZE" val="120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[dvips]{color}&#10;&#10;\newcommand\Nav[1]{\textcolor[rgb]{.2,.2,.6}{#1}}&#10;\newcommand\Blu[1]{\textcolor[rgb]{0,0,1}{#1}}&#10;\newcommand\Pur[1]{\textcolor[rgb]{.8,0,1}{#1}}&#10;\newcommand\Red[1]{\textcolor[rgb]{1,0,0}{#1}}&#10;\newcommand\Gre[1]{\textcolor[rgb]{0,.8,0}{#1}}&#10;\newcommand\Bro[1]{\textcolor[rgb]{.5,0,0}{#1}}&#10;\newcommand\Bla[1]{\textcolor[rgb]{0,0,0}{#1}}&#10;&#10;\begin{document}&#10;$${\bf \Bro{+}}$$&#10;\end{document}&#10;"/>
  <p:tag name="EXTERNALNAME" val="txp_fig"/>
  <p:tag name="BLEND" val="False"/>
  <p:tag name="TRANSPARENT" val="False"/>
  <p:tag name="KEEPFILES" val="False"/>
  <p:tag name="DEBUGPAUSE" val="False"/>
  <p:tag name="RESOLUTION" val="300"/>
  <p:tag name="TIMEOUT" val="(none)"/>
  <p:tag name="BOXWIDTH" val="399"/>
  <p:tag name="BOXHEIGHT" val="368"/>
  <p:tag name="BOXFONT" val="10"/>
  <p:tag name="BOXWRAP" val="False"/>
  <p:tag name="WORKAROUNDTRANSPARENCYBUG" val="False"/>
  <p:tag name="ALLOWFONTSUBSTITUTION" val="False"/>
  <p:tag name="BITMAPFORMAT" val="png256"/>
  <p:tag name="ORIGWIDTH" val="18"/>
  <p:tag name="PICTUREFILESIZE" val="109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[dvips]{color}&#10;&#10;\newcommand\Nav[1]{\textcolor[rgb]{.2,.2,.6}{#1}}&#10;\newcommand\Blu[1]{\textcolor[rgb]{0,0,1}{#1}}&#10;\newcommand\Pur[1]{\textcolor[rgb]{.8,0,1}{#1}}&#10;\newcommand\Red[1]{\textcolor[rgb]{1,0,0}{#1}}&#10;\newcommand\Gre[1]{\textcolor[rgb]{0,.8,0}{#1}}&#10;\newcommand\Bro[1]{\textcolor[rgb]{.5,0,0}{#1}}&#10;\newcommand\Bla[1]{\textcolor[rgb]{0,0,0}{#1}}&#10;&#10;\begin{document}&#10;$${\bf \Red{X_1}}$$&#10;\end{document}&#10;"/>
  <p:tag name="EXTERNALNAME" val="txp_fig"/>
  <p:tag name="BLEND" val="False"/>
  <p:tag name="TRANSPARENT" val="True"/>
  <p:tag name="KEEPFILES" val="False"/>
  <p:tag name="DEBUGPAUSE" val="False"/>
  <p:tag name="RESOLUTION" val="300"/>
  <p:tag name="TIMEOUT" val="(none)"/>
  <p:tag name="BOXWIDTH" val="399"/>
  <p:tag name="BOXHEIGHT" val="368"/>
  <p:tag name="BOXFONT" val="10"/>
  <p:tag name="BOXWRAP" val="False"/>
  <p:tag name="WORKAROUNDTRANSPARENCYBUG" val="False"/>
  <p:tag name="ALLOWFONTSUBSTITUTION" val="False"/>
  <p:tag name="BITMAPFORMAT" val="png256"/>
  <p:tag name="ORIGWIDTH" val="25.875"/>
  <p:tag name="PICTUREFILESIZE" val="120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[dvips]{color}&#10;&#10;\newcommand\Nav[1]{\textcolor[rgb]{.2,.2,.6}{#1}}&#10;\newcommand\Blu[1]{\textcolor[rgb]{0,0,1}{#1}}&#10;\newcommand\Pur[1]{\textcolor[rgb]{.8,0,1}{#1}}&#10;\newcommand\Red[1]{\textcolor[rgb]{1,0,0}{#1}}&#10;\newcommand\Gre[1]{\textcolor[rgb]{0,.8,0}{#1}}&#10;\newcommand\Bro[1]{\textcolor[rgb]{.5,0,0}{#1}}&#10;\newcommand\Bla[1]{\textcolor[rgb]{0,0,0}{#1}}&#10;&#10;\begin{document}&#10;$${\bf \Red{X_2}}$$&#10;\end{document}&#10;"/>
  <p:tag name="EXTERNALNAME" val="txp_fig"/>
  <p:tag name="BLEND" val="False"/>
  <p:tag name="TRANSPARENT" val="True"/>
  <p:tag name="KEEPFILES" val="False"/>
  <p:tag name="DEBUGPAUSE" val="False"/>
  <p:tag name="RESOLUTION" val="300"/>
  <p:tag name="TIMEOUT" val="(none)"/>
  <p:tag name="BOXWIDTH" val="399"/>
  <p:tag name="BOXHEIGHT" val="368"/>
  <p:tag name="BOXFONT" val="10"/>
  <p:tag name="BOXWRAP" val="False"/>
  <p:tag name="WORKAROUNDTRANSPARENCYBUG" val="False"/>
  <p:tag name="ALLOWFONTSUBSTITUTION" val="False"/>
  <p:tag name="BITMAPFORMAT" val="png256"/>
  <p:tag name="ORIGWIDTH" val="26.875"/>
  <p:tag name="PICTUREFILESIZE" val="132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[dvips]{color}&#10;&#10;\newcommand\Nav[1]{\textcolor[rgb]{.2,.2,.6}{#1}}&#10;\newcommand\Blu[1]{\textcolor[rgb]{0,0,1}{#1}}&#10;\newcommand\Pur[1]{\textcolor[rgb]{.8,0,1}{#1}}&#10;\newcommand\Red[1]{\textcolor[rgb]{1,0,0}{#1}}&#10;\newcommand\Gre[1]{\textcolor[rgb]{0,.8,0}{#1}}&#10;\newcommand\Bro[1]{\textcolor[rgb]{.5,0,0}{#1}}&#10;\newcommand\Bla[1]{\textcolor[rgb]{0,0,0}{#1}}&#10;&#10;\begin{document}&#10;$${\bf \Red{1}}$$&#10;\end{document}&#10;"/>
  <p:tag name="EXTERNALNAME" val="txp_fig"/>
  <p:tag name="BLEND" val="False"/>
  <p:tag name="TRANSPARENT" val="False"/>
  <p:tag name="KEEPFILES" val="False"/>
  <p:tag name="DEBUGPAUSE" val="False"/>
  <p:tag name="RESOLUTION" val="300"/>
  <p:tag name="TIMEOUT" val="(none)"/>
  <p:tag name="BOXWIDTH" val="399"/>
  <p:tag name="BOXHEIGHT" val="368"/>
  <p:tag name="BOXFONT" val="10"/>
  <p:tag name="BOXWRAP" val="False"/>
  <p:tag name="WORKAROUNDTRANSPARENCYBUG" val="False"/>
  <p:tag name="ALLOWFONTSUBSTITUTION" val="False"/>
  <p:tag name="BITMAPFORMAT" val="png256"/>
  <p:tag name="ORIGWIDTH" val="8.875"/>
  <p:tag name="PICTUREFILESIZE" val="967"/>
</p:tagLst>
</file>

<file path=ppt/theme/theme1.xml><?xml version="1.0" encoding="utf-8"?>
<a:theme xmlns:a="http://schemas.openxmlformats.org/drawingml/2006/main" name="1_Blank Presentation">
  <a:themeElements>
    <a:clrScheme name="אזרחי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1_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2225" cap="flat" cmpd="sng" algn="ctr">
          <a:solidFill>
            <a:srgbClr val="808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45720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Comic Sans MS" pitchFamily="66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2225" cap="flat" cmpd="sng" algn="ctr">
          <a:solidFill>
            <a:srgbClr val="808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45720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Comic Sans MS" pitchFamily="66" charset="0"/>
            <a:cs typeface="Arial" charset="0"/>
          </a:defRPr>
        </a:defPPr>
      </a:lstStyle>
    </a:lnDef>
  </a:objectDefaults>
  <a:extraClrSchemeLst>
    <a:extraClrScheme>
      <a:clrScheme name="1_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Echo</Template>
  <TotalTime>43265</TotalTime>
  <Words>1080</Words>
  <Application>Microsoft Office PowerPoint</Application>
  <PresentationFormat>‫הצגה על המסך (4:3)</PresentationFormat>
  <Paragraphs>207</Paragraphs>
  <Slides>26</Slides>
  <Notes>23</Notes>
  <HiddenSlides>0</HiddenSlides>
  <MMClips>0</MMClips>
  <ScaleCrop>false</ScaleCrop>
  <HeadingPairs>
    <vt:vector size="6" baseType="variant">
      <vt:variant>
        <vt:lpstr>ערכת נושא</vt:lpstr>
      </vt:variant>
      <vt:variant>
        <vt:i4>1</vt:i4>
      </vt:variant>
      <vt:variant>
        <vt:lpstr>שרתי OLE מוטבעים</vt:lpstr>
      </vt:variant>
      <vt:variant>
        <vt:i4>1</vt:i4>
      </vt:variant>
      <vt:variant>
        <vt:lpstr>כותרות שקופיות</vt:lpstr>
      </vt:variant>
      <vt:variant>
        <vt:i4>26</vt:i4>
      </vt:variant>
    </vt:vector>
  </HeadingPairs>
  <TitlesOfParts>
    <vt:vector size="28" baseType="lpstr">
      <vt:lpstr>1_Blank Presentation</vt:lpstr>
      <vt:lpstr>Equation</vt:lpstr>
      <vt:lpstr>שקופית 1</vt:lpstr>
      <vt:lpstr>שקופית 2</vt:lpstr>
      <vt:lpstr>שקופית 3</vt:lpstr>
      <vt:lpstr>שקופית 4</vt:lpstr>
      <vt:lpstr>שקופית 5</vt:lpstr>
      <vt:lpstr>שקופית 6</vt:lpstr>
      <vt:lpstr>שקופית 7</vt:lpstr>
      <vt:lpstr>שקופית 8</vt:lpstr>
      <vt:lpstr>שקופית 9</vt:lpstr>
      <vt:lpstr>שקופית 10</vt:lpstr>
      <vt:lpstr>שקופית 11</vt:lpstr>
      <vt:lpstr>שקופית 12</vt:lpstr>
      <vt:lpstr>שקופית 13</vt:lpstr>
      <vt:lpstr>שקופית 14</vt:lpstr>
      <vt:lpstr>שקופית 15</vt:lpstr>
      <vt:lpstr>שקופית 16</vt:lpstr>
      <vt:lpstr>שקופית 17</vt:lpstr>
      <vt:lpstr>שקופית 18</vt:lpstr>
      <vt:lpstr>שקופית 19</vt:lpstr>
      <vt:lpstr>שקופית 20</vt:lpstr>
      <vt:lpstr>שקופית 21</vt:lpstr>
      <vt:lpstr>שקופית 22</vt:lpstr>
      <vt:lpstr>שקופית 23</vt:lpstr>
      <vt:lpstr>שקופית 24</vt:lpstr>
      <vt:lpstr>שקופית 25</vt:lpstr>
      <vt:lpstr>שקופית 26</vt:lpstr>
    </vt:vector>
  </TitlesOfParts>
  <Company>U.C. San Diego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 Level Power Optimization</dc:title>
  <dc:creator>Preferred Customer</dc:creator>
  <cp:lastModifiedBy>Kreisel</cp:lastModifiedBy>
  <cp:revision>3612</cp:revision>
  <cp:lastPrinted>2000-03-04T22:16:56Z</cp:lastPrinted>
  <dcterms:created xsi:type="dcterms:W3CDTF">1999-02-17T22:43:27Z</dcterms:created>
  <dcterms:modified xsi:type="dcterms:W3CDTF">2010-12-27T22:57:21Z</dcterms:modified>
</cp:coreProperties>
</file>