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344" r:id="rId6"/>
    <p:sldId id="305" r:id="rId7"/>
    <p:sldId id="307" r:id="rId8"/>
    <p:sldId id="325" r:id="rId9"/>
    <p:sldId id="309" r:id="rId10"/>
    <p:sldId id="326" r:id="rId11"/>
    <p:sldId id="310" r:id="rId12"/>
    <p:sldId id="327" r:id="rId13"/>
    <p:sldId id="343" r:id="rId14"/>
    <p:sldId id="312" r:id="rId15"/>
    <p:sldId id="311" r:id="rId16"/>
    <p:sldId id="313" r:id="rId17"/>
    <p:sldId id="314" r:id="rId18"/>
    <p:sldId id="274" r:id="rId19"/>
    <p:sldId id="354" r:id="rId20"/>
    <p:sldId id="349" r:id="rId21"/>
    <p:sldId id="350" r:id="rId22"/>
    <p:sldId id="278" r:id="rId23"/>
    <p:sldId id="322" r:id="rId24"/>
    <p:sldId id="320" r:id="rId25"/>
    <p:sldId id="321" r:id="rId26"/>
    <p:sldId id="337" r:id="rId27"/>
    <p:sldId id="356" r:id="rId28"/>
    <p:sldId id="283" r:id="rId29"/>
    <p:sldId id="316" r:id="rId30"/>
    <p:sldId id="355" r:id="rId31"/>
    <p:sldId id="346" r:id="rId32"/>
    <p:sldId id="351" r:id="rId33"/>
    <p:sldId id="291" r:id="rId34"/>
    <p:sldId id="292" r:id="rId35"/>
    <p:sldId id="295" r:id="rId36"/>
    <p:sldId id="296" r:id="rId37"/>
    <p:sldId id="352" r:id="rId38"/>
    <p:sldId id="297" r:id="rId39"/>
    <p:sldId id="348" r:id="rId40"/>
    <p:sldId id="298" r:id="rId41"/>
    <p:sldId id="319" r:id="rId42"/>
    <p:sldId id="353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FFFF"/>
    <a:srgbClr val="FF0000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34560" autoAdjust="0"/>
    <p:restoredTop sz="87205" autoAdjust="0"/>
  </p:normalViewPr>
  <p:slideViewPr>
    <p:cSldViewPr>
      <p:cViewPr>
        <p:scale>
          <a:sx n="100" d="100"/>
          <a:sy n="100" d="100"/>
        </p:scale>
        <p:origin x="-390" y="-3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43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8.xml"/><Relationship Id="rId2" Type="http://schemas.openxmlformats.org/officeDocument/2006/relationships/slide" Target="slides/slide36.xml"/><Relationship Id="rId1" Type="http://schemas.openxmlformats.org/officeDocument/2006/relationships/slide" Target="slides/slide35.xml"/><Relationship Id="rId4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794DEA-C405-4F75-82C5-7BF2C048BE9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B74935-9A63-4367-86A8-CE2E05277AF7}" type="slidenum">
              <a:rPr lang="en-US"/>
              <a:pPr/>
              <a:t>3</a:t>
            </a:fld>
            <a:endParaRPr lang="en-US"/>
          </a:p>
        </p:txBody>
      </p:sp>
      <p:sp>
        <p:nvSpPr>
          <p:cNvPr id="15155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Those with analyses lack bugs, those with bugs lack analyses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317082-CDF9-4D1C-BB17-1AD0E9EAAA5A}" type="slidenum">
              <a:rPr lang="en-US"/>
              <a:pPr/>
              <a:t>4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16E994-C917-4945-A30B-D0C51ED1DD83}" type="slidenum">
              <a:rPr lang="en-US"/>
              <a:pPr/>
              <a:t>6</a:t>
            </a:fld>
            <a:endParaRPr lang="en-US"/>
          </a:p>
        </p:txBody>
      </p:sp>
      <p:sp>
        <p:nvSpPr>
          <p:cNvPr id="12697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Code + Trace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804886-6A10-42BF-A53A-774E534EE464}" type="slidenum">
              <a:rPr lang="en-US"/>
              <a:pPr/>
              <a:t>7</a:t>
            </a:fld>
            <a:endParaRPr lang="en-US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Alternate code, new trace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3A15A5-0495-4B06-A489-F6B517D8F1BC}" type="slidenum">
              <a:rPr lang="en-US"/>
              <a:pPr/>
              <a:t>14</a:t>
            </a:fld>
            <a:endParaRPr lang="en-US"/>
          </a:p>
        </p:txBody>
      </p:sp>
      <p:sp>
        <p:nvSpPr>
          <p:cNvPr id="1372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Points to hit: Subqueries.  Return values.  Recursion allowed.  Unification statement for </a:t>
            </a:r>
            <a:r>
              <a:rPr lang="en-US" dirty="0">
                <a:latin typeface="Arial"/>
              </a:rPr>
              <a:t>“</a:t>
            </a:r>
            <a:r>
              <a:rPr lang="en-US" dirty="0"/>
              <a:t>matching on no events</a:t>
            </a:r>
            <a:r>
              <a:rPr lang="en-US" dirty="0">
                <a:latin typeface="Arial"/>
              </a:rPr>
              <a:t>”</a:t>
            </a:r>
            <a:r>
              <a:rPr lang="en-US" dirty="0"/>
              <a:t>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56E8D4-62B4-44DC-B81A-6A69A6E4F9B1}" type="slidenum">
              <a:rPr lang="en-US"/>
              <a:pPr/>
              <a:t>15</a:t>
            </a:fld>
            <a:endParaRPr lang="en-US"/>
          </a:p>
        </p:txBody>
      </p:sp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Put in the call to derived here, introduce a new variable.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78E088-E265-4FE2-B4D1-C72D0C0CB967}" type="slidenum">
              <a:rPr lang="en-US"/>
              <a:pPr/>
              <a:t>21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23271B-A14B-4387-845B-58E3B6E1AC3C}" type="slidenum">
              <a:rPr lang="en-US"/>
              <a:pPr/>
              <a:t>22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Ambiguity; describe how an instruction may be interpreted multiple ways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9F0A2-DB92-4802-98FD-D62C3A9D36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563B-E894-42F5-9601-592122BF4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86F1C-DD73-4BAF-8508-027302350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 i="0" baseline="0">
                <a:latin typeface="Calibri" pitchFamily="34" charset="0"/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1BE3-1297-4F00-9575-45ED645F42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0227-6FFC-41EB-8A61-3E55528C31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2031-5C62-45F7-AFA9-BA27F89CCC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01A6B-9677-4C98-8F1A-8CF87B5A11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65F0-4464-44F0-A9ED-1C5B6EDB0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A1EAF-7672-4355-85E4-C7D94AF397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10089-701A-4353-96EB-F503842DD9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D5DDB31-67E7-4869-9538-C6E886A7F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 b="1" i="0" cap="small" baseline="0">
                <a:solidFill>
                  <a:schemeClr val="tx1">
                    <a:tint val="95000"/>
                  </a:schemeClr>
                </a:solidFill>
                <a:latin typeface="Calibri" pitchFamily="34" charset="0"/>
              </a:defRPr>
            </a:lvl1pPr>
            <a:extLst/>
          </a:lstStyle>
          <a:p>
            <a:pPr algn="r"/>
            <a:r>
              <a:rPr lang="en-US" dirty="0" smtClean="0"/>
              <a:t>PQL: a Program Query Language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47C4BCA-E202-43E2-92DC-A47885D8E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://pql.sf.net/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28600"/>
            <a:ext cx="7772400" cy="3048000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</a:pPr>
            <a:r>
              <a:rPr lang="en-US" sz="4400" dirty="0"/>
              <a:t>Finding Application Errors and Security Flaws Using </a:t>
            </a:r>
            <a:r>
              <a:rPr lang="en-US" sz="4400" dirty="0" smtClean="0"/>
              <a:t>PQL</a:t>
            </a:r>
            <a:r>
              <a:rPr lang="en-US" sz="4400" dirty="0"/>
              <a:t>: </a:t>
            </a:r>
            <a:br>
              <a:rPr lang="en-US" sz="4400" dirty="0"/>
            </a:br>
            <a:r>
              <a:rPr lang="en-US" sz="4400" dirty="0"/>
              <a:t>A Program Query Language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67000" y="5105400"/>
            <a:ext cx="6400800" cy="1752600"/>
          </a:xfrm>
        </p:spPr>
        <p:txBody>
          <a:bodyPr/>
          <a:lstStyle/>
          <a:p>
            <a:pPr algn="r">
              <a:lnSpc>
                <a:spcPct val="150000"/>
              </a:lnSpc>
            </a:pPr>
            <a:r>
              <a:rPr lang="en-US" dirty="0"/>
              <a:t>Michael Martin, </a:t>
            </a:r>
            <a:r>
              <a:rPr lang="en-US" b="1" dirty="0" smtClean="0"/>
              <a:t>Ben </a:t>
            </a:r>
            <a:r>
              <a:rPr lang="en-US" b="1" dirty="0" err="1" smtClean="0"/>
              <a:t>Livshits</a:t>
            </a:r>
            <a:r>
              <a:rPr lang="en-US" dirty="0" smtClean="0"/>
              <a:t>, Monica </a:t>
            </a:r>
            <a:r>
              <a:rPr lang="en-US" dirty="0"/>
              <a:t>S. Lam</a:t>
            </a:r>
          </a:p>
          <a:p>
            <a:pPr algn="r">
              <a:lnSpc>
                <a:spcPct val="200000"/>
              </a:lnSpc>
            </a:pPr>
            <a:r>
              <a:rPr lang="en-US" dirty="0"/>
              <a:t>Stanford </a:t>
            </a:r>
            <a:r>
              <a:rPr lang="en-US" dirty="0" smtClean="0"/>
              <a:t>University</a:t>
            </a:r>
          </a:p>
          <a:p>
            <a:pPr algn="r">
              <a:lnSpc>
                <a:spcPct val="200000"/>
              </a:lnSpc>
            </a:pPr>
            <a:r>
              <a:rPr lang="en-US" dirty="0" smtClean="0"/>
              <a:t>First presented at OOPSLA 2005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2133600"/>
            <a:ext cx="7467600" cy="2743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274320" rtlCol="0" anchor="ctr"/>
          <a:lstStyle/>
          <a:p>
            <a:pPr>
              <a:buFont typeface="Wingdings" pitchFamily="2" charset="2"/>
              <a:buNone/>
            </a:pPr>
            <a:r>
              <a:rPr lang="en-US" sz="2000" b="1" dirty="0" smtClean="0">
                <a:solidFill>
                  <a:srgbClr val="0070C0"/>
                </a:solidFill>
                <a:latin typeface="Calibri" pitchFamily="34" charset="0"/>
              </a:rPr>
              <a:t>query</a:t>
            </a:r>
            <a:r>
              <a:rPr lang="en-US" sz="2000" b="1" dirty="0" smtClean="0">
                <a:latin typeface="Calibri" pitchFamily="34" charset="0"/>
              </a:rPr>
              <a:t> main()</a:t>
            </a: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latin typeface="Calibri" pitchFamily="34" charset="0"/>
              </a:rPr>
              <a:t>    </a:t>
            </a:r>
            <a:r>
              <a:rPr lang="en-US" sz="2000" b="1" dirty="0" smtClean="0">
                <a:solidFill>
                  <a:srgbClr val="0070C0"/>
                </a:solidFill>
                <a:latin typeface="Calibri" pitchFamily="34" charset="0"/>
              </a:rPr>
              <a:t>uses </a:t>
            </a:r>
            <a:r>
              <a:rPr lang="en-US" sz="2000" b="1" dirty="0" smtClean="0">
                <a:latin typeface="Calibri" pitchFamily="34" charset="0"/>
              </a:rPr>
              <a:t>String x;</a:t>
            </a:r>
            <a:br>
              <a:rPr lang="en-US" sz="2000" b="1" dirty="0" smtClean="0">
                <a:latin typeface="Calibri" pitchFamily="34" charset="0"/>
              </a:rPr>
            </a:br>
            <a:r>
              <a:rPr lang="en-US" sz="2000" b="1" dirty="0" smtClean="0">
                <a:solidFill>
                  <a:srgbClr val="0070C0"/>
                </a:solidFill>
                <a:latin typeface="Calibri" pitchFamily="34" charset="0"/>
              </a:rPr>
              <a:t>matches </a:t>
            </a:r>
            <a:r>
              <a:rPr lang="en-US" sz="2000" b="1" dirty="0" smtClean="0">
                <a:latin typeface="Calibri" pitchFamily="34" charset="0"/>
              </a:rPr>
              <a:t>{</a:t>
            </a:r>
            <a:br>
              <a:rPr lang="en-US" sz="2000" b="1" dirty="0" smtClean="0">
                <a:latin typeface="Calibri" pitchFamily="34" charset="0"/>
              </a:rPr>
            </a:br>
            <a:r>
              <a:rPr lang="en-US" sz="2000" b="1" dirty="0" smtClean="0">
                <a:latin typeface="Calibri" pitchFamily="34" charset="0"/>
              </a:rPr>
              <a:t>     </a:t>
            </a:r>
            <a:r>
              <a:rPr lang="en-US" sz="2000" b="1" dirty="0" err="1" smtClean="0">
                <a:latin typeface="Calibri" pitchFamily="34" charset="0"/>
              </a:rPr>
              <a:t>param</a:t>
            </a:r>
            <a:r>
              <a:rPr lang="en-US" sz="2000" b="1" dirty="0" smtClean="0">
                <a:latin typeface="Calibri" pitchFamily="34" charset="0"/>
              </a:rPr>
              <a:t> = </a:t>
            </a:r>
            <a:r>
              <a:rPr lang="en-US" sz="2000" b="1" dirty="0" err="1" smtClean="0">
                <a:latin typeface="Calibri" pitchFamily="34" charset="0"/>
              </a:rPr>
              <a:t>HttpServletRequest.getParameter</a:t>
            </a:r>
            <a:r>
              <a:rPr lang="en-US" sz="2000" b="1" dirty="0" smtClean="0">
                <a:latin typeface="Calibri" pitchFamily="34" charset="0"/>
              </a:rPr>
              <a:t>(_)</a:t>
            </a: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</a:rPr>
              <a:t>  | </a:t>
            </a:r>
            <a:r>
              <a:rPr lang="en-US" sz="2000" b="1" dirty="0" err="1" smtClean="0">
                <a:solidFill>
                  <a:srgbClr val="FF0000"/>
                </a:solidFill>
                <a:latin typeface="Calibri" pitchFamily="34" charset="0"/>
              </a:rPr>
              <a:t>param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</a:rPr>
              <a:t> = </a:t>
            </a:r>
            <a:r>
              <a:rPr lang="en-US" sz="2000" b="1" dirty="0" err="1" smtClean="0">
                <a:solidFill>
                  <a:srgbClr val="FF0000"/>
                </a:solidFill>
                <a:latin typeface="Calibri" pitchFamily="34" charset="0"/>
              </a:rPr>
              <a:t>HttpServletRequest.getHeader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</a:rPr>
              <a:t>(_);</a:t>
            </a: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latin typeface="Calibri" pitchFamily="34" charset="0"/>
              </a:rPr>
              <a:t>     </a:t>
            </a:r>
            <a:r>
              <a:rPr lang="en-US" sz="2000" b="1" dirty="0" err="1" smtClean="0">
                <a:latin typeface="Calibri" pitchFamily="34" charset="0"/>
              </a:rPr>
              <a:t>Connection.execute</a:t>
            </a:r>
            <a:r>
              <a:rPr lang="en-US" sz="2000" b="1" dirty="0" smtClean="0">
                <a:latin typeface="Calibri" pitchFamily="34" charset="0"/>
              </a:rPr>
              <a:t>(</a:t>
            </a:r>
            <a:r>
              <a:rPr lang="en-US" sz="2000" b="1" dirty="0" err="1" smtClean="0">
                <a:latin typeface="Calibri" pitchFamily="34" charset="0"/>
              </a:rPr>
              <a:t>param</a:t>
            </a:r>
            <a:r>
              <a:rPr lang="en-US" sz="2000" b="1" dirty="0" smtClean="0">
                <a:latin typeface="Calibri" pitchFamily="34" charset="0"/>
              </a:rPr>
              <a:t>);</a:t>
            </a:r>
            <a:br>
              <a:rPr lang="en-US" sz="2000" b="1" dirty="0" smtClean="0">
                <a:latin typeface="Calibri" pitchFamily="34" charset="0"/>
              </a:rPr>
            </a:br>
            <a:r>
              <a:rPr lang="en-US" sz="2000" b="1" dirty="0" smtClean="0">
                <a:latin typeface="Calibri" pitchFamily="34" charset="0"/>
              </a:rPr>
              <a:t>}</a:t>
            </a:r>
            <a:endParaRPr lang="en-US" sz="2000" b="1" dirty="0">
              <a:latin typeface="Calibri" pitchFamily="34" charset="0"/>
            </a:endParaRPr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Alternation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Capturin</a:t>
            </a:r>
            <a:r>
              <a:rPr lang="en-US" sz="3600" dirty="0" smtClean="0"/>
              <a:t>g </a:t>
            </a:r>
            <a:r>
              <a:rPr lang="en-US" sz="3600" dirty="0" smtClean="0"/>
              <a:t>More Complex SQL Injection</a:t>
            </a:r>
            <a:endParaRPr lang="en-US" sz="3600" dirty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848600" cy="317780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 dirty="0" err="1">
                <a:latin typeface="Calibri" pitchFamily="34" charset="0"/>
              </a:rPr>
              <a:t>HttpServletRequest</a:t>
            </a:r>
            <a:r>
              <a:rPr lang="en-US" sz="1800" b="1" dirty="0">
                <a:latin typeface="Calibri" pitchFamily="34" charset="0"/>
              </a:rPr>
              <a:t> </a:t>
            </a:r>
            <a:r>
              <a:rPr lang="en-US" sz="1800" b="1" dirty="0" err="1">
                <a:latin typeface="Calibri" pitchFamily="34" charset="0"/>
              </a:rPr>
              <a:t>req</a:t>
            </a:r>
            <a:r>
              <a:rPr lang="en-US" sz="1800" b="1" dirty="0">
                <a:latin typeface="Calibri" pitchFamily="34" charset="0"/>
              </a:rPr>
              <a:t> = /* ... */;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 dirty="0" smtClean="0">
                <a:latin typeface="Calibri" pitchFamily="34" charset="0"/>
              </a:rPr>
              <a:t>String name </a:t>
            </a:r>
            <a:r>
              <a:rPr lang="en-US" sz="1800" b="1" dirty="0">
                <a:latin typeface="Calibri" pitchFamily="34" charset="0"/>
              </a:rPr>
              <a:t>= </a:t>
            </a:r>
            <a:r>
              <a:rPr lang="en-US" sz="1800" b="1" dirty="0" err="1">
                <a:latin typeface="Calibri" pitchFamily="34" charset="0"/>
              </a:rPr>
              <a:t>getParameter</a:t>
            </a:r>
            <a:r>
              <a:rPr lang="en-US" sz="1800" b="1" dirty="0">
                <a:latin typeface="Calibri" pitchFamily="34" charset="0"/>
              </a:rPr>
              <a:t>(“NAME”);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 dirty="0" smtClean="0">
                <a:latin typeface="Calibri" pitchFamily="34" charset="0"/>
              </a:rPr>
              <a:t>String password </a:t>
            </a:r>
            <a:r>
              <a:rPr lang="en-US" sz="1800" b="1" dirty="0">
                <a:latin typeface="Calibri" pitchFamily="34" charset="0"/>
              </a:rPr>
              <a:t>= </a:t>
            </a:r>
            <a:r>
              <a:rPr lang="en-US" sz="1800" b="1" dirty="0" err="1">
                <a:latin typeface="Calibri" pitchFamily="34" charset="0"/>
              </a:rPr>
              <a:t>getParameter</a:t>
            </a:r>
            <a:r>
              <a:rPr lang="en-US" sz="1800" b="1" dirty="0">
                <a:latin typeface="Calibri" pitchFamily="34" charset="0"/>
              </a:rPr>
              <a:t>(“PASSWORD”);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 dirty="0" err="1">
                <a:latin typeface="Calibri" pitchFamily="34" charset="0"/>
              </a:rPr>
              <a:t>conn.execute</a:t>
            </a:r>
            <a:r>
              <a:rPr lang="en-US" sz="1800" b="1" dirty="0">
                <a:latin typeface="Calibri" pitchFamily="34" charset="0"/>
              </a:rPr>
              <a:t>(</a:t>
            </a:r>
          </a:p>
          <a:p>
            <a:pPr marL="1066800" lvl="1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 dirty="0">
                <a:latin typeface="Calibri" pitchFamily="34" charset="0"/>
              </a:rPr>
              <a:t>	</a:t>
            </a:r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“SELECT * FROM logins WHERE name=” + </a:t>
            </a:r>
          </a:p>
          <a:p>
            <a:pPr marL="1066800" lvl="1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	</a:t>
            </a:r>
            <a:r>
              <a:rPr lang="en-US" sz="1800" b="1" dirty="0" smtClean="0">
                <a:latin typeface="Calibri" pitchFamily="34" charset="0"/>
              </a:rPr>
              <a:t> name </a:t>
            </a:r>
            <a:r>
              <a:rPr lang="en-US" sz="1800" b="1" dirty="0" smtClean="0">
                <a:solidFill>
                  <a:srgbClr val="FF0000"/>
                </a:solidFill>
                <a:latin typeface="Calibri" pitchFamily="34" charset="0"/>
              </a:rPr>
              <a:t>+</a:t>
            </a:r>
            <a:endParaRPr lang="en-US" sz="1800" b="1" dirty="0">
              <a:solidFill>
                <a:srgbClr val="FF0000"/>
              </a:solidFill>
              <a:latin typeface="Calibri" pitchFamily="34" charset="0"/>
            </a:endParaRPr>
          </a:p>
          <a:p>
            <a:pPr marL="1066800" lvl="1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	“ AND </a:t>
            </a:r>
            <a:r>
              <a:rPr lang="en-US" sz="1800" b="1" dirty="0" err="1">
                <a:solidFill>
                  <a:srgbClr val="FF0000"/>
                </a:solidFill>
                <a:latin typeface="Calibri" pitchFamily="34" charset="0"/>
              </a:rPr>
              <a:t>passwd</a:t>
            </a:r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=” + </a:t>
            </a:r>
          </a:p>
          <a:p>
            <a:pPr marL="1066800" lvl="1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 dirty="0">
                <a:solidFill>
                  <a:srgbClr val="FF0000"/>
                </a:solidFill>
                <a:latin typeface="Calibri" pitchFamily="34" charset="0"/>
              </a:rPr>
              <a:t>	</a:t>
            </a:r>
            <a:r>
              <a:rPr lang="en-US" sz="1800" b="1" dirty="0" smtClean="0">
                <a:latin typeface="Calibri" pitchFamily="34" charset="0"/>
              </a:rPr>
              <a:t> password</a:t>
            </a:r>
            <a:endParaRPr lang="en-US" sz="1800" b="1" dirty="0">
              <a:solidFill>
                <a:srgbClr val="FF0000"/>
              </a:solidFill>
              <a:latin typeface="Calibri" pitchFamily="34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 dirty="0">
                <a:latin typeface="Calibri" pitchFamily="34" charset="0"/>
              </a:rPr>
              <a:t>	</a:t>
            </a:r>
            <a:r>
              <a:rPr lang="en-US" sz="1800" b="1" dirty="0" smtClean="0">
                <a:latin typeface="Calibri" pitchFamily="34" charset="0"/>
              </a:rPr>
              <a:t>);</a:t>
            </a:r>
            <a:endParaRPr lang="en-US" sz="1800" b="1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5257800"/>
            <a:ext cx="78486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ctr">
              <a:lnSpc>
                <a:spcPct val="90000"/>
              </a:lnSpc>
            </a:pPr>
            <a:r>
              <a:rPr lang="en-US" dirty="0" smtClean="0">
                <a:latin typeface="+mj-lt"/>
              </a:rPr>
              <a:t>String </a:t>
            </a:r>
            <a:r>
              <a:rPr lang="en-US" dirty="0" smtClean="0">
                <a:latin typeface="+mj-lt"/>
              </a:rPr>
              <a:t>concatenation </a:t>
            </a:r>
            <a:r>
              <a:rPr lang="en-US" dirty="0" smtClean="0">
                <a:latin typeface="+mj-lt"/>
              </a:rPr>
              <a:t>translated into </a:t>
            </a:r>
            <a:r>
              <a:rPr lang="en-US" dirty="0" smtClean="0">
                <a:latin typeface="+mj-lt"/>
              </a:rPr>
              <a:t>operations on </a:t>
            </a:r>
            <a:r>
              <a:rPr lang="en-US" b="1" dirty="0" smtClean="0">
                <a:latin typeface="+mj-lt"/>
              </a:rPr>
              <a:t>String</a:t>
            </a:r>
            <a:r>
              <a:rPr lang="en-US" dirty="0" smtClean="0">
                <a:latin typeface="+mj-lt"/>
              </a:rPr>
              <a:t> and </a:t>
            </a:r>
            <a:r>
              <a:rPr lang="en-US" b="1" dirty="0" err="1" smtClean="0">
                <a:latin typeface="+mj-lt"/>
              </a:rPr>
              <a:t>StringBuffer</a:t>
            </a:r>
            <a:r>
              <a:rPr lang="en-US" dirty="0" smtClean="0">
                <a:latin typeface="+mj-lt"/>
              </a:rPr>
              <a:t> objects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SQL Injection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129027" name="Rectangle 1027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572000"/>
          </a:xfrm>
        </p:spPr>
        <p:txBody>
          <a:bodyPr numCol="2">
            <a:normAutofit/>
          </a:bodyPr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lain"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CALL	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1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.getParameter(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2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lain"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RET	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3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	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lain"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CALL	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1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.getParameter(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4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lain"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RET	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5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	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lain"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CALL	</a:t>
            </a:r>
            <a:r>
              <a:rPr lang="en-US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StringBuffer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.&lt;init&gt;(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6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lain"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RET	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7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	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lain"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CALL	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7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.append(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8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lain"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RET	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7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	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lain"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CALL	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7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.append(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3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lain"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RET	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7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	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lain"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CALL	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7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.append(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9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lain"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RET	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7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	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lain"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CALL	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7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.append(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5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lain"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RET	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7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	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lain"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CALL	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7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.toString()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lain"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RET	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10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	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lain"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CALL	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11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.execute(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10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lain"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RET	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o</a:t>
            </a:r>
            <a:r>
              <a:rPr lang="en-US" sz="1400" b="1" i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12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</a:rPr>
              <a:t>	</a:t>
            </a:r>
          </a:p>
          <a:p>
            <a:pPr marL="609600" indent="-609600">
              <a:lnSpc>
                <a:spcPct val="90000"/>
              </a:lnSpc>
            </a:pPr>
            <a:endParaRPr lang="en-US" sz="2400" dirty="0"/>
          </a:p>
        </p:txBody>
      </p:sp>
      <p:sp>
        <p:nvSpPr>
          <p:cNvPr id="4" name="Cloud 3"/>
          <p:cNvSpPr/>
          <p:nvPr/>
        </p:nvSpPr>
        <p:spPr>
          <a:xfrm>
            <a:off x="4724400" y="4648200"/>
            <a:ext cx="3581400" cy="1752600"/>
          </a:xfrm>
          <a:prstGeom prst="cloud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Old Pattern Doesn’t Work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Tainted </a:t>
            </a:r>
            <a:r>
              <a:rPr lang="en-US" sz="4000" dirty="0"/>
              <a:t>Data Problem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3581400"/>
            <a:ext cx="8686800" cy="29718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 smtClean="0"/>
              <a:t>Sources, sinks, d</a:t>
            </a:r>
            <a:r>
              <a:rPr lang="en-US" sz="2400" dirty="0" smtClean="0"/>
              <a:t>erived objects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Generalizes </a:t>
            </a:r>
            <a:r>
              <a:rPr lang="en-US" sz="2400" dirty="0"/>
              <a:t>to many </a:t>
            </a:r>
            <a:r>
              <a:rPr lang="en-US" sz="2400" dirty="0" smtClean="0"/>
              <a:t>information-flow security </a:t>
            </a:r>
            <a:r>
              <a:rPr lang="en-US" sz="2400" dirty="0"/>
              <a:t>problems: </a:t>
            </a:r>
            <a:endParaRPr lang="en-US" sz="2400" dirty="0" smtClean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cross-site </a:t>
            </a:r>
            <a:r>
              <a:rPr lang="en-US" sz="2000" dirty="0"/>
              <a:t>scripting, 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path </a:t>
            </a:r>
            <a:r>
              <a:rPr lang="en-US" sz="2000" dirty="0"/>
              <a:t>traversal, 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HTTP </a:t>
            </a:r>
            <a:r>
              <a:rPr lang="en-US" sz="2000" dirty="0" smtClean="0"/>
              <a:t>response </a:t>
            </a:r>
            <a:r>
              <a:rPr lang="en-US" sz="2000" dirty="0"/>
              <a:t>splitting, 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format </a:t>
            </a:r>
            <a:r>
              <a:rPr lang="en-US" sz="2000" dirty="0"/>
              <a:t>string attacks...</a:t>
            </a:r>
          </a:p>
        </p:txBody>
      </p:sp>
      <p:sp>
        <p:nvSpPr>
          <p:cNvPr id="152580" name="Oval 4"/>
          <p:cNvSpPr>
            <a:spLocks noChangeArrowheads="1"/>
          </p:cNvSpPr>
          <p:nvPr/>
        </p:nvSpPr>
        <p:spPr bwMode="auto">
          <a:xfrm>
            <a:off x="1905000" y="2514600"/>
            <a:ext cx="304800" cy="3048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1200" dirty="0"/>
              <a:t>o</a:t>
            </a:r>
            <a:r>
              <a:rPr lang="en-US" sz="1200" baseline="-25000" dirty="0"/>
              <a:t>1</a:t>
            </a:r>
            <a:endParaRPr lang="en-US" sz="1200" dirty="0"/>
          </a:p>
        </p:txBody>
      </p:sp>
      <p:grpSp>
        <p:nvGrpSpPr>
          <p:cNvPr id="152597" name="Group 21"/>
          <p:cNvGrpSpPr>
            <a:grpSpLocks/>
          </p:cNvGrpSpPr>
          <p:nvPr/>
        </p:nvGrpSpPr>
        <p:grpSpPr bwMode="auto">
          <a:xfrm>
            <a:off x="2222500" y="2514600"/>
            <a:ext cx="1511300" cy="304800"/>
            <a:chOff x="1400" y="1584"/>
            <a:chExt cx="952" cy="192"/>
          </a:xfrm>
        </p:grpSpPr>
        <p:sp>
          <p:nvSpPr>
            <p:cNvPr id="152581" name="Oval 5"/>
            <p:cNvSpPr>
              <a:spLocks noChangeArrowheads="1"/>
            </p:cNvSpPr>
            <p:nvPr/>
          </p:nvSpPr>
          <p:spPr bwMode="auto">
            <a:xfrm>
              <a:off x="2160" y="1584"/>
              <a:ext cx="192" cy="19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sz="1200" dirty="0"/>
                <a:t>o</a:t>
              </a:r>
              <a:r>
                <a:rPr lang="en-US" sz="1200" baseline="-25000" dirty="0"/>
                <a:t>2</a:t>
              </a:r>
              <a:endParaRPr lang="en-US" sz="1200" dirty="0"/>
            </a:p>
          </p:txBody>
        </p:sp>
        <p:cxnSp>
          <p:nvCxnSpPr>
            <p:cNvPr id="152591" name="AutoShape 15"/>
            <p:cNvCxnSpPr>
              <a:cxnSpLocks noChangeShapeType="1"/>
              <a:stCxn id="152580" idx="6"/>
              <a:endCxn id="152581" idx="2"/>
            </p:cNvCxnSpPr>
            <p:nvPr/>
          </p:nvCxnSpPr>
          <p:spPr bwMode="auto">
            <a:xfrm>
              <a:off x="1400" y="1680"/>
              <a:ext cx="752" cy="0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</p:grpSp>
      <p:grpSp>
        <p:nvGrpSpPr>
          <p:cNvPr id="152595" name="Group 19"/>
          <p:cNvGrpSpPr>
            <a:grpSpLocks/>
          </p:cNvGrpSpPr>
          <p:nvPr/>
        </p:nvGrpSpPr>
        <p:grpSpPr bwMode="auto">
          <a:xfrm>
            <a:off x="3746500" y="2514600"/>
            <a:ext cx="1587500" cy="304800"/>
            <a:chOff x="2360" y="1584"/>
            <a:chExt cx="1000" cy="192"/>
          </a:xfrm>
        </p:grpSpPr>
        <p:sp>
          <p:nvSpPr>
            <p:cNvPr id="152582" name="Oval 6"/>
            <p:cNvSpPr>
              <a:spLocks noChangeArrowheads="1"/>
            </p:cNvSpPr>
            <p:nvPr/>
          </p:nvSpPr>
          <p:spPr bwMode="auto">
            <a:xfrm>
              <a:off x="3168" y="1584"/>
              <a:ext cx="192" cy="19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sz="1200"/>
                <a:t>o</a:t>
              </a:r>
              <a:r>
                <a:rPr lang="en-US" sz="1200" baseline="-25000"/>
                <a:t>3</a:t>
              </a:r>
              <a:endParaRPr lang="en-US" sz="1200"/>
            </a:p>
          </p:txBody>
        </p:sp>
        <p:cxnSp>
          <p:nvCxnSpPr>
            <p:cNvPr id="152592" name="AutoShape 16"/>
            <p:cNvCxnSpPr>
              <a:cxnSpLocks noChangeShapeType="1"/>
              <a:stCxn id="152581" idx="6"/>
              <a:endCxn id="152582" idx="2"/>
            </p:cNvCxnSpPr>
            <p:nvPr/>
          </p:nvCxnSpPr>
          <p:spPr bwMode="auto">
            <a:xfrm>
              <a:off x="2360" y="1680"/>
              <a:ext cx="800" cy="0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1690759" y="3166646"/>
            <a:ext cx="7476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alibri" pitchFamily="34" charset="0"/>
              </a:rPr>
              <a:t>source</a:t>
            </a:r>
            <a:endParaRPr lang="en-US" b="1" dirty="0">
              <a:latin typeface="Calibr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85897" y="3166646"/>
            <a:ext cx="5245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alibri" pitchFamily="34" charset="0"/>
              </a:rPr>
              <a:t>sink</a:t>
            </a:r>
            <a:endParaRPr lang="en-US" b="1" dirty="0">
              <a:latin typeface="Calibri" pitchFamily="34" charset="0"/>
            </a:endParaRPr>
          </a:p>
        </p:txBody>
      </p:sp>
      <p:grpSp>
        <p:nvGrpSpPr>
          <p:cNvPr id="15" name="Group 19"/>
          <p:cNvGrpSpPr>
            <a:grpSpLocks/>
          </p:cNvGrpSpPr>
          <p:nvPr/>
        </p:nvGrpSpPr>
        <p:grpSpPr bwMode="auto">
          <a:xfrm>
            <a:off x="5410200" y="2514600"/>
            <a:ext cx="1587500" cy="304800"/>
            <a:chOff x="2360" y="1584"/>
            <a:chExt cx="1000" cy="192"/>
          </a:xfrm>
        </p:grpSpPr>
        <p:sp>
          <p:nvSpPr>
            <p:cNvPr id="16" name="Oval 6"/>
            <p:cNvSpPr>
              <a:spLocks noChangeArrowheads="1"/>
            </p:cNvSpPr>
            <p:nvPr/>
          </p:nvSpPr>
          <p:spPr bwMode="auto">
            <a:xfrm>
              <a:off x="3168" y="1584"/>
              <a:ext cx="192" cy="19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sz="1200" dirty="0" smtClean="0"/>
                <a:t>o</a:t>
              </a:r>
              <a:r>
                <a:rPr lang="en-US" sz="1200" baseline="-25000" dirty="0" smtClean="0"/>
                <a:t>4</a:t>
              </a:r>
              <a:endParaRPr lang="en-US" sz="1200" dirty="0"/>
            </a:p>
          </p:txBody>
        </p:sp>
        <p:cxnSp>
          <p:nvCxnSpPr>
            <p:cNvPr id="18" name="AutoShape 16"/>
            <p:cNvCxnSpPr>
              <a:cxnSpLocks noChangeShapeType="1"/>
              <a:endCxn id="16" idx="2"/>
            </p:cNvCxnSpPr>
            <p:nvPr/>
          </p:nvCxnSpPr>
          <p:spPr bwMode="auto">
            <a:xfrm>
              <a:off x="2360" y="1680"/>
              <a:ext cx="800" cy="0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9" grpId="0" uiExpand="1" build="p"/>
      <p:bldP spid="152580" grpId="0" animBg="1" autoUpdateAnimBg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828800"/>
            <a:ext cx="7696200" cy="3657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Derived </a:t>
            </a:r>
            <a:r>
              <a:rPr lang="en-US" dirty="0"/>
              <a:t>String Query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/>
        <p:txBody>
          <a:bodyPr lIns="274320"/>
          <a:lstStyle/>
          <a:p>
            <a:pPr>
              <a:buFont typeface="Wingdings" pitchFamily="2" charset="2"/>
              <a:buNone/>
            </a:pPr>
            <a:r>
              <a:rPr lang="en-US" sz="2000" b="1" dirty="0" smtClean="0">
                <a:solidFill>
                  <a:srgbClr val="0070C0"/>
                </a:solidFill>
                <a:latin typeface="Calibri" pitchFamily="34" charset="0"/>
              </a:rPr>
              <a:t>query</a:t>
            </a:r>
            <a:r>
              <a:rPr lang="en-US" sz="2000" b="1" dirty="0" smtClean="0">
                <a:latin typeface="Calibri" pitchFamily="34" charset="0"/>
              </a:rPr>
              <a:t> </a:t>
            </a:r>
            <a:r>
              <a:rPr lang="en-US" sz="2000" b="1" dirty="0">
                <a:latin typeface="Calibri" pitchFamily="34" charset="0"/>
              </a:rPr>
              <a:t>derived (Object x)</a:t>
            </a: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latin typeface="Calibri" pitchFamily="34" charset="0"/>
              </a:rPr>
              <a:t>    </a:t>
            </a:r>
            <a:r>
              <a:rPr lang="en-US" sz="2000" b="1" dirty="0">
                <a:solidFill>
                  <a:srgbClr val="0070C0"/>
                </a:solidFill>
                <a:latin typeface="Calibri" pitchFamily="34" charset="0"/>
              </a:rPr>
              <a:t>uses</a:t>
            </a:r>
            <a:r>
              <a:rPr lang="en-US" sz="2000" b="1" dirty="0">
                <a:latin typeface="Calibri" pitchFamily="34" charset="0"/>
              </a:rPr>
              <a:t> Object temp;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latin typeface="Calibri" pitchFamily="34" charset="0"/>
              </a:rPr>
              <a:t>    </a:t>
            </a:r>
            <a:r>
              <a:rPr lang="en-US" sz="2000" b="1" dirty="0">
                <a:solidFill>
                  <a:srgbClr val="0070C0"/>
                </a:solidFill>
                <a:latin typeface="Calibri" pitchFamily="34" charset="0"/>
              </a:rPr>
              <a:t>returns</a:t>
            </a:r>
            <a:r>
              <a:rPr lang="en-US" sz="2000" b="1" dirty="0">
                <a:latin typeface="Calibri" pitchFamily="34" charset="0"/>
              </a:rPr>
              <a:t> Object d;</a:t>
            </a: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solidFill>
                  <a:srgbClr val="0070C0"/>
                </a:solidFill>
                <a:latin typeface="Calibri" pitchFamily="34" charset="0"/>
              </a:rPr>
              <a:t>matches</a:t>
            </a:r>
            <a:r>
              <a:rPr lang="en-US" sz="2000" b="1" dirty="0" smtClean="0">
                <a:latin typeface="Calibri" pitchFamily="34" charset="0"/>
              </a:rPr>
              <a:t> </a:t>
            </a:r>
            <a:r>
              <a:rPr lang="en-US" sz="2000" b="1" dirty="0">
                <a:latin typeface="Calibri" pitchFamily="34" charset="0"/>
              </a:rPr>
              <a:t>{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latin typeface="Calibri" pitchFamily="34" charset="0"/>
              </a:rPr>
              <a:t>	</a:t>
            </a:r>
            <a:r>
              <a:rPr lang="en-US" sz="2000" b="1" dirty="0" smtClean="0">
                <a:latin typeface="Calibri" pitchFamily="34" charset="0"/>
              </a:rPr>
              <a:t>{ </a:t>
            </a:r>
            <a:r>
              <a:rPr lang="en-US" sz="2000" b="1" dirty="0" err="1">
                <a:latin typeface="Calibri" pitchFamily="34" charset="0"/>
              </a:rPr>
              <a:t>temp.append</a:t>
            </a:r>
            <a:r>
              <a:rPr lang="en-US" sz="2000" b="1" dirty="0">
                <a:latin typeface="Calibri" pitchFamily="34" charset="0"/>
              </a:rPr>
              <a:t>(x); d := 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derived</a:t>
            </a:r>
            <a:r>
              <a:rPr lang="en-US" sz="2000" b="1" dirty="0">
                <a:latin typeface="Calibri" pitchFamily="34" charset="0"/>
              </a:rPr>
              <a:t>(temp); }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latin typeface="Calibri" pitchFamily="34" charset="0"/>
              </a:rPr>
              <a:t>  </a:t>
            </a:r>
            <a:r>
              <a:rPr lang="en-US" sz="2000" b="1" dirty="0" smtClean="0">
                <a:latin typeface="Calibri" pitchFamily="34" charset="0"/>
              </a:rPr>
              <a:t>| </a:t>
            </a:r>
            <a:r>
              <a:rPr lang="en-US" sz="2000" b="1" dirty="0">
                <a:latin typeface="Calibri" pitchFamily="34" charset="0"/>
              </a:rPr>
              <a:t>{ temp = </a:t>
            </a:r>
            <a:r>
              <a:rPr lang="en-US" sz="2000" b="1" dirty="0" err="1">
                <a:latin typeface="Calibri" pitchFamily="34" charset="0"/>
              </a:rPr>
              <a:t>x.toString</a:t>
            </a:r>
            <a:r>
              <a:rPr lang="en-US" sz="2000" b="1" dirty="0">
                <a:latin typeface="Calibri" pitchFamily="34" charset="0"/>
              </a:rPr>
              <a:t>(); d := 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derived</a:t>
            </a:r>
            <a:r>
              <a:rPr lang="en-US" sz="2000" b="1" dirty="0">
                <a:latin typeface="Calibri" pitchFamily="34" charset="0"/>
              </a:rPr>
              <a:t>(temp); }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latin typeface="Calibri" pitchFamily="34" charset="0"/>
              </a:rPr>
              <a:t>  | { d := x; </a:t>
            </a:r>
            <a:r>
              <a:rPr lang="en-US" sz="2000" b="1" dirty="0" smtClean="0">
                <a:latin typeface="Calibri" pitchFamily="34" charset="0"/>
              </a:rPr>
              <a:t>}</a:t>
            </a: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latin typeface="Calibri" pitchFamily="34" charset="0"/>
              </a:rPr>
              <a:t>}</a:t>
            </a:r>
            <a:endParaRPr lang="en-US" sz="20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828800"/>
            <a:ext cx="7848600" cy="3429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</a:t>
            </a:r>
            <a:r>
              <a:rPr lang="en-US" dirty="0"/>
              <a:t>Main Query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dirty="0">
                <a:latin typeface="Calibri" pitchFamily="34" charset="0"/>
              </a:rPr>
              <a:t>	</a:t>
            </a:r>
            <a:r>
              <a:rPr lang="en-US" sz="2000" b="1" dirty="0">
                <a:solidFill>
                  <a:srgbClr val="0070C0"/>
                </a:solidFill>
                <a:latin typeface="Calibri" pitchFamily="34" charset="0"/>
              </a:rPr>
              <a:t>query</a:t>
            </a:r>
            <a:r>
              <a:rPr lang="en-US" sz="2000" b="1" dirty="0">
                <a:latin typeface="Calibri" pitchFamily="34" charset="0"/>
              </a:rPr>
              <a:t> main()</a:t>
            </a:r>
            <a:br>
              <a:rPr lang="en-US" sz="2000" b="1" dirty="0">
                <a:latin typeface="Calibri" pitchFamily="34" charset="0"/>
              </a:rPr>
            </a:br>
            <a:r>
              <a:rPr lang="en-US" sz="2000" b="1" dirty="0" smtClean="0">
                <a:latin typeface="Calibri" pitchFamily="34" charset="0"/>
              </a:rPr>
              <a:t>	</a:t>
            </a:r>
            <a:r>
              <a:rPr lang="en-US" sz="2000" b="1" dirty="0" smtClean="0">
                <a:solidFill>
                  <a:srgbClr val="0070C0"/>
                </a:solidFill>
                <a:latin typeface="Calibri" pitchFamily="34" charset="0"/>
              </a:rPr>
              <a:t>uses </a:t>
            </a:r>
            <a:r>
              <a:rPr lang="en-US" sz="2000" b="1" dirty="0">
                <a:latin typeface="Calibri" pitchFamily="34" charset="0"/>
              </a:rPr>
              <a:t>String x</a:t>
            </a:r>
            <a:r>
              <a:rPr lang="en-US" sz="2000" b="1" dirty="0">
                <a:solidFill>
                  <a:schemeClr val="tx2"/>
                </a:solidFill>
                <a:latin typeface="Calibri" pitchFamily="34" charset="0"/>
              </a:rPr>
              <a:t>, 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final</a:t>
            </a:r>
            <a:r>
              <a:rPr lang="en-US" sz="2000" b="1" dirty="0">
                <a:latin typeface="Calibri" pitchFamily="34" charset="0"/>
              </a:rPr>
              <a:t>;</a:t>
            </a:r>
            <a:br>
              <a:rPr lang="en-US" sz="2000" b="1" dirty="0">
                <a:latin typeface="Calibri" pitchFamily="34" charset="0"/>
              </a:rPr>
            </a:br>
            <a:r>
              <a:rPr lang="en-US" sz="2000" b="1" dirty="0">
                <a:solidFill>
                  <a:srgbClr val="0070C0"/>
                </a:solidFill>
                <a:latin typeface="Calibri" pitchFamily="34" charset="0"/>
              </a:rPr>
              <a:t>matches</a:t>
            </a:r>
            <a:r>
              <a:rPr lang="en-US" sz="2000" b="1" dirty="0">
                <a:latin typeface="Calibri" pitchFamily="34" charset="0"/>
              </a:rPr>
              <a:t> {</a:t>
            </a:r>
            <a:br>
              <a:rPr lang="en-US" sz="2000" b="1" dirty="0">
                <a:latin typeface="Calibri" pitchFamily="34" charset="0"/>
              </a:rPr>
            </a:br>
            <a:r>
              <a:rPr lang="en-US" sz="2000" b="1" dirty="0" smtClean="0">
                <a:latin typeface="Calibri" pitchFamily="34" charset="0"/>
              </a:rPr>
              <a:t>     </a:t>
            </a:r>
            <a:r>
              <a:rPr lang="en-US" sz="2000" b="1" dirty="0" err="1" smtClean="0">
                <a:latin typeface="Calibri" pitchFamily="34" charset="0"/>
              </a:rPr>
              <a:t>param</a:t>
            </a:r>
            <a:r>
              <a:rPr lang="en-US" sz="2000" b="1" dirty="0" smtClean="0">
                <a:latin typeface="Calibri" pitchFamily="34" charset="0"/>
              </a:rPr>
              <a:t> </a:t>
            </a:r>
            <a:r>
              <a:rPr lang="en-US" sz="2000" b="1" dirty="0">
                <a:latin typeface="Calibri" pitchFamily="34" charset="0"/>
              </a:rPr>
              <a:t>= </a:t>
            </a:r>
            <a:r>
              <a:rPr lang="en-US" sz="2000" b="1" dirty="0" err="1">
                <a:latin typeface="Calibri" pitchFamily="34" charset="0"/>
              </a:rPr>
              <a:t>HttpServletRequest.getParameter</a:t>
            </a:r>
            <a:r>
              <a:rPr lang="en-US" sz="2000" b="1" dirty="0">
                <a:latin typeface="Calibri" pitchFamily="34" charset="0"/>
              </a:rPr>
              <a:t>(_)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latin typeface="Calibri" pitchFamily="34" charset="0"/>
              </a:rPr>
              <a:t>	  | </a:t>
            </a:r>
            <a:r>
              <a:rPr lang="en-US" sz="2000" b="1" dirty="0" err="1" smtClean="0">
                <a:latin typeface="Calibri" pitchFamily="34" charset="0"/>
              </a:rPr>
              <a:t>param</a:t>
            </a:r>
            <a:r>
              <a:rPr lang="en-US" sz="2000" b="1" dirty="0" smtClean="0">
                <a:latin typeface="Calibri" pitchFamily="34" charset="0"/>
              </a:rPr>
              <a:t> </a:t>
            </a:r>
            <a:r>
              <a:rPr lang="en-US" sz="2000" b="1" dirty="0">
                <a:latin typeface="Calibri" pitchFamily="34" charset="0"/>
              </a:rPr>
              <a:t>= </a:t>
            </a:r>
            <a:r>
              <a:rPr lang="en-US" sz="2000" b="1" dirty="0" err="1">
                <a:latin typeface="Calibri" pitchFamily="34" charset="0"/>
              </a:rPr>
              <a:t>HttpServletRequest.getHeader</a:t>
            </a:r>
            <a:r>
              <a:rPr lang="en-US" sz="2000" b="1" dirty="0">
                <a:latin typeface="Calibri" pitchFamily="34" charset="0"/>
              </a:rPr>
              <a:t>(_);</a:t>
            </a:r>
          </a:p>
          <a:p>
            <a:pPr>
              <a:buFont typeface="Wingdings" pitchFamily="2" charset="2"/>
              <a:buNone/>
            </a:pPr>
            <a:r>
              <a:rPr lang="en-US" sz="2000" b="1" dirty="0">
                <a:latin typeface="Calibri" pitchFamily="34" charset="0"/>
              </a:rPr>
              <a:t>	</a:t>
            </a:r>
            <a:r>
              <a:rPr lang="en-US" sz="2000" b="1" dirty="0" smtClean="0">
                <a:latin typeface="Calibri" pitchFamily="34" charset="0"/>
              </a:rPr>
              <a:t>     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</a:rPr>
              <a:t>final 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:= 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</a:rPr>
              <a:t>derived(</a:t>
            </a:r>
            <a:r>
              <a:rPr lang="en-US" sz="2000" b="1" dirty="0" err="1" smtClean="0">
                <a:solidFill>
                  <a:srgbClr val="FF0000"/>
                </a:solidFill>
                <a:latin typeface="Calibri" pitchFamily="34" charset="0"/>
              </a:rPr>
              <a:t>param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</a:rPr>
              <a:t>);</a:t>
            </a:r>
            <a:endParaRPr lang="en-US" sz="2000" b="1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</a:rPr>
              <a:t>     </a:t>
            </a:r>
            <a:r>
              <a:rPr lang="en-US" sz="2000" b="1" dirty="0" err="1" smtClean="0">
                <a:solidFill>
                  <a:srgbClr val="FF0000"/>
                </a:solidFill>
                <a:latin typeface="Calibri" pitchFamily="34" charset="0"/>
              </a:rPr>
              <a:t>Connection.execute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</a:rPr>
              <a:t>(final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);</a:t>
            </a:r>
            <a:r>
              <a:rPr lang="en-US" sz="2000" b="1" dirty="0">
                <a:latin typeface="Calibri" pitchFamily="34" charset="0"/>
              </a:rPr>
              <a:t/>
            </a:r>
            <a:br>
              <a:rPr lang="en-US" sz="2000" b="1" dirty="0">
                <a:latin typeface="Calibri" pitchFamily="34" charset="0"/>
              </a:rPr>
            </a:br>
            <a:r>
              <a:rPr lang="en-US" sz="2000" b="1" dirty="0">
                <a:latin typeface="Calibri" pitchFamily="34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Defending Against Attacks</a:t>
            </a:r>
            <a:endParaRPr lang="en-US" dirty="0"/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257800"/>
            <a:ext cx="8229600" cy="1295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Sanitizes user-derived input</a:t>
            </a:r>
          </a:p>
          <a:p>
            <a:r>
              <a:rPr lang="en-US" sz="2800" dirty="0" smtClean="0"/>
              <a:t>Dangerous </a:t>
            </a:r>
            <a:r>
              <a:rPr lang="en-US" sz="2800" dirty="0"/>
              <a:t>data cannot reach the database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1676400"/>
            <a:ext cx="7543800" cy="3200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rgbClr val="0070C0"/>
                </a:solidFill>
                <a:latin typeface="Calibri" pitchFamily="34" charset="0"/>
              </a:rPr>
              <a:t>query</a:t>
            </a:r>
            <a:r>
              <a:rPr lang="en-US" sz="1800" b="1" dirty="0" smtClean="0">
                <a:latin typeface="Calibri" pitchFamily="34" charset="0"/>
              </a:rPr>
              <a:t> main()</a:t>
            </a:r>
            <a:br>
              <a:rPr lang="en-US" sz="1800" b="1" dirty="0" smtClean="0">
                <a:latin typeface="Calibri" pitchFamily="34" charset="0"/>
              </a:rPr>
            </a:br>
            <a:r>
              <a:rPr lang="en-US" sz="1800" b="1" dirty="0" smtClean="0">
                <a:latin typeface="Calibri" pitchFamily="34" charset="0"/>
              </a:rPr>
              <a:t> </a:t>
            </a:r>
            <a:r>
              <a:rPr lang="en-US" sz="1800" b="1" dirty="0" smtClean="0">
                <a:latin typeface="Calibri" pitchFamily="34" charset="0"/>
              </a:rPr>
              <a:t>   </a:t>
            </a:r>
            <a:r>
              <a:rPr lang="en-US" sz="1800" b="1" dirty="0" smtClean="0">
                <a:solidFill>
                  <a:srgbClr val="0070C0"/>
                </a:solidFill>
                <a:latin typeface="Calibri" pitchFamily="34" charset="0"/>
              </a:rPr>
              <a:t>uses </a:t>
            </a:r>
            <a:r>
              <a:rPr lang="en-US" sz="1800" b="1" dirty="0" smtClean="0">
                <a:latin typeface="Calibri" pitchFamily="34" charset="0"/>
              </a:rPr>
              <a:t>String </a:t>
            </a:r>
            <a:r>
              <a:rPr lang="en-US" sz="1800" b="1" dirty="0" err="1" smtClean="0">
                <a:latin typeface="Calibri" pitchFamily="34" charset="0"/>
              </a:rPr>
              <a:t>param</a:t>
            </a:r>
            <a:r>
              <a:rPr lang="en-US" sz="1800" b="1" dirty="0" smtClean="0">
                <a:latin typeface="Calibri" pitchFamily="34" charset="0"/>
              </a:rPr>
              <a:t>, </a:t>
            </a:r>
            <a:r>
              <a:rPr lang="en-US" sz="1800" b="1" dirty="0" smtClean="0">
                <a:latin typeface="Calibri" pitchFamily="34" charset="0"/>
              </a:rPr>
              <a:t>final;</a:t>
            </a:r>
            <a:br>
              <a:rPr lang="en-US" sz="1800" b="1" dirty="0" smtClean="0">
                <a:latin typeface="Calibri" pitchFamily="34" charset="0"/>
              </a:rPr>
            </a:br>
            <a:r>
              <a:rPr lang="en-US" sz="1800" b="1" dirty="0" smtClean="0">
                <a:solidFill>
                  <a:srgbClr val="0070C0"/>
                </a:solidFill>
                <a:latin typeface="Calibri" pitchFamily="34" charset="0"/>
              </a:rPr>
              <a:t>matches</a:t>
            </a:r>
            <a:r>
              <a:rPr lang="en-US" sz="1800" b="1" dirty="0" smtClean="0">
                <a:latin typeface="Calibri" pitchFamily="34" charset="0"/>
              </a:rPr>
              <a:t> {</a:t>
            </a:r>
            <a:br>
              <a:rPr lang="en-US" sz="1800" b="1" dirty="0" smtClean="0">
                <a:latin typeface="Calibri" pitchFamily="34" charset="0"/>
              </a:rPr>
            </a:br>
            <a:r>
              <a:rPr lang="en-US" sz="1800" b="1" dirty="0" smtClean="0">
                <a:latin typeface="Calibri" pitchFamily="34" charset="0"/>
              </a:rPr>
              <a:t>       </a:t>
            </a:r>
            <a:r>
              <a:rPr lang="en-US" sz="1800" b="1" dirty="0" err="1" smtClean="0">
                <a:latin typeface="Calibri" pitchFamily="34" charset="0"/>
              </a:rPr>
              <a:t>param</a:t>
            </a:r>
            <a:r>
              <a:rPr lang="en-US" sz="1800" b="1" dirty="0" smtClean="0">
                <a:latin typeface="Calibri" pitchFamily="34" charset="0"/>
              </a:rPr>
              <a:t> </a:t>
            </a:r>
            <a:r>
              <a:rPr lang="en-US" sz="1800" b="1" dirty="0" smtClean="0">
                <a:latin typeface="Calibri" pitchFamily="34" charset="0"/>
              </a:rPr>
              <a:t>= </a:t>
            </a:r>
            <a:r>
              <a:rPr lang="en-US" sz="1800" b="1" dirty="0" err="1" smtClean="0">
                <a:latin typeface="Calibri" pitchFamily="34" charset="0"/>
              </a:rPr>
              <a:t>HttpServletRequest.getParameter</a:t>
            </a:r>
            <a:r>
              <a:rPr lang="en-US" sz="1800" b="1" dirty="0" smtClean="0">
                <a:latin typeface="Calibri" pitchFamily="34" charset="0"/>
              </a:rPr>
              <a:t>(_)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alibri" pitchFamily="34" charset="0"/>
              </a:rPr>
              <a:t>    | </a:t>
            </a:r>
            <a:r>
              <a:rPr lang="en-US" sz="1800" b="1" dirty="0" err="1" smtClean="0">
                <a:latin typeface="Calibri" pitchFamily="34" charset="0"/>
              </a:rPr>
              <a:t>param</a:t>
            </a:r>
            <a:r>
              <a:rPr lang="en-US" sz="1800" b="1" dirty="0" smtClean="0">
                <a:latin typeface="Calibri" pitchFamily="34" charset="0"/>
              </a:rPr>
              <a:t> </a:t>
            </a:r>
            <a:r>
              <a:rPr lang="en-US" sz="1800" b="1" dirty="0" smtClean="0">
                <a:latin typeface="Calibri" pitchFamily="34" charset="0"/>
              </a:rPr>
              <a:t>= </a:t>
            </a:r>
            <a:r>
              <a:rPr lang="en-US" sz="1800" b="1" dirty="0" err="1" smtClean="0">
                <a:latin typeface="Calibri" pitchFamily="34" charset="0"/>
              </a:rPr>
              <a:t>HttpServletRequest.getHeader</a:t>
            </a:r>
            <a:r>
              <a:rPr lang="en-US" sz="1800" b="1" dirty="0" smtClean="0">
                <a:latin typeface="Calibri" pitchFamily="34" charset="0"/>
              </a:rPr>
              <a:t>(_);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alibri" pitchFamily="34" charset="0"/>
              </a:rPr>
              <a:t>  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alibri" pitchFamily="34" charset="0"/>
              </a:rPr>
              <a:t>       final := </a:t>
            </a:r>
            <a:r>
              <a:rPr lang="en-US" sz="1800" b="1" dirty="0" smtClean="0">
                <a:latin typeface="Calibri" pitchFamily="34" charset="0"/>
              </a:rPr>
              <a:t>derived(</a:t>
            </a:r>
            <a:r>
              <a:rPr lang="en-US" sz="1800" b="1" dirty="0" err="1" smtClean="0">
                <a:latin typeface="Calibri" pitchFamily="34" charset="0"/>
              </a:rPr>
              <a:t>param</a:t>
            </a:r>
            <a:r>
              <a:rPr lang="en-US" sz="1800" b="1" dirty="0" smtClean="0">
                <a:latin typeface="Calibri" pitchFamily="34" charset="0"/>
              </a:rPr>
              <a:t>);</a:t>
            </a:r>
            <a:endParaRPr lang="en-US" sz="1800" b="1" dirty="0" smtClean="0">
              <a:latin typeface="Calibri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alibri" pitchFamily="34" charset="0"/>
              </a:rPr>
              <a:t>  }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alibri" pitchFamily="34" charset="0"/>
              </a:rPr>
              <a:t>  </a:t>
            </a:r>
            <a:r>
              <a:rPr lang="en-US" sz="1800" b="1" dirty="0" smtClean="0">
                <a:solidFill>
                  <a:srgbClr val="FF0000"/>
                </a:solidFill>
                <a:latin typeface="Calibri" pitchFamily="34" charset="0"/>
              </a:rPr>
              <a:t>replaces 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rgbClr val="FF0000"/>
                </a:solidFill>
                <a:latin typeface="Calibri" pitchFamily="34" charset="0"/>
              </a:rPr>
              <a:t>	</a:t>
            </a:r>
            <a:r>
              <a:rPr lang="en-US" sz="1800" b="1" dirty="0" err="1" smtClean="0">
                <a:solidFill>
                  <a:srgbClr val="FF0000"/>
                </a:solidFill>
                <a:latin typeface="Calibri" pitchFamily="34" charset="0"/>
              </a:rPr>
              <a:t>Connection.execute</a:t>
            </a:r>
            <a:r>
              <a:rPr lang="en-US" sz="1800" b="1" dirty="0" smtClean="0">
                <a:solidFill>
                  <a:srgbClr val="FF0000"/>
                </a:solidFill>
                <a:latin typeface="Calibri" pitchFamily="34" charset="0"/>
              </a:rPr>
              <a:t>(final) with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rgbClr val="FF0000"/>
                </a:solidFill>
                <a:latin typeface="Calibri" pitchFamily="34" charset="0"/>
              </a:rPr>
              <a:t>      	</a:t>
            </a:r>
            <a:r>
              <a:rPr lang="en-US" sz="1800" b="1" dirty="0" err="1" smtClean="0">
                <a:solidFill>
                  <a:srgbClr val="FF0000"/>
                </a:solidFill>
                <a:latin typeface="Calibri" pitchFamily="34" charset="0"/>
              </a:rPr>
              <a:t>SQLUtil.safeExecute</a:t>
            </a:r>
            <a:r>
              <a:rPr lang="en-US" sz="1800" b="1" dirty="0" smtClean="0">
                <a:solidFill>
                  <a:srgbClr val="FF0000"/>
                </a:solidFill>
                <a:latin typeface="Calibri" pitchFamily="34" charset="0"/>
              </a:rPr>
              <a:t>(</a:t>
            </a:r>
            <a:r>
              <a:rPr lang="en-US" sz="1800" b="1" dirty="0" err="1" smtClean="0">
                <a:solidFill>
                  <a:srgbClr val="FF0000"/>
                </a:solidFill>
                <a:latin typeface="Calibri" pitchFamily="34" charset="0"/>
              </a:rPr>
              <a:t>param</a:t>
            </a:r>
            <a:r>
              <a:rPr lang="en-US" sz="1800" b="1" dirty="0" smtClean="0">
                <a:solidFill>
                  <a:srgbClr val="FF0000"/>
                </a:solidFill>
                <a:latin typeface="Calibri" pitchFamily="34" charset="0"/>
              </a:rPr>
              <a:t>, </a:t>
            </a:r>
            <a:r>
              <a:rPr lang="en-US" sz="1800" b="1" dirty="0" smtClean="0">
                <a:solidFill>
                  <a:srgbClr val="FF0000"/>
                </a:solidFill>
                <a:latin typeface="Calibri" pitchFamily="34" charset="0"/>
              </a:rPr>
              <a:t>final);</a:t>
            </a:r>
            <a:endParaRPr lang="en-US" sz="1800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Remaining PQL </a:t>
            </a:r>
            <a:r>
              <a:rPr lang="en-US" dirty="0"/>
              <a:t>Constructs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46275"/>
            <a:ext cx="7772400" cy="4530725"/>
          </a:xfrm>
        </p:spPr>
        <p:txBody>
          <a:bodyPr/>
          <a:lstStyle/>
          <a:p>
            <a:r>
              <a:rPr lang="en-US" dirty="0"/>
              <a:t>Partial order</a:t>
            </a:r>
          </a:p>
          <a:p>
            <a:pPr lvl="1"/>
            <a:r>
              <a:rPr lang="en-US" b="1" dirty="0" smtClean="0">
                <a:latin typeface="Courier New" pitchFamily="49" charset="0"/>
              </a:rPr>
              <a:t>{ </a:t>
            </a:r>
            <a:r>
              <a:rPr lang="en-US" b="1" dirty="0" err="1" smtClean="0">
                <a:latin typeface="Courier New" pitchFamily="49" charset="0"/>
              </a:rPr>
              <a:t>o.a</a:t>
            </a:r>
            <a:r>
              <a:rPr lang="en-US" b="1" dirty="0">
                <a:latin typeface="Courier New" pitchFamily="49" charset="0"/>
              </a:rPr>
              <a:t>(), </a:t>
            </a:r>
            <a:r>
              <a:rPr lang="en-US" b="1" dirty="0" err="1" smtClean="0">
                <a:latin typeface="Courier New" pitchFamily="49" charset="0"/>
              </a:rPr>
              <a:t>o.b</a:t>
            </a:r>
            <a:r>
              <a:rPr lang="en-US" b="1" dirty="0">
                <a:latin typeface="Courier New" pitchFamily="49" charset="0"/>
              </a:rPr>
              <a:t>(), </a:t>
            </a:r>
            <a:r>
              <a:rPr lang="en-US" b="1" dirty="0" err="1" smtClean="0">
                <a:latin typeface="Courier New" pitchFamily="49" charset="0"/>
              </a:rPr>
              <a:t>o.c</a:t>
            </a:r>
            <a:r>
              <a:rPr lang="en-US" b="1" dirty="0">
                <a:latin typeface="Courier New" pitchFamily="49" charset="0"/>
              </a:rPr>
              <a:t>(); }</a:t>
            </a:r>
          </a:p>
          <a:p>
            <a:pPr lvl="1"/>
            <a:r>
              <a:rPr lang="en-US" dirty="0"/>
              <a:t>Match calls to </a:t>
            </a:r>
            <a:r>
              <a:rPr lang="en-US" b="1" dirty="0" smtClean="0">
                <a:latin typeface="Courier New" pitchFamily="49" charset="0"/>
              </a:rPr>
              <a:t>a</a:t>
            </a:r>
            <a:r>
              <a:rPr lang="en-US" dirty="0" smtClean="0"/>
              <a:t>, </a:t>
            </a:r>
            <a:r>
              <a:rPr lang="en-US" b="1" dirty="0" smtClean="0">
                <a:latin typeface="Courier New" pitchFamily="49" charset="0"/>
              </a:rPr>
              <a:t>b</a:t>
            </a:r>
            <a:r>
              <a:rPr lang="en-US" dirty="0" smtClean="0"/>
              <a:t>, </a:t>
            </a:r>
            <a:r>
              <a:rPr lang="en-US" dirty="0"/>
              <a:t>and </a:t>
            </a:r>
            <a:r>
              <a:rPr lang="en-US" b="1" dirty="0">
                <a:latin typeface="Courier New" pitchFamily="49" charset="0"/>
              </a:rPr>
              <a:t>c</a:t>
            </a:r>
            <a:r>
              <a:rPr lang="en-US" dirty="0"/>
              <a:t> on </a:t>
            </a:r>
            <a:r>
              <a:rPr lang="en-US" b="1" dirty="0" smtClean="0">
                <a:latin typeface="Courier New" pitchFamily="49" charset="0"/>
              </a:rPr>
              <a:t>o</a:t>
            </a:r>
            <a:r>
              <a:rPr lang="en-US" dirty="0" smtClean="0"/>
              <a:t> </a:t>
            </a:r>
            <a:r>
              <a:rPr lang="en-US" dirty="0"/>
              <a:t>in </a:t>
            </a:r>
            <a:r>
              <a:rPr lang="en-US" i="1" dirty="0"/>
              <a:t>any</a:t>
            </a:r>
            <a:r>
              <a:rPr lang="en-US" dirty="0"/>
              <a:t> </a:t>
            </a:r>
            <a:r>
              <a:rPr lang="en-US" dirty="0" smtClean="0"/>
              <a:t>order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Forbidden </a:t>
            </a:r>
            <a:r>
              <a:rPr lang="en-US" dirty="0"/>
              <a:t>Events</a:t>
            </a:r>
          </a:p>
          <a:p>
            <a:pPr lvl="1"/>
            <a:r>
              <a:rPr lang="en-US" dirty="0"/>
              <a:t>Example: double-lock</a:t>
            </a:r>
            <a:br>
              <a:rPr lang="en-US" dirty="0"/>
            </a:br>
            <a:r>
              <a:rPr lang="en-US" sz="2400" dirty="0">
                <a:latin typeface="Courier New" pitchFamily="49" charset="0"/>
              </a:rPr>
              <a:t>	</a:t>
            </a:r>
            <a:r>
              <a:rPr lang="en-US" sz="2400" b="1" dirty="0" err="1">
                <a:latin typeface="Courier New" pitchFamily="49" charset="0"/>
              </a:rPr>
              <a:t>l</a:t>
            </a:r>
            <a:r>
              <a:rPr lang="en-US" sz="2400" b="1" dirty="0" err="1" smtClean="0">
                <a:latin typeface="Courier New" pitchFamily="49" charset="0"/>
              </a:rPr>
              <a:t>.lock</a:t>
            </a:r>
            <a:r>
              <a:rPr lang="en-US" sz="2400" b="1" dirty="0">
                <a:latin typeface="Courier New" pitchFamily="49" charset="0"/>
              </a:rPr>
              <a:t>(); </a:t>
            </a:r>
            <a:r>
              <a:rPr lang="en-US" sz="2400" b="1" dirty="0" smtClean="0">
                <a:latin typeface="Courier New" pitchFamily="49" charset="0"/>
              </a:rPr>
              <a:t>~</a:t>
            </a:r>
            <a:r>
              <a:rPr lang="en-US" sz="2400" b="1" dirty="0" err="1" smtClean="0">
                <a:latin typeface="Courier New" pitchFamily="49" charset="0"/>
              </a:rPr>
              <a:t>l.unlock</a:t>
            </a:r>
            <a:r>
              <a:rPr lang="en-US" sz="2400" b="1" dirty="0">
                <a:latin typeface="Courier New" pitchFamily="49" charset="0"/>
              </a:rPr>
              <a:t>(); </a:t>
            </a:r>
            <a:r>
              <a:rPr lang="en-US" sz="2400" b="1" dirty="0" err="1" smtClean="0">
                <a:latin typeface="Courier New" pitchFamily="49" charset="0"/>
              </a:rPr>
              <a:t>l.lock</a:t>
            </a:r>
            <a:r>
              <a:rPr lang="en-US" sz="2400" b="1" dirty="0" smtClean="0">
                <a:latin typeface="Courier New" pitchFamily="49" charset="0"/>
              </a:rPr>
              <a:t>();</a:t>
            </a:r>
            <a:endParaRPr lang="en-US" sz="2400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Expressiveness of PQL</a:t>
            </a:r>
            <a:endParaRPr lang="en-US" dirty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8229600" cy="5257801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Ingredients:</a:t>
            </a:r>
          </a:p>
          <a:p>
            <a:pPr lvl="1"/>
            <a:r>
              <a:rPr lang="en-US" sz="2400" dirty="0" smtClean="0"/>
              <a:t>Events, sequencing, alternation, subqueries</a:t>
            </a:r>
          </a:p>
          <a:p>
            <a:pPr lvl="1"/>
            <a:r>
              <a:rPr lang="en-US" sz="2400" dirty="0" smtClean="0"/>
              <a:t>Recursion, partial order, forbidden events</a:t>
            </a:r>
          </a:p>
          <a:p>
            <a:endParaRPr lang="en-US" sz="2800" dirty="0" smtClean="0"/>
          </a:p>
          <a:p>
            <a:r>
              <a:rPr lang="en-US" sz="2800" dirty="0" smtClean="0"/>
              <a:t>Concatenation </a:t>
            </a:r>
            <a:r>
              <a:rPr lang="en-US" sz="2800" dirty="0"/>
              <a:t>+ alternation = Loop-free </a:t>
            </a:r>
            <a:r>
              <a:rPr lang="en-US" sz="2800" dirty="0" err="1" smtClean="0"/>
              <a:t>regex</a:t>
            </a:r>
            <a:endParaRPr lang="en-US" sz="2800" dirty="0"/>
          </a:p>
          <a:p>
            <a:r>
              <a:rPr lang="en-US" sz="2800" dirty="0"/>
              <a:t>+ </a:t>
            </a:r>
            <a:r>
              <a:rPr lang="en-US" sz="2800" dirty="0" smtClean="0"/>
              <a:t>Subqueries</a:t>
            </a:r>
            <a:r>
              <a:rPr lang="en-US" sz="2800" dirty="0"/>
              <a:t> </a:t>
            </a:r>
            <a:r>
              <a:rPr lang="en-US" sz="2800" dirty="0" smtClean="0"/>
              <a:t>= </a:t>
            </a:r>
            <a:r>
              <a:rPr lang="en-US" sz="2800" dirty="0"/>
              <a:t>CFG</a:t>
            </a:r>
          </a:p>
          <a:p>
            <a:r>
              <a:rPr lang="en-US" sz="2800" dirty="0"/>
              <a:t>+ Partial Order = CFG + Intersection</a:t>
            </a:r>
          </a:p>
          <a:p>
            <a:endParaRPr lang="en-US" sz="2800" dirty="0" smtClean="0"/>
          </a:p>
          <a:p>
            <a:r>
              <a:rPr lang="en-US" sz="2800" dirty="0" smtClean="0"/>
              <a:t>Quantified </a:t>
            </a:r>
            <a:r>
              <a:rPr lang="en-US" sz="2800" dirty="0"/>
              <a:t>over heap</a:t>
            </a:r>
          </a:p>
          <a:p>
            <a:pPr lvl="1"/>
            <a:r>
              <a:rPr lang="en-US" sz="2400" dirty="0"/>
              <a:t>Each subquery independent</a:t>
            </a:r>
          </a:p>
          <a:p>
            <a:pPr lvl="1"/>
            <a:r>
              <a:rPr lang="en-US" sz="2400" dirty="0"/>
              <a:t>Existentially quantified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Talk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bg2">
                    <a:lumMod val="90000"/>
                  </a:schemeClr>
                </a:solidFill>
              </a:rPr>
              <a:t>Motivation for PQL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bg2">
                    <a:lumMod val="90000"/>
                  </a:schemeClr>
                </a:solidFill>
              </a:rPr>
              <a:t>PQL language by example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Dynamic PQL query matcher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Static PQL query matcher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Experimental results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5181600" cy="4454525"/>
          </a:xfrm>
        </p:spPr>
        <p:txBody>
          <a:bodyPr>
            <a:normAutofit/>
          </a:bodyPr>
          <a:lstStyle/>
          <a:p>
            <a:r>
              <a:rPr lang="en-US" sz="2800" dirty="0"/>
              <a:t>Lots of bug-finding research</a:t>
            </a:r>
          </a:p>
          <a:p>
            <a:pPr lvl="1"/>
            <a:r>
              <a:rPr lang="en-US" sz="2400" dirty="0"/>
              <a:t>Null </a:t>
            </a:r>
            <a:r>
              <a:rPr lang="en-US" sz="2400" dirty="0" smtClean="0"/>
              <a:t>dereferences, memory errors</a:t>
            </a:r>
            <a:endParaRPr lang="en-US" sz="2400" dirty="0"/>
          </a:p>
          <a:p>
            <a:pPr lvl="1"/>
            <a:r>
              <a:rPr lang="en-US" sz="2400" dirty="0"/>
              <a:t>Buffer </a:t>
            </a:r>
            <a:r>
              <a:rPr lang="en-US" sz="2400" dirty="0" smtClean="0"/>
              <a:t>overruns</a:t>
            </a:r>
            <a:endParaRPr lang="en-US" sz="2400" dirty="0"/>
          </a:p>
          <a:p>
            <a:pPr lvl="1"/>
            <a:r>
              <a:rPr lang="en-US" sz="2400" dirty="0"/>
              <a:t>Data </a:t>
            </a:r>
            <a:r>
              <a:rPr lang="en-US" sz="2400" dirty="0" smtClean="0"/>
              <a:t>races</a:t>
            </a:r>
          </a:p>
          <a:p>
            <a:endParaRPr lang="en-US" sz="2800" dirty="0" smtClean="0"/>
          </a:p>
          <a:p>
            <a:r>
              <a:rPr lang="en-US" sz="2800" dirty="0" smtClean="0"/>
              <a:t>Many – if not most – bugs are application-specific</a:t>
            </a:r>
            <a:endParaRPr lang="en-US" sz="2800" dirty="0"/>
          </a:p>
          <a:p>
            <a:pPr lvl="1"/>
            <a:r>
              <a:rPr lang="en-US" sz="2400" dirty="0"/>
              <a:t>Misuse of libraries</a:t>
            </a:r>
          </a:p>
          <a:p>
            <a:pPr lvl="1"/>
            <a:r>
              <a:rPr lang="en-US" sz="2400" dirty="0" smtClean="0"/>
              <a:t>Violations </a:t>
            </a:r>
            <a:r>
              <a:rPr lang="en-US" sz="2400" dirty="0"/>
              <a:t>of application logic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lum bright="-14000"/>
          </a:blip>
          <a:srcRect/>
          <a:stretch>
            <a:fillRect/>
          </a:stretch>
        </p:blipFill>
        <p:spPr bwMode="auto">
          <a:xfrm>
            <a:off x="5486400" y="1870367"/>
            <a:ext cx="3571073" cy="483523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PQL System </a:t>
            </a:r>
            <a:r>
              <a:rPr lang="en-US" sz="4400" dirty="0"/>
              <a:t>Architecture</a:t>
            </a:r>
          </a:p>
        </p:txBody>
      </p:sp>
      <p:sp>
        <p:nvSpPr>
          <p:cNvPr id="98324" name="Text Box 1044"/>
          <p:cNvSpPr txBox="1">
            <a:spLocks noChangeArrowheads="1"/>
          </p:cNvSpPr>
          <p:nvPr/>
        </p:nvSpPr>
        <p:spPr bwMode="auto">
          <a:xfrm>
            <a:off x="4419600" y="1668651"/>
            <a:ext cx="17526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0"/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</a:rPr>
              <a:t>Question</a:t>
            </a:r>
          </a:p>
        </p:txBody>
      </p:sp>
      <p:sp>
        <p:nvSpPr>
          <p:cNvPr id="98330" name="Text Box 1050"/>
          <p:cNvSpPr txBox="1">
            <a:spLocks noChangeArrowheads="1"/>
          </p:cNvSpPr>
          <p:nvPr/>
        </p:nvSpPr>
        <p:spPr bwMode="auto">
          <a:xfrm>
            <a:off x="304800" y="4019814"/>
            <a:ext cx="1752600" cy="7807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en-US" sz="1800" b="1" dirty="0"/>
              <a:t>Program</a:t>
            </a:r>
          </a:p>
        </p:txBody>
      </p:sp>
      <p:grpSp>
        <p:nvGrpSpPr>
          <p:cNvPr id="2" name="Group 1058"/>
          <p:cNvGrpSpPr>
            <a:grpSpLocks/>
          </p:cNvGrpSpPr>
          <p:nvPr/>
        </p:nvGrpSpPr>
        <p:grpSpPr bwMode="auto">
          <a:xfrm>
            <a:off x="4419600" y="2278251"/>
            <a:ext cx="1752600" cy="1219200"/>
            <a:chOff x="2784" y="960"/>
            <a:chExt cx="1104" cy="76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8325" name="Text Box 1045"/>
            <p:cNvSpPr txBox="1">
              <a:spLocks noChangeArrowheads="1"/>
            </p:cNvSpPr>
            <p:nvPr/>
          </p:nvSpPr>
          <p:spPr bwMode="auto">
            <a:xfrm>
              <a:off x="2784" y="1392"/>
              <a:ext cx="1104" cy="33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 anchorCtr="0"/>
            <a:lstStyle/>
            <a:p>
              <a:pPr algn="ctr">
                <a:spcBef>
                  <a:spcPct val="50000"/>
                </a:spcBef>
              </a:pPr>
              <a:r>
                <a:rPr lang="en-US" sz="1800" b="1" dirty="0"/>
                <a:t>PQL Query</a:t>
              </a:r>
            </a:p>
          </p:txBody>
        </p:sp>
        <p:sp>
          <p:nvSpPr>
            <p:cNvPr id="98336" name="AutoShape 1056"/>
            <p:cNvSpPr>
              <a:spLocks noChangeArrowheads="1"/>
            </p:cNvSpPr>
            <p:nvPr/>
          </p:nvSpPr>
          <p:spPr bwMode="auto">
            <a:xfrm>
              <a:off x="3216" y="960"/>
              <a:ext cx="192" cy="384"/>
            </a:xfrm>
            <a:prstGeom prst="downArrow">
              <a:avLst>
                <a:gd name="adj1" fmla="val 50000"/>
                <a:gd name="adj2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 anchorCtr="0"/>
            <a:lstStyle/>
            <a:p>
              <a:endParaRPr lang="en-US" sz="1800" b="1"/>
            </a:p>
          </p:txBody>
        </p:sp>
      </p:grpSp>
      <p:grpSp>
        <p:nvGrpSpPr>
          <p:cNvPr id="3" name="Group 1059"/>
          <p:cNvGrpSpPr>
            <a:grpSpLocks/>
          </p:cNvGrpSpPr>
          <p:nvPr/>
        </p:nvGrpSpPr>
        <p:grpSpPr bwMode="auto">
          <a:xfrm>
            <a:off x="2133600" y="3581400"/>
            <a:ext cx="5334000" cy="1226949"/>
            <a:chOff x="1344" y="1776"/>
            <a:chExt cx="3360" cy="10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8323" name="Text Box 1043"/>
            <p:cNvSpPr txBox="1">
              <a:spLocks noChangeArrowheads="1"/>
            </p:cNvSpPr>
            <p:nvPr/>
          </p:nvSpPr>
          <p:spPr bwMode="auto">
            <a:xfrm>
              <a:off x="1920" y="2160"/>
              <a:ext cx="2784" cy="672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 anchorCtr="0"/>
            <a:lstStyle/>
            <a:p>
              <a:pPr algn="ctr">
                <a:spcBef>
                  <a:spcPct val="50000"/>
                </a:spcBef>
              </a:pPr>
              <a:r>
                <a:rPr lang="en-US" sz="1800" b="1" dirty="0"/>
                <a:t>PQL Engine</a:t>
              </a:r>
            </a:p>
          </p:txBody>
        </p:sp>
        <p:sp>
          <p:nvSpPr>
            <p:cNvPr id="98335" name="AutoShape 1055"/>
            <p:cNvSpPr>
              <a:spLocks noChangeArrowheads="1"/>
            </p:cNvSpPr>
            <p:nvPr/>
          </p:nvSpPr>
          <p:spPr bwMode="auto">
            <a:xfrm>
              <a:off x="3216" y="1776"/>
              <a:ext cx="192" cy="336"/>
            </a:xfrm>
            <a:prstGeom prst="downArrow">
              <a:avLst>
                <a:gd name="adj1" fmla="val 50000"/>
                <a:gd name="adj2" fmla="val 4375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 anchorCtr="0"/>
            <a:lstStyle/>
            <a:p>
              <a:endParaRPr lang="en-US" sz="1800" b="1"/>
            </a:p>
          </p:txBody>
        </p:sp>
        <p:sp>
          <p:nvSpPr>
            <p:cNvPr id="98337" name="AutoShape 1057"/>
            <p:cNvSpPr>
              <a:spLocks noChangeArrowheads="1"/>
            </p:cNvSpPr>
            <p:nvPr/>
          </p:nvSpPr>
          <p:spPr bwMode="auto">
            <a:xfrm>
              <a:off x="1344" y="2400"/>
              <a:ext cx="528" cy="192"/>
            </a:xfrm>
            <a:prstGeom prst="rightArrow">
              <a:avLst>
                <a:gd name="adj1" fmla="val 50000"/>
                <a:gd name="adj2" fmla="val 6875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 anchorCtr="0"/>
            <a:lstStyle/>
            <a:p>
              <a:endParaRPr lang="en-US" sz="1800" b="1"/>
            </a:p>
          </p:txBody>
        </p:sp>
      </p:grpSp>
      <p:grpSp>
        <p:nvGrpSpPr>
          <p:cNvPr id="4" name="Group 1060"/>
          <p:cNvGrpSpPr>
            <a:grpSpLocks/>
          </p:cNvGrpSpPr>
          <p:nvPr/>
        </p:nvGrpSpPr>
        <p:grpSpPr bwMode="auto">
          <a:xfrm>
            <a:off x="1524000" y="4876799"/>
            <a:ext cx="2286000" cy="1684149"/>
            <a:chOff x="960" y="2736"/>
            <a:chExt cx="1440" cy="1392"/>
          </a:xfrm>
        </p:grpSpPr>
        <p:sp>
          <p:nvSpPr>
            <p:cNvPr id="98328" name="Text Box 1048"/>
            <p:cNvSpPr txBox="1">
              <a:spLocks noChangeArrowheads="1"/>
            </p:cNvSpPr>
            <p:nvPr/>
          </p:nvSpPr>
          <p:spPr bwMode="auto">
            <a:xfrm>
              <a:off x="960" y="3360"/>
              <a:ext cx="1440" cy="76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 b="1" dirty="0"/>
                <a:t>Instrumented Program</a:t>
              </a:r>
            </a:p>
          </p:txBody>
        </p:sp>
        <p:sp>
          <p:nvSpPr>
            <p:cNvPr id="98332" name="AutoShape 1052"/>
            <p:cNvSpPr>
              <a:spLocks noChangeArrowheads="1"/>
            </p:cNvSpPr>
            <p:nvPr/>
          </p:nvSpPr>
          <p:spPr bwMode="auto">
            <a:xfrm rot="1950794">
              <a:off x="1824" y="2736"/>
              <a:ext cx="307" cy="624"/>
            </a:xfrm>
            <a:prstGeom prst="downArrow">
              <a:avLst>
                <a:gd name="adj1" fmla="val 30509"/>
                <a:gd name="adj2" fmla="val 4865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1800" b="1"/>
            </a:p>
          </p:txBody>
        </p:sp>
      </p:grpSp>
      <p:grpSp>
        <p:nvGrpSpPr>
          <p:cNvPr id="5" name="Group 1062"/>
          <p:cNvGrpSpPr>
            <a:grpSpLocks/>
          </p:cNvGrpSpPr>
          <p:nvPr/>
        </p:nvGrpSpPr>
        <p:grpSpPr bwMode="auto">
          <a:xfrm>
            <a:off x="4038600" y="4876799"/>
            <a:ext cx="2286000" cy="1684149"/>
            <a:chOff x="2544" y="2736"/>
            <a:chExt cx="1440" cy="139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8327" name="Text Box 1047"/>
            <p:cNvSpPr txBox="1">
              <a:spLocks noChangeArrowheads="1"/>
            </p:cNvSpPr>
            <p:nvPr/>
          </p:nvSpPr>
          <p:spPr bwMode="auto">
            <a:xfrm>
              <a:off x="2544" y="3360"/>
              <a:ext cx="1440" cy="76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 b="1" dirty="0" smtClean="0"/>
                <a:t>Static Results</a:t>
              </a:r>
            </a:p>
          </p:txBody>
        </p:sp>
        <p:sp>
          <p:nvSpPr>
            <p:cNvPr id="98334" name="AutoShape 1054"/>
            <p:cNvSpPr>
              <a:spLocks noChangeArrowheads="1"/>
            </p:cNvSpPr>
            <p:nvPr/>
          </p:nvSpPr>
          <p:spPr bwMode="auto">
            <a:xfrm>
              <a:off x="3216" y="2736"/>
              <a:ext cx="192" cy="576"/>
            </a:xfrm>
            <a:prstGeom prst="downArrow">
              <a:avLst>
                <a:gd name="adj1" fmla="val 50000"/>
                <a:gd name="adj2" fmla="val 750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1800" b="1"/>
            </a:p>
          </p:txBody>
        </p:sp>
      </p:grpSp>
      <p:grpSp>
        <p:nvGrpSpPr>
          <p:cNvPr id="6" name="Group 1061"/>
          <p:cNvGrpSpPr>
            <a:grpSpLocks/>
          </p:cNvGrpSpPr>
          <p:nvPr/>
        </p:nvGrpSpPr>
        <p:grpSpPr bwMode="auto">
          <a:xfrm>
            <a:off x="6553200" y="4876799"/>
            <a:ext cx="2286000" cy="1684149"/>
            <a:chOff x="4128" y="2736"/>
            <a:chExt cx="1440" cy="139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8326" name="Text Box 1046"/>
            <p:cNvSpPr txBox="1">
              <a:spLocks noChangeArrowheads="1"/>
            </p:cNvSpPr>
            <p:nvPr/>
          </p:nvSpPr>
          <p:spPr bwMode="auto">
            <a:xfrm>
              <a:off x="4128" y="3360"/>
              <a:ext cx="1440" cy="76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 b="1" dirty="0" smtClean="0"/>
                <a:t>Optimized Instrumented Program</a:t>
              </a:r>
            </a:p>
          </p:txBody>
        </p:sp>
        <p:sp>
          <p:nvSpPr>
            <p:cNvPr id="98333" name="AutoShape 1053"/>
            <p:cNvSpPr>
              <a:spLocks noChangeArrowheads="1"/>
            </p:cNvSpPr>
            <p:nvPr/>
          </p:nvSpPr>
          <p:spPr bwMode="auto">
            <a:xfrm rot="19649206" flipH="1">
              <a:off x="4512" y="2736"/>
              <a:ext cx="307" cy="624"/>
            </a:xfrm>
            <a:prstGeom prst="downArrow">
              <a:avLst>
                <a:gd name="adj1" fmla="val 30509"/>
                <a:gd name="adj2" fmla="val 4865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1800" b="1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24" grpId="0" animBg="1" autoUpdateAnimBg="0"/>
      <p:bldP spid="98330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Complementary Approaches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Dynamic analysis</a:t>
            </a:r>
            <a:r>
              <a:rPr lang="en-US" sz="2800" dirty="0"/>
              <a:t>: finds matches at </a:t>
            </a:r>
            <a:r>
              <a:rPr lang="en-US" sz="2800" dirty="0" smtClean="0"/>
              <a:t>runtime</a:t>
            </a:r>
            <a:endParaRPr lang="en-US" sz="2800" dirty="0"/>
          </a:p>
          <a:p>
            <a:pPr lvl="1"/>
            <a:r>
              <a:rPr lang="en-US" sz="2800" dirty="0"/>
              <a:t>After a match:</a:t>
            </a:r>
          </a:p>
          <a:p>
            <a:pPr lvl="2"/>
            <a:r>
              <a:rPr lang="en-US" sz="2800" dirty="0"/>
              <a:t>Can execute user code</a:t>
            </a:r>
          </a:p>
          <a:p>
            <a:pPr lvl="2"/>
            <a:r>
              <a:rPr lang="en-US" sz="2800" dirty="0"/>
              <a:t>Can fix code by replacing instructions</a:t>
            </a:r>
          </a:p>
          <a:p>
            <a:endParaRPr lang="en-US" sz="2800" dirty="0" smtClean="0"/>
          </a:p>
          <a:p>
            <a:r>
              <a:rPr lang="en-US" sz="2800" b="1" dirty="0" smtClean="0"/>
              <a:t>Static </a:t>
            </a:r>
            <a:r>
              <a:rPr lang="en-US" sz="2800" b="1" dirty="0"/>
              <a:t>analysis</a:t>
            </a:r>
            <a:r>
              <a:rPr lang="en-US" sz="2800" dirty="0"/>
              <a:t>: finds all possible matches</a:t>
            </a:r>
          </a:p>
          <a:p>
            <a:pPr lvl="1"/>
            <a:r>
              <a:rPr lang="en-US" sz="2800" dirty="0"/>
              <a:t>Conservative: can prove lack of match</a:t>
            </a:r>
          </a:p>
          <a:p>
            <a:pPr lvl="1"/>
            <a:r>
              <a:rPr lang="en-US" sz="2800" dirty="0"/>
              <a:t>Results can optimize dynamic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</a:t>
            </a:r>
            <a:r>
              <a:rPr lang="en-US" dirty="0" smtClean="0"/>
              <a:t>Matcher for PQL</a:t>
            </a: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Subqueries: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state machine</a:t>
            </a:r>
          </a:p>
          <a:p>
            <a:pPr>
              <a:lnSpc>
                <a:spcPct val="90000"/>
              </a:lnSpc>
            </a:pPr>
            <a:endParaRPr lang="en-US" dirty="0" smtClean="0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sym typeface="Wingdings" pitchFamily="2" charset="2"/>
              </a:rPr>
              <a:t>Call </a:t>
            </a:r>
            <a:r>
              <a:rPr lang="en-US" dirty="0">
                <a:sym typeface="Wingdings" pitchFamily="2" charset="2"/>
              </a:rPr>
              <a:t>to </a:t>
            </a:r>
            <a:r>
              <a:rPr lang="en-US" dirty="0" smtClean="0">
                <a:sym typeface="Wingdings" pitchFamily="2" charset="2"/>
              </a:rPr>
              <a:t>a subquery</a:t>
            </a:r>
            <a:r>
              <a:rPr lang="en-US" dirty="0">
                <a:sym typeface="Wingdings" pitchFamily="2" charset="2"/>
              </a:rPr>
              <a:t>: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new instance of machine</a:t>
            </a:r>
            <a:endParaRPr lang="en-US" dirty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States </a:t>
            </a:r>
            <a:r>
              <a:rPr lang="en-US" dirty="0"/>
              <a:t>carry </a:t>
            </a:r>
            <a:r>
              <a:rPr lang="en-US" dirty="0" smtClean="0"/>
              <a:t>bindings </a:t>
            </a:r>
            <a:r>
              <a:rPr lang="en-US" dirty="0"/>
              <a:t>with them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Query </a:t>
            </a:r>
            <a:r>
              <a:rPr lang="en-US" dirty="0" smtClean="0"/>
              <a:t>variables: heap </a:t>
            </a:r>
            <a:r>
              <a:rPr lang="en-US" dirty="0"/>
              <a:t>objects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Bindings are acquired </a:t>
            </a:r>
            <a:r>
              <a:rPr lang="en-US" dirty="0" smtClean="0"/>
              <a:t>when variables </a:t>
            </a:r>
            <a:r>
              <a:rPr lang="en-US" dirty="0"/>
              <a:t>are referenced for the </a:t>
            </a:r>
            <a:r>
              <a:rPr lang="en-US" dirty="0" smtClean="0"/>
              <a:t>1st </a:t>
            </a:r>
            <a:r>
              <a:rPr lang="en-US" dirty="0"/>
              <a:t>time in a match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1752600"/>
            <a:ext cx="7696200" cy="472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274320" rtlCol="0" anchor="ctr"/>
          <a:lstStyle/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rgbClr val="0070C0"/>
                </a:solidFill>
                <a:latin typeface="Calibri" pitchFamily="34" charset="0"/>
              </a:rPr>
              <a:t>query</a:t>
            </a:r>
            <a:r>
              <a:rPr lang="en-US" sz="1800" b="1" dirty="0" smtClean="0">
                <a:latin typeface="Calibri" pitchFamily="34" charset="0"/>
              </a:rPr>
              <a:t> main()</a:t>
            </a:r>
            <a:br>
              <a:rPr lang="en-US" sz="1800" b="1" dirty="0" smtClean="0">
                <a:latin typeface="Calibri" pitchFamily="34" charset="0"/>
              </a:rPr>
            </a:br>
            <a:r>
              <a:rPr lang="en-US" sz="1800" b="1" dirty="0" smtClean="0">
                <a:latin typeface="Calibri" pitchFamily="34" charset="0"/>
              </a:rPr>
              <a:t>	</a:t>
            </a:r>
            <a:r>
              <a:rPr lang="en-US" sz="1800" b="1" dirty="0" smtClean="0">
                <a:solidFill>
                  <a:srgbClr val="0070C0"/>
                </a:solidFill>
                <a:latin typeface="Calibri" pitchFamily="34" charset="0"/>
              </a:rPr>
              <a:t>uses </a:t>
            </a:r>
            <a:r>
              <a:rPr lang="en-US" sz="1800" b="1" dirty="0" smtClean="0">
                <a:latin typeface="Calibri" pitchFamily="34" charset="0"/>
              </a:rPr>
              <a:t>Object </a:t>
            </a:r>
            <a:r>
              <a:rPr lang="en-US" sz="1800" b="1" dirty="0" err="1" smtClean="0">
                <a:latin typeface="Calibri" pitchFamily="34" charset="0"/>
              </a:rPr>
              <a:t>param</a:t>
            </a:r>
            <a:r>
              <a:rPr lang="en-US" sz="1800" b="1" dirty="0" smtClean="0">
                <a:latin typeface="Calibri" pitchFamily="34" charset="0"/>
              </a:rPr>
              <a:t>, </a:t>
            </a:r>
            <a:r>
              <a:rPr lang="en-US" sz="1800" b="1" dirty="0" smtClean="0">
                <a:latin typeface="Calibri" pitchFamily="34" charset="0"/>
              </a:rPr>
              <a:t>final;</a:t>
            </a:r>
            <a:br>
              <a:rPr lang="en-US" sz="1800" b="1" dirty="0" smtClean="0">
                <a:latin typeface="Calibri" pitchFamily="34" charset="0"/>
              </a:rPr>
            </a:br>
            <a:r>
              <a:rPr lang="en-US" sz="1800" b="1" dirty="0" smtClean="0">
                <a:solidFill>
                  <a:srgbClr val="0070C0"/>
                </a:solidFill>
                <a:latin typeface="Calibri" pitchFamily="34" charset="0"/>
              </a:rPr>
              <a:t>matches </a:t>
            </a:r>
            <a:r>
              <a:rPr lang="en-US" sz="1800" b="1" dirty="0" smtClean="0">
                <a:latin typeface="Calibri" pitchFamily="34" charset="0"/>
              </a:rPr>
              <a:t>{</a:t>
            </a:r>
            <a:br>
              <a:rPr lang="en-US" sz="1800" b="1" dirty="0" smtClean="0">
                <a:latin typeface="Calibri" pitchFamily="34" charset="0"/>
              </a:rPr>
            </a:br>
            <a:r>
              <a:rPr lang="en-US" sz="1800" b="1" dirty="0" smtClean="0">
                <a:latin typeface="Calibri" pitchFamily="34" charset="0"/>
              </a:rPr>
              <a:t>	</a:t>
            </a:r>
            <a:r>
              <a:rPr lang="en-US" sz="1800" b="1" dirty="0" err="1" smtClean="0">
                <a:latin typeface="Calibri" pitchFamily="34" charset="0"/>
              </a:rPr>
              <a:t>param</a:t>
            </a:r>
            <a:r>
              <a:rPr lang="en-US" sz="1800" b="1" dirty="0" smtClean="0">
                <a:latin typeface="Calibri" pitchFamily="34" charset="0"/>
              </a:rPr>
              <a:t> </a:t>
            </a:r>
            <a:r>
              <a:rPr lang="en-US" sz="1800" b="1" dirty="0" smtClean="0">
                <a:latin typeface="Calibri" pitchFamily="34" charset="0"/>
              </a:rPr>
              <a:t>= </a:t>
            </a:r>
            <a:r>
              <a:rPr lang="en-US" sz="1800" b="1" dirty="0" err="1" smtClean="0">
                <a:latin typeface="Calibri" pitchFamily="34" charset="0"/>
              </a:rPr>
              <a:t>getParameter</a:t>
            </a:r>
            <a:r>
              <a:rPr lang="en-US" sz="1800" b="1" dirty="0" smtClean="0">
                <a:latin typeface="Calibri" pitchFamily="34" charset="0"/>
              </a:rPr>
              <a:t>(_) | </a:t>
            </a:r>
            <a:r>
              <a:rPr lang="en-US" sz="1800" b="1" dirty="0" err="1" smtClean="0">
                <a:latin typeface="Calibri" pitchFamily="34" charset="0"/>
              </a:rPr>
              <a:t>param</a:t>
            </a:r>
            <a:r>
              <a:rPr lang="en-US" sz="1800" b="1" dirty="0" smtClean="0">
                <a:latin typeface="Calibri" pitchFamily="34" charset="0"/>
              </a:rPr>
              <a:t> </a:t>
            </a:r>
            <a:r>
              <a:rPr lang="en-US" sz="1800" b="1" dirty="0" smtClean="0">
                <a:latin typeface="Calibri" pitchFamily="34" charset="0"/>
              </a:rPr>
              <a:t>= </a:t>
            </a:r>
            <a:r>
              <a:rPr lang="en-US" sz="1800" b="1" dirty="0" err="1" smtClean="0">
                <a:latin typeface="Calibri" pitchFamily="34" charset="0"/>
              </a:rPr>
              <a:t>getHeader</a:t>
            </a:r>
            <a:r>
              <a:rPr lang="en-US" sz="1800" b="1" dirty="0" smtClean="0">
                <a:latin typeface="Calibri" pitchFamily="34" charset="0"/>
              </a:rPr>
              <a:t>();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alibri" pitchFamily="34" charset="0"/>
              </a:rPr>
              <a:t>	f := derived </a:t>
            </a:r>
            <a:r>
              <a:rPr lang="en-US" sz="1800" b="1" dirty="0" smtClean="0">
                <a:latin typeface="Calibri" pitchFamily="34" charset="0"/>
              </a:rPr>
              <a:t>(</a:t>
            </a:r>
            <a:r>
              <a:rPr lang="en-US" sz="1800" b="1" dirty="0" err="1" smtClean="0">
                <a:latin typeface="Calibri" pitchFamily="34" charset="0"/>
              </a:rPr>
              <a:t>param</a:t>
            </a:r>
            <a:r>
              <a:rPr lang="en-US" sz="1800" b="1" dirty="0" smtClean="0">
                <a:latin typeface="Calibri" pitchFamily="34" charset="0"/>
              </a:rPr>
              <a:t>); </a:t>
            </a:r>
            <a:r>
              <a:rPr lang="en-US" sz="1800" b="1" dirty="0" smtClean="0">
                <a:latin typeface="Calibri" pitchFamily="34" charset="0"/>
              </a:rPr>
              <a:t>execute (f);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alibri" pitchFamily="34" charset="0"/>
              </a:rPr>
              <a:t>}</a:t>
            </a:r>
          </a:p>
          <a:p>
            <a:pPr>
              <a:buFont typeface="Wingdings" pitchFamily="2" charset="2"/>
              <a:buNone/>
            </a:pPr>
            <a:endParaRPr lang="en-US" sz="1800" b="1" dirty="0" smtClean="0">
              <a:latin typeface="Calibri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rgbClr val="0070C0"/>
                </a:solidFill>
                <a:latin typeface="Calibri" pitchFamily="34" charset="0"/>
              </a:rPr>
              <a:t>query </a:t>
            </a:r>
            <a:r>
              <a:rPr lang="en-US" sz="1800" b="1" dirty="0" smtClean="0">
                <a:latin typeface="Calibri" pitchFamily="34" charset="0"/>
              </a:rPr>
              <a:t>derived(Object x)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alibri" pitchFamily="34" charset="0"/>
              </a:rPr>
              <a:t>	</a:t>
            </a:r>
            <a:r>
              <a:rPr lang="en-US" sz="1800" b="1" dirty="0" smtClean="0">
                <a:solidFill>
                  <a:srgbClr val="0070C0"/>
                </a:solidFill>
                <a:latin typeface="Calibri" pitchFamily="34" charset="0"/>
              </a:rPr>
              <a:t>uses </a:t>
            </a:r>
            <a:r>
              <a:rPr lang="en-US" sz="1800" b="1" dirty="0" smtClean="0">
                <a:latin typeface="Calibri" pitchFamily="34" charset="0"/>
              </a:rPr>
              <a:t>Object t;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alibri" pitchFamily="34" charset="0"/>
              </a:rPr>
              <a:t>	</a:t>
            </a:r>
            <a:r>
              <a:rPr lang="en-US" sz="1800" b="1" dirty="0" smtClean="0">
                <a:solidFill>
                  <a:srgbClr val="0070C0"/>
                </a:solidFill>
                <a:latin typeface="Calibri" pitchFamily="34" charset="0"/>
              </a:rPr>
              <a:t>returns </a:t>
            </a:r>
            <a:r>
              <a:rPr lang="en-US" sz="1800" b="1" dirty="0" smtClean="0">
                <a:latin typeface="Calibri" pitchFamily="34" charset="0"/>
              </a:rPr>
              <a:t>Object y;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rgbClr val="0070C0"/>
                </a:solidFill>
                <a:latin typeface="Calibri" pitchFamily="34" charset="0"/>
              </a:rPr>
              <a:t>matches </a:t>
            </a:r>
            <a:r>
              <a:rPr lang="en-US" sz="1800" b="1" dirty="0" smtClean="0">
                <a:latin typeface="Calibri" pitchFamily="34" charset="0"/>
              </a:rPr>
              <a:t>{ 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alibri" pitchFamily="34" charset="0"/>
              </a:rPr>
              <a:t>	{ y := x; }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alibri" pitchFamily="34" charset="0"/>
              </a:rPr>
              <a:t>               |	{ t = </a:t>
            </a:r>
            <a:r>
              <a:rPr lang="en-US" sz="1800" b="1" dirty="0" err="1" smtClean="0">
                <a:latin typeface="Calibri" pitchFamily="34" charset="0"/>
              </a:rPr>
              <a:t>x.toString</a:t>
            </a:r>
            <a:r>
              <a:rPr lang="en-US" sz="1800" b="1" dirty="0" smtClean="0">
                <a:latin typeface="Calibri" pitchFamily="34" charset="0"/>
              </a:rPr>
              <a:t>(); y := derived(t); }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alibri" pitchFamily="34" charset="0"/>
              </a:rPr>
              <a:t>               | { </a:t>
            </a:r>
            <a:r>
              <a:rPr lang="en-US" sz="1800" b="1" dirty="0" err="1" smtClean="0">
                <a:latin typeface="Calibri" pitchFamily="34" charset="0"/>
              </a:rPr>
              <a:t>t.append</a:t>
            </a:r>
            <a:r>
              <a:rPr lang="en-US" sz="1800" b="1" dirty="0" smtClean="0">
                <a:latin typeface="Calibri" pitchFamily="34" charset="0"/>
              </a:rPr>
              <a:t>(x); y := derived(t); }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alibri" pitchFamily="34" charset="0"/>
              </a:rPr>
              <a:t>}</a:t>
            </a:r>
            <a:endParaRPr lang="en-US" sz="3200" b="1" dirty="0">
              <a:latin typeface="Calibri" pitchFamily="34" charset="0"/>
            </a:endParaRPr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Query to Translate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ourier New" pitchFamily="49" charset="0"/>
              </a:rPr>
              <a:t>main()</a:t>
            </a:r>
            <a:r>
              <a:rPr lang="en-US" dirty="0"/>
              <a:t> Query Machine</a:t>
            </a:r>
          </a:p>
        </p:txBody>
      </p:sp>
      <p:sp>
        <p:nvSpPr>
          <p:cNvPr id="118803" name="Text Box 19"/>
          <p:cNvSpPr txBox="1">
            <a:spLocks noChangeArrowheads="1"/>
          </p:cNvSpPr>
          <p:nvPr/>
        </p:nvSpPr>
        <p:spPr bwMode="auto">
          <a:xfrm>
            <a:off x="3962400" y="1676400"/>
            <a:ext cx="2133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18805" name="Text Box 21"/>
          <p:cNvSpPr txBox="1">
            <a:spLocks noChangeArrowheads="1"/>
          </p:cNvSpPr>
          <p:nvPr/>
        </p:nvSpPr>
        <p:spPr bwMode="auto">
          <a:xfrm>
            <a:off x="5257800" y="1828800"/>
            <a:ext cx="5334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ym typeface="Symbol" charset="2"/>
              </a:rPr>
              <a:t></a:t>
            </a:r>
            <a:endParaRPr lang="en-US" sz="1800"/>
          </a:p>
        </p:txBody>
      </p:sp>
      <p:sp>
        <p:nvSpPr>
          <p:cNvPr id="118807" name="Text Box 23"/>
          <p:cNvSpPr txBox="1">
            <a:spLocks noChangeArrowheads="1"/>
          </p:cNvSpPr>
          <p:nvPr/>
        </p:nvSpPr>
        <p:spPr bwMode="auto">
          <a:xfrm>
            <a:off x="3810000" y="1828800"/>
            <a:ext cx="381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ym typeface="Symbol" charset="2"/>
              </a:rPr>
              <a:t></a:t>
            </a:r>
            <a:endParaRPr lang="en-US" sz="1800"/>
          </a:p>
        </p:txBody>
      </p:sp>
      <p:sp>
        <p:nvSpPr>
          <p:cNvPr id="118808" name="Text Box 24"/>
          <p:cNvSpPr txBox="1">
            <a:spLocks noChangeArrowheads="1"/>
          </p:cNvSpPr>
          <p:nvPr/>
        </p:nvSpPr>
        <p:spPr bwMode="auto">
          <a:xfrm>
            <a:off x="3810000" y="4191000"/>
            <a:ext cx="457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ym typeface="Symbol" charset="2"/>
              </a:rPr>
              <a:t></a:t>
            </a:r>
            <a:endParaRPr lang="en-US" sz="1800"/>
          </a:p>
        </p:txBody>
      </p:sp>
      <p:sp>
        <p:nvSpPr>
          <p:cNvPr id="118809" name="Text Box 25"/>
          <p:cNvSpPr txBox="1">
            <a:spLocks noChangeArrowheads="1"/>
          </p:cNvSpPr>
          <p:nvPr/>
        </p:nvSpPr>
        <p:spPr bwMode="auto">
          <a:xfrm>
            <a:off x="5105400" y="4114800"/>
            <a:ext cx="457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ym typeface="Symbol" charset="2"/>
              </a:rPr>
              <a:t></a:t>
            </a:r>
            <a:endParaRPr lang="en-US" sz="1800"/>
          </a:p>
        </p:txBody>
      </p:sp>
      <p:sp>
        <p:nvSpPr>
          <p:cNvPr id="118787" name="Oval 3"/>
          <p:cNvSpPr>
            <a:spLocks noChangeArrowheads="1"/>
          </p:cNvSpPr>
          <p:nvPr/>
        </p:nvSpPr>
        <p:spPr bwMode="auto">
          <a:xfrm rot="5400000">
            <a:off x="4572000" y="1600200"/>
            <a:ext cx="381000" cy="381000"/>
          </a:xfrm>
          <a:prstGeom prst="ellipse">
            <a:avLst/>
          </a:prstGeom>
          <a:ln w="19050">
            <a:solidFill>
              <a:schemeClr val="tx1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18788" name="Oval 4"/>
          <p:cNvSpPr>
            <a:spLocks noChangeArrowheads="1"/>
          </p:cNvSpPr>
          <p:nvPr/>
        </p:nvSpPr>
        <p:spPr bwMode="auto">
          <a:xfrm rot="5400000">
            <a:off x="3657600" y="2438400"/>
            <a:ext cx="381000" cy="381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89" name="Oval 5"/>
          <p:cNvSpPr>
            <a:spLocks noChangeArrowheads="1"/>
          </p:cNvSpPr>
          <p:nvPr/>
        </p:nvSpPr>
        <p:spPr bwMode="auto">
          <a:xfrm rot="5400000">
            <a:off x="5410200" y="2438400"/>
            <a:ext cx="381000" cy="381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0" name="Oval 6"/>
          <p:cNvSpPr>
            <a:spLocks noChangeArrowheads="1"/>
          </p:cNvSpPr>
          <p:nvPr/>
        </p:nvSpPr>
        <p:spPr bwMode="auto">
          <a:xfrm rot="5400000">
            <a:off x="5410200" y="3657600"/>
            <a:ext cx="381000" cy="381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1" name="Oval 7"/>
          <p:cNvSpPr>
            <a:spLocks noChangeArrowheads="1"/>
          </p:cNvSpPr>
          <p:nvPr/>
        </p:nvSpPr>
        <p:spPr bwMode="auto">
          <a:xfrm rot="5400000">
            <a:off x="3657600" y="3581400"/>
            <a:ext cx="381000" cy="381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2" name="Oval 8"/>
          <p:cNvSpPr>
            <a:spLocks noChangeArrowheads="1"/>
          </p:cNvSpPr>
          <p:nvPr/>
        </p:nvSpPr>
        <p:spPr bwMode="auto">
          <a:xfrm rot="5400000">
            <a:off x="4495800" y="4419600"/>
            <a:ext cx="381000" cy="381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3" name="Oval 9"/>
          <p:cNvSpPr>
            <a:spLocks noChangeArrowheads="1"/>
          </p:cNvSpPr>
          <p:nvPr/>
        </p:nvSpPr>
        <p:spPr bwMode="auto">
          <a:xfrm rot="5400000">
            <a:off x="4495800" y="5334000"/>
            <a:ext cx="381000" cy="381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4" name="Oval 10"/>
          <p:cNvSpPr>
            <a:spLocks noChangeArrowheads="1"/>
          </p:cNvSpPr>
          <p:nvPr/>
        </p:nvSpPr>
        <p:spPr bwMode="auto">
          <a:xfrm rot="5400000">
            <a:off x="4495800" y="6248400"/>
            <a:ext cx="381000" cy="3810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18812" name="AutoShape 28"/>
          <p:cNvCxnSpPr>
            <a:cxnSpLocks noChangeShapeType="1"/>
            <a:stCxn id="118789" idx="7"/>
            <a:endCxn id="118789" idx="1"/>
          </p:cNvCxnSpPr>
          <p:nvPr/>
        </p:nvCxnSpPr>
        <p:spPr bwMode="auto">
          <a:xfrm flipV="1">
            <a:off x="5746750" y="2493963"/>
            <a:ext cx="1588" cy="268287"/>
          </a:xfrm>
          <a:prstGeom prst="curvedConnector3">
            <a:avLst>
              <a:gd name="adj1" fmla="val 29300000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8813" name="AutoShape 29"/>
          <p:cNvCxnSpPr>
            <a:cxnSpLocks noChangeShapeType="1"/>
            <a:stCxn id="118787" idx="7"/>
            <a:endCxn id="118789" idx="2"/>
          </p:cNvCxnSpPr>
          <p:nvPr/>
        </p:nvCxnSpPr>
        <p:spPr bwMode="auto">
          <a:xfrm>
            <a:off x="4908550" y="1924050"/>
            <a:ext cx="690563" cy="50006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8814" name="AutoShape 30"/>
          <p:cNvCxnSpPr>
            <a:cxnSpLocks noChangeShapeType="1"/>
            <a:stCxn id="118787" idx="5"/>
            <a:endCxn id="118788" idx="2"/>
          </p:cNvCxnSpPr>
          <p:nvPr/>
        </p:nvCxnSpPr>
        <p:spPr bwMode="auto">
          <a:xfrm flipH="1">
            <a:off x="3846513" y="1924050"/>
            <a:ext cx="768350" cy="50006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8815" name="AutoShape 31"/>
          <p:cNvCxnSpPr>
            <a:cxnSpLocks noChangeShapeType="1"/>
            <a:stCxn id="118788" idx="6"/>
            <a:endCxn id="118791" idx="2"/>
          </p:cNvCxnSpPr>
          <p:nvPr/>
        </p:nvCxnSpPr>
        <p:spPr bwMode="auto">
          <a:xfrm>
            <a:off x="3846513" y="2830513"/>
            <a:ext cx="0" cy="7366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8816" name="AutoShape 32"/>
          <p:cNvCxnSpPr>
            <a:cxnSpLocks noChangeShapeType="1"/>
            <a:stCxn id="118791" idx="7"/>
            <a:endCxn id="118792" idx="3"/>
          </p:cNvCxnSpPr>
          <p:nvPr/>
        </p:nvCxnSpPr>
        <p:spPr bwMode="auto">
          <a:xfrm>
            <a:off x="3994150" y="3905250"/>
            <a:ext cx="544513" cy="56991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8817" name="AutoShape 33"/>
          <p:cNvCxnSpPr>
            <a:cxnSpLocks noChangeShapeType="1"/>
            <a:stCxn id="118790" idx="5"/>
            <a:endCxn id="118792" idx="1"/>
          </p:cNvCxnSpPr>
          <p:nvPr/>
        </p:nvCxnSpPr>
        <p:spPr bwMode="auto">
          <a:xfrm flipH="1">
            <a:off x="4832350" y="3981450"/>
            <a:ext cx="620713" cy="49371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8818" name="AutoShape 34"/>
          <p:cNvCxnSpPr>
            <a:cxnSpLocks noChangeShapeType="1"/>
            <a:stCxn id="118789" idx="6"/>
            <a:endCxn id="118790" idx="2"/>
          </p:cNvCxnSpPr>
          <p:nvPr/>
        </p:nvCxnSpPr>
        <p:spPr bwMode="auto">
          <a:xfrm>
            <a:off x="5599113" y="2830513"/>
            <a:ext cx="0" cy="812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8819" name="AutoShape 35"/>
          <p:cNvCxnSpPr>
            <a:cxnSpLocks noChangeShapeType="1"/>
            <a:stCxn id="118792" idx="6"/>
            <a:endCxn id="118793" idx="2"/>
          </p:cNvCxnSpPr>
          <p:nvPr/>
        </p:nvCxnSpPr>
        <p:spPr bwMode="auto">
          <a:xfrm>
            <a:off x="4684713" y="4811713"/>
            <a:ext cx="0" cy="508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8820" name="AutoShape 36"/>
          <p:cNvCxnSpPr>
            <a:cxnSpLocks noChangeShapeType="1"/>
            <a:stCxn id="118793" idx="6"/>
            <a:endCxn id="118794" idx="2"/>
          </p:cNvCxnSpPr>
          <p:nvPr/>
        </p:nvCxnSpPr>
        <p:spPr bwMode="auto">
          <a:xfrm>
            <a:off x="4684713" y="5726113"/>
            <a:ext cx="0" cy="508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8821" name="AutoShape 37"/>
          <p:cNvCxnSpPr>
            <a:cxnSpLocks noChangeShapeType="1"/>
            <a:stCxn id="118788" idx="5"/>
            <a:endCxn id="118788" idx="3"/>
          </p:cNvCxnSpPr>
          <p:nvPr/>
        </p:nvCxnSpPr>
        <p:spPr bwMode="auto">
          <a:xfrm rot="10800000" flipH="1">
            <a:off x="3700463" y="2493963"/>
            <a:ext cx="1587" cy="268287"/>
          </a:xfrm>
          <a:prstGeom prst="curvedConnector3">
            <a:avLst>
              <a:gd name="adj1" fmla="val -28900005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8822" name="AutoShape 38"/>
          <p:cNvCxnSpPr>
            <a:cxnSpLocks noChangeShapeType="1"/>
            <a:stCxn id="118793" idx="5"/>
            <a:endCxn id="118793" idx="3"/>
          </p:cNvCxnSpPr>
          <p:nvPr/>
        </p:nvCxnSpPr>
        <p:spPr bwMode="auto">
          <a:xfrm rot="10800000" flipH="1">
            <a:off x="4538663" y="5389563"/>
            <a:ext cx="1587" cy="268287"/>
          </a:xfrm>
          <a:prstGeom prst="curvedConnector3">
            <a:avLst>
              <a:gd name="adj1" fmla="val -31200005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8823" name="Text Box 39"/>
          <p:cNvSpPr txBox="1">
            <a:spLocks noChangeArrowheads="1"/>
          </p:cNvSpPr>
          <p:nvPr/>
        </p:nvSpPr>
        <p:spPr bwMode="auto">
          <a:xfrm>
            <a:off x="3733800" y="5334000"/>
            <a:ext cx="4572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*</a:t>
            </a:r>
          </a:p>
        </p:txBody>
      </p:sp>
      <p:sp>
        <p:nvSpPr>
          <p:cNvPr id="118824" name="Text Box 40"/>
          <p:cNvSpPr txBox="1">
            <a:spLocks noChangeArrowheads="1"/>
          </p:cNvSpPr>
          <p:nvPr/>
        </p:nvSpPr>
        <p:spPr bwMode="auto">
          <a:xfrm>
            <a:off x="2895600" y="2438400"/>
            <a:ext cx="4572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*</a:t>
            </a:r>
          </a:p>
        </p:txBody>
      </p:sp>
      <p:sp>
        <p:nvSpPr>
          <p:cNvPr id="118825" name="Text Box 41"/>
          <p:cNvSpPr txBox="1">
            <a:spLocks noChangeArrowheads="1"/>
          </p:cNvSpPr>
          <p:nvPr/>
        </p:nvSpPr>
        <p:spPr bwMode="auto">
          <a:xfrm>
            <a:off x="6248400" y="2438400"/>
            <a:ext cx="4572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*</a:t>
            </a:r>
          </a:p>
        </p:txBody>
      </p:sp>
      <p:sp>
        <p:nvSpPr>
          <p:cNvPr id="118826" name="Text Box 42"/>
          <p:cNvSpPr txBox="1">
            <a:spLocks noChangeArrowheads="1"/>
          </p:cNvSpPr>
          <p:nvPr/>
        </p:nvSpPr>
        <p:spPr bwMode="auto">
          <a:xfrm>
            <a:off x="1295400" y="3045023"/>
            <a:ext cx="2971800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err="1" smtClean="0">
                <a:latin typeface="Courier New" pitchFamily="49" charset="0"/>
                <a:cs typeface="Courier New" pitchFamily="49" charset="0"/>
              </a:rPr>
              <a:t>param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getParameter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(_)</a:t>
            </a:r>
          </a:p>
        </p:txBody>
      </p:sp>
      <p:sp>
        <p:nvSpPr>
          <p:cNvPr id="118827" name="Text Box 43"/>
          <p:cNvSpPr txBox="1">
            <a:spLocks noChangeArrowheads="1"/>
          </p:cNvSpPr>
          <p:nvPr/>
        </p:nvSpPr>
        <p:spPr bwMode="auto">
          <a:xfrm>
            <a:off x="5638800" y="3048000"/>
            <a:ext cx="2743200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err="1" smtClean="0">
                <a:latin typeface="Courier New" pitchFamily="49" charset="0"/>
                <a:cs typeface="Courier New" pitchFamily="49" charset="0"/>
              </a:rPr>
              <a:t>param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getHeader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(_)</a:t>
            </a:r>
          </a:p>
        </p:txBody>
      </p:sp>
      <p:sp>
        <p:nvSpPr>
          <p:cNvPr id="118828" name="Text Box 44"/>
          <p:cNvSpPr txBox="1">
            <a:spLocks noChangeArrowheads="1"/>
          </p:cNvSpPr>
          <p:nvPr/>
        </p:nvSpPr>
        <p:spPr bwMode="auto">
          <a:xfrm>
            <a:off x="4724400" y="4876800"/>
            <a:ext cx="2514600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f := 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derived(</a:t>
            </a:r>
            <a:r>
              <a:rPr lang="en-US" sz="1400" b="1" dirty="0" err="1" smtClean="0">
                <a:latin typeface="Courier New" pitchFamily="49" charset="0"/>
                <a:cs typeface="Courier New" pitchFamily="49" charset="0"/>
              </a:rPr>
              <a:t>param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8829" name="Text Box 45"/>
          <p:cNvSpPr txBox="1">
            <a:spLocks noChangeArrowheads="1"/>
          </p:cNvSpPr>
          <p:nvPr/>
        </p:nvSpPr>
        <p:spPr bwMode="auto">
          <a:xfrm>
            <a:off x="4724400" y="5715000"/>
            <a:ext cx="1828800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execute(f)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pitchFamily="49" charset="0"/>
              </a:rPr>
              <a:t>derived()</a:t>
            </a:r>
            <a:r>
              <a:rPr lang="en-US"/>
              <a:t> Query Machine</a:t>
            </a:r>
          </a:p>
        </p:txBody>
      </p:sp>
      <p:sp>
        <p:nvSpPr>
          <p:cNvPr id="119811" name="Oval 3"/>
          <p:cNvSpPr>
            <a:spLocks noChangeArrowheads="1"/>
          </p:cNvSpPr>
          <p:nvPr/>
        </p:nvSpPr>
        <p:spPr bwMode="auto">
          <a:xfrm>
            <a:off x="914400" y="4114800"/>
            <a:ext cx="533400" cy="533400"/>
          </a:xfrm>
          <a:prstGeom prst="ellipse">
            <a:avLst/>
          </a:prstGeom>
          <a:ln w="19050">
            <a:solidFill>
              <a:schemeClr val="tx1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19812" name="Oval 4"/>
          <p:cNvSpPr>
            <a:spLocks noChangeArrowheads="1"/>
          </p:cNvSpPr>
          <p:nvPr/>
        </p:nvSpPr>
        <p:spPr bwMode="auto">
          <a:xfrm>
            <a:off x="2209800" y="2667000"/>
            <a:ext cx="533400" cy="5334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13" name="Oval 5"/>
          <p:cNvSpPr>
            <a:spLocks noChangeArrowheads="1"/>
          </p:cNvSpPr>
          <p:nvPr/>
        </p:nvSpPr>
        <p:spPr bwMode="auto">
          <a:xfrm>
            <a:off x="2209800" y="4114800"/>
            <a:ext cx="533400" cy="5334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14" name="Oval 6"/>
          <p:cNvSpPr>
            <a:spLocks noChangeArrowheads="1"/>
          </p:cNvSpPr>
          <p:nvPr/>
        </p:nvSpPr>
        <p:spPr bwMode="auto">
          <a:xfrm>
            <a:off x="2209800" y="5486400"/>
            <a:ext cx="533400" cy="5334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15" name="Oval 7"/>
          <p:cNvSpPr>
            <a:spLocks noChangeArrowheads="1"/>
          </p:cNvSpPr>
          <p:nvPr/>
        </p:nvSpPr>
        <p:spPr bwMode="auto">
          <a:xfrm>
            <a:off x="4191000" y="4114800"/>
            <a:ext cx="533400" cy="5334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16" name="Oval 8"/>
          <p:cNvSpPr>
            <a:spLocks noChangeArrowheads="1"/>
          </p:cNvSpPr>
          <p:nvPr/>
        </p:nvSpPr>
        <p:spPr bwMode="auto">
          <a:xfrm>
            <a:off x="4191000" y="5486400"/>
            <a:ext cx="533400" cy="5334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17" name="Oval 9"/>
          <p:cNvSpPr>
            <a:spLocks noChangeArrowheads="1"/>
          </p:cNvSpPr>
          <p:nvPr/>
        </p:nvSpPr>
        <p:spPr bwMode="auto">
          <a:xfrm>
            <a:off x="6324600" y="4114800"/>
            <a:ext cx="533400" cy="5334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18" name="Oval 10"/>
          <p:cNvSpPr>
            <a:spLocks noChangeArrowheads="1"/>
          </p:cNvSpPr>
          <p:nvPr/>
        </p:nvSpPr>
        <p:spPr bwMode="auto">
          <a:xfrm>
            <a:off x="6324600" y="5486400"/>
            <a:ext cx="533400" cy="5334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19" name="Oval 11"/>
          <p:cNvSpPr>
            <a:spLocks noChangeArrowheads="1"/>
          </p:cNvSpPr>
          <p:nvPr/>
        </p:nvSpPr>
        <p:spPr bwMode="auto">
          <a:xfrm>
            <a:off x="6324600" y="2667000"/>
            <a:ext cx="533400" cy="5334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22" name="Oval 14"/>
          <p:cNvSpPr>
            <a:spLocks noChangeArrowheads="1"/>
          </p:cNvSpPr>
          <p:nvPr/>
        </p:nvSpPr>
        <p:spPr bwMode="auto">
          <a:xfrm>
            <a:off x="7696200" y="4114800"/>
            <a:ext cx="533400" cy="533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19823" name="AutoShape 15"/>
          <p:cNvCxnSpPr>
            <a:cxnSpLocks noChangeShapeType="1"/>
            <a:stCxn id="119811" idx="7"/>
            <a:endCxn id="119812" idx="3"/>
          </p:cNvCxnSpPr>
          <p:nvPr/>
        </p:nvCxnSpPr>
        <p:spPr bwMode="auto">
          <a:xfrm flipV="1">
            <a:off x="1370013" y="3135313"/>
            <a:ext cx="917575" cy="1044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9824" name="AutoShape 16"/>
          <p:cNvCxnSpPr>
            <a:cxnSpLocks noChangeShapeType="1"/>
            <a:stCxn id="119811" idx="5"/>
            <a:endCxn id="119814" idx="1"/>
          </p:cNvCxnSpPr>
          <p:nvPr/>
        </p:nvCxnSpPr>
        <p:spPr bwMode="auto">
          <a:xfrm>
            <a:off x="1370013" y="4583113"/>
            <a:ext cx="917575" cy="9683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9825" name="AutoShape 17"/>
          <p:cNvCxnSpPr>
            <a:cxnSpLocks noChangeShapeType="1"/>
            <a:stCxn id="119811" idx="6"/>
            <a:endCxn id="119813" idx="2"/>
          </p:cNvCxnSpPr>
          <p:nvPr/>
        </p:nvCxnSpPr>
        <p:spPr bwMode="auto">
          <a:xfrm>
            <a:off x="1460500" y="4381500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9826" name="AutoShape 18"/>
          <p:cNvCxnSpPr>
            <a:cxnSpLocks noChangeShapeType="1"/>
            <a:stCxn id="119813" idx="6"/>
            <a:endCxn id="119815" idx="2"/>
          </p:cNvCxnSpPr>
          <p:nvPr/>
        </p:nvCxnSpPr>
        <p:spPr bwMode="auto">
          <a:xfrm>
            <a:off x="2755900" y="4381500"/>
            <a:ext cx="14224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9827" name="AutoShape 19"/>
          <p:cNvCxnSpPr>
            <a:cxnSpLocks noChangeShapeType="1"/>
            <a:stCxn id="119815" idx="6"/>
            <a:endCxn id="119817" idx="2"/>
          </p:cNvCxnSpPr>
          <p:nvPr/>
        </p:nvCxnSpPr>
        <p:spPr bwMode="auto">
          <a:xfrm>
            <a:off x="4737100" y="4381500"/>
            <a:ext cx="15748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9828" name="AutoShape 20"/>
          <p:cNvCxnSpPr>
            <a:cxnSpLocks noChangeShapeType="1"/>
            <a:stCxn id="119817" idx="6"/>
            <a:endCxn id="119822" idx="2"/>
          </p:cNvCxnSpPr>
          <p:nvPr/>
        </p:nvCxnSpPr>
        <p:spPr bwMode="auto">
          <a:xfrm>
            <a:off x="6870700" y="4381500"/>
            <a:ext cx="8128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9829" name="AutoShape 21"/>
          <p:cNvCxnSpPr>
            <a:cxnSpLocks noChangeShapeType="1"/>
            <a:stCxn id="119814" idx="6"/>
            <a:endCxn id="119816" idx="2"/>
          </p:cNvCxnSpPr>
          <p:nvPr/>
        </p:nvCxnSpPr>
        <p:spPr bwMode="auto">
          <a:xfrm>
            <a:off x="2755900" y="5753100"/>
            <a:ext cx="14224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9830" name="AutoShape 22"/>
          <p:cNvCxnSpPr>
            <a:cxnSpLocks noChangeShapeType="1"/>
            <a:stCxn id="119816" idx="6"/>
            <a:endCxn id="119818" idx="2"/>
          </p:cNvCxnSpPr>
          <p:nvPr/>
        </p:nvCxnSpPr>
        <p:spPr bwMode="auto">
          <a:xfrm>
            <a:off x="4737100" y="5753100"/>
            <a:ext cx="15748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9831" name="AutoShape 23"/>
          <p:cNvCxnSpPr>
            <a:cxnSpLocks noChangeShapeType="1"/>
            <a:stCxn id="119818" idx="7"/>
            <a:endCxn id="119822" idx="3"/>
          </p:cNvCxnSpPr>
          <p:nvPr/>
        </p:nvCxnSpPr>
        <p:spPr bwMode="auto">
          <a:xfrm flipV="1">
            <a:off x="6780213" y="4583113"/>
            <a:ext cx="993775" cy="9683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9832" name="AutoShape 24"/>
          <p:cNvCxnSpPr>
            <a:cxnSpLocks noChangeShapeType="1"/>
            <a:stCxn id="119812" idx="6"/>
            <a:endCxn id="119819" idx="2"/>
          </p:cNvCxnSpPr>
          <p:nvPr/>
        </p:nvCxnSpPr>
        <p:spPr bwMode="auto">
          <a:xfrm>
            <a:off x="2755900" y="2933700"/>
            <a:ext cx="35560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9833" name="AutoShape 25"/>
          <p:cNvCxnSpPr>
            <a:cxnSpLocks noChangeShapeType="1"/>
            <a:stCxn id="119819" idx="5"/>
            <a:endCxn id="119822" idx="1"/>
          </p:cNvCxnSpPr>
          <p:nvPr/>
        </p:nvCxnSpPr>
        <p:spPr bwMode="auto">
          <a:xfrm>
            <a:off x="6780213" y="3135313"/>
            <a:ext cx="993775" cy="1044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9834" name="Text Box 26"/>
          <p:cNvSpPr txBox="1">
            <a:spLocks noChangeArrowheads="1"/>
          </p:cNvSpPr>
          <p:nvPr/>
        </p:nvSpPr>
        <p:spPr bwMode="auto">
          <a:xfrm>
            <a:off x="1447800" y="3276600"/>
            <a:ext cx="381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ym typeface="Symbol" charset="2"/>
              </a:rPr>
              <a:t></a:t>
            </a:r>
            <a:endParaRPr lang="en-US" sz="1800" dirty="0"/>
          </a:p>
        </p:txBody>
      </p:sp>
      <p:sp>
        <p:nvSpPr>
          <p:cNvPr id="119835" name="Text Box 27"/>
          <p:cNvSpPr txBox="1">
            <a:spLocks noChangeArrowheads="1"/>
          </p:cNvSpPr>
          <p:nvPr/>
        </p:nvSpPr>
        <p:spPr bwMode="auto">
          <a:xfrm>
            <a:off x="1371600" y="5105400"/>
            <a:ext cx="381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ym typeface="Symbol" charset="2"/>
              </a:rPr>
              <a:t></a:t>
            </a:r>
            <a:endParaRPr lang="en-US" sz="1800" dirty="0"/>
          </a:p>
        </p:txBody>
      </p:sp>
      <p:sp>
        <p:nvSpPr>
          <p:cNvPr id="119836" name="Text Box 28"/>
          <p:cNvSpPr txBox="1">
            <a:spLocks noChangeArrowheads="1"/>
          </p:cNvSpPr>
          <p:nvPr/>
        </p:nvSpPr>
        <p:spPr bwMode="auto">
          <a:xfrm>
            <a:off x="1600200" y="3962400"/>
            <a:ext cx="381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ym typeface="Symbol" charset="2"/>
              </a:rPr>
              <a:t></a:t>
            </a:r>
            <a:endParaRPr lang="en-US" sz="1800"/>
          </a:p>
        </p:txBody>
      </p:sp>
      <p:sp>
        <p:nvSpPr>
          <p:cNvPr id="119837" name="Text Box 29"/>
          <p:cNvSpPr txBox="1">
            <a:spLocks noChangeArrowheads="1"/>
          </p:cNvSpPr>
          <p:nvPr/>
        </p:nvSpPr>
        <p:spPr bwMode="auto">
          <a:xfrm>
            <a:off x="7162800" y="3276600"/>
            <a:ext cx="381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ym typeface="Symbol" charset="2"/>
              </a:rPr>
              <a:t></a:t>
            </a:r>
            <a:endParaRPr lang="en-US" sz="1800"/>
          </a:p>
        </p:txBody>
      </p:sp>
      <p:sp>
        <p:nvSpPr>
          <p:cNvPr id="119838" name="Text Box 30"/>
          <p:cNvSpPr txBox="1">
            <a:spLocks noChangeArrowheads="1"/>
          </p:cNvSpPr>
          <p:nvPr/>
        </p:nvSpPr>
        <p:spPr bwMode="auto">
          <a:xfrm>
            <a:off x="7086600" y="3962400"/>
            <a:ext cx="381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ym typeface="Symbol" charset="2"/>
              </a:rPr>
              <a:t></a:t>
            </a:r>
            <a:endParaRPr lang="en-US" sz="1800"/>
          </a:p>
        </p:txBody>
      </p:sp>
      <p:sp>
        <p:nvSpPr>
          <p:cNvPr id="119839" name="Text Box 31"/>
          <p:cNvSpPr txBox="1">
            <a:spLocks noChangeArrowheads="1"/>
          </p:cNvSpPr>
          <p:nvPr/>
        </p:nvSpPr>
        <p:spPr bwMode="auto">
          <a:xfrm>
            <a:off x="7086600" y="5105400"/>
            <a:ext cx="381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ym typeface="Symbol" charset="2"/>
              </a:rPr>
              <a:t></a:t>
            </a:r>
            <a:endParaRPr lang="en-US" sz="1800"/>
          </a:p>
        </p:txBody>
      </p:sp>
      <p:cxnSp>
        <p:nvCxnSpPr>
          <p:cNvPr id="119840" name="AutoShape 32"/>
          <p:cNvCxnSpPr>
            <a:cxnSpLocks noChangeShapeType="1"/>
            <a:stCxn id="119813" idx="7"/>
            <a:endCxn id="119813" idx="1"/>
          </p:cNvCxnSpPr>
          <p:nvPr/>
        </p:nvCxnSpPr>
        <p:spPr bwMode="auto">
          <a:xfrm rot="16200000" flipH="1" flipV="1">
            <a:off x="2475707" y="3991769"/>
            <a:ext cx="1587" cy="377825"/>
          </a:xfrm>
          <a:prstGeom prst="curvedConnector3">
            <a:avLst>
              <a:gd name="adj1" fmla="val -33200005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9841" name="AutoShape 33"/>
          <p:cNvCxnSpPr>
            <a:cxnSpLocks noChangeShapeType="1"/>
            <a:stCxn id="119814" idx="7"/>
            <a:endCxn id="119814" idx="1"/>
          </p:cNvCxnSpPr>
          <p:nvPr/>
        </p:nvCxnSpPr>
        <p:spPr bwMode="auto">
          <a:xfrm rot="16200000" flipH="1" flipV="1">
            <a:off x="2475707" y="5363369"/>
            <a:ext cx="1587" cy="377825"/>
          </a:xfrm>
          <a:prstGeom prst="curvedConnector3">
            <a:avLst>
              <a:gd name="adj1" fmla="val -30100005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9842" name="Text Box 34"/>
          <p:cNvSpPr txBox="1">
            <a:spLocks noChangeArrowheads="1"/>
          </p:cNvSpPr>
          <p:nvPr/>
        </p:nvSpPr>
        <p:spPr bwMode="auto">
          <a:xfrm>
            <a:off x="2722418" y="3962400"/>
            <a:ext cx="2133600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t=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x.toString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119843" name="Text Box 35"/>
          <p:cNvSpPr txBox="1">
            <a:spLocks noChangeArrowheads="1"/>
          </p:cNvSpPr>
          <p:nvPr/>
        </p:nvSpPr>
        <p:spPr bwMode="auto">
          <a:xfrm>
            <a:off x="2722417" y="5410200"/>
            <a:ext cx="1842655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t.append(x)</a:t>
            </a:r>
          </a:p>
        </p:txBody>
      </p:sp>
      <p:sp>
        <p:nvSpPr>
          <p:cNvPr id="119844" name="Text Box 36"/>
          <p:cNvSpPr txBox="1">
            <a:spLocks noChangeArrowheads="1"/>
          </p:cNvSpPr>
          <p:nvPr/>
        </p:nvSpPr>
        <p:spPr bwMode="auto">
          <a:xfrm>
            <a:off x="4094018" y="2514600"/>
            <a:ext cx="1066800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y := x</a:t>
            </a:r>
          </a:p>
        </p:txBody>
      </p:sp>
      <p:sp>
        <p:nvSpPr>
          <p:cNvPr id="119845" name="Text Box 37"/>
          <p:cNvSpPr txBox="1">
            <a:spLocks noChangeArrowheads="1"/>
          </p:cNvSpPr>
          <p:nvPr/>
        </p:nvSpPr>
        <p:spPr bwMode="auto">
          <a:xfrm>
            <a:off x="4703618" y="3962400"/>
            <a:ext cx="2230582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y := derived(t)</a:t>
            </a:r>
          </a:p>
        </p:txBody>
      </p:sp>
      <p:sp>
        <p:nvSpPr>
          <p:cNvPr id="119846" name="Text Box 38"/>
          <p:cNvSpPr txBox="1">
            <a:spLocks noChangeArrowheads="1"/>
          </p:cNvSpPr>
          <p:nvPr/>
        </p:nvSpPr>
        <p:spPr bwMode="auto">
          <a:xfrm>
            <a:off x="4703618" y="5410200"/>
            <a:ext cx="2230582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y := derived(t)</a:t>
            </a:r>
          </a:p>
        </p:txBody>
      </p:sp>
      <p:sp>
        <p:nvSpPr>
          <p:cNvPr id="119847" name="Text Box 39"/>
          <p:cNvSpPr txBox="1">
            <a:spLocks noChangeArrowheads="1"/>
          </p:cNvSpPr>
          <p:nvPr/>
        </p:nvSpPr>
        <p:spPr bwMode="auto">
          <a:xfrm>
            <a:off x="2133600" y="3429000"/>
            <a:ext cx="4572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*</a:t>
            </a:r>
          </a:p>
        </p:txBody>
      </p:sp>
      <p:sp>
        <p:nvSpPr>
          <p:cNvPr id="119848" name="Text Box 40"/>
          <p:cNvSpPr txBox="1">
            <a:spLocks noChangeArrowheads="1"/>
          </p:cNvSpPr>
          <p:nvPr/>
        </p:nvSpPr>
        <p:spPr bwMode="auto">
          <a:xfrm>
            <a:off x="2057400" y="4876800"/>
            <a:ext cx="4572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228600" y="5029200"/>
            <a:ext cx="2819400" cy="1600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410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ourier New" pitchFamily="49" charset="0"/>
              </a:rPr>
              <a:t>main()</a:t>
            </a:r>
            <a:r>
              <a:rPr lang="en-US" dirty="0"/>
              <a:t>: Top Level Match</a:t>
            </a:r>
          </a:p>
        </p:txBody>
      </p:sp>
      <p:sp>
        <p:nvSpPr>
          <p:cNvPr id="145411" name="Text Box 1027"/>
          <p:cNvSpPr txBox="1">
            <a:spLocks noChangeArrowheads="1"/>
          </p:cNvSpPr>
          <p:nvPr/>
        </p:nvSpPr>
        <p:spPr bwMode="auto">
          <a:xfrm>
            <a:off x="4495800" y="1766887"/>
            <a:ext cx="2133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45412" name="Text Box 1028"/>
          <p:cNvSpPr txBox="1">
            <a:spLocks noChangeArrowheads="1"/>
          </p:cNvSpPr>
          <p:nvPr/>
        </p:nvSpPr>
        <p:spPr bwMode="auto">
          <a:xfrm>
            <a:off x="5791200" y="1919287"/>
            <a:ext cx="5334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ym typeface="Symbol" charset="2"/>
              </a:rPr>
              <a:t></a:t>
            </a:r>
            <a:endParaRPr lang="en-US" sz="1800"/>
          </a:p>
        </p:txBody>
      </p:sp>
      <p:sp>
        <p:nvSpPr>
          <p:cNvPr id="145413" name="Text Box 1029"/>
          <p:cNvSpPr txBox="1">
            <a:spLocks noChangeArrowheads="1"/>
          </p:cNvSpPr>
          <p:nvPr/>
        </p:nvSpPr>
        <p:spPr bwMode="auto">
          <a:xfrm>
            <a:off x="4343400" y="1919287"/>
            <a:ext cx="381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ym typeface="Symbol" charset="2"/>
              </a:rPr>
              <a:t></a:t>
            </a:r>
            <a:endParaRPr lang="en-US" sz="1800"/>
          </a:p>
        </p:txBody>
      </p:sp>
      <p:sp>
        <p:nvSpPr>
          <p:cNvPr id="145414" name="Text Box 1030"/>
          <p:cNvSpPr txBox="1">
            <a:spLocks noChangeArrowheads="1"/>
          </p:cNvSpPr>
          <p:nvPr/>
        </p:nvSpPr>
        <p:spPr bwMode="auto">
          <a:xfrm>
            <a:off x="4343400" y="4281487"/>
            <a:ext cx="457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ym typeface="Symbol" charset="2"/>
              </a:rPr>
              <a:t></a:t>
            </a:r>
            <a:endParaRPr lang="en-US" sz="1800"/>
          </a:p>
        </p:txBody>
      </p:sp>
      <p:sp>
        <p:nvSpPr>
          <p:cNvPr id="145415" name="Text Box 1031"/>
          <p:cNvSpPr txBox="1">
            <a:spLocks noChangeArrowheads="1"/>
          </p:cNvSpPr>
          <p:nvPr/>
        </p:nvSpPr>
        <p:spPr bwMode="auto">
          <a:xfrm>
            <a:off x="5638800" y="4205287"/>
            <a:ext cx="457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ym typeface="Symbol" charset="2"/>
              </a:rPr>
              <a:t></a:t>
            </a:r>
            <a:endParaRPr lang="en-US" sz="1800"/>
          </a:p>
        </p:txBody>
      </p:sp>
      <p:sp>
        <p:nvSpPr>
          <p:cNvPr id="145416" name="Oval 1032"/>
          <p:cNvSpPr>
            <a:spLocks noChangeArrowheads="1"/>
          </p:cNvSpPr>
          <p:nvPr/>
        </p:nvSpPr>
        <p:spPr bwMode="auto">
          <a:xfrm rot="5400000">
            <a:off x="5105400" y="1690687"/>
            <a:ext cx="381000" cy="381000"/>
          </a:xfrm>
          <a:prstGeom prst="ellipse">
            <a:avLst/>
          </a:prstGeom>
          <a:ln w="19050">
            <a:solidFill>
              <a:schemeClr val="tx1"/>
            </a:solidFill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45417" name="Oval 1033"/>
          <p:cNvSpPr>
            <a:spLocks noChangeArrowheads="1"/>
          </p:cNvSpPr>
          <p:nvPr/>
        </p:nvSpPr>
        <p:spPr bwMode="auto">
          <a:xfrm rot="5400000">
            <a:off x="4191000" y="2528887"/>
            <a:ext cx="381000" cy="381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18" name="Oval 1034"/>
          <p:cNvSpPr>
            <a:spLocks noChangeArrowheads="1"/>
          </p:cNvSpPr>
          <p:nvPr/>
        </p:nvSpPr>
        <p:spPr bwMode="auto">
          <a:xfrm rot="5400000">
            <a:off x="5943600" y="2528887"/>
            <a:ext cx="381000" cy="381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19" name="Oval 1035"/>
          <p:cNvSpPr>
            <a:spLocks noChangeArrowheads="1"/>
          </p:cNvSpPr>
          <p:nvPr/>
        </p:nvSpPr>
        <p:spPr bwMode="auto">
          <a:xfrm rot="5400000">
            <a:off x="5943600" y="3748087"/>
            <a:ext cx="381000" cy="381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20" name="Oval 1036"/>
          <p:cNvSpPr>
            <a:spLocks noChangeArrowheads="1"/>
          </p:cNvSpPr>
          <p:nvPr/>
        </p:nvSpPr>
        <p:spPr bwMode="auto">
          <a:xfrm rot="5400000">
            <a:off x="4191000" y="3671887"/>
            <a:ext cx="381000" cy="381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21" name="Oval 1037"/>
          <p:cNvSpPr>
            <a:spLocks noChangeArrowheads="1"/>
          </p:cNvSpPr>
          <p:nvPr/>
        </p:nvSpPr>
        <p:spPr bwMode="auto">
          <a:xfrm rot="5400000">
            <a:off x="5029200" y="4510087"/>
            <a:ext cx="381000" cy="381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22" name="Oval 1038"/>
          <p:cNvSpPr>
            <a:spLocks noChangeArrowheads="1"/>
          </p:cNvSpPr>
          <p:nvPr/>
        </p:nvSpPr>
        <p:spPr bwMode="auto">
          <a:xfrm rot="5400000">
            <a:off x="5029200" y="5424487"/>
            <a:ext cx="381000" cy="381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23" name="Oval 1039"/>
          <p:cNvSpPr>
            <a:spLocks noChangeArrowheads="1"/>
          </p:cNvSpPr>
          <p:nvPr/>
        </p:nvSpPr>
        <p:spPr bwMode="auto">
          <a:xfrm rot="5400000">
            <a:off x="5029200" y="6338887"/>
            <a:ext cx="381000" cy="3810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5424" name="AutoShape 1040"/>
          <p:cNvCxnSpPr>
            <a:cxnSpLocks noChangeShapeType="1"/>
            <a:stCxn id="145418" idx="7"/>
            <a:endCxn id="145418" idx="1"/>
          </p:cNvCxnSpPr>
          <p:nvPr/>
        </p:nvCxnSpPr>
        <p:spPr bwMode="auto">
          <a:xfrm flipV="1">
            <a:off x="6280150" y="2584450"/>
            <a:ext cx="1588" cy="268287"/>
          </a:xfrm>
          <a:prstGeom prst="curvedConnector3">
            <a:avLst>
              <a:gd name="adj1" fmla="val 30600000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5425" name="AutoShape 1041"/>
          <p:cNvCxnSpPr>
            <a:cxnSpLocks noChangeShapeType="1"/>
            <a:stCxn id="145416" idx="7"/>
            <a:endCxn id="145418" idx="2"/>
          </p:cNvCxnSpPr>
          <p:nvPr/>
        </p:nvCxnSpPr>
        <p:spPr bwMode="auto">
          <a:xfrm>
            <a:off x="5441950" y="2014537"/>
            <a:ext cx="690563" cy="50006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5426" name="AutoShape 1042"/>
          <p:cNvCxnSpPr>
            <a:cxnSpLocks noChangeShapeType="1"/>
            <a:stCxn id="145416" idx="5"/>
            <a:endCxn id="145417" idx="2"/>
          </p:cNvCxnSpPr>
          <p:nvPr/>
        </p:nvCxnSpPr>
        <p:spPr bwMode="auto">
          <a:xfrm flipH="1">
            <a:off x="4379913" y="2014537"/>
            <a:ext cx="768350" cy="50006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5427" name="AutoShape 1043"/>
          <p:cNvCxnSpPr>
            <a:cxnSpLocks noChangeShapeType="1"/>
            <a:stCxn id="145417" idx="6"/>
            <a:endCxn id="145420" idx="2"/>
          </p:cNvCxnSpPr>
          <p:nvPr/>
        </p:nvCxnSpPr>
        <p:spPr bwMode="auto">
          <a:xfrm>
            <a:off x="4379913" y="2921000"/>
            <a:ext cx="0" cy="7366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5428" name="AutoShape 1044"/>
          <p:cNvCxnSpPr>
            <a:cxnSpLocks noChangeShapeType="1"/>
            <a:stCxn id="145420" idx="7"/>
            <a:endCxn id="145421" idx="3"/>
          </p:cNvCxnSpPr>
          <p:nvPr/>
        </p:nvCxnSpPr>
        <p:spPr bwMode="auto">
          <a:xfrm>
            <a:off x="4527550" y="3995737"/>
            <a:ext cx="544513" cy="56991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5429" name="AutoShape 1045"/>
          <p:cNvCxnSpPr>
            <a:cxnSpLocks noChangeShapeType="1"/>
            <a:stCxn id="145419" idx="5"/>
            <a:endCxn id="145421" idx="1"/>
          </p:cNvCxnSpPr>
          <p:nvPr/>
        </p:nvCxnSpPr>
        <p:spPr bwMode="auto">
          <a:xfrm flipH="1">
            <a:off x="5365750" y="4071937"/>
            <a:ext cx="620713" cy="49371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5430" name="AutoShape 1046"/>
          <p:cNvCxnSpPr>
            <a:cxnSpLocks noChangeShapeType="1"/>
            <a:stCxn id="145418" idx="6"/>
            <a:endCxn id="145419" idx="2"/>
          </p:cNvCxnSpPr>
          <p:nvPr/>
        </p:nvCxnSpPr>
        <p:spPr bwMode="auto">
          <a:xfrm>
            <a:off x="6132513" y="2921000"/>
            <a:ext cx="0" cy="812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5431" name="AutoShape 1047"/>
          <p:cNvCxnSpPr>
            <a:cxnSpLocks noChangeShapeType="1"/>
            <a:stCxn id="145421" idx="6"/>
            <a:endCxn id="145422" idx="2"/>
          </p:cNvCxnSpPr>
          <p:nvPr/>
        </p:nvCxnSpPr>
        <p:spPr bwMode="auto">
          <a:xfrm>
            <a:off x="5218113" y="4902200"/>
            <a:ext cx="0" cy="508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5432" name="AutoShape 1048"/>
          <p:cNvCxnSpPr>
            <a:cxnSpLocks noChangeShapeType="1"/>
            <a:stCxn id="145422" idx="6"/>
            <a:endCxn id="145423" idx="2"/>
          </p:cNvCxnSpPr>
          <p:nvPr/>
        </p:nvCxnSpPr>
        <p:spPr bwMode="auto">
          <a:xfrm>
            <a:off x="5218113" y="5816600"/>
            <a:ext cx="0" cy="508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5433" name="AutoShape 1049"/>
          <p:cNvCxnSpPr>
            <a:cxnSpLocks noChangeShapeType="1"/>
            <a:stCxn id="145417" idx="5"/>
            <a:endCxn id="145417" idx="3"/>
          </p:cNvCxnSpPr>
          <p:nvPr/>
        </p:nvCxnSpPr>
        <p:spPr bwMode="auto">
          <a:xfrm rot="10800000" flipH="1">
            <a:off x="4233863" y="2584450"/>
            <a:ext cx="1587" cy="268287"/>
          </a:xfrm>
          <a:prstGeom prst="curvedConnector3">
            <a:avLst>
              <a:gd name="adj1" fmla="val -35500005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5434" name="AutoShape 1050"/>
          <p:cNvCxnSpPr>
            <a:cxnSpLocks noChangeShapeType="1"/>
            <a:stCxn id="145422" idx="5"/>
            <a:endCxn id="145422" idx="3"/>
          </p:cNvCxnSpPr>
          <p:nvPr/>
        </p:nvCxnSpPr>
        <p:spPr bwMode="auto">
          <a:xfrm rot="10800000" flipH="1">
            <a:off x="5072063" y="5480050"/>
            <a:ext cx="1587" cy="268287"/>
          </a:xfrm>
          <a:prstGeom prst="curvedConnector3">
            <a:avLst>
              <a:gd name="adj1" fmla="val -31800005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45435" name="Text Box 1051"/>
          <p:cNvSpPr txBox="1">
            <a:spLocks noChangeArrowheads="1"/>
          </p:cNvSpPr>
          <p:nvPr/>
        </p:nvSpPr>
        <p:spPr bwMode="auto">
          <a:xfrm>
            <a:off x="4114800" y="5500687"/>
            <a:ext cx="4572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*</a:t>
            </a:r>
          </a:p>
        </p:txBody>
      </p:sp>
      <p:sp>
        <p:nvSpPr>
          <p:cNvPr id="145436" name="Text Box 1052"/>
          <p:cNvSpPr txBox="1">
            <a:spLocks noChangeArrowheads="1"/>
          </p:cNvSpPr>
          <p:nvPr/>
        </p:nvSpPr>
        <p:spPr bwMode="auto">
          <a:xfrm>
            <a:off x="3276600" y="2452687"/>
            <a:ext cx="4572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*</a:t>
            </a:r>
          </a:p>
        </p:txBody>
      </p:sp>
      <p:sp>
        <p:nvSpPr>
          <p:cNvPr id="145437" name="Text Box 1053"/>
          <p:cNvSpPr txBox="1">
            <a:spLocks noChangeArrowheads="1"/>
          </p:cNvSpPr>
          <p:nvPr/>
        </p:nvSpPr>
        <p:spPr bwMode="auto">
          <a:xfrm>
            <a:off x="6781800" y="2528887"/>
            <a:ext cx="4572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*</a:t>
            </a:r>
          </a:p>
        </p:txBody>
      </p:sp>
      <p:sp>
        <p:nvSpPr>
          <p:cNvPr id="145438" name="Text Box 1054"/>
          <p:cNvSpPr txBox="1">
            <a:spLocks noChangeArrowheads="1"/>
          </p:cNvSpPr>
          <p:nvPr/>
        </p:nvSpPr>
        <p:spPr bwMode="auto">
          <a:xfrm>
            <a:off x="1752600" y="3062287"/>
            <a:ext cx="2971800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x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getParameter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(_)</a:t>
            </a:r>
          </a:p>
        </p:txBody>
      </p:sp>
      <p:sp>
        <p:nvSpPr>
          <p:cNvPr id="145439" name="Text Box 1055"/>
          <p:cNvSpPr txBox="1">
            <a:spLocks noChangeArrowheads="1"/>
          </p:cNvSpPr>
          <p:nvPr/>
        </p:nvSpPr>
        <p:spPr bwMode="auto">
          <a:xfrm>
            <a:off x="6172200" y="3062287"/>
            <a:ext cx="2743200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x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getHeader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(_)</a:t>
            </a:r>
          </a:p>
        </p:txBody>
      </p:sp>
      <p:sp>
        <p:nvSpPr>
          <p:cNvPr id="145440" name="Text Box 1056"/>
          <p:cNvSpPr txBox="1">
            <a:spLocks noChangeArrowheads="1"/>
          </p:cNvSpPr>
          <p:nvPr/>
        </p:nvSpPr>
        <p:spPr bwMode="auto">
          <a:xfrm>
            <a:off x="5257800" y="5043487"/>
            <a:ext cx="2057400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f := derived(x)</a:t>
            </a:r>
          </a:p>
        </p:txBody>
      </p:sp>
      <p:sp>
        <p:nvSpPr>
          <p:cNvPr id="145441" name="Text Box 1057"/>
          <p:cNvSpPr txBox="1">
            <a:spLocks noChangeArrowheads="1"/>
          </p:cNvSpPr>
          <p:nvPr/>
        </p:nvSpPr>
        <p:spPr bwMode="auto">
          <a:xfrm>
            <a:off x="5257800" y="5881687"/>
            <a:ext cx="1828800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execute(f)</a:t>
            </a:r>
          </a:p>
        </p:txBody>
      </p:sp>
      <p:sp>
        <p:nvSpPr>
          <p:cNvPr id="145442" name="Text Box 1058"/>
          <p:cNvSpPr txBox="1">
            <a:spLocks noChangeArrowheads="1"/>
          </p:cNvSpPr>
          <p:nvPr/>
        </p:nvSpPr>
        <p:spPr bwMode="auto">
          <a:xfrm>
            <a:off x="5486400" y="1504890"/>
            <a:ext cx="533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{ }</a:t>
            </a:r>
          </a:p>
        </p:txBody>
      </p:sp>
      <p:grpSp>
        <p:nvGrpSpPr>
          <p:cNvPr id="145443" name="Group 1059"/>
          <p:cNvGrpSpPr>
            <a:grpSpLocks/>
          </p:cNvGrpSpPr>
          <p:nvPr/>
        </p:nvGrpSpPr>
        <p:grpSpPr bwMode="auto">
          <a:xfrm>
            <a:off x="3657600" y="1995487"/>
            <a:ext cx="3200400" cy="400050"/>
            <a:chOff x="2304" y="912"/>
            <a:chExt cx="2016" cy="252"/>
          </a:xfrm>
        </p:grpSpPr>
        <p:sp>
          <p:nvSpPr>
            <p:cNvPr id="145444" name="Text Box 1060"/>
            <p:cNvSpPr txBox="1">
              <a:spLocks noChangeArrowheads="1"/>
            </p:cNvSpPr>
            <p:nvPr/>
          </p:nvSpPr>
          <p:spPr bwMode="auto">
            <a:xfrm>
              <a:off x="2304" y="912"/>
              <a:ext cx="336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  <a:latin typeface="Calibri" pitchFamily="34" charset="0"/>
                </a:rPr>
                <a:t>{ }</a:t>
              </a:r>
            </a:p>
          </p:txBody>
        </p:sp>
        <p:sp>
          <p:nvSpPr>
            <p:cNvPr id="145445" name="Text Box 1061"/>
            <p:cNvSpPr txBox="1">
              <a:spLocks noChangeArrowheads="1"/>
            </p:cNvSpPr>
            <p:nvPr/>
          </p:nvSpPr>
          <p:spPr bwMode="auto">
            <a:xfrm>
              <a:off x="3984" y="912"/>
              <a:ext cx="336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  <a:latin typeface="Calibri" pitchFamily="34" charset="0"/>
                </a:rPr>
                <a:t>{ }</a:t>
              </a:r>
            </a:p>
          </p:txBody>
        </p:sp>
      </p:grpSp>
      <p:sp>
        <p:nvSpPr>
          <p:cNvPr id="145446" name="Text Box 1062"/>
          <p:cNvSpPr txBox="1">
            <a:spLocks noChangeArrowheads="1"/>
          </p:cNvSpPr>
          <p:nvPr/>
        </p:nvSpPr>
        <p:spPr bwMode="auto">
          <a:xfrm>
            <a:off x="6400800" y="3671887"/>
            <a:ext cx="12192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2"/>
                </a:solidFill>
                <a:latin typeface="Calibri" pitchFamily="34" charset="0"/>
              </a:rPr>
              <a:t>{ x=o</a:t>
            </a:r>
            <a:r>
              <a:rPr lang="en-US" sz="1800" b="1" baseline="-25000">
                <a:solidFill>
                  <a:schemeClr val="tx2"/>
                </a:solidFill>
                <a:latin typeface="Calibri" pitchFamily="34" charset="0"/>
              </a:rPr>
              <a:t>1</a:t>
            </a:r>
            <a:r>
              <a:rPr lang="en-US" sz="1800" b="1">
                <a:solidFill>
                  <a:schemeClr val="tx2"/>
                </a:solidFill>
                <a:latin typeface="Calibri" pitchFamily="34" charset="0"/>
              </a:rPr>
              <a:t> }</a:t>
            </a:r>
          </a:p>
        </p:txBody>
      </p:sp>
      <p:sp>
        <p:nvSpPr>
          <p:cNvPr id="145447" name="Text Box 1063"/>
          <p:cNvSpPr txBox="1">
            <a:spLocks noChangeArrowheads="1"/>
          </p:cNvSpPr>
          <p:nvPr/>
        </p:nvSpPr>
        <p:spPr bwMode="auto">
          <a:xfrm>
            <a:off x="5486400" y="4586287"/>
            <a:ext cx="14478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{ x=o</a:t>
            </a:r>
            <a:r>
              <a:rPr lang="en-US" sz="1800" b="1" baseline="-25000" dirty="0">
                <a:solidFill>
                  <a:schemeClr val="tx2"/>
                </a:solidFill>
                <a:latin typeface="Calibri" pitchFamily="34" charset="0"/>
              </a:rPr>
              <a:t>1</a:t>
            </a: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 }</a:t>
            </a:r>
            <a:r>
              <a:rPr lang="en-US" sz="1800" b="1" baseline="-25000" dirty="0">
                <a:solidFill>
                  <a:schemeClr val="tx2"/>
                </a:solidFill>
                <a:latin typeface="Calibri" pitchFamily="34" charset="0"/>
              </a:rPr>
              <a:t>1</a:t>
            </a:r>
            <a:endParaRPr lang="en-US" sz="18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45448" name="Text Box 1064"/>
          <p:cNvSpPr txBox="1">
            <a:spLocks noChangeArrowheads="1"/>
          </p:cNvSpPr>
          <p:nvPr/>
        </p:nvSpPr>
        <p:spPr bwMode="auto">
          <a:xfrm>
            <a:off x="457200" y="5119687"/>
            <a:ext cx="2590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latin typeface="Calibri" pitchFamily="34" charset="0"/>
              </a:rPr>
              <a:t>o</a:t>
            </a:r>
            <a:r>
              <a:rPr lang="en-US" sz="1800" b="1" baseline="-25000">
                <a:latin typeface="Calibri" pitchFamily="34" charset="0"/>
              </a:rPr>
              <a:t>1</a:t>
            </a:r>
            <a:r>
              <a:rPr lang="en-US" sz="1800" b="1">
                <a:latin typeface="Calibri" pitchFamily="34" charset="0"/>
              </a:rPr>
              <a:t> = getHeader(o</a:t>
            </a:r>
            <a:r>
              <a:rPr lang="en-US" sz="1800" b="1" baseline="-25000">
                <a:latin typeface="Calibri" pitchFamily="34" charset="0"/>
              </a:rPr>
              <a:t>2</a:t>
            </a:r>
            <a:r>
              <a:rPr lang="en-US" sz="1800" b="1">
                <a:latin typeface="Calibri" pitchFamily="34" charset="0"/>
              </a:rPr>
              <a:t>)</a:t>
            </a:r>
          </a:p>
        </p:txBody>
      </p:sp>
      <p:sp>
        <p:nvSpPr>
          <p:cNvPr id="145449" name="Text Box 1065"/>
          <p:cNvSpPr txBox="1">
            <a:spLocks noChangeArrowheads="1"/>
          </p:cNvSpPr>
          <p:nvPr/>
        </p:nvSpPr>
        <p:spPr bwMode="auto">
          <a:xfrm>
            <a:off x="5486400" y="5424487"/>
            <a:ext cx="16764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{x=o</a:t>
            </a:r>
            <a:r>
              <a:rPr lang="en-US" sz="1800" b="1" baseline="-25000" dirty="0">
                <a:solidFill>
                  <a:schemeClr val="tx2"/>
                </a:solidFill>
                <a:latin typeface="Calibri" pitchFamily="34" charset="0"/>
              </a:rPr>
              <a:t>1</a:t>
            </a: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,f=o</a:t>
            </a:r>
            <a:r>
              <a:rPr lang="en-US" sz="1800" b="1" baseline="-25000" dirty="0">
                <a:solidFill>
                  <a:schemeClr val="tx2"/>
                </a:solidFill>
                <a:latin typeface="Calibri" pitchFamily="34" charset="0"/>
              </a:rPr>
              <a:t>1</a:t>
            </a: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}</a:t>
            </a:r>
            <a:endParaRPr lang="en-US" sz="1800" b="1" baseline="-250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45450" name="Rectangle 1066"/>
          <p:cNvSpPr>
            <a:spLocks noChangeArrowheads="1"/>
          </p:cNvSpPr>
          <p:nvPr/>
        </p:nvSpPr>
        <p:spPr bwMode="auto">
          <a:xfrm>
            <a:off x="457200" y="5500687"/>
            <a:ext cx="151676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latin typeface="Calibri" pitchFamily="34" charset="0"/>
              </a:rPr>
              <a:t>o</a:t>
            </a:r>
            <a:r>
              <a:rPr lang="en-US" sz="1800" b="1" baseline="-25000">
                <a:latin typeface="Calibri" pitchFamily="34" charset="0"/>
              </a:rPr>
              <a:t>3</a:t>
            </a:r>
            <a:r>
              <a:rPr lang="en-US" sz="1800" b="1">
                <a:latin typeface="Calibri" pitchFamily="34" charset="0"/>
              </a:rPr>
              <a:t>.append(o</a:t>
            </a:r>
            <a:r>
              <a:rPr lang="en-US" sz="1800" b="1" baseline="-25000">
                <a:latin typeface="Calibri" pitchFamily="34" charset="0"/>
              </a:rPr>
              <a:t>1</a:t>
            </a:r>
            <a:r>
              <a:rPr lang="en-US" sz="1800" b="1">
                <a:latin typeface="Calibri" pitchFamily="34" charset="0"/>
              </a:rPr>
              <a:t>)</a:t>
            </a:r>
          </a:p>
        </p:txBody>
      </p:sp>
      <p:sp>
        <p:nvSpPr>
          <p:cNvPr id="145451" name="Rectangle 1067"/>
          <p:cNvSpPr>
            <a:spLocks noChangeArrowheads="1"/>
          </p:cNvSpPr>
          <p:nvPr/>
        </p:nvSpPr>
        <p:spPr bwMode="auto">
          <a:xfrm>
            <a:off x="457200" y="5805487"/>
            <a:ext cx="151676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alibri" pitchFamily="34" charset="0"/>
              </a:rPr>
              <a:t>o</a:t>
            </a:r>
            <a:r>
              <a:rPr lang="en-US" sz="1800" b="1" baseline="-25000" dirty="0">
                <a:latin typeface="Calibri" pitchFamily="34" charset="0"/>
              </a:rPr>
              <a:t>3</a:t>
            </a:r>
            <a:r>
              <a:rPr lang="en-US" sz="1800" b="1" dirty="0">
                <a:latin typeface="Calibri" pitchFamily="34" charset="0"/>
              </a:rPr>
              <a:t>.append(o</a:t>
            </a:r>
            <a:r>
              <a:rPr lang="en-US" sz="1800" b="1" baseline="-25000" dirty="0">
                <a:latin typeface="Calibri" pitchFamily="34" charset="0"/>
              </a:rPr>
              <a:t>4</a:t>
            </a:r>
            <a:r>
              <a:rPr lang="en-US" sz="1800" b="1" dirty="0">
                <a:latin typeface="Calibri" pitchFamily="34" charset="0"/>
              </a:rPr>
              <a:t>)</a:t>
            </a:r>
          </a:p>
        </p:txBody>
      </p:sp>
      <p:sp>
        <p:nvSpPr>
          <p:cNvPr id="145452" name="Rectangle 1068"/>
          <p:cNvSpPr>
            <a:spLocks noChangeArrowheads="1"/>
          </p:cNvSpPr>
          <p:nvPr/>
        </p:nvSpPr>
        <p:spPr bwMode="auto">
          <a:xfrm>
            <a:off x="457200" y="6186487"/>
            <a:ext cx="16939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latin typeface="Calibri" pitchFamily="34" charset="0"/>
              </a:rPr>
              <a:t>o</a:t>
            </a:r>
            <a:r>
              <a:rPr lang="en-US" sz="1800" b="1" baseline="-25000">
                <a:latin typeface="Calibri" pitchFamily="34" charset="0"/>
              </a:rPr>
              <a:t>5</a:t>
            </a:r>
            <a:r>
              <a:rPr lang="en-US" sz="1800" b="1">
                <a:latin typeface="Calibri" pitchFamily="34" charset="0"/>
              </a:rPr>
              <a:t> = execute(o</a:t>
            </a:r>
            <a:r>
              <a:rPr lang="en-US" sz="1800" b="1" baseline="-25000">
                <a:latin typeface="Calibri" pitchFamily="34" charset="0"/>
              </a:rPr>
              <a:t>3</a:t>
            </a:r>
            <a:r>
              <a:rPr lang="en-US" sz="1800" b="1">
                <a:latin typeface="Calibri" pitchFamily="34" charset="0"/>
              </a:rPr>
              <a:t>)</a:t>
            </a:r>
          </a:p>
        </p:txBody>
      </p:sp>
      <p:sp>
        <p:nvSpPr>
          <p:cNvPr id="145453" name="Text Box 1069"/>
          <p:cNvSpPr txBox="1">
            <a:spLocks noChangeArrowheads="1"/>
          </p:cNvSpPr>
          <p:nvPr/>
        </p:nvSpPr>
        <p:spPr bwMode="auto">
          <a:xfrm>
            <a:off x="5486400" y="6338887"/>
            <a:ext cx="16764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2"/>
                </a:solidFill>
                <a:latin typeface="Calibri" pitchFamily="34" charset="0"/>
              </a:rPr>
              <a:t>{x=o</a:t>
            </a:r>
            <a:r>
              <a:rPr lang="en-US" sz="1800" b="1" baseline="-25000">
                <a:solidFill>
                  <a:schemeClr val="tx2"/>
                </a:solidFill>
                <a:latin typeface="Calibri" pitchFamily="34" charset="0"/>
              </a:rPr>
              <a:t>1</a:t>
            </a:r>
            <a:r>
              <a:rPr lang="en-US" sz="1800" b="1">
                <a:solidFill>
                  <a:schemeClr val="tx2"/>
                </a:solidFill>
                <a:latin typeface="Calibri" pitchFamily="34" charset="0"/>
              </a:rPr>
              <a:t>,f=o</a:t>
            </a:r>
            <a:r>
              <a:rPr lang="en-US" sz="1800" b="1" baseline="-25000">
                <a:solidFill>
                  <a:schemeClr val="tx2"/>
                </a:solidFill>
                <a:latin typeface="Calibri" pitchFamily="34" charset="0"/>
              </a:rPr>
              <a:t>3</a:t>
            </a:r>
            <a:r>
              <a:rPr lang="en-US" sz="1800" b="1">
                <a:solidFill>
                  <a:schemeClr val="tx2"/>
                </a:solidFill>
                <a:latin typeface="Calibri" pitchFamily="34" charset="0"/>
              </a:rPr>
              <a:t>}</a:t>
            </a:r>
            <a:endParaRPr lang="en-US" sz="1800" b="1" baseline="-2500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45454" name="Text Box 1070"/>
          <p:cNvSpPr txBox="1">
            <a:spLocks noChangeArrowheads="1"/>
          </p:cNvSpPr>
          <p:nvPr/>
        </p:nvSpPr>
        <p:spPr bwMode="auto">
          <a:xfrm>
            <a:off x="6324600" y="4586287"/>
            <a:ext cx="1905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, {x=o</a:t>
            </a:r>
            <a:r>
              <a:rPr lang="en-US" sz="1800" b="1" baseline="-25000" dirty="0">
                <a:solidFill>
                  <a:schemeClr val="tx2"/>
                </a:solidFill>
                <a:latin typeface="Calibri" pitchFamily="34" charset="0"/>
              </a:rPr>
              <a:t>1</a:t>
            </a: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,f=o</a:t>
            </a:r>
            <a:r>
              <a:rPr lang="en-US" sz="1800" b="1" baseline="-25000" dirty="0">
                <a:solidFill>
                  <a:schemeClr val="tx2"/>
                </a:solidFill>
                <a:latin typeface="Calibri" pitchFamily="34" charset="0"/>
              </a:rPr>
              <a:t>3</a:t>
            </a: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}</a:t>
            </a:r>
            <a:endParaRPr lang="en-US" sz="1800" b="1" baseline="-25000" dirty="0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51" grpId="0" autoUpdateAnimBg="0"/>
      <p:bldP spid="145452" grpId="0" autoUpdateAnimBg="0"/>
      <p:bldP spid="145453" grpId="0" autoUpdateAnimBg="0"/>
      <p:bldP spid="145454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Talk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bg2">
                    <a:lumMod val="90000"/>
                  </a:schemeClr>
                </a:solidFill>
              </a:rPr>
              <a:t>Motivation for PQL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bg2">
                    <a:lumMod val="90000"/>
                  </a:schemeClr>
                </a:solidFill>
              </a:rPr>
              <a:t>PQL language by example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Dynamic PQL query matcher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Static PQL query matcher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Experimental results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Static Analysis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“Can this program match this query?”</a:t>
            </a:r>
          </a:p>
          <a:p>
            <a:pPr lvl="1"/>
            <a:r>
              <a:rPr lang="en-US" sz="2000" dirty="0" smtClean="0"/>
              <a:t>Use pointer analysis to give </a:t>
            </a:r>
            <a:r>
              <a:rPr lang="en-US" sz="2000" dirty="0"/>
              <a:t>a conservative approximation</a:t>
            </a:r>
          </a:p>
          <a:p>
            <a:pPr lvl="1"/>
            <a:r>
              <a:rPr lang="en-US" sz="2000" dirty="0"/>
              <a:t>No matches found = None </a:t>
            </a:r>
            <a:r>
              <a:rPr lang="en-US" sz="2000" dirty="0" smtClean="0"/>
              <a:t>possible</a:t>
            </a:r>
          </a:p>
          <a:p>
            <a:endParaRPr lang="en-US" sz="2400" dirty="0" smtClean="0"/>
          </a:p>
          <a:p>
            <a:r>
              <a:rPr lang="en-US" sz="2400" dirty="0" smtClean="0"/>
              <a:t>PQL query </a:t>
            </a:r>
            <a:r>
              <a:rPr lang="en-US" sz="2400" dirty="0" smtClean="0">
                <a:sym typeface="Wingdings" pitchFamily="2" charset="2"/>
              </a:rPr>
              <a:t>automatically translated into a query on pointer analysis results</a:t>
            </a:r>
            <a:endParaRPr lang="en-US" sz="2400" dirty="0" smtClean="0"/>
          </a:p>
          <a:p>
            <a:pPr lvl="1"/>
            <a:r>
              <a:rPr lang="en-US" sz="2000" dirty="0" smtClean="0"/>
              <a:t>Pointer analysis is </a:t>
            </a:r>
            <a:r>
              <a:rPr lang="en-US" sz="2000" i="1" dirty="0" smtClean="0"/>
              <a:t>sound </a:t>
            </a:r>
            <a:r>
              <a:rPr lang="en-US" sz="2000" dirty="0" smtClean="0"/>
              <a:t>and </a:t>
            </a:r>
            <a:r>
              <a:rPr lang="en-US" sz="2000" i="1" dirty="0" smtClean="0"/>
              <a:t>context-sensitive</a:t>
            </a:r>
            <a:endParaRPr lang="en-US" sz="2000" dirty="0" smtClean="0"/>
          </a:p>
          <a:p>
            <a:pPr lvl="2"/>
            <a:r>
              <a:rPr lang="en-US" sz="2000" dirty="0" smtClean="0"/>
              <a:t>10</a:t>
            </a:r>
            <a:r>
              <a:rPr lang="en-US" sz="2000" baseline="30000" dirty="0" smtClean="0"/>
              <a:t>14</a:t>
            </a:r>
            <a:r>
              <a:rPr lang="en-US" sz="2000" dirty="0" smtClean="0"/>
              <a:t> contexts in a good-sized application</a:t>
            </a:r>
          </a:p>
          <a:p>
            <a:pPr lvl="2"/>
            <a:r>
              <a:rPr lang="en-US" sz="2000" dirty="0" smtClean="0"/>
              <a:t>Exponential space represented with BDDs</a:t>
            </a:r>
          </a:p>
          <a:p>
            <a:pPr lvl="2"/>
            <a:r>
              <a:rPr lang="en-US" sz="2000" dirty="0" smtClean="0"/>
              <a:t>Analyses given in </a:t>
            </a:r>
            <a:r>
              <a:rPr lang="en-US" sz="2000" dirty="0" err="1" smtClean="0"/>
              <a:t>Datalog</a:t>
            </a:r>
            <a:endParaRPr lang="en-US" sz="2000" dirty="0" smtClean="0"/>
          </a:p>
          <a:p>
            <a:pPr lvl="1"/>
            <a:r>
              <a:rPr lang="en-US" sz="2000" dirty="0" smtClean="0"/>
              <a:t>See Whaley/Lam, PLDI 2004 (</a:t>
            </a:r>
            <a:r>
              <a:rPr lang="en-US" sz="2000" i="1" dirty="0" err="1" smtClean="0"/>
              <a:t>bddbddb</a:t>
            </a:r>
            <a:r>
              <a:rPr lang="en-US" sz="2000" dirty="0" smtClean="0"/>
              <a:t>) for details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Static Analysis Results</a:t>
            </a:r>
            <a:endParaRPr lang="en-US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5191"/>
            <a:ext cx="8229600" cy="1653809"/>
          </a:xfrm>
        </p:spPr>
        <p:txBody>
          <a:bodyPr numCol="2">
            <a:normAutofit/>
          </a:bodyPr>
          <a:lstStyle/>
          <a:p>
            <a:r>
              <a:rPr lang="en-US" sz="2800" dirty="0"/>
              <a:t>Sets of objects and events that could represent a </a:t>
            </a:r>
            <a:r>
              <a:rPr lang="en-US" sz="2800" dirty="0" smtClean="0"/>
              <a:t>match </a:t>
            </a:r>
          </a:p>
          <a:p>
            <a:r>
              <a:rPr lang="en-US" sz="2800" dirty="0" smtClean="0"/>
              <a:t>Program </a:t>
            </a:r>
            <a:r>
              <a:rPr lang="en-US" sz="2800" dirty="0"/>
              <a:t>points that could participate in a </a:t>
            </a:r>
            <a:r>
              <a:rPr lang="en-US" sz="2800" dirty="0" smtClean="0"/>
              <a:t>match</a:t>
            </a:r>
            <a:endParaRPr lang="en-US" sz="28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3733800"/>
            <a:ext cx="8229600" cy="2667000"/>
          </a:xfrm>
          <a:prstGeom prst="rect">
            <a:avLst/>
          </a:prstGeom>
        </p:spPr>
        <p:txBody>
          <a:bodyPr vert="horz" lIns="54864" tIns="91440" rtlCol="0">
            <a:normAutofit fontScale="92500" lnSpcReduction="10000"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Static results conservative</a:t>
            </a:r>
          </a:p>
          <a:p>
            <a:pPr marL="73152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Char char="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So, point not in result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point never in any match</a:t>
            </a:r>
          </a:p>
          <a:p>
            <a:pPr marL="73152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Char char="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So, no need to instrument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Usually more than 90% overhead reduction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038600" y="2438400"/>
            <a:ext cx="457200" cy="304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OR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Approach: </a:t>
            </a:r>
            <a:r>
              <a:rPr lang="en-US" dirty="0"/>
              <a:t>Division of Labor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76400"/>
            <a:ext cx="77724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Programmer</a:t>
            </a:r>
          </a:p>
          <a:p>
            <a:pPr lvl="1"/>
            <a:r>
              <a:rPr lang="en-US" dirty="0"/>
              <a:t>Knows target </a:t>
            </a:r>
            <a:r>
              <a:rPr lang="en-US" dirty="0" smtClean="0"/>
              <a:t>program, its properties and invariants</a:t>
            </a:r>
            <a:endParaRPr lang="en-US" dirty="0"/>
          </a:p>
          <a:p>
            <a:pPr lvl="1"/>
            <a:r>
              <a:rPr lang="en-US" dirty="0"/>
              <a:t>Doesn’t know analysis</a:t>
            </a:r>
          </a:p>
          <a:p>
            <a:endParaRPr lang="en-US" dirty="0" smtClean="0"/>
          </a:p>
          <a:p>
            <a:r>
              <a:rPr lang="en-US" dirty="0" smtClean="0"/>
              <a:t>Program </a:t>
            </a:r>
            <a:r>
              <a:rPr lang="en-US" dirty="0"/>
              <a:t>Analysis Specialists</a:t>
            </a:r>
          </a:p>
          <a:p>
            <a:pPr lvl="1"/>
            <a:r>
              <a:rPr lang="en-US" dirty="0"/>
              <a:t>Knows analysis </a:t>
            </a:r>
          </a:p>
          <a:p>
            <a:pPr lvl="1"/>
            <a:r>
              <a:rPr lang="en-US" dirty="0"/>
              <a:t>Doesn’t know specific </a:t>
            </a:r>
            <a:r>
              <a:rPr lang="en-US" dirty="0" smtClean="0"/>
              <a:t>bugs to look for</a:t>
            </a:r>
          </a:p>
          <a:p>
            <a:endParaRPr lang="en-US" dirty="0" smtClean="0"/>
          </a:p>
          <a:p>
            <a:r>
              <a:rPr lang="en-US" dirty="0" smtClean="0"/>
              <a:t>Goal</a:t>
            </a:r>
            <a:r>
              <a:rPr lang="en-US" dirty="0" smtClean="0"/>
              <a:t>: </a:t>
            </a:r>
            <a:r>
              <a:rPr lang="en-US" dirty="0" smtClean="0"/>
              <a:t>give </a:t>
            </a:r>
            <a:r>
              <a:rPr lang="en-US" dirty="0" smtClean="0"/>
              <a:t>the programmer a usable analysis for </a:t>
            </a:r>
            <a:endParaRPr lang="en-US" dirty="0" smtClean="0"/>
          </a:p>
          <a:p>
            <a:pPr lvl="1"/>
            <a:r>
              <a:rPr lang="en-US" dirty="0" smtClean="0"/>
              <a:t>bug finding</a:t>
            </a:r>
          </a:p>
          <a:p>
            <a:pPr lvl="1"/>
            <a:r>
              <a:rPr lang="en-US" dirty="0" smtClean="0"/>
              <a:t>debugging</a:t>
            </a:r>
            <a:r>
              <a:rPr lang="en-US" dirty="0" smtClean="0"/>
              <a:t>, and </a:t>
            </a:r>
            <a:endParaRPr lang="en-US" dirty="0" smtClean="0"/>
          </a:p>
          <a:p>
            <a:pPr lvl="1"/>
            <a:r>
              <a:rPr lang="en-US" dirty="0" smtClean="0"/>
              <a:t>program </a:t>
            </a:r>
            <a:r>
              <a:rPr lang="en-US" dirty="0" smtClean="0"/>
              <a:t>understanding tasks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Talk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bg2">
                    <a:lumMod val="90000"/>
                  </a:schemeClr>
                </a:solidFill>
              </a:rPr>
              <a:t>Motivation for PQL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bg2">
                    <a:lumMod val="90000"/>
                  </a:schemeClr>
                </a:solidFill>
              </a:rPr>
              <a:t>PQL language by example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bg2">
                    <a:lumMod val="90000"/>
                  </a:schemeClr>
                </a:solidFill>
              </a:rPr>
              <a:t>Dynamic PQL query matcher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bg2">
                    <a:lumMod val="90000"/>
                  </a:schemeClr>
                </a:solidFill>
              </a:rPr>
              <a:t>Static PQL query matcher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Experimental results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2156187"/>
            <a:ext cx="4040188" cy="203481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cap="none" dirty="0" smtClean="0"/>
              <a:t>Security vulnerabilities</a:t>
            </a:r>
          </a:p>
          <a:p>
            <a:pPr algn="ctr"/>
            <a:r>
              <a:rPr lang="en-US" b="0" cap="none" dirty="0" smtClean="0"/>
              <a:t>(SQL injection, cross-site scripting attacks)</a:t>
            </a:r>
            <a:endParaRPr lang="en-US" b="0" cap="none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4648200"/>
            <a:ext cx="4040188" cy="2057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None/>
            </a:pPr>
            <a:r>
              <a:rPr lang="en-US" b="1" dirty="0" smtClean="0"/>
              <a:t>Bad session stores </a:t>
            </a:r>
          </a:p>
          <a:p>
            <a:pPr algn="ctr">
              <a:buNone/>
            </a:pPr>
            <a:r>
              <a:rPr lang="en-US" dirty="0" smtClean="0"/>
              <a:t>(a common J2EE bug)</a:t>
            </a:r>
            <a:endParaRPr lang="en-US" b="1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2156187"/>
            <a:ext cx="4041775" cy="203481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en-US" cap="none" dirty="0" smtClean="0"/>
              <a:t>Memory leaks </a:t>
            </a:r>
          </a:p>
          <a:p>
            <a:pPr algn="ctr"/>
            <a:r>
              <a:rPr lang="en-US" b="0" cap="none" dirty="0" smtClean="0"/>
              <a:t>(lapsed listeners, variation of the observer pattern)</a:t>
            </a:r>
            <a:endParaRPr lang="en-US" b="0" cap="none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4648200"/>
            <a:ext cx="4041775" cy="2057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None/>
            </a:pPr>
            <a:r>
              <a:rPr lang="en-US" b="1" dirty="0" smtClean="0"/>
              <a:t>Mismatched API calls </a:t>
            </a:r>
            <a:r>
              <a:rPr lang="en-US" dirty="0" smtClean="0"/>
              <a:t>(method call pairs)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752600" y="1595735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+mj-lt"/>
              </a:rPr>
              <a:t>Web Apps</a:t>
            </a:r>
            <a:endParaRPr lang="en-US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0" y="1595735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+mj-lt"/>
              </a:rPr>
              <a:t>Eclipse</a:t>
            </a:r>
            <a:endParaRPr lang="en-US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  <p:bldP spid="5" grpId="0" uiExpand="1" build="p" animBg="1"/>
      <p:bldP spid="6" grpId="0" uiExpand="1" build="p" animBg="1"/>
      <p:bldP spid="7" grpId="0" uiExpand="1" build="p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Applications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905001" y="2743200"/>
          <a:ext cx="5410199" cy="274510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819400"/>
                <a:gridCol w="2590799"/>
              </a:tblGrid>
              <a:tr h="657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Name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Classes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webgoat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1,021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personalblog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5,236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road2hibernate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7,062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snipsnap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10,851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roller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16,359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4191000"/>
            <a:ext cx="6629400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Serialization Errors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Very common bug in Web applications</a:t>
            </a:r>
          </a:p>
          <a:p>
            <a:r>
              <a:rPr lang="en-US" sz="2800" dirty="0"/>
              <a:t>Server tries to persist non-persistent objects</a:t>
            </a:r>
          </a:p>
          <a:p>
            <a:pPr lvl="1"/>
            <a:r>
              <a:rPr lang="en-US" sz="2800" dirty="0"/>
              <a:t>Only manifests under heavy load</a:t>
            </a:r>
          </a:p>
          <a:p>
            <a:pPr lvl="1"/>
            <a:r>
              <a:rPr lang="en-US" sz="2800" dirty="0"/>
              <a:t>Hard to find with testing</a:t>
            </a:r>
          </a:p>
          <a:p>
            <a:r>
              <a:rPr lang="en-US" sz="2800" dirty="0"/>
              <a:t>One-line query in </a:t>
            </a:r>
            <a:r>
              <a:rPr lang="en-US" sz="2800" dirty="0" smtClean="0"/>
              <a:t>PQL</a:t>
            </a:r>
          </a:p>
          <a:p>
            <a:endParaRPr lang="en-US" sz="2800" dirty="0"/>
          </a:p>
          <a:p>
            <a:pPr lvl="1" algn="ctr">
              <a:buNone/>
            </a:pPr>
            <a:r>
              <a:rPr lang="en-US" sz="2400" b="1" dirty="0" err="1" smtClean="0">
                <a:latin typeface="Calibri" pitchFamily="34" charset="0"/>
              </a:rPr>
              <a:t>HttpSession.setAttribute</a:t>
            </a:r>
            <a:r>
              <a:rPr lang="en-US" sz="2400" b="1" dirty="0">
                <a:latin typeface="Calibri" pitchFamily="34" charset="0"/>
              </a:rPr>
              <a:t>(_,!</a:t>
            </a:r>
            <a:r>
              <a:rPr lang="en-US" sz="2400" b="1" dirty="0" err="1" smtClean="0">
                <a:latin typeface="Calibri" pitchFamily="34" charset="0"/>
              </a:rPr>
              <a:t>Serializable</a:t>
            </a:r>
            <a:r>
              <a:rPr lang="en-US" sz="2400" b="1" dirty="0" smtClean="0">
                <a:latin typeface="Calibri" pitchFamily="34" charset="0"/>
              </a:rPr>
              <a:t>(_));</a:t>
            </a:r>
            <a:endParaRPr lang="en-US" sz="2400" b="1" dirty="0">
              <a:latin typeface="Calibri" pitchFamily="34" charset="0"/>
            </a:endParaRPr>
          </a:p>
          <a:p>
            <a:endParaRPr lang="en-US" sz="2800" dirty="0" smtClean="0"/>
          </a:p>
          <a:p>
            <a:r>
              <a:rPr lang="en-US" sz="2800" dirty="0" smtClean="0"/>
              <a:t>Solvable </a:t>
            </a:r>
            <a:r>
              <a:rPr lang="en-US" sz="2800" dirty="0"/>
              <a:t>purely statically</a:t>
            </a:r>
          </a:p>
          <a:p>
            <a:pPr lvl="1"/>
            <a:r>
              <a:rPr lang="en-US" sz="2800" dirty="0"/>
              <a:t>Dynamic confirmation possible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SQL Injection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46275"/>
            <a:ext cx="7772400" cy="4454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Part of a system called </a:t>
            </a:r>
            <a:r>
              <a:rPr lang="en-US" dirty="0" err="1" smtClean="0"/>
              <a:t>SecuriFly</a:t>
            </a:r>
            <a:r>
              <a:rPr lang="en-US" dirty="0" smtClean="0"/>
              <a:t> [MLL’06]</a:t>
            </a:r>
            <a:endParaRPr lang="en-US" dirty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Static greatly optimizes overhead 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92%-99.8% reduction of points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2-3x speedup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4 injections, 2 exploitable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Blocked both </a:t>
            </a:r>
            <a:r>
              <a:rPr lang="en-US" dirty="0" smtClean="0"/>
              <a:t>exploits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Eclipse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A popular IDE </a:t>
            </a:r>
            <a:r>
              <a:rPr lang="en-US" dirty="0"/>
              <a:t>for Java</a:t>
            </a:r>
          </a:p>
          <a:p>
            <a:pPr>
              <a:lnSpc>
                <a:spcPct val="150000"/>
              </a:lnSpc>
            </a:pPr>
            <a:r>
              <a:rPr lang="en-US" dirty="0"/>
              <a:t>Very large (tens of MB of </a:t>
            </a:r>
            <a:r>
              <a:rPr lang="en-US" dirty="0" err="1"/>
              <a:t>bytecode</a:t>
            </a:r>
            <a:r>
              <a:rPr lang="en-US" dirty="0"/>
              <a:t>)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Too large for our static analysis</a:t>
            </a:r>
          </a:p>
          <a:p>
            <a:pPr>
              <a:lnSpc>
                <a:spcPct val="150000"/>
              </a:lnSpc>
            </a:pPr>
            <a:r>
              <a:rPr lang="en-US" dirty="0"/>
              <a:t>Purely interactive</a:t>
            </a:r>
          </a:p>
          <a:p>
            <a:pPr lvl="1">
              <a:lnSpc>
                <a:spcPct val="150000"/>
              </a:lnSpc>
            </a:pPr>
            <a:r>
              <a:rPr lang="en-US" dirty="0" err="1"/>
              <a:t>Unoptimized</a:t>
            </a:r>
            <a:r>
              <a:rPr lang="en-US" dirty="0"/>
              <a:t> dynamic overhead acceptable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Queries on </a:t>
            </a:r>
            <a:r>
              <a:rPr lang="en-US" dirty="0" smtClean="0"/>
              <a:t>Eclipse APIs</a:t>
            </a:r>
            <a:endParaRPr lang="en-US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Paired </a:t>
            </a:r>
            <a:r>
              <a:rPr lang="en-US" dirty="0" smtClean="0"/>
              <a:t>method calls</a:t>
            </a:r>
            <a:endParaRPr lang="en-US" dirty="0"/>
          </a:p>
          <a:p>
            <a:pPr lvl="1"/>
            <a:r>
              <a:rPr lang="en-US" dirty="0"/>
              <a:t>register/deregister</a:t>
            </a:r>
          </a:p>
          <a:p>
            <a:pPr lvl="1"/>
            <a:r>
              <a:rPr lang="en-US" dirty="0" err="1"/>
              <a:t>createWidget</a:t>
            </a:r>
            <a:r>
              <a:rPr lang="en-US" dirty="0"/>
              <a:t>/</a:t>
            </a:r>
            <a:r>
              <a:rPr lang="en-US" dirty="0" err="1"/>
              <a:t>destroyWidget</a:t>
            </a:r>
            <a:endParaRPr lang="en-US" dirty="0"/>
          </a:p>
          <a:p>
            <a:pPr lvl="1"/>
            <a:r>
              <a:rPr lang="en-US" dirty="0"/>
              <a:t>install/uninstall</a:t>
            </a:r>
          </a:p>
          <a:p>
            <a:pPr lvl="1"/>
            <a:r>
              <a:rPr lang="en-US" dirty="0"/>
              <a:t>startup/shutdown</a:t>
            </a:r>
          </a:p>
          <a:p>
            <a:endParaRPr lang="en-US" dirty="0" smtClean="0"/>
          </a:p>
          <a:p>
            <a:r>
              <a:rPr lang="en-US" dirty="0" smtClean="0"/>
              <a:t>How do we find more patterns like this? </a:t>
            </a:r>
          </a:p>
          <a:p>
            <a:pPr lvl="1"/>
            <a:r>
              <a:rPr lang="en-US" dirty="0" smtClean="0"/>
              <a:t>Read our FSE’05 paper [LZ’05]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Lapsed Listeners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Frequent anti-pattern leading to memory leaks</a:t>
            </a:r>
          </a:p>
          <a:p>
            <a:r>
              <a:rPr lang="en-US" sz="2800" dirty="0" smtClean="0"/>
              <a:t>Hold on to a large object, fail to call </a:t>
            </a:r>
            <a:r>
              <a:rPr lang="en-US" sz="2800" b="1" dirty="0" err="1" smtClean="0"/>
              <a:t>removeListener</a:t>
            </a:r>
            <a:endParaRPr lang="en-US" sz="2800" b="1" dirty="0" smtClean="0"/>
          </a:p>
          <a:p>
            <a:endParaRPr lang="en-US" sz="2800" b="1" dirty="0" smtClean="0"/>
          </a:p>
          <a:p>
            <a:endParaRPr lang="en-US" sz="2800" b="1" dirty="0" smtClean="0"/>
          </a:p>
          <a:p>
            <a:endParaRPr lang="en-US" sz="2800" b="1" dirty="0" smtClean="0"/>
          </a:p>
          <a:p>
            <a:endParaRPr lang="en-US" sz="2800" b="1" dirty="0" smtClean="0"/>
          </a:p>
          <a:p>
            <a:r>
              <a:rPr lang="en-US" sz="2800" dirty="0" smtClean="0"/>
              <a:t>Can force a call to </a:t>
            </a:r>
            <a:r>
              <a:rPr lang="en-US" sz="2800" b="1" dirty="0" err="1" smtClean="0"/>
              <a:t>removeListener</a:t>
            </a:r>
            <a:r>
              <a:rPr lang="en-US" sz="2800" b="1" dirty="0" smtClean="0"/>
              <a:t> </a:t>
            </a:r>
            <a:r>
              <a:rPr lang="en-US" sz="2800" dirty="0" smtClean="0"/>
              <a:t>if we keep track of added listeners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3124200"/>
            <a:ext cx="7391400" cy="1905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274320" rtlCol="0" anchor="ctr"/>
          <a:lstStyle/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Listener l = new </a:t>
            </a:r>
            <a:r>
              <a:rPr lang="en-US" dirty="0" err="1" smtClean="0">
                <a:latin typeface="Calibri" pitchFamily="34" charset="0"/>
              </a:rPr>
              <a:t>MyListener</a:t>
            </a:r>
            <a:r>
              <a:rPr lang="en-US" dirty="0" smtClean="0">
                <a:latin typeface="Calibri" pitchFamily="34" charset="0"/>
              </a:rPr>
              <a:t>(…){…};</a:t>
            </a:r>
          </a:p>
          <a:p>
            <a:r>
              <a:rPr lang="en-US" dirty="0" err="1" smtClean="0">
                <a:latin typeface="Calibri" pitchFamily="34" charset="0"/>
              </a:rPr>
              <a:t>widget.addListener</a:t>
            </a:r>
            <a:r>
              <a:rPr lang="en-US" dirty="0" smtClean="0">
                <a:latin typeface="Calibri" pitchFamily="34" charset="0"/>
              </a:rPr>
              <a:t>(l);</a:t>
            </a:r>
          </a:p>
          <a:p>
            <a:r>
              <a:rPr lang="en-US" dirty="0" smtClean="0">
                <a:latin typeface="Calibri" pitchFamily="34" charset="0"/>
              </a:rPr>
              <a:t>{…}</a:t>
            </a:r>
          </a:p>
          <a:p>
            <a:r>
              <a:rPr lang="en-US" b="1" dirty="0" err="1" smtClean="0">
                <a:latin typeface="Calibri" pitchFamily="34" charset="0"/>
              </a:rPr>
              <a:t>widget.removeListener</a:t>
            </a:r>
            <a:r>
              <a:rPr lang="en-US" b="1" dirty="0" smtClean="0">
                <a:latin typeface="Calibri" pitchFamily="34" charset="0"/>
              </a:rPr>
              <a:t>(l);</a:t>
            </a:r>
          </a:p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Eclipse </a:t>
            </a:r>
            <a:r>
              <a:rPr lang="en-US" dirty="0" smtClean="0"/>
              <a:t>Result Summary</a:t>
            </a:r>
            <a:endParaRPr lang="en-US" dirty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paired methods queries were run simultaneously</a:t>
            </a:r>
          </a:p>
          <a:p>
            <a:pPr lvl="1"/>
            <a:r>
              <a:rPr lang="en-US" dirty="0"/>
              <a:t>56 mismatches detected</a:t>
            </a:r>
          </a:p>
          <a:p>
            <a:endParaRPr lang="en-US" dirty="0" smtClean="0"/>
          </a:p>
          <a:p>
            <a:r>
              <a:rPr lang="en-US" dirty="0" smtClean="0"/>
              <a:t>Lapsed </a:t>
            </a:r>
            <a:r>
              <a:rPr lang="en-US" dirty="0"/>
              <a:t>listener query was run alone</a:t>
            </a:r>
          </a:p>
          <a:p>
            <a:pPr lvl="1"/>
            <a:r>
              <a:rPr lang="en-US" dirty="0"/>
              <a:t>136 lapsed </a:t>
            </a:r>
            <a:r>
              <a:rPr lang="en-US" dirty="0" smtClean="0"/>
              <a:t>listeners detected</a:t>
            </a:r>
            <a:endParaRPr lang="en-US" dirty="0"/>
          </a:p>
          <a:p>
            <a:pPr lvl="1"/>
            <a:r>
              <a:rPr lang="en-US" dirty="0"/>
              <a:t>Can be automatically fixed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Summary</a:t>
            </a:r>
            <a:endParaRPr lang="en-US" dirty="0"/>
          </a:p>
        </p:txBody>
      </p:sp>
      <p:graphicFrame>
        <p:nvGraphicFramePr>
          <p:cNvPr id="117604" name="Group 2916"/>
          <p:cNvGraphicFramePr>
            <a:graphicFrameLocks noGrp="1"/>
          </p:cNvGraphicFramePr>
          <p:nvPr/>
        </p:nvGraphicFramePr>
        <p:xfrm>
          <a:off x="609600" y="1644014"/>
          <a:ext cx="7925117" cy="3537586"/>
        </p:xfrm>
        <a:graphic>
          <a:graphicData uri="http://schemas.openxmlformats.org/drawingml/2006/table">
            <a:tbl>
              <a:tblPr lastRow="1">
                <a:tableStyleId>{3C2FFA5D-87B4-456A-9821-1D502468CF0F}</a:tableStyleId>
              </a:tblPr>
              <a:tblGrid>
                <a:gridCol w="1905000"/>
                <a:gridCol w="1600200"/>
                <a:gridCol w="3353117"/>
                <a:gridCol w="1066800"/>
              </a:tblGrid>
              <a:tr h="657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Name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Classes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Instrumentation Pts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Bugs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webgoat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1,021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69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personalblog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5,236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36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road2hibernate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7,062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779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snipsnap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10,851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543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roller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16,359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Eclipse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19,439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18,152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192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TOTAL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59,968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19,579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206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5334000"/>
            <a:ext cx="8229600" cy="1371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200" dirty="0" smtClean="0"/>
              <a:t>Automatically </a:t>
            </a:r>
            <a:r>
              <a:rPr lang="en-US" sz="2200" dirty="0"/>
              <a:t>repaired </a:t>
            </a:r>
            <a:r>
              <a:rPr lang="en-US" sz="2200" dirty="0" smtClean="0"/>
              <a:t>&amp; prevented bugs </a:t>
            </a:r>
            <a:r>
              <a:rPr lang="en-US" sz="2200" dirty="0"/>
              <a:t>at runtime</a:t>
            </a:r>
          </a:p>
          <a:p>
            <a:pPr>
              <a:lnSpc>
                <a:spcPct val="90000"/>
              </a:lnSpc>
            </a:pPr>
            <a:r>
              <a:rPr lang="en-US" sz="2200" dirty="0" smtClean="0"/>
              <a:t>Overhead </a:t>
            </a:r>
            <a:r>
              <a:rPr lang="en-US" sz="2200" dirty="0"/>
              <a:t>in the 9-125% range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Static optimization </a:t>
            </a:r>
            <a:r>
              <a:rPr lang="en-US" sz="1800" dirty="0" smtClean="0"/>
              <a:t>removes </a:t>
            </a:r>
            <a:r>
              <a:rPr lang="en-US" sz="1800" dirty="0"/>
              <a:t>82-99% </a:t>
            </a:r>
            <a:r>
              <a:rPr lang="en-US" sz="1800" dirty="0" smtClean="0"/>
              <a:t>of instrumentation points   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Query </a:t>
            </a:r>
            <a:r>
              <a:rPr lang="en-US" dirty="0" smtClean="0"/>
              <a:t>Language: PQL</a:t>
            </a:r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Queries operate on </a:t>
            </a:r>
            <a:r>
              <a:rPr lang="en-US" sz="2800" i="1" dirty="0"/>
              <a:t>program traces</a:t>
            </a:r>
          </a:p>
          <a:p>
            <a:pPr lvl="1"/>
            <a:r>
              <a:rPr lang="en-US" sz="2800" dirty="0"/>
              <a:t>Sequence of events representing a run</a:t>
            </a:r>
          </a:p>
          <a:p>
            <a:pPr lvl="1"/>
            <a:r>
              <a:rPr lang="en-US" sz="2800" dirty="0"/>
              <a:t>Refers to object </a:t>
            </a:r>
            <a:r>
              <a:rPr lang="en-US" sz="2800" i="1" dirty="0"/>
              <a:t>instances</a:t>
            </a:r>
            <a:r>
              <a:rPr lang="en-US" sz="2800" dirty="0"/>
              <a:t>, not variables</a:t>
            </a:r>
          </a:p>
          <a:p>
            <a:pPr lvl="1"/>
            <a:r>
              <a:rPr lang="en-US" dirty="0" smtClean="0"/>
              <a:t>Matched events may </a:t>
            </a:r>
            <a:r>
              <a:rPr lang="en-US" sz="2800" dirty="0"/>
              <a:t>be widely spaced</a:t>
            </a:r>
          </a:p>
          <a:p>
            <a:endParaRPr lang="en-US" sz="2800" dirty="0" smtClean="0"/>
          </a:p>
          <a:p>
            <a:r>
              <a:rPr lang="en-US" sz="2800" dirty="0" smtClean="0"/>
              <a:t>Patterns </a:t>
            </a:r>
            <a:r>
              <a:rPr lang="en-US" sz="2800" dirty="0"/>
              <a:t>resemble </a:t>
            </a:r>
            <a:r>
              <a:rPr lang="en-US" sz="2800" dirty="0" smtClean="0"/>
              <a:t>actual Java </a:t>
            </a:r>
            <a:r>
              <a:rPr lang="en-US" sz="2800" dirty="0"/>
              <a:t>code</a:t>
            </a:r>
          </a:p>
          <a:p>
            <a:pPr lvl="1"/>
            <a:r>
              <a:rPr lang="en-US" sz="2800" dirty="0"/>
              <a:t>Like a small matching code snippet</a:t>
            </a:r>
          </a:p>
          <a:p>
            <a:pPr lvl="1"/>
            <a:r>
              <a:rPr lang="en-US" sz="2800" dirty="0"/>
              <a:t>No references to compiler internals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Current Status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PQL system is open </a:t>
            </a:r>
            <a:r>
              <a:rPr lang="en-US" dirty="0"/>
              <a:t>source </a:t>
            </a:r>
            <a:endParaRPr lang="en-US" dirty="0" smtClean="0"/>
          </a:p>
          <a:p>
            <a:r>
              <a:rPr lang="en-US" dirty="0" smtClean="0"/>
              <a:t>Hosted </a:t>
            </a:r>
            <a:r>
              <a:rPr lang="en-US" dirty="0"/>
              <a:t>on </a:t>
            </a:r>
            <a:r>
              <a:rPr lang="en-US" dirty="0" err="1" smtClean="0"/>
              <a:t>SourceForge</a:t>
            </a:r>
            <a:endParaRPr lang="en-US" dirty="0" smtClean="0">
              <a:hlinkClick r:id="rId2"/>
            </a:endParaRPr>
          </a:p>
          <a:p>
            <a:endParaRPr lang="en-US" dirty="0" smtClean="0">
              <a:hlinkClick r:id="rId2"/>
            </a:endParaRPr>
          </a:p>
          <a:p>
            <a:pPr algn="ctr">
              <a:buNone/>
            </a:pPr>
            <a:r>
              <a:rPr lang="en-US" sz="5400" b="1" dirty="0" smtClean="0">
                <a:solidFill>
                  <a:schemeClr val="accent2"/>
                </a:solidFill>
                <a:latin typeface="Calibri" pitchFamily="34" charset="0"/>
              </a:rPr>
              <a:t>http</a:t>
            </a:r>
            <a:r>
              <a:rPr lang="en-US" sz="5400" b="1" dirty="0">
                <a:solidFill>
                  <a:schemeClr val="accent2"/>
                </a:solidFill>
                <a:latin typeface="Calibri" pitchFamily="34" charset="0"/>
              </a:rPr>
              <a:t>://</a:t>
            </a:r>
            <a:r>
              <a:rPr lang="en-US" sz="5400" b="1" dirty="0" smtClean="0">
                <a:solidFill>
                  <a:schemeClr val="accent2"/>
                </a:solidFill>
                <a:latin typeface="Calibri" pitchFamily="34" charset="0"/>
              </a:rPr>
              <a:t>pql.sourceforge.net</a:t>
            </a:r>
            <a:endParaRPr lang="en-US" sz="5400" b="1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 algn="ctr">
              <a:buNone/>
            </a:pPr>
            <a:endParaRPr lang="en-US" dirty="0" smtClean="0"/>
          </a:p>
          <a:p>
            <a:r>
              <a:rPr lang="en-US" dirty="0" smtClean="0"/>
              <a:t>Standalone </a:t>
            </a:r>
            <a:r>
              <a:rPr lang="en-US" dirty="0"/>
              <a:t>dynamic </a:t>
            </a:r>
            <a:r>
              <a:rPr lang="en-US" dirty="0" smtClean="0"/>
              <a:t>implementation</a:t>
            </a:r>
          </a:p>
          <a:p>
            <a:r>
              <a:rPr lang="en-US" dirty="0" smtClean="0"/>
              <a:t>Point-and-shoot static system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/>
        <p:txBody>
          <a:bodyPr numCol="2"/>
          <a:lstStyle/>
          <a:p>
            <a:pPr>
              <a:lnSpc>
                <a:spcPct val="90000"/>
              </a:lnSpc>
            </a:pPr>
            <a:r>
              <a:rPr lang="en-US" sz="2000" dirty="0" smtClean="0"/>
              <a:t>PQL: </a:t>
            </a:r>
            <a:r>
              <a:rPr lang="en-US" sz="2000" dirty="0"/>
              <a:t>a Program Query Language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Match histories of sets of objects on a program trace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Targeting application developers</a:t>
            </a:r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Found </a:t>
            </a:r>
            <a:r>
              <a:rPr lang="en-US" sz="2000" dirty="0"/>
              <a:t>many bugs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206 application bugs and security flaws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6 large real-life applications</a:t>
            </a:r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PQL gives a </a:t>
            </a:r>
            <a:r>
              <a:rPr lang="en-US" sz="2000" dirty="0"/>
              <a:t>bridge to powerful analyses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Dynamic matcher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Point-and-shoot even for unknown applications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Automatically repairs program on the fly</a:t>
            </a:r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Static </a:t>
            </a:r>
            <a:r>
              <a:rPr lang="en-US" sz="2000" dirty="0"/>
              <a:t>matcher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Proves absence of bugs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Can reduce runtime overhead to production-acceptable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Domains for bug </a:t>
            </a:r>
            <a:r>
              <a:rPr lang="en-US" dirty="0" smtClean="0"/>
              <a:t>recovery</a:t>
            </a:r>
            <a:endParaRPr lang="en-US" dirty="0" smtClean="0"/>
          </a:p>
          <a:p>
            <a:pPr lvl="1"/>
            <a:r>
              <a:rPr lang="en-US" dirty="0" err="1" smtClean="0"/>
              <a:t>SecuriFly</a:t>
            </a:r>
            <a:r>
              <a:rPr lang="en-US" dirty="0" smtClean="0"/>
              <a:t> (sanitize when necessary)</a:t>
            </a:r>
          </a:p>
          <a:p>
            <a:pPr lvl="1"/>
            <a:r>
              <a:rPr lang="en-US" dirty="0" smtClean="0"/>
              <a:t>Failure-oblivious computing</a:t>
            </a:r>
          </a:p>
          <a:p>
            <a:endParaRPr lang="en-US" dirty="0" smtClean="0"/>
          </a:p>
          <a:p>
            <a:r>
              <a:rPr lang="en-US" dirty="0" smtClean="0"/>
              <a:t>Distributed monitors</a:t>
            </a:r>
          </a:p>
          <a:p>
            <a:pPr lvl="1"/>
            <a:r>
              <a:rPr lang="en-US" dirty="0" smtClean="0"/>
              <a:t>Consider </a:t>
            </a:r>
            <a:r>
              <a:rPr lang="en-US" dirty="0" err="1" smtClean="0"/>
              <a:t>gmail</a:t>
            </a:r>
            <a:endParaRPr lang="en-US" dirty="0" smtClean="0"/>
          </a:p>
          <a:p>
            <a:pPr lvl="1"/>
            <a:r>
              <a:rPr lang="en-US" dirty="0" smtClean="0"/>
              <a:t>Can we monitor properties of </a:t>
            </a:r>
            <a:r>
              <a:rPr lang="en-US" dirty="0" smtClean="0"/>
              <a:t>such a client/server application?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Dynamic monitors </a:t>
            </a:r>
          </a:p>
          <a:p>
            <a:pPr lvl="1"/>
            <a:r>
              <a:rPr lang="en-US" dirty="0" smtClean="0"/>
              <a:t>Long-running applications</a:t>
            </a:r>
          </a:p>
          <a:p>
            <a:pPr lvl="1"/>
            <a:r>
              <a:rPr lang="en-US" dirty="0" smtClean="0"/>
              <a:t>Add and remove monitoring rules as time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Talk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bg2">
                    <a:lumMod val="90000"/>
                  </a:schemeClr>
                </a:solidFill>
              </a:rPr>
              <a:t>Motivation for PQL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PQL language by example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Dynamic PQL query matcher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Static PQL query matcher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Experimental results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SQL Injection</a:t>
            </a:r>
            <a:endParaRPr lang="en-US" dirty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55648"/>
            <a:ext cx="8918448" cy="4495800"/>
          </a:xfrm>
        </p:spPr>
        <p:txBody>
          <a:bodyPr numCol="2">
            <a:normAutofit/>
          </a:bodyPr>
          <a:lstStyle/>
          <a:p>
            <a:pPr marL="609600" indent="-609600">
              <a:buFont typeface="Wingdings" pitchFamily="2" charset="2"/>
              <a:buNone/>
            </a:pPr>
            <a:r>
              <a:rPr lang="en-US" sz="2000" b="1" dirty="0" err="1">
                <a:latin typeface="Calibri" pitchFamily="34" charset="0"/>
              </a:rPr>
              <a:t>HttpServletRequest</a:t>
            </a:r>
            <a:r>
              <a:rPr lang="en-US" sz="2000" b="1" dirty="0">
                <a:latin typeface="Calibri" pitchFamily="34" charset="0"/>
              </a:rPr>
              <a:t> </a:t>
            </a:r>
            <a:r>
              <a:rPr lang="en-US" sz="2000" b="1" dirty="0" err="1">
                <a:latin typeface="Calibri" pitchFamily="34" charset="0"/>
              </a:rPr>
              <a:t>req</a:t>
            </a:r>
            <a:r>
              <a:rPr lang="en-US" sz="2000" b="1" dirty="0">
                <a:latin typeface="Calibri" pitchFamily="34" charset="0"/>
              </a:rPr>
              <a:t> = /* ... */;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000" b="1" dirty="0" err="1">
                <a:latin typeface="Calibri" pitchFamily="34" charset="0"/>
              </a:rPr>
              <a:t>java.sql.Connection</a:t>
            </a:r>
            <a:r>
              <a:rPr lang="en-US" sz="2000" b="1" dirty="0">
                <a:latin typeface="Calibri" pitchFamily="34" charset="0"/>
              </a:rPr>
              <a:t> </a:t>
            </a:r>
            <a:r>
              <a:rPr lang="en-US" sz="2000" b="1" dirty="0" err="1">
                <a:latin typeface="Calibri" pitchFamily="34" charset="0"/>
              </a:rPr>
              <a:t>conn</a:t>
            </a:r>
            <a:r>
              <a:rPr lang="en-US" sz="2000" b="1" dirty="0">
                <a:latin typeface="Calibri" pitchFamily="34" charset="0"/>
              </a:rPr>
              <a:t> = /* ... */;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000" b="1" dirty="0">
                <a:latin typeface="Calibri" pitchFamily="34" charset="0"/>
              </a:rPr>
              <a:t>String </a:t>
            </a:r>
            <a:r>
              <a:rPr lang="en-US" sz="2000" b="1" dirty="0" smtClean="0">
                <a:latin typeface="Calibri" pitchFamily="34" charset="0"/>
              </a:rPr>
              <a:t>query </a:t>
            </a:r>
            <a:r>
              <a:rPr lang="en-US" sz="2000" b="1" dirty="0">
                <a:latin typeface="Calibri" pitchFamily="34" charset="0"/>
              </a:rPr>
              <a:t>= </a:t>
            </a:r>
            <a:r>
              <a:rPr lang="en-US" sz="2000" b="1" dirty="0" err="1">
                <a:latin typeface="Calibri" pitchFamily="34" charset="0"/>
              </a:rPr>
              <a:t>req.getParameter</a:t>
            </a:r>
            <a:r>
              <a:rPr lang="en-US" sz="2000" b="1" dirty="0">
                <a:latin typeface="Calibri" pitchFamily="34" charset="0"/>
              </a:rPr>
              <a:t>(“QUERY”);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000" b="1" dirty="0" err="1" smtClean="0">
                <a:latin typeface="Calibri" pitchFamily="34" charset="0"/>
              </a:rPr>
              <a:t>conn.execute</a:t>
            </a:r>
            <a:r>
              <a:rPr lang="en-US" sz="2000" b="1" dirty="0" smtClean="0">
                <a:latin typeface="Calibri" pitchFamily="34" charset="0"/>
              </a:rPr>
              <a:t>(query);</a:t>
            </a:r>
            <a:endParaRPr lang="en-US" sz="2000" b="1" dirty="0">
              <a:latin typeface="Calibri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 marL="609600" indent="-609600">
              <a:buFont typeface="Wingdings" pitchFamily="2" charset="2"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 marL="609600" indent="-609600">
              <a:buFont typeface="Wingdings" pitchFamily="2" charset="2"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 marL="609600" indent="-609600">
              <a:buFont typeface="Wingdings" pitchFamily="2" charset="2"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 marL="609600" indent="-609600">
              <a:buFont typeface="Wingdings" pitchFamily="2" charset="2"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 marL="609600" indent="-609600">
              <a:lnSpc>
                <a:spcPct val="70000"/>
              </a:lnSpc>
              <a:buFont typeface="Wingdings" pitchFamily="2" charset="2"/>
              <a:buAutoNum type="arabicPlain"/>
            </a:pPr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CALL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	</a:t>
            </a:r>
            <a:r>
              <a:rPr lang="en-US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o</a:t>
            </a:r>
            <a:r>
              <a:rPr lang="en-US" sz="1800" b="1" i="1" baseline="-250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1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.getParameter(</a:t>
            </a:r>
            <a:r>
              <a:rPr lang="en-US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o</a:t>
            </a:r>
            <a:r>
              <a:rPr lang="en-US" sz="1800" b="1" i="1" baseline="-250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2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)</a:t>
            </a:r>
          </a:p>
          <a:p>
            <a:pPr marL="609600" indent="-609600">
              <a:lnSpc>
                <a:spcPct val="70000"/>
              </a:lnSpc>
              <a:buFont typeface="Wingdings" pitchFamily="2" charset="2"/>
              <a:buAutoNum type="arabicPlain"/>
            </a:pP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RET	</a:t>
            </a:r>
            <a:r>
              <a:rPr lang="en-US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o</a:t>
            </a:r>
            <a:r>
              <a:rPr lang="en-US" sz="1800" b="1" i="1" baseline="-250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2</a:t>
            </a: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		</a:t>
            </a:r>
          </a:p>
          <a:p>
            <a:pPr marL="609600" indent="-609600">
              <a:lnSpc>
                <a:spcPct val="70000"/>
              </a:lnSpc>
              <a:buFont typeface="Wingdings" pitchFamily="2" charset="2"/>
              <a:buAutoNum type="arabicPlain"/>
            </a:pP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CALL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	</a:t>
            </a:r>
            <a:r>
              <a:rPr lang="en-US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o</a:t>
            </a:r>
            <a:r>
              <a:rPr lang="en-US" sz="1800" b="1" i="1" baseline="-250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3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.execute(</a:t>
            </a:r>
            <a:r>
              <a:rPr lang="en-US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o</a:t>
            </a:r>
            <a:r>
              <a:rPr lang="en-US" sz="1800" b="1" i="1" baseline="-250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2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)</a:t>
            </a:r>
          </a:p>
          <a:p>
            <a:pPr marL="609600" indent="-609600">
              <a:lnSpc>
                <a:spcPct val="70000"/>
              </a:lnSpc>
              <a:buFont typeface="Wingdings" pitchFamily="2" charset="2"/>
              <a:buAutoNum type="arabicPlain"/>
            </a:pP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RET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	</a:t>
            </a:r>
            <a:r>
              <a:rPr lang="en-US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o</a:t>
            </a:r>
            <a:r>
              <a:rPr lang="en-US" sz="1800" b="1" i="1" baseline="-250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4</a:t>
            </a: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		</a:t>
            </a:r>
            <a:endParaRPr lang="en-US" sz="1800" b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4876800"/>
            <a:ext cx="8229600" cy="19050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Unvalidated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user input passed to a database</a:t>
            </a:r>
          </a:p>
          <a:p>
            <a:pPr marL="438912" marR="0" lvl="0" indent="-320040" algn="l" defTabSz="914400" rtl="0" eaLnBrk="1" fontAlgn="auto" latinLnBrk="0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SQL in embedded in the input, attacker can take over database</a:t>
            </a:r>
          </a:p>
          <a:p>
            <a:pPr marL="438912" marR="0" lvl="0" indent="-320040" algn="l" defTabSz="914400" rtl="0" eaLnBrk="1" fontAlgn="auto" latinLnBrk="0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One of the top Web application security flaws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Interprocedural</a:t>
            </a:r>
            <a:r>
              <a:rPr lang="en-US" dirty="0" smtClean="0"/>
              <a:t> SQL Injection</a:t>
            </a:r>
            <a:endParaRPr lang="en-US" dirty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382000" cy="4572000"/>
          </a:xfrm>
        </p:spPr>
        <p:txBody>
          <a:bodyPr numCol="2">
            <a:noAutofit/>
          </a:bodyPr>
          <a:lstStyle/>
          <a:p>
            <a:pPr marL="533400" indent="-533400">
              <a:buFont typeface="Wingdings" pitchFamily="2" charset="2"/>
              <a:buNone/>
            </a:pPr>
            <a:r>
              <a:rPr lang="en-US" sz="2000" b="1" dirty="0" smtClean="0">
                <a:latin typeface="Calibri" pitchFamily="34" charset="0"/>
              </a:rPr>
              <a:t>private String </a:t>
            </a:r>
            <a:r>
              <a:rPr lang="en-US" sz="2000" b="1" dirty="0">
                <a:latin typeface="Calibri" pitchFamily="34" charset="0"/>
              </a:rPr>
              <a:t>read() {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sz="2000" b="1" dirty="0" smtClean="0">
                <a:latin typeface="Calibri" pitchFamily="34" charset="0"/>
              </a:rPr>
              <a:t>  </a:t>
            </a:r>
            <a:r>
              <a:rPr lang="en-US" sz="2000" b="1" dirty="0" err="1" smtClean="0">
                <a:latin typeface="Calibri" pitchFamily="34" charset="0"/>
              </a:rPr>
              <a:t>HttpServletRequest</a:t>
            </a:r>
            <a:r>
              <a:rPr lang="en-US" sz="2000" b="1" dirty="0" smtClean="0">
                <a:latin typeface="Calibri" pitchFamily="34" charset="0"/>
              </a:rPr>
              <a:t> </a:t>
            </a:r>
            <a:r>
              <a:rPr lang="en-US" sz="2000" b="1" dirty="0" err="1">
                <a:latin typeface="Calibri" pitchFamily="34" charset="0"/>
              </a:rPr>
              <a:t>req</a:t>
            </a:r>
            <a:r>
              <a:rPr lang="en-US" sz="2000" b="1" dirty="0">
                <a:latin typeface="Calibri" pitchFamily="34" charset="0"/>
              </a:rPr>
              <a:t> = /* ... */;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sz="2000" b="1" dirty="0">
                <a:latin typeface="Calibri" pitchFamily="34" charset="0"/>
              </a:rPr>
              <a:t>	return </a:t>
            </a:r>
            <a:r>
              <a:rPr lang="en-US" sz="2000" b="1" dirty="0" smtClean="0">
                <a:latin typeface="Calibri" pitchFamily="34" charset="0"/>
              </a:rPr>
              <a:t>   </a:t>
            </a:r>
            <a:r>
              <a:rPr lang="en-US" sz="2000" b="1" dirty="0" err="1" smtClean="0">
                <a:latin typeface="Calibri" pitchFamily="34" charset="0"/>
              </a:rPr>
              <a:t>req.getParameter</a:t>
            </a:r>
            <a:r>
              <a:rPr lang="en-US" sz="2000" b="1" dirty="0">
                <a:latin typeface="Calibri" pitchFamily="34" charset="0"/>
              </a:rPr>
              <a:t>(“QUERY”);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sz="2000" b="1" dirty="0">
                <a:latin typeface="Calibri" pitchFamily="34" charset="0"/>
              </a:rPr>
              <a:t>}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sz="2000" b="1" dirty="0" err="1" smtClean="0">
                <a:latin typeface="Calibri" pitchFamily="34" charset="0"/>
              </a:rPr>
              <a:t>java.sql.Connection</a:t>
            </a:r>
            <a:r>
              <a:rPr lang="en-US" sz="2000" b="1" dirty="0" smtClean="0">
                <a:latin typeface="Calibri" pitchFamily="34" charset="0"/>
              </a:rPr>
              <a:t> </a:t>
            </a:r>
            <a:r>
              <a:rPr lang="en-US" sz="2000" b="1" dirty="0" err="1">
                <a:latin typeface="Calibri" pitchFamily="34" charset="0"/>
              </a:rPr>
              <a:t>conn</a:t>
            </a:r>
            <a:r>
              <a:rPr lang="en-US" sz="2000" b="1" dirty="0">
                <a:latin typeface="Calibri" pitchFamily="34" charset="0"/>
              </a:rPr>
              <a:t> = /* ... */;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sz="2000" b="1" dirty="0" err="1">
                <a:latin typeface="Calibri" pitchFamily="34" charset="0"/>
              </a:rPr>
              <a:t>conn.execute</a:t>
            </a:r>
            <a:r>
              <a:rPr lang="en-US" sz="2000" b="1" dirty="0">
                <a:latin typeface="Calibri" pitchFamily="34" charset="0"/>
              </a:rPr>
              <a:t>(read());</a:t>
            </a:r>
          </a:p>
          <a:p>
            <a:pPr marL="533400" indent="-533400">
              <a:buFont typeface="Wingdings" pitchFamily="2" charset="2"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 marL="533400" indent="-533400">
              <a:buFont typeface="Wingdings" pitchFamily="2" charset="2"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 marL="533400" indent="-533400">
              <a:buFont typeface="Wingdings" pitchFamily="2" charset="2"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 marL="533400" indent="-533400">
              <a:buFont typeface="Wingdings" pitchFamily="2" charset="2"/>
              <a:buNone/>
            </a:pPr>
            <a:endParaRPr lang="en-US" sz="2000" b="1" dirty="0">
              <a:latin typeface="Courier New" pitchFamily="49" charset="0"/>
            </a:endParaRPr>
          </a:p>
          <a:p>
            <a:pPr marL="533400" indent="-533400">
              <a:lnSpc>
                <a:spcPct val="50000"/>
              </a:lnSpc>
              <a:buFont typeface="Wingdings" pitchFamily="2" charset="2"/>
              <a:buAutoNum type="arabicPlain"/>
            </a:pP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CALL	read()</a:t>
            </a:r>
          </a:p>
          <a:p>
            <a:pPr marL="533400" indent="-533400">
              <a:lnSpc>
                <a:spcPct val="50000"/>
              </a:lnSpc>
              <a:buFont typeface="Wingdings" pitchFamily="2" charset="2"/>
              <a:buAutoNum type="arabicPlain"/>
            </a:pP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CALL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	</a:t>
            </a:r>
            <a:r>
              <a:rPr lang="en-US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o</a:t>
            </a:r>
            <a:r>
              <a:rPr lang="en-US" sz="1800" b="1" i="1" baseline="-250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1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.getParameter(</a:t>
            </a:r>
            <a:r>
              <a:rPr lang="en-US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o</a:t>
            </a:r>
            <a:r>
              <a:rPr lang="en-US" sz="1800" b="1" i="1" baseline="-250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2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)</a:t>
            </a:r>
          </a:p>
          <a:p>
            <a:pPr marL="533400" indent="-533400">
              <a:lnSpc>
                <a:spcPct val="50000"/>
              </a:lnSpc>
              <a:buFont typeface="Wingdings" pitchFamily="2" charset="2"/>
              <a:buAutoNum type="arabicPlain"/>
            </a:pP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RET	</a:t>
            </a:r>
            <a:r>
              <a:rPr lang="en-US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o</a:t>
            </a:r>
            <a:r>
              <a:rPr lang="en-US" sz="1800" b="1" i="1" baseline="-250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3</a:t>
            </a:r>
            <a:endParaRPr lang="en-US" sz="1800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</a:endParaRPr>
          </a:p>
          <a:p>
            <a:pPr marL="533400" indent="-533400">
              <a:lnSpc>
                <a:spcPct val="50000"/>
              </a:lnSpc>
              <a:buFont typeface="Wingdings" pitchFamily="2" charset="2"/>
              <a:buAutoNum type="arabicPlain"/>
            </a:pP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RET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	</a:t>
            </a:r>
            <a:r>
              <a:rPr lang="en-US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o</a:t>
            </a:r>
            <a:r>
              <a:rPr lang="en-US" sz="1800" b="1" i="1" baseline="-250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3</a:t>
            </a:r>
            <a:endParaRPr lang="en-US" sz="1800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</a:endParaRPr>
          </a:p>
          <a:p>
            <a:pPr marL="533400" indent="-533400">
              <a:lnSpc>
                <a:spcPct val="50000"/>
              </a:lnSpc>
              <a:buFont typeface="Wingdings" pitchFamily="2" charset="2"/>
              <a:buAutoNum type="arabicPlain"/>
            </a:pP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CALL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	</a:t>
            </a:r>
            <a:r>
              <a:rPr lang="en-US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o</a:t>
            </a:r>
            <a:r>
              <a:rPr lang="en-US" sz="1800" b="1" i="1" baseline="-250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4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.execute(</a:t>
            </a:r>
            <a:r>
              <a:rPr lang="en-US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o</a:t>
            </a:r>
            <a:r>
              <a:rPr lang="en-US" sz="1800" b="1" i="1" baseline="-250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3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)</a:t>
            </a:r>
          </a:p>
          <a:p>
            <a:pPr marL="533400" indent="-533400">
              <a:lnSpc>
                <a:spcPct val="50000"/>
              </a:lnSpc>
              <a:buFont typeface="Wingdings" pitchFamily="2" charset="2"/>
              <a:buAutoNum type="arabicPlain"/>
            </a:pP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RET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	</a:t>
            </a:r>
            <a:r>
              <a:rPr lang="en-US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o</a:t>
            </a:r>
            <a:r>
              <a:rPr lang="en-US" sz="1800" b="1" i="1" baseline="-250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</a:rPr>
              <a:t>5</a:t>
            </a:r>
            <a:endParaRPr lang="en-US" sz="1800" b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Essence of </a:t>
            </a:r>
            <a:r>
              <a:rPr lang="en-US" dirty="0" smtClean="0"/>
              <a:t>Patterns is </a:t>
            </a:r>
            <a:r>
              <a:rPr lang="en-US" dirty="0"/>
              <a:t>the Same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0" y="1946275"/>
            <a:ext cx="4751388" cy="216852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en-US" sz="1800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</a:rPr>
              <a:t>1.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CALL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1" i="1" dirty="0">
                <a:latin typeface="Courier New" pitchFamily="49" charset="0"/>
              </a:rPr>
              <a:t>o</a:t>
            </a:r>
            <a:r>
              <a:rPr lang="en-US" sz="1800" b="1" i="1" baseline="-25000" dirty="0">
                <a:latin typeface="Courier New" pitchFamily="49" charset="0"/>
              </a:rPr>
              <a:t>1</a:t>
            </a:r>
            <a:r>
              <a:rPr lang="en-US" sz="1800" b="1" dirty="0">
                <a:latin typeface="Courier New" pitchFamily="49" charset="0"/>
              </a:rPr>
              <a:t>.getParameter(</a:t>
            </a:r>
            <a:r>
              <a:rPr lang="en-US" sz="1800" b="1" i="1" dirty="0">
                <a:latin typeface="Courier New" pitchFamily="49" charset="0"/>
              </a:rPr>
              <a:t>o</a:t>
            </a:r>
            <a:r>
              <a:rPr lang="en-US" sz="1800" b="1" i="1" baseline="-25000" dirty="0">
                <a:latin typeface="Courier New" pitchFamily="49" charset="0"/>
              </a:rPr>
              <a:t>2</a:t>
            </a:r>
            <a:r>
              <a:rPr lang="en-US" sz="1800" b="1" dirty="0">
                <a:latin typeface="Courier New" pitchFamily="49" charset="0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</a:rPr>
              <a:t>2.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RET	</a:t>
            </a:r>
            <a:r>
              <a:rPr lang="en-US" sz="1800" b="1" i="1" dirty="0">
                <a:solidFill>
                  <a:schemeClr val="tx2"/>
                </a:solidFill>
                <a:latin typeface="Courier New" pitchFamily="49" charset="0"/>
              </a:rPr>
              <a:t>o</a:t>
            </a:r>
            <a:r>
              <a:rPr lang="en-US" sz="1800" b="1" i="1" baseline="-25000" dirty="0">
                <a:solidFill>
                  <a:schemeClr val="tx2"/>
                </a:solidFill>
                <a:latin typeface="Courier New" pitchFamily="49" charset="0"/>
              </a:rPr>
              <a:t>3</a:t>
            </a:r>
            <a:r>
              <a:rPr lang="en-US" sz="1800" i="1" dirty="0">
                <a:latin typeface="Courier New" pitchFamily="49" charset="0"/>
              </a:rPr>
              <a:t>		</a:t>
            </a:r>
            <a:endParaRPr lang="en-US" sz="1800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endParaRPr lang="en-US" sz="1800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</a:rPr>
              <a:t>3.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CALL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1" i="1" dirty="0">
                <a:latin typeface="Courier New" pitchFamily="49" charset="0"/>
              </a:rPr>
              <a:t>o</a:t>
            </a:r>
            <a:r>
              <a:rPr lang="en-US" sz="1800" b="1" i="1" baseline="-25000" dirty="0">
                <a:latin typeface="Courier New" pitchFamily="49" charset="0"/>
              </a:rPr>
              <a:t>4</a:t>
            </a:r>
            <a:r>
              <a:rPr lang="en-US" sz="1800" b="1" dirty="0">
                <a:latin typeface="Courier New" pitchFamily="49" charset="0"/>
              </a:rPr>
              <a:t>.execute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b="1" i="1" dirty="0">
                <a:solidFill>
                  <a:schemeClr val="tx2"/>
                </a:solidFill>
                <a:latin typeface="Courier New" pitchFamily="49" charset="0"/>
              </a:rPr>
              <a:t>o</a:t>
            </a:r>
            <a:r>
              <a:rPr lang="en-US" sz="1800" b="1" i="1" baseline="-25000" dirty="0">
                <a:solidFill>
                  <a:schemeClr val="tx2"/>
                </a:solidFill>
                <a:latin typeface="Courier New" pitchFamily="49" charset="0"/>
              </a:rPr>
              <a:t>3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</a:rPr>
              <a:t>4.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RET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1" i="1" dirty="0">
                <a:latin typeface="Courier New" pitchFamily="49" charset="0"/>
              </a:rPr>
              <a:t>o</a:t>
            </a:r>
            <a:r>
              <a:rPr lang="en-US" sz="1800" b="1" i="1" baseline="-25000" dirty="0">
                <a:latin typeface="Courier New" pitchFamily="49" charset="0"/>
              </a:rPr>
              <a:t>5</a:t>
            </a:r>
            <a:r>
              <a:rPr lang="en-US" sz="1800" i="1" dirty="0">
                <a:latin typeface="Courier New" pitchFamily="49" charset="0"/>
              </a:rPr>
              <a:t>		</a:t>
            </a:r>
            <a:endParaRPr lang="en-US" sz="1800" dirty="0"/>
          </a:p>
        </p:txBody>
      </p:sp>
      <p:sp>
        <p:nvSpPr>
          <p:cNvPr id="12595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572000" y="1946275"/>
            <a:ext cx="4495800" cy="216852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</a:rPr>
              <a:t>1.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CALL	read()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</a:rPr>
              <a:t>2.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CALL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1" i="1" dirty="0">
                <a:latin typeface="Courier New" pitchFamily="49" charset="0"/>
              </a:rPr>
              <a:t>o</a:t>
            </a:r>
            <a:r>
              <a:rPr lang="en-US" sz="1800" b="1" i="1" baseline="-25000" dirty="0">
                <a:latin typeface="Courier New" pitchFamily="49" charset="0"/>
              </a:rPr>
              <a:t>1</a:t>
            </a:r>
            <a:r>
              <a:rPr lang="en-US" sz="1800" b="1" dirty="0">
                <a:latin typeface="Courier New" pitchFamily="49" charset="0"/>
              </a:rPr>
              <a:t>.getParameter(</a:t>
            </a:r>
            <a:r>
              <a:rPr lang="en-US" sz="1800" b="1" i="1" dirty="0">
                <a:latin typeface="Courier New" pitchFamily="49" charset="0"/>
              </a:rPr>
              <a:t>o</a:t>
            </a:r>
            <a:r>
              <a:rPr lang="en-US" sz="1800" b="1" i="1" baseline="-25000" dirty="0">
                <a:latin typeface="Courier New" pitchFamily="49" charset="0"/>
              </a:rPr>
              <a:t>2</a:t>
            </a:r>
            <a:r>
              <a:rPr lang="en-US" sz="1800" b="1" dirty="0">
                <a:latin typeface="Courier New" pitchFamily="49" charset="0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</a:rPr>
              <a:t>3.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RET	</a:t>
            </a:r>
            <a:r>
              <a:rPr lang="en-US" sz="1800" b="1" i="1" dirty="0">
                <a:solidFill>
                  <a:schemeClr val="tx2"/>
                </a:solidFill>
                <a:latin typeface="Courier New" pitchFamily="49" charset="0"/>
              </a:rPr>
              <a:t>o</a:t>
            </a:r>
            <a:r>
              <a:rPr lang="en-US" sz="1800" b="1" i="1" baseline="-25000" dirty="0">
                <a:solidFill>
                  <a:schemeClr val="tx2"/>
                </a:solidFill>
                <a:latin typeface="Courier New" pitchFamily="49" charset="0"/>
              </a:rPr>
              <a:t>3</a:t>
            </a:r>
            <a:r>
              <a:rPr lang="en-US" sz="1800" b="1" i="1" baseline="-25000" dirty="0">
                <a:latin typeface="Courier New" pitchFamily="49" charset="0"/>
              </a:rPr>
              <a:t>	</a:t>
            </a:r>
            <a:r>
              <a:rPr lang="en-US" sz="1800" i="1" dirty="0">
                <a:latin typeface="Courier New" pitchFamily="49" charset="0"/>
              </a:rPr>
              <a:t>	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</a:rPr>
              <a:t>4.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RET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1" i="1" dirty="0">
                <a:latin typeface="Courier New" pitchFamily="49" charset="0"/>
              </a:rPr>
              <a:t>o</a:t>
            </a:r>
            <a:r>
              <a:rPr lang="en-US" sz="1800" b="1" i="1" baseline="-25000" dirty="0">
                <a:latin typeface="Courier New" pitchFamily="49" charset="0"/>
              </a:rPr>
              <a:t>3</a:t>
            </a:r>
            <a:r>
              <a:rPr lang="en-US" sz="1800" i="1" dirty="0">
                <a:latin typeface="Courier New" pitchFamily="49" charset="0"/>
              </a:rPr>
              <a:t>		</a:t>
            </a:r>
            <a:endParaRPr lang="en-US" sz="1800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</a:rPr>
              <a:t>5.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CALL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1" i="1" dirty="0">
                <a:latin typeface="Courier New" pitchFamily="49" charset="0"/>
              </a:rPr>
              <a:t>o</a:t>
            </a:r>
            <a:r>
              <a:rPr lang="en-US" sz="1800" b="1" i="1" baseline="-25000" dirty="0">
                <a:latin typeface="Courier New" pitchFamily="49" charset="0"/>
              </a:rPr>
              <a:t>4</a:t>
            </a:r>
            <a:r>
              <a:rPr lang="en-US" sz="1800" b="1" dirty="0">
                <a:latin typeface="Courier New" pitchFamily="49" charset="0"/>
              </a:rPr>
              <a:t>.execute(</a:t>
            </a:r>
            <a:r>
              <a:rPr lang="en-US" sz="1800" b="1" i="1" dirty="0">
                <a:solidFill>
                  <a:schemeClr val="tx2"/>
                </a:solidFill>
                <a:latin typeface="Courier New" pitchFamily="49" charset="0"/>
              </a:rPr>
              <a:t>o</a:t>
            </a:r>
            <a:r>
              <a:rPr lang="en-US" sz="1800" b="1" i="1" baseline="-25000" dirty="0">
                <a:solidFill>
                  <a:schemeClr val="tx2"/>
                </a:solidFill>
                <a:latin typeface="Courier New" pitchFamily="49" charset="0"/>
              </a:rPr>
              <a:t>3</a:t>
            </a:r>
            <a:r>
              <a:rPr lang="en-US" sz="1800" b="1" dirty="0">
                <a:latin typeface="Courier New" pitchFamily="49" charset="0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</a:rPr>
              <a:t>6.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b="1" dirty="0">
                <a:latin typeface="Courier New" pitchFamily="49" charset="0"/>
              </a:rPr>
              <a:t>RET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1" i="1" dirty="0">
                <a:latin typeface="Courier New" pitchFamily="49" charset="0"/>
              </a:rPr>
              <a:t>o</a:t>
            </a:r>
            <a:r>
              <a:rPr lang="en-US" sz="1800" b="1" i="1" baseline="-25000" dirty="0">
                <a:latin typeface="Courier New" pitchFamily="49" charset="0"/>
              </a:rPr>
              <a:t>5</a:t>
            </a:r>
            <a:r>
              <a:rPr lang="en-US" sz="1800" i="1" dirty="0">
                <a:latin typeface="Courier New" pitchFamily="49" charset="0"/>
              </a:rPr>
              <a:t>		</a:t>
            </a:r>
            <a:endParaRPr lang="en-US" sz="1800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endParaRPr lang="en-US" sz="1800" dirty="0"/>
          </a:p>
        </p:txBody>
      </p:sp>
      <p:sp>
        <p:nvSpPr>
          <p:cNvPr id="125960" name="Text Box 8"/>
          <p:cNvSpPr txBox="1">
            <a:spLocks noChangeArrowheads="1"/>
          </p:cNvSpPr>
          <p:nvPr/>
        </p:nvSpPr>
        <p:spPr bwMode="auto">
          <a:xfrm>
            <a:off x="1828800" y="5181600"/>
            <a:ext cx="6324600" cy="8477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The object returned by </a:t>
            </a:r>
            <a:r>
              <a:rPr lang="en-US" b="1">
                <a:latin typeface="Calibri" pitchFamily="34" charset="0"/>
              </a:rPr>
              <a:t>getParameter</a:t>
            </a:r>
            <a:r>
              <a:rPr lang="en-US">
                <a:latin typeface="Calibri" pitchFamily="34" charset="0"/>
              </a:rPr>
              <a:t> </a:t>
            </a:r>
          </a:p>
          <a:p>
            <a:r>
              <a:rPr lang="en-US">
                <a:latin typeface="Calibri" pitchFamily="34" charset="0"/>
              </a:rPr>
              <a:t>is then argument 1 to </a:t>
            </a:r>
            <a:r>
              <a:rPr lang="en-US" b="1">
                <a:latin typeface="Calibri" pitchFamily="34" charset="0"/>
              </a:rPr>
              <a:t>execute</a:t>
            </a:r>
            <a:endParaRPr lang="en-US">
              <a:latin typeface="Calibri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3392244" y="2856157"/>
            <a:ext cx="2361406" cy="1893"/>
          </a:xfrm>
          <a:prstGeom prst="lin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905000"/>
            <a:ext cx="7467600" cy="2743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274320" tIns="182880" rtlCol="0" anchor="ctr"/>
          <a:lstStyle/>
          <a:p>
            <a:pPr>
              <a:buFont typeface="Wingdings" pitchFamily="2" charset="2"/>
              <a:buNone/>
            </a:pPr>
            <a:r>
              <a:rPr lang="en-US" sz="2000" b="1" dirty="0" smtClean="0">
                <a:solidFill>
                  <a:srgbClr val="0070C0"/>
                </a:solidFill>
                <a:latin typeface="Calibri" pitchFamily="34" charset="0"/>
              </a:rPr>
              <a:t>query</a:t>
            </a:r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  <a:t> main()</a:t>
            </a: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solidFill>
                  <a:srgbClr val="0070C0"/>
                </a:solidFill>
                <a:latin typeface="Calibri" pitchFamily="34" charset="0"/>
              </a:rPr>
              <a:t>uses</a:t>
            </a:r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  <a:t> String </a:t>
            </a:r>
            <a:r>
              <a:rPr lang="en-US" sz="2000" b="1" dirty="0" err="1" smtClean="0">
                <a:solidFill>
                  <a:schemeClr val="tx1"/>
                </a:solidFill>
                <a:latin typeface="Calibri" pitchFamily="34" charset="0"/>
              </a:rPr>
              <a:t>param</a:t>
            </a:r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  <a:t>;</a:t>
            </a:r>
            <a:b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US" sz="2000" b="1" dirty="0" smtClean="0">
                <a:solidFill>
                  <a:srgbClr val="0070C0"/>
                </a:solidFill>
                <a:latin typeface="Calibri" pitchFamily="34" charset="0"/>
              </a:rPr>
              <a:t>matches</a:t>
            </a:r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  <a:t> {</a:t>
            </a:r>
            <a:b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  <a:t>   </a:t>
            </a:r>
            <a:r>
              <a:rPr lang="en-US" sz="2000" b="1" dirty="0" err="1" smtClean="0">
                <a:solidFill>
                  <a:schemeClr val="tx1"/>
                </a:solidFill>
                <a:latin typeface="Calibri" pitchFamily="34" charset="0"/>
              </a:rPr>
              <a:t>param</a:t>
            </a:r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  <a:t> = </a:t>
            </a:r>
            <a:r>
              <a:rPr lang="en-US" sz="2000" b="1" dirty="0" err="1" smtClean="0">
                <a:solidFill>
                  <a:schemeClr val="tx1"/>
                </a:solidFill>
                <a:latin typeface="Calibri" pitchFamily="34" charset="0"/>
              </a:rPr>
              <a:t>HttpServletRequest.getParameter</a:t>
            </a:r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  <a:t>(_);</a:t>
            </a:r>
          </a:p>
          <a:p>
            <a:pPr>
              <a:buFont typeface="Wingdings" pitchFamily="2" charset="2"/>
              <a:buNone/>
            </a:pPr>
            <a:endParaRPr lang="en-US" sz="2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  <a:t>   </a:t>
            </a:r>
            <a:r>
              <a:rPr lang="en-US" sz="2000" b="1" dirty="0" err="1" smtClean="0">
                <a:solidFill>
                  <a:schemeClr val="tx1"/>
                </a:solidFill>
                <a:latin typeface="Calibri" pitchFamily="34" charset="0"/>
              </a:rPr>
              <a:t>Connection.execute</a:t>
            </a:r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  <a:t>(</a:t>
            </a:r>
            <a:r>
              <a:rPr lang="en-US" sz="2000" b="1" dirty="0" err="1" smtClean="0">
                <a:solidFill>
                  <a:schemeClr val="tx1"/>
                </a:solidFill>
                <a:latin typeface="Calibri" pitchFamily="34" charset="0"/>
              </a:rPr>
              <a:t>param</a:t>
            </a:r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  <a:t>);</a:t>
            </a:r>
            <a:b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Calibri" pitchFamily="34" charset="0"/>
              </a:rPr>
              <a:t>}</a:t>
            </a:r>
            <a:endParaRPr lang="en-US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Translates </a:t>
            </a:r>
            <a:r>
              <a:rPr lang="en-US" dirty="0"/>
              <a:t>Directly to PQL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724400"/>
            <a:ext cx="8229600" cy="1676400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Query </a:t>
            </a:r>
            <a:r>
              <a:rPr lang="en-US" dirty="0"/>
              <a:t>variables </a:t>
            </a:r>
            <a:r>
              <a:rPr lang="en-US" dirty="0" smtClean="0">
                <a:sym typeface="Wingdings" pitchFamily="2" charset="2"/>
              </a:rPr>
              <a:t>correspond to </a:t>
            </a:r>
            <a:r>
              <a:rPr lang="en-US" dirty="0"/>
              <a:t>heap objects</a:t>
            </a:r>
          </a:p>
          <a:p>
            <a:r>
              <a:rPr lang="en-US" dirty="0"/>
              <a:t>Instructions need </a:t>
            </a:r>
            <a:r>
              <a:rPr lang="en-US" b="1" dirty="0"/>
              <a:t>not </a:t>
            </a:r>
            <a:r>
              <a:rPr lang="en-US" dirty="0"/>
              <a:t>be adjacent in </a:t>
            </a:r>
            <a:r>
              <a:rPr lang="en-US" dirty="0" smtClean="0"/>
              <a:t>a trace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txDef>
      <a:spPr>
        <a:noFill/>
      </a:spPr>
      <a:bodyPr wrap="none" rtlCol="0">
        <a:spAutoFit/>
      </a:bodyPr>
      <a:lstStyle>
        <a:defPPr>
          <a:defRPr sz="1600" b="1" dirty="0" smtClean="0">
            <a:latin typeface="Calibri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19161</TotalTime>
  <Words>1386</Words>
  <Application>Microsoft PowerPoint</Application>
  <PresentationFormat>On-screen Show (4:3)</PresentationFormat>
  <Paragraphs>488</Paragraphs>
  <Slides>42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Module</vt:lpstr>
      <vt:lpstr>Finding Application Errors and Security Flaws Using PQL:  A Program Query Language</vt:lpstr>
      <vt:lpstr>Motivation</vt:lpstr>
      <vt:lpstr>Our Approach: Division of Labor</vt:lpstr>
      <vt:lpstr>Program Query Language: PQL</vt:lpstr>
      <vt:lpstr>Talk Outline</vt:lpstr>
      <vt:lpstr>Basic SQL Injection</vt:lpstr>
      <vt:lpstr>Interprocedural SQL Injection</vt:lpstr>
      <vt:lpstr>Essence of Patterns is the Same</vt:lpstr>
      <vt:lpstr>Translates Directly to PQL</vt:lpstr>
      <vt:lpstr>Add Alternation</vt:lpstr>
      <vt:lpstr>Capturing More Complex SQL Injection</vt:lpstr>
      <vt:lpstr>SQL Injection (3)</vt:lpstr>
      <vt:lpstr>Tainted Data Problem</vt:lpstr>
      <vt:lpstr>Derived String Query</vt:lpstr>
      <vt:lpstr>New Main Query</vt:lpstr>
      <vt:lpstr>Defending Against Attacks</vt:lpstr>
      <vt:lpstr>Remaining PQL Constructs</vt:lpstr>
      <vt:lpstr>Expressiveness of PQL</vt:lpstr>
      <vt:lpstr>Talk Outline</vt:lpstr>
      <vt:lpstr>PQL System Architecture</vt:lpstr>
      <vt:lpstr>Complementary Approaches</vt:lpstr>
      <vt:lpstr>Dynamic Matcher for PQL</vt:lpstr>
      <vt:lpstr>Query to Translate</vt:lpstr>
      <vt:lpstr>main() Query Machine</vt:lpstr>
      <vt:lpstr>derived() Query Machine</vt:lpstr>
      <vt:lpstr>main(): Top Level Match</vt:lpstr>
      <vt:lpstr>Talk Outline</vt:lpstr>
      <vt:lpstr>Static Analysis</vt:lpstr>
      <vt:lpstr>Using Static Analysis Results</vt:lpstr>
      <vt:lpstr>Talk Outline</vt:lpstr>
      <vt:lpstr>Experimental Results</vt:lpstr>
      <vt:lpstr>Web Applications</vt:lpstr>
      <vt:lpstr>Session Serialization Errors</vt:lpstr>
      <vt:lpstr>SQL Injection</vt:lpstr>
      <vt:lpstr>Eclipse</vt:lpstr>
      <vt:lpstr>Queries on Eclipse APIs</vt:lpstr>
      <vt:lpstr>Lapsed Listeners</vt:lpstr>
      <vt:lpstr>Eclipse Result Summary</vt:lpstr>
      <vt:lpstr>Experimental Summary</vt:lpstr>
      <vt:lpstr>Current Status</vt:lpstr>
      <vt:lpstr>Conclusions</vt:lpstr>
      <vt:lpstr>Discussion</vt:lpstr>
    </vt:vector>
  </TitlesOfParts>
  <Company>Stanford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Finding Application Errors and Security Flaws Using PQL:  A Program Query Language</dc:title>
  <dc:creator>Michael Martin</dc:creator>
  <cp:lastModifiedBy>livshits</cp:lastModifiedBy>
  <cp:revision>944</cp:revision>
  <cp:lastPrinted>1601-01-01T00:00:00Z</cp:lastPrinted>
  <dcterms:created xsi:type="dcterms:W3CDTF">2005-09-16T23:23:18Z</dcterms:created>
  <dcterms:modified xsi:type="dcterms:W3CDTF">2007-01-04T01:52:34Z</dcterms:modified>
</cp:coreProperties>
</file>