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1"/>
  </p:notesMasterIdLst>
  <p:sldIdLst>
    <p:sldId id="256" r:id="rId3"/>
    <p:sldId id="295" r:id="rId4"/>
    <p:sldId id="296" r:id="rId5"/>
    <p:sldId id="297" r:id="rId6"/>
    <p:sldId id="301" r:id="rId7"/>
    <p:sldId id="315" r:id="rId8"/>
    <p:sldId id="316" r:id="rId9"/>
    <p:sldId id="302" r:id="rId10"/>
    <p:sldId id="317" r:id="rId11"/>
    <p:sldId id="318" r:id="rId12"/>
    <p:sldId id="259" r:id="rId13"/>
    <p:sldId id="280" r:id="rId14"/>
    <p:sldId id="283" r:id="rId15"/>
    <p:sldId id="304" r:id="rId16"/>
    <p:sldId id="303" r:id="rId17"/>
    <p:sldId id="309" r:id="rId18"/>
    <p:sldId id="311" r:id="rId19"/>
    <p:sldId id="319" r:id="rId20"/>
    <p:sldId id="287" r:id="rId21"/>
    <p:sldId id="288" r:id="rId22"/>
    <p:sldId id="312" r:id="rId23"/>
    <p:sldId id="305" r:id="rId24"/>
    <p:sldId id="294" r:id="rId25"/>
    <p:sldId id="285" r:id="rId26"/>
    <p:sldId id="306" r:id="rId27"/>
    <p:sldId id="290" r:id="rId28"/>
    <p:sldId id="291" r:id="rId29"/>
    <p:sldId id="282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07/7/12/main" val="0"/>
    </p:ext>
    <p:ext uri="{D31A062A-798A-4329-ABDD-BBA856620510}">
      <p14:defaultImageDpi xmlns:p14="http://schemas.microsoft.com/office/powerpoint/2007/7/12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2" autoAdjust="0"/>
    <p:restoredTop sz="89364" autoAdjust="0"/>
  </p:normalViewPr>
  <p:slideViewPr>
    <p:cSldViewPr>
      <p:cViewPr varScale="1">
        <p:scale>
          <a:sx n="93" d="100"/>
          <a:sy n="93" d="100"/>
        </p:scale>
        <p:origin x="-9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7" d="100"/>
        <a:sy n="5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-arasmu\Desktop\Input%20Distribution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-arasmu\Desktop\Input%20Distribution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-arasmu\Desktop\Input%20Distribution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mc:AlternateContent xmlns:mc="http://schemas.openxmlformats.org/markup-compatibility/2006">
    <mc:Choice xmlns:c14="http://schemas.openxmlformats.org/drawingml/2008/10/chart" Requires="c14">
      <c14:style val="106"/>
    </mc:Choice>
    <mc:Fallback>
      <c:style val="6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Sheet1!$O$1</c:f>
              <c:strCache>
                <c:ptCount val="1"/>
                <c:pt idx="0">
                  <c:v>Thin Tail</c:v>
                </c:pt>
              </c:strCache>
            </c:strRef>
          </c:tx>
          <c:marker>
            <c:symbol val="none"/>
          </c:marker>
          <c:val>
            <c:numRef>
              <c:f>Sheet1!$O$2:$O$51</c:f>
              <c:numCache>
                <c:formatCode>General</c:formatCode>
                <c:ptCount val="50"/>
                <c:pt idx="0">
                  <c:v>29</c:v>
                </c:pt>
                <c:pt idx="1">
                  <c:v>20</c:v>
                </c:pt>
                <c:pt idx="2">
                  <c:v>17</c:v>
                </c:pt>
                <c:pt idx="3">
                  <c:v>8</c:v>
                </c:pt>
                <c:pt idx="4">
                  <c:v>6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2</c:v>
                </c:pt>
                <c:pt idx="31">
                  <c:v>2</c:v>
                </c:pt>
                <c:pt idx="32">
                  <c:v>2</c:v>
                </c:pt>
                <c:pt idx="33">
                  <c:v>2</c:v>
                </c:pt>
                <c:pt idx="34">
                  <c:v>2</c:v>
                </c:pt>
                <c:pt idx="35">
                  <c:v>2</c:v>
                </c:pt>
                <c:pt idx="36">
                  <c:v>2</c:v>
                </c:pt>
                <c:pt idx="37">
                  <c:v>2</c:v>
                </c:pt>
                <c:pt idx="38">
                  <c:v>2</c:v>
                </c:pt>
                <c:pt idx="39">
                  <c:v>2</c:v>
                </c:pt>
                <c:pt idx="40">
                  <c:v>2</c:v>
                </c:pt>
                <c:pt idx="41">
                  <c:v>2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4670720"/>
        <c:axId val="86208512"/>
      </c:lineChart>
      <c:catAx>
        <c:axId val="84670720"/>
        <c:scaling>
          <c:orientation val="minMax"/>
        </c:scaling>
        <c:delete val="0"/>
        <c:axPos val="b"/>
        <c:majorTickMark val="none"/>
        <c:minorTickMark val="none"/>
        <c:tickLblPos val="none"/>
        <c:crossAx val="86208512"/>
        <c:crosses val="autoZero"/>
        <c:auto val="1"/>
        <c:lblAlgn val="ctr"/>
        <c:lblOffset val="100"/>
        <c:noMultiLvlLbl val="0"/>
      </c:catAx>
      <c:valAx>
        <c:axId val="862085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n-US"/>
          </a:p>
        </c:txPr>
        <c:crossAx val="84670720"/>
        <c:crosses val="autoZero"/>
        <c:crossBetween val="between"/>
      </c:valAx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mc:AlternateContent xmlns:mc="http://schemas.openxmlformats.org/markup-compatibility/2006">
    <mc:Choice xmlns:c14="http://schemas.openxmlformats.org/drawingml/2008/10/chart" Requires="c14">
      <c14:style val="106"/>
    </mc:Choice>
    <mc:Fallback>
      <c:style val="6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Sheet1!$P$1</c:f>
              <c:strCache>
                <c:ptCount val="1"/>
                <c:pt idx="0">
                  <c:v>Uniform</c:v>
                </c:pt>
              </c:strCache>
            </c:strRef>
          </c:tx>
          <c:marker>
            <c:symbol val="none"/>
          </c:marker>
          <c:val>
            <c:numRef>
              <c:f>Sheet1!$P$2:$P$51</c:f>
              <c:numCache>
                <c:formatCode>General</c:formatCode>
                <c:ptCount val="50"/>
                <c:pt idx="0">
                  <c:v>13</c:v>
                </c:pt>
                <c:pt idx="1">
                  <c:v>13</c:v>
                </c:pt>
                <c:pt idx="2">
                  <c:v>13</c:v>
                </c:pt>
                <c:pt idx="3">
                  <c:v>13</c:v>
                </c:pt>
                <c:pt idx="4">
                  <c:v>13</c:v>
                </c:pt>
                <c:pt idx="5">
                  <c:v>13</c:v>
                </c:pt>
                <c:pt idx="6">
                  <c:v>13</c:v>
                </c:pt>
                <c:pt idx="7">
                  <c:v>13</c:v>
                </c:pt>
                <c:pt idx="8">
                  <c:v>13</c:v>
                </c:pt>
                <c:pt idx="9">
                  <c:v>13</c:v>
                </c:pt>
                <c:pt idx="10">
                  <c:v>13</c:v>
                </c:pt>
                <c:pt idx="11">
                  <c:v>13</c:v>
                </c:pt>
                <c:pt idx="12">
                  <c:v>13</c:v>
                </c:pt>
                <c:pt idx="13">
                  <c:v>13</c:v>
                </c:pt>
                <c:pt idx="14">
                  <c:v>13</c:v>
                </c:pt>
                <c:pt idx="15">
                  <c:v>13</c:v>
                </c:pt>
                <c:pt idx="16">
                  <c:v>13</c:v>
                </c:pt>
                <c:pt idx="17">
                  <c:v>13</c:v>
                </c:pt>
                <c:pt idx="18">
                  <c:v>13</c:v>
                </c:pt>
                <c:pt idx="19">
                  <c:v>13</c:v>
                </c:pt>
                <c:pt idx="20">
                  <c:v>13</c:v>
                </c:pt>
                <c:pt idx="21">
                  <c:v>13</c:v>
                </c:pt>
                <c:pt idx="22">
                  <c:v>13</c:v>
                </c:pt>
                <c:pt idx="23">
                  <c:v>13</c:v>
                </c:pt>
                <c:pt idx="24">
                  <c:v>13</c:v>
                </c:pt>
                <c:pt idx="25">
                  <c:v>13</c:v>
                </c:pt>
                <c:pt idx="26">
                  <c:v>13</c:v>
                </c:pt>
                <c:pt idx="27">
                  <c:v>13</c:v>
                </c:pt>
                <c:pt idx="28">
                  <c:v>13</c:v>
                </c:pt>
                <c:pt idx="29">
                  <c:v>13</c:v>
                </c:pt>
                <c:pt idx="30">
                  <c:v>13</c:v>
                </c:pt>
                <c:pt idx="31">
                  <c:v>13</c:v>
                </c:pt>
                <c:pt idx="32">
                  <c:v>13</c:v>
                </c:pt>
                <c:pt idx="33">
                  <c:v>13</c:v>
                </c:pt>
                <c:pt idx="34">
                  <c:v>13</c:v>
                </c:pt>
                <c:pt idx="35">
                  <c:v>13</c:v>
                </c:pt>
                <c:pt idx="36">
                  <c:v>13</c:v>
                </c:pt>
                <c:pt idx="37">
                  <c:v>13</c:v>
                </c:pt>
                <c:pt idx="38">
                  <c:v>13</c:v>
                </c:pt>
                <c:pt idx="39">
                  <c:v>13</c:v>
                </c:pt>
                <c:pt idx="40">
                  <c:v>13</c:v>
                </c:pt>
                <c:pt idx="41">
                  <c:v>13</c:v>
                </c:pt>
                <c:pt idx="42">
                  <c:v>13</c:v>
                </c:pt>
                <c:pt idx="43">
                  <c:v>13</c:v>
                </c:pt>
                <c:pt idx="44">
                  <c:v>13</c:v>
                </c:pt>
                <c:pt idx="45">
                  <c:v>13</c:v>
                </c:pt>
                <c:pt idx="46">
                  <c:v>13</c:v>
                </c:pt>
                <c:pt idx="47">
                  <c:v>13</c:v>
                </c:pt>
                <c:pt idx="48">
                  <c:v>13</c:v>
                </c:pt>
                <c:pt idx="49">
                  <c:v>13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6514688"/>
        <c:axId val="86516480"/>
      </c:lineChart>
      <c:catAx>
        <c:axId val="86514688"/>
        <c:scaling>
          <c:orientation val="minMax"/>
        </c:scaling>
        <c:delete val="0"/>
        <c:axPos val="b"/>
        <c:majorTickMark val="none"/>
        <c:minorTickMark val="none"/>
        <c:tickLblPos val="none"/>
        <c:crossAx val="86516480"/>
        <c:crosses val="autoZero"/>
        <c:auto val="1"/>
        <c:lblAlgn val="ctr"/>
        <c:lblOffset val="100"/>
        <c:noMultiLvlLbl val="0"/>
      </c:catAx>
      <c:valAx>
        <c:axId val="865164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n-US"/>
          </a:p>
        </c:txPr>
        <c:crossAx val="86514688"/>
        <c:crosses val="autoZero"/>
        <c:crossBetween val="between"/>
      </c:valAx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mc:AlternateContent xmlns:mc="http://schemas.openxmlformats.org/markup-compatibility/2006">
    <mc:Choice xmlns:c14="http://schemas.openxmlformats.org/drawingml/2008/10/chart" Requires="c14">
      <c14:style val="106"/>
    </mc:Choice>
    <mc:Fallback>
      <c:style val="6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Sheet1!$N$1</c:f>
              <c:strCache>
                <c:ptCount val="1"/>
                <c:pt idx="0">
                  <c:v>Fat Tail</c:v>
                </c:pt>
              </c:strCache>
            </c:strRef>
          </c:tx>
          <c:marker>
            <c:symbol val="none"/>
          </c:marker>
          <c:val>
            <c:numRef>
              <c:f>Sheet1!$N$2:$N$51</c:f>
              <c:numCache>
                <c:formatCode>General</c:formatCode>
                <c:ptCount val="50"/>
                <c:pt idx="0">
                  <c:v>112</c:v>
                </c:pt>
                <c:pt idx="1">
                  <c:v>74</c:v>
                </c:pt>
                <c:pt idx="2">
                  <c:v>65</c:v>
                </c:pt>
                <c:pt idx="3">
                  <c:v>28</c:v>
                </c:pt>
                <c:pt idx="4">
                  <c:v>23</c:v>
                </c:pt>
                <c:pt idx="5">
                  <c:v>18</c:v>
                </c:pt>
                <c:pt idx="6">
                  <c:v>16</c:v>
                </c:pt>
                <c:pt idx="7">
                  <c:v>15</c:v>
                </c:pt>
                <c:pt idx="8">
                  <c:v>14</c:v>
                </c:pt>
                <c:pt idx="9">
                  <c:v>13</c:v>
                </c:pt>
                <c:pt idx="10">
                  <c:v>11</c:v>
                </c:pt>
                <c:pt idx="11">
                  <c:v>10</c:v>
                </c:pt>
                <c:pt idx="12">
                  <c:v>10</c:v>
                </c:pt>
                <c:pt idx="13">
                  <c:v>10</c:v>
                </c:pt>
                <c:pt idx="14">
                  <c:v>9</c:v>
                </c:pt>
                <c:pt idx="15">
                  <c:v>9</c:v>
                </c:pt>
                <c:pt idx="16">
                  <c:v>9</c:v>
                </c:pt>
                <c:pt idx="17">
                  <c:v>9</c:v>
                </c:pt>
                <c:pt idx="18">
                  <c:v>8</c:v>
                </c:pt>
                <c:pt idx="19">
                  <c:v>8</c:v>
                </c:pt>
                <c:pt idx="20">
                  <c:v>8</c:v>
                </c:pt>
                <c:pt idx="21">
                  <c:v>8</c:v>
                </c:pt>
                <c:pt idx="22">
                  <c:v>7</c:v>
                </c:pt>
                <c:pt idx="23">
                  <c:v>7</c:v>
                </c:pt>
                <c:pt idx="24">
                  <c:v>7</c:v>
                </c:pt>
                <c:pt idx="25">
                  <c:v>7</c:v>
                </c:pt>
                <c:pt idx="26">
                  <c:v>7</c:v>
                </c:pt>
                <c:pt idx="27">
                  <c:v>6</c:v>
                </c:pt>
                <c:pt idx="28">
                  <c:v>6</c:v>
                </c:pt>
                <c:pt idx="29">
                  <c:v>6</c:v>
                </c:pt>
                <c:pt idx="30">
                  <c:v>6</c:v>
                </c:pt>
                <c:pt idx="31">
                  <c:v>6</c:v>
                </c:pt>
                <c:pt idx="32">
                  <c:v>5</c:v>
                </c:pt>
                <c:pt idx="33">
                  <c:v>5</c:v>
                </c:pt>
                <c:pt idx="34">
                  <c:v>5</c:v>
                </c:pt>
                <c:pt idx="35">
                  <c:v>5</c:v>
                </c:pt>
                <c:pt idx="36">
                  <c:v>5</c:v>
                </c:pt>
                <c:pt idx="37">
                  <c:v>5</c:v>
                </c:pt>
                <c:pt idx="38">
                  <c:v>5</c:v>
                </c:pt>
                <c:pt idx="39">
                  <c:v>5</c:v>
                </c:pt>
                <c:pt idx="40">
                  <c:v>5</c:v>
                </c:pt>
                <c:pt idx="41">
                  <c:v>4</c:v>
                </c:pt>
                <c:pt idx="42">
                  <c:v>4</c:v>
                </c:pt>
                <c:pt idx="43">
                  <c:v>4</c:v>
                </c:pt>
                <c:pt idx="44">
                  <c:v>4</c:v>
                </c:pt>
                <c:pt idx="45">
                  <c:v>4</c:v>
                </c:pt>
                <c:pt idx="46">
                  <c:v>4</c:v>
                </c:pt>
                <c:pt idx="47">
                  <c:v>4</c:v>
                </c:pt>
                <c:pt idx="48">
                  <c:v>4</c:v>
                </c:pt>
                <c:pt idx="49">
                  <c:v>4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6552576"/>
        <c:axId val="86554112"/>
      </c:lineChart>
      <c:catAx>
        <c:axId val="86552576"/>
        <c:scaling>
          <c:orientation val="minMax"/>
        </c:scaling>
        <c:delete val="0"/>
        <c:axPos val="b"/>
        <c:majorTickMark val="none"/>
        <c:minorTickMark val="none"/>
        <c:tickLblPos val="none"/>
        <c:crossAx val="86554112"/>
        <c:crosses val="autoZero"/>
        <c:auto val="1"/>
        <c:lblAlgn val="ctr"/>
        <c:lblOffset val="100"/>
        <c:noMultiLvlLbl val="0"/>
      </c:catAx>
      <c:valAx>
        <c:axId val="8655411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n-US"/>
          </a:p>
        </c:txPr>
        <c:crossAx val="86552576"/>
        <c:crosses val="autoZero"/>
        <c:crossBetween val="between"/>
      </c:valAx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B5A09-57FA-4765-B11C-73694382F224}" type="datetimeFigureOut">
              <a:rPr lang="en-US" smtClean="0"/>
              <a:t>5/21/2009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C995E-EE91-4565-A48E-FC8A15E9E0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2779532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C995E-EE91-4565-A48E-FC8A15E9E08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34017771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SEDA uses a staged event driven architecture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separate application event processing from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controllers that handle resource allocation decisions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C995E-EE91-4565-A48E-FC8A15E9E08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21494285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C995E-EE91-4565-A48E-FC8A15E9E08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24369634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C995E-EE91-4565-A48E-FC8A15E9E08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37476605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C995E-EE91-4565-A48E-FC8A15E9E08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3747660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http://newteevee.com/2008/11/05/historic-election-day-sets-traffic-records/</a:t>
            </a:r>
          </a:p>
          <a:p>
            <a:r>
              <a:rPr lang="en-US" dirty="0" smtClean="0"/>
              <a:t>http://newteevee.com/2009/01/20/the-obama-inauguration-live-stream-stats/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C995E-EE91-4565-A48E-FC8A15E9E08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278930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Caching: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 smtClean="0"/>
              <a:t>MSN Messenger -&gt; client-side caching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 smtClean="0"/>
              <a:t>Many folks do the other ones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 smtClean="0"/>
              <a:t>YouTube -&gt; uses CDN for popular videos</a:t>
            </a:r>
          </a:p>
          <a:p>
            <a:pPr marL="171450" indent="-171450">
              <a:buFont typeface="Arial" charset="0"/>
              <a:buChar char="•"/>
            </a:pPr>
            <a:endParaRPr lang="en-US" baseline="0" dirty="0" smtClean="0"/>
          </a:p>
          <a:p>
            <a:pPr marL="0" indent="0">
              <a:buFont typeface="Arial" charset="0"/>
              <a:buNone/>
            </a:pPr>
            <a:r>
              <a:rPr lang="en-US" baseline="0" dirty="0" smtClean="0"/>
              <a:t>Partitioning techniques</a:t>
            </a:r>
          </a:p>
          <a:p>
            <a:pPr marL="0" indent="0">
              <a:buFont typeface="Arial" charset="0"/>
              <a:buNone/>
            </a:pPr>
            <a:endParaRPr lang="en-US" baseline="0" dirty="0" smtClean="0"/>
          </a:p>
          <a:p>
            <a:pPr marL="0" indent="0">
              <a:buFont typeface="Arial" charset="0"/>
              <a:buNone/>
            </a:pPr>
            <a:r>
              <a:rPr lang="en-US" baseline="0" dirty="0" smtClean="0"/>
              <a:t>Data </a:t>
            </a:r>
            <a:r>
              <a:rPr lang="en-US" baseline="0" dirty="0" err="1" smtClean="0"/>
              <a:t>denormalization</a:t>
            </a:r>
            <a:endParaRPr lang="en-US" baseline="0" dirty="0" smtClean="0"/>
          </a:p>
          <a:p>
            <a:pPr marL="171450" indent="-171450">
              <a:buFont typeface="Arial" charset="0"/>
              <a:buChar char="•"/>
            </a:pPr>
            <a:r>
              <a:rPr lang="en-US" baseline="0" dirty="0" err="1" smtClean="0"/>
              <a:t>FriendFeed</a:t>
            </a:r>
            <a:r>
              <a:rPr lang="en-US" baseline="0" dirty="0" smtClean="0"/>
              <a:t> -&gt; secondary indices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 smtClean="0"/>
              <a:t>Flickr -&gt; comments are stored twice;  background job maintains consistency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 smtClean="0"/>
              <a:t>LinkedIn -&gt; Replicates data into graph view, and again into user-specific view</a:t>
            </a:r>
          </a:p>
          <a:p>
            <a:pPr marL="171450" indent="-171450">
              <a:buFont typeface="Arial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C995E-EE91-4565-A48E-FC8A15E9E08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18487160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C995E-EE91-4565-A48E-FC8A15E9E08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886864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** ADD</a:t>
            </a:r>
            <a:r>
              <a:rPr lang="en-US" baseline="0" dirty="0" smtClean="0"/>
              <a:t> ANALYSIS MODULE TO DIAGRAM</a:t>
            </a:r>
          </a:p>
          <a:p>
            <a:endParaRPr lang="en-US" baseline="0" dirty="0" smtClean="0"/>
          </a:p>
          <a:p>
            <a:r>
              <a:rPr lang="en-US" baseline="0" dirty="0" smtClean="0"/>
              <a:t>Use the compiler analogy here (if not earlier)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C995E-EE91-4565-A48E-FC8A15E9E08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4025422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C995E-EE91-4565-A48E-FC8A15E9E08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37476605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C995E-EE91-4565-A48E-FC8A15E9E08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37476605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C995E-EE91-4565-A48E-FC8A15E9E08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37476605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C995E-EE91-4565-A48E-FC8A15E9E08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3747660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2743-0304-47B6-A412-269B49D3F081}" type="datetimeFigureOut">
              <a:rPr lang="en-US" smtClean="0"/>
              <a:t>5/21/2009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5EA9-B024-4189-8A25-7C4B459F71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2743-0304-47B6-A412-269B49D3F081}" type="datetimeFigureOut">
              <a:rPr lang="en-US" smtClean="0"/>
              <a:t>5/21/2009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5EA9-B024-4189-8A25-7C4B459F71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2743-0304-47B6-A412-269B49D3F081}" type="datetimeFigureOut">
              <a:rPr lang="en-US" smtClean="0"/>
              <a:t>5/21/2009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5EA9-B024-4189-8A25-7C4B459F71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2743-0304-47B6-A412-269B49D3F081}" type="datetimeFigureOut">
              <a:rPr lang="en-US" smtClean="0"/>
              <a:t>5/21/2009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5EA9-B024-4189-8A25-7C4B459F71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2743-0304-47B6-A412-269B49D3F081}" type="datetimeFigureOut">
              <a:rPr lang="en-US" smtClean="0"/>
              <a:t>5/21/2009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5EA9-B024-4189-8A25-7C4B459F71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2743-0304-47B6-A412-269B49D3F081}" type="datetimeFigureOut">
              <a:rPr lang="en-US" smtClean="0"/>
              <a:t>5/21/2009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5EA9-B024-4189-8A25-7C4B459F71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2743-0304-47B6-A412-269B49D3F081}" type="datetimeFigureOut">
              <a:rPr lang="en-US" smtClean="0"/>
              <a:t>5/21/2009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5EA9-B024-4189-8A25-7C4B459F71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2743-0304-47B6-A412-269B49D3F081}" type="datetimeFigureOut">
              <a:rPr lang="en-US" smtClean="0"/>
              <a:t>5/21/2009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5EA9-B024-4189-8A25-7C4B459F71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2743-0304-47B6-A412-269B49D3F081}" type="datetimeFigureOut">
              <a:rPr lang="en-US" smtClean="0"/>
              <a:t>5/21/2009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5EA9-B024-4189-8A25-7C4B459F71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2743-0304-47B6-A412-269B49D3F081}" type="datetimeFigureOut">
              <a:rPr lang="en-US" smtClean="0"/>
              <a:t>5/21/2009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5EA9-B024-4189-8A25-7C4B459F71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2743-0304-47B6-A412-269B49D3F081}" type="datetimeFigureOut">
              <a:rPr lang="en-US" smtClean="0"/>
              <a:t>5/21/2009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55EA9-B024-4189-8A25-7C4B459F71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2743-0304-47B6-A412-269B49D3F081}" type="datetimeFigureOut">
              <a:rPr lang="en-US" smtClean="0"/>
              <a:t>5/21/2009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55EA9-B024-4189-8A25-7C4B459F715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2.bin"/><Relationship Id="rId7" Type="http://schemas.openxmlformats.org/officeDocument/2006/relationships/chart" Target="../charts/chart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chart" Target="../charts/chart1.xml"/><Relationship Id="rId4" Type="http://schemas.openxmlformats.org/officeDocument/2006/relationships/image" Target="../media/image1.emf"/><Relationship Id="rId9" Type="http://schemas.openxmlformats.org/officeDocument/2006/relationships/chart" Target="../charts/char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</a:rPr>
              <a:t>Fluxo</a:t>
            </a:r>
            <a:r>
              <a:rPr lang="en-US" b="1" dirty="0">
                <a:solidFill>
                  <a:schemeClr val="tx2"/>
                </a:solidFill>
              </a:rPr>
              <a:t>:</a:t>
            </a:r>
            <a:r>
              <a:rPr lang="en-US" b="1" dirty="0" smtClean="0">
                <a:solidFill>
                  <a:schemeClr val="tx2"/>
                </a:solidFill>
              </a:rPr>
              <a:t> Simple Service Compiler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4495800"/>
            <a:ext cx="8458200" cy="1752600"/>
          </a:xfrm>
        </p:spPr>
        <p:txBody>
          <a:bodyPr/>
          <a:lstStyle/>
          <a:p>
            <a:r>
              <a:rPr lang="en-US" u="sng" dirty="0" smtClean="0">
                <a:solidFill>
                  <a:schemeClr val="tx2"/>
                </a:solidFill>
              </a:rPr>
              <a:t>Emre Kıcıman</a:t>
            </a:r>
            <a:r>
              <a:rPr lang="en-US" dirty="0" smtClean="0">
                <a:solidFill>
                  <a:schemeClr val="tx1"/>
                </a:solidFill>
              </a:rPr>
              <a:t>, Ben Livshits, </a:t>
            </a:r>
            <a:r>
              <a:rPr lang="en-US" dirty="0" err="1" smtClean="0">
                <a:solidFill>
                  <a:schemeClr val="tx1"/>
                </a:solidFill>
              </a:rPr>
              <a:t>Madanlal</a:t>
            </a:r>
            <a:r>
              <a:rPr lang="en-US" dirty="0" smtClean="0">
                <a:solidFill>
                  <a:schemeClr val="tx1"/>
                </a:solidFill>
              </a:rPr>
              <a:t> Musuvathi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{</a:t>
            </a:r>
            <a:r>
              <a:rPr lang="en-US" dirty="0" err="1" smtClean="0">
                <a:solidFill>
                  <a:schemeClr val="tx1"/>
                </a:solidFill>
              </a:rPr>
              <a:t>emrek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livshits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madanm</a:t>
            </a:r>
            <a:r>
              <a:rPr lang="en-US" dirty="0" smtClean="0">
                <a:solidFill>
                  <a:schemeClr val="tx1"/>
                </a:solidFill>
              </a:rPr>
              <a:t>}@microsoft.com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Differences for good reason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Choices depend on many things</a:t>
            </a:r>
            <a:endParaRPr lang="en-US" dirty="0"/>
          </a:p>
          <a:p>
            <a:pPr lvl="1">
              <a:buFont typeface="Arial" charset="0"/>
              <a:buChar char="•"/>
            </a:pPr>
            <a:r>
              <a:rPr lang="en-US" dirty="0"/>
              <a:t>Component </a:t>
            </a:r>
            <a:r>
              <a:rPr lang="en-US" dirty="0" smtClean="0"/>
              <a:t>performance and resource requirements</a:t>
            </a:r>
            <a:endParaRPr lang="en-US" dirty="0"/>
          </a:p>
          <a:p>
            <a:pPr lvl="1">
              <a:buFont typeface="Arial" charset="0"/>
              <a:buChar char="•"/>
            </a:pPr>
            <a:r>
              <a:rPr lang="en-US" dirty="0"/>
              <a:t>Workload </a:t>
            </a:r>
            <a:r>
              <a:rPr lang="en-US" dirty="0" smtClean="0"/>
              <a:t>distribution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Persistent data distribution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Read/write rates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Intermediate data sizes</a:t>
            </a:r>
          </a:p>
          <a:p>
            <a:pPr lvl="1">
              <a:buFont typeface="Arial" charset="0"/>
              <a:buChar char="•"/>
            </a:pPr>
            <a:r>
              <a:rPr lang="en-US" dirty="0"/>
              <a:t>Consistency requirements</a:t>
            </a:r>
          </a:p>
          <a:p>
            <a:pPr lvl="1">
              <a:buFont typeface="Arial" charset="0"/>
              <a:buChar char="•"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257800" y="1752600"/>
            <a:ext cx="3581400" cy="3048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762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These are all measurable in real systems!</a:t>
            </a:r>
            <a:endParaRPr lang="en-US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838200" y="5105400"/>
            <a:ext cx="4343400" cy="685800"/>
          </a:xfrm>
          <a:prstGeom prst="rect">
            <a:avLst/>
          </a:prstGeom>
          <a:noFill/>
          <a:ln w="57150"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66800" y="5791200"/>
            <a:ext cx="3886200" cy="762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Except this one!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07/7/12/main" val="3632899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 err="1" smtClean="0">
                <a:solidFill>
                  <a:schemeClr val="tx2"/>
                </a:solidFill>
              </a:rPr>
              <a:t>Fluxo</a:t>
            </a:r>
            <a:endParaRPr lang="en-US" b="1" cap="small" dirty="0">
              <a:solidFill>
                <a:schemeClr val="tx2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57188" y="1752600"/>
            <a:ext cx="8253411" cy="44200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Goal:  Separate service’s logical programming from necessary architectural choices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/>
              <a:t>E.g., Caching, partitioning, replication, …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Techniques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Restricted programming model</a:t>
            </a:r>
          </a:p>
          <a:p>
            <a:pPr marL="688975" marR="0" lvl="1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Coarse-grained dataflow with annotations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Runtime request tracing</a:t>
            </a:r>
          </a:p>
          <a:p>
            <a:pPr marL="688975" marR="0" lvl="1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Resource usage, performance and workload distributions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Analyze runtime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behavior -&gt; determine best choice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88975" marR="0" lvl="1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Simulations, numerical or queuing models, heuristics…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Architecture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4" name="Flowchart: Document 3"/>
          <p:cNvSpPr/>
          <p:nvPr/>
        </p:nvSpPr>
        <p:spPr>
          <a:xfrm>
            <a:off x="381000" y="3657600"/>
            <a:ext cx="1752600" cy="1676400"/>
          </a:xfrm>
          <a:prstGeom prst="flowChartDocument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Dataflow Program</a:t>
            </a:r>
          </a:p>
          <a:p>
            <a:pPr algn="ctr"/>
            <a:r>
              <a:rPr lang="en-US" sz="2000" b="1" dirty="0" smtClean="0"/>
              <a:t>+</a:t>
            </a:r>
          </a:p>
          <a:p>
            <a:pPr algn="ctr"/>
            <a:r>
              <a:rPr lang="en-US" sz="2000" b="1" dirty="0" smtClean="0"/>
              <a:t>Annotations</a:t>
            </a:r>
            <a:endParaRPr lang="en-US" sz="2000" b="1" dirty="0"/>
          </a:p>
        </p:txBody>
      </p:sp>
      <p:grpSp>
        <p:nvGrpSpPr>
          <p:cNvPr id="10" name="Group 9"/>
          <p:cNvGrpSpPr/>
          <p:nvPr/>
        </p:nvGrpSpPr>
        <p:grpSpPr>
          <a:xfrm>
            <a:off x="2590800" y="3576935"/>
            <a:ext cx="3886200" cy="2366665"/>
            <a:chOff x="2895600" y="2819400"/>
            <a:chExt cx="3886200" cy="2366665"/>
          </a:xfrm>
        </p:grpSpPr>
        <p:sp>
          <p:nvSpPr>
            <p:cNvPr id="5" name="Rounded Rectangle 4"/>
            <p:cNvSpPr/>
            <p:nvPr/>
          </p:nvSpPr>
          <p:spPr>
            <a:xfrm>
              <a:off x="2895600" y="2819400"/>
              <a:ext cx="3886200" cy="1905000"/>
            </a:xfrm>
            <a:prstGeom prst="roundRect">
              <a:avLst/>
            </a:prstGeom>
            <a:ln w="57150">
              <a:prstDash val="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 sz="2000" b="1"/>
              </a:pPr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810000" y="4724400"/>
              <a:ext cx="2093202" cy="461665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none" rtlCol="0">
              <a:spAutoFit/>
            </a:bodyPr>
            <a:lstStyle/>
            <a:p>
              <a:r>
                <a:rPr lang="en-US" sz="2400" b="1" cap="small" dirty="0" err="1" smtClean="0"/>
                <a:t>Fluxo</a:t>
              </a:r>
              <a:r>
                <a:rPr lang="en-US" sz="2400" b="1" dirty="0" smtClean="0"/>
                <a:t> Compiler</a:t>
              </a:r>
              <a:endParaRPr lang="en-US" sz="2400" b="1" dirty="0"/>
            </a:p>
          </p:txBody>
        </p:sp>
      </p:grpSp>
      <p:sp>
        <p:nvSpPr>
          <p:cNvPr id="8" name="Rectangle 7"/>
          <p:cNvSpPr/>
          <p:nvPr/>
        </p:nvSpPr>
        <p:spPr>
          <a:xfrm>
            <a:off x="2590800" y="1828800"/>
            <a:ext cx="1828800" cy="762000"/>
          </a:xfrm>
          <a:prstGeom prst="rect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 smtClean="0"/>
              <a:t>Environment</a:t>
            </a:r>
          </a:p>
          <a:p>
            <a:pPr algn="ctr">
              <a:defRPr sz="2000" b="1"/>
            </a:pPr>
            <a:r>
              <a:rPr lang="en-US" dirty="0" smtClean="0"/>
              <a:t>Info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648200" y="1828800"/>
            <a:ext cx="1828800" cy="762000"/>
          </a:xfrm>
          <a:prstGeom prst="rect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 smtClean="0"/>
              <a:t>Runtime</a:t>
            </a:r>
          </a:p>
          <a:p>
            <a:pPr algn="ctr">
              <a:defRPr sz="2000" b="1"/>
            </a:pPr>
            <a:r>
              <a:rPr lang="en-US" dirty="0" smtClean="0"/>
              <a:t>Profile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4" idx="3"/>
          </p:cNvCxnSpPr>
          <p:nvPr/>
        </p:nvCxnSpPr>
        <p:spPr>
          <a:xfrm>
            <a:off x="2133600" y="4495800"/>
            <a:ext cx="609600" cy="1588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6200000" flipH="1">
            <a:off x="3086099" y="3009899"/>
            <a:ext cx="838200" cy="1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6200000" flipH="1">
            <a:off x="5143501" y="3009900"/>
            <a:ext cx="838200" cy="1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819400" y="3886200"/>
            <a:ext cx="1447800" cy="1219200"/>
            <a:chOff x="3124200" y="3886200"/>
            <a:chExt cx="1447800" cy="1219200"/>
          </a:xfrm>
        </p:grpSpPr>
        <p:sp>
          <p:nvSpPr>
            <p:cNvPr id="18" name="Rounded Rectangle 17"/>
            <p:cNvSpPr/>
            <p:nvPr/>
          </p:nvSpPr>
          <p:spPr>
            <a:xfrm>
              <a:off x="3124200" y="3886200"/>
              <a:ext cx="1295400" cy="10668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 sz="2000" b="1"/>
              </a:pPr>
              <a:r>
                <a:rPr lang="en-US" dirty="0"/>
                <a:t>Analysis</a:t>
              </a:r>
            </a:p>
            <a:p>
              <a:pPr algn="ctr">
                <a:defRPr sz="2000" b="1"/>
              </a:pPr>
              <a:r>
                <a:rPr lang="en-US" dirty="0"/>
                <a:t>Module</a:t>
              </a: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3276600" y="4038600"/>
              <a:ext cx="1295400" cy="10668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 sz="2000" b="1"/>
              </a:pPr>
              <a:r>
                <a:rPr lang="en-US" dirty="0"/>
                <a:t>Analysis</a:t>
              </a:r>
            </a:p>
            <a:p>
              <a:pPr algn="ctr">
                <a:defRPr sz="2000" b="1"/>
              </a:pPr>
              <a:r>
                <a:rPr lang="en-US" dirty="0"/>
                <a:t>Module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495800" y="3886200"/>
            <a:ext cx="1676400" cy="1219200"/>
            <a:chOff x="2895600" y="3886200"/>
            <a:chExt cx="1676400" cy="1219200"/>
          </a:xfrm>
        </p:grpSpPr>
        <p:sp>
          <p:nvSpPr>
            <p:cNvPr id="24" name="Rounded Rectangle 23"/>
            <p:cNvSpPr/>
            <p:nvPr/>
          </p:nvSpPr>
          <p:spPr>
            <a:xfrm>
              <a:off x="2895600" y="3886200"/>
              <a:ext cx="1524000" cy="10668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 sz="2000" b="1"/>
              </a:pPr>
              <a:r>
                <a:rPr lang="en-US" dirty="0"/>
                <a:t>Analysis</a:t>
              </a:r>
            </a:p>
            <a:p>
              <a:pPr algn="ctr">
                <a:defRPr sz="2000" b="1"/>
              </a:pPr>
              <a:r>
                <a:rPr lang="en-US" dirty="0"/>
                <a:t>Module</a:t>
              </a: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3048000" y="4038600"/>
              <a:ext cx="1524000" cy="10668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 sz="2000" b="1"/>
              </a:pPr>
              <a:r>
                <a:rPr lang="en-US" dirty="0" smtClean="0"/>
                <a:t>Program</a:t>
              </a:r>
            </a:p>
            <a:p>
              <a:pPr algn="ctr">
                <a:defRPr sz="2000" b="1"/>
              </a:pPr>
              <a:r>
                <a:rPr lang="en-US" dirty="0" smtClean="0"/>
                <a:t>Transform</a:t>
              </a:r>
              <a:endParaRPr lang="en-US" dirty="0"/>
            </a:p>
          </p:txBody>
        </p:sp>
      </p:grpSp>
      <p:cxnSp>
        <p:nvCxnSpPr>
          <p:cNvPr id="26" name="Straight Arrow Connector 25"/>
          <p:cNvCxnSpPr/>
          <p:nvPr/>
        </p:nvCxnSpPr>
        <p:spPr>
          <a:xfrm>
            <a:off x="4267200" y="4572000"/>
            <a:ext cx="381000" cy="1588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477000" y="4038600"/>
            <a:ext cx="533400" cy="1588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7086600" y="4648200"/>
            <a:ext cx="1828800" cy="838200"/>
          </a:xfrm>
          <a:prstGeom prst="rect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 smtClean="0"/>
              <a:t>Thin Execution</a:t>
            </a:r>
          </a:p>
          <a:p>
            <a:pPr algn="ctr">
              <a:defRPr sz="2000" b="1"/>
            </a:pPr>
            <a:r>
              <a:rPr lang="en-US" dirty="0" smtClean="0"/>
              <a:t>Layer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7086600" y="3581400"/>
            <a:ext cx="1828800" cy="838200"/>
          </a:xfrm>
          <a:prstGeom prst="rect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 smtClean="0"/>
              <a:t>Deployable Program</a:t>
            </a:r>
            <a:endParaRPr lang="en-US" dirty="0"/>
          </a:p>
        </p:txBody>
      </p:sp>
      <p:cxnSp>
        <p:nvCxnSpPr>
          <p:cNvPr id="33" name="Elbow Connector 32"/>
          <p:cNvCxnSpPr/>
          <p:nvPr/>
        </p:nvCxnSpPr>
        <p:spPr>
          <a:xfrm rot="10800000">
            <a:off x="6705600" y="2209800"/>
            <a:ext cx="1447800" cy="990600"/>
          </a:xfrm>
          <a:prstGeom prst="bentConnector3">
            <a:avLst>
              <a:gd name="adj1" fmla="val -526"/>
            </a:avLst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07/7/12/main" val="488147224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Dataflow Program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Flowchart: Magnetic Disk 2"/>
          <p:cNvSpPr/>
          <p:nvPr/>
        </p:nvSpPr>
        <p:spPr>
          <a:xfrm>
            <a:off x="2514600" y="1981200"/>
            <a:ext cx="1295400" cy="1371600"/>
          </a:xfrm>
          <a:prstGeom prst="flowChartMagneticDisk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 err="1"/>
              <a:t>CloudDB</a:t>
            </a:r>
            <a:r>
              <a:rPr lang="en-US" dirty="0"/>
              <a:t>::</a:t>
            </a:r>
          </a:p>
          <a:p>
            <a:pPr algn="ctr">
              <a:defRPr sz="2000" b="1"/>
            </a:pPr>
            <a:r>
              <a:rPr lang="en-US" dirty="0"/>
              <a:t>Messages</a:t>
            </a:r>
          </a:p>
        </p:txBody>
      </p:sp>
      <p:sp>
        <p:nvSpPr>
          <p:cNvPr id="6" name="Flowchart: Magnetic Disk 5"/>
          <p:cNvSpPr/>
          <p:nvPr/>
        </p:nvSpPr>
        <p:spPr>
          <a:xfrm>
            <a:off x="2514600" y="4419600"/>
            <a:ext cx="1295400" cy="1371600"/>
          </a:xfrm>
          <a:prstGeom prst="flowChartMagneticDisk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 err="1"/>
              <a:t>CloudDB</a:t>
            </a:r>
            <a:r>
              <a:rPr lang="en-US" dirty="0"/>
              <a:t>::</a:t>
            </a:r>
          </a:p>
          <a:p>
            <a:pPr algn="ctr">
              <a:defRPr sz="2000" b="1"/>
            </a:pPr>
            <a:r>
              <a:rPr lang="en-US" dirty="0" smtClean="0"/>
              <a:t>Friends</a:t>
            </a:r>
            <a:endParaRPr lang="en-US" dirty="0"/>
          </a:p>
        </p:txBody>
      </p:sp>
      <p:sp>
        <p:nvSpPr>
          <p:cNvPr id="7" name="Flowchart: Magnetic Disk 6"/>
          <p:cNvSpPr/>
          <p:nvPr/>
        </p:nvSpPr>
        <p:spPr>
          <a:xfrm>
            <a:off x="5410200" y="4419600"/>
            <a:ext cx="1295400" cy="1371600"/>
          </a:xfrm>
          <a:prstGeom prst="flowChartMagneticDisk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 err="1"/>
              <a:t>CloudDB</a:t>
            </a:r>
            <a:r>
              <a:rPr lang="en-US" dirty="0"/>
              <a:t>::</a:t>
            </a:r>
          </a:p>
          <a:p>
            <a:pPr algn="ctr">
              <a:defRPr sz="2000" b="1"/>
            </a:pPr>
            <a:r>
              <a:rPr lang="en-US" dirty="0"/>
              <a:t>Messages</a:t>
            </a:r>
          </a:p>
        </p:txBody>
      </p:sp>
      <p:sp>
        <p:nvSpPr>
          <p:cNvPr id="4" name="Oval 3"/>
          <p:cNvSpPr/>
          <p:nvPr/>
        </p:nvSpPr>
        <p:spPr>
          <a:xfrm>
            <a:off x="561326" y="3276600"/>
            <a:ext cx="457200" cy="304800"/>
          </a:xfrm>
          <a:prstGeom prst="ellipse">
            <a:avLst/>
          </a:prstGeom>
          <a:noFill/>
          <a:ln w="571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3657600"/>
            <a:ext cx="8899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UserID</a:t>
            </a:r>
            <a:endParaRPr lang="en-US" sz="2000" dirty="0"/>
          </a:p>
        </p:txBody>
      </p:sp>
      <p:sp>
        <p:nvSpPr>
          <p:cNvPr id="9" name="Flowchart: Process 8"/>
          <p:cNvSpPr/>
          <p:nvPr/>
        </p:nvSpPr>
        <p:spPr>
          <a:xfrm>
            <a:off x="5486400" y="2057400"/>
            <a:ext cx="1905000" cy="1143000"/>
          </a:xfrm>
          <a:prstGeom prst="flowChartProcess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/>
              <a:t>Merge</a:t>
            </a:r>
          </a:p>
          <a:p>
            <a:pPr algn="ctr">
              <a:defRPr sz="2000" b="1"/>
            </a:pPr>
            <a:r>
              <a:rPr lang="en-US" dirty="0"/>
              <a:t>message</a:t>
            </a:r>
          </a:p>
          <a:p>
            <a:pPr algn="ctr">
              <a:defRPr sz="2000" b="1"/>
            </a:pPr>
            <a:r>
              <a:rPr lang="en-US" dirty="0"/>
              <a:t>lists</a:t>
            </a:r>
          </a:p>
        </p:txBody>
      </p:sp>
      <p:cxnSp>
        <p:nvCxnSpPr>
          <p:cNvPr id="11" name="Straight Arrow Connector 10"/>
          <p:cNvCxnSpPr>
            <a:stCxn id="4" idx="6"/>
            <a:endCxn id="3" idx="2"/>
          </p:cNvCxnSpPr>
          <p:nvPr/>
        </p:nvCxnSpPr>
        <p:spPr>
          <a:xfrm flipV="1">
            <a:off x="1018526" y="2667000"/>
            <a:ext cx="1496074" cy="76200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6"/>
            <a:endCxn id="6" idx="2"/>
          </p:cNvCxnSpPr>
          <p:nvPr/>
        </p:nvCxnSpPr>
        <p:spPr>
          <a:xfrm>
            <a:off x="1018526" y="3429000"/>
            <a:ext cx="1496074" cy="167640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4"/>
            <a:endCxn id="7" idx="2"/>
          </p:cNvCxnSpPr>
          <p:nvPr/>
        </p:nvCxnSpPr>
        <p:spPr>
          <a:xfrm>
            <a:off x="3810000" y="5105400"/>
            <a:ext cx="1600200" cy="1588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3" idx="4"/>
            <a:endCxn id="9" idx="1"/>
          </p:cNvCxnSpPr>
          <p:nvPr/>
        </p:nvCxnSpPr>
        <p:spPr>
          <a:xfrm flipV="1">
            <a:off x="3810000" y="2628900"/>
            <a:ext cx="1676400" cy="3810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9" idx="2"/>
          </p:cNvCxnSpPr>
          <p:nvPr/>
        </p:nvCxnSpPr>
        <p:spPr>
          <a:xfrm rot="5400000" flipH="1" flipV="1">
            <a:off x="5562600" y="3619500"/>
            <a:ext cx="1295400" cy="45720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7391400" y="2667000"/>
            <a:ext cx="1295400" cy="1588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038600" y="2190690"/>
            <a:ext cx="12333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List&lt;</a:t>
            </a:r>
            <a:r>
              <a:rPr lang="en-US" sz="2000" dirty="0" err="1"/>
              <a:t>M</a:t>
            </a:r>
            <a:r>
              <a:rPr lang="en-US" sz="2000" dirty="0" err="1" smtClean="0"/>
              <a:t>sg</a:t>
            </a:r>
            <a:r>
              <a:rPr lang="en-US" sz="2000" dirty="0" smtClean="0"/>
              <a:t>&gt;</a:t>
            </a:r>
            <a:endParaRPr lang="en-US" sz="2000" dirty="0"/>
          </a:p>
        </p:txBody>
      </p:sp>
      <p:sp>
        <p:nvSpPr>
          <p:cNvPr id="47" name="TextBox 46"/>
          <p:cNvSpPr txBox="1"/>
          <p:nvPr/>
        </p:nvSpPr>
        <p:spPr>
          <a:xfrm>
            <a:off x="6248400" y="3733800"/>
            <a:ext cx="12333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List&lt;</a:t>
            </a:r>
            <a:r>
              <a:rPr lang="en-US" sz="2000" dirty="0" err="1"/>
              <a:t>M</a:t>
            </a:r>
            <a:r>
              <a:rPr lang="en-US" sz="2000" dirty="0" err="1" smtClean="0"/>
              <a:t>sg</a:t>
            </a:r>
            <a:r>
              <a:rPr lang="en-US" sz="2000" dirty="0" smtClean="0"/>
              <a:t>&gt;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3886200" y="4648200"/>
            <a:ext cx="1497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List&lt;</a:t>
            </a:r>
            <a:r>
              <a:rPr lang="en-US" sz="2000" dirty="0" err="1" smtClean="0"/>
              <a:t>UserID</a:t>
            </a:r>
            <a:r>
              <a:rPr lang="en-US" sz="2000" dirty="0" smtClean="0"/>
              <a:t>&gt;</a:t>
            </a:r>
            <a:endParaRPr lang="en-US" sz="2000" dirty="0"/>
          </a:p>
        </p:txBody>
      </p:sp>
      <p:sp>
        <p:nvSpPr>
          <p:cNvPr id="49" name="TextBox 48"/>
          <p:cNvSpPr txBox="1"/>
          <p:nvPr/>
        </p:nvSpPr>
        <p:spPr>
          <a:xfrm>
            <a:off x="7772400" y="2209800"/>
            <a:ext cx="6680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html</a:t>
            </a:r>
            <a:endParaRPr lang="en-US" sz="2000" dirty="0"/>
          </a:p>
        </p:txBody>
      </p:sp>
      <p:sp>
        <p:nvSpPr>
          <p:cNvPr id="50" name="Flowchart: Process 49"/>
          <p:cNvSpPr/>
          <p:nvPr/>
        </p:nvSpPr>
        <p:spPr>
          <a:xfrm>
            <a:off x="4495800" y="3581400"/>
            <a:ext cx="4419600" cy="2362200"/>
          </a:xfrm>
          <a:prstGeom prst="flowChartProcess">
            <a:avLst/>
          </a:prstGeom>
          <a:ln w="57150">
            <a:solidFill>
              <a:srgbClr xmlns:mc="http://schemas.openxmlformats.org/markup-compatibility/2006" xmlns:a14="http://schemas.microsoft.com/office/drawing/2007/7/7/main" val="FFC000" mc:Ignorable=""/>
            </a:solidFill>
          </a:ln>
          <a:effectLst>
            <a:outerShdw blurRad="279400" dist="152400" dir="2700000" algn="tl" rotWithShape="0">
              <a:prstClr val="black">
                <a:alpha val="43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800" b="1" u="sng" dirty="0" smtClean="0"/>
              <a:t>Restrictions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All components are idempotent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No internal state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State update restrictions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07/7/12/main" val="2701832608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What do We Annotate?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Flowchart: Magnetic Disk 2"/>
          <p:cNvSpPr/>
          <p:nvPr/>
        </p:nvSpPr>
        <p:spPr>
          <a:xfrm>
            <a:off x="2514600" y="1981200"/>
            <a:ext cx="1295400" cy="1371600"/>
          </a:xfrm>
          <a:prstGeom prst="flowChartMagneticDisk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 err="1"/>
              <a:t>CloudDB</a:t>
            </a:r>
            <a:r>
              <a:rPr lang="en-US" dirty="0"/>
              <a:t>::</a:t>
            </a:r>
          </a:p>
          <a:p>
            <a:pPr algn="ctr">
              <a:defRPr sz="2000" b="1"/>
            </a:pPr>
            <a:r>
              <a:rPr lang="en-US" dirty="0"/>
              <a:t>Messages</a:t>
            </a:r>
          </a:p>
        </p:txBody>
      </p:sp>
      <p:sp>
        <p:nvSpPr>
          <p:cNvPr id="6" name="Flowchart: Magnetic Disk 5"/>
          <p:cNvSpPr/>
          <p:nvPr/>
        </p:nvSpPr>
        <p:spPr>
          <a:xfrm>
            <a:off x="2514600" y="4419600"/>
            <a:ext cx="1295400" cy="1371600"/>
          </a:xfrm>
          <a:prstGeom prst="flowChartMagneticDisk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 err="1"/>
              <a:t>CloudDB</a:t>
            </a:r>
            <a:r>
              <a:rPr lang="en-US" dirty="0"/>
              <a:t>::</a:t>
            </a:r>
          </a:p>
          <a:p>
            <a:pPr algn="ctr">
              <a:defRPr sz="2000" b="1"/>
            </a:pPr>
            <a:r>
              <a:rPr lang="en-US" dirty="0" smtClean="0"/>
              <a:t>Friends</a:t>
            </a:r>
            <a:endParaRPr lang="en-US" dirty="0"/>
          </a:p>
        </p:txBody>
      </p:sp>
      <p:sp>
        <p:nvSpPr>
          <p:cNvPr id="7" name="Flowchart: Magnetic Disk 6"/>
          <p:cNvSpPr/>
          <p:nvPr/>
        </p:nvSpPr>
        <p:spPr>
          <a:xfrm>
            <a:off x="5410200" y="4419600"/>
            <a:ext cx="1295400" cy="1371600"/>
          </a:xfrm>
          <a:prstGeom prst="flowChartMagneticDisk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 err="1"/>
              <a:t>CloudDB</a:t>
            </a:r>
            <a:r>
              <a:rPr lang="en-US" dirty="0"/>
              <a:t>::</a:t>
            </a:r>
          </a:p>
          <a:p>
            <a:pPr algn="ctr">
              <a:defRPr sz="2000" b="1"/>
            </a:pPr>
            <a:r>
              <a:rPr lang="en-US" dirty="0"/>
              <a:t>Messages</a:t>
            </a:r>
          </a:p>
        </p:txBody>
      </p:sp>
      <p:sp>
        <p:nvSpPr>
          <p:cNvPr id="4" name="Oval 3"/>
          <p:cNvSpPr/>
          <p:nvPr/>
        </p:nvSpPr>
        <p:spPr>
          <a:xfrm>
            <a:off x="561326" y="3276600"/>
            <a:ext cx="457200" cy="304800"/>
          </a:xfrm>
          <a:prstGeom prst="ellipse">
            <a:avLst/>
          </a:prstGeom>
          <a:noFill/>
          <a:ln w="571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3657600"/>
            <a:ext cx="8899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UserID</a:t>
            </a:r>
            <a:endParaRPr lang="en-US" sz="2000" dirty="0"/>
          </a:p>
        </p:txBody>
      </p:sp>
      <p:sp>
        <p:nvSpPr>
          <p:cNvPr id="9" name="Flowchart: Process 8"/>
          <p:cNvSpPr/>
          <p:nvPr/>
        </p:nvSpPr>
        <p:spPr>
          <a:xfrm>
            <a:off x="5486400" y="2057400"/>
            <a:ext cx="1905000" cy="1143000"/>
          </a:xfrm>
          <a:prstGeom prst="flowChartProcess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/>
              <a:t>Merge</a:t>
            </a:r>
          </a:p>
          <a:p>
            <a:pPr algn="ctr">
              <a:defRPr sz="2000" b="1"/>
            </a:pPr>
            <a:r>
              <a:rPr lang="en-US" dirty="0"/>
              <a:t>message</a:t>
            </a:r>
          </a:p>
          <a:p>
            <a:pPr algn="ctr">
              <a:defRPr sz="2000" b="1"/>
            </a:pPr>
            <a:r>
              <a:rPr lang="en-US" dirty="0"/>
              <a:t>lists</a:t>
            </a:r>
          </a:p>
        </p:txBody>
      </p:sp>
      <p:cxnSp>
        <p:nvCxnSpPr>
          <p:cNvPr id="11" name="Straight Arrow Connector 10"/>
          <p:cNvCxnSpPr>
            <a:stCxn id="4" idx="6"/>
            <a:endCxn id="3" idx="2"/>
          </p:cNvCxnSpPr>
          <p:nvPr/>
        </p:nvCxnSpPr>
        <p:spPr>
          <a:xfrm flipV="1">
            <a:off x="1018526" y="2667000"/>
            <a:ext cx="1496074" cy="76200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6"/>
            <a:endCxn id="6" idx="2"/>
          </p:cNvCxnSpPr>
          <p:nvPr/>
        </p:nvCxnSpPr>
        <p:spPr>
          <a:xfrm>
            <a:off x="1018526" y="3429000"/>
            <a:ext cx="1496074" cy="167640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4"/>
            <a:endCxn id="7" idx="2"/>
          </p:cNvCxnSpPr>
          <p:nvPr/>
        </p:nvCxnSpPr>
        <p:spPr>
          <a:xfrm>
            <a:off x="3810000" y="5105400"/>
            <a:ext cx="1600200" cy="1588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3" idx="4"/>
            <a:endCxn id="9" idx="1"/>
          </p:cNvCxnSpPr>
          <p:nvPr/>
        </p:nvCxnSpPr>
        <p:spPr>
          <a:xfrm flipV="1">
            <a:off x="3810000" y="2628900"/>
            <a:ext cx="1676400" cy="3810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9" idx="2"/>
          </p:cNvCxnSpPr>
          <p:nvPr/>
        </p:nvCxnSpPr>
        <p:spPr>
          <a:xfrm rot="5400000" flipH="1" flipV="1">
            <a:off x="5562600" y="3619500"/>
            <a:ext cx="1295400" cy="45720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7391400" y="2667000"/>
            <a:ext cx="1295400" cy="1588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038600" y="2190690"/>
            <a:ext cx="12333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List&lt;</a:t>
            </a:r>
            <a:r>
              <a:rPr lang="en-US" sz="2000" dirty="0" err="1"/>
              <a:t>M</a:t>
            </a:r>
            <a:r>
              <a:rPr lang="en-US" sz="2000" dirty="0" err="1" smtClean="0"/>
              <a:t>sg</a:t>
            </a:r>
            <a:r>
              <a:rPr lang="en-US" sz="2000" dirty="0" smtClean="0"/>
              <a:t>&gt;</a:t>
            </a:r>
            <a:endParaRPr lang="en-US" sz="2000" dirty="0"/>
          </a:p>
        </p:txBody>
      </p:sp>
      <p:sp>
        <p:nvSpPr>
          <p:cNvPr id="47" name="TextBox 46"/>
          <p:cNvSpPr txBox="1"/>
          <p:nvPr/>
        </p:nvSpPr>
        <p:spPr>
          <a:xfrm>
            <a:off x="6248400" y="3733800"/>
            <a:ext cx="12333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List&lt;</a:t>
            </a:r>
            <a:r>
              <a:rPr lang="en-US" sz="2000" dirty="0" err="1"/>
              <a:t>M</a:t>
            </a:r>
            <a:r>
              <a:rPr lang="en-US" sz="2000" dirty="0" err="1" smtClean="0"/>
              <a:t>sg</a:t>
            </a:r>
            <a:r>
              <a:rPr lang="en-US" sz="2000" dirty="0" smtClean="0"/>
              <a:t>&gt;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3886200" y="4648200"/>
            <a:ext cx="1497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List&lt;</a:t>
            </a:r>
            <a:r>
              <a:rPr lang="en-US" sz="2000" dirty="0" err="1" smtClean="0"/>
              <a:t>UserID</a:t>
            </a:r>
            <a:r>
              <a:rPr lang="en-US" sz="2000" dirty="0" smtClean="0"/>
              <a:t>&gt;</a:t>
            </a:r>
            <a:endParaRPr lang="en-US" sz="2000" dirty="0"/>
          </a:p>
        </p:txBody>
      </p:sp>
      <p:sp>
        <p:nvSpPr>
          <p:cNvPr id="49" name="TextBox 48"/>
          <p:cNvSpPr txBox="1"/>
          <p:nvPr/>
        </p:nvSpPr>
        <p:spPr>
          <a:xfrm>
            <a:off x="7772400" y="2209800"/>
            <a:ext cx="6680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html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2362200" y="5791200"/>
            <a:ext cx="16082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Volatile&lt;5hr&gt;</a:t>
            </a:r>
            <a:endParaRPr lang="en-US" sz="2000" b="1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2438400" y="3352800"/>
            <a:ext cx="1379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Volatile&lt;0&gt;</a:t>
            </a:r>
            <a:endParaRPr lang="en-US" sz="2000" b="1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5181600" y="5791200"/>
            <a:ext cx="1787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Volatile&lt;3min&gt;</a:t>
            </a:r>
            <a:endParaRPr lang="en-US" sz="2000" b="1" i="1" dirty="0"/>
          </a:p>
        </p:txBody>
      </p:sp>
      <p:sp>
        <p:nvSpPr>
          <p:cNvPr id="5" name="Flowchart: Process 4"/>
          <p:cNvSpPr/>
          <p:nvPr/>
        </p:nvSpPr>
        <p:spPr>
          <a:xfrm>
            <a:off x="4495800" y="3505200"/>
            <a:ext cx="4419600" cy="3124200"/>
          </a:xfrm>
          <a:prstGeom prst="flowChartProcess">
            <a:avLst/>
          </a:prstGeom>
          <a:ln w="57150">
            <a:solidFill>
              <a:srgbClr xmlns:mc="http://schemas.openxmlformats.org/markup-compatibility/2006" xmlns:a14="http://schemas.microsoft.com/office/drawing/2007/7/7/main" val="FFC000" mc:Ignorable=""/>
            </a:solidFill>
          </a:ln>
          <a:effectLst>
            <a:outerShdw blurRad="279400" dist="152400" dir="2700000" algn="tl" rotWithShape="0">
              <a:prstClr val="black">
                <a:alpha val="43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800" b="1" u="sng" dirty="0" smtClean="0"/>
              <a:t>Annotate Semantics</a:t>
            </a:r>
            <a:endParaRPr lang="en-US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Consistency requirements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(No strong consistency)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Side-effects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07/7/12/main" val="2614404585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What do We Measure?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Flowchart: Magnetic Disk 2"/>
          <p:cNvSpPr/>
          <p:nvPr/>
        </p:nvSpPr>
        <p:spPr>
          <a:xfrm>
            <a:off x="2514600" y="1981200"/>
            <a:ext cx="1295400" cy="1371600"/>
          </a:xfrm>
          <a:prstGeom prst="flowChartMagneticDisk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 err="1"/>
              <a:t>CloudDB</a:t>
            </a:r>
            <a:r>
              <a:rPr lang="en-US" dirty="0"/>
              <a:t>::</a:t>
            </a:r>
          </a:p>
          <a:p>
            <a:pPr algn="ctr">
              <a:defRPr sz="2000" b="1"/>
            </a:pPr>
            <a:r>
              <a:rPr lang="en-US" dirty="0"/>
              <a:t>Messages</a:t>
            </a:r>
          </a:p>
        </p:txBody>
      </p:sp>
      <p:sp>
        <p:nvSpPr>
          <p:cNvPr id="6" name="Flowchart: Magnetic Disk 5"/>
          <p:cNvSpPr/>
          <p:nvPr/>
        </p:nvSpPr>
        <p:spPr>
          <a:xfrm>
            <a:off x="2514600" y="4419600"/>
            <a:ext cx="1295400" cy="1371600"/>
          </a:xfrm>
          <a:prstGeom prst="flowChartMagneticDisk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 err="1"/>
              <a:t>CloudDB</a:t>
            </a:r>
            <a:r>
              <a:rPr lang="en-US" dirty="0"/>
              <a:t>::</a:t>
            </a:r>
          </a:p>
          <a:p>
            <a:pPr algn="ctr">
              <a:defRPr sz="2000" b="1"/>
            </a:pPr>
            <a:r>
              <a:rPr lang="en-US" dirty="0" smtClean="0"/>
              <a:t>Friends</a:t>
            </a:r>
            <a:endParaRPr lang="en-US" dirty="0"/>
          </a:p>
        </p:txBody>
      </p:sp>
      <p:sp>
        <p:nvSpPr>
          <p:cNvPr id="7" name="Flowchart: Magnetic Disk 6"/>
          <p:cNvSpPr/>
          <p:nvPr/>
        </p:nvSpPr>
        <p:spPr>
          <a:xfrm>
            <a:off x="5410200" y="4419600"/>
            <a:ext cx="1295400" cy="1371600"/>
          </a:xfrm>
          <a:prstGeom prst="flowChartMagneticDisk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 err="1"/>
              <a:t>CloudDB</a:t>
            </a:r>
            <a:r>
              <a:rPr lang="en-US" dirty="0"/>
              <a:t>::</a:t>
            </a:r>
          </a:p>
          <a:p>
            <a:pPr algn="ctr">
              <a:defRPr sz="2000" b="1"/>
            </a:pPr>
            <a:r>
              <a:rPr lang="en-US" dirty="0"/>
              <a:t>Messages</a:t>
            </a:r>
          </a:p>
        </p:txBody>
      </p:sp>
      <p:sp>
        <p:nvSpPr>
          <p:cNvPr id="4" name="Oval 3"/>
          <p:cNvSpPr/>
          <p:nvPr/>
        </p:nvSpPr>
        <p:spPr>
          <a:xfrm>
            <a:off x="561326" y="3276600"/>
            <a:ext cx="457200" cy="304800"/>
          </a:xfrm>
          <a:prstGeom prst="ellipse">
            <a:avLst/>
          </a:prstGeom>
          <a:noFill/>
          <a:ln w="571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3657600"/>
            <a:ext cx="8899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UserID</a:t>
            </a:r>
            <a:endParaRPr lang="en-US" sz="2000" dirty="0"/>
          </a:p>
        </p:txBody>
      </p:sp>
      <p:sp>
        <p:nvSpPr>
          <p:cNvPr id="9" name="Flowchart: Process 8"/>
          <p:cNvSpPr/>
          <p:nvPr/>
        </p:nvSpPr>
        <p:spPr>
          <a:xfrm>
            <a:off x="5486400" y="2057400"/>
            <a:ext cx="1905000" cy="1143000"/>
          </a:xfrm>
          <a:prstGeom prst="flowChartProcess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/>
              <a:t>Merge</a:t>
            </a:r>
          </a:p>
          <a:p>
            <a:pPr algn="ctr">
              <a:defRPr sz="2000" b="1"/>
            </a:pPr>
            <a:r>
              <a:rPr lang="en-US" dirty="0"/>
              <a:t>message</a:t>
            </a:r>
          </a:p>
          <a:p>
            <a:pPr algn="ctr">
              <a:defRPr sz="2000" b="1"/>
            </a:pPr>
            <a:r>
              <a:rPr lang="en-US" dirty="0"/>
              <a:t>lists</a:t>
            </a:r>
          </a:p>
        </p:txBody>
      </p:sp>
      <p:cxnSp>
        <p:nvCxnSpPr>
          <p:cNvPr id="11" name="Straight Arrow Connector 10"/>
          <p:cNvCxnSpPr>
            <a:stCxn id="4" idx="6"/>
            <a:endCxn id="3" idx="2"/>
          </p:cNvCxnSpPr>
          <p:nvPr/>
        </p:nvCxnSpPr>
        <p:spPr>
          <a:xfrm flipV="1">
            <a:off x="1018526" y="2667000"/>
            <a:ext cx="1496074" cy="76200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6"/>
            <a:endCxn id="6" idx="2"/>
          </p:cNvCxnSpPr>
          <p:nvPr/>
        </p:nvCxnSpPr>
        <p:spPr>
          <a:xfrm>
            <a:off x="1018526" y="3429000"/>
            <a:ext cx="1496074" cy="167640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4"/>
            <a:endCxn id="7" idx="2"/>
          </p:cNvCxnSpPr>
          <p:nvPr/>
        </p:nvCxnSpPr>
        <p:spPr>
          <a:xfrm>
            <a:off x="3810000" y="5105400"/>
            <a:ext cx="1600200" cy="1588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3" idx="4"/>
            <a:endCxn id="9" idx="1"/>
          </p:cNvCxnSpPr>
          <p:nvPr/>
        </p:nvCxnSpPr>
        <p:spPr>
          <a:xfrm flipV="1">
            <a:off x="3810000" y="2628900"/>
            <a:ext cx="1676400" cy="3810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9" idx="2"/>
          </p:cNvCxnSpPr>
          <p:nvPr/>
        </p:nvCxnSpPr>
        <p:spPr>
          <a:xfrm rot="5400000" flipH="1" flipV="1">
            <a:off x="5562600" y="3619500"/>
            <a:ext cx="1295400" cy="45720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7391400" y="2667000"/>
            <a:ext cx="1295400" cy="1588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038600" y="2190690"/>
            <a:ext cx="12333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List&lt;</a:t>
            </a:r>
            <a:r>
              <a:rPr lang="en-US" sz="2000" dirty="0" err="1"/>
              <a:t>M</a:t>
            </a:r>
            <a:r>
              <a:rPr lang="en-US" sz="2000" dirty="0" err="1" smtClean="0"/>
              <a:t>sg</a:t>
            </a:r>
            <a:r>
              <a:rPr lang="en-US" sz="2000" dirty="0" smtClean="0"/>
              <a:t>&gt;</a:t>
            </a:r>
            <a:endParaRPr lang="en-US" sz="2000" dirty="0"/>
          </a:p>
        </p:txBody>
      </p:sp>
      <p:sp>
        <p:nvSpPr>
          <p:cNvPr id="47" name="TextBox 46"/>
          <p:cNvSpPr txBox="1"/>
          <p:nvPr/>
        </p:nvSpPr>
        <p:spPr>
          <a:xfrm>
            <a:off x="6248400" y="3733800"/>
            <a:ext cx="12333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List&lt;</a:t>
            </a:r>
            <a:r>
              <a:rPr lang="en-US" sz="2000" dirty="0" err="1"/>
              <a:t>M</a:t>
            </a:r>
            <a:r>
              <a:rPr lang="en-US" sz="2000" dirty="0" err="1" smtClean="0"/>
              <a:t>sg</a:t>
            </a:r>
            <a:r>
              <a:rPr lang="en-US" sz="2000" dirty="0" smtClean="0"/>
              <a:t>&gt;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3886200" y="4648200"/>
            <a:ext cx="1497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List&lt;</a:t>
            </a:r>
            <a:r>
              <a:rPr lang="en-US" sz="2000" dirty="0" err="1" smtClean="0"/>
              <a:t>UserID</a:t>
            </a:r>
            <a:r>
              <a:rPr lang="en-US" sz="2000" dirty="0" smtClean="0"/>
              <a:t>&gt;</a:t>
            </a:r>
            <a:endParaRPr lang="en-US" sz="2000" dirty="0"/>
          </a:p>
        </p:txBody>
      </p:sp>
      <p:sp>
        <p:nvSpPr>
          <p:cNvPr id="49" name="TextBox 48"/>
          <p:cNvSpPr txBox="1"/>
          <p:nvPr/>
        </p:nvSpPr>
        <p:spPr>
          <a:xfrm>
            <a:off x="7772400" y="2209800"/>
            <a:ext cx="6680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html</a:t>
            </a:r>
            <a:endParaRPr lang="en-US" sz="2000" dirty="0"/>
          </a:p>
        </p:txBody>
      </p:sp>
      <p:sp>
        <p:nvSpPr>
          <p:cNvPr id="5" name="Flowchart: Process 4"/>
          <p:cNvSpPr/>
          <p:nvPr/>
        </p:nvSpPr>
        <p:spPr>
          <a:xfrm>
            <a:off x="4495800" y="3581400"/>
            <a:ext cx="4419600" cy="3124200"/>
          </a:xfrm>
          <a:prstGeom prst="flowChartProcess">
            <a:avLst/>
          </a:prstGeom>
          <a:ln w="57150">
            <a:solidFill>
              <a:srgbClr xmlns:mc="http://schemas.openxmlformats.org/markup-compatibility/2006" xmlns:a14="http://schemas.microsoft.com/office/drawing/2007/7/7/main" val="FFC000" mc:Ignorable=""/>
            </a:solidFill>
          </a:ln>
          <a:effectLst>
            <a:outerShdw blurRad="279400" dist="152400" dir="2700000" algn="tl" rotWithShape="0">
              <a:prstClr val="black">
                <a:alpha val="43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800" b="1" u="sng" dirty="0" smtClean="0"/>
              <a:t>On every edge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Data content/hash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Data size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Component performance and resource profiles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 smtClean="0"/>
              <a:t>Queue info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07/7/12/main" val="904700349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How do we transform? Caching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6" name="Flowchart: Magnetic Disk 5"/>
          <p:cNvSpPr/>
          <p:nvPr/>
        </p:nvSpPr>
        <p:spPr>
          <a:xfrm>
            <a:off x="3048000" y="2133600"/>
            <a:ext cx="1295400" cy="1371600"/>
          </a:xfrm>
          <a:prstGeom prst="flowChartMagneticDisk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 err="1"/>
              <a:t>CloudDB</a:t>
            </a:r>
            <a:r>
              <a:rPr lang="en-US" dirty="0"/>
              <a:t>::</a:t>
            </a:r>
          </a:p>
          <a:p>
            <a:pPr algn="ctr">
              <a:defRPr sz="2000" b="1"/>
            </a:pPr>
            <a:r>
              <a:rPr lang="en-US" dirty="0" smtClean="0"/>
              <a:t>Friends</a:t>
            </a:r>
            <a:endParaRPr lang="en-US" dirty="0"/>
          </a:p>
        </p:txBody>
      </p:sp>
      <p:sp>
        <p:nvSpPr>
          <p:cNvPr id="9" name="Flowchart: Process 8"/>
          <p:cNvSpPr/>
          <p:nvPr/>
        </p:nvSpPr>
        <p:spPr>
          <a:xfrm>
            <a:off x="838200" y="2286000"/>
            <a:ext cx="1600200" cy="1143000"/>
          </a:xfrm>
          <a:prstGeom prst="flowChartProcess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sz="2400" dirty="0" smtClean="0"/>
              <a:t>Messages</a:t>
            </a:r>
          </a:p>
          <a:p>
            <a:pPr algn="ctr">
              <a:defRPr sz="2000" b="1"/>
            </a:pPr>
            <a:r>
              <a:rPr lang="en-US" sz="2400" dirty="0" smtClean="0"/>
              <a:t>Cache</a:t>
            </a:r>
            <a:endParaRPr lang="en-US" sz="2400" dirty="0"/>
          </a:p>
        </p:txBody>
      </p:sp>
      <p:cxnSp>
        <p:nvCxnSpPr>
          <p:cNvPr id="14" name="Straight Arrow Connector 13"/>
          <p:cNvCxnSpPr>
            <a:stCxn id="9" idx="2"/>
            <a:endCxn id="13" idx="1"/>
          </p:cNvCxnSpPr>
          <p:nvPr/>
        </p:nvCxnSpPr>
        <p:spPr>
          <a:xfrm rot="16200000" flipH="1">
            <a:off x="2552700" y="2514600"/>
            <a:ext cx="1866900" cy="369570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81000" y="2894012"/>
            <a:ext cx="457200" cy="1588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13" idx="0"/>
          </p:cNvCxnSpPr>
          <p:nvPr/>
        </p:nvCxnSpPr>
        <p:spPr>
          <a:xfrm rot="16200000" flipH="1">
            <a:off x="5391150" y="3829050"/>
            <a:ext cx="1219200" cy="57150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owchart: Process 9"/>
          <p:cNvSpPr/>
          <p:nvPr/>
        </p:nvSpPr>
        <p:spPr>
          <a:xfrm>
            <a:off x="4953000" y="2286000"/>
            <a:ext cx="1600200" cy="1143000"/>
          </a:xfrm>
          <a:prstGeom prst="flowChartProcess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sz="2400" dirty="0" smtClean="0"/>
              <a:t>Messages</a:t>
            </a:r>
          </a:p>
          <a:p>
            <a:pPr algn="ctr">
              <a:defRPr sz="2000" b="1"/>
            </a:pPr>
            <a:r>
              <a:rPr lang="en-US" sz="2400" dirty="0" smtClean="0"/>
              <a:t>Cache</a:t>
            </a:r>
            <a:endParaRPr lang="en-US" sz="2400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419600" y="2895600"/>
            <a:ext cx="533400" cy="1588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438400" y="2895600"/>
            <a:ext cx="533400" cy="1588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lowchart: Process 12"/>
          <p:cNvSpPr/>
          <p:nvPr/>
        </p:nvSpPr>
        <p:spPr>
          <a:xfrm>
            <a:off x="5334000" y="4724400"/>
            <a:ext cx="1905000" cy="1143000"/>
          </a:xfrm>
          <a:prstGeom prst="flowChartProcess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sz="2400" dirty="0" smtClean="0"/>
              <a:t>Pick First</a:t>
            </a:r>
            <a:endParaRPr lang="en-US" sz="2400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7315200" y="5257800"/>
            <a:ext cx="533400" cy="1588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07/7/12/main" val="2462099945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How do we transform? Caching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9" name="Flowchart: Process 8"/>
          <p:cNvSpPr/>
          <p:nvPr/>
        </p:nvSpPr>
        <p:spPr>
          <a:xfrm>
            <a:off x="838200" y="2286000"/>
            <a:ext cx="1600200" cy="1143000"/>
          </a:xfrm>
          <a:prstGeom prst="flowChartProcess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sz="2400" dirty="0" smtClean="0"/>
              <a:t>Messages</a:t>
            </a:r>
          </a:p>
          <a:p>
            <a:pPr algn="ctr">
              <a:defRPr sz="2000" b="1"/>
            </a:pPr>
            <a:r>
              <a:rPr lang="en-US" sz="2400" dirty="0" smtClean="0"/>
              <a:t>Cache</a:t>
            </a:r>
            <a:endParaRPr lang="en-US" sz="2400" dirty="0"/>
          </a:p>
        </p:txBody>
      </p:sp>
      <p:cxnSp>
        <p:nvCxnSpPr>
          <p:cNvPr id="14" name="Straight Arrow Connector 13"/>
          <p:cNvCxnSpPr>
            <a:stCxn id="9" idx="2"/>
            <a:endCxn id="13" idx="1"/>
          </p:cNvCxnSpPr>
          <p:nvPr/>
        </p:nvCxnSpPr>
        <p:spPr>
          <a:xfrm rot="16200000" flipH="1">
            <a:off x="2552700" y="2514600"/>
            <a:ext cx="1866900" cy="369570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81000" y="2894012"/>
            <a:ext cx="457200" cy="1588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13" idx="0"/>
          </p:cNvCxnSpPr>
          <p:nvPr/>
        </p:nvCxnSpPr>
        <p:spPr>
          <a:xfrm rot="16200000" flipH="1">
            <a:off x="5391150" y="3829050"/>
            <a:ext cx="1219200" cy="57150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owchart: Process 9"/>
          <p:cNvSpPr/>
          <p:nvPr/>
        </p:nvSpPr>
        <p:spPr>
          <a:xfrm>
            <a:off x="5029200" y="2286000"/>
            <a:ext cx="1600200" cy="1143000"/>
          </a:xfrm>
          <a:prstGeom prst="flowChartProcess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sz="2400" dirty="0" smtClean="0"/>
              <a:t>Messages</a:t>
            </a:r>
          </a:p>
          <a:p>
            <a:pPr algn="ctr">
              <a:defRPr sz="2000" b="1"/>
            </a:pPr>
            <a:r>
              <a:rPr lang="en-US" sz="2400" dirty="0" smtClean="0"/>
              <a:t>Cache</a:t>
            </a:r>
            <a:endParaRPr lang="en-US" sz="2400" dirty="0"/>
          </a:p>
        </p:txBody>
      </p:sp>
      <p:sp>
        <p:nvSpPr>
          <p:cNvPr id="13" name="Flowchart: Process 12"/>
          <p:cNvSpPr/>
          <p:nvPr/>
        </p:nvSpPr>
        <p:spPr>
          <a:xfrm>
            <a:off x="5334000" y="4724400"/>
            <a:ext cx="1905000" cy="1143000"/>
          </a:xfrm>
          <a:prstGeom prst="flowChartProcess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sz="2400" dirty="0" smtClean="0"/>
              <a:t>Pick First</a:t>
            </a:r>
            <a:endParaRPr lang="en-US" sz="2400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7315200" y="5257800"/>
            <a:ext cx="533400" cy="1588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0" y="2743200"/>
            <a:ext cx="457200" cy="304800"/>
          </a:xfrm>
          <a:prstGeom prst="ellipse">
            <a:avLst/>
          </a:prstGeom>
          <a:noFill/>
          <a:ln w="571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endParaRPr lang="en-US" dirty="0">
              <a:solidFill>
                <a:schemeClr val="tx2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438400" y="2286000"/>
            <a:ext cx="2616708" cy="1295400"/>
            <a:chOff x="990600" y="1981200"/>
            <a:chExt cx="7696200" cy="3810000"/>
          </a:xfrm>
        </p:grpSpPr>
        <p:sp>
          <p:nvSpPr>
            <p:cNvPr id="17" name="Flowchart: Magnetic Disk 16"/>
            <p:cNvSpPr/>
            <p:nvPr/>
          </p:nvSpPr>
          <p:spPr>
            <a:xfrm>
              <a:off x="2514600" y="1981200"/>
              <a:ext cx="1295400" cy="13716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 sz="2000" b="1"/>
              </a:pPr>
              <a:endParaRPr lang="en-US" dirty="0"/>
            </a:p>
          </p:txBody>
        </p:sp>
        <p:sp>
          <p:nvSpPr>
            <p:cNvPr id="18" name="Flowchart: Magnetic Disk 17"/>
            <p:cNvSpPr/>
            <p:nvPr/>
          </p:nvSpPr>
          <p:spPr>
            <a:xfrm>
              <a:off x="2514600" y="4419600"/>
              <a:ext cx="1295400" cy="13716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 sz="2000" b="1"/>
              </a:pPr>
              <a:endParaRPr lang="en-US" dirty="0"/>
            </a:p>
          </p:txBody>
        </p:sp>
        <p:sp>
          <p:nvSpPr>
            <p:cNvPr id="19" name="Flowchart: Magnetic Disk 18"/>
            <p:cNvSpPr/>
            <p:nvPr/>
          </p:nvSpPr>
          <p:spPr>
            <a:xfrm>
              <a:off x="5410200" y="4419600"/>
              <a:ext cx="1295400" cy="13716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 sz="2000" b="1"/>
              </a:pPr>
              <a:endParaRPr lang="en-US" dirty="0"/>
            </a:p>
          </p:txBody>
        </p:sp>
        <p:sp>
          <p:nvSpPr>
            <p:cNvPr id="21" name="Flowchart: Process 20"/>
            <p:cNvSpPr/>
            <p:nvPr/>
          </p:nvSpPr>
          <p:spPr>
            <a:xfrm>
              <a:off x="5486400" y="2057400"/>
              <a:ext cx="1905000" cy="1143000"/>
            </a:xfrm>
            <a:prstGeom prst="flowChartProcess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 sz="2000" b="1"/>
              </a:pPr>
              <a:endParaRPr lang="en-US" dirty="0"/>
            </a:p>
          </p:txBody>
        </p:sp>
        <p:cxnSp>
          <p:nvCxnSpPr>
            <p:cNvPr id="24" name="Straight Arrow Connector 23"/>
            <p:cNvCxnSpPr>
              <a:endCxn id="17" idx="2"/>
            </p:cNvCxnSpPr>
            <p:nvPr/>
          </p:nvCxnSpPr>
          <p:spPr>
            <a:xfrm flipV="1">
              <a:off x="990600" y="2667000"/>
              <a:ext cx="1524000" cy="762000"/>
            </a:xfrm>
            <a:prstGeom prst="straightConnector1">
              <a:avLst/>
            </a:prstGeom>
            <a:ln w="571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endCxn id="18" idx="2"/>
            </p:cNvCxnSpPr>
            <p:nvPr/>
          </p:nvCxnSpPr>
          <p:spPr>
            <a:xfrm>
              <a:off x="990600" y="3429000"/>
              <a:ext cx="1524000" cy="1676400"/>
            </a:xfrm>
            <a:prstGeom prst="straightConnector1">
              <a:avLst/>
            </a:prstGeom>
            <a:ln w="571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8" idx="4"/>
              <a:endCxn id="19" idx="2"/>
            </p:cNvCxnSpPr>
            <p:nvPr/>
          </p:nvCxnSpPr>
          <p:spPr>
            <a:xfrm>
              <a:off x="3810000" y="5105400"/>
              <a:ext cx="1600200" cy="1588"/>
            </a:xfrm>
            <a:prstGeom prst="straightConnector1">
              <a:avLst/>
            </a:prstGeom>
            <a:ln w="571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7" idx="4"/>
              <a:endCxn id="21" idx="1"/>
            </p:cNvCxnSpPr>
            <p:nvPr/>
          </p:nvCxnSpPr>
          <p:spPr>
            <a:xfrm flipV="1">
              <a:off x="3810000" y="2628900"/>
              <a:ext cx="1676400" cy="38100"/>
            </a:xfrm>
            <a:prstGeom prst="straightConnector1">
              <a:avLst/>
            </a:prstGeom>
            <a:ln w="571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endCxn id="21" idx="2"/>
            </p:cNvCxnSpPr>
            <p:nvPr/>
          </p:nvCxnSpPr>
          <p:spPr>
            <a:xfrm rot="5400000" flipH="1" flipV="1">
              <a:off x="5562600" y="3619500"/>
              <a:ext cx="1295400" cy="457200"/>
            </a:xfrm>
            <a:prstGeom prst="straightConnector1">
              <a:avLst/>
            </a:prstGeom>
            <a:ln w="571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7391400" y="2667000"/>
              <a:ext cx="1295400" cy="1588"/>
            </a:xfrm>
            <a:prstGeom prst="straightConnector1">
              <a:avLst/>
            </a:prstGeom>
            <a:ln w="57150">
              <a:solidFill>
                <a:schemeClr val="tx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07/7/12/main" val="2870328388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So, where do we put a cache?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Flowchart: Magnetic Disk 2"/>
          <p:cNvSpPr/>
          <p:nvPr/>
        </p:nvSpPr>
        <p:spPr>
          <a:xfrm>
            <a:off x="2514600" y="1981200"/>
            <a:ext cx="1295400" cy="1371600"/>
          </a:xfrm>
          <a:prstGeom prst="flowChartMagneticDisk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 err="1"/>
              <a:t>CloudDB</a:t>
            </a:r>
            <a:r>
              <a:rPr lang="en-US" dirty="0"/>
              <a:t>::</a:t>
            </a:r>
          </a:p>
          <a:p>
            <a:pPr algn="ctr">
              <a:defRPr sz="2000" b="1"/>
            </a:pPr>
            <a:r>
              <a:rPr lang="en-US" dirty="0"/>
              <a:t>Messages</a:t>
            </a:r>
          </a:p>
        </p:txBody>
      </p:sp>
      <p:sp>
        <p:nvSpPr>
          <p:cNvPr id="6" name="Flowchart: Magnetic Disk 5"/>
          <p:cNvSpPr/>
          <p:nvPr/>
        </p:nvSpPr>
        <p:spPr>
          <a:xfrm>
            <a:off x="2514600" y="4419600"/>
            <a:ext cx="1295400" cy="1371600"/>
          </a:xfrm>
          <a:prstGeom prst="flowChartMagneticDisk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 err="1"/>
              <a:t>CloudDB</a:t>
            </a:r>
            <a:r>
              <a:rPr lang="en-US" dirty="0"/>
              <a:t>::</a:t>
            </a:r>
          </a:p>
          <a:p>
            <a:pPr algn="ctr">
              <a:defRPr sz="2000" b="1"/>
            </a:pPr>
            <a:r>
              <a:rPr lang="en-US" dirty="0" smtClean="0"/>
              <a:t>Friends</a:t>
            </a:r>
            <a:endParaRPr lang="en-US" dirty="0"/>
          </a:p>
        </p:txBody>
      </p:sp>
      <p:sp>
        <p:nvSpPr>
          <p:cNvPr id="7" name="Flowchart: Magnetic Disk 6"/>
          <p:cNvSpPr/>
          <p:nvPr/>
        </p:nvSpPr>
        <p:spPr>
          <a:xfrm>
            <a:off x="5410200" y="4419600"/>
            <a:ext cx="1295400" cy="1371600"/>
          </a:xfrm>
          <a:prstGeom prst="flowChartMagneticDisk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 err="1"/>
              <a:t>CloudDB</a:t>
            </a:r>
            <a:r>
              <a:rPr lang="en-US" dirty="0"/>
              <a:t>::</a:t>
            </a:r>
          </a:p>
          <a:p>
            <a:pPr algn="ctr">
              <a:defRPr sz="2000" b="1"/>
            </a:pPr>
            <a:r>
              <a:rPr lang="en-US" dirty="0"/>
              <a:t>Messages</a:t>
            </a:r>
          </a:p>
        </p:txBody>
      </p:sp>
      <p:sp>
        <p:nvSpPr>
          <p:cNvPr id="4" name="Oval 3"/>
          <p:cNvSpPr/>
          <p:nvPr/>
        </p:nvSpPr>
        <p:spPr>
          <a:xfrm>
            <a:off x="561326" y="3276600"/>
            <a:ext cx="457200" cy="304800"/>
          </a:xfrm>
          <a:prstGeom prst="ellipse">
            <a:avLst/>
          </a:prstGeom>
          <a:noFill/>
          <a:ln w="571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3657600"/>
            <a:ext cx="8899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UserID</a:t>
            </a:r>
            <a:endParaRPr lang="en-US" sz="2000" dirty="0"/>
          </a:p>
        </p:txBody>
      </p:sp>
      <p:sp>
        <p:nvSpPr>
          <p:cNvPr id="9" name="Flowchart: Process 8"/>
          <p:cNvSpPr/>
          <p:nvPr/>
        </p:nvSpPr>
        <p:spPr>
          <a:xfrm>
            <a:off x="5486400" y="2057400"/>
            <a:ext cx="1905000" cy="1143000"/>
          </a:xfrm>
          <a:prstGeom prst="flowChartProcess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/>
              <a:t>Merge</a:t>
            </a:r>
          </a:p>
          <a:p>
            <a:pPr algn="ctr">
              <a:defRPr sz="2000" b="1"/>
            </a:pPr>
            <a:r>
              <a:rPr lang="en-US" dirty="0"/>
              <a:t>message</a:t>
            </a:r>
          </a:p>
          <a:p>
            <a:pPr algn="ctr">
              <a:defRPr sz="2000" b="1"/>
            </a:pPr>
            <a:r>
              <a:rPr lang="en-US" dirty="0"/>
              <a:t>lists</a:t>
            </a:r>
          </a:p>
        </p:txBody>
      </p:sp>
      <p:cxnSp>
        <p:nvCxnSpPr>
          <p:cNvPr id="11" name="Straight Arrow Connector 10"/>
          <p:cNvCxnSpPr>
            <a:stCxn id="4" idx="6"/>
            <a:endCxn id="3" idx="2"/>
          </p:cNvCxnSpPr>
          <p:nvPr/>
        </p:nvCxnSpPr>
        <p:spPr>
          <a:xfrm flipV="1">
            <a:off x="1018526" y="2667000"/>
            <a:ext cx="1496074" cy="76200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6"/>
            <a:endCxn id="6" idx="2"/>
          </p:cNvCxnSpPr>
          <p:nvPr/>
        </p:nvCxnSpPr>
        <p:spPr>
          <a:xfrm>
            <a:off x="1018526" y="3429000"/>
            <a:ext cx="1496074" cy="167640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4"/>
            <a:endCxn id="7" idx="2"/>
          </p:cNvCxnSpPr>
          <p:nvPr/>
        </p:nvCxnSpPr>
        <p:spPr>
          <a:xfrm>
            <a:off x="3810000" y="5105400"/>
            <a:ext cx="1600200" cy="1588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3" idx="4"/>
            <a:endCxn id="9" idx="1"/>
          </p:cNvCxnSpPr>
          <p:nvPr/>
        </p:nvCxnSpPr>
        <p:spPr>
          <a:xfrm flipV="1">
            <a:off x="3810000" y="2628900"/>
            <a:ext cx="1676400" cy="3810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9" idx="2"/>
          </p:cNvCxnSpPr>
          <p:nvPr/>
        </p:nvCxnSpPr>
        <p:spPr>
          <a:xfrm rot="5400000" flipH="1" flipV="1">
            <a:off x="5562600" y="3619500"/>
            <a:ext cx="1295400" cy="45720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7391400" y="2667000"/>
            <a:ext cx="1295400" cy="1588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038600" y="2190690"/>
            <a:ext cx="12333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List&lt;</a:t>
            </a:r>
            <a:r>
              <a:rPr lang="en-US" sz="2000" dirty="0" err="1"/>
              <a:t>M</a:t>
            </a:r>
            <a:r>
              <a:rPr lang="en-US" sz="2000" dirty="0" err="1" smtClean="0"/>
              <a:t>sg</a:t>
            </a:r>
            <a:r>
              <a:rPr lang="en-US" sz="2000" dirty="0" smtClean="0"/>
              <a:t>&gt;</a:t>
            </a:r>
            <a:endParaRPr lang="en-US" sz="2000" dirty="0"/>
          </a:p>
        </p:txBody>
      </p:sp>
      <p:sp>
        <p:nvSpPr>
          <p:cNvPr id="47" name="TextBox 46"/>
          <p:cNvSpPr txBox="1"/>
          <p:nvPr/>
        </p:nvSpPr>
        <p:spPr>
          <a:xfrm>
            <a:off x="6248400" y="3733800"/>
            <a:ext cx="12333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List&lt;</a:t>
            </a:r>
            <a:r>
              <a:rPr lang="en-US" sz="2000" dirty="0" err="1"/>
              <a:t>M</a:t>
            </a:r>
            <a:r>
              <a:rPr lang="en-US" sz="2000" dirty="0" err="1" smtClean="0"/>
              <a:t>sg</a:t>
            </a:r>
            <a:r>
              <a:rPr lang="en-US" sz="2000" dirty="0" smtClean="0"/>
              <a:t>&gt;</a:t>
            </a:r>
            <a:endParaRPr lang="en-US" sz="2000" dirty="0"/>
          </a:p>
        </p:txBody>
      </p:sp>
      <p:sp>
        <p:nvSpPr>
          <p:cNvPr id="48" name="TextBox 47"/>
          <p:cNvSpPr txBox="1"/>
          <p:nvPr/>
        </p:nvSpPr>
        <p:spPr>
          <a:xfrm>
            <a:off x="3886200" y="4648200"/>
            <a:ext cx="14978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List&lt;</a:t>
            </a:r>
            <a:r>
              <a:rPr lang="en-US" sz="2000" dirty="0" err="1" smtClean="0"/>
              <a:t>UserID</a:t>
            </a:r>
            <a:r>
              <a:rPr lang="en-US" sz="2000" dirty="0" smtClean="0"/>
              <a:t>&gt;</a:t>
            </a:r>
            <a:endParaRPr lang="en-US" sz="2000" dirty="0"/>
          </a:p>
        </p:txBody>
      </p:sp>
      <p:sp>
        <p:nvSpPr>
          <p:cNvPr id="49" name="TextBox 48"/>
          <p:cNvSpPr txBox="1"/>
          <p:nvPr/>
        </p:nvSpPr>
        <p:spPr>
          <a:xfrm>
            <a:off x="7772400" y="2209800"/>
            <a:ext cx="6680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html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2362200" y="5791200"/>
            <a:ext cx="16082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Volatile&lt;5hr&gt;</a:t>
            </a:r>
            <a:endParaRPr lang="en-US" sz="2000" b="1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2438400" y="3352800"/>
            <a:ext cx="1379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Volatile&lt;0&gt;</a:t>
            </a:r>
            <a:endParaRPr lang="en-US" sz="2000" b="1" i="1" dirty="0"/>
          </a:p>
        </p:txBody>
      </p:sp>
      <p:sp>
        <p:nvSpPr>
          <p:cNvPr id="23" name="TextBox 22"/>
          <p:cNvSpPr txBox="1"/>
          <p:nvPr/>
        </p:nvSpPr>
        <p:spPr>
          <a:xfrm>
            <a:off x="5181600" y="5791200"/>
            <a:ext cx="17877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/>
              <a:t>Volatile&lt;3min&gt;</a:t>
            </a:r>
            <a:endParaRPr lang="en-US" sz="2000" b="1" i="1" dirty="0"/>
          </a:p>
        </p:txBody>
      </p:sp>
      <p:sp>
        <p:nvSpPr>
          <p:cNvPr id="5" name="Flowchart: Process 4"/>
          <p:cNvSpPr/>
          <p:nvPr/>
        </p:nvSpPr>
        <p:spPr>
          <a:xfrm>
            <a:off x="1600200" y="1676400"/>
            <a:ext cx="7162800" cy="4876800"/>
          </a:xfrm>
          <a:prstGeom prst="flowChartProcess">
            <a:avLst/>
          </a:prstGeom>
          <a:ln w="57150">
            <a:solidFill>
              <a:srgbClr xmlns:mc="http://schemas.openxmlformats.org/markup-compatibility/2006" xmlns:a14="http://schemas.microsoft.com/office/drawing/2007/7/7/main" val="FFC000" mc:Ignorable=""/>
            </a:solidFill>
          </a:ln>
          <a:effectLst>
            <a:outerShdw blurRad="279400" dist="152400" dir="2700000" algn="tl" rotWithShape="0">
              <a:prstClr val="black">
                <a:alpha val="43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marL="514350" indent="-514350">
              <a:buAutoNum type="arabicPeriod"/>
            </a:pPr>
            <a:r>
              <a:rPr lang="en-US" sz="2800" b="1" u="sng" dirty="0" smtClean="0"/>
              <a:t>Analyze Dataflow:</a:t>
            </a:r>
            <a:r>
              <a:rPr lang="en-US" sz="2800" b="1" dirty="0" smtClean="0"/>
              <a:t> </a:t>
            </a:r>
          </a:p>
          <a:p>
            <a:pPr lvl="1"/>
            <a:r>
              <a:rPr lang="en-US" sz="2800" dirty="0" smtClean="0"/>
              <a:t>Identify </a:t>
            </a:r>
            <a:r>
              <a:rPr lang="en-US" sz="2800" dirty="0" err="1" smtClean="0"/>
              <a:t>subgraphs</a:t>
            </a:r>
            <a:r>
              <a:rPr lang="en-US" sz="2800" dirty="0" smtClean="0"/>
              <a:t> with single input, single output</a:t>
            </a:r>
          </a:p>
          <a:p>
            <a:r>
              <a:rPr lang="en-US" sz="2800" b="1" u="sng" dirty="0" smtClean="0"/>
              <a:t>2. Check Annotations:</a:t>
            </a:r>
            <a:r>
              <a:rPr lang="en-US" sz="2800" dirty="0" smtClean="0"/>
              <a:t> </a:t>
            </a:r>
          </a:p>
          <a:p>
            <a:pPr lvl="1"/>
            <a:r>
              <a:rPr lang="en-US" sz="2800" dirty="0" err="1" smtClean="0"/>
              <a:t>Subgraphs</a:t>
            </a:r>
            <a:r>
              <a:rPr lang="en-US" sz="2800" dirty="0" smtClean="0"/>
              <a:t> should not contain nodes with side-effects; or volatile&lt;0&gt; </a:t>
            </a:r>
            <a:endParaRPr lang="en-US" sz="2800" b="1" dirty="0"/>
          </a:p>
          <a:p>
            <a:r>
              <a:rPr lang="en-US" sz="2800" b="1" u="sng" dirty="0" smtClean="0"/>
              <a:t>3. Analyze measurements</a:t>
            </a:r>
          </a:p>
          <a:p>
            <a:pPr lvl="1"/>
            <a:r>
              <a:rPr lang="en-US" sz="2800" dirty="0"/>
              <a:t>Data size -&gt; </a:t>
            </a:r>
            <a:r>
              <a:rPr lang="en-US" sz="2800" dirty="0" smtClean="0"/>
              <a:t>what fits in cache size?</a:t>
            </a:r>
            <a:endParaRPr lang="en-US" sz="2800" dirty="0"/>
          </a:p>
          <a:p>
            <a:pPr lvl="1"/>
            <a:r>
              <a:rPr lang="en-US" sz="2800" dirty="0" smtClean="0"/>
              <a:t>Content hash -&gt; expected hit rate</a:t>
            </a:r>
          </a:p>
          <a:p>
            <a:pPr lvl="1"/>
            <a:r>
              <a:rPr lang="en-US" sz="2800" dirty="0" err="1" smtClean="0"/>
              <a:t>Subgraph</a:t>
            </a:r>
            <a:r>
              <a:rPr lang="en-US" sz="2800" dirty="0" smtClean="0"/>
              <a:t> </a:t>
            </a:r>
            <a:r>
              <a:rPr lang="en-US" sz="2800" dirty="0" err="1" smtClean="0"/>
              <a:t>perf</a:t>
            </a:r>
            <a:r>
              <a:rPr lang="en-US" sz="2800" dirty="0" smtClean="0"/>
              <a:t> -&gt; expected benefit </a:t>
            </a:r>
          </a:p>
        </p:txBody>
      </p:sp>
    </p:spTree>
    <p:extLst>
      <p:ext uri="{BB962C8B-B14F-4D97-AF65-F5344CB8AC3E}">
        <p14:creationId xmlns:p14="http://schemas.microsoft.com/office/powerpoint/2007/7/12/main" val="3234467122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Related Work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MapReduce</a:t>
            </a:r>
            <a:r>
              <a:rPr lang="en-US" b="1" dirty="0" smtClean="0"/>
              <a:t>/Dryad</a:t>
            </a:r>
            <a:r>
              <a:rPr lang="en-US" dirty="0" smtClean="0"/>
              <a:t> – separates app from scalability/reliability architecture but only for batch</a:t>
            </a:r>
          </a:p>
          <a:p>
            <a:r>
              <a:rPr lang="en-US" b="1" dirty="0" err="1" smtClean="0"/>
              <a:t>WaveScope</a:t>
            </a:r>
            <a:r>
              <a:rPr lang="en-US" dirty="0" smtClean="0"/>
              <a:t> – uses dataflow and profiling for partitioning computation in sensor network</a:t>
            </a:r>
          </a:p>
          <a:p>
            <a:r>
              <a:rPr lang="en-US" b="1" dirty="0" smtClean="0"/>
              <a:t>J2EE</a:t>
            </a:r>
            <a:r>
              <a:rPr lang="en-US" dirty="0" smtClean="0"/>
              <a:t> – provides implementation of common patterns but developer still requires detailed knowledge</a:t>
            </a:r>
          </a:p>
          <a:p>
            <a:r>
              <a:rPr lang="en-US" b="1" dirty="0" smtClean="0"/>
              <a:t>SEDA</a:t>
            </a:r>
            <a:r>
              <a:rPr lang="en-US" dirty="0" smtClean="0"/>
              <a:t> – event driven system separates app from resource controllers </a:t>
            </a:r>
          </a:p>
        </p:txBody>
      </p:sp>
    </p:spTree>
    <p:extLst>
      <p:ext uri="{BB962C8B-B14F-4D97-AF65-F5344CB8AC3E}">
        <p14:creationId xmlns:p14="http://schemas.microsoft.com/office/powerpoint/2007/7/12/main" val="440286626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Architecting Internet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Difficult challenges and requirements</a:t>
            </a:r>
          </a:p>
          <a:p>
            <a:pPr lvl="1"/>
            <a:r>
              <a:rPr lang="en-US" dirty="0" smtClean="0"/>
              <a:t>24x7 availability</a:t>
            </a:r>
          </a:p>
          <a:p>
            <a:pPr lvl="1"/>
            <a:r>
              <a:rPr lang="en-US" dirty="0" smtClean="0"/>
              <a:t>Over 1000 request/sec</a:t>
            </a:r>
          </a:p>
          <a:p>
            <a:pPr lvl="2"/>
            <a:r>
              <a:rPr lang="en-US" dirty="0" smtClean="0"/>
              <a:t>CNN on election day:  276M page views</a:t>
            </a:r>
          </a:p>
          <a:p>
            <a:pPr lvl="2"/>
            <a:r>
              <a:rPr lang="en-US" dirty="0" smtClean="0"/>
              <a:t>Akamai on election day: 12M </a:t>
            </a:r>
            <a:r>
              <a:rPr lang="en-US" dirty="0" err="1" smtClean="0"/>
              <a:t>req</a:t>
            </a:r>
            <a:r>
              <a:rPr lang="en-US" dirty="0" smtClean="0"/>
              <a:t>/sec</a:t>
            </a:r>
          </a:p>
          <a:p>
            <a:pPr lvl="1"/>
            <a:r>
              <a:rPr lang="en-US" dirty="0" smtClean="0"/>
              <a:t>Manage many terabytes or petabytes of data</a:t>
            </a:r>
          </a:p>
          <a:p>
            <a:pPr lvl="1"/>
            <a:r>
              <a:rPr lang="en-US" dirty="0" smtClean="0"/>
              <a:t>Latency requirements &lt;100ms</a:t>
            </a:r>
          </a:p>
          <a:p>
            <a:pPr marL="0" indent="0">
              <a:buNone/>
            </a:pP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07/7/12/main" val="3229513225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Conclusion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Q: Can we automate architectural decisions?</a:t>
            </a:r>
          </a:p>
          <a:p>
            <a:r>
              <a:rPr lang="en-US" b="1" dirty="0"/>
              <a:t>Open Challenges:</a:t>
            </a:r>
          </a:p>
          <a:p>
            <a:pPr lvl="1"/>
            <a:r>
              <a:rPr lang="en-US" dirty="0"/>
              <a:t>Ensuring correctness of transformations</a:t>
            </a:r>
          </a:p>
          <a:p>
            <a:pPr lvl="1"/>
            <a:r>
              <a:rPr lang="en-US" dirty="0"/>
              <a:t>Improving analysis techniques</a:t>
            </a:r>
          </a:p>
          <a:p>
            <a:r>
              <a:rPr lang="en-US" b="1" dirty="0" smtClean="0"/>
              <a:t>Current Status: </a:t>
            </a:r>
            <a:r>
              <a:rPr lang="en-US" dirty="0" smtClean="0"/>
              <a:t>In</a:t>
            </a:r>
            <a:r>
              <a:rPr lang="en-US" b="1" dirty="0" smtClean="0"/>
              <a:t> </a:t>
            </a:r>
            <a:r>
              <a:rPr lang="en-US" dirty="0" smtClean="0"/>
              <a:t>implementation</a:t>
            </a:r>
          </a:p>
          <a:p>
            <a:pPr lvl="1"/>
            <a:r>
              <a:rPr lang="en-US" dirty="0" smtClean="0"/>
              <a:t>Experimenting with programming model restrictions and transformations</a:t>
            </a:r>
          </a:p>
          <a:p>
            <a:r>
              <a:rPr lang="en-US" dirty="0" smtClean="0"/>
              <a:t>If successful would enable easier development and improve agility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07/7/12/main" val="1964190981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Extra Slides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3079435057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Utility Computing Infrastructure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On-demand compute and storage</a:t>
            </a:r>
          </a:p>
          <a:p>
            <a:pPr lvl="1"/>
            <a:r>
              <a:rPr lang="en-US" dirty="0" smtClean="0"/>
              <a:t>Machines no longer bottleneck to scalability</a:t>
            </a:r>
          </a:p>
          <a:p>
            <a:r>
              <a:rPr lang="en-US" dirty="0" smtClean="0"/>
              <a:t>Spectrum of APIs and choices</a:t>
            </a:r>
          </a:p>
          <a:p>
            <a:pPr lvl="1"/>
            <a:r>
              <a:rPr lang="en-US" dirty="0"/>
              <a:t>Amazon EC2, </a:t>
            </a:r>
            <a:r>
              <a:rPr lang="en-US" dirty="0" smtClean="0"/>
              <a:t>Microsoft Azure</a:t>
            </a:r>
            <a:r>
              <a:rPr lang="en-US" dirty="0"/>
              <a:t>, Google </a:t>
            </a:r>
            <a:r>
              <a:rPr lang="en-US" dirty="0" err="1"/>
              <a:t>AppEngine</a:t>
            </a:r>
            <a:endParaRPr lang="en-US" dirty="0"/>
          </a:p>
          <a:p>
            <a:r>
              <a:rPr lang="en-US" dirty="0" smtClean="0"/>
              <a:t>Developer figures out how to use resources effectively</a:t>
            </a:r>
          </a:p>
          <a:p>
            <a:pPr lvl="1"/>
            <a:r>
              <a:rPr lang="en-US" dirty="0" smtClean="0"/>
              <a:t>Though, </a:t>
            </a:r>
            <a:r>
              <a:rPr lang="en-US" dirty="0" err="1" smtClean="0"/>
              <a:t>AppEngine</a:t>
            </a:r>
            <a:r>
              <a:rPr lang="en-US" dirty="0" smtClean="0"/>
              <a:t> and Azure restrict programming model to reduce potential problems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07/7/12/main" val="321388263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Flickr: Photo Sharing</a:t>
            </a:r>
            <a:endParaRPr lang="en-US" b="1" dirty="0">
              <a:solidFill>
                <a:schemeClr val="tx2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1600200" y="1905000"/>
            <a:ext cx="5427328" cy="1447800"/>
            <a:chOff x="1066800" y="1905000"/>
            <a:chExt cx="5427328" cy="1447800"/>
          </a:xfrm>
        </p:grpSpPr>
        <p:sp>
          <p:nvSpPr>
            <p:cNvPr id="15" name="Rounded Rectangle 14"/>
            <p:cNvSpPr/>
            <p:nvPr/>
          </p:nvSpPr>
          <p:spPr>
            <a:xfrm>
              <a:off x="2667000" y="2438400"/>
              <a:ext cx="990600" cy="9144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lowchart: Magnetic Disk 16"/>
            <p:cNvSpPr/>
            <p:nvPr/>
          </p:nvSpPr>
          <p:spPr>
            <a:xfrm>
              <a:off x="5257800" y="2438400"/>
              <a:ext cx="685800" cy="9144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286000" y="1905000"/>
              <a:ext cx="178587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App Server</a:t>
              </a:r>
              <a:endParaRPr lang="en-US" sz="28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953000" y="1905000"/>
              <a:ext cx="15411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Database</a:t>
              </a:r>
              <a:endParaRPr lang="en-US" sz="2800" dirty="0"/>
            </a:p>
          </p:txBody>
        </p:sp>
        <p:cxnSp>
          <p:nvCxnSpPr>
            <p:cNvPr id="26" name="Straight Arrow Connector 25"/>
            <p:cNvCxnSpPr>
              <a:stCxn id="15" idx="3"/>
              <a:endCxn id="17" idx="2"/>
            </p:cNvCxnSpPr>
            <p:nvPr/>
          </p:nvCxnSpPr>
          <p:spPr>
            <a:xfrm>
              <a:off x="3657600" y="2895600"/>
              <a:ext cx="1600200" cy="1588"/>
            </a:xfrm>
            <a:prstGeom prst="straightConnector1">
              <a:avLst/>
            </a:prstGeom>
            <a:ln w="57150">
              <a:headEnd type="non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1066800" y="2895600"/>
              <a:ext cx="1600200" cy="1588"/>
            </a:xfrm>
            <a:prstGeom prst="straightConnector1">
              <a:avLst/>
            </a:prstGeom>
            <a:ln w="57150">
              <a:headEnd type="non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1600200" y="3896380"/>
            <a:ext cx="5179656" cy="1513820"/>
            <a:chOff x="1066800" y="4800600"/>
            <a:chExt cx="5179656" cy="1513820"/>
          </a:xfrm>
        </p:grpSpPr>
        <p:sp>
          <p:nvSpPr>
            <p:cNvPr id="14" name="Flowchart: Magnetic Disk 13"/>
            <p:cNvSpPr/>
            <p:nvPr/>
          </p:nvSpPr>
          <p:spPr>
            <a:xfrm>
              <a:off x="5257800" y="4800600"/>
              <a:ext cx="685800" cy="9144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2667000" y="4800600"/>
              <a:ext cx="990600" cy="9144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209800" y="5791200"/>
              <a:ext cx="18721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Web Server</a:t>
              </a:r>
              <a:endParaRPr lang="en-US" sz="28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029200" y="5791200"/>
              <a:ext cx="121725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Images</a:t>
              </a:r>
              <a:endParaRPr lang="en-US" sz="2800" dirty="0"/>
            </a:p>
          </p:txBody>
        </p:sp>
        <p:cxnSp>
          <p:nvCxnSpPr>
            <p:cNvPr id="29" name="Straight Arrow Connector 28"/>
            <p:cNvCxnSpPr>
              <a:stCxn id="20" idx="3"/>
              <a:endCxn id="14" idx="2"/>
            </p:cNvCxnSpPr>
            <p:nvPr/>
          </p:nvCxnSpPr>
          <p:spPr>
            <a:xfrm>
              <a:off x="3657600" y="5257800"/>
              <a:ext cx="1600200" cy="1588"/>
            </a:xfrm>
            <a:prstGeom prst="straightConnector1">
              <a:avLst/>
            </a:prstGeom>
            <a:ln w="57150">
              <a:headEnd type="non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1066800" y="5257800"/>
              <a:ext cx="1600200" cy="1588"/>
            </a:xfrm>
            <a:prstGeom prst="straightConnector1">
              <a:avLst/>
            </a:prstGeom>
            <a:ln w="57150">
              <a:headEnd type="non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533401" y="60198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Cal Henderson, “Scalable </a:t>
            </a:r>
            <a:r>
              <a:rPr lang="en-US" sz="2400" dirty="0"/>
              <a:t>Web Architectures: Common Patterns and </a:t>
            </a:r>
            <a:r>
              <a:rPr lang="en-US" sz="2400" dirty="0" smtClean="0"/>
              <a:t>Approaches,” Web 2.0 Expo NYC</a:t>
            </a:r>
            <a:endParaRPr lang="en-US" sz="2400" dirty="0"/>
          </a:p>
        </p:txBody>
      </p:sp>
      <p:sp>
        <p:nvSpPr>
          <p:cNvPr id="36" name="Explosion 1 35"/>
          <p:cNvSpPr/>
          <p:nvPr/>
        </p:nvSpPr>
        <p:spPr>
          <a:xfrm rot="20800247">
            <a:off x="173290" y="1212940"/>
            <a:ext cx="2133600" cy="1752600"/>
          </a:xfrm>
          <a:prstGeom prst="irregularSeal1">
            <a:avLst/>
          </a:prstGeom>
          <a:solidFill>
            <a:srgbClr xmlns:mc="http://schemas.openxmlformats.org/markup-compatibility/2006" xmlns:a14="http://schemas.microsoft.com/office/drawing/2007/7/7/main" val="FFFF00" mc:Ignorable=""/>
          </a:solidFill>
          <a:ln>
            <a:solidFill>
              <a:srgbClr xmlns:mc="http://schemas.openxmlformats.org/markup-compatibility/2006" xmlns:a14="http://schemas.microsoft.com/office/drawing/2007/7/7/main" val="FFC000" mc:Ignorable="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High-Level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07/7/12/main" val="4104836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Fault Model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Best-effort execution layer provides machines</a:t>
            </a:r>
          </a:p>
          <a:p>
            <a:pPr lvl="1"/>
            <a:r>
              <a:rPr lang="en-US" dirty="0" smtClean="0"/>
              <a:t>On failure, new machine is allocated</a:t>
            </a:r>
          </a:p>
          <a:p>
            <a:r>
              <a:rPr lang="en-US" dirty="0" smtClean="0"/>
              <a:t>Deployed program must have redundancy to work through failures</a:t>
            </a:r>
          </a:p>
          <a:p>
            <a:r>
              <a:rPr lang="en-US" dirty="0" smtClean="0"/>
              <a:t>Responsibility of </a:t>
            </a:r>
            <a:r>
              <a:rPr lang="en-US" dirty="0" err="1" smtClean="0"/>
              <a:t>Fluxo</a:t>
            </a:r>
            <a:r>
              <a:rPr lang="en-US" dirty="0" smtClean="0"/>
              <a:t> compiler</a:t>
            </a:r>
          </a:p>
        </p:txBody>
      </p:sp>
    </p:spTree>
    <p:extLst>
      <p:ext uri="{BB962C8B-B14F-4D97-AF65-F5344CB8AC3E}">
        <p14:creationId xmlns:p14="http://schemas.microsoft.com/office/powerpoint/2007/7/12/main" val="2824170075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Storage Model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Store data in an “external” store</a:t>
            </a:r>
          </a:p>
          <a:p>
            <a:pPr lvl="1"/>
            <a:r>
              <a:rPr lang="en-US" dirty="0" smtClean="0"/>
              <a:t>S3, Azure, </a:t>
            </a:r>
            <a:r>
              <a:rPr lang="en-US" dirty="0" err="1" smtClean="0"/>
              <a:t>Sql</a:t>
            </a:r>
            <a:r>
              <a:rPr lang="en-US" dirty="0" smtClean="0"/>
              <a:t> Data Services</a:t>
            </a:r>
          </a:p>
          <a:p>
            <a:pPr lvl="1"/>
            <a:r>
              <a:rPr lang="en-US" dirty="0" smtClean="0"/>
              <a:t>may be persistent, session, soft, etc.</a:t>
            </a:r>
          </a:p>
          <a:p>
            <a:r>
              <a:rPr lang="en-US" dirty="0" smtClean="0"/>
              <a:t>Data written as delta-update</a:t>
            </a:r>
          </a:p>
          <a:p>
            <a:pPr lvl="1"/>
            <a:r>
              <a:rPr lang="en-US" dirty="0" smtClean="0"/>
              <a:t>Try to make reconciliation after partition easier</a:t>
            </a:r>
          </a:p>
          <a:p>
            <a:endParaRPr lang="en-US" dirty="0"/>
          </a:p>
          <a:p>
            <a:r>
              <a:rPr lang="en-US" dirty="0" smtClean="0"/>
              <a:t>Writes have deterministic ID for </a:t>
            </a:r>
            <a:r>
              <a:rPr lang="en-US" dirty="0" err="1" smtClean="0"/>
              <a:t>idempotency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07/7/12/main" val="2195850561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Getting our feet wet…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94127" y="3168869"/>
            <a:ext cx="8523288" cy="300380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Built toy application: Weather service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Read-only service operating on volatile data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Run application on workload traces from Popfly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Capture performance and intermediate workload distributions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Built cache placement optimizer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Replays traces in simulator to test a cache placement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Simulated annealing to explore the space of choices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909145" y="1483085"/>
          <a:ext cx="7478110" cy="13037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6" name="Visio" r:id="rId3" imgW="9578644" imgH="1669645" progId="">
                  <p:embed/>
                </p:oleObj>
              </mc:Choice>
              <mc:Fallback>
                <p:oleObj name="Visio" r:id="rId3" imgW="9578644" imgH="166964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28A0092B-C50C-407e-A947-70E740481C1C">
                            <a14:useLocalDpi xmlns:a14="http://schemas.microsoft.com/office/drawing/2007/7/7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7478110" cy="1303774"/>
                      </a:xfrm>
                      <a:prstGeom prst="rect">
                        <a:avLst/>
                      </a:prstGeom>
                      <a:extLst>
                        <a:ext uri="{909E8E84-426E-40dd-AFC4-6F175D3DCCD1}">
                          <a14:hiddenFill xmlns:a14="http://schemas.microsoft.com/office/drawing/2007/7/7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07/7/7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07/7/7/main">
                            <a:effectLst>
                              <a:outerShdw blurRad="63500"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07/7/12/main" val="2602956667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Caching choices vary by workload</a:t>
            </a:r>
            <a:endParaRPr lang="en-US" b="1" dirty="0">
              <a:solidFill>
                <a:schemeClr val="accent1"/>
              </a:solidFill>
            </a:endParaRPr>
          </a:p>
        </p:txBody>
      </p:sp>
      <p:grpSp>
        <p:nvGrpSpPr>
          <p:cNvPr id="4" name="Group 37"/>
          <p:cNvGrpSpPr/>
          <p:nvPr/>
        </p:nvGrpSpPr>
        <p:grpSpPr>
          <a:xfrm>
            <a:off x="233358" y="1634371"/>
            <a:ext cx="8416088" cy="1172631"/>
            <a:chOff x="233358" y="1796296"/>
            <a:chExt cx="8416088" cy="1172630"/>
          </a:xfrm>
        </p:grpSpPr>
        <p:grpSp>
          <p:nvGrpSpPr>
            <p:cNvPr id="5" name="Group 53"/>
            <p:cNvGrpSpPr/>
            <p:nvPr/>
          </p:nvGrpSpPr>
          <p:grpSpPr>
            <a:xfrm>
              <a:off x="2210719" y="1796296"/>
              <a:ext cx="6438727" cy="1172630"/>
              <a:chOff x="2489200" y="1823595"/>
              <a:chExt cx="6284685" cy="1144576"/>
            </a:xfrm>
          </p:grpSpPr>
          <p:graphicFrame>
            <p:nvGraphicFramePr>
              <p:cNvPr id="7" name="Object 1"/>
              <p:cNvGraphicFramePr>
                <a:graphicFrameLocks noChangeAspect="1"/>
              </p:cNvGraphicFramePr>
              <p:nvPr/>
            </p:nvGraphicFramePr>
            <p:xfrm>
              <a:off x="2489200" y="1823595"/>
              <a:ext cx="6284685" cy="10954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314" name="Visio" r:id="rId3" imgW="9578644" imgH="1669645" progId="">
                      <p:embed/>
                    </p:oleObj>
                  </mc:Choice>
                  <mc:Fallback>
                    <p:oleObj name="Visio" r:id="rId3" imgW="9578644" imgH="1669645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28A0092B-C50C-407e-A947-70E740481C1C">
                                <a14:useLocalDpi xmlns:a14="http://schemas.microsoft.com/office/drawing/2007/7/7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0" y="0"/>
                            <a:ext cx="6438727" cy="1122334"/>
                          </a:xfrm>
                          <a:prstGeom prst="rect">
                            <a:avLst/>
                          </a:prstGeom>
                          <a:extLst>
                            <a:ext uri="{909E8E84-426E-40dd-AFC4-6F175D3DCCD1}">
                              <a14:hiddenFill xmlns:a14="http://schemas.microsoft.com/office/drawing/2007/7/7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07/7/7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07/7/7/main">
                                <a:effectLst>
                                  <a:outerShdw blurRad="63500"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8" name="L-Shape 7"/>
              <p:cNvSpPr/>
              <p:nvPr/>
            </p:nvSpPr>
            <p:spPr>
              <a:xfrm>
                <a:off x="3360057" y="2032000"/>
                <a:ext cx="1625599" cy="936171"/>
              </a:xfrm>
              <a:prstGeom prst="corner">
                <a:avLst>
                  <a:gd name="adj1" fmla="val 61538"/>
                  <a:gd name="adj2" fmla="val 73984"/>
                </a:avLst>
              </a:prstGeom>
              <a:solidFill>
                <a:srgbClr xmlns:mc="http://schemas.openxmlformats.org/markup-compatibility/2006" xmlns:a14="http://schemas.microsoft.com/office/drawing/2007/7/7/main" val="1DD204" mc:Ignorable="">
                  <a:alpha val="69804"/>
                </a:srgb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dirty="0" smtClean="0"/>
                  <a:t>31%</a:t>
                </a:r>
                <a:endParaRPr lang="en-US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4397829" y="2423886"/>
                <a:ext cx="537028" cy="523767"/>
              </a:xfrm>
              <a:prstGeom prst="rect">
                <a:avLst/>
              </a:prstGeom>
              <a:solidFill>
                <a:srgbClr xmlns:mc="http://schemas.openxmlformats.org/markup-compatibility/2006" xmlns:a14="http://schemas.microsoft.com/office/drawing/2007/7/7/main" val="1DD204" mc:Ignorable="">
                  <a:alpha val="69804"/>
                </a:srgb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smtClean="0"/>
                  <a:t>4%</a:t>
                </a:r>
                <a:endParaRPr lang="en-US" sz="1200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5370285" y="2394858"/>
                <a:ext cx="558801" cy="544284"/>
              </a:xfrm>
              <a:prstGeom prst="rect">
                <a:avLst/>
              </a:prstGeom>
              <a:solidFill>
                <a:srgbClr xmlns:mc="http://schemas.openxmlformats.org/markup-compatibility/2006" xmlns:a14="http://schemas.microsoft.com/office/drawing/2007/7/7/main" val="1DD204" mc:Ignorable="">
                  <a:alpha val="69804"/>
                </a:srgb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/>
                  <a:t>65%</a:t>
                </a:r>
                <a:endParaRPr lang="en-US" sz="1400" b="1" dirty="0"/>
              </a:p>
            </p:txBody>
          </p:sp>
        </p:grpSp>
        <p:graphicFrame>
          <p:nvGraphicFramePr>
            <p:cNvPr id="6" name="Chart 5"/>
            <p:cNvGraphicFramePr/>
            <p:nvPr/>
          </p:nvGraphicFramePr>
          <p:xfrm>
            <a:off x="233358" y="1833790"/>
            <a:ext cx="1780582" cy="109764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  <p:grpSp>
        <p:nvGrpSpPr>
          <p:cNvPr id="11" name="Group 41"/>
          <p:cNvGrpSpPr/>
          <p:nvPr/>
        </p:nvGrpSpPr>
        <p:grpSpPr>
          <a:xfrm>
            <a:off x="233358" y="5062591"/>
            <a:ext cx="8460700" cy="1205167"/>
            <a:chOff x="233358" y="4814942"/>
            <a:chExt cx="8460700" cy="1205167"/>
          </a:xfrm>
        </p:grpSpPr>
        <p:grpSp>
          <p:nvGrpSpPr>
            <p:cNvPr id="12" name="Group 54"/>
            <p:cNvGrpSpPr/>
            <p:nvPr/>
          </p:nvGrpSpPr>
          <p:grpSpPr>
            <a:xfrm>
              <a:off x="2255330" y="4814934"/>
              <a:ext cx="6438728" cy="1205165"/>
              <a:chOff x="2532744" y="4891312"/>
              <a:chExt cx="6284686" cy="1176335"/>
            </a:xfrm>
          </p:grpSpPr>
          <p:graphicFrame>
            <p:nvGraphicFramePr>
              <p:cNvPr id="14" name="Object 1"/>
              <p:cNvGraphicFramePr>
                <a:graphicFrameLocks noChangeAspect="1"/>
              </p:cNvGraphicFramePr>
              <p:nvPr/>
            </p:nvGraphicFramePr>
            <p:xfrm>
              <a:off x="2532744" y="4917628"/>
              <a:ext cx="6284686" cy="109548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315" name="Visio" r:id="rId6" imgW="9578644" imgH="1669645" progId="">
                      <p:embed/>
                    </p:oleObj>
                  </mc:Choice>
                  <mc:Fallback>
                    <p:oleObj name="Visio" r:id="rId6" imgW="9578644" imgH="1669645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28A0092B-C50C-407e-A947-70E740481C1C">
                                <a14:useLocalDpi xmlns:a14="http://schemas.microsoft.com/office/drawing/2007/7/7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0" y="0"/>
                            <a:ext cx="6438728" cy="1122331"/>
                          </a:xfrm>
                          <a:prstGeom prst="rect">
                            <a:avLst/>
                          </a:prstGeom>
                          <a:extLst>
                            <a:ext uri="{909E8E84-426E-40dd-AFC4-6F175D3DCCD1}">
                              <a14:hiddenFill xmlns:a14="http://schemas.microsoft.com/office/drawing/2007/7/7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07/7/7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07/7/7/main">
                                <a:effectLst>
                                  <a:outerShdw blurRad="63500"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5" name="L-Shape 14"/>
              <p:cNvSpPr/>
              <p:nvPr/>
            </p:nvSpPr>
            <p:spPr>
              <a:xfrm flipH="1" flipV="1">
                <a:off x="4390570" y="4891312"/>
                <a:ext cx="2402115" cy="856343"/>
              </a:xfrm>
              <a:prstGeom prst="corner">
                <a:avLst>
                  <a:gd name="adj1" fmla="val 62458"/>
                  <a:gd name="adj2" fmla="val 61197"/>
                </a:avLst>
              </a:prstGeom>
              <a:solidFill>
                <a:srgbClr xmlns:mc="http://schemas.openxmlformats.org/markup-compatibility/2006" xmlns:a14="http://schemas.microsoft.com/office/drawing/2007/7/7/main" val="1DD204" mc:Ignorable="">
                  <a:alpha val="69804"/>
                </a:srgb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L-Shape 15"/>
              <p:cNvSpPr/>
              <p:nvPr/>
            </p:nvSpPr>
            <p:spPr>
              <a:xfrm flipH="1">
                <a:off x="4390570" y="5196114"/>
                <a:ext cx="2431144" cy="856343"/>
              </a:xfrm>
              <a:prstGeom prst="corner">
                <a:avLst>
                  <a:gd name="adj1" fmla="val 60763"/>
                  <a:gd name="adj2" fmla="val 70518"/>
                </a:avLst>
              </a:prstGeom>
              <a:solidFill>
                <a:srgbClr xmlns:mc="http://schemas.openxmlformats.org/markup-compatibility/2006" xmlns:a14="http://schemas.microsoft.com/office/drawing/2007/7/7/main" val="1DD204" mc:Ignorable="">
                  <a:alpha val="69804"/>
                </a:srgb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L-Shape 16"/>
              <p:cNvSpPr/>
              <p:nvPr/>
            </p:nvSpPr>
            <p:spPr>
              <a:xfrm flipH="1">
                <a:off x="4383309" y="5196115"/>
                <a:ext cx="3381833" cy="769256"/>
              </a:xfrm>
              <a:prstGeom prst="corner">
                <a:avLst>
                  <a:gd name="adj1" fmla="val 46199"/>
                  <a:gd name="adj2" fmla="val 70518"/>
                </a:avLst>
              </a:prstGeom>
              <a:solidFill>
                <a:srgbClr xmlns:mc="http://schemas.openxmlformats.org/markup-compatibility/2006" xmlns:a14="http://schemas.microsoft.com/office/drawing/2007/7/7/main" val="1DD204" mc:Ignorable="">
                  <a:alpha val="69804"/>
                </a:srgb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dirty="0" smtClean="0"/>
                  <a:t>13%</a:t>
                </a:r>
                <a:endParaRPr lang="en-US" dirty="0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435215" y="5566228"/>
                <a:ext cx="521414" cy="449944"/>
              </a:xfrm>
              <a:prstGeom prst="rect">
                <a:avLst/>
              </a:prstGeom>
              <a:solidFill>
                <a:srgbClr xmlns:mc="http://schemas.openxmlformats.org/markup-compatibility/2006" xmlns:a14="http://schemas.microsoft.com/office/drawing/2007/7/7/main" val="1DD204" mc:Ignorable="">
                  <a:alpha val="69804"/>
                </a:srgb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smtClean="0"/>
                  <a:t>52%</a:t>
                </a:r>
                <a:endParaRPr lang="en-US" sz="1200" b="1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5319486" y="5007429"/>
                <a:ext cx="782640" cy="450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13%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5334001" y="5617027"/>
                <a:ext cx="782640" cy="4506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13%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</p:grpSp>
        <p:graphicFrame>
          <p:nvGraphicFramePr>
            <p:cNvPr id="13" name="Chart 12"/>
            <p:cNvGraphicFramePr/>
            <p:nvPr/>
          </p:nvGraphicFramePr>
          <p:xfrm>
            <a:off x="233358" y="4860925"/>
            <a:ext cx="1780582" cy="109764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</p:grpSp>
      <p:grpSp>
        <p:nvGrpSpPr>
          <p:cNvPr id="21" name="Group 39"/>
          <p:cNvGrpSpPr/>
          <p:nvPr/>
        </p:nvGrpSpPr>
        <p:grpSpPr>
          <a:xfrm>
            <a:off x="233359" y="3235907"/>
            <a:ext cx="8438395" cy="1397783"/>
            <a:chOff x="233358" y="3145900"/>
            <a:chExt cx="8438395" cy="1397783"/>
          </a:xfrm>
        </p:grpSpPr>
        <p:grpSp>
          <p:nvGrpSpPr>
            <p:cNvPr id="22" name="Group 51"/>
            <p:cNvGrpSpPr/>
            <p:nvPr/>
          </p:nvGrpSpPr>
          <p:grpSpPr>
            <a:xfrm>
              <a:off x="2233025" y="3145900"/>
              <a:ext cx="6438728" cy="1397783"/>
              <a:chOff x="2510972" y="3236687"/>
              <a:chExt cx="6284686" cy="1364342"/>
            </a:xfrm>
          </p:grpSpPr>
          <p:graphicFrame>
            <p:nvGraphicFramePr>
              <p:cNvPr id="24" name="Object 1"/>
              <p:cNvGraphicFramePr>
                <a:graphicFrameLocks noChangeAspect="1"/>
              </p:cNvGraphicFramePr>
              <p:nvPr/>
            </p:nvGraphicFramePr>
            <p:xfrm>
              <a:off x="2510972" y="3370613"/>
              <a:ext cx="6284686" cy="1095483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316" name="Visio" r:id="rId8" imgW="9578644" imgH="1669645" progId="">
                      <p:embed/>
                    </p:oleObj>
                  </mc:Choice>
                  <mc:Fallback>
                    <p:oleObj name="Visio" r:id="rId8" imgW="9578644" imgH="1669645" progId="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28A0092B-C50C-407e-A947-70E740481C1C">
                                <a14:useLocalDpi xmlns:a14="http://schemas.microsoft.com/office/drawing/2007/7/7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0" y="0"/>
                            <a:ext cx="6438728" cy="1122334"/>
                          </a:xfrm>
                          <a:prstGeom prst="rect">
                            <a:avLst/>
                          </a:prstGeom>
                          <a:extLst>
                            <a:ext uri="{909E8E84-426E-40dd-AFC4-6F175D3DCCD1}">
                              <a14:hiddenFill xmlns:a14="http://schemas.microsoft.com/office/drawing/2007/7/7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07/7/7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07/7/7/main">
                                <a:effectLst>
                                  <a:outerShdw blurRad="63500" dist="35921" dir="2700000" algn="ctr" rotWithShape="0">
                                    <a:schemeClr val="bg2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5" name="Rectangle 24"/>
              <p:cNvSpPr/>
              <p:nvPr/>
            </p:nvSpPr>
            <p:spPr>
              <a:xfrm>
                <a:off x="3396343" y="3236687"/>
                <a:ext cx="4499428" cy="1364342"/>
              </a:xfrm>
              <a:prstGeom prst="rect">
                <a:avLst/>
              </a:prstGeom>
              <a:solidFill>
                <a:srgbClr xmlns:mc="http://schemas.openxmlformats.org/markup-compatibility/2006" xmlns:a14="http://schemas.microsoft.com/office/drawing/2007/7/7/main" val="1DD204" mc:Ignorable="">
                  <a:alpha val="69804"/>
                </a:srgb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62%</a:t>
                </a:r>
                <a:endParaRPr lang="en-US" dirty="0"/>
              </a:p>
            </p:txBody>
          </p:sp>
          <p:sp>
            <p:nvSpPr>
              <p:cNvPr id="26" name="L-Shape 25"/>
              <p:cNvSpPr/>
              <p:nvPr/>
            </p:nvSpPr>
            <p:spPr>
              <a:xfrm>
                <a:off x="3483429" y="3570514"/>
                <a:ext cx="1531258" cy="936171"/>
              </a:xfrm>
              <a:prstGeom prst="corner">
                <a:avLst>
                  <a:gd name="adj1" fmla="val 61538"/>
                  <a:gd name="adj2" fmla="val 73984"/>
                </a:avLst>
              </a:prstGeom>
              <a:solidFill>
                <a:srgbClr xmlns:mc="http://schemas.openxmlformats.org/markup-compatibility/2006" xmlns:a14="http://schemas.microsoft.com/office/drawing/2007/7/7/main" val="1DD204" mc:Ignorable="">
                  <a:alpha val="69804"/>
                </a:srgb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dirty="0" smtClean="0"/>
                  <a:t>22%</a:t>
                </a:r>
                <a:endParaRPr lang="en-US" dirty="0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4420701" y="3955144"/>
                <a:ext cx="543184" cy="529771"/>
              </a:xfrm>
              <a:prstGeom prst="rect">
                <a:avLst/>
              </a:prstGeom>
              <a:solidFill>
                <a:srgbClr xmlns:mc="http://schemas.openxmlformats.org/markup-compatibility/2006" xmlns:a14="http://schemas.microsoft.com/office/drawing/2007/7/7/main" val="1DD204" mc:Ignorable="">
                  <a:alpha val="69804"/>
                </a:srgb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1" dirty="0" smtClean="0"/>
                  <a:t>9%</a:t>
                </a:r>
                <a:endParaRPr lang="en-US" sz="1200" b="1" dirty="0"/>
              </a:p>
            </p:txBody>
          </p:sp>
        </p:grpSp>
        <p:graphicFrame>
          <p:nvGraphicFramePr>
            <p:cNvPr id="23" name="Chart 22"/>
            <p:cNvGraphicFramePr/>
            <p:nvPr/>
          </p:nvGraphicFramePr>
          <p:xfrm>
            <a:off x="233358" y="3295970"/>
            <a:ext cx="1780582" cy="109764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</p:grpSp>
    </p:spTree>
    <p:extLst>
      <p:ext uri="{BB962C8B-B14F-4D97-AF65-F5344CB8AC3E}">
        <p14:creationId xmlns:p14="http://schemas.microsoft.com/office/powerpoint/2007/7/12/main" val="923105199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Example #2: Pre/post compute</a:t>
            </a:r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28A0092B-C50C-407e-A947-70E740481C1C">
                <a14:useLocalDpi xmlns:a14="http://schemas.microsoft.com/office/drawing/2007/7/7/main" val="0"/>
              </a:ext>
            </a:extLst>
          </a:blip>
          <a:srcRect/>
          <a:stretch>
            <a:fillRect/>
          </a:stretch>
        </p:blipFill>
        <p:spPr bwMode="auto">
          <a:xfrm>
            <a:off x="1289845" y="1600200"/>
            <a:ext cx="6564310" cy="452596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07/7/7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07/7/7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07/7/7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07/7/12/main" val="1601644191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Flickr: Photo Sharing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52600" y="1610380"/>
            <a:ext cx="19207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App Servers</a:t>
            </a:r>
            <a:endParaRPr lang="en-US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6934200" y="1143000"/>
            <a:ext cx="16821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Databases</a:t>
            </a:r>
            <a:endParaRPr lang="en-US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533401" y="60198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Cal Henderson, “Scalable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Web Architectures: Common Patterns and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Approaches,” Web 2.0 Expo NYC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984500" y="4353580"/>
            <a:ext cx="1282700" cy="1143000"/>
            <a:chOff x="2667000" y="3657600"/>
            <a:chExt cx="1282700" cy="1143000"/>
          </a:xfrm>
        </p:grpSpPr>
        <p:sp>
          <p:nvSpPr>
            <p:cNvPr id="18" name="Rounded Rectangle 17"/>
            <p:cNvSpPr/>
            <p:nvPr/>
          </p:nvSpPr>
          <p:spPr>
            <a:xfrm>
              <a:off x="2667000" y="3657600"/>
              <a:ext cx="977900" cy="8382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2819400" y="3810000"/>
              <a:ext cx="977900" cy="8382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2971800" y="3962400"/>
              <a:ext cx="977900" cy="8382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smtClean="0">
                  <a:solidFill>
                    <a:schemeClr val="accent1"/>
                  </a:solidFill>
                </a:rPr>
                <a:t>$</a:t>
              </a:r>
              <a:endParaRPr lang="en-US" sz="3600" b="1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3048000" y="5496580"/>
            <a:ext cx="10775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Cache</a:t>
            </a:r>
            <a:endParaRPr lang="en-US" sz="2800" dirty="0"/>
          </a:p>
        </p:txBody>
      </p:sp>
      <p:grpSp>
        <p:nvGrpSpPr>
          <p:cNvPr id="9" name="Group 8"/>
          <p:cNvGrpSpPr/>
          <p:nvPr/>
        </p:nvGrpSpPr>
        <p:grpSpPr>
          <a:xfrm>
            <a:off x="685800" y="2286000"/>
            <a:ext cx="4953000" cy="1219200"/>
            <a:chOff x="1600200" y="2286000"/>
            <a:chExt cx="4953000" cy="1219200"/>
          </a:xfrm>
        </p:grpSpPr>
        <p:cxnSp>
          <p:nvCxnSpPr>
            <p:cNvPr id="26" name="Straight Arrow Connector 25"/>
            <p:cNvCxnSpPr/>
            <p:nvPr/>
          </p:nvCxnSpPr>
          <p:spPr>
            <a:xfrm>
              <a:off x="4495800" y="3200400"/>
              <a:ext cx="2057400" cy="1588"/>
            </a:xfrm>
            <a:prstGeom prst="straightConnector1">
              <a:avLst/>
            </a:prstGeom>
            <a:ln w="57150">
              <a:headEnd type="non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1600200" y="2895600"/>
              <a:ext cx="1600200" cy="1588"/>
            </a:xfrm>
            <a:prstGeom prst="straightConnector1">
              <a:avLst/>
            </a:prstGeom>
            <a:ln w="57150">
              <a:headEnd type="non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grpSp>
          <p:nvGrpSpPr>
            <p:cNvPr id="8" name="Group 7"/>
            <p:cNvGrpSpPr/>
            <p:nvPr/>
          </p:nvGrpSpPr>
          <p:grpSpPr>
            <a:xfrm>
              <a:off x="3200400" y="2286000"/>
              <a:ext cx="1295400" cy="1219200"/>
              <a:chOff x="3200400" y="2286000"/>
              <a:chExt cx="1295400" cy="1219200"/>
            </a:xfrm>
          </p:grpSpPr>
          <p:sp>
            <p:nvSpPr>
              <p:cNvPr id="15" name="Rounded Rectangle 14"/>
              <p:cNvSpPr/>
              <p:nvPr/>
            </p:nvSpPr>
            <p:spPr>
              <a:xfrm>
                <a:off x="3200400" y="2286000"/>
                <a:ext cx="990600" cy="914400"/>
              </a:xfrm>
              <a:prstGeom prst="roundRect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ounded Rectangle 27"/>
              <p:cNvSpPr/>
              <p:nvPr/>
            </p:nvSpPr>
            <p:spPr>
              <a:xfrm>
                <a:off x="3352800" y="2438400"/>
                <a:ext cx="990600" cy="914400"/>
              </a:xfrm>
              <a:prstGeom prst="roundRect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3505200" y="2590800"/>
                <a:ext cx="990600" cy="914400"/>
              </a:xfrm>
              <a:prstGeom prst="roundRect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7772400" y="2590800"/>
            <a:ext cx="1143000" cy="489857"/>
            <a:chOff x="6781800" y="2743200"/>
            <a:chExt cx="1600200" cy="685800"/>
          </a:xfrm>
        </p:grpSpPr>
        <p:sp>
          <p:nvSpPr>
            <p:cNvPr id="17" name="Flowchart: Magnetic Disk 16"/>
            <p:cNvSpPr/>
            <p:nvPr/>
          </p:nvSpPr>
          <p:spPr>
            <a:xfrm>
              <a:off x="6781800" y="2743200"/>
              <a:ext cx="533400" cy="6858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Magnetic Disk 35"/>
            <p:cNvSpPr/>
            <p:nvPr/>
          </p:nvSpPr>
          <p:spPr>
            <a:xfrm>
              <a:off x="7848600" y="2743200"/>
              <a:ext cx="533400" cy="6858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/>
            <p:cNvCxnSpPr>
              <a:stCxn id="36" idx="2"/>
              <a:endCxn id="17" idx="4"/>
            </p:cNvCxnSpPr>
            <p:nvPr/>
          </p:nvCxnSpPr>
          <p:spPr>
            <a:xfrm rot="10800000">
              <a:off x="7315200" y="3086100"/>
              <a:ext cx="533400" cy="1588"/>
            </a:xfrm>
            <a:prstGeom prst="straightConnector1">
              <a:avLst/>
            </a:prstGeom>
            <a:ln w="57150">
              <a:headEnd type="triangl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7772400" y="1981200"/>
            <a:ext cx="1143000" cy="489857"/>
            <a:chOff x="6781800" y="2743200"/>
            <a:chExt cx="1600200" cy="685800"/>
          </a:xfrm>
        </p:grpSpPr>
        <p:sp>
          <p:nvSpPr>
            <p:cNvPr id="42" name="Flowchart: Magnetic Disk 41"/>
            <p:cNvSpPr/>
            <p:nvPr/>
          </p:nvSpPr>
          <p:spPr>
            <a:xfrm>
              <a:off x="6781800" y="2743200"/>
              <a:ext cx="533400" cy="6858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lowchart: Magnetic Disk 42"/>
            <p:cNvSpPr/>
            <p:nvPr/>
          </p:nvSpPr>
          <p:spPr>
            <a:xfrm>
              <a:off x="7848600" y="2743200"/>
              <a:ext cx="533400" cy="6858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Arrow Connector 43"/>
            <p:cNvCxnSpPr>
              <a:stCxn id="43" idx="2"/>
              <a:endCxn id="42" idx="4"/>
            </p:cNvCxnSpPr>
            <p:nvPr/>
          </p:nvCxnSpPr>
          <p:spPr>
            <a:xfrm rot="10800000">
              <a:off x="7315200" y="3086100"/>
              <a:ext cx="533400" cy="1588"/>
            </a:xfrm>
            <a:prstGeom prst="straightConnector1">
              <a:avLst/>
            </a:prstGeom>
            <a:ln w="57150">
              <a:headEnd type="triangl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762000" y="4429780"/>
            <a:ext cx="7467600" cy="1524000"/>
            <a:chOff x="685800" y="3886200"/>
            <a:chExt cx="7467600" cy="1524000"/>
          </a:xfrm>
        </p:grpSpPr>
        <p:grpSp>
          <p:nvGrpSpPr>
            <p:cNvPr id="32" name="Group 31"/>
            <p:cNvGrpSpPr/>
            <p:nvPr/>
          </p:nvGrpSpPr>
          <p:grpSpPr>
            <a:xfrm>
              <a:off x="685800" y="3896380"/>
              <a:ext cx="6932256" cy="1513820"/>
              <a:chOff x="152400" y="4800600"/>
              <a:chExt cx="6932256" cy="1513820"/>
            </a:xfrm>
          </p:grpSpPr>
          <p:sp>
            <p:nvSpPr>
              <p:cNvPr id="14" name="Flowchart: Magnetic Disk 13"/>
              <p:cNvSpPr/>
              <p:nvPr/>
            </p:nvSpPr>
            <p:spPr>
              <a:xfrm>
                <a:off x="5257800" y="4800600"/>
                <a:ext cx="685800" cy="914400"/>
              </a:xfrm>
              <a:prstGeom prst="flowChartMagneticDisk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5867400" y="5791200"/>
                <a:ext cx="121725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/>
                  <a:t>Images</a:t>
                </a:r>
                <a:endParaRPr lang="en-US" sz="2800" dirty="0"/>
              </a:p>
            </p:txBody>
          </p:sp>
          <p:cxnSp>
            <p:nvCxnSpPr>
              <p:cNvPr id="29" name="Straight Arrow Connector 28"/>
              <p:cNvCxnSpPr>
                <a:endCxn id="14" idx="2"/>
              </p:cNvCxnSpPr>
              <p:nvPr/>
            </p:nvCxnSpPr>
            <p:spPr>
              <a:xfrm>
                <a:off x="3657600" y="5257800"/>
                <a:ext cx="1600200" cy="1588"/>
              </a:xfrm>
              <a:prstGeom prst="straightConnector1">
                <a:avLst/>
              </a:prstGeom>
              <a:ln w="57150">
                <a:headEnd type="none" w="med" len="med"/>
                <a:tailEnd type="triangl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  <p:cxnSp>
            <p:nvCxnSpPr>
              <p:cNvPr id="31" name="Straight Arrow Connector 30"/>
              <p:cNvCxnSpPr/>
              <p:nvPr/>
            </p:nvCxnSpPr>
            <p:spPr>
              <a:xfrm>
                <a:off x="152400" y="5247620"/>
                <a:ext cx="2133600" cy="1588"/>
              </a:xfrm>
              <a:prstGeom prst="straightConnector1">
                <a:avLst/>
              </a:prstGeom>
              <a:ln w="57150">
                <a:headEnd type="none" w="med" len="med"/>
                <a:tailEnd type="triangl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</p:grpSp>
        <p:sp>
          <p:nvSpPr>
            <p:cNvPr id="45" name="Flowchart: Magnetic Disk 44"/>
            <p:cNvSpPr/>
            <p:nvPr/>
          </p:nvSpPr>
          <p:spPr>
            <a:xfrm>
              <a:off x="6629400" y="3886200"/>
              <a:ext cx="685800" cy="9144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lowchart: Magnetic Disk 45"/>
            <p:cNvSpPr/>
            <p:nvPr/>
          </p:nvSpPr>
          <p:spPr>
            <a:xfrm>
              <a:off x="7467600" y="3886200"/>
              <a:ext cx="685800" cy="9144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6324600" y="2819400"/>
            <a:ext cx="1066800" cy="1099457"/>
            <a:chOff x="5715000" y="1600200"/>
            <a:chExt cx="1066800" cy="1099457"/>
          </a:xfrm>
        </p:grpSpPr>
        <p:grpSp>
          <p:nvGrpSpPr>
            <p:cNvPr id="53" name="Group 52"/>
            <p:cNvGrpSpPr/>
            <p:nvPr/>
          </p:nvGrpSpPr>
          <p:grpSpPr>
            <a:xfrm>
              <a:off x="5715000" y="1600200"/>
              <a:ext cx="1066800" cy="1099457"/>
              <a:chOff x="5715000" y="1600200"/>
              <a:chExt cx="1066800" cy="1099457"/>
            </a:xfrm>
          </p:grpSpPr>
          <p:sp>
            <p:nvSpPr>
              <p:cNvPr id="48" name="Flowchart: Magnetic Disk 47"/>
              <p:cNvSpPr/>
              <p:nvPr/>
            </p:nvSpPr>
            <p:spPr>
              <a:xfrm>
                <a:off x="5715000" y="1600200"/>
                <a:ext cx="381000" cy="489857"/>
              </a:xfrm>
              <a:prstGeom prst="flowChartMagneticDisk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Flowchart: Magnetic Disk 50"/>
              <p:cNvSpPr/>
              <p:nvPr/>
            </p:nvSpPr>
            <p:spPr>
              <a:xfrm>
                <a:off x="6400800" y="1948543"/>
                <a:ext cx="381000" cy="489857"/>
              </a:xfrm>
              <a:prstGeom prst="flowChartMagneticDisk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Flowchart: Magnetic Disk 51"/>
              <p:cNvSpPr/>
              <p:nvPr/>
            </p:nvSpPr>
            <p:spPr>
              <a:xfrm>
                <a:off x="5715000" y="2209800"/>
                <a:ext cx="381000" cy="489857"/>
              </a:xfrm>
              <a:prstGeom prst="flowChartMagneticDisk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6" name="Straight Arrow Connector 55"/>
            <p:cNvCxnSpPr>
              <a:stCxn id="51" idx="2"/>
            </p:cNvCxnSpPr>
            <p:nvPr/>
          </p:nvCxnSpPr>
          <p:spPr>
            <a:xfrm rot="10800000">
              <a:off x="6096000" y="1905000"/>
              <a:ext cx="304800" cy="288472"/>
            </a:xfrm>
            <a:prstGeom prst="straightConnector1">
              <a:avLst/>
            </a:prstGeom>
            <a:ln w="57150">
              <a:headEnd type="triangl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58" name="Straight Arrow Connector 57"/>
            <p:cNvCxnSpPr>
              <a:stCxn id="51" idx="2"/>
            </p:cNvCxnSpPr>
            <p:nvPr/>
          </p:nvCxnSpPr>
          <p:spPr>
            <a:xfrm rot="10800000" flipV="1">
              <a:off x="6096000" y="2193472"/>
              <a:ext cx="304800" cy="244928"/>
            </a:xfrm>
            <a:prstGeom prst="straightConnector1">
              <a:avLst/>
            </a:prstGeom>
            <a:ln w="57150">
              <a:headEnd type="triangl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6324600" y="1524000"/>
            <a:ext cx="1066800" cy="1099457"/>
            <a:chOff x="5715000" y="1600200"/>
            <a:chExt cx="1066800" cy="1099457"/>
          </a:xfrm>
        </p:grpSpPr>
        <p:grpSp>
          <p:nvGrpSpPr>
            <p:cNvPr id="62" name="Group 61"/>
            <p:cNvGrpSpPr/>
            <p:nvPr/>
          </p:nvGrpSpPr>
          <p:grpSpPr>
            <a:xfrm>
              <a:off x="5715000" y="1600200"/>
              <a:ext cx="1066800" cy="1099457"/>
              <a:chOff x="5715000" y="1600200"/>
              <a:chExt cx="1066800" cy="1099457"/>
            </a:xfrm>
          </p:grpSpPr>
          <p:sp>
            <p:nvSpPr>
              <p:cNvPr id="65" name="Flowchart: Magnetic Disk 64"/>
              <p:cNvSpPr/>
              <p:nvPr/>
            </p:nvSpPr>
            <p:spPr>
              <a:xfrm>
                <a:off x="5715000" y="1600200"/>
                <a:ext cx="381000" cy="489857"/>
              </a:xfrm>
              <a:prstGeom prst="flowChartMagneticDisk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Flowchart: Magnetic Disk 65"/>
              <p:cNvSpPr/>
              <p:nvPr/>
            </p:nvSpPr>
            <p:spPr>
              <a:xfrm>
                <a:off x="6400800" y="1948543"/>
                <a:ext cx="381000" cy="489857"/>
              </a:xfrm>
              <a:prstGeom prst="flowChartMagneticDisk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Flowchart: Magnetic Disk 66"/>
              <p:cNvSpPr/>
              <p:nvPr/>
            </p:nvSpPr>
            <p:spPr>
              <a:xfrm>
                <a:off x="5715000" y="2209800"/>
                <a:ext cx="381000" cy="489857"/>
              </a:xfrm>
              <a:prstGeom prst="flowChartMagneticDisk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3" name="Straight Arrow Connector 62"/>
            <p:cNvCxnSpPr>
              <a:stCxn id="66" idx="2"/>
            </p:cNvCxnSpPr>
            <p:nvPr/>
          </p:nvCxnSpPr>
          <p:spPr>
            <a:xfrm rot="10800000">
              <a:off x="6096000" y="1905000"/>
              <a:ext cx="304800" cy="288472"/>
            </a:xfrm>
            <a:prstGeom prst="straightConnector1">
              <a:avLst/>
            </a:prstGeom>
            <a:ln w="57150">
              <a:headEnd type="triangl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64" name="Straight Arrow Connector 63"/>
            <p:cNvCxnSpPr>
              <a:stCxn id="66" idx="2"/>
            </p:cNvCxnSpPr>
            <p:nvPr/>
          </p:nvCxnSpPr>
          <p:spPr>
            <a:xfrm rot="10800000" flipV="1">
              <a:off x="6096000" y="2193472"/>
              <a:ext cx="304800" cy="244928"/>
            </a:xfrm>
            <a:prstGeom prst="straightConnector1">
              <a:avLst/>
            </a:prstGeom>
            <a:ln w="57150">
              <a:headEnd type="triangl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4343400" y="1600200"/>
            <a:ext cx="1219200" cy="1066800"/>
            <a:chOff x="4724400" y="2286000"/>
            <a:chExt cx="1219200" cy="1066800"/>
          </a:xfrm>
        </p:grpSpPr>
        <p:sp>
          <p:nvSpPr>
            <p:cNvPr id="68" name="Rounded Rectangle 67"/>
            <p:cNvSpPr/>
            <p:nvPr/>
          </p:nvSpPr>
          <p:spPr>
            <a:xfrm>
              <a:off x="4724400" y="2286000"/>
              <a:ext cx="914400" cy="7620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4876800" y="2438400"/>
              <a:ext cx="914400" cy="7620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5029200" y="2590800"/>
              <a:ext cx="914400" cy="7620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smtClean="0">
                  <a:solidFill>
                    <a:schemeClr val="accent1"/>
                  </a:solidFill>
                </a:rPr>
                <a:t>$</a:t>
              </a:r>
              <a:endParaRPr lang="en-US" sz="3600" b="1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73" name="Left Brace 72"/>
          <p:cNvSpPr/>
          <p:nvPr/>
        </p:nvSpPr>
        <p:spPr>
          <a:xfrm>
            <a:off x="5867400" y="1447800"/>
            <a:ext cx="381000" cy="2590800"/>
          </a:xfrm>
          <a:prstGeom prst="leftBrace">
            <a:avLst>
              <a:gd name="adj1" fmla="val 89564"/>
              <a:gd name="adj2" fmla="val 66290"/>
            </a:avLst>
          </a:prstGeom>
          <a:ln w="571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5" name="Straight Arrow Connector 74"/>
          <p:cNvCxnSpPr/>
          <p:nvPr/>
        </p:nvCxnSpPr>
        <p:spPr>
          <a:xfrm flipV="1">
            <a:off x="3581400" y="2438400"/>
            <a:ext cx="838200" cy="304800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77" name="TextBox 76"/>
          <p:cNvSpPr txBox="1"/>
          <p:nvPr/>
        </p:nvSpPr>
        <p:spPr>
          <a:xfrm>
            <a:off x="4114800" y="1143000"/>
            <a:ext cx="10775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Cache</a:t>
            </a:r>
            <a:endParaRPr lang="en-US" sz="2800" dirty="0"/>
          </a:p>
        </p:txBody>
      </p:sp>
      <p:sp>
        <p:nvSpPr>
          <p:cNvPr id="57" name="TextBox 56"/>
          <p:cNvSpPr txBox="1"/>
          <p:nvPr/>
        </p:nvSpPr>
        <p:spPr>
          <a:xfrm>
            <a:off x="0" y="1981200"/>
            <a:ext cx="13653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Page</a:t>
            </a:r>
          </a:p>
          <a:p>
            <a:r>
              <a:rPr lang="en-US" sz="2800" dirty="0" smtClean="0"/>
              <a:t>Request</a:t>
            </a:r>
            <a:endParaRPr lang="en-US" sz="2800" dirty="0"/>
          </a:p>
        </p:txBody>
      </p:sp>
      <p:sp>
        <p:nvSpPr>
          <p:cNvPr id="59" name="TextBox 58"/>
          <p:cNvSpPr txBox="1"/>
          <p:nvPr/>
        </p:nvSpPr>
        <p:spPr>
          <a:xfrm>
            <a:off x="0" y="3962400"/>
            <a:ext cx="13653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Image</a:t>
            </a:r>
          </a:p>
          <a:p>
            <a:r>
              <a:rPr lang="en-US" sz="2800" dirty="0" smtClean="0"/>
              <a:t>Request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07/7/12/main" val="2343637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Common Architectural Patterns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(In no particular order)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Tiering:</a:t>
            </a:r>
            <a:r>
              <a:rPr lang="en-US" dirty="0" smtClean="0"/>
              <a:t> simplifies through separation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Partitioning:</a:t>
            </a:r>
            <a:r>
              <a:rPr lang="en-US" dirty="0" smtClean="0"/>
              <a:t> aids scale-out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Replication:  </a:t>
            </a:r>
            <a:r>
              <a:rPr lang="en-US" dirty="0" smtClean="0"/>
              <a:t>redundancy and fail-over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Data duplication &amp; de-normalization:</a:t>
            </a:r>
            <a:r>
              <a:rPr lang="en-US" dirty="0" smtClean="0"/>
              <a:t> improve locality and </a:t>
            </a:r>
            <a:r>
              <a:rPr lang="en-US" dirty="0" err="1" smtClean="0"/>
              <a:t>perf</a:t>
            </a:r>
            <a:r>
              <a:rPr lang="en-US" dirty="0" smtClean="0"/>
              <a:t> for common-case queries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Queue or batch long-running tasks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07/7/12/main" val="1160545669"/>
      </p:ext>
    </p:extLst>
  </p:cSld>
  <p:clrMapOvr>
    <a:masterClrMapping/>
  </p:clrMapOvr>
  <p:timing>
    <p:tnLst>
      <p:par>
        <p:cTn xmlns:p14="http://schemas.microsoft.com/office/powerpoint/2007/7/12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Everyone does it differently!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Many caching schemes</a:t>
            </a:r>
          </a:p>
          <a:p>
            <a:pPr lvl="1"/>
            <a:r>
              <a:rPr lang="en-US" dirty="0" smtClean="0"/>
              <a:t>Client-side, front-end, backend, step-aside, CDN</a:t>
            </a:r>
          </a:p>
          <a:p>
            <a:r>
              <a:rPr lang="en-US" dirty="0" smtClean="0"/>
              <a:t>Many partitioning techniques</a:t>
            </a:r>
          </a:p>
          <a:p>
            <a:pPr lvl="1"/>
            <a:r>
              <a:rPr lang="en-US" dirty="0" smtClean="0"/>
              <a:t>Partition based on range, hash, lookup</a:t>
            </a:r>
          </a:p>
          <a:p>
            <a:r>
              <a:rPr lang="en-US" dirty="0" smtClean="0"/>
              <a:t>Data de-normalization and duplication</a:t>
            </a:r>
          </a:p>
          <a:p>
            <a:pPr lvl="1"/>
            <a:r>
              <a:rPr lang="en-US" dirty="0" smtClean="0"/>
              <a:t>Secondary indices, materialized view, or multiple copies </a:t>
            </a:r>
          </a:p>
          <a:p>
            <a:r>
              <a:rPr lang="en-US" dirty="0" smtClean="0"/>
              <a:t>Tiering</a:t>
            </a:r>
          </a:p>
          <a:p>
            <a:pPr lvl="1"/>
            <a:r>
              <a:rPr lang="en-US" dirty="0" smtClean="0"/>
              <a:t>3-tier (presentation/app-logic/database)</a:t>
            </a:r>
          </a:p>
          <a:p>
            <a:pPr lvl="1"/>
            <a:r>
              <a:rPr lang="en-US" dirty="0" smtClean="0"/>
              <a:t>3-tier (app-layer / cache / </a:t>
            </a:r>
            <a:r>
              <a:rPr lang="en-US" dirty="0" err="1" smtClean="0"/>
              <a:t>db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2-tier (app-layer / </a:t>
            </a:r>
            <a:r>
              <a:rPr lang="en-US" dirty="0" err="1" smtClean="0"/>
              <a:t>db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07/7/12/main" val="2755945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Flickr: Photo Sharing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52600" y="1610380"/>
            <a:ext cx="19207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App Servers</a:t>
            </a:r>
            <a:endParaRPr lang="en-US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6934200" y="1143000"/>
            <a:ext cx="16821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Databases</a:t>
            </a:r>
            <a:endParaRPr lang="en-US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533401" y="60198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Cal Henderson, “Scalable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Web Architectures: Common Patterns and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Approaches,” Web 2.0 Expo NYC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984500" y="4353580"/>
            <a:ext cx="1282700" cy="1143000"/>
            <a:chOff x="2667000" y="3657600"/>
            <a:chExt cx="1282700" cy="1143000"/>
          </a:xfrm>
        </p:grpSpPr>
        <p:sp>
          <p:nvSpPr>
            <p:cNvPr id="18" name="Rounded Rectangle 17"/>
            <p:cNvSpPr/>
            <p:nvPr/>
          </p:nvSpPr>
          <p:spPr>
            <a:xfrm>
              <a:off x="2667000" y="3657600"/>
              <a:ext cx="977900" cy="8382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2819400" y="3810000"/>
              <a:ext cx="977900" cy="8382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2971800" y="3962400"/>
              <a:ext cx="977900" cy="8382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smtClean="0">
                  <a:solidFill>
                    <a:schemeClr val="accent1"/>
                  </a:solidFill>
                </a:rPr>
                <a:t>$</a:t>
              </a:r>
              <a:endParaRPr lang="en-US" sz="3600" b="1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3048000" y="5496580"/>
            <a:ext cx="10775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Cache</a:t>
            </a:r>
            <a:endParaRPr lang="en-US" sz="2800" dirty="0"/>
          </a:p>
        </p:txBody>
      </p:sp>
      <p:grpSp>
        <p:nvGrpSpPr>
          <p:cNvPr id="9" name="Group 8"/>
          <p:cNvGrpSpPr/>
          <p:nvPr/>
        </p:nvGrpSpPr>
        <p:grpSpPr>
          <a:xfrm>
            <a:off x="685800" y="2286000"/>
            <a:ext cx="4953000" cy="1219200"/>
            <a:chOff x="1600200" y="2286000"/>
            <a:chExt cx="4953000" cy="1219200"/>
          </a:xfrm>
        </p:grpSpPr>
        <p:cxnSp>
          <p:nvCxnSpPr>
            <p:cNvPr id="26" name="Straight Arrow Connector 25"/>
            <p:cNvCxnSpPr/>
            <p:nvPr/>
          </p:nvCxnSpPr>
          <p:spPr>
            <a:xfrm>
              <a:off x="4495800" y="3200400"/>
              <a:ext cx="2057400" cy="1588"/>
            </a:xfrm>
            <a:prstGeom prst="straightConnector1">
              <a:avLst/>
            </a:prstGeom>
            <a:ln w="57150">
              <a:headEnd type="non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1600200" y="2895600"/>
              <a:ext cx="1600200" cy="1588"/>
            </a:xfrm>
            <a:prstGeom prst="straightConnector1">
              <a:avLst/>
            </a:prstGeom>
            <a:ln w="57150">
              <a:headEnd type="non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grpSp>
          <p:nvGrpSpPr>
            <p:cNvPr id="8" name="Group 7"/>
            <p:cNvGrpSpPr/>
            <p:nvPr/>
          </p:nvGrpSpPr>
          <p:grpSpPr>
            <a:xfrm>
              <a:off x="3200400" y="2286000"/>
              <a:ext cx="1295400" cy="1219200"/>
              <a:chOff x="3200400" y="2286000"/>
              <a:chExt cx="1295400" cy="1219200"/>
            </a:xfrm>
          </p:grpSpPr>
          <p:sp>
            <p:nvSpPr>
              <p:cNvPr id="15" name="Rounded Rectangle 14"/>
              <p:cNvSpPr/>
              <p:nvPr/>
            </p:nvSpPr>
            <p:spPr>
              <a:xfrm>
                <a:off x="3200400" y="2286000"/>
                <a:ext cx="990600" cy="914400"/>
              </a:xfrm>
              <a:prstGeom prst="roundRect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ounded Rectangle 27"/>
              <p:cNvSpPr/>
              <p:nvPr/>
            </p:nvSpPr>
            <p:spPr>
              <a:xfrm>
                <a:off x="3352800" y="2438400"/>
                <a:ext cx="990600" cy="914400"/>
              </a:xfrm>
              <a:prstGeom prst="roundRect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3505200" y="2590800"/>
                <a:ext cx="990600" cy="914400"/>
              </a:xfrm>
              <a:prstGeom prst="roundRect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7772400" y="2590800"/>
            <a:ext cx="1143000" cy="489857"/>
            <a:chOff x="6781800" y="2743200"/>
            <a:chExt cx="1600200" cy="685800"/>
          </a:xfrm>
        </p:grpSpPr>
        <p:sp>
          <p:nvSpPr>
            <p:cNvPr id="17" name="Flowchart: Magnetic Disk 16"/>
            <p:cNvSpPr/>
            <p:nvPr/>
          </p:nvSpPr>
          <p:spPr>
            <a:xfrm>
              <a:off x="6781800" y="2743200"/>
              <a:ext cx="533400" cy="6858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Magnetic Disk 35"/>
            <p:cNvSpPr/>
            <p:nvPr/>
          </p:nvSpPr>
          <p:spPr>
            <a:xfrm>
              <a:off x="7848600" y="2743200"/>
              <a:ext cx="533400" cy="6858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/>
            <p:cNvCxnSpPr>
              <a:stCxn id="36" idx="2"/>
              <a:endCxn id="17" idx="4"/>
            </p:cNvCxnSpPr>
            <p:nvPr/>
          </p:nvCxnSpPr>
          <p:spPr>
            <a:xfrm rot="10800000">
              <a:off x="7315200" y="3086100"/>
              <a:ext cx="533400" cy="1588"/>
            </a:xfrm>
            <a:prstGeom prst="straightConnector1">
              <a:avLst/>
            </a:prstGeom>
            <a:ln w="57150">
              <a:headEnd type="triangl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7772400" y="1981200"/>
            <a:ext cx="1143000" cy="489857"/>
            <a:chOff x="6781800" y="2743200"/>
            <a:chExt cx="1600200" cy="685800"/>
          </a:xfrm>
        </p:grpSpPr>
        <p:sp>
          <p:nvSpPr>
            <p:cNvPr id="42" name="Flowchart: Magnetic Disk 41"/>
            <p:cNvSpPr/>
            <p:nvPr/>
          </p:nvSpPr>
          <p:spPr>
            <a:xfrm>
              <a:off x="6781800" y="2743200"/>
              <a:ext cx="533400" cy="6858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lowchart: Magnetic Disk 42"/>
            <p:cNvSpPr/>
            <p:nvPr/>
          </p:nvSpPr>
          <p:spPr>
            <a:xfrm>
              <a:off x="7848600" y="2743200"/>
              <a:ext cx="533400" cy="6858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Arrow Connector 43"/>
            <p:cNvCxnSpPr>
              <a:stCxn id="43" idx="2"/>
              <a:endCxn id="42" idx="4"/>
            </p:cNvCxnSpPr>
            <p:nvPr/>
          </p:nvCxnSpPr>
          <p:spPr>
            <a:xfrm rot="10800000">
              <a:off x="7315200" y="3086100"/>
              <a:ext cx="533400" cy="1588"/>
            </a:xfrm>
            <a:prstGeom prst="straightConnector1">
              <a:avLst/>
            </a:prstGeom>
            <a:ln w="57150">
              <a:headEnd type="triangl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762000" y="4429780"/>
            <a:ext cx="7467600" cy="1524000"/>
            <a:chOff x="685800" y="3886200"/>
            <a:chExt cx="7467600" cy="1524000"/>
          </a:xfrm>
        </p:grpSpPr>
        <p:grpSp>
          <p:nvGrpSpPr>
            <p:cNvPr id="32" name="Group 31"/>
            <p:cNvGrpSpPr/>
            <p:nvPr/>
          </p:nvGrpSpPr>
          <p:grpSpPr>
            <a:xfrm>
              <a:off x="685800" y="3896380"/>
              <a:ext cx="6932256" cy="1513820"/>
              <a:chOff x="152400" y="4800600"/>
              <a:chExt cx="6932256" cy="1513820"/>
            </a:xfrm>
          </p:grpSpPr>
          <p:sp>
            <p:nvSpPr>
              <p:cNvPr id="14" name="Flowchart: Magnetic Disk 13"/>
              <p:cNvSpPr/>
              <p:nvPr/>
            </p:nvSpPr>
            <p:spPr>
              <a:xfrm>
                <a:off x="5257800" y="4800600"/>
                <a:ext cx="685800" cy="914400"/>
              </a:xfrm>
              <a:prstGeom prst="flowChartMagneticDisk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5867400" y="5791200"/>
                <a:ext cx="121725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/>
                  <a:t>Images</a:t>
                </a:r>
                <a:endParaRPr lang="en-US" sz="2800" dirty="0"/>
              </a:p>
            </p:txBody>
          </p:sp>
          <p:cxnSp>
            <p:nvCxnSpPr>
              <p:cNvPr id="29" name="Straight Arrow Connector 28"/>
              <p:cNvCxnSpPr>
                <a:endCxn id="14" idx="2"/>
              </p:cNvCxnSpPr>
              <p:nvPr/>
            </p:nvCxnSpPr>
            <p:spPr>
              <a:xfrm>
                <a:off x="3657600" y="5257800"/>
                <a:ext cx="1600200" cy="1588"/>
              </a:xfrm>
              <a:prstGeom prst="straightConnector1">
                <a:avLst/>
              </a:prstGeom>
              <a:ln w="57150">
                <a:headEnd type="none" w="med" len="med"/>
                <a:tailEnd type="triangl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  <p:cxnSp>
            <p:nvCxnSpPr>
              <p:cNvPr id="31" name="Straight Arrow Connector 30"/>
              <p:cNvCxnSpPr/>
              <p:nvPr/>
            </p:nvCxnSpPr>
            <p:spPr>
              <a:xfrm>
                <a:off x="152400" y="5247620"/>
                <a:ext cx="2133600" cy="1588"/>
              </a:xfrm>
              <a:prstGeom prst="straightConnector1">
                <a:avLst/>
              </a:prstGeom>
              <a:ln w="57150">
                <a:headEnd type="none" w="med" len="med"/>
                <a:tailEnd type="triangl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</p:grpSp>
        <p:sp>
          <p:nvSpPr>
            <p:cNvPr id="45" name="Flowchart: Magnetic Disk 44"/>
            <p:cNvSpPr/>
            <p:nvPr/>
          </p:nvSpPr>
          <p:spPr>
            <a:xfrm>
              <a:off x="6629400" y="3886200"/>
              <a:ext cx="685800" cy="9144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lowchart: Magnetic Disk 45"/>
            <p:cNvSpPr/>
            <p:nvPr/>
          </p:nvSpPr>
          <p:spPr>
            <a:xfrm>
              <a:off x="7467600" y="3886200"/>
              <a:ext cx="685800" cy="9144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6324600" y="2819400"/>
            <a:ext cx="1066800" cy="1099457"/>
            <a:chOff x="5715000" y="1600200"/>
            <a:chExt cx="1066800" cy="1099457"/>
          </a:xfrm>
        </p:grpSpPr>
        <p:grpSp>
          <p:nvGrpSpPr>
            <p:cNvPr id="53" name="Group 52"/>
            <p:cNvGrpSpPr/>
            <p:nvPr/>
          </p:nvGrpSpPr>
          <p:grpSpPr>
            <a:xfrm>
              <a:off x="5715000" y="1600200"/>
              <a:ext cx="1066800" cy="1099457"/>
              <a:chOff x="5715000" y="1600200"/>
              <a:chExt cx="1066800" cy="1099457"/>
            </a:xfrm>
          </p:grpSpPr>
          <p:sp>
            <p:nvSpPr>
              <p:cNvPr id="48" name="Flowchart: Magnetic Disk 47"/>
              <p:cNvSpPr/>
              <p:nvPr/>
            </p:nvSpPr>
            <p:spPr>
              <a:xfrm>
                <a:off x="5715000" y="1600200"/>
                <a:ext cx="381000" cy="489857"/>
              </a:xfrm>
              <a:prstGeom prst="flowChartMagneticDisk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Flowchart: Magnetic Disk 50"/>
              <p:cNvSpPr/>
              <p:nvPr/>
            </p:nvSpPr>
            <p:spPr>
              <a:xfrm>
                <a:off x="6400800" y="1948543"/>
                <a:ext cx="381000" cy="489857"/>
              </a:xfrm>
              <a:prstGeom prst="flowChartMagneticDisk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Flowchart: Magnetic Disk 51"/>
              <p:cNvSpPr/>
              <p:nvPr/>
            </p:nvSpPr>
            <p:spPr>
              <a:xfrm>
                <a:off x="5715000" y="2209800"/>
                <a:ext cx="381000" cy="489857"/>
              </a:xfrm>
              <a:prstGeom prst="flowChartMagneticDisk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6" name="Straight Arrow Connector 55"/>
            <p:cNvCxnSpPr>
              <a:stCxn id="51" idx="2"/>
            </p:cNvCxnSpPr>
            <p:nvPr/>
          </p:nvCxnSpPr>
          <p:spPr>
            <a:xfrm rot="10800000">
              <a:off x="6096000" y="1905000"/>
              <a:ext cx="304800" cy="288472"/>
            </a:xfrm>
            <a:prstGeom prst="straightConnector1">
              <a:avLst/>
            </a:prstGeom>
            <a:ln w="57150">
              <a:headEnd type="triangl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58" name="Straight Arrow Connector 57"/>
            <p:cNvCxnSpPr>
              <a:stCxn id="51" idx="2"/>
            </p:cNvCxnSpPr>
            <p:nvPr/>
          </p:nvCxnSpPr>
          <p:spPr>
            <a:xfrm rot="10800000" flipV="1">
              <a:off x="6096000" y="2193472"/>
              <a:ext cx="304800" cy="244928"/>
            </a:xfrm>
            <a:prstGeom prst="straightConnector1">
              <a:avLst/>
            </a:prstGeom>
            <a:ln w="57150">
              <a:headEnd type="triangl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6324600" y="1524000"/>
            <a:ext cx="1066800" cy="1099457"/>
            <a:chOff x="5715000" y="1600200"/>
            <a:chExt cx="1066800" cy="1099457"/>
          </a:xfrm>
        </p:grpSpPr>
        <p:grpSp>
          <p:nvGrpSpPr>
            <p:cNvPr id="62" name="Group 61"/>
            <p:cNvGrpSpPr/>
            <p:nvPr/>
          </p:nvGrpSpPr>
          <p:grpSpPr>
            <a:xfrm>
              <a:off x="5715000" y="1600200"/>
              <a:ext cx="1066800" cy="1099457"/>
              <a:chOff x="5715000" y="1600200"/>
              <a:chExt cx="1066800" cy="1099457"/>
            </a:xfrm>
          </p:grpSpPr>
          <p:sp>
            <p:nvSpPr>
              <p:cNvPr id="65" name="Flowchart: Magnetic Disk 64"/>
              <p:cNvSpPr/>
              <p:nvPr/>
            </p:nvSpPr>
            <p:spPr>
              <a:xfrm>
                <a:off x="5715000" y="1600200"/>
                <a:ext cx="381000" cy="489857"/>
              </a:xfrm>
              <a:prstGeom prst="flowChartMagneticDisk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Flowchart: Magnetic Disk 65"/>
              <p:cNvSpPr/>
              <p:nvPr/>
            </p:nvSpPr>
            <p:spPr>
              <a:xfrm>
                <a:off x="6400800" y="1948543"/>
                <a:ext cx="381000" cy="489857"/>
              </a:xfrm>
              <a:prstGeom prst="flowChartMagneticDisk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Flowchart: Magnetic Disk 66"/>
              <p:cNvSpPr/>
              <p:nvPr/>
            </p:nvSpPr>
            <p:spPr>
              <a:xfrm>
                <a:off x="5715000" y="2209800"/>
                <a:ext cx="381000" cy="489857"/>
              </a:xfrm>
              <a:prstGeom prst="flowChartMagneticDisk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3" name="Straight Arrow Connector 62"/>
            <p:cNvCxnSpPr>
              <a:stCxn id="66" idx="2"/>
            </p:cNvCxnSpPr>
            <p:nvPr/>
          </p:nvCxnSpPr>
          <p:spPr>
            <a:xfrm rot="10800000">
              <a:off x="6096000" y="1905000"/>
              <a:ext cx="304800" cy="288472"/>
            </a:xfrm>
            <a:prstGeom prst="straightConnector1">
              <a:avLst/>
            </a:prstGeom>
            <a:ln w="57150">
              <a:headEnd type="triangl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64" name="Straight Arrow Connector 63"/>
            <p:cNvCxnSpPr>
              <a:stCxn id="66" idx="2"/>
            </p:cNvCxnSpPr>
            <p:nvPr/>
          </p:nvCxnSpPr>
          <p:spPr>
            <a:xfrm rot="10800000" flipV="1">
              <a:off x="6096000" y="2193472"/>
              <a:ext cx="304800" cy="244928"/>
            </a:xfrm>
            <a:prstGeom prst="straightConnector1">
              <a:avLst/>
            </a:prstGeom>
            <a:ln w="57150">
              <a:headEnd type="triangl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4343400" y="1600200"/>
            <a:ext cx="1219200" cy="1066800"/>
            <a:chOff x="4724400" y="2286000"/>
            <a:chExt cx="1219200" cy="1066800"/>
          </a:xfrm>
        </p:grpSpPr>
        <p:sp>
          <p:nvSpPr>
            <p:cNvPr id="68" name="Rounded Rectangle 67"/>
            <p:cNvSpPr/>
            <p:nvPr/>
          </p:nvSpPr>
          <p:spPr>
            <a:xfrm>
              <a:off x="4724400" y="2286000"/>
              <a:ext cx="914400" cy="7620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4876800" y="2438400"/>
              <a:ext cx="914400" cy="7620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5029200" y="2590800"/>
              <a:ext cx="914400" cy="7620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smtClean="0">
                  <a:solidFill>
                    <a:schemeClr val="accent1"/>
                  </a:solidFill>
                </a:rPr>
                <a:t>$</a:t>
              </a:r>
              <a:endParaRPr lang="en-US" sz="3600" b="1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73" name="Left Brace 72"/>
          <p:cNvSpPr/>
          <p:nvPr/>
        </p:nvSpPr>
        <p:spPr>
          <a:xfrm>
            <a:off x="5867400" y="1447800"/>
            <a:ext cx="381000" cy="2590800"/>
          </a:xfrm>
          <a:prstGeom prst="leftBrace">
            <a:avLst>
              <a:gd name="adj1" fmla="val 89564"/>
              <a:gd name="adj2" fmla="val 66290"/>
            </a:avLst>
          </a:prstGeom>
          <a:ln w="571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5" name="Straight Arrow Connector 74"/>
          <p:cNvCxnSpPr/>
          <p:nvPr/>
        </p:nvCxnSpPr>
        <p:spPr>
          <a:xfrm flipV="1">
            <a:off x="3581400" y="2438400"/>
            <a:ext cx="838200" cy="304800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77" name="TextBox 76"/>
          <p:cNvSpPr txBox="1"/>
          <p:nvPr/>
        </p:nvSpPr>
        <p:spPr>
          <a:xfrm>
            <a:off x="4114800" y="1143000"/>
            <a:ext cx="10775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Cache</a:t>
            </a:r>
            <a:endParaRPr lang="en-US" sz="2800" dirty="0"/>
          </a:p>
        </p:txBody>
      </p:sp>
      <p:sp>
        <p:nvSpPr>
          <p:cNvPr id="57" name="TextBox 56"/>
          <p:cNvSpPr txBox="1"/>
          <p:nvPr/>
        </p:nvSpPr>
        <p:spPr>
          <a:xfrm>
            <a:off x="0" y="1981200"/>
            <a:ext cx="13653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Page</a:t>
            </a:r>
          </a:p>
          <a:p>
            <a:r>
              <a:rPr lang="en-US" sz="2800" dirty="0" smtClean="0"/>
              <a:t>Request</a:t>
            </a:r>
            <a:endParaRPr lang="en-US" sz="2800" dirty="0"/>
          </a:p>
        </p:txBody>
      </p:sp>
      <p:sp>
        <p:nvSpPr>
          <p:cNvPr id="59" name="TextBox 58"/>
          <p:cNvSpPr txBox="1"/>
          <p:nvPr/>
        </p:nvSpPr>
        <p:spPr>
          <a:xfrm>
            <a:off x="0" y="3962400"/>
            <a:ext cx="13653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Image</a:t>
            </a:r>
          </a:p>
          <a:p>
            <a:r>
              <a:rPr lang="en-US" sz="2800" dirty="0" smtClean="0"/>
              <a:t>Request</a:t>
            </a:r>
            <a:endParaRPr lang="en-US" sz="2800" dirty="0"/>
          </a:p>
        </p:txBody>
      </p:sp>
      <p:sp>
        <p:nvSpPr>
          <p:cNvPr id="4" name="Oval 3"/>
          <p:cNvSpPr/>
          <p:nvPr/>
        </p:nvSpPr>
        <p:spPr>
          <a:xfrm>
            <a:off x="3810000" y="914400"/>
            <a:ext cx="2057400" cy="2133600"/>
          </a:xfrm>
          <a:prstGeom prst="ellipse">
            <a:avLst/>
          </a:prstGeom>
          <a:noFill/>
          <a:ln w="57150">
            <a:solidFill>
              <a:srgbClr xmlns:mc="http://schemas.openxmlformats.org/markup-compatibility/2006" xmlns:a14="http://schemas.microsoft.com/office/drawing/2007/7/7/main" val="FF0000" mc:Ignorable=""/>
            </a:solidFill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2514600" y="3886200"/>
            <a:ext cx="2057400" cy="2133600"/>
          </a:xfrm>
          <a:prstGeom prst="ellipse">
            <a:avLst/>
          </a:prstGeom>
          <a:noFill/>
          <a:ln w="57150">
            <a:solidFill>
              <a:srgbClr xmlns:mc="http://schemas.openxmlformats.org/markup-compatibility/2006" xmlns:a14="http://schemas.microsoft.com/office/drawing/2007/7/7/main" val="FF0000" mc:Ignorable=""/>
            </a:solidFill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1219200"/>
            <a:ext cx="2895600" cy="2362200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rgbClr xmlns:mc="http://schemas.openxmlformats.org/markup-compatibility/2006" xmlns:a14="http://schemas.microsoft.com/office/drawing/2007/7/7/main" val="FF0000" mc:Ignorable="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Different caching schemes!</a:t>
            </a:r>
          </a:p>
        </p:txBody>
      </p:sp>
      <p:cxnSp>
        <p:nvCxnSpPr>
          <p:cNvPr id="16" name="Straight Connector 15"/>
          <p:cNvCxnSpPr>
            <a:stCxn id="4" idx="2"/>
            <a:endCxn id="5" idx="3"/>
          </p:cNvCxnSpPr>
          <p:nvPr/>
        </p:nvCxnSpPr>
        <p:spPr>
          <a:xfrm rot="10800000" flipV="1">
            <a:off x="3200400" y="1981200"/>
            <a:ext cx="609600" cy="419100"/>
          </a:xfrm>
          <a:prstGeom prst="line">
            <a:avLst/>
          </a:prstGeom>
          <a:ln w="76200">
            <a:solidFill>
              <a:srgbClr xmlns:mc="http://schemas.openxmlformats.org/markup-compatibility/2006" xmlns:a14="http://schemas.microsoft.com/office/drawing/2007/7/7/main" val="FF0000" mc:Ignorable="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5" idx="2"/>
            <a:endCxn id="72" idx="1"/>
          </p:cNvCxnSpPr>
          <p:nvPr/>
        </p:nvCxnSpPr>
        <p:spPr>
          <a:xfrm rot="16200000" flipH="1">
            <a:off x="1975620" y="3358379"/>
            <a:ext cx="617258" cy="1063299"/>
          </a:xfrm>
          <a:prstGeom prst="line">
            <a:avLst/>
          </a:prstGeom>
          <a:ln w="76200">
            <a:solidFill>
              <a:srgbClr xmlns:mc="http://schemas.openxmlformats.org/markup-compatibility/2006" xmlns:a14="http://schemas.microsoft.com/office/drawing/2007/7/7/main" val="FF0000" mc:Ignorable="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07/7/12/main" val="184847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Flickr: Photo Sharing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52600" y="1610380"/>
            <a:ext cx="19207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App Servers</a:t>
            </a:r>
            <a:endParaRPr lang="en-US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6934200" y="1143000"/>
            <a:ext cx="16821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Databases</a:t>
            </a:r>
            <a:endParaRPr lang="en-US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533401" y="60198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Cal Henderson, “Scalable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Web Architectures: Common Patterns and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Approaches,” Web 2.0 Expo NYC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984500" y="4353580"/>
            <a:ext cx="1282700" cy="1143000"/>
            <a:chOff x="2667000" y="3657600"/>
            <a:chExt cx="1282700" cy="1143000"/>
          </a:xfrm>
        </p:grpSpPr>
        <p:sp>
          <p:nvSpPr>
            <p:cNvPr id="18" name="Rounded Rectangle 17"/>
            <p:cNvSpPr/>
            <p:nvPr/>
          </p:nvSpPr>
          <p:spPr>
            <a:xfrm>
              <a:off x="2667000" y="3657600"/>
              <a:ext cx="977900" cy="8382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2819400" y="3810000"/>
              <a:ext cx="977900" cy="8382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2971800" y="3962400"/>
              <a:ext cx="977900" cy="8382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smtClean="0">
                  <a:solidFill>
                    <a:schemeClr val="accent1"/>
                  </a:solidFill>
                </a:rPr>
                <a:t>$</a:t>
              </a:r>
              <a:endParaRPr lang="en-US" sz="3600" b="1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3048000" y="5496580"/>
            <a:ext cx="10775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Cache</a:t>
            </a:r>
            <a:endParaRPr lang="en-US" sz="2800" dirty="0"/>
          </a:p>
        </p:txBody>
      </p:sp>
      <p:grpSp>
        <p:nvGrpSpPr>
          <p:cNvPr id="9" name="Group 8"/>
          <p:cNvGrpSpPr/>
          <p:nvPr/>
        </p:nvGrpSpPr>
        <p:grpSpPr>
          <a:xfrm>
            <a:off x="685800" y="2286000"/>
            <a:ext cx="4953000" cy="1219200"/>
            <a:chOff x="1600200" y="2286000"/>
            <a:chExt cx="4953000" cy="1219200"/>
          </a:xfrm>
        </p:grpSpPr>
        <p:cxnSp>
          <p:nvCxnSpPr>
            <p:cNvPr id="26" name="Straight Arrow Connector 25"/>
            <p:cNvCxnSpPr/>
            <p:nvPr/>
          </p:nvCxnSpPr>
          <p:spPr>
            <a:xfrm>
              <a:off x="4495800" y="3200400"/>
              <a:ext cx="2057400" cy="1588"/>
            </a:xfrm>
            <a:prstGeom prst="straightConnector1">
              <a:avLst/>
            </a:prstGeom>
            <a:ln w="57150">
              <a:headEnd type="non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1600200" y="2895600"/>
              <a:ext cx="1600200" cy="1588"/>
            </a:xfrm>
            <a:prstGeom prst="straightConnector1">
              <a:avLst/>
            </a:prstGeom>
            <a:ln w="57150">
              <a:headEnd type="non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grpSp>
          <p:nvGrpSpPr>
            <p:cNvPr id="8" name="Group 7"/>
            <p:cNvGrpSpPr/>
            <p:nvPr/>
          </p:nvGrpSpPr>
          <p:grpSpPr>
            <a:xfrm>
              <a:off x="3200400" y="2286000"/>
              <a:ext cx="1295400" cy="1219200"/>
              <a:chOff x="3200400" y="2286000"/>
              <a:chExt cx="1295400" cy="1219200"/>
            </a:xfrm>
          </p:grpSpPr>
          <p:sp>
            <p:nvSpPr>
              <p:cNvPr id="15" name="Rounded Rectangle 14"/>
              <p:cNvSpPr/>
              <p:nvPr/>
            </p:nvSpPr>
            <p:spPr>
              <a:xfrm>
                <a:off x="3200400" y="2286000"/>
                <a:ext cx="990600" cy="914400"/>
              </a:xfrm>
              <a:prstGeom prst="roundRect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ounded Rectangle 27"/>
              <p:cNvSpPr/>
              <p:nvPr/>
            </p:nvSpPr>
            <p:spPr>
              <a:xfrm>
                <a:off x="3352800" y="2438400"/>
                <a:ext cx="990600" cy="914400"/>
              </a:xfrm>
              <a:prstGeom prst="roundRect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3505200" y="2590800"/>
                <a:ext cx="990600" cy="914400"/>
              </a:xfrm>
              <a:prstGeom prst="roundRect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7772400" y="2590800"/>
            <a:ext cx="1143000" cy="489857"/>
            <a:chOff x="6781800" y="2743200"/>
            <a:chExt cx="1600200" cy="685800"/>
          </a:xfrm>
        </p:grpSpPr>
        <p:sp>
          <p:nvSpPr>
            <p:cNvPr id="17" name="Flowchart: Magnetic Disk 16"/>
            <p:cNvSpPr/>
            <p:nvPr/>
          </p:nvSpPr>
          <p:spPr>
            <a:xfrm>
              <a:off x="6781800" y="2743200"/>
              <a:ext cx="533400" cy="6858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Magnetic Disk 35"/>
            <p:cNvSpPr/>
            <p:nvPr/>
          </p:nvSpPr>
          <p:spPr>
            <a:xfrm>
              <a:off x="7848600" y="2743200"/>
              <a:ext cx="533400" cy="6858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/>
            <p:cNvCxnSpPr>
              <a:stCxn id="36" idx="2"/>
              <a:endCxn id="17" idx="4"/>
            </p:cNvCxnSpPr>
            <p:nvPr/>
          </p:nvCxnSpPr>
          <p:spPr>
            <a:xfrm rot="10800000">
              <a:off x="7315200" y="3086100"/>
              <a:ext cx="533400" cy="1588"/>
            </a:xfrm>
            <a:prstGeom prst="straightConnector1">
              <a:avLst/>
            </a:prstGeom>
            <a:ln w="57150">
              <a:headEnd type="triangl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7772400" y="1981200"/>
            <a:ext cx="1143000" cy="489857"/>
            <a:chOff x="6781800" y="2743200"/>
            <a:chExt cx="1600200" cy="685800"/>
          </a:xfrm>
        </p:grpSpPr>
        <p:sp>
          <p:nvSpPr>
            <p:cNvPr id="42" name="Flowchart: Magnetic Disk 41"/>
            <p:cNvSpPr/>
            <p:nvPr/>
          </p:nvSpPr>
          <p:spPr>
            <a:xfrm>
              <a:off x="6781800" y="2743200"/>
              <a:ext cx="533400" cy="6858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lowchart: Magnetic Disk 42"/>
            <p:cNvSpPr/>
            <p:nvPr/>
          </p:nvSpPr>
          <p:spPr>
            <a:xfrm>
              <a:off x="7848600" y="2743200"/>
              <a:ext cx="533400" cy="6858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Arrow Connector 43"/>
            <p:cNvCxnSpPr>
              <a:stCxn id="43" idx="2"/>
              <a:endCxn id="42" idx="4"/>
            </p:cNvCxnSpPr>
            <p:nvPr/>
          </p:nvCxnSpPr>
          <p:spPr>
            <a:xfrm rot="10800000">
              <a:off x="7315200" y="3086100"/>
              <a:ext cx="533400" cy="1588"/>
            </a:xfrm>
            <a:prstGeom prst="straightConnector1">
              <a:avLst/>
            </a:prstGeom>
            <a:ln w="57150">
              <a:headEnd type="triangl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762000" y="4429780"/>
            <a:ext cx="7467600" cy="1524000"/>
            <a:chOff x="685800" y="3886200"/>
            <a:chExt cx="7467600" cy="1524000"/>
          </a:xfrm>
        </p:grpSpPr>
        <p:grpSp>
          <p:nvGrpSpPr>
            <p:cNvPr id="32" name="Group 31"/>
            <p:cNvGrpSpPr/>
            <p:nvPr/>
          </p:nvGrpSpPr>
          <p:grpSpPr>
            <a:xfrm>
              <a:off x="685800" y="3896380"/>
              <a:ext cx="6932256" cy="1513820"/>
              <a:chOff x="152400" y="4800600"/>
              <a:chExt cx="6932256" cy="1513820"/>
            </a:xfrm>
          </p:grpSpPr>
          <p:sp>
            <p:nvSpPr>
              <p:cNvPr id="14" name="Flowchart: Magnetic Disk 13"/>
              <p:cNvSpPr/>
              <p:nvPr/>
            </p:nvSpPr>
            <p:spPr>
              <a:xfrm>
                <a:off x="5257800" y="4800600"/>
                <a:ext cx="685800" cy="914400"/>
              </a:xfrm>
              <a:prstGeom prst="flowChartMagneticDisk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5867400" y="5791200"/>
                <a:ext cx="121725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/>
                  <a:t>Images</a:t>
                </a:r>
                <a:endParaRPr lang="en-US" sz="2800" dirty="0"/>
              </a:p>
            </p:txBody>
          </p:sp>
          <p:cxnSp>
            <p:nvCxnSpPr>
              <p:cNvPr id="29" name="Straight Arrow Connector 28"/>
              <p:cNvCxnSpPr>
                <a:endCxn id="14" idx="2"/>
              </p:cNvCxnSpPr>
              <p:nvPr/>
            </p:nvCxnSpPr>
            <p:spPr>
              <a:xfrm>
                <a:off x="3657600" y="5257800"/>
                <a:ext cx="1600200" cy="1588"/>
              </a:xfrm>
              <a:prstGeom prst="straightConnector1">
                <a:avLst/>
              </a:prstGeom>
              <a:ln w="57150">
                <a:headEnd type="none" w="med" len="med"/>
                <a:tailEnd type="triangl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  <p:cxnSp>
            <p:nvCxnSpPr>
              <p:cNvPr id="31" name="Straight Arrow Connector 30"/>
              <p:cNvCxnSpPr/>
              <p:nvPr/>
            </p:nvCxnSpPr>
            <p:spPr>
              <a:xfrm>
                <a:off x="152400" y="5247620"/>
                <a:ext cx="2133600" cy="1588"/>
              </a:xfrm>
              <a:prstGeom prst="straightConnector1">
                <a:avLst/>
              </a:prstGeom>
              <a:ln w="57150">
                <a:headEnd type="none" w="med" len="med"/>
                <a:tailEnd type="triangle" w="med" len="med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</p:grpSp>
        <p:sp>
          <p:nvSpPr>
            <p:cNvPr id="45" name="Flowchart: Magnetic Disk 44"/>
            <p:cNvSpPr/>
            <p:nvPr/>
          </p:nvSpPr>
          <p:spPr>
            <a:xfrm>
              <a:off x="6629400" y="3886200"/>
              <a:ext cx="685800" cy="9144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lowchart: Magnetic Disk 45"/>
            <p:cNvSpPr/>
            <p:nvPr/>
          </p:nvSpPr>
          <p:spPr>
            <a:xfrm>
              <a:off x="7467600" y="3886200"/>
              <a:ext cx="685800" cy="914400"/>
            </a:xfrm>
            <a:prstGeom prst="flowChartMagneticDisk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6324600" y="2819400"/>
            <a:ext cx="1066800" cy="1099457"/>
            <a:chOff x="5715000" y="1600200"/>
            <a:chExt cx="1066800" cy="1099457"/>
          </a:xfrm>
        </p:grpSpPr>
        <p:grpSp>
          <p:nvGrpSpPr>
            <p:cNvPr id="53" name="Group 52"/>
            <p:cNvGrpSpPr/>
            <p:nvPr/>
          </p:nvGrpSpPr>
          <p:grpSpPr>
            <a:xfrm>
              <a:off x="5715000" y="1600200"/>
              <a:ext cx="1066800" cy="1099457"/>
              <a:chOff x="5715000" y="1600200"/>
              <a:chExt cx="1066800" cy="1099457"/>
            </a:xfrm>
          </p:grpSpPr>
          <p:sp>
            <p:nvSpPr>
              <p:cNvPr id="48" name="Flowchart: Magnetic Disk 47"/>
              <p:cNvSpPr/>
              <p:nvPr/>
            </p:nvSpPr>
            <p:spPr>
              <a:xfrm>
                <a:off x="5715000" y="1600200"/>
                <a:ext cx="381000" cy="489857"/>
              </a:xfrm>
              <a:prstGeom prst="flowChartMagneticDisk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Flowchart: Magnetic Disk 50"/>
              <p:cNvSpPr/>
              <p:nvPr/>
            </p:nvSpPr>
            <p:spPr>
              <a:xfrm>
                <a:off x="6400800" y="1948543"/>
                <a:ext cx="381000" cy="489857"/>
              </a:xfrm>
              <a:prstGeom prst="flowChartMagneticDisk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Flowchart: Magnetic Disk 51"/>
              <p:cNvSpPr/>
              <p:nvPr/>
            </p:nvSpPr>
            <p:spPr>
              <a:xfrm>
                <a:off x="5715000" y="2209800"/>
                <a:ext cx="381000" cy="489857"/>
              </a:xfrm>
              <a:prstGeom prst="flowChartMagneticDisk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56" name="Straight Arrow Connector 55"/>
            <p:cNvCxnSpPr>
              <a:stCxn id="51" idx="2"/>
            </p:cNvCxnSpPr>
            <p:nvPr/>
          </p:nvCxnSpPr>
          <p:spPr>
            <a:xfrm rot="10800000">
              <a:off x="6096000" y="1905000"/>
              <a:ext cx="304800" cy="288472"/>
            </a:xfrm>
            <a:prstGeom prst="straightConnector1">
              <a:avLst/>
            </a:prstGeom>
            <a:ln w="57150">
              <a:headEnd type="triangl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58" name="Straight Arrow Connector 57"/>
            <p:cNvCxnSpPr>
              <a:stCxn id="51" idx="2"/>
            </p:cNvCxnSpPr>
            <p:nvPr/>
          </p:nvCxnSpPr>
          <p:spPr>
            <a:xfrm rot="10800000" flipV="1">
              <a:off x="6096000" y="2193472"/>
              <a:ext cx="304800" cy="244928"/>
            </a:xfrm>
            <a:prstGeom prst="straightConnector1">
              <a:avLst/>
            </a:prstGeom>
            <a:ln w="57150">
              <a:headEnd type="triangl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6324600" y="1524000"/>
            <a:ext cx="1066800" cy="1099457"/>
            <a:chOff x="5715000" y="1600200"/>
            <a:chExt cx="1066800" cy="1099457"/>
          </a:xfrm>
        </p:grpSpPr>
        <p:grpSp>
          <p:nvGrpSpPr>
            <p:cNvPr id="62" name="Group 61"/>
            <p:cNvGrpSpPr/>
            <p:nvPr/>
          </p:nvGrpSpPr>
          <p:grpSpPr>
            <a:xfrm>
              <a:off x="5715000" y="1600200"/>
              <a:ext cx="1066800" cy="1099457"/>
              <a:chOff x="5715000" y="1600200"/>
              <a:chExt cx="1066800" cy="1099457"/>
            </a:xfrm>
          </p:grpSpPr>
          <p:sp>
            <p:nvSpPr>
              <p:cNvPr id="65" name="Flowchart: Magnetic Disk 64"/>
              <p:cNvSpPr/>
              <p:nvPr/>
            </p:nvSpPr>
            <p:spPr>
              <a:xfrm>
                <a:off x="5715000" y="1600200"/>
                <a:ext cx="381000" cy="489857"/>
              </a:xfrm>
              <a:prstGeom prst="flowChartMagneticDisk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Flowchart: Magnetic Disk 65"/>
              <p:cNvSpPr/>
              <p:nvPr/>
            </p:nvSpPr>
            <p:spPr>
              <a:xfrm>
                <a:off x="6400800" y="1948543"/>
                <a:ext cx="381000" cy="489857"/>
              </a:xfrm>
              <a:prstGeom prst="flowChartMagneticDisk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Flowchart: Magnetic Disk 66"/>
              <p:cNvSpPr/>
              <p:nvPr/>
            </p:nvSpPr>
            <p:spPr>
              <a:xfrm>
                <a:off x="5715000" y="2209800"/>
                <a:ext cx="381000" cy="489857"/>
              </a:xfrm>
              <a:prstGeom prst="flowChartMagneticDisk">
                <a:avLst/>
              </a:prstGeom>
              <a:ln w="57150"/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3" name="Straight Arrow Connector 62"/>
            <p:cNvCxnSpPr>
              <a:stCxn id="66" idx="2"/>
            </p:cNvCxnSpPr>
            <p:nvPr/>
          </p:nvCxnSpPr>
          <p:spPr>
            <a:xfrm rot="10800000">
              <a:off x="6096000" y="1905000"/>
              <a:ext cx="304800" cy="288472"/>
            </a:xfrm>
            <a:prstGeom prst="straightConnector1">
              <a:avLst/>
            </a:prstGeom>
            <a:ln w="57150">
              <a:headEnd type="triangl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64" name="Straight Arrow Connector 63"/>
            <p:cNvCxnSpPr>
              <a:stCxn id="66" idx="2"/>
            </p:cNvCxnSpPr>
            <p:nvPr/>
          </p:nvCxnSpPr>
          <p:spPr>
            <a:xfrm rot="10800000" flipV="1">
              <a:off x="6096000" y="2193472"/>
              <a:ext cx="304800" cy="244928"/>
            </a:xfrm>
            <a:prstGeom prst="straightConnector1">
              <a:avLst/>
            </a:prstGeom>
            <a:ln w="57150">
              <a:headEnd type="triangl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4343400" y="1600200"/>
            <a:ext cx="1219200" cy="1066800"/>
            <a:chOff x="4724400" y="2286000"/>
            <a:chExt cx="1219200" cy="1066800"/>
          </a:xfrm>
        </p:grpSpPr>
        <p:sp>
          <p:nvSpPr>
            <p:cNvPr id="68" name="Rounded Rectangle 67"/>
            <p:cNvSpPr/>
            <p:nvPr/>
          </p:nvSpPr>
          <p:spPr>
            <a:xfrm>
              <a:off x="4724400" y="2286000"/>
              <a:ext cx="914400" cy="7620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4876800" y="2438400"/>
              <a:ext cx="914400" cy="7620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5029200" y="2590800"/>
              <a:ext cx="914400" cy="7620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3600" b="1" dirty="0" smtClean="0">
                  <a:solidFill>
                    <a:schemeClr val="accent1"/>
                  </a:solidFill>
                </a:rPr>
                <a:t>$</a:t>
              </a:r>
              <a:endParaRPr lang="en-US" sz="3600" b="1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73" name="Left Brace 72"/>
          <p:cNvSpPr/>
          <p:nvPr/>
        </p:nvSpPr>
        <p:spPr>
          <a:xfrm>
            <a:off x="5867400" y="1447800"/>
            <a:ext cx="381000" cy="2590800"/>
          </a:xfrm>
          <a:prstGeom prst="leftBrace">
            <a:avLst>
              <a:gd name="adj1" fmla="val 89564"/>
              <a:gd name="adj2" fmla="val 66290"/>
            </a:avLst>
          </a:prstGeom>
          <a:ln w="57150"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5" name="Straight Arrow Connector 74"/>
          <p:cNvCxnSpPr/>
          <p:nvPr/>
        </p:nvCxnSpPr>
        <p:spPr>
          <a:xfrm flipV="1">
            <a:off x="3581400" y="2438400"/>
            <a:ext cx="838200" cy="304800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77" name="TextBox 76"/>
          <p:cNvSpPr txBox="1"/>
          <p:nvPr/>
        </p:nvSpPr>
        <p:spPr>
          <a:xfrm>
            <a:off x="4114800" y="1143000"/>
            <a:ext cx="10775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Cache</a:t>
            </a:r>
            <a:endParaRPr lang="en-US" sz="2800" dirty="0"/>
          </a:p>
        </p:txBody>
      </p:sp>
      <p:sp>
        <p:nvSpPr>
          <p:cNvPr id="57" name="TextBox 56"/>
          <p:cNvSpPr txBox="1"/>
          <p:nvPr/>
        </p:nvSpPr>
        <p:spPr>
          <a:xfrm>
            <a:off x="0" y="1981200"/>
            <a:ext cx="13653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Page</a:t>
            </a:r>
          </a:p>
          <a:p>
            <a:r>
              <a:rPr lang="en-US" sz="2800" dirty="0" smtClean="0"/>
              <a:t>Request</a:t>
            </a:r>
            <a:endParaRPr lang="en-US" sz="2800" dirty="0"/>
          </a:p>
        </p:txBody>
      </p:sp>
      <p:sp>
        <p:nvSpPr>
          <p:cNvPr id="59" name="TextBox 58"/>
          <p:cNvSpPr txBox="1"/>
          <p:nvPr/>
        </p:nvSpPr>
        <p:spPr>
          <a:xfrm>
            <a:off x="0" y="3962400"/>
            <a:ext cx="13653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Image</a:t>
            </a:r>
          </a:p>
          <a:p>
            <a:r>
              <a:rPr lang="en-US" sz="2800" dirty="0" smtClean="0"/>
              <a:t>Request</a:t>
            </a:r>
            <a:endParaRPr lang="en-US" sz="2800" dirty="0"/>
          </a:p>
        </p:txBody>
      </p:sp>
      <p:sp>
        <p:nvSpPr>
          <p:cNvPr id="72" name="Oval 71"/>
          <p:cNvSpPr/>
          <p:nvPr/>
        </p:nvSpPr>
        <p:spPr>
          <a:xfrm>
            <a:off x="7600950" y="1752600"/>
            <a:ext cx="1543050" cy="1600200"/>
          </a:xfrm>
          <a:prstGeom prst="ellipse">
            <a:avLst/>
          </a:prstGeom>
          <a:noFill/>
          <a:ln w="57150">
            <a:solidFill>
              <a:srgbClr xmlns:mc="http://schemas.openxmlformats.org/markup-compatibility/2006" xmlns:a14="http://schemas.microsoft.com/office/drawing/2007/7/7/main" val="FF0000" mc:Ignorable=""/>
            </a:solidFill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438400" y="2438400"/>
            <a:ext cx="2895600" cy="2362200"/>
          </a:xfrm>
          <a:prstGeom prst="rect">
            <a:avLst/>
          </a:prstGeom>
          <a:solidFill>
            <a:schemeClr val="bg1">
              <a:lumMod val="95000"/>
            </a:schemeClr>
          </a:solidFill>
          <a:ln w="76200">
            <a:solidFill>
              <a:srgbClr xmlns:mc="http://schemas.openxmlformats.org/markup-compatibility/2006" xmlns:a14="http://schemas.microsoft.com/office/drawing/2007/7/7/main" val="FF0000" mc:Ignorable="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Different partitioning and replication schemes!</a:t>
            </a:r>
          </a:p>
        </p:txBody>
      </p:sp>
      <p:cxnSp>
        <p:nvCxnSpPr>
          <p:cNvPr id="16" name="Straight Connector 15"/>
          <p:cNvCxnSpPr>
            <a:stCxn id="80" idx="3"/>
            <a:endCxn id="5" idx="3"/>
          </p:cNvCxnSpPr>
          <p:nvPr/>
        </p:nvCxnSpPr>
        <p:spPr>
          <a:xfrm rot="5400000">
            <a:off x="5348865" y="2722591"/>
            <a:ext cx="882044" cy="911774"/>
          </a:xfrm>
          <a:prstGeom prst="line">
            <a:avLst/>
          </a:prstGeom>
          <a:ln w="76200">
            <a:solidFill>
              <a:srgbClr xmlns:mc="http://schemas.openxmlformats.org/markup-compatibility/2006" xmlns:a14="http://schemas.microsoft.com/office/drawing/2007/7/7/main" val="FF0000" mc:Ignorable="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5" idx="3"/>
            <a:endCxn id="72" idx="3"/>
          </p:cNvCxnSpPr>
          <p:nvPr/>
        </p:nvCxnSpPr>
        <p:spPr>
          <a:xfrm flipV="1">
            <a:off x="5334000" y="3118456"/>
            <a:ext cx="2492924" cy="501044"/>
          </a:xfrm>
          <a:prstGeom prst="line">
            <a:avLst/>
          </a:prstGeom>
          <a:ln w="76200">
            <a:solidFill>
              <a:srgbClr xmlns:mc="http://schemas.openxmlformats.org/markup-compatibility/2006" xmlns:a14="http://schemas.microsoft.com/office/drawing/2007/7/7/main" val="FF0000" mc:Ignorable="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Oval 79"/>
          <p:cNvSpPr/>
          <p:nvPr/>
        </p:nvSpPr>
        <p:spPr>
          <a:xfrm>
            <a:off x="6019800" y="1371600"/>
            <a:ext cx="1543050" cy="1600200"/>
          </a:xfrm>
          <a:prstGeom prst="ellipse">
            <a:avLst/>
          </a:prstGeom>
          <a:noFill/>
          <a:ln w="57150">
            <a:solidFill>
              <a:srgbClr xmlns:mc="http://schemas.openxmlformats.org/markup-compatibility/2006" xmlns:a14="http://schemas.microsoft.com/office/drawing/2007/7/7/main" val="FF0000" mc:Ignorable=""/>
            </a:solidFill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07/7/12/main" val="307614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Differences for good reason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Choices depend on many things</a:t>
            </a:r>
            <a:endParaRPr lang="en-US" dirty="0"/>
          </a:p>
          <a:p>
            <a:pPr lvl="1">
              <a:buFont typeface="Arial" charset="0"/>
              <a:buChar char="•"/>
            </a:pPr>
            <a:r>
              <a:rPr lang="en-US" dirty="0"/>
              <a:t>Component </a:t>
            </a:r>
            <a:r>
              <a:rPr lang="en-US" dirty="0" smtClean="0"/>
              <a:t>performance and resource requirements</a:t>
            </a:r>
            <a:endParaRPr lang="en-US" dirty="0"/>
          </a:p>
          <a:p>
            <a:pPr lvl="1">
              <a:buFont typeface="Arial" charset="0"/>
              <a:buChar char="•"/>
            </a:pPr>
            <a:r>
              <a:rPr lang="en-US" dirty="0"/>
              <a:t>Workload </a:t>
            </a:r>
            <a:r>
              <a:rPr lang="en-US" dirty="0" smtClean="0"/>
              <a:t>distribution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Persistent data distribution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Read/write rates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Intermediate data sizes</a:t>
            </a:r>
          </a:p>
          <a:p>
            <a:pPr lvl="1">
              <a:buFont typeface="Arial" charset="0"/>
              <a:buChar char="•"/>
            </a:pPr>
            <a:r>
              <a:rPr lang="en-US" dirty="0"/>
              <a:t>Consistency requirements</a:t>
            </a:r>
          </a:p>
          <a:p>
            <a:pPr lvl="1">
              <a:buFont typeface="Arial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07/7/12/main" val="1006728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Differences for good reason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Choices depend on many things</a:t>
            </a:r>
            <a:endParaRPr lang="en-US" dirty="0"/>
          </a:p>
          <a:p>
            <a:pPr lvl="1">
              <a:buFont typeface="Arial" charset="0"/>
              <a:buChar char="•"/>
            </a:pPr>
            <a:r>
              <a:rPr lang="en-US" dirty="0"/>
              <a:t>Component </a:t>
            </a:r>
            <a:r>
              <a:rPr lang="en-US" dirty="0" smtClean="0"/>
              <a:t>performance and resource requirements</a:t>
            </a:r>
            <a:endParaRPr lang="en-US" dirty="0"/>
          </a:p>
          <a:p>
            <a:pPr lvl="1">
              <a:buFont typeface="Arial" charset="0"/>
              <a:buChar char="•"/>
            </a:pPr>
            <a:r>
              <a:rPr lang="en-US" dirty="0"/>
              <a:t>Workload </a:t>
            </a:r>
            <a:r>
              <a:rPr lang="en-US" dirty="0" smtClean="0"/>
              <a:t>distribution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Persistent data distribution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Read/write rates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Intermediate data sizes</a:t>
            </a:r>
          </a:p>
          <a:p>
            <a:pPr lvl="1">
              <a:buFont typeface="Arial" charset="0"/>
              <a:buChar char="•"/>
            </a:pPr>
            <a:r>
              <a:rPr lang="en-US" dirty="0"/>
              <a:t>Consistency requirements</a:t>
            </a:r>
          </a:p>
          <a:p>
            <a:pPr lvl="1">
              <a:buFont typeface="Arial" charset="0"/>
              <a:buChar char="•"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257800" y="1752600"/>
            <a:ext cx="3581400" cy="30480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762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These are all measurable in real systems!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07/7/12/main" val="679489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07/7/7/main" val="1F497D" mc:Ignorable=""/>
      </a:dk2>
      <a:lt2>
        <a:srgbClr xmlns:mc="http://schemas.openxmlformats.org/markup-compatibility/2006" xmlns:a14="http://schemas.microsoft.com/office/drawing/2007/7/7/main" val="EEECE1" mc:Ignorable=""/>
      </a:lt2>
      <a:accent1>
        <a:srgbClr xmlns:mc="http://schemas.openxmlformats.org/markup-compatibility/2006" xmlns:a14="http://schemas.microsoft.com/office/drawing/2007/7/7/main" val="4F81BD" mc:Ignorable=""/>
      </a:accent1>
      <a:accent2>
        <a:srgbClr xmlns:mc="http://schemas.openxmlformats.org/markup-compatibility/2006" xmlns:a14="http://schemas.microsoft.com/office/drawing/2007/7/7/main" val="C0504D" mc:Ignorable=""/>
      </a:accent2>
      <a:accent3>
        <a:srgbClr xmlns:mc="http://schemas.openxmlformats.org/markup-compatibility/2006" xmlns:a14="http://schemas.microsoft.com/office/drawing/2007/7/7/main" val="9BBB59" mc:Ignorable=""/>
      </a:accent3>
      <a:accent4>
        <a:srgbClr xmlns:mc="http://schemas.openxmlformats.org/markup-compatibility/2006" xmlns:a14="http://schemas.microsoft.com/office/drawing/2007/7/7/main" val="8064A2" mc:Ignorable=""/>
      </a:accent4>
      <a:accent5>
        <a:srgbClr xmlns:mc="http://schemas.openxmlformats.org/markup-compatibility/2006" xmlns:a14="http://schemas.microsoft.com/office/drawing/2007/7/7/main" val="4BACC6" mc:Ignorable=""/>
      </a:accent5>
      <a:accent6>
        <a:srgbClr xmlns:mc="http://schemas.openxmlformats.org/markup-compatibility/2006" xmlns:a14="http://schemas.microsoft.com/office/drawing/2007/7/7/main" val="F79646" mc:Ignorable=""/>
      </a:accent6>
      <a:hlink>
        <a:srgbClr xmlns:mc="http://schemas.openxmlformats.org/markup-compatibility/2006" xmlns:a14="http://schemas.microsoft.com/office/drawing/2007/7/7/main" val="0000FF" mc:Ignorable=""/>
      </a:hlink>
      <a:folHlink>
        <a:srgbClr xmlns:mc="http://schemas.openxmlformats.org/markup-compatibility/2006" xmlns:a14="http://schemas.microsoft.com/office/drawing/2007/7/7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07/7/7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07/7/7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07/7/7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07/7/7/main" val="1F497D" mc:Ignorable=""/>
      </a:dk2>
      <a:lt2>
        <a:srgbClr xmlns:mc="http://schemas.openxmlformats.org/markup-compatibility/2006" xmlns:a14="http://schemas.microsoft.com/office/drawing/2007/7/7/main" val="EEECE1" mc:Ignorable=""/>
      </a:lt2>
      <a:accent1>
        <a:srgbClr xmlns:mc="http://schemas.openxmlformats.org/markup-compatibility/2006" xmlns:a14="http://schemas.microsoft.com/office/drawing/2007/7/7/main" val="4F81BD" mc:Ignorable=""/>
      </a:accent1>
      <a:accent2>
        <a:srgbClr xmlns:mc="http://schemas.openxmlformats.org/markup-compatibility/2006" xmlns:a14="http://schemas.microsoft.com/office/drawing/2007/7/7/main" val="C0504D" mc:Ignorable=""/>
      </a:accent2>
      <a:accent3>
        <a:srgbClr xmlns:mc="http://schemas.openxmlformats.org/markup-compatibility/2006" xmlns:a14="http://schemas.microsoft.com/office/drawing/2007/7/7/main" val="9BBB59" mc:Ignorable=""/>
      </a:accent3>
      <a:accent4>
        <a:srgbClr xmlns:mc="http://schemas.openxmlformats.org/markup-compatibility/2006" xmlns:a14="http://schemas.microsoft.com/office/drawing/2007/7/7/main" val="8064A2" mc:Ignorable=""/>
      </a:accent4>
      <a:accent5>
        <a:srgbClr xmlns:mc="http://schemas.openxmlformats.org/markup-compatibility/2006" xmlns:a14="http://schemas.microsoft.com/office/drawing/2007/7/7/main" val="4BACC6" mc:Ignorable=""/>
      </a:accent5>
      <a:accent6>
        <a:srgbClr xmlns:mc="http://schemas.openxmlformats.org/markup-compatibility/2006" xmlns:a14="http://schemas.microsoft.com/office/drawing/2007/7/7/main" val="F79646" mc:Ignorable=""/>
      </a:accent6>
      <a:hlink>
        <a:srgbClr xmlns:mc="http://schemas.openxmlformats.org/markup-compatibility/2006" xmlns:a14="http://schemas.microsoft.com/office/drawing/2007/7/7/main" val="0000FF" mc:Ignorable=""/>
      </a:hlink>
      <a:folHlink>
        <a:srgbClr xmlns:mc="http://schemas.openxmlformats.org/markup-compatibility/2006" xmlns:a14="http://schemas.microsoft.com/office/drawing/2007/7/7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07/7/7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07/7/7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07/7/7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2009-05-20T07:48:21Z</outs:dateTime>
      <outs:isPinned>true</outs:isPinned>
    </outs:relatedDate>
    <outs:relatedDate>
      <outs:type>2</outs:type>
      <outs:displayName>Created</outs:displayName>
      <outs:dateTime>2009-03-03T16:31:16Z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Emre Kiciman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Emre Kiciman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1830068A-977D-4158-98B3-194712EA9E21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3051</TotalTime>
  <Words>1096</Words>
  <Application>Microsoft Office PowerPoint</Application>
  <PresentationFormat>On-screen Show (4:3)</PresentationFormat>
  <Paragraphs>324</Paragraphs>
  <Slides>28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Office Theme</vt:lpstr>
      <vt:lpstr>Visio</vt:lpstr>
      <vt:lpstr>Fluxo: Simple Service Compiler </vt:lpstr>
      <vt:lpstr>Architecting Internet Services</vt:lpstr>
      <vt:lpstr>Flickr: Photo Sharing</vt:lpstr>
      <vt:lpstr>Common Architectural Patterns</vt:lpstr>
      <vt:lpstr>Everyone does it differently!</vt:lpstr>
      <vt:lpstr>Flickr: Photo Sharing</vt:lpstr>
      <vt:lpstr>Flickr: Photo Sharing</vt:lpstr>
      <vt:lpstr>Differences for good reason</vt:lpstr>
      <vt:lpstr>Differences for good reason</vt:lpstr>
      <vt:lpstr>Differences for good reason</vt:lpstr>
      <vt:lpstr>Fluxo</vt:lpstr>
      <vt:lpstr>Architecture</vt:lpstr>
      <vt:lpstr>Dataflow Program</vt:lpstr>
      <vt:lpstr>What do We Annotate?</vt:lpstr>
      <vt:lpstr>What do We Measure?</vt:lpstr>
      <vt:lpstr>How do we transform? Caching</vt:lpstr>
      <vt:lpstr>How do we transform? Caching</vt:lpstr>
      <vt:lpstr>So, where do we put a cache?</vt:lpstr>
      <vt:lpstr>Related Work</vt:lpstr>
      <vt:lpstr>Conclusion</vt:lpstr>
      <vt:lpstr>Extra Slides</vt:lpstr>
      <vt:lpstr>Utility Computing Infrastructure</vt:lpstr>
      <vt:lpstr>Flickr: Photo Sharing</vt:lpstr>
      <vt:lpstr>Fault Model</vt:lpstr>
      <vt:lpstr>Storage Model</vt:lpstr>
      <vt:lpstr>Getting our feet wet…</vt:lpstr>
      <vt:lpstr>Caching choices vary by workload</vt:lpstr>
      <vt:lpstr>Example #2: Pre/post compute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Fluxo – Simple Service Compiler Improving service behavior through logging and analysis</dc:title>
  <dc:creator>Emre Kiciman</dc:creator>
  <cp:lastModifiedBy>Emre Kiciman</cp:lastModifiedBy>
  <cp:revision>100</cp:revision>
  <dcterms:created xsi:type="dcterms:W3CDTF">2009-03-03T16:31:16Z</dcterms:created>
  <dcterms:modified xsi:type="dcterms:W3CDTF">2009-05-21T14:04:19Z</dcterms:modified>
</cp:coreProperties>
</file>