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8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37"/>
  </p:notesMasterIdLst>
  <p:handoutMasterIdLst>
    <p:handoutMasterId r:id="rId38"/>
  </p:handoutMasterIdLst>
  <p:sldIdLst>
    <p:sldId id="540" r:id="rId2"/>
    <p:sldId id="549" r:id="rId3"/>
    <p:sldId id="555" r:id="rId4"/>
    <p:sldId id="491" r:id="rId5"/>
    <p:sldId id="556" r:id="rId6"/>
    <p:sldId id="492" r:id="rId7"/>
    <p:sldId id="493" r:id="rId8"/>
    <p:sldId id="495" r:id="rId9"/>
    <p:sldId id="496" r:id="rId10"/>
    <p:sldId id="542" r:id="rId11"/>
    <p:sldId id="498" r:id="rId12"/>
    <p:sldId id="553" r:id="rId13"/>
    <p:sldId id="557" r:id="rId14"/>
    <p:sldId id="500" r:id="rId15"/>
    <p:sldId id="550" r:id="rId16"/>
    <p:sldId id="505" r:id="rId17"/>
    <p:sldId id="558" r:id="rId18"/>
    <p:sldId id="511" r:id="rId19"/>
    <p:sldId id="559" r:id="rId20"/>
    <p:sldId id="515" r:id="rId21"/>
    <p:sldId id="516" r:id="rId22"/>
    <p:sldId id="551" r:id="rId23"/>
    <p:sldId id="518" r:id="rId24"/>
    <p:sldId id="519" r:id="rId25"/>
    <p:sldId id="520" r:id="rId26"/>
    <p:sldId id="521" r:id="rId27"/>
    <p:sldId id="547" r:id="rId28"/>
    <p:sldId id="554" r:id="rId29"/>
    <p:sldId id="522" r:id="rId30"/>
    <p:sldId id="523" r:id="rId31"/>
    <p:sldId id="524" r:id="rId32"/>
    <p:sldId id="525" r:id="rId33"/>
    <p:sldId id="560" r:id="rId34"/>
    <p:sldId id="543" r:id="rId35"/>
    <p:sldId id="532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724" autoAdjust="0"/>
  </p:normalViewPr>
  <p:slideViewPr>
    <p:cSldViewPr snapToGrid="0">
      <p:cViewPr varScale="1">
        <p:scale>
          <a:sx n="70" d="100"/>
          <a:sy n="70" d="100"/>
        </p:scale>
        <p:origin x="-125" y="-67"/>
      </p:cViewPr>
      <p:guideLst>
        <p:guide orient="horz" pos="1849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-2286" y="-102"/>
      </p:cViewPr>
      <p:guideLst>
        <p:guide orient="horz" pos="2880"/>
        <p:guide pos="2160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'Specification sizes'!$C$3</c:f>
              <c:strCache>
                <c:ptCount val="1"/>
                <c:pt idx="0">
                  <c:v>Original</c:v>
                </c:pt>
              </c:strCache>
            </c:strRef>
          </c:tx>
          <c:spPr>
            <a:solidFill>
              <a:srgbClr val="0070C0"/>
            </a:solidFill>
            <a:ln w="38100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>
                    <a:latin typeface="Cambria Math" pitchFamily="18" charset="0"/>
                    <a:ea typeface="Cambria Math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'Specification sizes'!$B$4:$B$6</c:f>
              <c:strCache>
                <c:ptCount val="3"/>
                <c:pt idx="0">
                  <c:v>Sources</c:v>
                </c:pt>
                <c:pt idx="1">
                  <c:v>Sanitizers</c:v>
                </c:pt>
                <c:pt idx="2">
                  <c:v>Sinks</c:v>
                </c:pt>
              </c:strCache>
            </c:strRef>
          </c:cat>
          <c:val>
            <c:numRef>
              <c:f>'Specification sizes'!$C$4:$C$6</c:f>
              <c:numCache>
                <c:formatCode>General</c:formatCode>
                <c:ptCount val="3"/>
                <c:pt idx="0">
                  <c:v>27</c:v>
                </c:pt>
                <c:pt idx="1">
                  <c:v>7</c:v>
                </c:pt>
                <c:pt idx="2">
                  <c:v>77</c:v>
                </c:pt>
              </c:numCache>
            </c:numRef>
          </c:val>
        </c:ser>
        <c:ser>
          <c:idx val="1"/>
          <c:order val="1"/>
          <c:tx>
            <c:strRef>
              <c:f>'Specification sizes'!$D$3</c:f>
              <c:strCache>
                <c:ptCount val="1"/>
                <c:pt idx="0">
                  <c:v>With Merlin</c:v>
                </c:pt>
              </c:strCache>
            </c:strRef>
          </c:tx>
          <c:spPr>
            <a:solidFill>
              <a:srgbClr val="FF0000"/>
            </a:solidFill>
            <a:ln w="38100"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Lbls>
            <c:txPr>
              <a:bodyPr/>
              <a:lstStyle/>
              <a:p>
                <a:pPr>
                  <a:defRPr>
                    <a:latin typeface="Cambria Math" pitchFamily="18" charset="0"/>
                    <a:ea typeface="Cambria Math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'Specification sizes'!$B$4:$B$6</c:f>
              <c:strCache>
                <c:ptCount val="3"/>
                <c:pt idx="0">
                  <c:v>Sources</c:v>
                </c:pt>
                <c:pt idx="1">
                  <c:v>Sanitizers</c:v>
                </c:pt>
                <c:pt idx="2">
                  <c:v>Sinks</c:v>
                </c:pt>
              </c:strCache>
            </c:strRef>
          </c:cat>
          <c:val>
            <c:numRef>
              <c:f>'Specification sizes'!$D$4:$D$6</c:f>
              <c:numCache>
                <c:formatCode>General</c:formatCode>
                <c:ptCount val="3"/>
                <c:pt idx="0">
                  <c:v>94</c:v>
                </c:pt>
                <c:pt idx="1">
                  <c:v>32</c:v>
                </c:pt>
                <c:pt idx="2">
                  <c:v>152</c:v>
                </c:pt>
              </c:numCache>
            </c:numRef>
          </c:val>
        </c:ser>
        <c:axId val="115545984"/>
        <c:axId val="115547520"/>
      </c:barChart>
      <c:catAx>
        <c:axId val="115545984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>
                <a:latin typeface="Calibri" pitchFamily="34" charset="0"/>
              </a:defRPr>
            </a:pPr>
            <a:endParaRPr lang="en-US"/>
          </a:p>
        </c:txPr>
        <c:crossAx val="115547520"/>
        <c:crosses val="autoZero"/>
        <c:auto val="1"/>
        <c:lblAlgn val="ctr"/>
        <c:lblOffset val="100"/>
      </c:catAx>
      <c:valAx>
        <c:axId val="115547520"/>
        <c:scaling>
          <c:orientation val="minMax"/>
        </c:scaling>
        <c:axPos val="l"/>
        <c:majorGridlines>
          <c:spPr>
            <a:ln>
              <a:prstDash val="lgDash"/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sz="1200" b="1">
                <a:latin typeface="Courier New" pitchFamily="49" charset="0"/>
                <a:cs typeface="Courier New" pitchFamily="49" charset="0"/>
              </a:defRPr>
            </a:pPr>
            <a:endParaRPr lang="en-US"/>
          </a:p>
        </c:txPr>
        <c:crossAx val="11554598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3197690288714676"/>
          <c:y val="5.7761732851986776E-2"/>
          <c:w val="0.32842714660667438"/>
          <c:h val="0.11031998256535586"/>
        </c:manualLayout>
      </c:layout>
      <c:txPr>
        <a:bodyPr/>
        <a:lstStyle/>
        <a:p>
          <a:pPr>
            <a:defRPr sz="1400">
              <a:latin typeface="Calibri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6.1413402870095904E-2"/>
          <c:y val="4.8726467331119412E-2"/>
          <c:w val="0.89542949176807485"/>
          <c:h val="0.80739372694692157"/>
        </c:manualLayout>
      </c:layout>
      <c:barChart>
        <c:barDir val="bar"/>
        <c:grouping val="clustered"/>
        <c:ser>
          <c:idx val="0"/>
          <c:order val="0"/>
          <c:spPr>
            <a:solidFill>
              <a:schemeClr val="bg1">
                <a:lumMod val="85000"/>
              </a:schemeClr>
            </a:solidFill>
          </c:spPr>
          <c:dLbls>
            <c:dLbl>
              <c:idx val="0"/>
              <c:layout>
                <c:manualLayout>
                  <c:x val="-0.10119048804725472"/>
                  <c:y val="-5.4644820499294465E-3"/>
                </c:manualLayout>
              </c:layout>
              <c:showVal val="1"/>
            </c:dLbl>
            <c:dLbl>
              <c:idx val="1"/>
              <c:layout>
                <c:manualLayout>
                  <c:x val="-0.37648813935229369"/>
                  <c:y val="8.1967230748941685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342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-8.7797629335117783E-2"/>
                  <c:y val="-5.4644820499293477E-3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 smtClean="0"/>
                      <a:t>13</a:t>
                    </a:r>
                    <a:endParaRPr lang="en-US" sz="1800" b="1" dirty="0"/>
                  </a:p>
                </c:rich>
              </c:tx>
              <c:showVal val="1"/>
            </c:dLbl>
            <c:showVal val="1"/>
          </c:dLbls>
          <c:cat>
            <c:strRef>
              <c:f>'Vulnerabilities found'!$D$5:$F$5</c:f>
              <c:strCache>
                <c:ptCount val="3"/>
                <c:pt idx="0">
                  <c:v>Original</c:v>
                </c:pt>
                <c:pt idx="1">
                  <c:v>With Merlin</c:v>
                </c:pt>
                <c:pt idx="2">
                  <c:v>Eliminated</c:v>
                </c:pt>
              </c:strCache>
            </c:strRef>
          </c:cat>
          <c:val>
            <c:numRef>
              <c:f>'Vulnerabilities found'!$D$6:$F$6</c:f>
              <c:numCache>
                <c:formatCode>General</c:formatCode>
                <c:ptCount val="3"/>
                <c:pt idx="0">
                  <c:v>89</c:v>
                </c:pt>
                <c:pt idx="1">
                  <c:v>335</c:v>
                </c:pt>
                <c:pt idx="2">
                  <c:v>-13</c:v>
                </c:pt>
              </c:numCache>
            </c:numRef>
          </c:val>
        </c:ser>
        <c:axId val="115821952"/>
        <c:axId val="115823744"/>
      </c:barChart>
      <c:catAx>
        <c:axId val="115821952"/>
        <c:scaling>
          <c:orientation val="maxMin"/>
        </c:scaling>
        <c:delete val="1"/>
        <c:axPos val="l"/>
        <c:majorTickMark val="none"/>
        <c:tickLblPos val="none"/>
        <c:crossAx val="115823744"/>
        <c:crosses val="autoZero"/>
        <c:auto val="1"/>
        <c:lblAlgn val="ctr"/>
        <c:lblOffset val="100"/>
      </c:catAx>
      <c:valAx>
        <c:axId val="115823744"/>
        <c:scaling>
          <c:orientation val="minMax"/>
        </c:scaling>
        <c:axPos val="t"/>
        <c:majorGridlines/>
        <c:numFmt formatCode="General" sourceLinked="1"/>
        <c:tickLblPos val="nextTo"/>
        <c:crossAx val="11582195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8C27D3-F62C-49F4-B7A8-045347012C3F}" type="datetimeFigureOut">
              <a:rPr lang="en-US" smtClean="0"/>
              <a:pPr/>
              <a:t>6/16/2009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C3C71A-3292-4C3E-9F34-00CB0EA52B3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79EAB7-8976-4DD1-BE6C-7DEEF86A10E4}" type="datetimeFigureOut">
              <a:rPr lang="en-US" smtClean="0"/>
              <a:pPr/>
              <a:t>6/16/2009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ACD7F5-3769-4628-9B25-626E345E2D60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CD7F5-3769-4628-9B25-626E345E2D60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6, 38, 26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CD7F5-3769-4628-9B25-626E345E2D60}" type="slidenum">
              <a:rPr lang="en-IN" smtClean="0"/>
              <a:pPr/>
              <a:t>31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D3FB95-2299-4528-AF38-B8D50AD64DA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CD7F5-3769-4628-9B25-626E345E2D60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CD7F5-3769-4628-9B25-626E345E2D60}" type="slidenum">
              <a:rPr lang="en-IN" smtClean="0"/>
              <a:pPr/>
              <a:t>8</a:t>
            </a:fld>
            <a:endParaRPr lang="en-I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CD7F5-3769-4628-9B25-626E345E2D60}" type="slidenum">
              <a:rPr lang="en-IN" smtClean="0"/>
              <a:pPr/>
              <a:t>9</a:t>
            </a:fld>
            <a:endParaRPr lang="en-I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CD7F5-3769-4628-9B25-626E345E2D60}" type="slidenum">
              <a:rPr lang="en-IN" smtClean="0"/>
              <a:pPr/>
              <a:t>10</a:t>
            </a:fld>
            <a:endParaRPr lang="en-I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Change font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CD7F5-3769-4628-9B25-626E345E2D60}" type="slidenum">
              <a:rPr lang="en-IN" smtClean="0"/>
              <a:pPr/>
              <a:t>23</a:t>
            </a:fld>
            <a:endParaRPr lang="en-I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Try to increase font size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CD7F5-3769-4628-9B25-626E345E2D60}" type="slidenum">
              <a:rPr lang="en-IN" smtClean="0"/>
              <a:pPr/>
              <a:t>25</a:t>
            </a:fld>
            <a:endParaRPr lang="en-I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ACD7F5-3769-4628-9B25-626E345E2D60}" type="slidenum">
              <a:rPr lang="en-IN" smtClean="0"/>
              <a:pPr/>
              <a:t>30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0C55E-1810-4A2E-8DF8-C888A451FE8F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0C55E-1810-4A2E-8DF8-C888A451FE8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0C55E-1810-4A2E-8DF8-C888A451FE8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I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0C55E-1810-4A2E-8DF8-C888A451FE8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0C55E-1810-4A2E-8DF8-C888A451FE8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0C55E-1810-4A2E-8DF8-C888A451FE8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0C55E-1810-4A2E-8DF8-C888A451FE8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0C55E-1810-4A2E-8DF8-C888A451FE8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0C55E-1810-4A2E-8DF8-C888A451FE8F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pPr/>
              <a:t>6/16/2009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CE0C55E-1810-4A2E-8DF8-C888A451FE8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pPr/>
              <a:t>6/16/2009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9" name="Picture 8" descr="http://tbn0.google.com/images?q=tbn:tVw5rxkuGtKMDM:http://www2.informatik.hu-berlin.de/dils2006/resources/MicrosoftResearch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45232" y="6407924"/>
            <a:ext cx="1428750" cy="3238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8.gif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2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research.microsoft.com/inferne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research.microsoft.com/merli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8000"/>
                <a:satMod val="300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Merlin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Candara" pitchFamily="34" charset="0"/>
              </a:rPr>
              <a:t>Specification Inference for Explicit Information Flow Problems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" y="5518298"/>
            <a:ext cx="589043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ndara" pitchFamily="34" charset="0"/>
              </a:rPr>
              <a:t>Benjamin Livshits, Aditya V. Nori, Sriram K. Rajamani</a:t>
            </a:r>
          </a:p>
          <a:p>
            <a:pPr algn="ctr"/>
            <a:r>
              <a:rPr lang="en-US" dirty="0" smtClean="0">
                <a:latin typeface="Candara" pitchFamily="34" charset="0"/>
              </a:rPr>
              <a:t>Microsoft Research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90167" y="5511203"/>
            <a:ext cx="262992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ndara" pitchFamily="34" charset="0"/>
              </a:rPr>
              <a:t>Anindya Banerjee</a:t>
            </a:r>
          </a:p>
          <a:p>
            <a:pPr algn="ctr"/>
            <a:r>
              <a:rPr lang="en-US" dirty="0" smtClean="0">
                <a:latin typeface="Candara" pitchFamily="34" charset="0"/>
              </a:rPr>
              <a:t>IMDEA Software</a:t>
            </a:r>
            <a:endParaRPr lang="en-US" dirty="0">
              <a:latin typeface="Candara" pitchFamily="34" charset="0"/>
            </a:endParaRPr>
          </a:p>
        </p:txBody>
      </p:sp>
      <p:pic>
        <p:nvPicPr>
          <p:cNvPr id="7" name="Picture 2" descr="C:\Users\livshits\AppData\Local\Temp\iStock_000007196986XSm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28600"/>
            <a:ext cx="3924300" cy="26038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lowchart: Document 23"/>
          <p:cNvSpPr/>
          <p:nvPr/>
        </p:nvSpPr>
        <p:spPr>
          <a:xfrm>
            <a:off x="250825" y="1594884"/>
            <a:ext cx="4114787" cy="4827181"/>
          </a:xfrm>
          <a:prstGeom prst="flowChartDocumen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void </a:t>
            </a:r>
            <a:r>
              <a:rPr lang="en-US" dirty="0" err="1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ProcessRequest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()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{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s1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ReadData1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("name");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s2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ReadData2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("encoding");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s11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Prop1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(s1);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s22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Prop2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(s2);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s111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Cleanse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(s11);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s222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Cleanse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(s22);</a:t>
            </a:r>
          </a:p>
          <a:p>
            <a:pPr lvl="0"/>
            <a:endParaRPr lang="en-US" dirty="0" smtClean="0">
              <a:solidFill>
                <a:srgbClr val="002060"/>
              </a:solidFill>
              <a:latin typeface="Calibri" pitchFamily="34" charset="0"/>
              <a:cs typeface="Courier New" pitchFamily="49" charset="0"/>
            </a:endParaRP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</a:t>
            </a:r>
            <a:r>
              <a:rPr lang="en-US" dirty="0" err="1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WriteData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("Parameter " + s111);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</a:t>
            </a:r>
            <a:r>
              <a:rPr lang="en-US" dirty="0" err="1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WriteData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("Header " + s222);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}</a:t>
            </a:r>
            <a:endParaRPr lang="en-US" dirty="0">
              <a:solidFill>
                <a:srgbClr val="002060"/>
              </a:solidFill>
              <a:latin typeface="Calibri" pitchFamily="34" charset="0"/>
              <a:cs typeface="Courier New" pitchFamily="49" charset="0"/>
            </a:endParaRPr>
          </a:p>
        </p:txBody>
      </p:sp>
      <p:graphicFrame>
        <p:nvGraphicFramePr>
          <p:cNvPr id="14" name="Content Placeholder 8"/>
          <p:cNvGraphicFramePr>
            <a:graphicFrameLocks noChangeAspect="1"/>
          </p:cNvGraphicFramePr>
          <p:nvPr/>
        </p:nvGraphicFramePr>
        <p:xfrm>
          <a:off x="4934092" y="2284377"/>
          <a:ext cx="3784840" cy="4060186"/>
        </p:xfrm>
        <a:graphic>
          <a:graphicData uri="http://schemas.openxmlformats.org/presentationml/2006/ole">
            <p:oleObj spid="_x0000_s680962" name="Visio" r:id="rId4" imgW="2570362" imgH="2757372" progId="Visio.Drawing.11">
              <p:embed/>
            </p:oleObj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itchFamily="34" charset="0"/>
              </a:rPr>
              <a:t>Information flow vulnerabilities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4253056" y="1613490"/>
            <a:ext cx="990600" cy="457200"/>
          </a:xfrm>
          <a:prstGeom prst="wedgeRoundRectCallout">
            <a:avLst>
              <a:gd name="adj1" fmla="val 85925"/>
              <a:gd name="adj2" fmla="val 111110"/>
              <a:gd name="adj3" fmla="val 16667"/>
            </a:avLst>
          </a:prstGeom>
          <a:gradFill>
            <a:gsLst>
              <a:gs pos="0">
                <a:schemeClr val="bg2">
                  <a:tint val="48000"/>
                  <a:satMod val="300000"/>
                </a:schemeClr>
              </a:gs>
              <a:gs pos="12000">
                <a:schemeClr val="bg2">
                  <a:tint val="48000"/>
                  <a:satMod val="300000"/>
                </a:schemeClr>
              </a:gs>
              <a:gs pos="20000">
                <a:schemeClr val="bg2">
                  <a:tint val="49000"/>
                  <a:satMod val="300000"/>
                </a:schemeClr>
              </a:gs>
              <a:gs pos="100000">
                <a:schemeClr val="bg2">
                  <a:shade val="30000"/>
                </a:schemeClr>
              </a:gs>
            </a:gsLst>
            <a:path path="circle">
              <a:fillToRect l="10000" t="-25000" r="10000" b="125000"/>
            </a:path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C00000"/>
                </a:solidFill>
                <a:latin typeface="Candara" pitchFamily="34" charset="0"/>
              </a:rPr>
              <a:t>source</a:t>
            </a:r>
            <a:endParaRPr lang="en-US" dirty="0">
              <a:solidFill>
                <a:srgbClr val="C00000"/>
              </a:solidFill>
              <a:latin typeface="Candara" pitchFamily="34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3639892" y="3971224"/>
            <a:ext cx="990600" cy="457200"/>
          </a:xfrm>
          <a:prstGeom prst="wedgeRoundRectCallout">
            <a:avLst>
              <a:gd name="adj1" fmla="val 197553"/>
              <a:gd name="adj2" fmla="val 139018"/>
              <a:gd name="adj3" fmla="val 16667"/>
            </a:avLst>
          </a:prstGeom>
          <a:gradFill>
            <a:gsLst>
              <a:gs pos="0">
                <a:schemeClr val="bg2">
                  <a:tint val="48000"/>
                  <a:satMod val="300000"/>
                </a:schemeClr>
              </a:gs>
              <a:gs pos="12000">
                <a:schemeClr val="bg2">
                  <a:tint val="48000"/>
                  <a:satMod val="300000"/>
                </a:schemeClr>
              </a:gs>
              <a:gs pos="20000">
                <a:schemeClr val="bg2">
                  <a:tint val="49000"/>
                  <a:satMod val="300000"/>
                </a:schemeClr>
              </a:gs>
              <a:gs pos="100000">
                <a:schemeClr val="bg2">
                  <a:shade val="30000"/>
                </a:schemeClr>
              </a:gs>
            </a:gsLst>
            <a:path path="circle">
              <a:fillToRect l="10000" t="-25000" r="10000" b="125000"/>
            </a:path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C00000"/>
                </a:solidFill>
                <a:latin typeface="Candara" pitchFamily="34" charset="0"/>
              </a:rPr>
              <a:t>sanitizer</a:t>
            </a:r>
            <a:endParaRPr lang="en-US" dirty="0">
              <a:solidFill>
                <a:srgbClr val="C00000"/>
              </a:solidFill>
              <a:latin typeface="Candara" pitchFamily="34" charset="0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3607994" y="5912034"/>
            <a:ext cx="990600" cy="457200"/>
          </a:xfrm>
          <a:prstGeom prst="wedgeRoundRectCallout">
            <a:avLst>
              <a:gd name="adj1" fmla="val 206140"/>
              <a:gd name="adj2" fmla="val -35401"/>
              <a:gd name="adj3" fmla="val 16667"/>
            </a:avLst>
          </a:prstGeom>
          <a:gradFill>
            <a:gsLst>
              <a:gs pos="0">
                <a:schemeClr val="bg2">
                  <a:tint val="48000"/>
                  <a:satMod val="300000"/>
                </a:schemeClr>
              </a:gs>
              <a:gs pos="12000">
                <a:schemeClr val="bg2">
                  <a:tint val="48000"/>
                  <a:satMod val="300000"/>
                </a:schemeClr>
              </a:gs>
              <a:gs pos="20000">
                <a:schemeClr val="bg2">
                  <a:tint val="49000"/>
                  <a:satMod val="300000"/>
                </a:schemeClr>
              </a:gs>
              <a:gs pos="100000">
                <a:schemeClr val="bg2">
                  <a:shade val="30000"/>
                </a:schemeClr>
              </a:gs>
            </a:gsLst>
            <a:path path="circle">
              <a:fillToRect l="10000" t="-25000" r="10000" b="125000"/>
            </a:path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C00000"/>
                </a:solidFill>
                <a:latin typeface="Candara" pitchFamily="34" charset="0"/>
              </a:rPr>
              <a:t>sink</a:t>
            </a:r>
            <a:endParaRPr lang="en-US" dirty="0">
              <a:solidFill>
                <a:srgbClr val="C00000"/>
              </a:solidFill>
              <a:latin typeface="Candara" pitchFamily="34" charset="0"/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8009873" y="1638299"/>
            <a:ext cx="990600" cy="457200"/>
          </a:xfrm>
          <a:prstGeom prst="wedgeRoundRectCallout">
            <a:avLst>
              <a:gd name="adj1" fmla="val -60740"/>
              <a:gd name="adj2" fmla="val 106126"/>
              <a:gd name="adj3" fmla="val 16667"/>
            </a:avLst>
          </a:prstGeom>
          <a:gradFill>
            <a:gsLst>
              <a:gs pos="0">
                <a:schemeClr val="bg2">
                  <a:tint val="48000"/>
                  <a:satMod val="300000"/>
                </a:schemeClr>
              </a:gs>
              <a:gs pos="12000">
                <a:schemeClr val="bg2">
                  <a:tint val="48000"/>
                  <a:satMod val="300000"/>
                </a:schemeClr>
              </a:gs>
              <a:gs pos="20000">
                <a:schemeClr val="bg2">
                  <a:tint val="49000"/>
                  <a:satMod val="300000"/>
                </a:schemeClr>
              </a:gs>
              <a:gs pos="100000">
                <a:schemeClr val="bg2">
                  <a:shade val="30000"/>
                </a:schemeClr>
              </a:gs>
            </a:gsLst>
            <a:path path="circle">
              <a:fillToRect l="10000" t="-25000" r="10000" b="125000"/>
            </a:path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C00000"/>
                </a:solidFill>
                <a:latin typeface="Candara" pitchFamily="34" charset="0"/>
              </a:rPr>
              <a:t>source</a:t>
            </a:r>
            <a:endParaRPr lang="en-US" dirty="0">
              <a:solidFill>
                <a:srgbClr val="C00000"/>
              </a:solidFill>
              <a:latin typeface="Candara" pitchFamily="34" charset="0"/>
            </a:endParaRPr>
          </a:p>
        </p:txBody>
      </p:sp>
      <p:pic>
        <p:nvPicPr>
          <p:cNvPr id="13" name="Picture 12" descr="C:\Users\adityan\AppData\Local\Microsoft\Windows\Temporary Internet Files\Content.IE5\WWQNEYZP\MCj0424470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18527" y="3677078"/>
            <a:ext cx="859348" cy="803767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itchFamily="34" charset="0"/>
              </a:rPr>
              <a:t>Goal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5" name="Content Placeholder 3"/>
          <p:cNvSpPr>
            <a:spLocks noGrp="1"/>
          </p:cNvSpPr>
          <p:nvPr>
            <p:ph sz="half" idx="1"/>
          </p:nvPr>
        </p:nvSpPr>
        <p:spPr>
          <a:xfrm>
            <a:off x="438150" y="4810125"/>
            <a:ext cx="8229600" cy="1371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Assumption</a:t>
            </a:r>
          </a:p>
          <a:p>
            <a:pPr algn="ctr">
              <a:buNone/>
            </a:pPr>
            <a:r>
              <a:rPr lang="en-US" i="1" dirty="0" smtClean="0">
                <a:solidFill>
                  <a:srgbClr val="002060"/>
                </a:solidFill>
              </a:rPr>
              <a:t>Most flow paths in the propagation graph are secure</a:t>
            </a:r>
            <a:endParaRPr lang="en-US" i="1" dirty="0">
              <a:solidFill>
                <a:srgbClr val="00206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8229600" cy="2438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i="1" dirty="0" smtClean="0">
                <a:solidFill>
                  <a:srgbClr val="FF0000"/>
                </a:solidFill>
              </a:rPr>
              <a:t>Given a propagation graph, can we infer a specification  or  ‘complete’ a  partial specification?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itchFamily="34" charset="0"/>
              </a:rPr>
              <a:t>Algorithms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Merlin</a:t>
            </a:r>
            <a:r>
              <a:rPr lang="en-US" dirty="0" smtClean="0">
                <a:latin typeface="Candara" pitchFamily="34" charset="0"/>
              </a:rPr>
              <a:t> Architecture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6" name="Flowchart: Document 5"/>
          <p:cNvSpPr/>
          <p:nvPr/>
        </p:nvSpPr>
        <p:spPr>
          <a:xfrm>
            <a:off x="152400" y="2625039"/>
            <a:ext cx="1463040" cy="838200"/>
          </a:xfrm>
          <a:prstGeom prst="flowChartDocumen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latin typeface="Candara" pitchFamily="34" charset="0"/>
              </a:rPr>
              <a:t>Initial specification</a:t>
            </a:r>
            <a:endParaRPr lang="en-US" sz="1800" dirty="0">
              <a:latin typeface="Candar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59931" y="1550145"/>
            <a:ext cx="1142999" cy="457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latin typeface="Candara" pitchFamily="34" charset="0"/>
              </a:rPr>
              <a:t>Program</a:t>
            </a:r>
            <a:endParaRPr lang="en-US" sz="1800" dirty="0">
              <a:latin typeface="Candara" pitchFamily="34" charset="0"/>
            </a:endParaRPr>
          </a:p>
        </p:txBody>
      </p:sp>
      <p:sp>
        <p:nvSpPr>
          <p:cNvPr id="8" name="Flowchart: Document 7"/>
          <p:cNvSpPr/>
          <p:nvPr/>
        </p:nvSpPr>
        <p:spPr>
          <a:xfrm>
            <a:off x="7400925" y="2701239"/>
            <a:ext cx="1524000" cy="685800"/>
          </a:xfrm>
          <a:prstGeom prst="flowChartDocumen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latin typeface="Candara" pitchFamily="34" charset="0"/>
              </a:rPr>
              <a:t>Final specification</a:t>
            </a:r>
            <a:endParaRPr lang="en-US" sz="1800" dirty="0">
              <a:latin typeface="Candara" pitchFamily="34" charset="0"/>
            </a:endParaRPr>
          </a:p>
        </p:txBody>
      </p:sp>
      <p:cxnSp>
        <p:nvCxnSpPr>
          <p:cNvPr id="9" name="Straight Arrow Connector 8"/>
          <p:cNvCxnSpPr>
            <a:stCxn id="7" idx="2"/>
            <a:endCxn id="15" idx="0"/>
          </p:cNvCxnSpPr>
          <p:nvPr/>
        </p:nvCxnSpPr>
        <p:spPr>
          <a:xfrm rot="5400000">
            <a:off x="4376737" y="2159881"/>
            <a:ext cx="307230" cy="215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076450" y="2314575"/>
            <a:ext cx="4876800" cy="14478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dirty="0" smtClean="0">
              <a:latin typeface="Candar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36683" y="2771775"/>
            <a:ext cx="1439967" cy="761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latin typeface="Candara" pitchFamily="34" charset="0"/>
              </a:rPr>
              <a:t>Prop. graph construction</a:t>
            </a:r>
            <a:endParaRPr lang="en-US" sz="1800" dirty="0">
              <a:latin typeface="Candara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93866" y="2771775"/>
            <a:ext cx="1482984" cy="761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latin typeface="Candara" pitchFamily="34" charset="0"/>
              </a:rPr>
              <a:t>Factor graph construction</a:t>
            </a:r>
            <a:endParaRPr lang="en-US" sz="1800" dirty="0">
              <a:latin typeface="Candara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406356" y="2771775"/>
            <a:ext cx="1394494" cy="761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latin typeface="Candara" pitchFamily="34" charset="0"/>
              </a:rPr>
              <a:t>Probabilistic inference</a:t>
            </a:r>
            <a:endParaRPr lang="en-US" sz="1800" dirty="0">
              <a:latin typeface="Candara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10295" y="2314575"/>
            <a:ext cx="1037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Merlin</a:t>
            </a:r>
            <a:endParaRPr lang="en-US" b="1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cxnSp>
        <p:nvCxnSpPr>
          <p:cNvPr id="19" name="Straight Arrow Connector 18"/>
          <p:cNvCxnSpPr>
            <a:stCxn id="8" idx="1"/>
            <a:endCxn id="11" idx="3"/>
          </p:cNvCxnSpPr>
          <p:nvPr/>
        </p:nvCxnSpPr>
        <p:spPr bwMode="auto">
          <a:xfrm rot="10800000">
            <a:off x="6953251" y="3038475"/>
            <a:ext cx="447675" cy="566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22" name="Straight Arrow Connector 21"/>
          <p:cNvCxnSpPr>
            <a:stCxn id="6" idx="3"/>
            <a:endCxn id="11" idx="1"/>
          </p:cNvCxnSpPr>
          <p:nvPr/>
        </p:nvCxnSpPr>
        <p:spPr>
          <a:xfrm flipV="1">
            <a:off x="1615440" y="3038475"/>
            <a:ext cx="461010" cy="566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lowchart: Document 31"/>
          <p:cNvSpPr/>
          <p:nvPr/>
        </p:nvSpPr>
        <p:spPr>
          <a:xfrm>
            <a:off x="3733799" y="5272989"/>
            <a:ext cx="1552575" cy="838200"/>
          </a:xfrm>
          <a:prstGeom prst="flowChartDocumen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Candara" pitchFamily="34" charset="0"/>
              </a:rPr>
              <a:t>V</a:t>
            </a:r>
            <a:r>
              <a:rPr lang="en-US" sz="1800" dirty="0" smtClean="0">
                <a:solidFill>
                  <a:srgbClr val="FF0000"/>
                </a:solidFill>
                <a:latin typeface="Candara" pitchFamily="34" charset="0"/>
              </a:rPr>
              <a:t>ulnerabilities</a:t>
            </a:r>
            <a:endParaRPr lang="en-US" sz="1800" dirty="0">
              <a:solidFill>
                <a:srgbClr val="FF0000"/>
              </a:solidFill>
              <a:latin typeface="Candara" pitchFamily="34" charset="0"/>
            </a:endParaRPr>
          </a:p>
        </p:txBody>
      </p:sp>
      <p:cxnSp>
        <p:nvCxnSpPr>
          <p:cNvPr id="38" name="Straight Arrow Connector 37"/>
          <p:cNvCxnSpPr>
            <a:endCxn id="32" idx="0"/>
          </p:cNvCxnSpPr>
          <p:nvPr/>
        </p:nvCxnSpPr>
        <p:spPr>
          <a:xfrm rot="16200000" flipH="1">
            <a:off x="4328915" y="5091816"/>
            <a:ext cx="359041" cy="330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 descr="C:\Users\kapilv\AppData\Local\Microsoft\Windows\Temporary Internet Files\Content.IE5\1REAF7JW\MCj0434411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4043" y="1653363"/>
            <a:ext cx="857256" cy="964413"/>
          </a:xfrm>
          <a:prstGeom prst="rect">
            <a:avLst/>
          </a:prstGeom>
          <a:noFill/>
        </p:spPr>
      </p:pic>
      <p:grpSp>
        <p:nvGrpSpPr>
          <p:cNvPr id="2" name="Group 13"/>
          <p:cNvGrpSpPr/>
          <p:nvPr/>
        </p:nvGrpSpPr>
        <p:grpSpPr>
          <a:xfrm>
            <a:off x="3676650" y="3989070"/>
            <a:ext cx="1676400" cy="1009709"/>
            <a:chOff x="5581650" y="5467350"/>
            <a:chExt cx="1676400" cy="1009709"/>
          </a:xfrm>
          <a:effectLst>
            <a:outerShdw blurRad="292100" dist="139700" dir="2700000" algn="ctr" rotWithShape="0">
              <a:srgbClr val="000000">
                <a:alpha val="65000"/>
              </a:srgbClr>
            </a:outerShdw>
          </a:effectLst>
        </p:grpSpPr>
        <p:pic>
          <p:nvPicPr>
            <p:cNvPr id="26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695950" y="5467350"/>
              <a:ext cx="1562100" cy="942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7" name="TextBox 26"/>
            <p:cNvSpPr txBox="1"/>
            <p:nvPr/>
          </p:nvSpPr>
          <p:spPr>
            <a:xfrm>
              <a:off x="5581650" y="6076949"/>
              <a:ext cx="1647825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cap="small" dirty="0" err="1" smtClean="0">
                  <a:latin typeface="Cambria Math" pitchFamily="18" charset="0"/>
                  <a:ea typeface="Cambria Math" pitchFamily="18" charset="0"/>
                </a:rPr>
                <a:t>Cat.Net</a:t>
              </a:r>
              <a:endParaRPr lang="en-US" sz="2000" b="1" cap="small" dirty="0">
                <a:latin typeface="Cambria Math" pitchFamily="18" charset="0"/>
                <a:ea typeface="Cambria Math" pitchFamily="18" charset="0"/>
              </a:endParaRPr>
            </a:p>
          </p:txBody>
        </p:sp>
      </p:grpSp>
      <p:cxnSp>
        <p:nvCxnSpPr>
          <p:cNvPr id="42" name="Shape 41"/>
          <p:cNvCxnSpPr>
            <a:stCxn id="8" idx="2"/>
            <a:endCxn id="26" idx="3"/>
          </p:cNvCxnSpPr>
          <p:nvPr/>
        </p:nvCxnSpPr>
        <p:spPr>
          <a:xfrm rot="5400000">
            <a:off x="6198559" y="2496192"/>
            <a:ext cx="1118858" cy="2809875"/>
          </a:xfrm>
          <a:prstGeom prst="bentConnector2">
            <a:avLst/>
          </a:prstGeom>
          <a:ln w="2540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ndara" pitchFamily="34" charset="0"/>
              </a:rPr>
              <a:t> Propagation Graph Construction</a:t>
            </a:r>
            <a:endParaRPr lang="en-US" dirty="0">
              <a:latin typeface="Candara" pitchFamily="34" charset="0"/>
            </a:endParaRPr>
          </a:p>
        </p:txBody>
      </p:sp>
      <p:graphicFrame>
        <p:nvGraphicFramePr>
          <p:cNvPr id="5" name="Content Placeholder 8"/>
          <p:cNvGraphicFramePr>
            <a:graphicFrameLocks noChangeAspect="1"/>
          </p:cNvGraphicFramePr>
          <p:nvPr>
            <p:ph idx="1"/>
          </p:nvPr>
        </p:nvGraphicFramePr>
        <p:xfrm>
          <a:off x="2156654" y="3946460"/>
          <a:ext cx="2662238" cy="2855913"/>
        </p:xfrm>
        <a:graphic>
          <a:graphicData uri="http://schemas.openxmlformats.org/presentationml/2006/ole">
            <p:oleObj spid="_x0000_s624642" name="Visio" r:id="rId3" imgW="2570362" imgH="2757372" progId="Visio.Drawing.11">
              <p:embed/>
            </p:oleObj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 cstate="print"/>
          <a:srcRect l="9521" t="8418" r="7068" b="666"/>
          <a:stretch>
            <a:fillRect/>
          </a:stretch>
        </p:blipFill>
        <p:spPr bwMode="auto">
          <a:xfrm>
            <a:off x="5210175" y="1482480"/>
            <a:ext cx="3429000" cy="2723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ight Arrow 5"/>
          <p:cNvSpPr/>
          <p:nvPr/>
        </p:nvSpPr>
        <p:spPr>
          <a:xfrm>
            <a:off x="3400425" y="2665250"/>
            <a:ext cx="1219200" cy="533400"/>
          </a:xfrm>
          <a:prstGeom prst="right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Bent-Up Arrow 11"/>
          <p:cNvSpPr/>
          <p:nvPr/>
        </p:nvSpPr>
        <p:spPr>
          <a:xfrm rot="16200000" flipH="1">
            <a:off x="5514975" y="3939365"/>
            <a:ext cx="1295400" cy="1905000"/>
          </a:xfrm>
          <a:prstGeom prst="bentUp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"/>
          <p:cNvGrpSpPr/>
          <p:nvPr/>
        </p:nvGrpSpPr>
        <p:grpSpPr>
          <a:xfrm>
            <a:off x="3114675" y="1693700"/>
            <a:ext cx="1676400" cy="1009709"/>
            <a:chOff x="5581650" y="5467350"/>
            <a:chExt cx="1676400" cy="1009709"/>
          </a:xfrm>
          <a:effectLst>
            <a:outerShdw blurRad="292100" dist="139700" dir="2700000" algn="ctr" rotWithShape="0">
              <a:srgbClr val="000000">
                <a:alpha val="65000"/>
              </a:srgbClr>
            </a:outerShdw>
          </a:effectLst>
        </p:grpSpPr>
        <p:pic>
          <p:nvPicPr>
            <p:cNvPr id="11" name="Picture 5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695950" y="5467350"/>
              <a:ext cx="1562100" cy="942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3" name="TextBox 12"/>
            <p:cNvSpPr txBox="1"/>
            <p:nvPr/>
          </p:nvSpPr>
          <p:spPr>
            <a:xfrm>
              <a:off x="5581650" y="6076949"/>
              <a:ext cx="1647825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cap="small" dirty="0" err="1" smtClean="0">
                  <a:latin typeface="Cambria Math" pitchFamily="18" charset="0"/>
                  <a:ea typeface="Cambria Math" pitchFamily="18" charset="0"/>
                </a:rPr>
                <a:t>Cat.Net</a:t>
              </a:r>
              <a:endParaRPr lang="en-US" sz="2000" b="1" cap="small" dirty="0">
                <a:latin typeface="Cambria Math" pitchFamily="18" charset="0"/>
                <a:ea typeface="Cambria Math" pitchFamily="18" charset="0"/>
              </a:endParaRPr>
            </a:p>
          </p:txBody>
        </p:sp>
      </p:grpSp>
      <p:sp>
        <p:nvSpPr>
          <p:cNvPr id="14" name="Flowchart: Document 13"/>
          <p:cNvSpPr/>
          <p:nvPr/>
        </p:nvSpPr>
        <p:spPr>
          <a:xfrm>
            <a:off x="250827" y="1520473"/>
            <a:ext cx="2258457" cy="2955851"/>
          </a:xfrm>
          <a:prstGeom prst="flowChartDocumen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</a:t>
            </a:r>
          </a:p>
          <a:p>
            <a:pPr lvl="0"/>
            <a:endParaRPr lang="en-US" sz="1100" dirty="0" smtClean="0">
              <a:solidFill>
                <a:srgbClr val="002060"/>
              </a:solidFill>
              <a:latin typeface="Calibri" pitchFamily="34" charset="0"/>
              <a:cs typeface="Courier New" pitchFamily="49" charset="0"/>
            </a:endParaRPr>
          </a:p>
          <a:p>
            <a:pPr lvl="0"/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void </a:t>
            </a:r>
            <a:r>
              <a:rPr lang="en-US" sz="1100" dirty="0" err="1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ProcessRequest</a:t>
            </a:r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()</a:t>
            </a:r>
          </a:p>
          <a:p>
            <a:pPr lvl="0"/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{</a:t>
            </a:r>
          </a:p>
          <a:p>
            <a:pPr lvl="0"/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s1 = </a:t>
            </a:r>
            <a:r>
              <a:rPr lang="en-US" sz="1100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ReadData1</a:t>
            </a:r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("name");</a:t>
            </a:r>
          </a:p>
          <a:p>
            <a:pPr lvl="0"/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s2 = </a:t>
            </a:r>
            <a:r>
              <a:rPr lang="en-US" sz="1100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ReadData2</a:t>
            </a:r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("encoding");</a:t>
            </a:r>
          </a:p>
          <a:p>
            <a:pPr lvl="0"/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</a:t>
            </a:r>
          </a:p>
          <a:p>
            <a:pPr lvl="0"/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s11 = </a:t>
            </a:r>
            <a:r>
              <a:rPr lang="en-US" sz="1100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Prop1</a:t>
            </a:r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(s1);</a:t>
            </a:r>
          </a:p>
          <a:p>
            <a:pPr lvl="0"/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s22 = </a:t>
            </a:r>
            <a:r>
              <a:rPr lang="en-US" sz="1100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Prop2</a:t>
            </a:r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(s2);</a:t>
            </a:r>
          </a:p>
          <a:p>
            <a:pPr lvl="0"/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</a:t>
            </a:r>
          </a:p>
          <a:p>
            <a:pPr lvl="0"/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s111 = </a:t>
            </a:r>
            <a:r>
              <a:rPr lang="en-US" sz="1100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Cleanse</a:t>
            </a:r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(s11);</a:t>
            </a:r>
          </a:p>
          <a:p>
            <a:pPr lvl="0"/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s222 = </a:t>
            </a:r>
            <a:r>
              <a:rPr lang="en-US" sz="1100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Cleanse</a:t>
            </a:r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(s22);</a:t>
            </a:r>
          </a:p>
          <a:p>
            <a:pPr lvl="0"/>
            <a:endParaRPr lang="en-US" sz="1100" dirty="0" smtClean="0">
              <a:solidFill>
                <a:srgbClr val="002060"/>
              </a:solidFill>
              <a:latin typeface="Calibri" pitchFamily="34" charset="0"/>
              <a:cs typeface="Courier New" pitchFamily="49" charset="0"/>
            </a:endParaRPr>
          </a:p>
          <a:p>
            <a:pPr lvl="0"/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</a:t>
            </a:r>
            <a:r>
              <a:rPr lang="en-US" sz="1100" dirty="0" err="1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WriteData</a:t>
            </a:r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("Parameter " + s111);</a:t>
            </a:r>
          </a:p>
          <a:p>
            <a:pPr lvl="0"/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</a:t>
            </a:r>
            <a:r>
              <a:rPr lang="en-US" sz="1100" dirty="0" err="1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WriteData</a:t>
            </a:r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("Header " + s222);</a:t>
            </a:r>
          </a:p>
          <a:p>
            <a:pPr lvl="0"/>
            <a:r>
              <a:rPr lang="en-US" sz="1100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}</a:t>
            </a:r>
            <a:endParaRPr lang="en-US" sz="1100" dirty="0">
              <a:solidFill>
                <a:srgbClr val="002060"/>
              </a:solidFill>
              <a:latin typeface="Calibri" pitchFamily="34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itchFamily="34" charset="0"/>
              </a:rPr>
              <a:t>Inference?</a:t>
            </a:r>
            <a:endParaRPr lang="en-US" dirty="0">
              <a:latin typeface="Candara" pitchFamily="34" charset="0"/>
            </a:endParaRPr>
          </a:p>
        </p:txBody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276314" y="1575709"/>
            <a:ext cx="3786220" cy="2413678"/>
            <a:chOff x="1307715" y="1575712"/>
            <a:chExt cx="6527968" cy="4161513"/>
          </a:xfrm>
        </p:grpSpPr>
        <p:graphicFrame>
          <p:nvGraphicFramePr>
            <p:cNvPr id="5" name="Content Placeholder 8"/>
            <p:cNvGraphicFramePr>
              <a:graphicFrameLocks noChangeAspect="1"/>
            </p:cNvGraphicFramePr>
            <p:nvPr/>
          </p:nvGraphicFramePr>
          <p:xfrm>
            <a:off x="2819400" y="1981200"/>
            <a:ext cx="3500438" cy="3756025"/>
          </p:xfrm>
          <a:graphic>
            <a:graphicData uri="http://schemas.openxmlformats.org/presentationml/2006/ole">
              <p:oleObj spid="_x0000_s697346" name="Visio" r:id="rId3" imgW="2570362" imgH="2757372" progId="Visio.Drawing.11">
                <p:embed/>
              </p:oleObj>
            </a:graphicData>
          </a:graphic>
        </p:graphicFrame>
        <p:sp>
          <p:nvSpPr>
            <p:cNvPr id="6" name="Rounded Rectangular Callout 5"/>
            <p:cNvSpPr/>
            <p:nvPr/>
          </p:nvSpPr>
          <p:spPr>
            <a:xfrm>
              <a:off x="1307715" y="1582097"/>
              <a:ext cx="990600" cy="457200"/>
            </a:xfrm>
            <a:prstGeom prst="wedgeRoundRectCallout">
              <a:avLst>
                <a:gd name="adj1" fmla="val 118125"/>
                <a:gd name="adj2" fmla="val 66924"/>
                <a:gd name="adj3" fmla="val 16667"/>
              </a:avLst>
            </a:prstGeom>
            <a:gradFill>
              <a:gsLst>
                <a:gs pos="0">
                  <a:schemeClr val="bg2">
                    <a:tint val="48000"/>
                    <a:satMod val="300000"/>
                  </a:schemeClr>
                </a:gs>
                <a:gs pos="12000">
                  <a:schemeClr val="bg2">
                    <a:tint val="48000"/>
                    <a:satMod val="300000"/>
                  </a:schemeClr>
                </a:gs>
                <a:gs pos="20000">
                  <a:schemeClr val="bg2">
                    <a:tint val="49000"/>
                    <a:satMod val="300000"/>
                  </a:schemeClr>
                </a:gs>
                <a:gs pos="100000">
                  <a:schemeClr val="bg2">
                    <a:shade val="30000"/>
                  </a:schemeClr>
                </a:gs>
              </a:gsLst>
              <a:path path="circle">
                <a:fillToRect l="10000" t="-25000" r="10000" b="125000"/>
              </a:path>
            </a:gra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solidFill>
                    <a:srgbClr val="C00000"/>
                  </a:solidFill>
                  <a:latin typeface="Candara" pitchFamily="34" charset="0"/>
                </a:rPr>
                <a:t>source</a:t>
              </a:r>
              <a:endParaRPr lang="en-US" sz="1000" dirty="0">
                <a:solidFill>
                  <a:srgbClr val="C00000"/>
                </a:solidFill>
                <a:latin typeface="Candara" pitchFamily="34" charset="0"/>
              </a:endParaRPr>
            </a:p>
          </p:txBody>
        </p:sp>
        <p:sp>
          <p:nvSpPr>
            <p:cNvPr id="7" name="Rounded Rectangular Callout 6"/>
            <p:cNvSpPr/>
            <p:nvPr/>
          </p:nvSpPr>
          <p:spPr>
            <a:xfrm>
              <a:off x="1311351" y="3524657"/>
              <a:ext cx="990600" cy="457200"/>
            </a:xfrm>
            <a:prstGeom prst="wedgeRoundRectCallout">
              <a:avLst>
                <a:gd name="adj1" fmla="val 217947"/>
                <a:gd name="adj2" fmla="val 113437"/>
                <a:gd name="adj3" fmla="val 16667"/>
              </a:avLst>
            </a:prstGeom>
            <a:gradFill>
              <a:gsLst>
                <a:gs pos="0">
                  <a:schemeClr val="bg2">
                    <a:tint val="48000"/>
                    <a:satMod val="300000"/>
                  </a:schemeClr>
                </a:gs>
                <a:gs pos="12000">
                  <a:schemeClr val="bg2">
                    <a:tint val="48000"/>
                    <a:satMod val="300000"/>
                  </a:schemeClr>
                </a:gs>
                <a:gs pos="20000">
                  <a:schemeClr val="bg2">
                    <a:tint val="49000"/>
                    <a:satMod val="300000"/>
                  </a:schemeClr>
                </a:gs>
                <a:gs pos="100000">
                  <a:schemeClr val="bg2">
                    <a:shade val="30000"/>
                  </a:schemeClr>
                </a:gs>
              </a:gsLst>
              <a:path path="circle">
                <a:fillToRect l="10000" t="-25000" r="10000" b="125000"/>
              </a:path>
            </a:gra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solidFill>
                    <a:srgbClr val="C00000"/>
                  </a:solidFill>
                  <a:latin typeface="Candara" pitchFamily="34" charset="0"/>
                </a:rPr>
                <a:t>sanitizer</a:t>
              </a:r>
              <a:endParaRPr lang="en-US" sz="1000" dirty="0">
                <a:solidFill>
                  <a:srgbClr val="C00000"/>
                </a:solidFill>
                <a:latin typeface="Candara" pitchFamily="34" charset="0"/>
              </a:endParaRPr>
            </a:p>
          </p:txBody>
        </p:sp>
        <p:sp>
          <p:nvSpPr>
            <p:cNvPr id="8" name="Rounded Rectangular Callout 7"/>
            <p:cNvSpPr/>
            <p:nvPr/>
          </p:nvSpPr>
          <p:spPr>
            <a:xfrm>
              <a:off x="1311343" y="4668017"/>
              <a:ext cx="990600" cy="457200"/>
            </a:xfrm>
            <a:prstGeom prst="wedgeRoundRectCallout">
              <a:avLst>
                <a:gd name="adj1" fmla="val 216874"/>
                <a:gd name="adj2" fmla="val 80878"/>
                <a:gd name="adj3" fmla="val 16667"/>
              </a:avLst>
            </a:prstGeom>
            <a:gradFill>
              <a:gsLst>
                <a:gs pos="0">
                  <a:schemeClr val="bg2">
                    <a:tint val="48000"/>
                    <a:satMod val="300000"/>
                  </a:schemeClr>
                </a:gs>
                <a:gs pos="12000">
                  <a:schemeClr val="bg2">
                    <a:tint val="48000"/>
                    <a:satMod val="300000"/>
                  </a:schemeClr>
                </a:gs>
                <a:gs pos="20000">
                  <a:schemeClr val="bg2">
                    <a:tint val="49000"/>
                    <a:satMod val="300000"/>
                  </a:schemeClr>
                </a:gs>
                <a:gs pos="100000">
                  <a:schemeClr val="bg2">
                    <a:shade val="30000"/>
                  </a:schemeClr>
                </a:gs>
              </a:gsLst>
              <a:path path="circle">
                <a:fillToRect l="10000" t="-25000" r="10000" b="125000"/>
              </a:path>
            </a:gra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solidFill>
                    <a:srgbClr val="C00000"/>
                  </a:solidFill>
                  <a:latin typeface="Candara" pitchFamily="34" charset="0"/>
                </a:rPr>
                <a:t>sink</a:t>
              </a:r>
              <a:endParaRPr lang="en-US" sz="1000" dirty="0">
                <a:solidFill>
                  <a:srgbClr val="C00000"/>
                </a:solidFill>
                <a:latin typeface="Candara" pitchFamily="34" charset="0"/>
              </a:endParaRPr>
            </a:p>
          </p:txBody>
        </p:sp>
        <p:sp>
          <p:nvSpPr>
            <p:cNvPr id="9" name="Rounded Rectangular Callout 8"/>
            <p:cNvSpPr/>
            <p:nvPr/>
          </p:nvSpPr>
          <p:spPr>
            <a:xfrm>
              <a:off x="6845083" y="1575712"/>
              <a:ext cx="990600" cy="457200"/>
            </a:xfrm>
            <a:prstGeom prst="wedgeRoundRectCallout">
              <a:avLst>
                <a:gd name="adj1" fmla="val -122686"/>
                <a:gd name="adj2" fmla="val 66592"/>
                <a:gd name="adj3" fmla="val 16667"/>
              </a:avLst>
            </a:prstGeom>
            <a:gradFill>
              <a:gsLst>
                <a:gs pos="0">
                  <a:schemeClr val="bg2">
                    <a:tint val="48000"/>
                    <a:satMod val="300000"/>
                  </a:schemeClr>
                </a:gs>
                <a:gs pos="12000">
                  <a:schemeClr val="bg2">
                    <a:tint val="48000"/>
                    <a:satMod val="300000"/>
                  </a:schemeClr>
                </a:gs>
                <a:gs pos="20000">
                  <a:schemeClr val="bg2">
                    <a:tint val="49000"/>
                    <a:satMod val="300000"/>
                  </a:schemeClr>
                </a:gs>
                <a:gs pos="100000">
                  <a:schemeClr val="bg2">
                    <a:shade val="30000"/>
                  </a:schemeClr>
                </a:gs>
              </a:gsLst>
              <a:path path="circle">
                <a:fillToRect l="10000" t="-25000" r="10000" b="125000"/>
              </a:path>
            </a:gra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rgbClr val="FF0000"/>
                  </a:solidFill>
                  <a:latin typeface="Candara" pitchFamily="34" charset="0"/>
                </a:rPr>
                <a:t>?</a:t>
              </a:r>
              <a:endParaRPr lang="en-US" sz="1600" dirty="0">
                <a:solidFill>
                  <a:srgbClr val="FF0000"/>
                </a:solidFill>
                <a:latin typeface="Candara" pitchFamily="34" charset="0"/>
              </a:endParaRPr>
            </a:p>
          </p:txBody>
        </p:sp>
      </p:grpSp>
      <p:grpSp>
        <p:nvGrpSpPr>
          <p:cNvPr id="11" name="Group 10"/>
          <p:cNvGrpSpPr>
            <a:grpSpLocks noChangeAspect="1"/>
          </p:cNvGrpSpPr>
          <p:nvPr/>
        </p:nvGrpSpPr>
        <p:grpSpPr>
          <a:xfrm>
            <a:off x="5071681" y="1511208"/>
            <a:ext cx="3777222" cy="2414088"/>
            <a:chOff x="1307715" y="1575008"/>
            <a:chExt cx="6512452" cy="4162217"/>
          </a:xfrm>
        </p:grpSpPr>
        <p:graphicFrame>
          <p:nvGraphicFramePr>
            <p:cNvPr id="12" name="Content Placeholder 8"/>
            <p:cNvGraphicFramePr>
              <a:graphicFrameLocks noChangeAspect="1"/>
            </p:cNvGraphicFramePr>
            <p:nvPr/>
          </p:nvGraphicFramePr>
          <p:xfrm>
            <a:off x="2819400" y="1981200"/>
            <a:ext cx="3500438" cy="3756025"/>
          </p:xfrm>
          <a:graphic>
            <a:graphicData uri="http://schemas.openxmlformats.org/presentationml/2006/ole">
              <p:oleObj spid="_x0000_s697347" name="Visio" r:id="rId4" imgW="2570362" imgH="2757372" progId="Visio.Drawing.11">
                <p:embed/>
              </p:oleObj>
            </a:graphicData>
          </a:graphic>
        </p:graphicFrame>
        <p:sp>
          <p:nvSpPr>
            <p:cNvPr id="13" name="Rounded Rectangular Callout 12"/>
            <p:cNvSpPr/>
            <p:nvPr/>
          </p:nvSpPr>
          <p:spPr>
            <a:xfrm>
              <a:off x="1307715" y="1582097"/>
              <a:ext cx="990600" cy="457200"/>
            </a:xfrm>
            <a:prstGeom prst="wedgeRoundRectCallout">
              <a:avLst>
                <a:gd name="adj1" fmla="val 118125"/>
                <a:gd name="adj2" fmla="val 66924"/>
                <a:gd name="adj3" fmla="val 16667"/>
              </a:avLst>
            </a:prstGeom>
            <a:gradFill>
              <a:gsLst>
                <a:gs pos="0">
                  <a:schemeClr val="bg2">
                    <a:tint val="48000"/>
                    <a:satMod val="300000"/>
                  </a:schemeClr>
                </a:gs>
                <a:gs pos="12000">
                  <a:schemeClr val="bg2">
                    <a:tint val="48000"/>
                    <a:satMod val="300000"/>
                  </a:schemeClr>
                </a:gs>
                <a:gs pos="20000">
                  <a:schemeClr val="bg2">
                    <a:tint val="49000"/>
                    <a:satMod val="300000"/>
                  </a:schemeClr>
                </a:gs>
                <a:gs pos="100000">
                  <a:schemeClr val="bg2">
                    <a:shade val="30000"/>
                  </a:schemeClr>
                </a:gs>
              </a:gsLst>
              <a:path path="circle">
                <a:fillToRect l="10000" t="-25000" r="10000" b="125000"/>
              </a:path>
            </a:gra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solidFill>
                    <a:srgbClr val="C00000"/>
                  </a:solidFill>
                  <a:latin typeface="Candara" pitchFamily="34" charset="0"/>
                </a:rPr>
                <a:t>source</a:t>
              </a:r>
              <a:endParaRPr lang="en-US" sz="1000" dirty="0">
                <a:solidFill>
                  <a:srgbClr val="C00000"/>
                </a:solidFill>
                <a:latin typeface="Candara" pitchFamily="34" charset="0"/>
              </a:endParaRPr>
            </a:p>
          </p:txBody>
        </p:sp>
        <p:sp>
          <p:nvSpPr>
            <p:cNvPr id="14" name="Rounded Rectangular Callout 13"/>
            <p:cNvSpPr/>
            <p:nvPr/>
          </p:nvSpPr>
          <p:spPr>
            <a:xfrm>
              <a:off x="1311351" y="3524657"/>
              <a:ext cx="990600" cy="457200"/>
            </a:xfrm>
            <a:prstGeom prst="wedgeRoundRectCallout">
              <a:avLst>
                <a:gd name="adj1" fmla="val 217947"/>
                <a:gd name="adj2" fmla="val 113437"/>
                <a:gd name="adj3" fmla="val 16667"/>
              </a:avLst>
            </a:prstGeom>
            <a:gradFill>
              <a:gsLst>
                <a:gs pos="0">
                  <a:schemeClr val="bg2">
                    <a:tint val="48000"/>
                    <a:satMod val="300000"/>
                  </a:schemeClr>
                </a:gs>
                <a:gs pos="12000">
                  <a:schemeClr val="bg2">
                    <a:tint val="48000"/>
                    <a:satMod val="300000"/>
                  </a:schemeClr>
                </a:gs>
                <a:gs pos="20000">
                  <a:schemeClr val="bg2">
                    <a:tint val="49000"/>
                    <a:satMod val="300000"/>
                  </a:schemeClr>
                </a:gs>
                <a:gs pos="100000">
                  <a:schemeClr val="bg2">
                    <a:shade val="30000"/>
                  </a:schemeClr>
                </a:gs>
              </a:gsLst>
              <a:path path="circle">
                <a:fillToRect l="10000" t="-25000" r="10000" b="125000"/>
              </a:path>
            </a:gra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rgbClr val="FF0000"/>
                  </a:solidFill>
                  <a:latin typeface="Candara" pitchFamily="34" charset="0"/>
                </a:rPr>
                <a:t>?</a:t>
              </a:r>
              <a:endParaRPr lang="en-US" sz="1050" dirty="0">
                <a:solidFill>
                  <a:srgbClr val="FF0000"/>
                </a:solidFill>
                <a:latin typeface="Candara" pitchFamily="34" charset="0"/>
              </a:endParaRPr>
            </a:p>
          </p:txBody>
        </p:sp>
        <p:sp>
          <p:nvSpPr>
            <p:cNvPr id="15" name="Rounded Rectangular Callout 14"/>
            <p:cNvSpPr/>
            <p:nvPr/>
          </p:nvSpPr>
          <p:spPr>
            <a:xfrm>
              <a:off x="1311343" y="4668017"/>
              <a:ext cx="990600" cy="457200"/>
            </a:xfrm>
            <a:prstGeom prst="wedgeRoundRectCallout">
              <a:avLst>
                <a:gd name="adj1" fmla="val 216874"/>
                <a:gd name="adj2" fmla="val 80878"/>
                <a:gd name="adj3" fmla="val 16667"/>
              </a:avLst>
            </a:prstGeom>
            <a:gradFill>
              <a:gsLst>
                <a:gs pos="0">
                  <a:schemeClr val="bg2">
                    <a:tint val="48000"/>
                    <a:satMod val="300000"/>
                  </a:schemeClr>
                </a:gs>
                <a:gs pos="12000">
                  <a:schemeClr val="bg2">
                    <a:tint val="48000"/>
                    <a:satMod val="300000"/>
                  </a:schemeClr>
                </a:gs>
                <a:gs pos="20000">
                  <a:schemeClr val="bg2">
                    <a:tint val="49000"/>
                    <a:satMod val="300000"/>
                  </a:schemeClr>
                </a:gs>
                <a:gs pos="100000">
                  <a:schemeClr val="bg2">
                    <a:shade val="30000"/>
                  </a:schemeClr>
                </a:gs>
              </a:gsLst>
              <a:path path="circle">
                <a:fillToRect l="10000" t="-25000" r="10000" b="125000"/>
              </a:path>
            </a:gra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solidFill>
                    <a:srgbClr val="C00000"/>
                  </a:solidFill>
                  <a:latin typeface="Candara" pitchFamily="34" charset="0"/>
                </a:rPr>
                <a:t>sink</a:t>
              </a:r>
              <a:endParaRPr lang="en-US" sz="1000" dirty="0">
                <a:solidFill>
                  <a:srgbClr val="C00000"/>
                </a:solidFill>
                <a:latin typeface="Candara" pitchFamily="34" charset="0"/>
              </a:endParaRPr>
            </a:p>
          </p:txBody>
        </p:sp>
        <p:sp>
          <p:nvSpPr>
            <p:cNvPr id="16" name="Rounded Rectangular Callout 15"/>
            <p:cNvSpPr/>
            <p:nvPr/>
          </p:nvSpPr>
          <p:spPr>
            <a:xfrm>
              <a:off x="6829567" y="1575008"/>
              <a:ext cx="990600" cy="457200"/>
            </a:xfrm>
            <a:prstGeom prst="wedgeRoundRectCallout">
              <a:avLst>
                <a:gd name="adj1" fmla="val -120158"/>
                <a:gd name="adj2" fmla="val 66924"/>
                <a:gd name="adj3" fmla="val 16667"/>
              </a:avLst>
            </a:prstGeom>
            <a:gradFill>
              <a:gsLst>
                <a:gs pos="0">
                  <a:schemeClr val="bg2">
                    <a:tint val="48000"/>
                    <a:satMod val="300000"/>
                  </a:schemeClr>
                </a:gs>
                <a:gs pos="12000">
                  <a:schemeClr val="bg2">
                    <a:tint val="48000"/>
                    <a:satMod val="300000"/>
                  </a:schemeClr>
                </a:gs>
                <a:gs pos="20000">
                  <a:schemeClr val="bg2">
                    <a:tint val="49000"/>
                    <a:satMod val="300000"/>
                  </a:schemeClr>
                </a:gs>
                <a:gs pos="100000">
                  <a:schemeClr val="bg2">
                    <a:shade val="30000"/>
                  </a:schemeClr>
                </a:gs>
              </a:gsLst>
              <a:path path="circle">
                <a:fillToRect l="10000" t="-25000" r="10000" b="125000"/>
              </a:path>
            </a:gra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solidFill>
                    <a:srgbClr val="C00000"/>
                  </a:solidFill>
                  <a:latin typeface="Candara" pitchFamily="34" charset="0"/>
                </a:rPr>
                <a:t>source</a:t>
              </a:r>
              <a:endParaRPr lang="en-US" sz="1000" dirty="0">
                <a:solidFill>
                  <a:srgbClr val="C00000"/>
                </a:solidFill>
                <a:latin typeface="Candara" pitchFamily="34" charset="0"/>
              </a:endParaRPr>
            </a:p>
          </p:txBody>
        </p:sp>
      </p:grpSp>
      <p:grpSp>
        <p:nvGrpSpPr>
          <p:cNvPr id="22" name="Group 21"/>
          <p:cNvGrpSpPr>
            <a:grpSpLocks noChangeAspect="1"/>
          </p:cNvGrpSpPr>
          <p:nvPr/>
        </p:nvGrpSpPr>
        <p:grpSpPr>
          <a:xfrm>
            <a:off x="2675855" y="4296949"/>
            <a:ext cx="3779232" cy="2414086"/>
            <a:chOff x="1304256" y="1575008"/>
            <a:chExt cx="6515911" cy="4162217"/>
          </a:xfrm>
        </p:grpSpPr>
        <p:graphicFrame>
          <p:nvGraphicFramePr>
            <p:cNvPr id="17" name="Content Placeholder 8"/>
            <p:cNvGraphicFramePr>
              <a:graphicFrameLocks noChangeAspect="1"/>
            </p:cNvGraphicFramePr>
            <p:nvPr/>
          </p:nvGraphicFramePr>
          <p:xfrm>
            <a:off x="2819400" y="1981200"/>
            <a:ext cx="3500438" cy="3756025"/>
          </p:xfrm>
          <a:graphic>
            <a:graphicData uri="http://schemas.openxmlformats.org/presentationml/2006/ole">
              <p:oleObj spid="_x0000_s697348" name="Visio" r:id="rId5" imgW="2570362" imgH="2757372" progId="Visio.Drawing.11">
                <p:embed/>
              </p:oleObj>
            </a:graphicData>
          </a:graphic>
        </p:graphicFrame>
        <p:sp>
          <p:nvSpPr>
            <p:cNvPr id="18" name="Rounded Rectangular Callout 17"/>
            <p:cNvSpPr/>
            <p:nvPr/>
          </p:nvSpPr>
          <p:spPr>
            <a:xfrm>
              <a:off x="1307715" y="1582097"/>
              <a:ext cx="990600" cy="457200"/>
            </a:xfrm>
            <a:prstGeom prst="wedgeRoundRectCallout">
              <a:avLst>
                <a:gd name="adj1" fmla="val 118125"/>
                <a:gd name="adj2" fmla="val 66924"/>
                <a:gd name="adj3" fmla="val 16667"/>
              </a:avLst>
            </a:prstGeom>
            <a:gradFill>
              <a:gsLst>
                <a:gs pos="0">
                  <a:schemeClr val="bg2">
                    <a:tint val="48000"/>
                    <a:satMod val="300000"/>
                  </a:schemeClr>
                </a:gs>
                <a:gs pos="12000">
                  <a:schemeClr val="bg2">
                    <a:tint val="48000"/>
                    <a:satMod val="300000"/>
                  </a:schemeClr>
                </a:gs>
                <a:gs pos="20000">
                  <a:schemeClr val="bg2">
                    <a:tint val="49000"/>
                    <a:satMod val="300000"/>
                  </a:schemeClr>
                </a:gs>
                <a:gs pos="100000">
                  <a:schemeClr val="bg2">
                    <a:shade val="30000"/>
                  </a:schemeClr>
                </a:gs>
              </a:gsLst>
              <a:path path="circle">
                <a:fillToRect l="10000" t="-25000" r="10000" b="125000"/>
              </a:path>
            </a:gra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solidFill>
                    <a:srgbClr val="C00000"/>
                  </a:solidFill>
                  <a:latin typeface="Candara" pitchFamily="34" charset="0"/>
                </a:rPr>
                <a:t>source</a:t>
              </a:r>
              <a:endParaRPr lang="en-US" sz="1000" dirty="0">
                <a:solidFill>
                  <a:srgbClr val="C00000"/>
                </a:solidFill>
                <a:latin typeface="Candara" pitchFamily="34" charset="0"/>
              </a:endParaRPr>
            </a:p>
          </p:txBody>
        </p:sp>
        <p:sp>
          <p:nvSpPr>
            <p:cNvPr id="19" name="Rounded Rectangular Callout 18"/>
            <p:cNvSpPr/>
            <p:nvPr/>
          </p:nvSpPr>
          <p:spPr>
            <a:xfrm>
              <a:off x="6829567" y="1575008"/>
              <a:ext cx="990600" cy="457200"/>
            </a:xfrm>
            <a:prstGeom prst="wedgeRoundRectCallout">
              <a:avLst>
                <a:gd name="adj1" fmla="val -120158"/>
                <a:gd name="adj2" fmla="val 66924"/>
                <a:gd name="adj3" fmla="val 16667"/>
              </a:avLst>
            </a:prstGeom>
            <a:gradFill>
              <a:gsLst>
                <a:gs pos="0">
                  <a:schemeClr val="bg2">
                    <a:tint val="48000"/>
                    <a:satMod val="300000"/>
                  </a:schemeClr>
                </a:gs>
                <a:gs pos="12000">
                  <a:schemeClr val="bg2">
                    <a:tint val="48000"/>
                    <a:satMod val="300000"/>
                  </a:schemeClr>
                </a:gs>
                <a:gs pos="20000">
                  <a:schemeClr val="bg2">
                    <a:tint val="49000"/>
                    <a:satMod val="300000"/>
                  </a:schemeClr>
                </a:gs>
                <a:gs pos="100000">
                  <a:schemeClr val="bg2">
                    <a:shade val="30000"/>
                  </a:schemeClr>
                </a:gs>
              </a:gsLst>
              <a:path path="circle">
                <a:fillToRect l="10000" t="-25000" r="10000" b="125000"/>
              </a:path>
            </a:gra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solidFill>
                    <a:srgbClr val="C00000"/>
                  </a:solidFill>
                  <a:latin typeface="Candara" pitchFamily="34" charset="0"/>
                </a:rPr>
                <a:t>source</a:t>
              </a:r>
              <a:endParaRPr lang="en-US" sz="1000" dirty="0">
                <a:solidFill>
                  <a:srgbClr val="C00000"/>
                </a:solidFill>
                <a:latin typeface="Candara" pitchFamily="34" charset="0"/>
              </a:endParaRPr>
            </a:p>
          </p:txBody>
        </p:sp>
        <p:sp>
          <p:nvSpPr>
            <p:cNvPr id="20" name="Rounded Rectangular Callout 19"/>
            <p:cNvSpPr/>
            <p:nvPr/>
          </p:nvSpPr>
          <p:spPr>
            <a:xfrm>
              <a:off x="1311351" y="3524657"/>
              <a:ext cx="990600" cy="457200"/>
            </a:xfrm>
            <a:prstGeom prst="wedgeRoundRectCallout">
              <a:avLst>
                <a:gd name="adj1" fmla="val 217947"/>
                <a:gd name="adj2" fmla="val 113437"/>
                <a:gd name="adj3" fmla="val 16667"/>
              </a:avLst>
            </a:prstGeom>
            <a:gradFill>
              <a:gsLst>
                <a:gs pos="0">
                  <a:schemeClr val="bg2">
                    <a:tint val="48000"/>
                    <a:satMod val="300000"/>
                  </a:schemeClr>
                </a:gs>
                <a:gs pos="12000">
                  <a:schemeClr val="bg2">
                    <a:tint val="48000"/>
                    <a:satMod val="300000"/>
                  </a:schemeClr>
                </a:gs>
                <a:gs pos="20000">
                  <a:schemeClr val="bg2">
                    <a:tint val="49000"/>
                    <a:satMod val="300000"/>
                  </a:schemeClr>
                </a:gs>
                <a:gs pos="100000">
                  <a:schemeClr val="bg2">
                    <a:shade val="30000"/>
                  </a:schemeClr>
                </a:gs>
              </a:gsLst>
              <a:path path="circle">
                <a:fillToRect l="10000" t="-25000" r="10000" b="125000"/>
              </a:path>
            </a:gra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 smtClean="0">
                  <a:solidFill>
                    <a:srgbClr val="C00000"/>
                  </a:solidFill>
                  <a:latin typeface="Candara" pitchFamily="34" charset="0"/>
                </a:rPr>
                <a:t>sanitizer</a:t>
              </a:r>
              <a:endParaRPr lang="en-US" sz="1000" dirty="0">
                <a:solidFill>
                  <a:srgbClr val="C00000"/>
                </a:solidFill>
                <a:latin typeface="Candara" pitchFamily="34" charset="0"/>
              </a:endParaRPr>
            </a:p>
          </p:txBody>
        </p:sp>
        <p:sp>
          <p:nvSpPr>
            <p:cNvPr id="21" name="Rounded Rectangular Callout 20"/>
            <p:cNvSpPr/>
            <p:nvPr/>
          </p:nvSpPr>
          <p:spPr>
            <a:xfrm>
              <a:off x="1304256" y="4804155"/>
              <a:ext cx="990600" cy="457200"/>
            </a:xfrm>
            <a:prstGeom prst="wedgeRoundRectCallout">
              <a:avLst>
                <a:gd name="adj1" fmla="val 221167"/>
                <a:gd name="adj2" fmla="val 50646"/>
                <a:gd name="adj3" fmla="val 16667"/>
              </a:avLst>
            </a:prstGeom>
            <a:gradFill>
              <a:gsLst>
                <a:gs pos="0">
                  <a:schemeClr val="bg2">
                    <a:tint val="48000"/>
                    <a:satMod val="300000"/>
                  </a:schemeClr>
                </a:gs>
                <a:gs pos="12000">
                  <a:schemeClr val="bg2">
                    <a:tint val="48000"/>
                    <a:satMod val="300000"/>
                  </a:schemeClr>
                </a:gs>
                <a:gs pos="20000">
                  <a:schemeClr val="bg2">
                    <a:tint val="49000"/>
                    <a:satMod val="300000"/>
                  </a:schemeClr>
                </a:gs>
                <a:gs pos="100000">
                  <a:schemeClr val="bg2">
                    <a:shade val="30000"/>
                  </a:schemeClr>
                </a:gs>
              </a:gsLst>
              <a:path path="circle">
                <a:fillToRect l="10000" t="-25000" r="10000" b="125000"/>
              </a:path>
            </a:gra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rgbClr val="FF0000"/>
                  </a:solidFill>
                  <a:latin typeface="Candara" pitchFamily="34" charset="0"/>
                </a:rPr>
                <a:t>?</a:t>
              </a:r>
              <a:endParaRPr lang="en-US" sz="1050" dirty="0">
                <a:solidFill>
                  <a:srgbClr val="FF0000"/>
                </a:solidFill>
                <a:latin typeface="Candar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Candara" pitchFamily="34" charset="0"/>
              </a:rPr>
              <a:t>Path constraints</a:t>
            </a:r>
            <a:endParaRPr lang="en-US" sz="4000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3999"/>
          </a:xfrm>
        </p:spPr>
        <p:txBody>
          <a:bodyPr/>
          <a:lstStyle/>
          <a:p>
            <a:r>
              <a:rPr lang="en-US" sz="2800" dirty="0" smtClean="0">
                <a:solidFill>
                  <a:srgbClr val="002060"/>
                </a:solidFill>
                <a:latin typeface="Candara" pitchFamily="34" charset="0"/>
              </a:rPr>
              <a:t>For every acyclic path </a:t>
            </a:r>
            <a:r>
              <a:rPr lang="en-US" sz="28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sz="28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 </a:t>
            </a:r>
            <a:r>
              <a:rPr lang="en-US" sz="28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sz="28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sz="28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… </a:t>
            </a:r>
            <a:r>
              <a:rPr lang="en-US" sz="2800" dirty="0" err="1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sz="2800" baseline="-25000" dirty="0" err="1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28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Candara" pitchFamily="34" charset="0"/>
              </a:rPr>
              <a:t>the probability that </a:t>
            </a:r>
            <a:r>
              <a:rPr lang="en-US" sz="28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sz="28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800" baseline="-25000" dirty="0" smtClean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Candara" pitchFamily="34" charset="0"/>
              </a:rPr>
              <a:t>is a source, </a:t>
            </a:r>
            <a:r>
              <a:rPr lang="en-US" sz="2800" dirty="0" err="1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sz="2800" baseline="-25000" dirty="0" err="1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2800" baseline="-25000" dirty="0" smtClean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Candara" pitchFamily="34" charset="0"/>
              </a:rPr>
              <a:t>is a sink, and </a:t>
            </a:r>
            <a:r>
              <a:rPr lang="en-US" sz="28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sz="28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8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, …, m</a:t>
            </a:r>
            <a:r>
              <a:rPr lang="en-US" sz="28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n-1</a:t>
            </a:r>
            <a:r>
              <a:rPr lang="en-US" sz="28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Candara" pitchFamily="34" charset="0"/>
              </a:rPr>
              <a:t>are not sanitizers is very low</a:t>
            </a:r>
            <a:endParaRPr lang="en-US" sz="2800" baseline="-25000" dirty="0" smtClean="0">
              <a:solidFill>
                <a:srgbClr val="002060"/>
              </a:solidFill>
              <a:latin typeface="Candara" pitchFamily="34" charset="0"/>
            </a:endParaRPr>
          </a:p>
          <a:p>
            <a:endParaRPr lang="en-US" sz="2800" baseline="-25000" dirty="0" smtClean="0">
              <a:latin typeface="Candara" pitchFamily="34" charset="0"/>
            </a:endParaRPr>
          </a:p>
          <a:p>
            <a:endParaRPr lang="en-US" sz="2800" baseline="-25000" dirty="0">
              <a:latin typeface="Candara" pitchFamily="34" charset="0"/>
            </a:endParaRPr>
          </a:p>
        </p:txBody>
      </p:sp>
      <p:graphicFrame>
        <p:nvGraphicFramePr>
          <p:cNvPr id="645122" name="Content Placeholder 8"/>
          <p:cNvGraphicFramePr>
            <a:graphicFrameLocks noChangeAspect="1"/>
          </p:cNvGraphicFramePr>
          <p:nvPr/>
        </p:nvGraphicFramePr>
        <p:xfrm>
          <a:off x="5988371" y="2762252"/>
          <a:ext cx="2800350" cy="3004820"/>
        </p:xfrm>
        <a:graphic>
          <a:graphicData uri="http://schemas.openxmlformats.org/presentationml/2006/ole">
            <p:oleObj spid="_x0000_s628738" name="Visio" r:id="rId3" imgW="2570362" imgH="2757372" progId="Visio.Drawing.11">
              <p:embed/>
            </p:oleObj>
          </a:graphicData>
        </a:graphic>
      </p:graphicFrame>
      <p:sp>
        <p:nvSpPr>
          <p:cNvPr id="14" name="AutoShape 62"/>
          <p:cNvSpPr>
            <a:spLocks noChangeArrowheads="1"/>
          </p:cNvSpPr>
          <p:nvPr/>
        </p:nvSpPr>
        <p:spPr bwMode="auto">
          <a:xfrm>
            <a:off x="285751" y="5267327"/>
            <a:ext cx="5010150" cy="466724"/>
          </a:xfrm>
          <a:prstGeom prst="foldedCorner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en-US" dirty="0" smtClean="0">
                <a:solidFill>
                  <a:srgbClr val="FF0000"/>
                </a:solidFill>
                <a:latin typeface="Candara" pitchFamily="34" charset="0"/>
                <a:ea typeface="Cambria Math" pitchFamily="18" charset="0"/>
              </a:rPr>
              <a:t>Exponential number of path constraints: </a:t>
            </a:r>
            <a:r>
              <a:rPr lang="en-US" sz="20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O(2</a:t>
            </a:r>
            <a:r>
              <a:rPr lang="en-US" sz="2000" baseline="300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|V|</a:t>
            </a:r>
            <a:r>
              <a:rPr lang="en-US" sz="20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)</a:t>
            </a:r>
            <a:r>
              <a:rPr lang="en-US" sz="2000" dirty="0" smtClean="0">
                <a:solidFill>
                  <a:srgbClr val="FF0000"/>
                </a:solidFill>
                <a:latin typeface="Candara" pitchFamily="34" charset="0"/>
                <a:ea typeface="Cambria Math" pitchFamily="18" charset="0"/>
              </a:rPr>
              <a:t>!</a:t>
            </a:r>
            <a:endParaRPr lang="en-US" baseline="30000" dirty="0" smtClean="0">
              <a:solidFill>
                <a:srgbClr val="FF0000"/>
              </a:solidFill>
              <a:latin typeface="Candara" pitchFamily="34" charset="0"/>
              <a:ea typeface="Cambria Math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48755" y="3198238"/>
            <a:ext cx="5640663" cy="1145162"/>
            <a:chOff x="148755" y="3198238"/>
            <a:chExt cx="5640663" cy="1145162"/>
          </a:xfrm>
        </p:grpSpPr>
        <p:sp>
          <p:nvSpPr>
            <p:cNvPr id="17" name="Rectangle 16"/>
            <p:cNvSpPr/>
            <p:nvPr/>
          </p:nvSpPr>
          <p:spPr>
            <a:xfrm>
              <a:off x="285750" y="3933825"/>
              <a:ext cx="952500" cy="409575"/>
            </a:xfrm>
            <a:prstGeom prst="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ReadData1</a:t>
              </a:r>
              <a:endParaRPr lang="en-US" sz="12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657350" y="3933825"/>
              <a:ext cx="666750" cy="400050"/>
            </a:xfrm>
            <a:prstGeom prst="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Prop1</a:t>
              </a:r>
              <a:endParaRPr lang="en-US" sz="12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781300" y="3943350"/>
              <a:ext cx="1076325" cy="381000"/>
            </a:xfrm>
            <a:prstGeom prst="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Cleanse</a:t>
              </a:r>
              <a:endParaRPr lang="en-US" sz="12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305300" y="3933825"/>
              <a:ext cx="1066800" cy="390525"/>
            </a:xfrm>
            <a:prstGeom prst="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WriteData</a:t>
              </a:r>
              <a:endParaRPr lang="en-US" sz="12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cxnSp>
          <p:nvCxnSpPr>
            <p:cNvPr id="23" name="Straight Arrow Connector 22"/>
            <p:cNvCxnSpPr>
              <a:stCxn id="17" idx="3"/>
              <a:endCxn id="20" idx="1"/>
            </p:cNvCxnSpPr>
            <p:nvPr/>
          </p:nvCxnSpPr>
          <p:spPr>
            <a:xfrm flipV="1">
              <a:off x="1238250" y="4133850"/>
              <a:ext cx="419100" cy="4763"/>
            </a:xfrm>
            <a:prstGeom prst="straightConnector1">
              <a:avLst/>
            </a:prstGeom>
            <a:ln w="25400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20" idx="3"/>
              <a:endCxn id="21" idx="1"/>
            </p:cNvCxnSpPr>
            <p:nvPr/>
          </p:nvCxnSpPr>
          <p:spPr>
            <a:xfrm>
              <a:off x="2324100" y="4133850"/>
              <a:ext cx="457200" cy="1588"/>
            </a:xfrm>
            <a:prstGeom prst="straightConnector1">
              <a:avLst/>
            </a:prstGeom>
            <a:ln w="25400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21" idx="3"/>
              <a:endCxn id="22" idx="1"/>
            </p:cNvCxnSpPr>
            <p:nvPr/>
          </p:nvCxnSpPr>
          <p:spPr>
            <a:xfrm flipV="1">
              <a:off x="3857625" y="4129088"/>
              <a:ext cx="447675" cy="4762"/>
            </a:xfrm>
            <a:prstGeom prst="straightConnector1">
              <a:avLst/>
            </a:prstGeom>
            <a:ln w="25400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ounded Rectangular Callout 14"/>
            <p:cNvSpPr/>
            <p:nvPr/>
          </p:nvSpPr>
          <p:spPr>
            <a:xfrm>
              <a:off x="148755" y="3198238"/>
              <a:ext cx="990600" cy="457200"/>
            </a:xfrm>
            <a:prstGeom prst="wedgeRoundRectCallout">
              <a:avLst>
                <a:gd name="adj1" fmla="val -9603"/>
                <a:gd name="adj2" fmla="val 129716"/>
                <a:gd name="adj3" fmla="val 16667"/>
              </a:avLst>
            </a:prstGeom>
            <a:gradFill>
              <a:gsLst>
                <a:gs pos="0">
                  <a:schemeClr val="bg2">
                    <a:tint val="48000"/>
                    <a:satMod val="300000"/>
                  </a:schemeClr>
                </a:gs>
                <a:gs pos="12000">
                  <a:schemeClr val="bg2">
                    <a:tint val="48000"/>
                    <a:satMod val="300000"/>
                  </a:schemeClr>
                </a:gs>
                <a:gs pos="20000">
                  <a:schemeClr val="bg2">
                    <a:tint val="49000"/>
                    <a:satMod val="300000"/>
                  </a:schemeClr>
                </a:gs>
                <a:gs pos="100000">
                  <a:schemeClr val="bg2">
                    <a:shade val="30000"/>
                  </a:schemeClr>
                </a:gs>
              </a:gsLst>
              <a:path path="circle">
                <a:fillToRect l="10000" t="-25000" r="10000" b="125000"/>
              </a:path>
            </a:gra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C00000"/>
                  </a:solidFill>
                  <a:latin typeface="Candara" pitchFamily="34" charset="0"/>
                </a:rPr>
                <a:t>source</a:t>
              </a:r>
              <a:endParaRPr lang="en-US" dirty="0">
                <a:solidFill>
                  <a:srgbClr val="C00000"/>
                </a:solidFill>
                <a:latin typeface="Candara" pitchFamily="34" charset="0"/>
              </a:endParaRPr>
            </a:p>
          </p:txBody>
        </p:sp>
        <p:sp>
          <p:nvSpPr>
            <p:cNvPr id="16" name="Rounded Rectangular Callout 15"/>
            <p:cNvSpPr/>
            <p:nvPr/>
          </p:nvSpPr>
          <p:spPr>
            <a:xfrm>
              <a:off x="4798818" y="3211355"/>
              <a:ext cx="990600" cy="457200"/>
            </a:xfrm>
            <a:prstGeom prst="wedgeRoundRectCallout">
              <a:avLst>
                <a:gd name="adj1" fmla="val -41930"/>
                <a:gd name="adj2" fmla="val 122627"/>
                <a:gd name="adj3" fmla="val 16667"/>
              </a:avLst>
            </a:prstGeom>
            <a:gradFill>
              <a:gsLst>
                <a:gs pos="0">
                  <a:schemeClr val="bg2">
                    <a:tint val="48000"/>
                    <a:satMod val="300000"/>
                  </a:schemeClr>
                </a:gs>
                <a:gs pos="12000">
                  <a:schemeClr val="bg2">
                    <a:tint val="48000"/>
                    <a:satMod val="300000"/>
                  </a:schemeClr>
                </a:gs>
                <a:gs pos="20000">
                  <a:schemeClr val="bg2">
                    <a:tint val="49000"/>
                    <a:satMod val="300000"/>
                  </a:schemeClr>
                </a:gs>
                <a:gs pos="100000">
                  <a:schemeClr val="bg2">
                    <a:shade val="30000"/>
                  </a:schemeClr>
                </a:gs>
              </a:gsLst>
              <a:path path="circle">
                <a:fillToRect l="10000" t="-25000" r="10000" b="125000"/>
              </a:path>
            </a:gra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C00000"/>
                  </a:solidFill>
                  <a:latin typeface="Candara" pitchFamily="34" charset="0"/>
                </a:rPr>
                <a:t>sink</a:t>
              </a:r>
              <a:endParaRPr lang="en-US" dirty="0">
                <a:solidFill>
                  <a:srgbClr val="C00000"/>
                </a:solidFill>
                <a:latin typeface="Candar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inkTgt spid="_x0000_s628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inkTgt spid="_x0000_s628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inkTgt spid="_x0000_s628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inkTgt spid="_x0000_s628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0" fontAlgn="base" hangingPunct="0">
              <a:spcAft>
                <a:spcPct val="0"/>
              </a:spcAft>
              <a:defRPr/>
            </a:pPr>
            <a:r>
              <a:rPr lang="en-US" sz="4000" dirty="0" smtClean="0">
                <a:latin typeface="Candara" pitchFamily="34" charset="0"/>
              </a:rPr>
              <a:t>Triple constraints</a:t>
            </a:r>
            <a:endParaRPr lang="en-US" sz="4000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3999"/>
          </a:xfrm>
        </p:spPr>
        <p:txBody>
          <a:bodyPr>
            <a:noAutofit/>
          </a:bodyPr>
          <a:lstStyle/>
          <a:p>
            <a:pPr lvl="0" eaLnBrk="0" hangingPunct="0">
              <a:buFont typeface="Arial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Candara" pitchFamily="34" charset="0"/>
              </a:rPr>
              <a:t>For every triple </a:t>
            </a:r>
            <a:r>
              <a:rPr lang="en-US" sz="28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&lt;m</a:t>
            </a:r>
            <a:r>
              <a:rPr lang="en-US" sz="28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8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sz="28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8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sz="28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sz="28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sz="2800" dirty="0" err="1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sz="2800" baseline="-25000" dirty="0" err="1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28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&gt;</a:t>
            </a:r>
            <a:r>
              <a:rPr lang="en-US" sz="28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8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Candara" pitchFamily="34" charset="0"/>
              </a:rPr>
              <a:t>such that </a:t>
            </a:r>
            <a:r>
              <a:rPr lang="en-US" sz="2800" dirty="0" smtClean="0">
                <a:solidFill>
                  <a:srgbClr val="C00000"/>
                </a:solidFill>
                <a:latin typeface="Candara" pitchFamily="34" charset="0"/>
                <a:ea typeface="Cambria Math" pitchFamily="18" charset="0"/>
              </a:rPr>
              <a:t>m</a:t>
            </a:r>
            <a:r>
              <a:rPr lang="en-US" sz="2800" baseline="-25000" dirty="0" smtClean="0">
                <a:solidFill>
                  <a:srgbClr val="C00000"/>
                </a:solidFill>
                <a:latin typeface="Candara" pitchFamily="34" charset="0"/>
                <a:ea typeface="Cambria Math" pitchFamily="18" charset="0"/>
              </a:rPr>
              <a:t>i </a:t>
            </a:r>
            <a:r>
              <a:rPr lang="en-US" sz="2800" dirty="0" smtClean="0">
                <a:solidFill>
                  <a:srgbClr val="002060"/>
                </a:solidFill>
                <a:latin typeface="Candara" pitchFamily="34" charset="0"/>
              </a:rPr>
              <a:t>is on a path from</a:t>
            </a:r>
            <a:r>
              <a:rPr lang="en-US" sz="2800" dirty="0" smtClean="0">
                <a:solidFill>
                  <a:prstClr val="black"/>
                </a:solidFill>
                <a:latin typeface="Candara" pitchFamily="34" charset="0"/>
              </a:rPr>
              <a:t> </a:t>
            </a:r>
            <a:r>
              <a:rPr lang="en-US" sz="28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sz="28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800" baseline="-25000" dirty="0" smtClean="0">
                <a:solidFill>
                  <a:prstClr val="black"/>
                </a:solidFill>
                <a:latin typeface="Candara" pitchFamily="34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Candara" pitchFamily="34" charset="0"/>
              </a:rPr>
              <a:t>to </a:t>
            </a:r>
            <a:r>
              <a:rPr lang="en-US" sz="2800" dirty="0" err="1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sz="2800" baseline="-25000" dirty="0" err="1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2800" dirty="0" smtClean="0">
                <a:solidFill>
                  <a:srgbClr val="002060"/>
                </a:solidFill>
                <a:latin typeface="Candara" pitchFamily="34" charset="0"/>
              </a:rPr>
              <a:t>, the probability that </a:t>
            </a:r>
            <a:r>
              <a:rPr lang="en-US" sz="2800" dirty="0" smtClean="0">
                <a:solidFill>
                  <a:srgbClr val="C00000"/>
                </a:solidFill>
                <a:latin typeface="Candara" pitchFamily="34" charset="0"/>
                <a:ea typeface="Cambria Math" pitchFamily="18" charset="0"/>
              </a:rPr>
              <a:t>m</a:t>
            </a:r>
            <a:r>
              <a:rPr lang="en-US" sz="2800" baseline="-25000" dirty="0" smtClean="0">
                <a:solidFill>
                  <a:srgbClr val="C00000"/>
                </a:solidFill>
                <a:latin typeface="Candara" pitchFamily="34" charset="0"/>
                <a:ea typeface="Cambria Math" pitchFamily="18" charset="0"/>
              </a:rPr>
              <a:t>1</a:t>
            </a:r>
            <a:r>
              <a:rPr lang="en-US" sz="2800" baseline="-25000" dirty="0" smtClean="0">
                <a:solidFill>
                  <a:prstClr val="black"/>
                </a:solidFill>
                <a:latin typeface="Candara" pitchFamily="34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Candara" pitchFamily="34" charset="0"/>
              </a:rPr>
              <a:t>is a source, </a:t>
            </a:r>
            <a:r>
              <a:rPr lang="en-US" sz="2800" dirty="0" err="1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sz="2800" baseline="-25000" dirty="0" err="1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2800" baseline="-25000" dirty="0" smtClean="0">
                <a:solidFill>
                  <a:prstClr val="black"/>
                </a:solidFill>
                <a:latin typeface="Candara" pitchFamily="34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Candara" pitchFamily="34" charset="0"/>
              </a:rPr>
              <a:t>is a sink, and </a:t>
            </a:r>
            <a:r>
              <a:rPr lang="en-US" sz="28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sz="28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sz="2800" dirty="0" smtClean="0">
                <a:solidFill>
                  <a:prstClr val="black"/>
                </a:solidFill>
                <a:latin typeface="Candara" pitchFamily="34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Candara" pitchFamily="34" charset="0"/>
              </a:rPr>
              <a:t>is not a sanitizer is very low</a:t>
            </a:r>
            <a:endParaRPr lang="en-US" sz="2800" baseline="-25000" dirty="0" smtClean="0">
              <a:solidFill>
                <a:srgbClr val="002060"/>
              </a:solidFill>
              <a:latin typeface="Candara" pitchFamily="34" charset="0"/>
            </a:endParaRPr>
          </a:p>
          <a:p>
            <a:endParaRPr lang="en-US" sz="2800" baseline="-25000" dirty="0" smtClean="0">
              <a:latin typeface="Candara" pitchFamily="34" charset="0"/>
            </a:endParaRPr>
          </a:p>
          <a:p>
            <a:endParaRPr lang="en-US" sz="2800" baseline="-25000" dirty="0">
              <a:latin typeface="Candara" pitchFamily="34" charset="0"/>
            </a:endParaRPr>
          </a:p>
        </p:txBody>
      </p:sp>
      <p:graphicFrame>
        <p:nvGraphicFramePr>
          <p:cNvPr id="647170" name="Content Placeholder 8"/>
          <p:cNvGraphicFramePr>
            <a:graphicFrameLocks noChangeAspect="1"/>
          </p:cNvGraphicFramePr>
          <p:nvPr/>
        </p:nvGraphicFramePr>
        <p:xfrm>
          <a:off x="5905500" y="2971800"/>
          <a:ext cx="2800350" cy="3005138"/>
        </p:xfrm>
        <a:graphic>
          <a:graphicData uri="http://schemas.openxmlformats.org/presentationml/2006/ole">
            <p:oleObj spid="_x0000_s742402" name="Visio" r:id="rId3" imgW="2570362" imgH="2757372" progId="Visio.Drawing.11">
              <p:embed/>
            </p:oleObj>
          </a:graphicData>
        </a:graphic>
      </p:graphicFrame>
      <p:sp>
        <p:nvSpPr>
          <p:cNvPr id="24" name="AutoShape 62"/>
          <p:cNvSpPr>
            <a:spLocks noChangeArrowheads="1"/>
          </p:cNvSpPr>
          <p:nvPr/>
        </p:nvSpPr>
        <p:spPr bwMode="auto">
          <a:xfrm>
            <a:off x="876301" y="5886452"/>
            <a:ext cx="5010150" cy="466724"/>
          </a:xfrm>
          <a:prstGeom prst="foldedCorner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en-US" dirty="0" smtClean="0">
                <a:solidFill>
                  <a:srgbClr val="FF0000"/>
                </a:solidFill>
                <a:latin typeface="Candara" pitchFamily="34" charset="0"/>
                <a:ea typeface="Cambria Math" pitchFamily="18" charset="0"/>
              </a:rPr>
              <a:t>Cubic number of triple constraints: </a:t>
            </a:r>
            <a:r>
              <a:rPr lang="en-US" sz="20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O(|V|</a:t>
            </a:r>
            <a:r>
              <a:rPr lang="en-US" sz="2000" baseline="300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20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)</a:t>
            </a:r>
            <a:r>
              <a:rPr lang="en-US" sz="2000" dirty="0" smtClean="0">
                <a:solidFill>
                  <a:srgbClr val="FF0000"/>
                </a:solidFill>
                <a:latin typeface="Candara" pitchFamily="34" charset="0"/>
                <a:ea typeface="Cambria Math" pitchFamily="18" charset="0"/>
              </a:rPr>
              <a:t>!</a:t>
            </a:r>
            <a:endParaRPr lang="en-US" baseline="30000" dirty="0" smtClean="0">
              <a:solidFill>
                <a:srgbClr val="FF0000"/>
              </a:solidFill>
              <a:latin typeface="Candara" pitchFamily="34" charset="0"/>
              <a:ea typeface="Cambria Math" pitchFamily="18" charset="0"/>
            </a:endParaRPr>
          </a:p>
        </p:txBody>
      </p:sp>
      <p:grpSp>
        <p:nvGrpSpPr>
          <p:cNvPr id="4" name="Group 24"/>
          <p:cNvGrpSpPr/>
          <p:nvPr/>
        </p:nvGrpSpPr>
        <p:grpSpPr>
          <a:xfrm>
            <a:off x="1300674" y="3198238"/>
            <a:ext cx="4609245" cy="2507237"/>
            <a:chOff x="1300674" y="3198238"/>
            <a:chExt cx="4609245" cy="2507237"/>
          </a:xfrm>
        </p:grpSpPr>
        <p:sp>
          <p:nvSpPr>
            <p:cNvPr id="18" name="Rectangle 17"/>
            <p:cNvSpPr/>
            <p:nvPr/>
          </p:nvSpPr>
          <p:spPr>
            <a:xfrm>
              <a:off x="1638300" y="3933825"/>
              <a:ext cx="952500" cy="409575"/>
            </a:xfrm>
            <a:prstGeom prst="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ReadData1</a:t>
              </a:r>
              <a:endParaRPr lang="en-US" sz="12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009900" y="3933825"/>
              <a:ext cx="666750" cy="400050"/>
            </a:xfrm>
            <a:prstGeom prst="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Prop1</a:t>
              </a:r>
              <a:endParaRPr lang="en-US" sz="12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143375" y="3933825"/>
              <a:ext cx="1066800" cy="390525"/>
            </a:xfrm>
            <a:prstGeom prst="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WriteData</a:t>
              </a:r>
              <a:endParaRPr lang="en-US" sz="12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cxnSp>
          <p:nvCxnSpPr>
            <p:cNvPr id="22" name="Straight Arrow Connector 21"/>
            <p:cNvCxnSpPr>
              <a:stCxn id="18" idx="3"/>
              <a:endCxn id="19" idx="1"/>
            </p:cNvCxnSpPr>
            <p:nvPr/>
          </p:nvCxnSpPr>
          <p:spPr>
            <a:xfrm flipV="1">
              <a:off x="2590800" y="4133850"/>
              <a:ext cx="419100" cy="4763"/>
            </a:xfrm>
            <a:prstGeom prst="straightConnector1">
              <a:avLst/>
            </a:prstGeom>
            <a:ln w="25400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19" idx="3"/>
              <a:endCxn id="21" idx="1"/>
            </p:cNvCxnSpPr>
            <p:nvPr/>
          </p:nvCxnSpPr>
          <p:spPr>
            <a:xfrm flipV="1">
              <a:off x="3676650" y="4129088"/>
              <a:ext cx="466725" cy="4762"/>
            </a:xfrm>
            <a:prstGeom prst="straightConnector1">
              <a:avLst/>
            </a:prstGeom>
            <a:ln w="25400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1352550" y="5295900"/>
              <a:ext cx="952500" cy="409575"/>
            </a:xfrm>
            <a:prstGeom prst="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ReadData1</a:t>
              </a:r>
              <a:endParaRPr lang="en-US" sz="12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333875" y="5295900"/>
              <a:ext cx="1066800" cy="390525"/>
            </a:xfrm>
            <a:prstGeom prst="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WriteData</a:t>
              </a:r>
              <a:endParaRPr lang="en-US" sz="12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cxnSp>
          <p:nvCxnSpPr>
            <p:cNvPr id="14" name="Straight Arrow Connector 13"/>
            <p:cNvCxnSpPr>
              <a:stCxn id="12" idx="3"/>
              <a:endCxn id="20" idx="1"/>
            </p:cNvCxnSpPr>
            <p:nvPr/>
          </p:nvCxnSpPr>
          <p:spPr>
            <a:xfrm flipV="1">
              <a:off x="2305050" y="5495925"/>
              <a:ext cx="428625" cy="4763"/>
            </a:xfrm>
            <a:prstGeom prst="straightConnector1">
              <a:avLst/>
            </a:prstGeom>
            <a:ln w="25400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20" idx="3"/>
              <a:endCxn id="13" idx="1"/>
            </p:cNvCxnSpPr>
            <p:nvPr/>
          </p:nvCxnSpPr>
          <p:spPr>
            <a:xfrm flipV="1">
              <a:off x="3810000" y="5491163"/>
              <a:ext cx="523875" cy="4762"/>
            </a:xfrm>
            <a:prstGeom prst="straightConnector1">
              <a:avLst/>
            </a:prstGeom>
            <a:ln w="25400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2733675" y="5305425"/>
              <a:ext cx="1076325" cy="381000"/>
            </a:xfrm>
            <a:prstGeom prst="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Cleanse</a:t>
              </a:r>
              <a:endParaRPr lang="en-US" sz="12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27" name="Rounded Rectangular Callout 26"/>
            <p:cNvSpPr/>
            <p:nvPr/>
          </p:nvSpPr>
          <p:spPr>
            <a:xfrm>
              <a:off x="1552311" y="3198238"/>
              <a:ext cx="990600" cy="457200"/>
            </a:xfrm>
            <a:prstGeom prst="wedgeRoundRectCallout">
              <a:avLst>
                <a:gd name="adj1" fmla="val -24629"/>
                <a:gd name="adj2" fmla="val 127390"/>
                <a:gd name="adj3" fmla="val 16667"/>
              </a:avLst>
            </a:prstGeom>
            <a:gradFill>
              <a:gsLst>
                <a:gs pos="0">
                  <a:schemeClr val="bg2">
                    <a:tint val="48000"/>
                    <a:satMod val="300000"/>
                  </a:schemeClr>
                </a:gs>
                <a:gs pos="12000">
                  <a:schemeClr val="bg2">
                    <a:tint val="48000"/>
                    <a:satMod val="300000"/>
                  </a:schemeClr>
                </a:gs>
                <a:gs pos="20000">
                  <a:schemeClr val="bg2">
                    <a:tint val="49000"/>
                    <a:satMod val="300000"/>
                  </a:schemeClr>
                </a:gs>
                <a:gs pos="100000">
                  <a:schemeClr val="bg2">
                    <a:shade val="30000"/>
                  </a:schemeClr>
                </a:gs>
              </a:gsLst>
              <a:path path="circle">
                <a:fillToRect l="10000" t="-25000" r="10000" b="125000"/>
              </a:path>
            </a:gra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C00000"/>
                  </a:solidFill>
                  <a:latin typeface="Candara" pitchFamily="34" charset="0"/>
                </a:rPr>
                <a:t>source</a:t>
              </a:r>
              <a:endParaRPr lang="en-US" dirty="0">
                <a:solidFill>
                  <a:srgbClr val="C00000"/>
                </a:solidFill>
                <a:latin typeface="Candara" pitchFamily="34" charset="0"/>
              </a:endParaRPr>
            </a:p>
          </p:txBody>
        </p:sp>
        <p:sp>
          <p:nvSpPr>
            <p:cNvPr id="28" name="Rounded Rectangular Callout 27"/>
            <p:cNvSpPr/>
            <p:nvPr/>
          </p:nvSpPr>
          <p:spPr>
            <a:xfrm>
              <a:off x="4798818" y="3200722"/>
              <a:ext cx="990600" cy="457200"/>
            </a:xfrm>
            <a:prstGeom prst="wedgeRoundRectCallout">
              <a:avLst>
                <a:gd name="adj1" fmla="val -41930"/>
                <a:gd name="adj2" fmla="val 122627"/>
                <a:gd name="adj3" fmla="val 16667"/>
              </a:avLst>
            </a:prstGeom>
            <a:gradFill>
              <a:gsLst>
                <a:gs pos="0">
                  <a:schemeClr val="bg2">
                    <a:tint val="48000"/>
                    <a:satMod val="300000"/>
                  </a:schemeClr>
                </a:gs>
                <a:gs pos="12000">
                  <a:schemeClr val="bg2">
                    <a:tint val="48000"/>
                    <a:satMod val="300000"/>
                  </a:schemeClr>
                </a:gs>
                <a:gs pos="20000">
                  <a:schemeClr val="bg2">
                    <a:tint val="49000"/>
                    <a:satMod val="300000"/>
                  </a:schemeClr>
                </a:gs>
                <a:gs pos="100000">
                  <a:schemeClr val="bg2">
                    <a:shade val="30000"/>
                  </a:schemeClr>
                </a:gs>
              </a:gsLst>
              <a:path path="circle">
                <a:fillToRect l="10000" t="-25000" r="10000" b="125000"/>
              </a:path>
            </a:gra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C00000"/>
                  </a:solidFill>
                  <a:latin typeface="Candara" pitchFamily="34" charset="0"/>
                </a:rPr>
                <a:t>sink</a:t>
              </a:r>
              <a:endParaRPr lang="en-US" dirty="0">
                <a:solidFill>
                  <a:srgbClr val="C00000"/>
                </a:solidFill>
                <a:latin typeface="Candara" pitchFamily="34" charset="0"/>
              </a:endParaRPr>
            </a:p>
          </p:txBody>
        </p:sp>
        <p:sp>
          <p:nvSpPr>
            <p:cNvPr id="29" name="Rounded Rectangular Callout 28"/>
            <p:cNvSpPr/>
            <p:nvPr/>
          </p:nvSpPr>
          <p:spPr>
            <a:xfrm>
              <a:off x="1300674" y="4562749"/>
              <a:ext cx="990600" cy="457200"/>
            </a:xfrm>
            <a:prstGeom prst="wedgeRoundRectCallout">
              <a:avLst>
                <a:gd name="adj1" fmla="val -24629"/>
                <a:gd name="adj2" fmla="val 127390"/>
                <a:gd name="adj3" fmla="val 16667"/>
              </a:avLst>
            </a:prstGeom>
            <a:gradFill>
              <a:gsLst>
                <a:gs pos="0">
                  <a:schemeClr val="bg2">
                    <a:tint val="48000"/>
                    <a:satMod val="300000"/>
                  </a:schemeClr>
                </a:gs>
                <a:gs pos="12000">
                  <a:schemeClr val="bg2">
                    <a:tint val="48000"/>
                    <a:satMod val="300000"/>
                  </a:schemeClr>
                </a:gs>
                <a:gs pos="20000">
                  <a:schemeClr val="bg2">
                    <a:tint val="49000"/>
                    <a:satMod val="300000"/>
                  </a:schemeClr>
                </a:gs>
                <a:gs pos="100000">
                  <a:schemeClr val="bg2">
                    <a:shade val="30000"/>
                  </a:schemeClr>
                </a:gs>
              </a:gsLst>
              <a:path path="circle">
                <a:fillToRect l="10000" t="-25000" r="10000" b="125000"/>
              </a:path>
            </a:gra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C00000"/>
                  </a:solidFill>
                  <a:latin typeface="Candara" pitchFamily="34" charset="0"/>
                </a:rPr>
                <a:t>source</a:t>
              </a:r>
              <a:endParaRPr lang="en-US" dirty="0">
                <a:solidFill>
                  <a:srgbClr val="C00000"/>
                </a:solidFill>
                <a:latin typeface="Candara" pitchFamily="34" charset="0"/>
              </a:endParaRPr>
            </a:p>
          </p:txBody>
        </p:sp>
        <p:sp>
          <p:nvSpPr>
            <p:cNvPr id="30" name="Rounded Rectangular Callout 29"/>
            <p:cNvSpPr/>
            <p:nvPr/>
          </p:nvSpPr>
          <p:spPr>
            <a:xfrm>
              <a:off x="4919319" y="4565284"/>
              <a:ext cx="990600" cy="457200"/>
            </a:xfrm>
            <a:prstGeom prst="wedgeRoundRectCallout">
              <a:avLst>
                <a:gd name="adj1" fmla="val -41930"/>
                <a:gd name="adj2" fmla="val 122627"/>
                <a:gd name="adj3" fmla="val 16667"/>
              </a:avLst>
            </a:prstGeom>
            <a:gradFill>
              <a:gsLst>
                <a:gs pos="0">
                  <a:schemeClr val="bg2">
                    <a:tint val="48000"/>
                    <a:satMod val="300000"/>
                  </a:schemeClr>
                </a:gs>
                <a:gs pos="12000">
                  <a:schemeClr val="bg2">
                    <a:tint val="48000"/>
                    <a:satMod val="300000"/>
                  </a:schemeClr>
                </a:gs>
                <a:gs pos="20000">
                  <a:schemeClr val="bg2">
                    <a:tint val="49000"/>
                    <a:satMod val="300000"/>
                  </a:schemeClr>
                </a:gs>
                <a:gs pos="100000">
                  <a:schemeClr val="bg2">
                    <a:shade val="30000"/>
                  </a:schemeClr>
                </a:gs>
              </a:gsLst>
              <a:path path="circle">
                <a:fillToRect l="10000" t="-25000" r="10000" b="125000"/>
              </a:path>
            </a:gra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C00000"/>
                  </a:solidFill>
                  <a:latin typeface="Candara" pitchFamily="34" charset="0"/>
                </a:rPr>
                <a:t>sink</a:t>
              </a:r>
              <a:endParaRPr lang="en-US" dirty="0">
                <a:solidFill>
                  <a:srgbClr val="C00000"/>
                </a:solidFill>
                <a:latin typeface="Candara" pitchFamily="34" charset="0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inkTgt spid="_x0000_s74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inkTgt spid="_x0000_s74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inkTgt spid="_x0000_s74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inkTgt spid="_x0000_s742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itchFamily="34" charset="0"/>
              </a:rPr>
              <a:t>Minimizing Sanitizers</a:t>
            </a:r>
            <a:endParaRPr lang="en-US" dirty="0">
              <a:latin typeface="Candara" pitchFamily="34" charset="0"/>
            </a:endParaRPr>
          </a:p>
        </p:txBody>
      </p:sp>
      <p:graphicFrame>
        <p:nvGraphicFramePr>
          <p:cNvPr id="15362" name="Content Placeholder 8"/>
          <p:cNvGraphicFramePr>
            <a:graphicFrameLocks noChangeAspect="1"/>
          </p:cNvGraphicFramePr>
          <p:nvPr/>
        </p:nvGraphicFramePr>
        <p:xfrm>
          <a:off x="2819400" y="1981200"/>
          <a:ext cx="3500438" cy="3756025"/>
        </p:xfrm>
        <a:graphic>
          <a:graphicData uri="http://schemas.openxmlformats.org/presentationml/2006/ole">
            <p:oleObj spid="_x0000_s632834" name="Visio" r:id="rId3" imgW="2570362" imgH="2757372" progId="Visio.Drawing.11">
              <p:embed/>
            </p:oleObj>
          </a:graphicData>
        </a:graphic>
      </p:graphicFrame>
      <p:sp>
        <p:nvSpPr>
          <p:cNvPr id="8" name="Rounded Rectangular Callout 7"/>
          <p:cNvSpPr/>
          <p:nvPr/>
        </p:nvSpPr>
        <p:spPr>
          <a:xfrm>
            <a:off x="1626739" y="1571457"/>
            <a:ext cx="990600" cy="457200"/>
          </a:xfrm>
          <a:prstGeom prst="wedgeRoundRectCallout">
            <a:avLst>
              <a:gd name="adj1" fmla="val 77339"/>
              <a:gd name="adj2" fmla="val 87855"/>
              <a:gd name="adj3" fmla="val 16667"/>
            </a:avLst>
          </a:prstGeom>
          <a:gradFill>
            <a:gsLst>
              <a:gs pos="0">
                <a:schemeClr val="bg2">
                  <a:tint val="48000"/>
                  <a:satMod val="300000"/>
                </a:schemeClr>
              </a:gs>
              <a:gs pos="12000">
                <a:schemeClr val="bg2">
                  <a:tint val="48000"/>
                  <a:satMod val="300000"/>
                </a:schemeClr>
              </a:gs>
              <a:gs pos="20000">
                <a:schemeClr val="bg2">
                  <a:tint val="49000"/>
                  <a:satMod val="300000"/>
                </a:schemeClr>
              </a:gs>
              <a:gs pos="100000">
                <a:schemeClr val="bg2">
                  <a:shade val="30000"/>
                </a:schemeClr>
              </a:gs>
            </a:gsLst>
            <a:path path="circle">
              <a:fillToRect l="10000" t="-25000" r="10000" b="125000"/>
            </a:path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C00000"/>
                </a:solidFill>
                <a:latin typeface="Candara" pitchFamily="34" charset="0"/>
              </a:rPr>
              <a:t>source</a:t>
            </a:r>
            <a:endParaRPr lang="en-US" dirty="0">
              <a:solidFill>
                <a:srgbClr val="C00000"/>
              </a:solidFill>
              <a:latin typeface="Candara" pitchFamily="34" charset="0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6521299" y="1575002"/>
            <a:ext cx="990600" cy="457200"/>
          </a:xfrm>
          <a:prstGeom prst="wedgeRoundRectCallout">
            <a:avLst>
              <a:gd name="adj1" fmla="val -85810"/>
              <a:gd name="adj2" fmla="val 90181"/>
              <a:gd name="adj3" fmla="val 16667"/>
            </a:avLst>
          </a:prstGeom>
          <a:gradFill>
            <a:gsLst>
              <a:gs pos="0">
                <a:schemeClr val="bg2">
                  <a:tint val="48000"/>
                  <a:satMod val="300000"/>
                </a:schemeClr>
              </a:gs>
              <a:gs pos="12000">
                <a:schemeClr val="bg2">
                  <a:tint val="48000"/>
                  <a:satMod val="300000"/>
                </a:schemeClr>
              </a:gs>
              <a:gs pos="20000">
                <a:schemeClr val="bg2">
                  <a:tint val="49000"/>
                  <a:satMod val="300000"/>
                </a:schemeClr>
              </a:gs>
              <a:gs pos="100000">
                <a:schemeClr val="bg2">
                  <a:shade val="30000"/>
                </a:schemeClr>
              </a:gs>
            </a:gsLst>
            <a:path path="circle">
              <a:fillToRect l="10000" t="-25000" r="10000" b="125000"/>
            </a:path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C00000"/>
                </a:solidFill>
                <a:latin typeface="Candara" pitchFamily="34" charset="0"/>
              </a:rPr>
              <a:t>source</a:t>
            </a:r>
            <a:endParaRPr lang="en-US" dirty="0">
              <a:solidFill>
                <a:srgbClr val="C00000"/>
              </a:solidFill>
              <a:latin typeface="Candara" pitchFamily="34" charset="0"/>
            </a:endParaRPr>
          </a:p>
        </p:txBody>
      </p:sp>
      <p:sp>
        <p:nvSpPr>
          <p:cNvPr id="11" name="Rounded Rectangular Callout 10"/>
          <p:cNvSpPr/>
          <p:nvPr/>
        </p:nvSpPr>
        <p:spPr>
          <a:xfrm>
            <a:off x="2590789" y="4969322"/>
            <a:ext cx="990600" cy="457200"/>
          </a:xfrm>
          <a:prstGeom prst="wedgeRoundRectCallout">
            <a:avLst>
              <a:gd name="adj1" fmla="val 87945"/>
              <a:gd name="adj2" fmla="val 45883"/>
              <a:gd name="adj3" fmla="val 16667"/>
            </a:avLst>
          </a:prstGeom>
          <a:gradFill>
            <a:gsLst>
              <a:gs pos="0">
                <a:schemeClr val="bg2">
                  <a:tint val="48000"/>
                  <a:satMod val="300000"/>
                </a:schemeClr>
              </a:gs>
              <a:gs pos="12000">
                <a:schemeClr val="bg2">
                  <a:tint val="48000"/>
                  <a:satMod val="300000"/>
                </a:schemeClr>
              </a:gs>
              <a:gs pos="20000">
                <a:schemeClr val="bg2">
                  <a:tint val="49000"/>
                  <a:satMod val="300000"/>
                </a:schemeClr>
              </a:gs>
              <a:gs pos="100000">
                <a:schemeClr val="bg2">
                  <a:shade val="30000"/>
                </a:schemeClr>
              </a:gs>
            </a:gsLst>
            <a:path path="circle">
              <a:fillToRect l="10000" t="-25000" r="10000" b="125000"/>
            </a:path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C00000"/>
                </a:solidFill>
                <a:latin typeface="Candara" pitchFamily="34" charset="0"/>
              </a:rPr>
              <a:t>sink</a:t>
            </a:r>
            <a:endParaRPr lang="en-US" dirty="0">
              <a:solidFill>
                <a:srgbClr val="C00000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itchFamily="34" charset="0"/>
              </a:rPr>
              <a:t>Minimizing Sanitizers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5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  <a:latin typeface="Candara" pitchFamily="34" charset="0"/>
              </a:rPr>
              <a:t>For every pair of nodes 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, m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dirty="0" smtClean="0">
                <a:solidFill>
                  <a:srgbClr val="002060"/>
                </a:solidFill>
                <a:latin typeface="Candara" pitchFamily="34" charset="0"/>
              </a:rPr>
              <a:t>such that 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Candara" pitchFamily="34" charset="0"/>
              </a:rPr>
              <a:t>and 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Candara" pitchFamily="34" charset="0"/>
              </a:rPr>
              <a:t>lie on the same path from a potential source to a potential sink, the probability that both 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baseline="-25000" dirty="0" smtClean="0">
                <a:latin typeface="Candara" pitchFamily="34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Candara" pitchFamily="34" charset="0"/>
              </a:rPr>
              <a:t>and</a:t>
            </a:r>
            <a:r>
              <a:rPr lang="en-US" dirty="0" smtClean="0">
                <a:latin typeface="Candara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baseline="-25000" dirty="0" smtClean="0">
                <a:latin typeface="Candara" pitchFamily="34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Candara" pitchFamily="34" charset="0"/>
              </a:rPr>
              <a:t>are sanitizers is low </a:t>
            </a:r>
            <a:endParaRPr lang="en-US" baseline="-25000" dirty="0" smtClean="0">
              <a:solidFill>
                <a:srgbClr val="002060"/>
              </a:solidFill>
              <a:latin typeface="Candara" pitchFamily="34" charset="0"/>
            </a:endParaRPr>
          </a:p>
          <a:p>
            <a:pPr>
              <a:buNone/>
            </a:pPr>
            <a:endParaRPr lang="en-US" baseline="-25000" dirty="0" smtClean="0">
              <a:latin typeface="Candara" pitchFamily="34" charset="0"/>
            </a:endParaRPr>
          </a:p>
          <a:p>
            <a:endParaRPr lang="en-US" baseline="-25000" dirty="0">
              <a:latin typeface="Candara" pitchFamily="34" charset="0"/>
            </a:endParaRPr>
          </a:p>
        </p:txBody>
      </p:sp>
      <p:graphicFrame>
        <p:nvGraphicFramePr>
          <p:cNvPr id="635905" name="Content Placeholder 8"/>
          <p:cNvGraphicFramePr>
            <a:graphicFrameLocks noChangeAspect="1"/>
          </p:cNvGraphicFramePr>
          <p:nvPr/>
        </p:nvGraphicFramePr>
        <p:xfrm>
          <a:off x="5905500" y="3429000"/>
          <a:ext cx="2800350" cy="3005138"/>
        </p:xfrm>
        <a:graphic>
          <a:graphicData uri="http://schemas.openxmlformats.org/presentationml/2006/ole">
            <p:oleObj spid="_x0000_s743426" name="Visio" r:id="rId3" imgW="2570362" imgH="2757372" progId="Visio.Drawing.11">
              <p:embed/>
            </p:oleObj>
          </a:graphicData>
        </a:graphic>
      </p:graphicFrame>
      <p:grpSp>
        <p:nvGrpSpPr>
          <p:cNvPr id="4" name="Group 15"/>
          <p:cNvGrpSpPr/>
          <p:nvPr/>
        </p:nvGrpSpPr>
        <p:grpSpPr>
          <a:xfrm>
            <a:off x="250825" y="3878719"/>
            <a:ext cx="5318852" cy="1398131"/>
            <a:chOff x="250825" y="3878719"/>
            <a:chExt cx="5318852" cy="1398131"/>
          </a:xfrm>
        </p:grpSpPr>
        <p:sp>
          <p:nvSpPr>
            <p:cNvPr id="5" name="Rectangle 4"/>
            <p:cNvSpPr/>
            <p:nvPr/>
          </p:nvSpPr>
          <p:spPr>
            <a:xfrm>
              <a:off x="285750" y="4867275"/>
              <a:ext cx="952500" cy="409575"/>
            </a:xfrm>
            <a:prstGeom prst="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ReadData1</a:t>
              </a:r>
              <a:endParaRPr lang="en-US" sz="12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657350" y="4867275"/>
              <a:ext cx="666750" cy="400050"/>
            </a:xfrm>
            <a:prstGeom prst="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Prop1</a:t>
              </a:r>
              <a:endParaRPr lang="en-US" sz="12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781300" y="4876800"/>
              <a:ext cx="1076325" cy="381000"/>
            </a:xfrm>
            <a:prstGeom prst="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Cleanse</a:t>
              </a:r>
              <a:endParaRPr lang="en-US" sz="12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4305300" y="4867275"/>
              <a:ext cx="1066800" cy="390525"/>
            </a:xfrm>
            <a:prstGeom prst="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err="1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WriteData</a:t>
              </a:r>
              <a:endParaRPr lang="en-US" sz="12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cxnSp>
          <p:nvCxnSpPr>
            <p:cNvPr id="9" name="Straight Arrow Connector 8"/>
            <p:cNvCxnSpPr>
              <a:stCxn id="5" idx="3"/>
              <a:endCxn id="6" idx="1"/>
            </p:cNvCxnSpPr>
            <p:nvPr/>
          </p:nvCxnSpPr>
          <p:spPr>
            <a:xfrm flipV="1">
              <a:off x="1238250" y="5067300"/>
              <a:ext cx="419100" cy="4763"/>
            </a:xfrm>
            <a:prstGeom prst="straightConnector1">
              <a:avLst/>
            </a:prstGeom>
            <a:ln w="25400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6" idx="3"/>
              <a:endCxn id="7" idx="1"/>
            </p:cNvCxnSpPr>
            <p:nvPr/>
          </p:nvCxnSpPr>
          <p:spPr>
            <a:xfrm>
              <a:off x="2324100" y="5067300"/>
              <a:ext cx="457200" cy="1588"/>
            </a:xfrm>
            <a:prstGeom prst="straightConnector1">
              <a:avLst/>
            </a:prstGeom>
            <a:ln w="25400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7" idx="3"/>
              <a:endCxn id="8" idx="1"/>
            </p:cNvCxnSpPr>
            <p:nvPr/>
          </p:nvCxnSpPr>
          <p:spPr>
            <a:xfrm flipV="1">
              <a:off x="3857625" y="5062538"/>
              <a:ext cx="447675" cy="4762"/>
            </a:xfrm>
            <a:prstGeom prst="straightConnector1">
              <a:avLst/>
            </a:prstGeom>
            <a:ln w="25400"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ounded Rectangular Callout 13"/>
            <p:cNvSpPr/>
            <p:nvPr/>
          </p:nvSpPr>
          <p:spPr>
            <a:xfrm>
              <a:off x="250825" y="3878719"/>
              <a:ext cx="990600" cy="457200"/>
            </a:xfrm>
            <a:prstGeom prst="wedgeRoundRectCallout">
              <a:avLst>
                <a:gd name="adj1" fmla="val -5309"/>
                <a:gd name="adj2" fmla="val 176227"/>
                <a:gd name="adj3" fmla="val 16667"/>
              </a:avLst>
            </a:prstGeom>
            <a:gradFill>
              <a:gsLst>
                <a:gs pos="0">
                  <a:schemeClr val="bg2">
                    <a:tint val="48000"/>
                    <a:satMod val="300000"/>
                  </a:schemeClr>
                </a:gs>
                <a:gs pos="12000">
                  <a:schemeClr val="bg2">
                    <a:tint val="48000"/>
                    <a:satMod val="300000"/>
                  </a:schemeClr>
                </a:gs>
                <a:gs pos="20000">
                  <a:schemeClr val="bg2">
                    <a:tint val="49000"/>
                    <a:satMod val="300000"/>
                  </a:schemeClr>
                </a:gs>
                <a:gs pos="100000">
                  <a:schemeClr val="bg2">
                    <a:shade val="30000"/>
                  </a:schemeClr>
                </a:gs>
              </a:gsLst>
              <a:path path="circle">
                <a:fillToRect l="10000" t="-25000" r="10000" b="125000"/>
              </a:path>
            </a:gra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C00000"/>
                  </a:solidFill>
                  <a:latin typeface="Candara" pitchFamily="34" charset="0"/>
                </a:rPr>
                <a:t>source</a:t>
              </a:r>
              <a:endParaRPr lang="en-US" dirty="0">
                <a:solidFill>
                  <a:srgbClr val="C00000"/>
                </a:solidFill>
                <a:latin typeface="Candara" pitchFamily="34" charset="0"/>
              </a:endParaRPr>
            </a:p>
          </p:txBody>
        </p:sp>
        <p:sp>
          <p:nvSpPr>
            <p:cNvPr id="15" name="Rounded Rectangular Callout 14"/>
            <p:cNvSpPr/>
            <p:nvPr/>
          </p:nvSpPr>
          <p:spPr>
            <a:xfrm>
              <a:off x="4579077" y="3906059"/>
              <a:ext cx="990600" cy="457200"/>
            </a:xfrm>
            <a:prstGeom prst="wedgeRoundRectCallout">
              <a:avLst>
                <a:gd name="adj1" fmla="val 11737"/>
                <a:gd name="adj2" fmla="val 178441"/>
                <a:gd name="adj3" fmla="val 16667"/>
              </a:avLst>
            </a:prstGeom>
            <a:gradFill>
              <a:gsLst>
                <a:gs pos="0">
                  <a:schemeClr val="bg2">
                    <a:tint val="48000"/>
                    <a:satMod val="300000"/>
                  </a:schemeClr>
                </a:gs>
                <a:gs pos="12000">
                  <a:schemeClr val="bg2">
                    <a:tint val="48000"/>
                    <a:satMod val="300000"/>
                  </a:schemeClr>
                </a:gs>
                <a:gs pos="20000">
                  <a:schemeClr val="bg2">
                    <a:tint val="49000"/>
                    <a:satMod val="300000"/>
                  </a:schemeClr>
                </a:gs>
                <a:gs pos="100000">
                  <a:schemeClr val="bg2">
                    <a:shade val="30000"/>
                  </a:schemeClr>
                </a:gs>
              </a:gsLst>
              <a:path path="circle">
                <a:fillToRect l="10000" t="-25000" r="10000" b="125000"/>
              </a:path>
            </a:gradFill>
            <a:ln w="127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C00000"/>
                  </a:solidFill>
                  <a:latin typeface="Candara" pitchFamily="34" charset="0"/>
                </a:rPr>
                <a:t>sink</a:t>
              </a:r>
              <a:endParaRPr lang="en-US" dirty="0">
                <a:solidFill>
                  <a:srgbClr val="C00000"/>
                </a:solidFill>
                <a:latin typeface="Candar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5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inkTgt spid="_x0000_s743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inkTgt spid="_x0000_s743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inkTgt spid="_x0000_s74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inkTgt spid="_x0000_s743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Candara" pitchFamily="34" charset="0"/>
              </a:rPr>
              <a:t>Mining Security Specifications</a:t>
            </a:r>
            <a:endParaRPr lang="en-US" sz="4400" dirty="0">
              <a:latin typeface="Candara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C00000"/>
                </a:solidFill>
                <a:latin typeface="Candara" pitchFamily="34" charset="0"/>
              </a:rPr>
              <a:t>Problem:  </a:t>
            </a:r>
            <a:r>
              <a:rPr lang="en-US" sz="2400" dirty="0" smtClean="0">
                <a:solidFill>
                  <a:srgbClr val="002060"/>
                </a:solidFill>
                <a:latin typeface="Candara" pitchFamily="34" charset="0"/>
              </a:rPr>
              <a:t>Can we automatically infer which routines in a program are sources, sinks and sanitizers?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400" dirty="0" smtClean="0">
              <a:solidFill>
                <a:srgbClr val="C00000"/>
              </a:solidFill>
              <a:latin typeface="Candara" pitchFamily="34" charset="0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C00000"/>
                </a:solidFill>
                <a:latin typeface="Candara" pitchFamily="34" charset="0"/>
              </a:rPr>
              <a:t>Technology: </a:t>
            </a:r>
            <a:r>
              <a:rPr lang="en-US" sz="2400" dirty="0" smtClean="0">
                <a:solidFill>
                  <a:srgbClr val="002060"/>
                </a:solidFill>
                <a:latin typeface="Candara" pitchFamily="34" charset="0"/>
              </a:rPr>
              <a:t>Static analysis + Probabilistic inference </a:t>
            </a: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  <a:defRPr/>
            </a:pPr>
            <a:endParaRPr lang="en-US" sz="2400" dirty="0" smtClean="0">
              <a:solidFill>
                <a:srgbClr val="C00000"/>
              </a:solidFill>
              <a:latin typeface="Candara" pitchFamily="34" charset="0"/>
            </a:endParaRPr>
          </a:p>
          <a:p>
            <a:pPr marL="342900" lvl="0" indent="-342900">
              <a:spcBef>
                <a:spcPct val="20000"/>
              </a:spcBef>
              <a:buClrTx/>
              <a:buSzTx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C00000"/>
                </a:solidFill>
                <a:latin typeface="Candara" pitchFamily="34" charset="0"/>
              </a:rPr>
              <a:t>Applications:</a:t>
            </a:r>
          </a:p>
          <a:p>
            <a:pPr marL="742950" lvl="1" indent="-285750">
              <a:buClrTx/>
              <a:buSzTx/>
              <a:buFont typeface="Arial" pitchFamily="34" charset="0"/>
              <a:buChar char="–"/>
              <a:defRPr/>
            </a:pPr>
            <a:r>
              <a:rPr lang="en-US" sz="2400" dirty="0" smtClean="0">
                <a:solidFill>
                  <a:srgbClr val="002060"/>
                </a:solidFill>
                <a:latin typeface="Candara" pitchFamily="34" charset="0"/>
              </a:rPr>
              <a:t>Lowers false errors from tools</a:t>
            </a:r>
          </a:p>
          <a:p>
            <a:pPr marL="742950" lvl="1" indent="-285750">
              <a:buClrTx/>
              <a:buSzTx/>
              <a:buFont typeface="Arial" pitchFamily="34" charset="0"/>
              <a:buChar char="–"/>
              <a:defRPr/>
            </a:pPr>
            <a:r>
              <a:rPr lang="en-US" sz="2400" dirty="0" smtClean="0">
                <a:solidFill>
                  <a:srgbClr val="002060"/>
                </a:solidFill>
                <a:latin typeface="Candara" pitchFamily="34" charset="0"/>
              </a:rPr>
              <a:t>Enables more complete flow checking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400" dirty="0" smtClean="0">
              <a:solidFill>
                <a:srgbClr val="C00000"/>
              </a:solidFill>
              <a:latin typeface="Candara" pitchFamily="34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C00000"/>
                </a:solidFill>
                <a:latin typeface="Candara" pitchFamily="34" charset="0"/>
              </a:rPr>
              <a:t>Results:</a:t>
            </a:r>
          </a:p>
          <a:p>
            <a:pPr marL="742950" lvl="1" indent="-285750">
              <a:buFont typeface="Arial" pitchFamily="34" charset="0"/>
              <a:buChar char="–"/>
              <a:defRPr/>
            </a:pPr>
            <a:r>
              <a:rPr lang="en-US" sz="2400" dirty="0" smtClean="0">
                <a:solidFill>
                  <a:srgbClr val="002060"/>
                </a:solidFill>
                <a:latin typeface="Candara" pitchFamily="34" charset="0"/>
              </a:rPr>
              <a:t>Over </a:t>
            </a:r>
            <a:r>
              <a:rPr lang="en-US" sz="24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300</a:t>
            </a:r>
            <a:r>
              <a:rPr lang="en-US" sz="2400" dirty="0" smtClean="0">
                <a:solidFill>
                  <a:srgbClr val="002060"/>
                </a:solidFill>
                <a:latin typeface="Candara" pitchFamily="34" charset="0"/>
              </a:rPr>
              <a:t> new vulnerabilities discovered in </a:t>
            </a:r>
            <a:r>
              <a:rPr lang="en-US" sz="24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10</a:t>
            </a:r>
            <a:r>
              <a:rPr lang="en-US" sz="2400" dirty="0" smtClean="0">
                <a:solidFill>
                  <a:srgbClr val="002060"/>
                </a:solidFill>
                <a:latin typeface="Candara" pitchFamily="34" charset="0"/>
              </a:rPr>
              <a:t> deployed </a:t>
            </a:r>
            <a:r>
              <a:rPr lang="en-US" sz="24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ASP.NET</a:t>
            </a:r>
            <a:r>
              <a:rPr lang="en-US" sz="2400" dirty="0" smtClean="0">
                <a:solidFill>
                  <a:srgbClr val="002060"/>
                </a:solidFill>
                <a:latin typeface="Candara" pitchFamily="34" charset="0"/>
              </a:rPr>
              <a:t> applications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Candara" pitchFamily="34" charset="0"/>
              </a:rPr>
              <a:t>Need for probabilistic constraints</a:t>
            </a:r>
            <a:endParaRPr lang="en-US" sz="4400" dirty="0">
              <a:latin typeface="Candara" pitchFamily="34" charset="0"/>
            </a:endParaRPr>
          </a:p>
        </p:txBody>
      </p:sp>
      <p:graphicFrame>
        <p:nvGraphicFramePr>
          <p:cNvPr id="13" name="Content Placeholder 8"/>
          <p:cNvGraphicFramePr>
            <a:graphicFrameLocks noChangeAspect="1"/>
          </p:cNvGraphicFramePr>
          <p:nvPr/>
        </p:nvGraphicFramePr>
        <p:xfrm>
          <a:off x="381000" y="1981200"/>
          <a:ext cx="3500438" cy="3756025"/>
        </p:xfrm>
        <a:graphic>
          <a:graphicData uri="http://schemas.openxmlformats.org/presentationml/2006/ole">
            <p:oleObj spid="_x0000_s636933" name="Visio" r:id="rId3" imgW="2570470" imgH="2757318" progId="Visio.Drawing.11">
              <p:embed/>
            </p:oleObj>
          </a:graphicData>
        </a:graphic>
      </p:graphicFrame>
      <p:sp>
        <p:nvSpPr>
          <p:cNvPr id="14" name="Oval Callout 13"/>
          <p:cNvSpPr/>
          <p:nvPr/>
        </p:nvSpPr>
        <p:spPr>
          <a:xfrm>
            <a:off x="571500" y="1676400"/>
            <a:ext cx="314325" cy="228600"/>
          </a:xfrm>
          <a:prstGeom prst="wedgeEllipseCallout">
            <a:avLst>
              <a:gd name="adj1" fmla="val 53137"/>
              <a:gd name="adj2" fmla="val 9234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</a:t>
            </a:r>
            <a:endParaRPr lang="en-US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5" name="Oval Callout 14"/>
          <p:cNvSpPr/>
          <p:nvPr/>
        </p:nvSpPr>
        <p:spPr>
          <a:xfrm>
            <a:off x="523875" y="2905125"/>
            <a:ext cx="314325" cy="228600"/>
          </a:xfrm>
          <a:prstGeom prst="wedgeEllipseCallout">
            <a:avLst>
              <a:gd name="adj1" fmla="val 53137"/>
              <a:gd name="adj2" fmla="val 9234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b</a:t>
            </a:r>
            <a:endParaRPr lang="en-US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6" name="Oval Callout 15"/>
          <p:cNvSpPr/>
          <p:nvPr/>
        </p:nvSpPr>
        <p:spPr>
          <a:xfrm>
            <a:off x="1809750" y="3857625"/>
            <a:ext cx="314325" cy="228600"/>
          </a:xfrm>
          <a:prstGeom prst="wedgeEllipseCallout">
            <a:avLst>
              <a:gd name="adj1" fmla="val 53137"/>
              <a:gd name="adj2" fmla="val 9234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c</a:t>
            </a:r>
            <a:endParaRPr lang="en-US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7" name="Oval Callout 16"/>
          <p:cNvSpPr/>
          <p:nvPr/>
        </p:nvSpPr>
        <p:spPr>
          <a:xfrm>
            <a:off x="1152525" y="4857750"/>
            <a:ext cx="314325" cy="228600"/>
          </a:xfrm>
          <a:prstGeom prst="wedgeEllipseCallout">
            <a:avLst>
              <a:gd name="adj1" fmla="val 53137"/>
              <a:gd name="adj2" fmla="val 9234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d</a:t>
            </a:r>
            <a:endParaRPr lang="en-US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1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ln w="12700">
            <a:noFill/>
          </a:ln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Candara" pitchFamily="34" charset="0"/>
              </a:rPr>
              <a:t>Triple constraints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rgbClr val="C00000"/>
                </a:solidFill>
                <a:latin typeface="Cambria Math"/>
                <a:ea typeface="Cambria Math"/>
              </a:rPr>
              <a:t>¬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(a </a:t>
            </a:r>
            <a:r>
              <a:rPr lang="en-US" dirty="0" smtClean="0">
                <a:solidFill>
                  <a:srgbClr val="C00000"/>
                </a:solidFill>
                <a:latin typeface="Cambria Math"/>
                <a:ea typeface="Cambria Math"/>
              </a:rPr>
              <a:t>∧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ambria Math"/>
                <a:ea typeface="Cambria Math"/>
              </a:rPr>
              <a:t>¬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b </a:t>
            </a:r>
            <a:r>
              <a:rPr lang="en-US" dirty="0" smtClean="0">
                <a:solidFill>
                  <a:srgbClr val="C00000"/>
                </a:solidFill>
                <a:latin typeface="Cambria Math"/>
                <a:ea typeface="Cambria Math"/>
              </a:rPr>
              <a:t>∧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d)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rgbClr val="C00000"/>
                </a:solidFill>
                <a:latin typeface="Cambria Math"/>
                <a:ea typeface="Cambria Math"/>
              </a:rPr>
              <a:t>¬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(a </a:t>
            </a:r>
            <a:r>
              <a:rPr lang="en-US" dirty="0" smtClean="0">
                <a:solidFill>
                  <a:srgbClr val="C00000"/>
                </a:solidFill>
                <a:latin typeface="Cambria Math"/>
                <a:ea typeface="Cambria Math"/>
              </a:rPr>
              <a:t>∧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ambria Math"/>
                <a:ea typeface="Cambria Math"/>
              </a:rPr>
              <a:t>¬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c </a:t>
            </a:r>
            <a:r>
              <a:rPr lang="en-US" dirty="0" smtClean="0">
                <a:solidFill>
                  <a:srgbClr val="C00000"/>
                </a:solidFill>
                <a:latin typeface="Cambria Math"/>
                <a:ea typeface="Cambria Math"/>
              </a:rPr>
              <a:t>∧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d)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latin typeface="Candara" pitchFamily="34" charset="0"/>
              </a:rPr>
              <a:t>Avoid double sanitizers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rgbClr val="C00000"/>
                </a:solidFill>
                <a:latin typeface="Cambria Math"/>
                <a:ea typeface="Cambria Math"/>
              </a:rPr>
              <a:t>¬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(b </a:t>
            </a:r>
            <a:r>
              <a:rPr lang="en-US" dirty="0" smtClean="0">
                <a:solidFill>
                  <a:srgbClr val="C00000"/>
                </a:solidFill>
                <a:latin typeface="Cambria Math"/>
                <a:ea typeface="Cambria Math"/>
              </a:rPr>
              <a:t>∧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c) </a:t>
            </a:r>
          </a:p>
          <a:p>
            <a:pPr marL="342900" lvl="1" indent="-342900">
              <a:buFont typeface="Wingdings" pitchFamily="2" charset="2"/>
              <a:buChar char="§"/>
            </a:pP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 </a:t>
            </a:r>
            <a:r>
              <a:rPr lang="en-US" dirty="0" smtClean="0">
                <a:solidFill>
                  <a:srgbClr val="C00000"/>
                </a:solidFill>
                <a:latin typeface="Cambria Math"/>
                <a:ea typeface="Cambria Math"/>
              </a:rPr>
              <a:t>∧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d ⇒ b</a:t>
            </a:r>
          </a:p>
          <a:p>
            <a:pPr marL="342900" lvl="1" indent="-342900">
              <a:buFont typeface="Wingdings" pitchFamily="2" charset="2"/>
              <a:buChar char="§"/>
            </a:pP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 </a:t>
            </a:r>
            <a:r>
              <a:rPr lang="en-US" dirty="0" smtClean="0">
                <a:solidFill>
                  <a:srgbClr val="C00000"/>
                </a:solidFill>
                <a:latin typeface="Cambria Math"/>
                <a:ea typeface="Cambria Math"/>
              </a:rPr>
              <a:t>∧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d ⇒ c</a:t>
            </a:r>
          </a:p>
          <a:p>
            <a:pPr marL="342900" lvl="1" indent="-342900">
              <a:buFont typeface="Wingdings" pitchFamily="2" charset="2"/>
              <a:buChar char="§"/>
            </a:pPr>
            <a:r>
              <a:rPr lang="en-US" dirty="0" smtClean="0">
                <a:solidFill>
                  <a:srgbClr val="C00000"/>
                </a:solidFill>
                <a:latin typeface="Cambria Math"/>
                <a:ea typeface="Cambria Math"/>
              </a:rPr>
              <a:t>¬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(b </a:t>
            </a:r>
            <a:r>
              <a:rPr lang="en-US" dirty="0" smtClean="0">
                <a:solidFill>
                  <a:srgbClr val="C00000"/>
                </a:solidFill>
                <a:latin typeface="Cambria Math"/>
                <a:ea typeface="Cambria Math"/>
              </a:rPr>
              <a:t>∧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c) </a:t>
            </a:r>
          </a:p>
          <a:p>
            <a:pPr marL="342900" lvl="1" indent="-342900">
              <a:buFont typeface="Wingdings" pitchFamily="2" charset="2"/>
              <a:buChar char="§"/>
            </a:pPr>
            <a:endParaRPr lang="en-US" dirty="0" smtClean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  <a:p>
            <a:pPr marL="342900" lvl="1" indent="-342900">
              <a:buFont typeface="Wingdings" pitchFamily="2" charset="2"/>
              <a:buChar char="§"/>
            </a:pPr>
            <a:endParaRPr lang="en-US" dirty="0" smtClean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  <a:p>
            <a:pPr marL="342900" lvl="1" indent="-342900">
              <a:buFont typeface="Wingdings" pitchFamily="2" charset="2"/>
              <a:buChar char="§"/>
            </a:pPr>
            <a:endParaRPr lang="en-US" dirty="0" smtClean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Candara" pitchFamily="34" charset="0"/>
              </a:rPr>
              <a:t>Boolean formulas as probabilistic constraints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67750" y="1924493"/>
            <a:ext cx="2808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(x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∨ x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) ∧ (x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∨ ¬x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)  </a:t>
            </a:r>
            <a:endParaRPr lang="en-US" sz="2400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Left Brace 4"/>
          <p:cNvSpPr/>
          <p:nvPr/>
        </p:nvSpPr>
        <p:spPr>
          <a:xfrm>
            <a:off x="3624952" y="2046502"/>
            <a:ext cx="304790" cy="925295"/>
          </a:xfrm>
          <a:prstGeom prst="leftBrace">
            <a:avLst/>
          </a:prstGeom>
          <a:ln w="19050">
            <a:solidFill>
              <a:srgbClr val="C00000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Brace 5"/>
          <p:cNvSpPr/>
          <p:nvPr/>
        </p:nvSpPr>
        <p:spPr>
          <a:xfrm>
            <a:off x="5061900" y="2046498"/>
            <a:ext cx="304790" cy="925295"/>
          </a:xfrm>
          <a:prstGeom prst="leftBrace">
            <a:avLst/>
          </a:prstGeom>
          <a:ln w="19050">
            <a:solidFill>
              <a:srgbClr val="C00000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08196" y="2667391"/>
            <a:ext cx="3994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C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045112" y="2667388"/>
            <a:ext cx="3994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C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77390" y="3425633"/>
            <a:ext cx="5168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f(x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, x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, x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) = f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C1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(x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, x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) ∧ f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C2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(x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, x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)   </a:t>
            </a:r>
            <a:endParaRPr lang="en-US" sz="2400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211829" y="4615543"/>
            <a:ext cx="5093474" cy="1948568"/>
            <a:chOff x="3211829" y="4615543"/>
            <a:chExt cx="5093474" cy="1948568"/>
          </a:xfrm>
        </p:grpSpPr>
        <p:sp>
          <p:nvSpPr>
            <p:cNvPr id="10" name="TextBox 9"/>
            <p:cNvSpPr txBox="1"/>
            <p:nvPr/>
          </p:nvSpPr>
          <p:spPr>
            <a:xfrm>
              <a:off x="3211829" y="4789613"/>
              <a:ext cx="213741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f</a:t>
              </a:r>
              <a:r>
                <a:rPr lang="en-US" sz="2400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C1</a:t>
              </a:r>
              <a:r>
                <a:rPr lang="en-US" sz="24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(x</a:t>
              </a:r>
              <a:r>
                <a:rPr lang="en-US" sz="2400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  <a:r>
                <a:rPr lang="en-US" sz="24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, x</a:t>
              </a:r>
              <a:r>
                <a:rPr lang="en-US" sz="2400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2</a:t>
              </a:r>
              <a:r>
                <a:rPr lang="en-US" sz="24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) = </a:t>
              </a:r>
            </a:p>
            <a:p>
              <a:endPara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  <a:p>
              <a:endPara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  <a:p>
              <a:r>
                <a:rPr lang="en-US" sz="24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 f</a:t>
              </a:r>
              <a:r>
                <a:rPr lang="en-US" sz="2400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C2</a:t>
              </a:r>
              <a:r>
                <a:rPr lang="en-US" sz="24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(x</a:t>
              </a:r>
              <a:r>
                <a:rPr lang="en-US" sz="2400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  <a:r>
                <a:rPr lang="en-US" sz="24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, x</a:t>
              </a:r>
              <a:r>
                <a:rPr lang="en-US" sz="2400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3</a:t>
              </a:r>
              <a:r>
                <a:rPr lang="en-US" sz="24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) =   </a:t>
              </a:r>
              <a:endParaRPr lang="en-US" sz="24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488598" y="4625783"/>
              <a:ext cx="280854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1 </a:t>
              </a:r>
              <a:r>
                <a:rPr lang="en-US" sz="2400" dirty="0" smtClean="0">
                  <a:solidFill>
                    <a:srgbClr val="002060"/>
                  </a:solidFill>
                  <a:latin typeface="Candara" pitchFamily="34" charset="0"/>
                  <a:ea typeface="Cambria Math" pitchFamily="18" charset="0"/>
                </a:rPr>
                <a:t>if</a:t>
              </a:r>
              <a:r>
                <a:rPr lang="en-US" sz="24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 x</a:t>
              </a:r>
              <a:r>
                <a:rPr lang="en-US" sz="2400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  <a:r>
                <a:rPr lang="en-US" sz="24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∨ x</a:t>
              </a:r>
              <a:r>
                <a:rPr lang="en-US" sz="2400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2</a:t>
              </a:r>
              <a:r>
                <a:rPr lang="en-US" sz="24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 = true</a:t>
              </a:r>
            </a:p>
            <a:p>
              <a:r>
                <a:rPr lang="en-US" sz="24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0 </a:t>
              </a:r>
              <a:r>
                <a:rPr lang="en-US" sz="2400" dirty="0" smtClean="0">
                  <a:solidFill>
                    <a:srgbClr val="002060"/>
                  </a:solidFill>
                  <a:latin typeface="Candara" pitchFamily="34" charset="0"/>
                  <a:ea typeface="Cambria Math" pitchFamily="18" charset="0"/>
                </a:rPr>
                <a:t>otherwise</a:t>
              </a:r>
              <a:endParaRPr lang="en-US" sz="2400" dirty="0">
                <a:solidFill>
                  <a:srgbClr val="002060"/>
                </a:solidFill>
                <a:latin typeface="Candara" pitchFamily="34" charset="0"/>
                <a:ea typeface="Cambria Math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496754" y="5726873"/>
              <a:ext cx="280854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1 </a:t>
              </a:r>
              <a:r>
                <a:rPr lang="en-US" sz="2400" dirty="0" smtClean="0">
                  <a:solidFill>
                    <a:srgbClr val="002060"/>
                  </a:solidFill>
                  <a:latin typeface="Candara" pitchFamily="34" charset="0"/>
                  <a:ea typeface="Cambria Math" pitchFamily="18" charset="0"/>
                </a:rPr>
                <a:t>if</a:t>
              </a:r>
              <a:r>
                <a:rPr lang="en-US" sz="24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 x</a:t>
              </a:r>
              <a:r>
                <a:rPr lang="en-US" sz="2400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  <a:r>
                <a:rPr lang="en-US" sz="24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∨ ¬x</a:t>
              </a:r>
              <a:r>
                <a:rPr lang="en-US" sz="2400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3 </a:t>
              </a:r>
              <a:r>
                <a:rPr lang="en-US" sz="24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= true</a:t>
              </a:r>
            </a:p>
            <a:p>
              <a:r>
                <a:rPr lang="en-US" sz="24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0 </a:t>
              </a:r>
              <a:r>
                <a:rPr lang="en-US" sz="2400" dirty="0" smtClean="0">
                  <a:solidFill>
                    <a:srgbClr val="002060"/>
                  </a:solidFill>
                  <a:latin typeface="Candara" pitchFamily="34" charset="0"/>
                  <a:ea typeface="Cambria Math" pitchFamily="18" charset="0"/>
                </a:rPr>
                <a:t>otherwise</a:t>
              </a:r>
              <a:endParaRPr lang="en-US" sz="2400" dirty="0">
                <a:solidFill>
                  <a:srgbClr val="002060"/>
                </a:solidFill>
                <a:latin typeface="Candara" pitchFamily="34" charset="0"/>
                <a:ea typeface="Cambria Math" pitchFamily="18" charset="0"/>
              </a:endParaRPr>
            </a:p>
          </p:txBody>
        </p:sp>
        <p:sp>
          <p:nvSpPr>
            <p:cNvPr id="15" name="Left Brace 14"/>
            <p:cNvSpPr/>
            <p:nvPr/>
          </p:nvSpPr>
          <p:spPr>
            <a:xfrm>
              <a:off x="5301347" y="4615543"/>
              <a:ext cx="174171" cy="849086"/>
            </a:xfrm>
            <a:prstGeom prst="leftBrac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Left Brace 15"/>
            <p:cNvSpPr/>
            <p:nvPr/>
          </p:nvSpPr>
          <p:spPr>
            <a:xfrm>
              <a:off x="5301343" y="5715025"/>
              <a:ext cx="174171" cy="849086"/>
            </a:xfrm>
            <a:prstGeom prst="leftBrac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Candara" pitchFamily="34" charset="0"/>
              </a:rPr>
              <a:t>Boolean formulas as probabilistic constraints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77390" y="2500323"/>
            <a:ext cx="5168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f(x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, x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, x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) = f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C1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(x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, x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) ∧ f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C2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(x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, x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)   </a:t>
            </a:r>
            <a:endParaRPr lang="en-US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286519" y="3450095"/>
            <a:ext cx="4592718" cy="1507929"/>
            <a:chOff x="3211829" y="4647555"/>
            <a:chExt cx="4592718" cy="1507930"/>
          </a:xfrm>
        </p:grpSpPr>
        <p:sp>
          <p:nvSpPr>
            <p:cNvPr id="10" name="TextBox 9"/>
            <p:cNvSpPr txBox="1"/>
            <p:nvPr/>
          </p:nvSpPr>
          <p:spPr>
            <a:xfrm>
              <a:off x="3211829" y="4789613"/>
              <a:ext cx="213741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f</a:t>
              </a:r>
              <a:r>
                <a:rPr lang="en-US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C1</a:t>
              </a:r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(x</a:t>
              </a:r>
              <a:r>
                <a:rPr lang="en-US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, x</a:t>
              </a:r>
              <a:r>
                <a:rPr lang="en-US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2</a:t>
              </a:r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) = </a:t>
              </a:r>
            </a:p>
            <a:p>
              <a:endPara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  <a:p>
              <a:endPara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  <a:p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 f</a:t>
              </a:r>
              <a:r>
                <a:rPr lang="en-US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C2</a:t>
              </a:r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(x</a:t>
              </a:r>
              <a:r>
                <a:rPr lang="en-US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, x</a:t>
              </a:r>
              <a:r>
                <a:rPr lang="en-US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3</a:t>
              </a:r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) =   </a:t>
              </a:r>
              <a:endParaRPr lang="en-US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976956" y="4647555"/>
              <a:ext cx="280854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1 </a:t>
              </a:r>
              <a:r>
                <a:rPr lang="en-US" dirty="0" smtClean="0">
                  <a:solidFill>
                    <a:srgbClr val="002060"/>
                  </a:solidFill>
                  <a:latin typeface="Candara" pitchFamily="34" charset="0"/>
                  <a:ea typeface="Cambria Math" pitchFamily="18" charset="0"/>
                </a:rPr>
                <a:t>if</a:t>
              </a:r>
              <a:r>
                <a:rPr lang="en-US" dirty="0" smtClean="0">
                  <a:solidFill>
                    <a:srgbClr val="002060"/>
                  </a:solidFill>
                  <a:latin typeface="Cambria Math" pitchFamily="18" charset="0"/>
                  <a:ea typeface="Cambria Math" pitchFamily="18" charset="0"/>
                </a:rPr>
                <a:t> </a:t>
              </a:r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x</a:t>
              </a:r>
              <a:r>
                <a:rPr lang="en-US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∨ x</a:t>
              </a:r>
              <a:r>
                <a:rPr lang="en-US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2</a:t>
              </a:r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 = true</a:t>
              </a:r>
            </a:p>
            <a:p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0 </a:t>
              </a:r>
              <a:r>
                <a:rPr lang="en-US" dirty="0" smtClean="0">
                  <a:solidFill>
                    <a:srgbClr val="002060"/>
                  </a:solidFill>
                  <a:latin typeface="Candara" pitchFamily="34" charset="0"/>
                  <a:ea typeface="Cambria Math" pitchFamily="18" charset="0"/>
                </a:rPr>
                <a:t>otherwise</a:t>
              </a:r>
              <a:endParaRPr lang="en-US" dirty="0">
                <a:solidFill>
                  <a:srgbClr val="002060"/>
                </a:solidFill>
                <a:latin typeface="Candara" pitchFamily="34" charset="0"/>
                <a:ea typeface="Cambria Math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995998" y="5509154"/>
              <a:ext cx="280854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  <a:r>
                <a:rPr lang="en-US" dirty="0" smtClean="0">
                  <a:solidFill>
                    <a:srgbClr val="002060"/>
                  </a:solidFill>
                  <a:latin typeface="Cambria Math" pitchFamily="18" charset="0"/>
                  <a:ea typeface="Cambria Math" pitchFamily="18" charset="0"/>
                </a:rPr>
                <a:t> </a:t>
              </a:r>
              <a:r>
                <a:rPr lang="en-US" dirty="0" smtClean="0">
                  <a:solidFill>
                    <a:srgbClr val="002060"/>
                  </a:solidFill>
                  <a:latin typeface="Candara" pitchFamily="34" charset="0"/>
                  <a:ea typeface="Cambria Math" pitchFamily="18" charset="0"/>
                </a:rPr>
                <a:t>if</a:t>
              </a:r>
              <a:r>
                <a:rPr lang="en-US" dirty="0" smtClean="0">
                  <a:solidFill>
                    <a:srgbClr val="002060"/>
                  </a:solidFill>
                  <a:latin typeface="Cambria Math" pitchFamily="18" charset="0"/>
                  <a:ea typeface="Cambria Math" pitchFamily="18" charset="0"/>
                </a:rPr>
                <a:t> </a:t>
              </a:r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x</a:t>
              </a:r>
              <a:r>
                <a:rPr lang="en-US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∨ ¬x</a:t>
              </a:r>
              <a:r>
                <a:rPr lang="en-US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3 </a:t>
              </a:r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= true</a:t>
              </a:r>
            </a:p>
            <a:p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0 </a:t>
              </a:r>
              <a:r>
                <a:rPr lang="en-US" dirty="0" smtClean="0">
                  <a:solidFill>
                    <a:srgbClr val="002060"/>
                  </a:solidFill>
                  <a:latin typeface="Candara" pitchFamily="34" charset="0"/>
                  <a:ea typeface="Cambria Math" pitchFamily="18" charset="0"/>
                </a:rPr>
                <a:t>otherwise</a:t>
              </a:r>
              <a:endParaRPr lang="en-US" dirty="0">
                <a:solidFill>
                  <a:srgbClr val="002060"/>
                </a:solidFill>
                <a:latin typeface="Candara" pitchFamily="34" charset="0"/>
                <a:ea typeface="Cambria Math" pitchFamily="18" charset="0"/>
              </a:endParaRPr>
            </a:p>
          </p:txBody>
        </p:sp>
        <p:sp>
          <p:nvSpPr>
            <p:cNvPr id="15" name="Left Brace 14"/>
            <p:cNvSpPr/>
            <p:nvPr/>
          </p:nvSpPr>
          <p:spPr>
            <a:xfrm>
              <a:off x="4789705" y="4669972"/>
              <a:ext cx="185053" cy="620486"/>
            </a:xfrm>
            <a:prstGeom prst="leftBrac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4" name="Left Brace 13"/>
            <p:cNvSpPr/>
            <p:nvPr/>
          </p:nvSpPr>
          <p:spPr>
            <a:xfrm>
              <a:off x="4800587" y="5497305"/>
              <a:ext cx="185053" cy="620486"/>
            </a:xfrm>
            <a:prstGeom prst="leftBrac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167750" y="1674115"/>
            <a:ext cx="2808549" cy="786050"/>
            <a:chOff x="3167750" y="1924493"/>
            <a:chExt cx="2808549" cy="786050"/>
          </a:xfrm>
        </p:grpSpPr>
        <p:sp>
          <p:nvSpPr>
            <p:cNvPr id="4" name="TextBox 3"/>
            <p:cNvSpPr txBox="1"/>
            <p:nvPr/>
          </p:nvSpPr>
          <p:spPr>
            <a:xfrm>
              <a:off x="3167750" y="1924493"/>
              <a:ext cx="28085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(x</a:t>
              </a:r>
              <a:r>
                <a:rPr lang="en-US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∨ x</a:t>
              </a:r>
              <a:r>
                <a:rPr lang="en-US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2</a:t>
              </a:r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) ∧ (x</a:t>
              </a:r>
              <a:r>
                <a:rPr lang="en-US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∨ ¬x</a:t>
              </a:r>
              <a:r>
                <a:rPr lang="en-US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3</a:t>
              </a:r>
              <a:r>
                <a:rPr lang="en-US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)  </a:t>
              </a:r>
              <a:endParaRPr lang="en-US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5" name="Left Brace 4"/>
            <p:cNvSpPr/>
            <p:nvPr/>
          </p:nvSpPr>
          <p:spPr>
            <a:xfrm>
              <a:off x="3918874" y="2024731"/>
              <a:ext cx="97957" cy="685812"/>
            </a:xfrm>
            <a:prstGeom prst="leftBrace">
              <a:avLst>
                <a:gd name="adj1" fmla="val 8333"/>
                <a:gd name="adj2" fmla="val 50000"/>
              </a:avLst>
            </a:prstGeom>
            <a:ln w="19050">
              <a:solidFill>
                <a:srgbClr val="C00000"/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793253" y="2366247"/>
              <a:ext cx="35137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C</a:t>
              </a:r>
              <a:r>
                <a:rPr lang="en-US" sz="1400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  <a:endParaRPr lang="en-US" sz="14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870936" y="2351694"/>
              <a:ext cx="35137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C</a:t>
              </a:r>
              <a:r>
                <a:rPr lang="en-US" sz="1400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2</a:t>
              </a:r>
              <a:endParaRPr lang="en-US" sz="1400" dirty="0"/>
            </a:p>
          </p:txBody>
        </p:sp>
        <p:sp>
          <p:nvSpPr>
            <p:cNvPr id="18" name="Left Brace 17"/>
            <p:cNvSpPr/>
            <p:nvPr/>
          </p:nvSpPr>
          <p:spPr>
            <a:xfrm>
              <a:off x="4996584" y="2024727"/>
              <a:ext cx="97957" cy="685812"/>
            </a:xfrm>
            <a:prstGeom prst="leftBrace">
              <a:avLst>
                <a:gd name="adj1" fmla="val 8333"/>
                <a:gd name="adj2" fmla="val 50000"/>
              </a:avLst>
            </a:prstGeom>
            <a:ln w="19050">
              <a:solidFill>
                <a:srgbClr val="C00000"/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988272" y="5265363"/>
            <a:ext cx="5168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p(x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, x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, x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) = f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C1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(x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, x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) × f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C2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(x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, x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)/Z   </a:t>
            </a:r>
            <a:endParaRPr lang="en-US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977382" y="5809659"/>
            <a:ext cx="51685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Z =</a:t>
            </a:r>
            <a:r>
              <a:rPr lang="en-US" sz="2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∑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x1, x2, x3 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(f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C1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(x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, x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) × f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C2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(x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, x</a:t>
            </a:r>
            <a:r>
              <a:rPr lang="en-US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)) </a:t>
            </a:r>
            <a:endParaRPr lang="en-US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7014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014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" name="Oval Callout 25"/>
          <p:cNvSpPr/>
          <p:nvPr/>
        </p:nvSpPr>
        <p:spPr>
          <a:xfrm>
            <a:off x="4577931" y="2998606"/>
            <a:ext cx="628651" cy="257175"/>
          </a:xfrm>
          <a:prstGeom prst="wedgeEllipseCallout">
            <a:avLst>
              <a:gd name="adj1" fmla="val -98937"/>
              <a:gd name="adj2" fmla="val 156305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0.9</a:t>
            </a:r>
            <a:endParaRPr lang="en-US" sz="1600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7" name="Oval Callout 26"/>
          <p:cNvSpPr/>
          <p:nvPr/>
        </p:nvSpPr>
        <p:spPr>
          <a:xfrm>
            <a:off x="5786245" y="3619092"/>
            <a:ext cx="628651" cy="257175"/>
          </a:xfrm>
          <a:prstGeom prst="wedgeEllipseCallout">
            <a:avLst>
              <a:gd name="adj1" fmla="val -292876"/>
              <a:gd name="adj2" fmla="val 42019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0.1</a:t>
            </a:r>
            <a:endParaRPr lang="en-US" sz="1600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8" name="Oval Callout 27"/>
          <p:cNvSpPr/>
          <p:nvPr/>
        </p:nvSpPr>
        <p:spPr>
          <a:xfrm>
            <a:off x="6003959" y="4108949"/>
            <a:ext cx="628651" cy="257175"/>
          </a:xfrm>
          <a:prstGeom prst="wedgeEllipseCallout">
            <a:avLst>
              <a:gd name="adj1" fmla="val -330971"/>
              <a:gd name="adj2" fmla="val 75881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0.9</a:t>
            </a:r>
            <a:endParaRPr lang="en-US" sz="1600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9" name="Oval Callout 28"/>
          <p:cNvSpPr/>
          <p:nvPr/>
        </p:nvSpPr>
        <p:spPr>
          <a:xfrm>
            <a:off x="6297873" y="4587920"/>
            <a:ext cx="628651" cy="257175"/>
          </a:xfrm>
          <a:prstGeom prst="wedgeEllipseCallout">
            <a:avLst>
              <a:gd name="adj1" fmla="val -367335"/>
              <a:gd name="adj2" fmla="val 3923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0.1</a:t>
            </a:r>
            <a:endParaRPr lang="en-US" sz="1600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itchFamily="34" charset="0"/>
              </a:rPr>
              <a:t>Solution = Marginalization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464" y="3625702"/>
            <a:ext cx="82083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Candara" pitchFamily="34" charset="0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Step 1: </a:t>
            </a:r>
            <a:r>
              <a:rPr lang="en-US" sz="2400" dirty="0" smtClean="0">
                <a:solidFill>
                  <a:srgbClr val="002060"/>
                </a:solidFill>
                <a:latin typeface="Candara" pitchFamily="34" charset="0"/>
              </a:rPr>
              <a:t>choose</a:t>
            </a:r>
            <a:r>
              <a:rPr lang="en-US" sz="2400" dirty="0" smtClean="0">
                <a:latin typeface="Candara" pitchFamily="34" charset="0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sz="2400" dirty="0" smtClean="0">
                <a:latin typeface="Candara" pitchFamily="34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Candara" pitchFamily="34" charset="0"/>
              </a:rPr>
              <a:t>with highest 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p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(x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)</a:t>
            </a:r>
            <a:r>
              <a:rPr lang="en-US" sz="2400" dirty="0" smtClean="0">
                <a:latin typeface="Candara" pitchFamily="34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Candara" pitchFamily="34" charset="0"/>
              </a:rPr>
              <a:t>and set 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= true </a:t>
            </a:r>
            <a:r>
              <a:rPr lang="en-US" sz="2400" dirty="0" smtClean="0">
                <a:solidFill>
                  <a:srgbClr val="002060"/>
                </a:solidFill>
                <a:latin typeface="Candara" pitchFamily="34" charset="0"/>
                <a:ea typeface="Cambria Math" pitchFamily="18" charset="0"/>
              </a:rPr>
              <a:t>if 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p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(x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) </a:t>
            </a:r>
            <a:r>
              <a:rPr lang="en-US" sz="2400" dirty="0" smtClean="0">
                <a:solidFill>
                  <a:srgbClr val="002060"/>
                </a:solidFill>
                <a:latin typeface="Candara" pitchFamily="34" charset="0"/>
              </a:rPr>
              <a:t>is greater than a threshold, 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false</a:t>
            </a:r>
            <a:r>
              <a:rPr lang="en-US" sz="2400" dirty="0" smtClean="0">
                <a:solidFill>
                  <a:srgbClr val="002060"/>
                </a:solidFill>
                <a:latin typeface="Candara" pitchFamily="34" charset="0"/>
              </a:rPr>
              <a:t> otherwise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Candara" pitchFamily="34" charset="0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Step 2: </a:t>
            </a:r>
            <a:r>
              <a:rPr lang="en-US" sz="2400" dirty="0" err="1" smtClean="0">
                <a:solidFill>
                  <a:srgbClr val="002060"/>
                </a:solidFill>
                <a:latin typeface="Candara" pitchFamily="34" charset="0"/>
              </a:rPr>
              <a:t>recompute</a:t>
            </a:r>
            <a:r>
              <a:rPr lang="en-US" sz="2400" dirty="0" smtClean="0">
                <a:solidFill>
                  <a:srgbClr val="002060"/>
                </a:solidFill>
                <a:latin typeface="Candara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Candara" pitchFamily="34" charset="0"/>
              </a:rPr>
              <a:t>marginals</a:t>
            </a:r>
            <a:r>
              <a:rPr lang="en-US" sz="2400" dirty="0" smtClean="0">
                <a:solidFill>
                  <a:srgbClr val="002060"/>
                </a:solidFill>
                <a:latin typeface="Candara" pitchFamily="34" charset="0"/>
              </a:rPr>
              <a:t> and repeat 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Step 1 </a:t>
            </a:r>
            <a:r>
              <a:rPr lang="en-US" sz="2400" dirty="0" smtClean="0">
                <a:solidFill>
                  <a:srgbClr val="002060"/>
                </a:solidFill>
                <a:latin typeface="Candara" pitchFamily="34" charset="0"/>
              </a:rPr>
              <a:t>until all variables have  been assigned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224284" y="1803615"/>
            <a:ext cx="990600" cy="457200"/>
          </a:xfrm>
          <a:prstGeom prst="wedgeRoundRectCallout">
            <a:avLst>
              <a:gd name="adj1" fmla="val 97553"/>
              <a:gd name="adj2" fmla="val 146549"/>
              <a:gd name="adj3" fmla="val 16667"/>
            </a:avLst>
          </a:prstGeom>
          <a:gradFill>
            <a:gsLst>
              <a:gs pos="0">
                <a:schemeClr val="bg2">
                  <a:tint val="48000"/>
                  <a:satMod val="300000"/>
                </a:schemeClr>
              </a:gs>
              <a:gs pos="12000">
                <a:schemeClr val="bg2">
                  <a:tint val="48000"/>
                  <a:satMod val="300000"/>
                </a:schemeClr>
              </a:gs>
              <a:gs pos="20000">
                <a:schemeClr val="bg2">
                  <a:tint val="49000"/>
                  <a:satMod val="300000"/>
                </a:schemeClr>
              </a:gs>
              <a:gs pos="100000">
                <a:schemeClr val="bg2">
                  <a:shade val="30000"/>
                </a:schemeClr>
              </a:gs>
            </a:gsLst>
            <a:path path="circle">
              <a:fillToRect l="10000" t="-25000" r="10000" b="125000"/>
            </a:path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C00000"/>
                </a:solidFill>
                <a:latin typeface="Candara" pitchFamily="34" charset="0"/>
              </a:rPr>
              <a:t>marginal</a:t>
            </a:r>
            <a:endParaRPr lang="en-US" sz="2000" dirty="0">
              <a:solidFill>
                <a:srgbClr val="C00000"/>
              </a:solidFill>
              <a:latin typeface="Candar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1566" y="2522170"/>
            <a:ext cx="6546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p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(x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) =</a:t>
            </a:r>
            <a:r>
              <a:rPr lang="en-US" sz="28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∑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x1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… ∑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x(i-1)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∑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x(i+1)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… ∑</a:t>
            </a:r>
            <a:r>
              <a:rPr lang="en-US" sz="2400" baseline="-25000" dirty="0" err="1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xN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p(x</a:t>
            </a:r>
            <a:r>
              <a:rPr lang="en-US" sz="2400" baseline="-25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, … , </a:t>
            </a:r>
            <a:r>
              <a:rPr lang="en-US" sz="2400" dirty="0" err="1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sz="2400" baseline="-25000" dirty="0" err="1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sz="24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)   </a:t>
            </a:r>
            <a:endParaRPr lang="en-US" sz="2400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>
                <a:latin typeface="Candara" pitchFamily="34" charset="0"/>
              </a:rPr>
              <a:t>Factor graphs: efficient computation of </a:t>
            </a:r>
            <a:r>
              <a:rPr lang="en-US" sz="4400" dirty="0" err="1" smtClean="0">
                <a:latin typeface="Candara" pitchFamily="34" charset="0"/>
              </a:rPr>
              <a:t>marginals</a:t>
            </a:r>
            <a:endParaRPr lang="en-US" sz="4400" dirty="0">
              <a:latin typeface="Candara" pitchFamily="34" charset="0"/>
            </a:endParaRPr>
          </a:p>
        </p:txBody>
      </p:sp>
      <p:pic>
        <p:nvPicPr>
          <p:cNvPr id="5672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6735" y="2790817"/>
            <a:ext cx="3303270" cy="1520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4648773" y="2579918"/>
            <a:ext cx="4074779" cy="1596947"/>
            <a:chOff x="3211829" y="4615543"/>
            <a:chExt cx="5093474" cy="1996189"/>
          </a:xfrm>
        </p:grpSpPr>
        <p:sp>
          <p:nvSpPr>
            <p:cNvPr id="6" name="TextBox 5"/>
            <p:cNvSpPr txBox="1"/>
            <p:nvPr/>
          </p:nvSpPr>
          <p:spPr>
            <a:xfrm>
              <a:off x="3211829" y="4789613"/>
              <a:ext cx="2137411" cy="16543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f</a:t>
              </a:r>
              <a:r>
                <a:rPr lang="en-US" sz="2000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C1</a:t>
              </a:r>
              <a:r>
                <a:rPr lang="en-US" sz="2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(x</a:t>
              </a:r>
              <a:r>
                <a:rPr lang="en-US" sz="2000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  <a:r>
                <a:rPr lang="en-US" sz="2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, x</a:t>
              </a:r>
              <a:r>
                <a:rPr lang="en-US" sz="2000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2</a:t>
              </a:r>
              <a:r>
                <a:rPr lang="en-US" sz="2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) = </a:t>
              </a:r>
            </a:p>
            <a:p>
              <a:endParaRPr lang="en-US" sz="2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  <a:p>
              <a:endParaRPr lang="en-US" sz="2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  <a:p>
              <a:r>
                <a:rPr lang="en-US" sz="2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 f</a:t>
              </a:r>
              <a:r>
                <a:rPr lang="en-US" sz="2000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C2</a:t>
              </a:r>
              <a:r>
                <a:rPr lang="en-US" sz="2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(x</a:t>
              </a:r>
              <a:r>
                <a:rPr lang="en-US" sz="2000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  <a:r>
                <a:rPr lang="en-US" sz="2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, x</a:t>
              </a:r>
              <a:r>
                <a:rPr lang="en-US" sz="2000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3</a:t>
              </a:r>
              <a:r>
                <a:rPr lang="en-US" sz="2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) =   </a:t>
              </a:r>
              <a:endParaRPr lang="en-US" sz="2000" dirty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488598" y="4625783"/>
              <a:ext cx="2808549" cy="8848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1 </a:t>
              </a:r>
              <a:r>
                <a:rPr lang="en-US" sz="2000" dirty="0" smtClean="0">
                  <a:solidFill>
                    <a:srgbClr val="002060"/>
                  </a:solidFill>
                  <a:latin typeface="Candara" pitchFamily="34" charset="0"/>
                  <a:ea typeface="Cambria Math" pitchFamily="18" charset="0"/>
                </a:rPr>
                <a:t>if</a:t>
              </a:r>
              <a:r>
                <a:rPr lang="en-US" sz="2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 x</a:t>
              </a:r>
              <a:r>
                <a:rPr lang="en-US" sz="2000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  <a:r>
                <a:rPr lang="en-US" sz="2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∨ x</a:t>
              </a:r>
              <a:r>
                <a:rPr lang="en-US" sz="2000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2</a:t>
              </a:r>
              <a:r>
                <a:rPr lang="en-US" sz="2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 = true</a:t>
              </a:r>
            </a:p>
            <a:p>
              <a:r>
                <a:rPr lang="en-US" sz="2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0 </a:t>
              </a:r>
              <a:r>
                <a:rPr lang="en-US" sz="2000" dirty="0" smtClean="0">
                  <a:solidFill>
                    <a:srgbClr val="002060"/>
                  </a:solidFill>
                  <a:latin typeface="Candara" pitchFamily="34" charset="0"/>
                  <a:ea typeface="Cambria Math" pitchFamily="18" charset="0"/>
                </a:rPr>
                <a:t>otherwise</a:t>
              </a:r>
              <a:endParaRPr lang="en-US" sz="2000" dirty="0">
                <a:solidFill>
                  <a:srgbClr val="002060"/>
                </a:solidFill>
                <a:latin typeface="Candara" pitchFamily="34" charset="0"/>
                <a:ea typeface="Cambria Math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496754" y="5726872"/>
              <a:ext cx="2808549" cy="8848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1 </a:t>
              </a:r>
              <a:r>
                <a:rPr lang="en-US" sz="2000" dirty="0" smtClean="0">
                  <a:solidFill>
                    <a:srgbClr val="002060"/>
                  </a:solidFill>
                  <a:latin typeface="Candara" pitchFamily="34" charset="0"/>
                  <a:ea typeface="Cambria Math" pitchFamily="18" charset="0"/>
                </a:rPr>
                <a:t>if</a:t>
              </a:r>
              <a:r>
                <a:rPr lang="en-US" sz="2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 x</a:t>
              </a:r>
              <a:r>
                <a:rPr lang="en-US" sz="2000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  <a:r>
                <a:rPr lang="en-US" sz="2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∨ ¬x</a:t>
              </a:r>
              <a:r>
                <a:rPr lang="en-US" sz="2000" baseline="-25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3 </a:t>
              </a:r>
              <a:r>
                <a:rPr lang="en-US" sz="2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= true</a:t>
              </a:r>
            </a:p>
            <a:p>
              <a:r>
                <a:rPr lang="en-US" sz="2000" dirty="0" smtClean="0">
                  <a:solidFill>
                    <a:srgbClr val="C00000"/>
                  </a:solidFill>
                  <a:latin typeface="Cambria Math" pitchFamily="18" charset="0"/>
                  <a:ea typeface="Cambria Math" pitchFamily="18" charset="0"/>
                </a:rPr>
                <a:t>0 </a:t>
              </a:r>
              <a:r>
                <a:rPr lang="en-US" sz="2000" dirty="0" smtClean="0">
                  <a:solidFill>
                    <a:srgbClr val="002060"/>
                  </a:solidFill>
                  <a:latin typeface="Candara" pitchFamily="34" charset="0"/>
                  <a:ea typeface="Cambria Math" pitchFamily="18" charset="0"/>
                </a:rPr>
                <a:t>otherwise</a:t>
              </a:r>
              <a:endParaRPr lang="en-US" sz="2000" dirty="0">
                <a:solidFill>
                  <a:srgbClr val="002060"/>
                </a:solidFill>
                <a:latin typeface="Candara" pitchFamily="34" charset="0"/>
                <a:ea typeface="Cambria Math" pitchFamily="18" charset="0"/>
              </a:endParaRPr>
            </a:p>
          </p:txBody>
        </p:sp>
        <p:sp>
          <p:nvSpPr>
            <p:cNvPr id="9" name="Left Brace 8"/>
            <p:cNvSpPr/>
            <p:nvPr/>
          </p:nvSpPr>
          <p:spPr>
            <a:xfrm>
              <a:off x="5301347" y="4615543"/>
              <a:ext cx="174171" cy="849086"/>
            </a:xfrm>
            <a:prstGeom prst="leftBrac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0" name="Left Brace 9"/>
            <p:cNvSpPr/>
            <p:nvPr/>
          </p:nvSpPr>
          <p:spPr>
            <a:xfrm>
              <a:off x="5301343" y="5715025"/>
              <a:ext cx="174171" cy="849086"/>
            </a:xfrm>
            <a:prstGeom prst="leftBrac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193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096" y="3859156"/>
            <a:ext cx="8321040" cy="2506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4775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Candara" pitchFamily="34" charset="0"/>
              </a:rPr>
              <a:t>Factor Graphs</a:t>
            </a:r>
            <a:endParaRPr lang="en-US" dirty="0">
              <a:latin typeface="Candara" pitchFamily="34" charset="0"/>
            </a:endParaRPr>
          </a:p>
        </p:txBody>
      </p:sp>
      <p:graphicFrame>
        <p:nvGraphicFramePr>
          <p:cNvPr id="842754" name="Content Placeholder 8"/>
          <p:cNvGraphicFramePr>
            <a:graphicFrameLocks noChangeAspect="1"/>
          </p:cNvGraphicFramePr>
          <p:nvPr/>
        </p:nvGraphicFramePr>
        <p:xfrm>
          <a:off x="3352800" y="1434968"/>
          <a:ext cx="2212848" cy="2374421"/>
        </p:xfrm>
        <a:graphic>
          <a:graphicData uri="http://schemas.openxmlformats.org/presentationml/2006/ole">
            <p:oleObj spid="_x0000_s638978" name="Visio" r:id="rId5" imgW="2570362" imgH="2757372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itchFamily="34" charset="0"/>
              </a:rPr>
              <a:t>Probabilistic Inference</a:t>
            </a:r>
            <a:endParaRPr lang="en-US" dirty="0">
              <a:latin typeface="Candara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867025" y="1557147"/>
          <a:ext cx="3420428" cy="1367028"/>
        </p:xfrm>
        <a:graphic>
          <a:graphicData uri="http://schemas.openxmlformats.org/drawingml/2006/table">
            <a:tbl>
              <a:tblPr/>
              <a:tblGrid>
                <a:gridCol w="1520190"/>
                <a:gridCol w="639636"/>
                <a:gridCol w="765937"/>
                <a:gridCol w="494665"/>
              </a:tblGrid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0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rgbClr val="002060"/>
                          </a:solidFill>
                          <a:latin typeface="Candara" pitchFamily="34" charset="0"/>
                          <a:ea typeface="Cambria Math" pitchFamily="18" charset="0"/>
                          <a:cs typeface="Times New Roman"/>
                        </a:rPr>
                        <a:t>Source</a:t>
                      </a:r>
                      <a:endParaRPr lang="en-US" sz="1100" b="0" dirty="0">
                        <a:solidFill>
                          <a:srgbClr val="002060"/>
                        </a:solidFill>
                        <a:latin typeface="Candara" pitchFamily="34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rgbClr val="002060"/>
                          </a:solidFill>
                          <a:latin typeface="Candara" pitchFamily="34" charset="0"/>
                          <a:ea typeface="Cambria Math" pitchFamily="18" charset="0"/>
                          <a:cs typeface="Times New Roman"/>
                        </a:rPr>
                        <a:t>Sanitizer</a:t>
                      </a:r>
                      <a:endParaRPr lang="en-US" sz="1100" b="0" dirty="0">
                        <a:solidFill>
                          <a:srgbClr val="002060"/>
                        </a:solidFill>
                        <a:latin typeface="Candara" pitchFamily="34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smtClean="0">
                          <a:solidFill>
                            <a:srgbClr val="002060"/>
                          </a:solidFill>
                          <a:latin typeface="Candara" pitchFamily="34" charset="0"/>
                          <a:ea typeface="Cambria Math" pitchFamily="18" charset="0"/>
                          <a:cs typeface="Times New Roman"/>
                        </a:rPr>
                        <a:t>Sink</a:t>
                      </a:r>
                      <a:endParaRPr lang="en-US" sz="1100" b="0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Courier New" pitchFamily="49" charset="0"/>
                        </a:rPr>
                        <a:t>ReadData1</a:t>
                      </a:r>
                      <a:endParaRPr lang="en-US" sz="1100" b="0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.95</a:t>
                      </a:r>
                      <a:endParaRPr lang="en-US" sz="11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.001</a:t>
                      </a:r>
                      <a:endParaRPr lang="en-US" sz="1100" b="0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.001</a:t>
                      </a:r>
                      <a:endParaRPr lang="en-US" sz="1100" b="0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Courier New" pitchFamily="49" charset="0"/>
                        </a:rPr>
                        <a:t>ReadData2</a:t>
                      </a:r>
                      <a:endParaRPr lang="en-US" sz="1100" b="0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.5</a:t>
                      </a:r>
                      <a:endParaRPr lang="en-US" sz="11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.5</a:t>
                      </a:r>
                      <a:endParaRPr lang="en-US" sz="11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.5</a:t>
                      </a:r>
                      <a:endParaRPr lang="en-US" sz="11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Courier New" pitchFamily="49" charset="0"/>
                        </a:rPr>
                        <a:t>Cleanse</a:t>
                      </a:r>
                      <a:endParaRPr lang="en-US" sz="1100" b="0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.5</a:t>
                      </a:r>
                      <a:endParaRPr lang="en-US" sz="11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.5</a:t>
                      </a:r>
                      <a:endParaRPr lang="en-US" sz="11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.5</a:t>
                      </a:r>
                      <a:endParaRPr lang="en-US" sz="11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err="1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Courier New" pitchFamily="49" charset="0"/>
                        </a:rPr>
                        <a:t>WriteData</a:t>
                      </a:r>
                      <a:endParaRPr lang="en-US" sz="1100" b="0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.5</a:t>
                      </a:r>
                      <a:endParaRPr lang="en-US" sz="11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.5</a:t>
                      </a:r>
                      <a:endParaRPr lang="en-US" sz="11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.85</a:t>
                      </a:r>
                      <a:endParaRPr lang="en-US" sz="11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smtClean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…</a:t>
                      </a:r>
                      <a:endParaRPr lang="en-US" sz="1300" b="0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0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876550" y="4448175"/>
          <a:ext cx="3420428" cy="1367028"/>
        </p:xfrm>
        <a:graphic>
          <a:graphicData uri="http://schemas.openxmlformats.org/drawingml/2006/table">
            <a:tbl>
              <a:tblPr/>
              <a:tblGrid>
                <a:gridCol w="1520190"/>
                <a:gridCol w="639636"/>
                <a:gridCol w="765937"/>
                <a:gridCol w="494665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0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rgbClr val="002060"/>
                          </a:solidFill>
                          <a:latin typeface="Candara" pitchFamily="34" charset="0"/>
                          <a:ea typeface="Cambria Math" pitchFamily="18" charset="0"/>
                          <a:cs typeface="Times New Roman"/>
                        </a:rPr>
                        <a:t>Source</a:t>
                      </a:r>
                      <a:endParaRPr lang="en-US" sz="1100" b="0" dirty="0">
                        <a:solidFill>
                          <a:srgbClr val="002060"/>
                        </a:solidFill>
                        <a:latin typeface="Candara" pitchFamily="34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rgbClr val="002060"/>
                          </a:solidFill>
                          <a:latin typeface="Candara" pitchFamily="34" charset="0"/>
                          <a:ea typeface="Cambria Math" pitchFamily="18" charset="0"/>
                          <a:cs typeface="Times New Roman"/>
                        </a:rPr>
                        <a:t>Sanitizer</a:t>
                      </a:r>
                      <a:endParaRPr lang="en-US" sz="1100" b="0" dirty="0">
                        <a:solidFill>
                          <a:srgbClr val="002060"/>
                        </a:solidFill>
                        <a:latin typeface="Candara" pitchFamily="34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smtClean="0">
                          <a:solidFill>
                            <a:srgbClr val="002060"/>
                          </a:solidFill>
                          <a:latin typeface="Candara" pitchFamily="34" charset="0"/>
                          <a:ea typeface="Cambria Math" pitchFamily="18" charset="0"/>
                          <a:cs typeface="Times New Roman"/>
                        </a:rPr>
                        <a:t>Sink</a:t>
                      </a:r>
                      <a:endParaRPr lang="en-US" sz="1100" b="0" dirty="0">
                        <a:solidFill>
                          <a:srgbClr val="002060"/>
                        </a:solidFill>
                        <a:latin typeface="Candara" pitchFamily="34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Courier New" pitchFamily="49" charset="0"/>
                        </a:rPr>
                        <a:t>ReadData1</a:t>
                      </a:r>
                      <a:endParaRPr lang="en-US" sz="1100" b="0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.95</a:t>
                      </a:r>
                      <a:endParaRPr lang="en-US" sz="11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.001</a:t>
                      </a:r>
                      <a:endParaRPr lang="en-US" sz="11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.001</a:t>
                      </a:r>
                      <a:endParaRPr lang="en-US" sz="11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Courier New" pitchFamily="49" charset="0"/>
                        </a:rPr>
                        <a:t>ReadData2</a:t>
                      </a:r>
                      <a:endParaRPr lang="en-US" sz="1100" b="0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.5</a:t>
                      </a:r>
                      <a:endParaRPr lang="en-US" sz="11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.5</a:t>
                      </a:r>
                      <a:endParaRPr lang="en-US" sz="11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.5</a:t>
                      </a:r>
                      <a:endParaRPr lang="en-US" sz="11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Courier New" pitchFamily="49" charset="0"/>
                        </a:rPr>
                        <a:t>Cleanse</a:t>
                      </a:r>
                      <a:endParaRPr lang="en-US" sz="1100" b="0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smtClean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.01</a:t>
                      </a:r>
                      <a:endParaRPr lang="en-US" sz="1100" b="0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smtClean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.997</a:t>
                      </a:r>
                      <a:endParaRPr lang="en-US" sz="1100" b="0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smtClean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.03</a:t>
                      </a:r>
                      <a:endParaRPr lang="en-US" sz="1100" b="0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err="1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Courier New" pitchFamily="49" charset="0"/>
                        </a:rPr>
                        <a:t>WriteData</a:t>
                      </a:r>
                      <a:endParaRPr lang="en-US" sz="1100" b="0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.5</a:t>
                      </a:r>
                      <a:endParaRPr lang="en-US" sz="11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.5</a:t>
                      </a:r>
                      <a:endParaRPr lang="en-US" sz="11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.85</a:t>
                      </a:r>
                      <a:endParaRPr lang="en-US" sz="11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smtClean="0">
                          <a:solidFill>
                            <a:srgbClr val="C00000"/>
                          </a:solidFill>
                          <a:latin typeface="Cambria Math" pitchFamily="18" charset="0"/>
                          <a:ea typeface="Cambria Math" pitchFamily="18" charset="0"/>
                          <a:cs typeface="Times New Roman"/>
                        </a:rPr>
                        <a:t>…</a:t>
                      </a:r>
                      <a:endParaRPr lang="en-US" sz="1300" b="0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b="0" dirty="0">
                        <a:solidFill>
                          <a:srgbClr val="C00000"/>
                        </a:solidFill>
                        <a:latin typeface="Cambria Math" pitchFamily="18" charset="0"/>
                        <a:ea typeface="Cambria Math" pitchFamily="18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Down Arrow 13"/>
          <p:cNvSpPr/>
          <p:nvPr/>
        </p:nvSpPr>
        <p:spPr>
          <a:xfrm>
            <a:off x="4010025" y="3114675"/>
            <a:ext cx="1143000" cy="1219200"/>
          </a:xfrm>
          <a:prstGeom prst="down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67275" y="3105150"/>
            <a:ext cx="14573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ndara" pitchFamily="34" charset="0"/>
              </a:rPr>
              <a:t>Probabilistic</a:t>
            </a:r>
          </a:p>
          <a:p>
            <a:r>
              <a:rPr lang="en-US" dirty="0" smtClean="0">
                <a:solidFill>
                  <a:srgbClr val="C00000"/>
                </a:solidFill>
                <a:latin typeface="Candara" pitchFamily="34" charset="0"/>
              </a:rPr>
              <a:t>Inference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itchFamily="34" charset="0"/>
              </a:rPr>
              <a:t>Paths vs. Triples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5" name="AutoShape 62"/>
          <p:cNvSpPr>
            <a:spLocks noChangeArrowheads="1"/>
          </p:cNvSpPr>
          <p:nvPr/>
        </p:nvSpPr>
        <p:spPr bwMode="auto">
          <a:xfrm>
            <a:off x="5895976" y="3009014"/>
            <a:ext cx="2567540" cy="715263"/>
          </a:xfrm>
          <a:prstGeom prst="foldedCorner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en-US" sz="2400" dirty="0" smtClean="0">
                <a:solidFill>
                  <a:srgbClr val="C00000"/>
                </a:solidFill>
                <a:latin typeface="Candara" pitchFamily="34" charset="0"/>
                <a:ea typeface="Cambria Math" pitchFamily="18" charset="0"/>
              </a:rPr>
              <a:t>Theorem</a:t>
            </a:r>
          </a:p>
          <a:p>
            <a:pPr marL="342900" indent="-342900"/>
            <a:r>
              <a:rPr lang="en-US" sz="2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Path</a:t>
            </a:r>
            <a:r>
              <a:rPr lang="en-US" sz="2000" dirty="0" smtClean="0">
                <a:solidFill>
                  <a:srgbClr val="002060"/>
                </a:solidFill>
                <a:latin typeface="Candara" pitchFamily="34" charset="0"/>
                <a:ea typeface="Cambria Math" pitchFamily="18" charset="0"/>
              </a:rPr>
              <a:t> refines </a:t>
            </a:r>
            <a:r>
              <a:rPr lang="en-US" sz="2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Triple</a:t>
            </a:r>
          </a:p>
        </p:txBody>
      </p:sp>
      <p:pic>
        <p:nvPicPr>
          <p:cNvPr id="6973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725128"/>
            <a:ext cx="53721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73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15" y="4116015"/>
            <a:ext cx="621792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itchFamily="34" charset="0"/>
              </a:rPr>
              <a:t>Experiments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itchFamily="34" charset="0"/>
              </a:rPr>
              <a:t>Implementation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Merlin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2060"/>
                </a:solidFill>
                <a:latin typeface="Candara" pitchFamily="34" charset="0"/>
              </a:rPr>
              <a:t>is implemented in 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C#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  <a:latin typeface="Candara" pitchFamily="34" charset="0"/>
              </a:rPr>
              <a:t>Uses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CAT.NET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Candara" pitchFamily="34" charset="0"/>
              </a:rPr>
              <a:t>for building the propagation graph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  <a:latin typeface="Candara" pitchFamily="34" charset="0"/>
              </a:rPr>
              <a:t>Uses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Infer.NET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2060"/>
                </a:solidFill>
                <a:latin typeface="Candara" pitchFamily="34" charset="0"/>
              </a:rPr>
              <a:t>for probabilistic inference</a:t>
            </a:r>
          </a:p>
          <a:p>
            <a:pPr lvl="2"/>
            <a:r>
              <a:rPr lang="en-US" dirty="0" smtClean="0">
                <a:latin typeface="Calibri" pitchFamily="34" charset="0"/>
                <a:cs typeface="Calibri" pitchFamily="34" charset="0"/>
                <a:hlinkClick r:id="rId2"/>
              </a:rPr>
              <a:t>http://research.microsoft.com/infernet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itchFamily="34" charset="0"/>
              </a:rPr>
              <a:t>Motivation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itchFamily="34" charset="0"/>
              </a:rPr>
              <a:t>Experiments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04916" y="1750080"/>
            <a:ext cx="6934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10</a:t>
            </a:r>
            <a:r>
              <a:rPr lang="en-US" sz="2000" dirty="0" smtClean="0">
                <a:solidFill>
                  <a:srgbClr val="C00000"/>
                </a:solidFill>
                <a:latin typeface="Candara" pitchFamily="34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Candara" pitchFamily="34" charset="0"/>
              </a:rPr>
              <a:t>line-of-business applications written in </a:t>
            </a:r>
            <a:r>
              <a:rPr lang="en-US" sz="2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C# </a:t>
            </a:r>
            <a:r>
              <a:rPr lang="en-US" sz="2000" dirty="0" smtClean="0">
                <a:solidFill>
                  <a:srgbClr val="002060"/>
                </a:solidFill>
                <a:latin typeface="Candara" pitchFamily="34" charset="0"/>
              </a:rPr>
              <a:t>using </a:t>
            </a:r>
            <a:r>
              <a:rPr lang="en-US" sz="20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ASP.NET</a:t>
            </a:r>
            <a:endParaRPr lang="en-US" sz="2000" dirty="0">
              <a:solidFill>
                <a:srgbClr val="C00000"/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57549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14135" y="2943225"/>
            <a:ext cx="2606040" cy="103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0758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2520" y="2471055"/>
            <a:ext cx="6116038" cy="3321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4400" dirty="0" smtClean="0">
                <a:latin typeface="Candara" pitchFamily="34" charset="0"/>
              </a:rPr>
              <a:t>Summary of Discovered Specifications</a:t>
            </a:r>
            <a:endParaRPr lang="en-US" sz="4400" dirty="0">
              <a:latin typeface="Candara" pitchFamily="34" charset="0"/>
            </a:endParaRPr>
          </a:p>
        </p:txBody>
      </p:sp>
      <p:graphicFrame>
        <p:nvGraphicFramePr>
          <p:cNvPr id="6" name="Chart 5"/>
          <p:cNvGraphicFramePr>
            <a:graphicFrameLocks noChangeAspect="1"/>
          </p:cNvGraphicFramePr>
          <p:nvPr/>
        </p:nvGraphicFramePr>
        <p:xfrm>
          <a:off x="892627" y="2481940"/>
          <a:ext cx="7334250" cy="2902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499"/>
            <a:ext cx="8229600" cy="981075"/>
          </a:xfrm>
        </p:spPr>
        <p:txBody>
          <a:bodyPr>
            <a:noAutofit/>
          </a:bodyPr>
          <a:lstStyle/>
          <a:p>
            <a:r>
              <a:rPr lang="en-US" sz="4400" dirty="0" smtClean="0">
                <a:latin typeface="Candara" pitchFamily="34" charset="0"/>
              </a:rPr>
              <a:t>Summary of Discovered Vulnerabilities</a:t>
            </a:r>
            <a:endParaRPr lang="en-US" sz="4400" dirty="0">
              <a:latin typeface="Candara" pitchFamily="34" charset="0"/>
            </a:endParaRPr>
          </a:p>
        </p:txBody>
      </p:sp>
      <p:grpSp>
        <p:nvGrpSpPr>
          <p:cNvPr id="3" name="Group 14"/>
          <p:cNvGrpSpPr>
            <a:grpSpLocks noChangeAspect="1"/>
          </p:cNvGrpSpPr>
          <p:nvPr/>
        </p:nvGrpSpPr>
        <p:grpSpPr>
          <a:xfrm>
            <a:off x="1184713" y="1653541"/>
            <a:ext cx="6768661" cy="3718558"/>
            <a:chOff x="381000" y="1341437"/>
            <a:chExt cx="8534399" cy="4648199"/>
          </a:xfrm>
        </p:grpSpPr>
        <p:graphicFrame>
          <p:nvGraphicFramePr>
            <p:cNvPr id="16" name="Chart 15"/>
            <p:cNvGraphicFramePr/>
            <p:nvPr/>
          </p:nvGraphicFramePr>
          <p:xfrm>
            <a:off x="381000" y="1341437"/>
            <a:ext cx="8534399" cy="464819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7" name="TextBox 16"/>
            <p:cNvSpPr txBox="1"/>
            <p:nvPr/>
          </p:nvSpPr>
          <p:spPr>
            <a:xfrm>
              <a:off x="889346" y="2384721"/>
              <a:ext cx="187704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ndara" pitchFamily="34" charset="0"/>
                  <a:ea typeface="ＭＳ Ｐゴシック" pitchFamily="18" charset="-128"/>
                  <a:cs typeface="+mn-cs"/>
                </a:rPr>
                <a:t>Original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itchFamily="34" charset="0"/>
                <a:ea typeface="ＭＳ Ｐゴシック" pitchFamily="18" charset="-128"/>
                <a:cs typeface="+mn-cs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109870" y="3679749"/>
              <a:ext cx="1272209" cy="8079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ndara" pitchFamily="34" charset="0"/>
                  <a:ea typeface="ＭＳ Ｐゴシック" pitchFamily="18" charset="-128"/>
                  <a:cs typeface="+mn-cs"/>
                </a:rPr>
                <a:t>With </a:t>
              </a:r>
              <a:r>
                <a:rPr kumimoji="0" lang="en-US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mbria Math" pitchFamily="18" charset="0"/>
                  <a:ea typeface="Cambria Math" pitchFamily="18" charset="0"/>
                </a:rPr>
                <a:t>Merlin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21508" y="4665141"/>
              <a:ext cx="1664492" cy="1154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ndara" pitchFamily="34" charset="0"/>
                  <a:ea typeface="ＭＳ Ｐゴシック" pitchFamily="18" charset="-128"/>
                  <a:cs typeface="+mn-cs"/>
                </a:rPr>
                <a:t>False positives eliminated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ndara" pitchFamily="34" charset="0"/>
                <a:ea typeface="ＭＳ Ｐゴシック" pitchFamily="18" charset="-128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itchFamily="34" charset="0"/>
              </a:rPr>
              <a:t>Experiments - summary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10</a:t>
            </a:r>
            <a:r>
              <a:rPr lang="en-US" dirty="0" smtClean="0">
                <a:latin typeface="Candara" pitchFamily="34" charset="0"/>
              </a:rPr>
              <a:t> large Web apps in .NET</a:t>
            </a:r>
          </a:p>
          <a:p>
            <a:r>
              <a:rPr lang="en-US" dirty="0" smtClean="0">
                <a:latin typeface="Candara" pitchFamily="34" charset="0"/>
              </a:rPr>
              <a:t>Time taken per app </a:t>
            </a:r>
            <a:r>
              <a:rPr lang="en-US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&lt; 4 </a:t>
            </a:r>
            <a:r>
              <a:rPr lang="en-US" dirty="0" smtClean="0">
                <a:latin typeface="Candara" pitchFamily="34" charset="0"/>
              </a:rPr>
              <a:t>minutes</a:t>
            </a:r>
          </a:p>
          <a:p>
            <a:r>
              <a:rPr lang="en-US" dirty="0" smtClean="0">
                <a:latin typeface="Candara" pitchFamily="34" charset="0"/>
              </a:rPr>
              <a:t> New specs: </a:t>
            </a:r>
            <a:r>
              <a:rPr lang="en-US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167</a:t>
            </a:r>
          </a:p>
          <a:p>
            <a:r>
              <a:rPr lang="en-US" dirty="0" smtClean="0">
                <a:latin typeface="Candara" pitchFamily="34" charset="0"/>
              </a:rPr>
              <a:t> New vulnerabilities: </a:t>
            </a:r>
            <a:r>
              <a:rPr lang="en-US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322</a:t>
            </a:r>
          </a:p>
          <a:p>
            <a:r>
              <a:rPr lang="en-US" dirty="0" smtClean="0">
                <a:latin typeface="Candara" pitchFamily="34" charset="0"/>
              </a:rPr>
              <a:t> False positives removed: </a:t>
            </a:r>
            <a:r>
              <a:rPr lang="en-US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13</a:t>
            </a:r>
          </a:p>
          <a:p>
            <a:r>
              <a:rPr lang="en-US" dirty="0" smtClean="0">
                <a:latin typeface="Candara" pitchFamily="34" charset="0"/>
              </a:rPr>
              <a:t> Final false positive rate for 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CAT.NET</a:t>
            </a:r>
            <a:r>
              <a:rPr lang="en-US" dirty="0" smtClean="0">
                <a:latin typeface="Candara" pitchFamily="34" charset="0"/>
              </a:rPr>
              <a:t> after </a:t>
            </a:r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Merlin</a:t>
            </a:r>
            <a:r>
              <a:rPr lang="en-US" dirty="0" smtClean="0">
                <a:latin typeface="Candara" pitchFamily="34" charset="0"/>
              </a:rPr>
              <a:t> &lt; </a:t>
            </a:r>
            <a:r>
              <a:rPr lang="en-US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1%</a:t>
            </a:r>
          </a:p>
          <a:p>
            <a:pPr>
              <a:buNone/>
            </a:pP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itchFamily="34" charset="0"/>
              </a:rPr>
              <a:t>Summary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Merlin</a:t>
            </a:r>
            <a:r>
              <a:rPr lang="en-US" dirty="0" smtClean="0">
                <a:solidFill>
                  <a:srgbClr val="002060"/>
                </a:solidFill>
                <a:latin typeface="Candara" pitchFamily="34" charset="0"/>
              </a:rPr>
              <a:t> is first practical approach to infer explicit information flow specifications</a:t>
            </a:r>
          </a:p>
          <a:p>
            <a:r>
              <a:rPr lang="en-US" dirty="0" smtClean="0">
                <a:solidFill>
                  <a:srgbClr val="002060"/>
                </a:solidFill>
                <a:latin typeface="Candara" pitchFamily="34" charset="0"/>
              </a:rPr>
              <a:t>Design based on a formal characterization of an approximate probabilistic constraint system</a:t>
            </a:r>
          </a:p>
          <a:p>
            <a:r>
              <a:rPr lang="en-US" dirty="0" smtClean="0">
                <a:solidFill>
                  <a:srgbClr val="002060"/>
                </a:solidFill>
                <a:latin typeface="Candara" pitchFamily="34" charset="0"/>
              </a:rPr>
              <a:t>Able to successfully and efficiently infer explicit information flow specifications in large applications which result in detection of new vulnerabilities</a:t>
            </a:r>
            <a:endParaRPr lang="en-US" dirty="0">
              <a:solidFill>
                <a:srgbClr val="002060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89" name="Rectangle 3"/>
          <p:cNvSpPr>
            <a:spLocks noGrp="1"/>
          </p:cNvSpPr>
          <p:nvPr>
            <p:ph idx="1"/>
          </p:nvPr>
        </p:nvSpPr>
        <p:spPr>
          <a:xfrm>
            <a:off x="447675" y="2057400"/>
            <a:ext cx="8229600" cy="1447800"/>
          </a:xfrm>
        </p:spPr>
        <p:txBody>
          <a:bodyPr>
            <a:noAutofit/>
          </a:bodyPr>
          <a:lstStyle/>
          <a:p>
            <a:pPr algn="ctr">
              <a:buFont typeface="Arial" charset="0"/>
              <a:buNone/>
            </a:pPr>
            <a:endParaRPr lang="en-US" sz="4000" dirty="0" smtClean="0">
              <a:latin typeface="+mj-lt"/>
            </a:endParaRPr>
          </a:p>
          <a:p>
            <a:pPr algn="ctr">
              <a:buFont typeface="Arial" charset="0"/>
              <a:buNone/>
            </a:pPr>
            <a:r>
              <a:rPr lang="en-US" sz="4000" dirty="0" smtClean="0">
                <a:latin typeface="+mj-lt"/>
                <a:hlinkClick r:id="rId2"/>
              </a:rPr>
              <a:t>http://research.microsoft.com/merlin</a:t>
            </a:r>
            <a:endParaRPr lang="en-US" sz="40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Candara" pitchFamily="34" charset="0"/>
              </a:rPr>
              <a:t>Static Analysis Tools for Security</a:t>
            </a:r>
            <a:endParaRPr lang="en-US" sz="4400" dirty="0">
              <a:latin typeface="Candara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andara" pitchFamily="34" charset="0"/>
              </a:rPr>
              <a:t>Web application vulnerabilities are a serious threat!</a:t>
            </a:r>
            <a:endParaRPr lang="en-US" dirty="0">
              <a:solidFill>
                <a:srgbClr val="FF0000"/>
              </a:solidFill>
              <a:latin typeface="Candara" pitchFamily="34" charset="0"/>
            </a:endParaRPr>
          </a:p>
        </p:txBody>
      </p:sp>
      <p:pic>
        <p:nvPicPr>
          <p:cNvPr id="8" name="Picture 2" descr="C:\Users\livshits\AppData\Local\Temp\Cross Site Scripting Attacks XSS Exploits and Defens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1774382"/>
            <a:ext cx="1961374" cy="24233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3" name="Group 8"/>
          <p:cNvGrpSpPr/>
          <p:nvPr/>
        </p:nvGrpSpPr>
        <p:grpSpPr>
          <a:xfrm>
            <a:off x="3810001" y="4724400"/>
            <a:ext cx="5181599" cy="369019"/>
            <a:chOff x="3657601" y="3733800"/>
            <a:chExt cx="5181599" cy="369019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657601" y="3733800"/>
              <a:ext cx="1066800" cy="369019"/>
            </a:xfrm>
            <a:prstGeom prst="rect">
              <a:avLst/>
            </a:prstGeom>
            <a:ln>
              <a:solidFill>
                <a:schemeClr val="tx1">
                  <a:lumMod val="75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914900" y="3733800"/>
              <a:ext cx="1676400" cy="363358"/>
            </a:xfrm>
            <a:prstGeom prst="rect">
              <a:avLst/>
            </a:prstGeom>
            <a:ln>
              <a:solidFill>
                <a:schemeClr val="tx1">
                  <a:lumMod val="75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2" name="Picture 5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781799" y="3733800"/>
              <a:ext cx="2057401" cy="361095"/>
            </a:xfrm>
            <a:prstGeom prst="rect">
              <a:avLst/>
            </a:prstGeom>
            <a:ln>
              <a:solidFill>
                <a:schemeClr val="tx1">
                  <a:lumMod val="75000"/>
                </a:schemeClr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grpSp>
        <p:nvGrpSpPr>
          <p:cNvPr id="4" name="Group 13"/>
          <p:cNvGrpSpPr/>
          <p:nvPr/>
        </p:nvGrpSpPr>
        <p:grpSpPr>
          <a:xfrm>
            <a:off x="5581650" y="5467350"/>
            <a:ext cx="1676400" cy="1009709"/>
            <a:chOff x="5581650" y="5467350"/>
            <a:chExt cx="1676400" cy="1009709"/>
          </a:xfrm>
          <a:effectLst>
            <a:outerShdw blurRad="292100" dist="139700" dir="2700000" algn="ctr" rotWithShape="0">
              <a:srgbClr val="000000">
                <a:alpha val="65000"/>
              </a:srgbClr>
            </a:outerShdw>
          </a:effectLst>
        </p:grpSpPr>
        <p:pic>
          <p:nvPicPr>
            <p:cNvPr id="527365" name="Picture 5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695950" y="5467350"/>
              <a:ext cx="1562100" cy="942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3" name="TextBox 12"/>
            <p:cNvSpPr txBox="1"/>
            <p:nvPr/>
          </p:nvSpPr>
          <p:spPr>
            <a:xfrm>
              <a:off x="5581650" y="6076949"/>
              <a:ext cx="1647825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cap="small" dirty="0" err="1" smtClean="0">
                  <a:latin typeface="Cambria Math" pitchFamily="18" charset="0"/>
                  <a:ea typeface="Cambria Math" pitchFamily="18" charset="0"/>
                </a:rPr>
                <a:t>Cat.Net</a:t>
              </a:r>
              <a:endParaRPr lang="en-US" sz="2000" b="1" cap="small" dirty="0">
                <a:latin typeface="Cambria Math" pitchFamily="18" charset="0"/>
                <a:ea typeface="Cambria Math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xploits of a M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285" y="1828800"/>
            <a:ext cx="7674269" cy="2362200"/>
          </a:xfrm>
          <a:prstGeom prst="rect">
            <a:avLst/>
          </a:prstGeom>
          <a:noFill/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Candara" pitchFamily="34" charset="0"/>
              </a:rPr>
              <a:t>Web Application Vulnerabilities</a:t>
            </a:r>
            <a:endParaRPr lang="en-US" sz="4400" dirty="0">
              <a:latin typeface="Candara" pitchFamily="34" charset="0"/>
            </a:endParaRPr>
          </a:p>
        </p:txBody>
      </p:sp>
      <p:sp>
        <p:nvSpPr>
          <p:cNvPr id="5" name="AutoShape 62"/>
          <p:cNvSpPr>
            <a:spLocks noChangeArrowheads="1"/>
          </p:cNvSpPr>
          <p:nvPr/>
        </p:nvSpPr>
        <p:spPr bwMode="auto">
          <a:xfrm>
            <a:off x="468086" y="5231218"/>
            <a:ext cx="7570128" cy="631826"/>
          </a:xfrm>
          <a:prstGeom prst="foldedCorner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$username = $_REQUEST['username'];</a:t>
            </a:r>
            <a:br>
              <a:rPr lang="en-US" sz="16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sql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"SELECT * FROM Students WHERE username = '$username';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itchFamily="34" charset="0"/>
              </a:rPr>
              <a:t>Propagation graph</a:t>
            </a:r>
            <a:endParaRPr lang="en-US" dirty="0">
              <a:latin typeface="Candara" pitchFamily="34" charset="0"/>
            </a:endParaRPr>
          </a:p>
        </p:txBody>
      </p:sp>
      <p:graphicFrame>
        <p:nvGraphicFramePr>
          <p:cNvPr id="11" name="Content Placeholder 8"/>
          <p:cNvGraphicFramePr>
            <a:graphicFrameLocks noChangeAspect="1"/>
          </p:cNvGraphicFramePr>
          <p:nvPr/>
        </p:nvGraphicFramePr>
        <p:xfrm>
          <a:off x="4625735" y="1635764"/>
          <a:ext cx="3784840" cy="4060186"/>
        </p:xfrm>
        <a:graphic>
          <a:graphicData uri="http://schemas.openxmlformats.org/presentationml/2006/ole">
            <p:oleObj spid="_x0000_s619522" name="Visio" r:id="rId4" imgW="2570362" imgH="2757372" progId="Visio.Drawing.11">
              <p:embed/>
            </p:oleObj>
          </a:graphicData>
        </a:graphic>
      </p:graphicFrame>
      <p:sp>
        <p:nvSpPr>
          <p:cNvPr id="12" name="AutoShape 62"/>
          <p:cNvSpPr>
            <a:spLocks noChangeArrowheads="1"/>
          </p:cNvSpPr>
          <p:nvPr/>
        </p:nvSpPr>
        <p:spPr bwMode="auto">
          <a:xfrm>
            <a:off x="4497163" y="5772151"/>
            <a:ext cx="3819525" cy="813706"/>
          </a:xfrm>
          <a:prstGeom prst="foldedCorner">
            <a:avLst>
              <a:gd name="adj" fmla="val 12500"/>
            </a:avLst>
          </a:prstGeom>
          <a:solidFill>
            <a:srgbClr val="FFFF00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en-US" dirty="0" smtClean="0">
                <a:solidFill>
                  <a:srgbClr val="C00000"/>
                </a:solidFill>
                <a:latin typeface="Candara" pitchFamily="34" charset="0"/>
                <a:ea typeface="Cambria Math" pitchFamily="18" charset="0"/>
              </a:rPr>
              <a:t>Propagation graph</a:t>
            </a:r>
          </a:p>
          <a:p>
            <a:pPr marL="342900" indent="-342900"/>
            <a:r>
              <a:rPr lang="en-US" sz="16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m1</a:t>
            </a:r>
            <a:r>
              <a:rPr lang="en-US" sz="1600" dirty="0" smtClean="0">
                <a:solidFill>
                  <a:srgbClr val="C00000"/>
                </a:solidFill>
                <a:latin typeface="Cambria Math"/>
                <a:ea typeface="Cambria Math"/>
              </a:rPr>
              <a:t>→</a:t>
            </a:r>
            <a:r>
              <a:rPr lang="en-US" sz="16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 m2 </a:t>
            </a:r>
            <a:r>
              <a:rPr lang="en-US" sz="1600" dirty="0" err="1" smtClean="0">
                <a:solidFill>
                  <a:srgbClr val="002060"/>
                </a:solidFill>
                <a:latin typeface="Candara" pitchFamily="34" charset="0"/>
                <a:ea typeface="Cambria Math" pitchFamily="18" charset="0"/>
              </a:rPr>
              <a:t>iff</a:t>
            </a:r>
            <a:r>
              <a:rPr lang="en-US" sz="1600" dirty="0" smtClean="0">
                <a:solidFill>
                  <a:srgbClr val="002060"/>
                </a:solidFill>
                <a:latin typeface="Candara" pitchFamily="34" charset="0"/>
                <a:ea typeface="Cambria Math" pitchFamily="18" charset="0"/>
              </a:rPr>
              <a:t> information flows “explicitly” </a:t>
            </a:r>
          </a:p>
          <a:p>
            <a:pPr marL="342900" indent="-342900"/>
            <a:r>
              <a:rPr lang="en-US" sz="1600" dirty="0" smtClean="0">
                <a:solidFill>
                  <a:srgbClr val="002060"/>
                </a:solidFill>
                <a:latin typeface="Candara" pitchFamily="34" charset="0"/>
                <a:ea typeface="Cambria Math" pitchFamily="18" charset="0"/>
              </a:rPr>
              <a:t>from</a:t>
            </a:r>
            <a:r>
              <a:rPr lang="en-US" sz="1600" dirty="0" smtClean="0">
                <a:latin typeface="Candara" pitchFamily="34" charset="0"/>
                <a:ea typeface="Cambria Math" pitchFamily="18" charset="0"/>
              </a:rPr>
              <a:t> </a:t>
            </a:r>
            <a:r>
              <a:rPr lang="en-US" sz="16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m1</a:t>
            </a:r>
            <a:r>
              <a:rPr lang="en-US" sz="1600" dirty="0" smtClean="0">
                <a:solidFill>
                  <a:srgbClr val="C00000"/>
                </a:solidFill>
                <a:latin typeface="Candara" pitchFamily="34" charset="0"/>
                <a:ea typeface="Cambria Math" pitchFamily="18" charset="0"/>
              </a:rPr>
              <a:t> </a:t>
            </a:r>
            <a:r>
              <a:rPr lang="en-US" sz="1600" dirty="0" smtClean="0">
                <a:solidFill>
                  <a:srgbClr val="002060"/>
                </a:solidFill>
                <a:latin typeface="Candara" pitchFamily="34" charset="0"/>
                <a:ea typeface="Cambria Math" pitchFamily="18" charset="0"/>
              </a:rPr>
              <a:t>to </a:t>
            </a:r>
            <a:r>
              <a:rPr lang="en-US" sz="1600" dirty="0" smtClean="0">
                <a:solidFill>
                  <a:srgbClr val="C00000"/>
                </a:solidFill>
                <a:latin typeface="Cambria Math" pitchFamily="18" charset="0"/>
                <a:ea typeface="Cambria Math" pitchFamily="18" charset="0"/>
              </a:rPr>
              <a:t>m2</a:t>
            </a:r>
            <a:endParaRPr lang="en-US" sz="1600" dirty="0" smtClean="0">
              <a:solidFill>
                <a:srgbClr val="FF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8" name="Flowchart: Document 7"/>
          <p:cNvSpPr/>
          <p:nvPr/>
        </p:nvSpPr>
        <p:spPr>
          <a:xfrm>
            <a:off x="250825" y="1594884"/>
            <a:ext cx="4114787" cy="4827181"/>
          </a:xfrm>
          <a:prstGeom prst="flowChartDocumen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void </a:t>
            </a:r>
            <a:r>
              <a:rPr lang="en-US" dirty="0" err="1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ProcessRequest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()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{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s1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ReadData1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("name");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s2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ReadData2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("encoding");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s11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Prop1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(s1);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s22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Prop2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(s2);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s111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Cleanse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(s11);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s222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Cleanse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(s22);</a:t>
            </a:r>
          </a:p>
          <a:p>
            <a:pPr lvl="0"/>
            <a:endParaRPr lang="en-US" dirty="0" smtClean="0">
              <a:solidFill>
                <a:srgbClr val="002060"/>
              </a:solidFill>
              <a:latin typeface="Calibri" pitchFamily="34" charset="0"/>
              <a:cs typeface="Courier New" pitchFamily="49" charset="0"/>
            </a:endParaRP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</a:t>
            </a:r>
            <a:r>
              <a:rPr lang="en-US" dirty="0" err="1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WriteData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("Parameter " + s111);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</a:t>
            </a:r>
            <a:r>
              <a:rPr lang="en-US" dirty="0" err="1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WriteData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("Header " + s222);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}</a:t>
            </a:r>
            <a:endParaRPr lang="en-US" dirty="0">
              <a:solidFill>
                <a:srgbClr val="002060"/>
              </a:solidFill>
              <a:latin typeface="Calibri" pitchFamily="34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47650" y="274638"/>
            <a:ext cx="434340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Candara" pitchFamily="34" charset="0"/>
              </a:rPr>
              <a:t>Specification</a:t>
            </a:r>
            <a:endParaRPr lang="en-US" sz="4400" dirty="0">
              <a:latin typeface="Candar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1950" y="1485687"/>
            <a:ext cx="4133850" cy="4821238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andara" pitchFamily="34" charset="0"/>
              </a:rPr>
              <a:t>Source</a:t>
            </a:r>
            <a:r>
              <a:rPr lang="en-US" dirty="0" smtClean="0">
                <a:latin typeface="Candara" pitchFamily="34" charset="0"/>
              </a:rPr>
              <a:t> 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  <a:latin typeface="Candara" pitchFamily="34" charset="0"/>
              </a:rPr>
              <a:t>returns tainted data</a:t>
            </a:r>
          </a:p>
          <a:p>
            <a:r>
              <a:rPr lang="en-US" dirty="0" smtClean="0">
                <a:solidFill>
                  <a:srgbClr val="FF0000"/>
                </a:solidFill>
                <a:latin typeface="Candara" pitchFamily="34" charset="0"/>
              </a:rPr>
              <a:t>Sink</a:t>
            </a:r>
            <a:endParaRPr lang="en-US" dirty="0" smtClean="0">
              <a:latin typeface="Candara" pitchFamily="34" charset="0"/>
            </a:endParaRPr>
          </a:p>
          <a:p>
            <a:pPr lvl="1"/>
            <a:r>
              <a:rPr lang="en-US" dirty="0" smtClean="0">
                <a:solidFill>
                  <a:srgbClr val="002060"/>
                </a:solidFill>
                <a:latin typeface="Candara" pitchFamily="34" charset="0"/>
              </a:rPr>
              <a:t>error to pass tainted data</a:t>
            </a:r>
          </a:p>
          <a:p>
            <a:r>
              <a:rPr lang="en-US" dirty="0" smtClean="0">
                <a:solidFill>
                  <a:srgbClr val="FF0000"/>
                </a:solidFill>
                <a:latin typeface="Candara" pitchFamily="34" charset="0"/>
              </a:rPr>
              <a:t>Sanitizer</a:t>
            </a:r>
            <a:r>
              <a:rPr lang="en-US" dirty="0" smtClean="0">
                <a:latin typeface="Candara" pitchFamily="34" charset="0"/>
              </a:rPr>
              <a:t> </a:t>
            </a:r>
          </a:p>
          <a:p>
            <a:pPr lvl="1"/>
            <a:r>
              <a:rPr lang="en-US" dirty="0" smtClean="0">
                <a:solidFill>
                  <a:srgbClr val="002060"/>
                </a:solidFill>
                <a:latin typeface="Candara" pitchFamily="34" charset="0"/>
              </a:rPr>
              <a:t>cleanse or </a:t>
            </a:r>
            <a:r>
              <a:rPr lang="en-US" dirty="0" err="1" smtClean="0">
                <a:solidFill>
                  <a:srgbClr val="002060"/>
                </a:solidFill>
                <a:latin typeface="Candara" pitchFamily="34" charset="0"/>
              </a:rPr>
              <a:t>untaint</a:t>
            </a:r>
            <a:r>
              <a:rPr lang="en-US" dirty="0" smtClean="0">
                <a:solidFill>
                  <a:srgbClr val="002060"/>
                </a:solidFill>
                <a:latin typeface="Candara" pitchFamily="34" charset="0"/>
              </a:rPr>
              <a:t> the input</a:t>
            </a:r>
          </a:p>
          <a:p>
            <a:r>
              <a:rPr lang="en-US" dirty="0" smtClean="0">
                <a:solidFill>
                  <a:srgbClr val="FF0000"/>
                </a:solidFill>
                <a:latin typeface="Candara" pitchFamily="34" charset="0"/>
              </a:rPr>
              <a:t>Regular nodes</a:t>
            </a:r>
            <a:endParaRPr lang="en-US" dirty="0" smtClean="0">
              <a:latin typeface="Candara" pitchFamily="34" charset="0"/>
            </a:endParaRPr>
          </a:p>
          <a:p>
            <a:pPr lvl="1"/>
            <a:r>
              <a:rPr lang="en-US" dirty="0" smtClean="0">
                <a:solidFill>
                  <a:srgbClr val="002060"/>
                </a:solidFill>
                <a:latin typeface="Candara" pitchFamily="34" charset="0"/>
              </a:rPr>
              <a:t>propagate input  to output</a:t>
            </a:r>
          </a:p>
          <a:p>
            <a:endParaRPr lang="en-US" dirty="0">
              <a:latin typeface="Candara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>
            <a:normAutofit/>
          </a:bodyPr>
          <a:lstStyle/>
          <a:p>
            <a:r>
              <a:rPr lang="en-US" i="1" dirty="0" smtClean="0">
                <a:solidFill>
                  <a:srgbClr val="002060"/>
                </a:solidFill>
                <a:latin typeface="Candara" pitchFamily="34" charset="0"/>
              </a:rPr>
              <a:t>Every path from a source to a sink should go through  a sanitizer</a:t>
            </a:r>
          </a:p>
          <a:p>
            <a:pPr lvl="0"/>
            <a:endParaRPr lang="en-US" i="1" dirty="0" smtClean="0">
              <a:solidFill>
                <a:srgbClr val="FF0000"/>
              </a:solidFill>
              <a:latin typeface="Candara" pitchFamily="34" charset="0"/>
            </a:endParaRPr>
          </a:p>
          <a:p>
            <a:pPr lvl="0">
              <a:buNone/>
            </a:pPr>
            <a:endParaRPr lang="en-US" i="1" dirty="0" smtClean="0">
              <a:solidFill>
                <a:srgbClr val="FF0000"/>
              </a:solidFill>
              <a:latin typeface="Candara" pitchFamily="34" charset="0"/>
            </a:endParaRPr>
          </a:p>
          <a:p>
            <a:pPr lvl="0"/>
            <a:endParaRPr lang="en-US" i="1" dirty="0" smtClean="0">
              <a:solidFill>
                <a:srgbClr val="FF0000"/>
              </a:solidFill>
              <a:latin typeface="Candara" pitchFamily="34" charset="0"/>
            </a:endParaRPr>
          </a:p>
          <a:p>
            <a:pPr lvl="0"/>
            <a:r>
              <a:rPr lang="en-US" i="1" dirty="0" smtClean="0">
                <a:solidFill>
                  <a:srgbClr val="002060"/>
                </a:solidFill>
                <a:latin typeface="Candara" pitchFamily="34" charset="0"/>
              </a:rPr>
              <a:t>Any source to sink path without  a sanitizer is an </a:t>
            </a:r>
            <a:r>
              <a:rPr lang="en-US" i="1" dirty="0" smtClean="0">
                <a:solidFill>
                  <a:srgbClr val="FF0000"/>
                </a:solidFill>
                <a:latin typeface="Candara" pitchFamily="34" charset="0"/>
              </a:rPr>
              <a:t>information flow vulnerability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780846" y="278176"/>
            <a:ext cx="4343400" cy="114300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Candara" pitchFamily="34" charset="0"/>
                <a:ea typeface="+mj-ea"/>
                <a:cs typeface="+mj-cs"/>
              </a:rPr>
              <a:t>Vulnerability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Candar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lowchart: Document 11"/>
          <p:cNvSpPr/>
          <p:nvPr/>
        </p:nvSpPr>
        <p:spPr>
          <a:xfrm>
            <a:off x="250825" y="1594884"/>
            <a:ext cx="4114787" cy="4827181"/>
          </a:xfrm>
          <a:prstGeom prst="flowChartDocumen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void </a:t>
            </a:r>
            <a:r>
              <a:rPr lang="en-US" dirty="0" err="1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ProcessRequest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()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{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s1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ReadData1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("name");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s2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ReadData2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("encoding");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s11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Prop1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(s1);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s22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Prop2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(s2);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s111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Cleanse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(s11);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s222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Cleanse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(s22);</a:t>
            </a:r>
          </a:p>
          <a:p>
            <a:pPr lvl="0"/>
            <a:endParaRPr lang="en-US" dirty="0" smtClean="0">
              <a:solidFill>
                <a:srgbClr val="002060"/>
              </a:solidFill>
              <a:latin typeface="Calibri" pitchFamily="34" charset="0"/>
              <a:cs typeface="Courier New" pitchFamily="49" charset="0"/>
            </a:endParaRP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</a:t>
            </a:r>
            <a:r>
              <a:rPr lang="en-US" dirty="0" err="1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WriteData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("Parameter " + s111);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</a:t>
            </a:r>
            <a:r>
              <a:rPr lang="en-US" dirty="0" err="1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WriteData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("Header " + s222);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}</a:t>
            </a:r>
            <a:endParaRPr lang="en-US" dirty="0">
              <a:solidFill>
                <a:srgbClr val="002060"/>
              </a:solidFill>
              <a:latin typeface="Calibri" pitchFamily="34" charset="0"/>
              <a:cs typeface="Courier New" pitchFamily="49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itchFamily="34" charset="0"/>
              </a:rPr>
              <a:t>Information flow vulnerabilities</a:t>
            </a:r>
            <a:endParaRPr lang="en-US" dirty="0">
              <a:latin typeface="Candara" pitchFamily="34" charset="0"/>
            </a:endParaRPr>
          </a:p>
        </p:txBody>
      </p:sp>
      <p:graphicFrame>
        <p:nvGraphicFramePr>
          <p:cNvPr id="11" name="Content Placeholder 8"/>
          <p:cNvGraphicFramePr>
            <a:graphicFrameLocks noChangeAspect="1"/>
          </p:cNvGraphicFramePr>
          <p:nvPr/>
        </p:nvGraphicFramePr>
        <p:xfrm>
          <a:off x="4934092" y="2284377"/>
          <a:ext cx="3784840" cy="4060186"/>
        </p:xfrm>
        <a:graphic>
          <a:graphicData uri="http://schemas.openxmlformats.org/presentationml/2006/ole">
            <p:oleObj spid="_x0000_s621570" name="Visio" r:id="rId4" imgW="2570362" imgH="2757372" progId="Visio.Drawing.11">
              <p:embed/>
            </p:oleObj>
          </a:graphicData>
        </a:graphic>
      </p:graphicFrame>
      <p:grpSp>
        <p:nvGrpSpPr>
          <p:cNvPr id="18" name="Group 13"/>
          <p:cNvGrpSpPr/>
          <p:nvPr/>
        </p:nvGrpSpPr>
        <p:grpSpPr>
          <a:xfrm>
            <a:off x="5973517" y="2895405"/>
            <a:ext cx="1771650" cy="1622114"/>
            <a:chOff x="7343776" y="4819650"/>
            <a:chExt cx="1771650" cy="1622114"/>
          </a:xfrm>
        </p:grpSpPr>
        <p:pic>
          <p:nvPicPr>
            <p:cNvPr id="19" name="Picture 3" descr="C:\Users\adityan\AppData\Local\Microsoft\Windows\Temporary Internet Files\Content.IE5\IBEVMOHF\MCj04244560000[1]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556515" y="5691194"/>
              <a:ext cx="728980" cy="750570"/>
            </a:xfrm>
            <a:prstGeom prst="rect">
              <a:avLst/>
            </a:prstGeom>
            <a:noFill/>
          </p:spPr>
        </p:pic>
        <p:sp>
          <p:nvSpPr>
            <p:cNvPr id="20" name="Cloud Callout 19"/>
            <p:cNvSpPr/>
            <p:nvPr/>
          </p:nvSpPr>
          <p:spPr>
            <a:xfrm>
              <a:off x="7343776" y="4819650"/>
              <a:ext cx="1771650" cy="421660"/>
            </a:xfrm>
            <a:prstGeom prst="cloudCallout">
              <a:avLst>
                <a:gd name="adj1" fmla="val -14919"/>
                <a:gd name="adj2" fmla="val 157375"/>
              </a:avLst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FF0000"/>
                  </a:solidFill>
                  <a:latin typeface="Candara" pitchFamily="34" charset="0"/>
                </a:rPr>
                <a:t>Vulnerabilities?</a:t>
              </a:r>
              <a:endParaRPr lang="en-US" sz="1200" dirty="0">
                <a:solidFill>
                  <a:srgbClr val="FF0000"/>
                </a:solidFill>
                <a:latin typeface="Candara" pitchFamily="34" charset="0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lowchart: Document 23"/>
          <p:cNvSpPr/>
          <p:nvPr/>
        </p:nvSpPr>
        <p:spPr>
          <a:xfrm>
            <a:off x="250825" y="1594884"/>
            <a:ext cx="4114787" cy="4827181"/>
          </a:xfrm>
          <a:prstGeom prst="flowChartDocumen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void </a:t>
            </a:r>
            <a:r>
              <a:rPr lang="en-US" dirty="0" err="1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ProcessRequest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()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{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s1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ReadData1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("name");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s2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ReadData2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("encoding");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s11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Prop1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(s1);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s22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Prop2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(s2);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s111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Cleanse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(s11);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string s222 = 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Cleanse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(s22);</a:t>
            </a:r>
          </a:p>
          <a:p>
            <a:pPr lvl="0"/>
            <a:endParaRPr lang="en-US" dirty="0" smtClean="0">
              <a:solidFill>
                <a:srgbClr val="002060"/>
              </a:solidFill>
              <a:latin typeface="Calibri" pitchFamily="34" charset="0"/>
              <a:cs typeface="Courier New" pitchFamily="49" charset="0"/>
            </a:endParaRP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</a:t>
            </a:r>
            <a:r>
              <a:rPr lang="en-US" dirty="0" err="1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WriteData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("Parameter " + s111);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    </a:t>
            </a:r>
            <a:r>
              <a:rPr lang="en-US" dirty="0" err="1" smtClean="0">
                <a:solidFill>
                  <a:srgbClr val="FF0000"/>
                </a:solidFill>
                <a:latin typeface="Calibri" pitchFamily="34" charset="0"/>
                <a:cs typeface="Courier New" pitchFamily="49" charset="0"/>
              </a:rPr>
              <a:t>WriteData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("Header " + s222);</a:t>
            </a:r>
          </a:p>
          <a:p>
            <a:pPr lvl="0"/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ourier New" pitchFamily="49" charset="0"/>
              </a:rPr>
              <a:t> }</a:t>
            </a:r>
            <a:endParaRPr lang="en-US" dirty="0">
              <a:solidFill>
                <a:srgbClr val="002060"/>
              </a:solidFill>
              <a:latin typeface="Calibri" pitchFamily="34" charset="0"/>
              <a:cs typeface="Courier New" pitchFamily="49" charset="0"/>
            </a:endParaRPr>
          </a:p>
        </p:txBody>
      </p:sp>
      <p:graphicFrame>
        <p:nvGraphicFramePr>
          <p:cNvPr id="14" name="Content Placeholder 8"/>
          <p:cNvGraphicFramePr>
            <a:graphicFrameLocks noChangeAspect="1"/>
          </p:cNvGraphicFramePr>
          <p:nvPr/>
        </p:nvGraphicFramePr>
        <p:xfrm>
          <a:off x="4934092" y="2284377"/>
          <a:ext cx="3784840" cy="4060186"/>
        </p:xfrm>
        <a:graphic>
          <a:graphicData uri="http://schemas.openxmlformats.org/presentationml/2006/ole">
            <p:oleObj spid="_x0000_s622597" name="Visio" r:id="rId4" imgW="2570362" imgH="2757372" progId="Visio.Drawing.11">
              <p:embed/>
            </p:oleObj>
          </a:graphicData>
        </a:graphic>
      </p:graphicFrame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itchFamily="34" charset="0"/>
              </a:rPr>
              <a:t>Information flow vulnerabilities</a:t>
            </a:r>
            <a:endParaRPr lang="en-US" dirty="0">
              <a:latin typeface="Candara" pitchFamily="34" charset="0"/>
            </a:endParaRPr>
          </a:p>
        </p:txBody>
      </p:sp>
      <p:pic>
        <p:nvPicPr>
          <p:cNvPr id="574469" name="Picture 5" descr="C:\Users\adityan\AppData\Local\Microsoft\Windows\Temporary Internet Files\Content.IE5\HOMCZUJD\MCj043984700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00218" y="3183604"/>
            <a:ext cx="1242060" cy="781050"/>
          </a:xfrm>
          <a:prstGeom prst="rect">
            <a:avLst/>
          </a:prstGeom>
          <a:noFill/>
        </p:spPr>
      </p:pic>
      <p:sp>
        <p:nvSpPr>
          <p:cNvPr id="15" name="Rounded Rectangular Callout 14"/>
          <p:cNvSpPr/>
          <p:nvPr/>
        </p:nvSpPr>
        <p:spPr>
          <a:xfrm>
            <a:off x="4253056" y="1613490"/>
            <a:ext cx="990600" cy="457200"/>
          </a:xfrm>
          <a:prstGeom prst="wedgeRoundRectCallout">
            <a:avLst>
              <a:gd name="adj1" fmla="val 85925"/>
              <a:gd name="adj2" fmla="val 111110"/>
              <a:gd name="adj3" fmla="val 16667"/>
            </a:avLst>
          </a:prstGeom>
          <a:gradFill>
            <a:gsLst>
              <a:gs pos="0">
                <a:schemeClr val="bg2">
                  <a:tint val="48000"/>
                  <a:satMod val="300000"/>
                </a:schemeClr>
              </a:gs>
              <a:gs pos="12000">
                <a:schemeClr val="bg2">
                  <a:tint val="48000"/>
                  <a:satMod val="300000"/>
                </a:schemeClr>
              </a:gs>
              <a:gs pos="20000">
                <a:schemeClr val="bg2">
                  <a:tint val="49000"/>
                  <a:satMod val="300000"/>
                </a:schemeClr>
              </a:gs>
              <a:gs pos="100000">
                <a:schemeClr val="bg2">
                  <a:shade val="30000"/>
                </a:schemeClr>
              </a:gs>
            </a:gsLst>
            <a:path path="circle">
              <a:fillToRect l="10000" t="-25000" r="10000" b="125000"/>
            </a:path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C00000"/>
                </a:solidFill>
                <a:latin typeface="Candara" pitchFamily="34" charset="0"/>
              </a:rPr>
              <a:t>source</a:t>
            </a:r>
            <a:endParaRPr lang="en-US" dirty="0">
              <a:solidFill>
                <a:srgbClr val="C00000"/>
              </a:solidFill>
              <a:latin typeface="Candara" pitchFamily="34" charset="0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3607994" y="5912034"/>
            <a:ext cx="990600" cy="457200"/>
          </a:xfrm>
          <a:prstGeom prst="wedgeRoundRectCallout">
            <a:avLst>
              <a:gd name="adj1" fmla="val 206140"/>
              <a:gd name="adj2" fmla="val -35401"/>
              <a:gd name="adj3" fmla="val 16667"/>
            </a:avLst>
          </a:prstGeom>
          <a:gradFill>
            <a:gsLst>
              <a:gs pos="0">
                <a:schemeClr val="bg2">
                  <a:tint val="48000"/>
                  <a:satMod val="300000"/>
                </a:schemeClr>
              </a:gs>
              <a:gs pos="12000">
                <a:schemeClr val="bg2">
                  <a:tint val="48000"/>
                  <a:satMod val="300000"/>
                </a:schemeClr>
              </a:gs>
              <a:gs pos="20000">
                <a:schemeClr val="bg2">
                  <a:tint val="49000"/>
                  <a:satMod val="300000"/>
                </a:schemeClr>
              </a:gs>
              <a:gs pos="100000">
                <a:schemeClr val="bg2">
                  <a:shade val="30000"/>
                </a:schemeClr>
              </a:gs>
            </a:gsLst>
            <a:path path="circle">
              <a:fillToRect l="10000" t="-25000" r="10000" b="125000"/>
            </a:path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C00000"/>
                </a:solidFill>
                <a:latin typeface="Candara" pitchFamily="34" charset="0"/>
              </a:rPr>
              <a:t>sink</a:t>
            </a:r>
            <a:endParaRPr lang="en-US" dirty="0">
              <a:solidFill>
                <a:srgbClr val="C00000"/>
              </a:solidFill>
              <a:latin typeface="Candara" pitchFamily="34" charset="0"/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8009873" y="1638299"/>
            <a:ext cx="990600" cy="457200"/>
          </a:xfrm>
          <a:prstGeom prst="wedgeRoundRectCallout">
            <a:avLst>
              <a:gd name="adj1" fmla="val -60740"/>
              <a:gd name="adj2" fmla="val 106126"/>
              <a:gd name="adj3" fmla="val 16667"/>
            </a:avLst>
          </a:prstGeom>
          <a:gradFill>
            <a:gsLst>
              <a:gs pos="0">
                <a:schemeClr val="bg2">
                  <a:tint val="48000"/>
                  <a:satMod val="300000"/>
                </a:schemeClr>
              </a:gs>
              <a:gs pos="12000">
                <a:schemeClr val="bg2">
                  <a:tint val="48000"/>
                  <a:satMod val="300000"/>
                </a:schemeClr>
              </a:gs>
              <a:gs pos="20000">
                <a:schemeClr val="bg2">
                  <a:tint val="49000"/>
                  <a:satMod val="300000"/>
                </a:schemeClr>
              </a:gs>
              <a:gs pos="100000">
                <a:schemeClr val="bg2">
                  <a:shade val="30000"/>
                </a:schemeClr>
              </a:gs>
            </a:gsLst>
            <a:path path="circle">
              <a:fillToRect l="10000" t="-25000" r="10000" b="125000"/>
            </a:path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C00000"/>
                </a:solidFill>
                <a:latin typeface="Candara" pitchFamily="34" charset="0"/>
              </a:rPr>
              <a:t>source</a:t>
            </a:r>
            <a:endParaRPr lang="en-US" dirty="0">
              <a:solidFill>
                <a:srgbClr val="C00000"/>
              </a:solidFill>
              <a:latin typeface="Candara" pitchFamily="34" charset="0"/>
            </a:endParaRPr>
          </a:p>
        </p:txBody>
      </p:sp>
      <p:pic>
        <p:nvPicPr>
          <p:cNvPr id="622601" name="Picture 9" descr="C:\Users\adityan\AppData\Local\Microsoft\Windows\Temporary Internet Files\Content.IE5\DB6BBHOE\MCj0234539000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08502" y="5275131"/>
            <a:ext cx="516819" cy="535473"/>
          </a:xfrm>
          <a:prstGeom prst="rect">
            <a:avLst/>
          </a:prstGeom>
          <a:noFill/>
        </p:spPr>
      </p:pic>
      <p:sp>
        <p:nvSpPr>
          <p:cNvPr id="10" name="Rounded Rectangular Callout 9"/>
          <p:cNvSpPr/>
          <p:nvPr/>
        </p:nvSpPr>
        <p:spPr>
          <a:xfrm>
            <a:off x="3639892" y="3131217"/>
            <a:ext cx="990600" cy="457200"/>
          </a:xfrm>
          <a:prstGeom prst="wedgeRoundRectCallout">
            <a:avLst>
              <a:gd name="adj1" fmla="val 131006"/>
              <a:gd name="adj2" fmla="val 78553"/>
              <a:gd name="adj3" fmla="val 16667"/>
            </a:avLst>
          </a:prstGeom>
          <a:gradFill>
            <a:gsLst>
              <a:gs pos="0">
                <a:schemeClr val="bg2">
                  <a:tint val="48000"/>
                  <a:satMod val="300000"/>
                </a:schemeClr>
              </a:gs>
              <a:gs pos="12000">
                <a:schemeClr val="bg2">
                  <a:tint val="48000"/>
                  <a:satMod val="300000"/>
                </a:schemeClr>
              </a:gs>
              <a:gs pos="20000">
                <a:schemeClr val="bg2">
                  <a:tint val="49000"/>
                  <a:satMod val="300000"/>
                </a:schemeClr>
              </a:gs>
              <a:gs pos="100000">
                <a:schemeClr val="bg2">
                  <a:shade val="30000"/>
                </a:schemeClr>
              </a:gs>
            </a:gsLst>
            <a:path path="circle">
              <a:fillToRect l="10000" t="-25000" r="10000" b="125000"/>
            </a:path>
          </a:gradFill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C00000"/>
                </a:solidFill>
                <a:latin typeface="Candara" pitchFamily="34" charset="0"/>
              </a:rPr>
              <a:t>sanitizer</a:t>
            </a:r>
            <a:endParaRPr lang="en-US" dirty="0">
              <a:solidFill>
                <a:srgbClr val="C00000"/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4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inkTgt spid="_x0000_s622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inkTgt spid="_x0000_s622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22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Blank Presentation">
    <a:majorFont>
      <a:latin typeface="Times"/>
      <a:ea typeface=""/>
      <a:cs typeface=""/>
    </a:majorFont>
    <a:minorFont>
      <a:latin typeface="Time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Deluxe</Template>
  <TotalTime>17785</TotalTime>
  <Words>1316</Words>
  <Application>Microsoft Office PowerPoint</Application>
  <PresentationFormat>On-screen Show (4:3)</PresentationFormat>
  <Paragraphs>344</Paragraphs>
  <Slides>35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7" baseType="lpstr">
      <vt:lpstr>Module</vt:lpstr>
      <vt:lpstr>Visio</vt:lpstr>
      <vt:lpstr>Merlin</vt:lpstr>
      <vt:lpstr>Mining Security Specifications</vt:lpstr>
      <vt:lpstr>Motivation</vt:lpstr>
      <vt:lpstr>Static Analysis Tools for Security</vt:lpstr>
      <vt:lpstr>Web Application Vulnerabilities</vt:lpstr>
      <vt:lpstr>Propagation graph</vt:lpstr>
      <vt:lpstr>Specification</vt:lpstr>
      <vt:lpstr>Information flow vulnerabilities</vt:lpstr>
      <vt:lpstr>Information flow vulnerabilities</vt:lpstr>
      <vt:lpstr>Information flow vulnerabilities</vt:lpstr>
      <vt:lpstr>Goal</vt:lpstr>
      <vt:lpstr>Algorithms</vt:lpstr>
      <vt:lpstr>Merlin Architecture</vt:lpstr>
      <vt:lpstr> Propagation Graph Construction</vt:lpstr>
      <vt:lpstr>Inference?</vt:lpstr>
      <vt:lpstr>Path constraints</vt:lpstr>
      <vt:lpstr>Triple constraints</vt:lpstr>
      <vt:lpstr>Minimizing Sanitizers</vt:lpstr>
      <vt:lpstr>Minimizing Sanitizers</vt:lpstr>
      <vt:lpstr>Need for probabilistic constraints</vt:lpstr>
      <vt:lpstr>Boolean formulas as probabilistic constraints</vt:lpstr>
      <vt:lpstr>Boolean formulas as probabilistic constraints</vt:lpstr>
      <vt:lpstr>Solution = Marginalization</vt:lpstr>
      <vt:lpstr>Factor graphs: efficient computation of marginals</vt:lpstr>
      <vt:lpstr>Factor Graphs</vt:lpstr>
      <vt:lpstr>Probabilistic Inference</vt:lpstr>
      <vt:lpstr>Paths vs. Triples</vt:lpstr>
      <vt:lpstr>Experiments</vt:lpstr>
      <vt:lpstr>Implementation</vt:lpstr>
      <vt:lpstr>Experiments</vt:lpstr>
      <vt:lpstr>Summary of Discovered Specifications</vt:lpstr>
      <vt:lpstr>Summary of Discovered Vulnerabilities</vt:lpstr>
      <vt:lpstr>Experiments - summary</vt:lpstr>
      <vt:lpstr>Summary</vt:lpstr>
      <vt:lpstr>Slide 35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adityan</dc:creator>
  <cp:lastModifiedBy>adityan</cp:lastModifiedBy>
  <cp:revision>3173</cp:revision>
  <dcterms:created xsi:type="dcterms:W3CDTF">2007-09-14T05:50:42Z</dcterms:created>
  <dcterms:modified xsi:type="dcterms:W3CDTF">2009-06-16T07:50:39Z</dcterms:modified>
</cp:coreProperties>
</file>