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81" r:id="rId3"/>
    <p:sldId id="261" r:id="rId4"/>
    <p:sldId id="263" r:id="rId5"/>
    <p:sldId id="283" r:id="rId6"/>
    <p:sldId id="282" r:id="rId7"/>
    <p:sldId id="264" r:id="rId8"/>
    <p:sldId id="265" r:id="rId9"/>
    <p:sldId id="276" r:id="rId10"/>
    <p:sldId id="284" r:id="rId11"/>
    <p:sldId id="266" r:id="rId12"/>
    <p:sldId id="267" r:id="rId13"/>
    <p:sldId id="268" r:id="rId14"/>
    <p:sldId id="277" r:id="rId15"/>
    <p:sldId id="270" r:id="rId16"/>
    <p:sldId id="271" r:id="rId17"/>
    <p:sldId id="272" r:id="rId18"/>
    <p:sldId id="273" r:id="rId19"/>
    <p:sldId id="274" r:id="rId20"/>
    <p:sldId id="275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7238" autoAdjust="0"/>
    <p:restoredTop sz="94660" autoAdjust="0"/>
  </p:normalViewPr>
  <p:slideViewPr>
    <p:cSldViewPr snapToObjects="1">
      <p:cViewPr varScale="1">
        <p:scale>
          <a:sx n="110" d="100"/>
          <a:sy n="110" d="100"/>
        </p:scale>
        <p:origin x="-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478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5DD5C-84F7-493D-8F5A-C45F35992F9E}" type="datetimeFigureOut">
              <a:rPr lang="en-US" smtClean="0"/>
              <a:pPr/>
              <a:t>6/18/2008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53672-72B3-41EA-BAA8-A85754C43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E9E9-0D08-4E0F-9785-6DEC347DEFD9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94B-0507-4964-9C8F-DFC3CCB1B3A4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477-1EBD-481E-9882-2156003B2753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7E64-0B07-4D87-8AAE-1D45ABD67358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013192" cy="1447800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E3AF-132D-4A69-AD9B-9497D45BC1E5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FBF62-90C0-4F9E-B676-65517174F4F1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C311-C437-4107-8184-D0B6A52B1395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D2BB-94F5-4B27-94C5-9DE3597E1AC3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6510-A574-4532-8753-F0F8E3BFD59A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2FE4-86D8-4F83-ABF8-E809B4C1C60E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33B84F-0CEA-494F-A4C1-8E1E0D3C38DB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327E64-0B07-4D87-8AAE-1D45ABD67358}" type="datetime1">
              <a:rPr lang="en-US" smtClean="0"/>
              <a:pPr/>
              <a:t>6/18/2008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D8BBF3-9A2D-4B42-9D9D-1A926DD1C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355848"/>
            <a:ext cx="8382000" cy="1673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Spectator: </a:t>
            </a:r>
            <a:br>
              <a:rPr lang="en-US" sz="3600" dirty="0" smtClean="0"/>
            </a:br>
            <a:r>
              <a:rPr lang="en-US" sz="3600" dirty="0" smtClean="0"/>
              <a:t>Detection and Containment of JavaScript Worms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562600"/>
            <a:ext cx="8077200" cy="1042416"/>
          </a:xfrm>
        </p:spPr>
        <p:txBody>
          <a:bodyPr/>
          <a:lstStyle/>
          <a:p>
            <a:pPr algn="r"/>
            <a:r>
              <a:rPr lang="en-US" b="1" dirty="0" smtClean="0"/>
              <a:t>Ben Livshits and Weidong Cui</a:t>
            </a:r>
          </a:p>
          <a:p>
            <a:pPr algn="r"/>
            <a:r>
              <a:rPr lang="en-US" b="1" dirty="0" smtClean="0"/>
              <a:t>Microsoft Research</a:t>
            </a:r>
          </a:p>
          <a:p>
            <a:pPr algn="r"/>
            <a:r>
              <a:rPr lang="en-US" b="1" dirty="0" smtClean="0"/>
              <a:t>Redmond, WA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 Propagation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676400"/>
            <a:ext cx="4495800" cy="462560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uploads to his page</a:t>
            </a:r>
          </a:p>
          <a:p>
            <a:r>
              <a:rPr lang="en-US" sz="2400" dirty="0" smtClean="0"/>
              <a:t>u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downloads page of u</a:t>
            </a:r>
            <a:r>
              <a:rPr lang="en-US" sz="2400" baseline="-25000" dirty="0" smtClean="0"/>
              <a:t>1</a:t>
            </a:r>
          </a:p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uploads </a:t>
            </a:r>
            <a:r>
              <a:rPr lang="en-US" sz="2400" b="1" dirty="0" smtClean="0"/>
              <a:t>to his page</a:t>
            </a:r>
            <a:endParaRPr lang="en-US" sz="2400" b="1" baseline="-25000" dirty="0" smtClean="0"/>
          </a:p>
          <a:p>
            <a:r>
              <a:rPr lang="en-US" sz="2400" dirty="0" smtClean="0"/>
              <a:t>u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 smtClean="0"/>
              <a:t>downloads page of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2</a:t>
            </a:r>
            <a:endParaRPr lang="en-US" sz="2400" baseline="-25000" dirty="0" smtClean="0"/>
          </a:p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 </a:t>
            </a:r>
            <a:r>
              <a:rPr lang="en-US" sz="2400" b="1" dirty="0" smtClean="0"/>
              <a:t>uploads </a:t>
            </a:r>
            <a:r>
              <a:rPr lang="en-US" sz="2400" b="1" dirty="0" smtClean="0"/>
              <a:t>to his </a:t>
            </a:r>
            <a:r>
              <a:rPr lang="en-US" sz="2400" b="1" dirty="0" smtClean="0"/>
              <a:t>page</a:t>
            </a:r>
            <a:endParaRPr lang="en-US" sz="2400" b="1" baseline="-25000" dirty="0" smtClean="0"/>
          </a:p>
          <a:p>
            <a:r>
              <a:rPr lang="en-US" sz="2400" dirty="0" smtClean="0"/>
              <a:t>…</a:t>
            </a:r>
            <a:endParaRPr lang="en-US" sz="2400" dirty="0" smtClean="0"/>
          </a:p>
          <a:p>
            <a:endParaRPr lang="en-US" sz="2400" baseline="30000" dirty="0"/>
          </a:p>
        </p:txBody>
      </p:sp>
      <p:sp>
        <p:nvSpPr>
          <p:cNvPr id="46" name="Rectangle 45"/>
          <p:cNvSpPr/>
          <p:nvPr/>
        </p:nvSpPr>
        <p:spPr>
          <a:xfrm>
            <a:off x="4578096" y="1830389"/>
            <a:ext cx="3810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8" name="Rectangle 47"/>
          <p:cNvSpPr/>
          <p:nvPr/>
        </p:nvSpPr>
        <p:spPr>
          <a:xfrm>
            <a:off x="4578096" y="2516189"/>
            <a:ext cx="3810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50" name="Straight Arrow Connector 49"/>
          <p:cNvCxnSpPr/>
          <p:nvPr/>
        </p:nvCxnSpPr>
        <p:spPr>
          <a:xfrm rot="10800000">
            <a:off x="5357029" y="1981201"/>
            <a:ext cx="2192865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357029" y="2211389"/>
            <a:ext cx="2192865" cy="22860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>
            <a:off x="5357031" y="2667001"/>
            <a:ext cx="2192865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578096" y="3278189"/>
            <a:ext cx="381000" cy="4191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5357029" y="2973389"/>
            <a:ext cx="2192865" cy="22860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>
            <a:off x="5357031" y="3429001"/>
            <a:ext cx="2192865" cy="158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6" idx="2"/>
            <a:endCxn id="48" idx="0"/>
          </p:cNvCxnSpPr>
          <p:nvPr/>
        </p:nvCxnSpPr>
        <p:spPr>
          <a:xfrm rot="5400000">
            <a:off x="4616196" y="2363789"/>
            <a:ext cx="304800" cy="158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8" idx="2"/>
            <a:endCxn id="61" idx="0"/>
          </p:cNvCxnSpPr>
          <p:nvPr/>
        </p:nvCxnSpPr>
        <p:spPr>
          <a:xfrm rot="5400000">
            <a:off x="4559046" y="3068639"/>
            <a:ext cx="419100" cy="158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4521740" y="3906045"/>
            <a:ext cx="419100" cy="158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362845" y="4426279"/>
            <a:ext cx="2881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Propagation chain</a:t>
            </a:r>
            <a:endParaRPr lang="en-US" sz="28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1" name="Hexagon 70"/>
          <p:cNvSpPr/>
          <p:nvPr/>
        </p:nvSpPr>
        <p:spPr>
          <a:xfrm>
            <a:off x="7702296" y="1752600"/>
            <a:ext cx="1060704" cy="457200"/>
          </a:xfrm>
          <a:prstGeom prst="hexagon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payload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1600200" y="5181600"/>
            <a:ext cx="5949696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Preserve </a:t>
            </a:r>
            <a:r>
              <a:rPr lang="en-US" sz="2000" dirty="0" smtClean="0">
                <a:latin typeface="Calibri" pitchFamily="34" charset="0"/>
              </a:rPr>
              <a:t>causality of uploads, store as a graph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Detect long propagation chains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</a:rPr>
              <a:t>Report them as potential worm outbreaks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61" grpId="0" animBg="1"/>
      <p:bldP spid="70" grpId="0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925908" y="3541921"/>
            <a:ext cx="15604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tag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 -&gt; tag</a:t>
            </a:r>
            <a:r>
              <a:rPr lang="en-US" sz="2400" baseline="-25000" dirty="0" smtClean="0">
                <a:latin typeface="Calibri" pitchFamily="34" charset="0"/>
              </a:rPr>
              <a:t>2</a:t>
            </a:r>
            <a:endParaRPr lang="en-US" sz="2400" baseline="-25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Spectator Architecture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438400"/>
            <a:ext cx="381000" cy="2209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Server-side application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2438400"/>
            <a:ext cx="2133600" cy="2209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t" anchorCtr="0"/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Spectator proxy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51857" y="2438400"/>
            <a:ext cx="381000" cy="304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en-US" sz="1600" b="1" baseline="-25000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924800" y="4267200"/>
            <a:ext cx="381000" cy="304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U</a:t>
            </a:r>
            <a:r>
              <a:rPr lang="en-US" sz="1400" b="1" baseline="-25000" dirty="0" smtClean="0">
                <a:latin typeface="Calibri" pitchFamily="34" charset="0"/>
              </a:rPr>
              <a:t>2</a:t>
            </a:r>
            <a:endParaRPr lang="en-US" sz="1600" b="1" baseline="-25000" dirty="0">
              <a:latin typeface="Calibri" pitchFamily="34" charset="0"/>
            </a:endParaRPr>
          </a:p>
        </p:txBody>
      </p:sp>
      <p:cxnSp>
        <p:nvCxnSpPr>
          <p:cNvPr id="18" name="Straight Arrow Connector 17"/>
          <p:cNvCxnSpPr>
            <a:stCxn id="45" idx="1"/>
          </p:cNvCxnSpPr>
          <p:nvPr/>
        </p:nvCxnSpPr>
        <p:spPr>
          <a:xfrm rot="10800000" flipV="1">
            <a:off x="5715000" y="4419269"/>
            <a:ext cx="175260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324600" y="4343400"/>
            <a:ext cx="762000" cy="2286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request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52600" y="4419600"/>
            <a:ext cx="1828800" cy="1588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209800" y="4343400"/>
            <a:ext cx="762000" cy="2286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request</a:t>
            </a:r>
            <a:endParaRPr lang="en-US" sz="1200" dirty="0">
              <a:solidFill>
                <a:srgbClr val="0070C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8104257" y="2743201"/>
            <a:ext cx="353943" cy="1524000"/>
            <a:chOff x="6934200" y="2743201"/>
            <a:chExt cx="353943" cy="1524000"/>
          </a:xfrm>
        </p:grpSpPr>
        <p:cxnSp>
          <p:nvCxnSpPr>
            <p:cNvPr id="15" name="Straight Arrow Connector 14"/>
            <p:cNvCxnSpPr>
              <a:stCxn id="12" idx="2"/>
              <a:endCxn id="13" idx="0"/>
            </p:cNvCxnSpPr>
            <p:nvPr/>
          </p:nvCxnSpPr>
          <p:spPr>
            <a:xfrm rot="5400000">
              <a:off x="6196772" y="3491672"/>
              <a:ext cx="1524000" cy="27057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934200" y="2895600"/>
              <a:ext cx="353943" cy="118718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</a:rPr>
                <a:t>Client-side tracking</a:t>
              </a:r>
              <a:endParaRPr lang="en-US" sz="1100" dirty="0">
                <a:latin typeface="Calibri" pitchFamily="34" charset="0"/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>
          <a:xfrm>
            <a:off x="1752600" y="2590800"/>
            <a:ext cx="1828800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286000" y="2438400"/>
            <a:ext cx="381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page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" name="Straight Arrow Connector 9"/>
          <p:cNvCxnSpPr>
            <a:endCxn id="12" idx="1"/>
          </p:cNvCxnSpPr>
          <p:nvPr/>
        </p:nvCxnSpPr>
        <p:spPr>
          <a:xfrm>
            <a:off x="5715000" y="2590800"/>
            <a:ext cx="2236857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77000" y="2438400"/>
            <a:ext cx="381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page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3962400" y="2895600"/>
            <a:ext cx="1295400" cy="1252805"/>
            <a:chOff x="1447800" y="1905000"/>
            <a:chExt cx="914400" cy="914400"/>
          </a:xfrm>
        </p:grpSpPr>
        <p:sp>
          <p:nvSpPr>
            <p:cNvPr id="32" name="Rectangle 31"/>
            <p:cNvSpPr/>
            <p:nvPr/>
          </p:nvSpPr>
          <p:spPr>
            <a:xfrm>
              <a:off x="1447800" y="19050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600200" y="20574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752600" y="22098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05000" y="23622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057400" y="25146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09800" y="2667000"/>
              <a:ext cx="152400" cy="1524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ounded Rectangle 41"/>
          <p:cNvSpPr/>
          <p:nvPr/>
        </p:nvSpPr>
        <p:spPr>
          <a:xfrm>
            <a:off x="2743200" y="4457700"/>
            <a:ext cx="457200" cy="2286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tag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514600" y="2990101"/>
            <a:ext cx="457200" cy="2286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tag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67600" y="4266870"/>
            <a:ext cx="381000" cy="304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U</a:t>
            </a:r>
            <a:r>
              <a:rPr lang="en-US" sz="1400" b="1" baseline="-25000" dirty="0" smtClean="0">
                <a:latin typeface="Calibri" pitchFamily="34" charset="0"/>
              </a:rPr>
              <a:t>1</a:t>
            </a:r>
            <a:endParaRPr lang="en-US" sz="1600" b="1" baseline="-25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  <p:bldP spid="5" grpId="0" animBg="1"/>
      <p:bldP spid="11" grpId="0" animBg="1"/>
      <p:bldP spid="42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Causality Propagation on Client/Server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Tagging </a:t>
            </a:r>
            <a:r>
              <a:rPr lang="en-US" dirty="0" smtClean="0"/>
              <a:t>of uploaded input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&lt;div&gt;</a:t>
            </a:r>
          </a:p>
          <a:p>
            <a:pPr>
              <a:buNone/>
            </a:pPr>
            <a:r>
              <a:rPr lang="en-US" sz="2800" dirty="0" smtClean="0"/>
              <a:t>        &lt;b </a:t>
            </a:r>
            <a:r>
              <a:rPr lang="en-US" sz="2800" dirty="0" err="1" smtClean="0"/>
              <a:t>onclick</a:t>
            </a:r>
            <a:r>
              <a:rPr lang="en-US" sz="2800" dirty="0" smtClean="0"/>
              <a:t>="</a:t>
            </a:r>
            <a:r>
              <a:rPr lang="en-US" sz="2800" dirty="0" err="1" smtClean="0"/>
              <a:t>javascript:alert</a:t>
            </a:r>
            <a:r>
              <a:rPr lang="en-US" sz="2800" dirty="0" smtClean="0"/>
              <a:t>(’...’)"&gt;...&lt;/b&gt;</a:t>
            </a:r>
          </a:p>
          <a:p>
            <a:pPr>
              <a:buNone/>
            </a:pPr>
            <a:r>
              <a:rPr lang="en-US" sz="2800" dirty="0" smtClean="0"/>
              <a:t>    &lt;/div&gt;</a:t>
            </a:r>
          </a:p>
          <a:p>
            <a:endParaRPr lang="en-US" dirty="0" smtClean="0"/>
          </a:p>
          <a:p>
            <a:r>
              <a:rPr lang="en-US" dirty="0" smtClean="0"/>
              <a:t>Client-side </a:t>
            </a:r>
            <a:r>
              <a:rPr lang="en-US" dirty="0" smtClean="0"/>
              <a:t>request tracking</a:t>
            </a:r>
          </a:p>
          <a:p>
            <a:pPr lvl="1"/>
            <a:r>
              <a:rPr lang="en-US" dirty="0" smtClean="0"/>
              <a:t>Injected JavaScript and response headers</a:t>
            </a:r>
          </a:p>
          <a:p>
            <a:pPr lvl="1"/>
            <a:r>
              <a:rPr lang="en-US" dirty="0" smtClean="0"/>
              <a:t>Propagates causality information through cookies on the client side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1862" y="2600980"/>
            <a:ext cx="3657283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&lt;div </a:t>
            </a:r>
            <a:r>
              <a:rPr lang="en-US" sz="2800" b="1" dirty="0" err="1" smtClean="0">
                <a:solidFill>
                  <a:srgbClr val="FF0000"/>
                </a:solidFill>
                <a:latin typeface="Calibri" pitchFamily="34" charset="0"/>
              </a:rPr>
              <a:t>spectator_tag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=56</a:t>
            </a:r>
            <a:r>
              <a:rPr lang="en-US" sz="2800" dirty="0" smtClean="0">
                <a:latin typeface="Calibri" pitchFamily="34" charset="0"/>
              </a:rPr>
              <a:t>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Data Representation: Propagation Graph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Propagation graph </a:t>
            </a:r>
            <a:r>
              <a:rPr lang="en-US" sz="2800" i="1" dirty="0" smtClean="0"/>
              <a:t>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Records causality between tags (content uploads)</a:t>
            </a:r>
          </a:p>
          <a:p>
            <a:pPr lvl="1"/>
            <a:r>
              <a:rPr lang="en-US" sz="2400" dirty="0" smtClean="0"/>
              <a:t>Records IP address (approximation of user) with each</a:t>
            </a:r>
          </a:p>
          <a:p>
            <a:endParaRPr lang="en-US" sz="2800" dirty="0" smtClean="0"/>
          </a:p>
          <a:p>
            <a:r>
              <a:rPr lang="en-US" sz="2400" dirty="0" smtClean="0"/>
              <a:t>Worm: </a:t>
            </a:r>
            <a:r>
              <a:rPr lang="en-US" sz="2400" i="1" dirty="0" smtClean="0"/>
              <a:t>Diameter(G)</a:t>
            </a:r>
            <a:r>
              <a:rPr lang="en-US" sz="2400" dirty="0" smtClean="0"/>
              <a:t> &gt; threshold </a:t>
            </a:r>
            <a:r>
              <a:rPr lang="en-US" sz="2400" i="1" dirty="0" smtClean="0"/>
              <a:t>d</a:t>
            </a:r>
            <a:endParaRPr lang="en-US" sz="2400" i="1" dirty="0" smtClean="0"/>
          </a:p>
        </p:txBody>
      </p:sp>
      <p:sp>
        <p:nvSpPr>
          <p:cNvPr id="5" name="Oval 4"/>
          <p:cNvSpPr/>
          <p:nvPr/>
        </p:nvSpPr>
        <p:spPr>
          <a:xfrm>
            <a:off x="2438400" y="5443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8000" y="5443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57600" y="5443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43400" y="49867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43400" y="59011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5443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15000" y="5062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48400" y="46819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781800" y="43771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715000" y="5748754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05000" y="55201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5201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>
                <a:latin typeface="Calibri" pitchFamily="34" charset="0"/>
              </a:rPr>
              <a:t>1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>
                <a:latin typeface="Calibri" pitchFamily="34" charset="0"/>
              </a:rPr>
              <a:t>1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8891" y="55201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 smtClean="0">
                <a:latin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4648200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>
                <a:latin typeface="Calibri" pitchFamily="34" charset="0"/>
              </a:rPr>
              <a:t>3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60535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>
                <a:latin typeface="Calibri" pitchFamily="34" charset="0"/>
              </a:rPr>
              <a:t>4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90491" y="5105400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 smtClean="0">
                <a:latin typeface="Calibri" pitchFamily="34" charset="0"/>
              </a:rPr>
              <a:t>5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8249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 smtClean="0">
                <a:latin typeface="Calibri" pitchFamily="34" charset="0"/>
              </a:rPr>
              <a:t>6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00091" y="468195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>
                <a:latin typeface="Calibri" pitchFamily="34" charset="0"/>
              </a:rPr>
              <a:t>7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85891" y="4851231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>
                <a:latin typeface="Calibri" pitchFamily="34" charset="0"/>
              </a:rPr>
              <a:t>8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6891" y="4038600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&lt;t</a:t>
            </a:r>
            <a:r>
              <a:rPr lang="en-US" sz="1600" baseline="-25000" dirty="0" smtClean="0">
                <a:latin typeface="Calibri" pitchFamily="34" charset="0"/>
              </a:rPr>
              <a:t>9</a:t>
            </a:r>
            <a:r>
              <a:rPr lang="en-US" sz="1600" dirty="0" smtClean="0">
                <a:latin typeface="Calibri" pitchFamily="34" charset="0"/>
              </a:rPr>
              <a:t>, ip</a:t>
            </a:r>
            <a:r>
              <a:rPr lang="en-US" sz="1600" baseline="-25000" dirty="0" smtClean="0">
                <a:latin typeface="Calibri" pitchFamily="34" charset="0"/>
              </a:rPr>
              <a:t>0</a:t>
            </a:r>
            <a:r>
              <a:rPr lang="en-US" sz="1600" dirty="0" smtClean="0">
                <a:latin typeface="Calibri" pitchFamily="34" charset="0"/>
              </a:rPr>
              <a:t>&gt;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590800" y="5520154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00400" y="5520154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0"/>
            <a:endCxn id="8" idx="3"/>
          </p:cNvCxnSpPr>
          <p:nvPr/>
        </p:nvCxnSpPr>
        <p:spPr>
          <a:xfrm rot="5400000" flipH="1" flipV="1">
            <a:off x="3902723" y="5057159"/>
            <a:ext cx="403318" cy="522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9" idx="1"/>
          </p:cNvCxnSpPr>
          <p:nvPr/>
        </p:nvCxnSpPr>
        <p:spPr>
          <a:xfrm rot="16200000" flipH="1">
            <a:off x="3902723" y="5460477"/>
            <a:ext cx="403318" cy="5226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9" idx="6"/>
            <a:endCxn id="10" idx="3"/>
          </p:cNvCxnSpPr>
          <p:nvPr/>
        </p:nvCxnSpPr>
        <p:spPr>
          <a:xfrm flipV="1">
            <a:off x="4495800" y="5574036"/>
            <a:ext cx="631918" cy="403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1" idx="3"/>
          </p:cNvCxnSpPr>
          <p:nvPr/>
        </p:nvCxnSpPr>
        <p:spPr>
          <a:xfrm flipV="1">
            <a:off x="5257800" y="5193036"/>
            <a:ext cx="479518" cy="325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890336" y="4834354"/>
            <a:ext cx="391109" cy="252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2" idx="6"/>
            <a:endCxn id="13" idx="3"/>
          </p:cNvCxnSpPr>
          <p:nvPr/>
        </p:nvCxnSpPr>
        <p:spPr>
          <a:xfrm flipV="1">
            <a:off x="6400800" y="4507236"/>
            <a:ext cx="403318" cy="250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5"/>
          </p:cNvCxnSpPr>
          <p:nvPr/>
        </p:nvCxnSpPr>
        <p:spPr>
          <a:xfrm rot="16200000" flipH="1">
            <a:off x="4625882" y="4964436"/>
            <a:ext cx="327118" cy="631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57800" y="5596354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Algorithm Complexity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4734559"/>
          <a:ext cx="8229600" cy="1742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{37CE84F3-28C3-443E-9E96-99CF82512B78}</a:tableStyleId>
              </a:tblPr>
              <a:tblGrid>
                <a:gridCol w="3276600"/>
                <a:gridCol w="2209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Precise algorithm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</a:rPr>
                        <a:t>Approximate algorithm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itchFamily="34" charset="0"/>
                        </a:rPr>
                        <a:t>Upload</a:t>
                      </a:r>
                      <a:r>
                        <a:rPr lang="en-US" sz="2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insertion 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time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O(2</a:t>
                      </a:r>
                      <a:r>
                        <a:rPr lang="en-US" sz="2400" baseline="30000" dirty="0" smtClean="0">
                          <a:latin typeface="Calibri" pitchFamily="34" charset="0"/>
                        </a:rPr>
                        <a:t>n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O(1)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 on average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itchFamily="34" charset="0"/>
                        </a:rPr>
                        <a:t>Upload</a:t>
                      </a:r>
                      <a:r>
                        <a:rPr lang="en-US" sz="2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Calibri" pitchFamily="34" charset="0"/>
                        </a:rPr>
                        <a:t>insertion space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O(n)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O(n)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itchFamily="34" charset="0"/>
                        </a:rPr>
                        <a:t>Worm containment time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O(n)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O(n)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828800"/>
            <a:ext cx="8229600" cy="24384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400" dirty="0" smtClean="0">
                <a:latin typeface="Calibri" pitchFamily="34" charset="0"/>
              </a:rPr>
              <a:t>Determining </a:t>
            </a:r>
            <a:r>
              <a:rPr lang="en-US" sz="2400" dirty="0" smtClean="0">
                <a:latin typeface="Calibri" pitchFamily="34" charset="0"/>
              </a:rPr>
              <a:t>diameter precisely is exponential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400" dirty="0" smtClean="0">
                <a:latin typeface="Calibri" pitchFamily="34" charset="0"/>
              </a:rPr>
              <a:t>Scalability is crucial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latin typeface="Calibri" pitchFamily="34" charset="0"/>
              </a:rPr>
              <a:t>Thousands of users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latin typeface="Calibri" pitchFamily="34" charset="0"/>
              </a:rPr>
              <a:t>Millions of uploads </a:t>
            </a:r>
            <a:endParaRPr lang="en-US" sz="2400" dirty="0" smtClean="0">
              <a:latin typeface="Calibri" pitchFamily="34" charset="0"/>
            </a:endParaRP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latin typeface="Calibri" pitchFamily="34" charset="0"/>
              </a:rPr>
              <a:t>Use </a:t>
            </a:r>
            <a:r>
              <a:rPr lang="en-US" sz="2400" dirty="0" smtClean="0">
                <a:latin typeface="Calibri" pitchFamily="34" charset="0"/>
              </a:rPr>
              <a:t>greedy approximation </a:t>
            </a:r>
            <a:r>
              <a:rPr lang="en-US" sz="2400" dirty="0" smtClean="0">
                <a:latin typeface="Calibri" pitchFamily="34" charset="0"/>
              </a:rPr>
              <a:t>of the diameter instead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438912" marR="0" lvl="0" indent="-32004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Large-scale simulation with </a:t>
            </a:r>
            <a:r>
              <a:rPr lang="en-US" sz="2800" dirty="0" err="1" smtClean="0"/>
              <a:t>OurSpace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Mimics a social networking site like MySpace</a:t>
            </a:r>
          </a:p>
          <a:p>
            <a:pPr lvl="1"/>
            <a:r>
              <a:rPr lang="en-US" sz="2400" dirty="0" smtClean="0"/>
              <a:t>Experimented with various patterns of site access</a:t>
            </a:r>
          </a:p>
          <a:p>
            <a:pPr lvl="1"/>
            <a:r>
              <a:rPr lang="en-US" sz="2400" dirty="0" smtClean="0"/>
              <a:t>Looked at the scalability 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Real-life case study:</a:t>
            </a:r>
          </a:p>
          <a:p>
            <a:pPr lvl="1"/>
            <a:r>
              <a:rPr lang="en-US" sz="2400" dirty="0" smtClean="0"/>
              <a:t>Uses </a:t>
            </a:r>
            <a:r>
              <a:rPr lang="en-US" sz="2400" dirty="0" err="1" smtClean="0"/>
              <a:t>Siteframe</a:t>
            </a:r>
            <a:r>
              <a:rPr lang="en-US" sz="2400" dirty="0" smtClean="0"/>
              <a:t>, a third-party social networking app</a:t>
            </a:r>
          </a:p>
          <a:p>
            <a:pPr lvl="1"/>
            <a:r>
              <a:rPr lang="en-US" sz="2400" dirty="0" smtClean="0"/>
              <a:t>Developed a JavaScript worm for it similar to real-life ones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OurSpace</a:t>
            </a:r>
            <a:r>
              <a:rPr lang="en-US" dirty="0" smtClean="0"/>
              <a:t>: Large-Scale </a:t>
            </a:r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Test-bed: </a:t>
            </a:r>
            <a:r>
              <a:rPr lang="en-US" sz="2800" dirty="0" err="1" smtClean="0"/>
              <a:t>OurSpace</a:t>
            </a:r>
            <a:endParaRPr lang="en-US" sz="2800" dirty="0" smtClean="0"/>
          </a:p>
          <a:p>
            <a:pPr lvl="1"/>
            <a:r>
              <a:rPr lang="en-US" sz="2400" dirty="0" smtClean="0"/>
              <a:t>Every user has their own page</a:t>
            </a:r>
          </a:p>
          <a:p>
            <a:pPr lvl="1"/>
            <a:r>
              <a:rPr lang="en-US" sz="2400" dirty="0" smtClean="0"/>
              <a:t>At any point, a user can read or write to a page</a:t>
            </a:r>
          </a:p>
          <a:p>
            <a:pPr lvl="1"/>
            <a:r>
              <a:rPr lang="en-US" sz="2000" b="1" dirty="0" smtClean="0">
                <a:solidFill>
                  <a:srgbClr val="0070C0"/>
                </a:solidFill>
              </a:rPr>
              <a:t>Write(U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000" b="1" dirty="0" smtClean="0">
                <a:solidFill>
                  <a:srgbClr val="0070C0"/>
                </a:solidFill>
              </a:rPr>
              <a:t>, “hello”); Write(U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000" b="1" dirty="0" smtClean="0">
                <a:solidFill>
                  <a:srgbClr val="0070C0"/>
                </a:solidFill>
              </a:rPr>
              <a:t>, Read(U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</a:rPr>
              <a:t>)); Write(U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000" b="1" dirty="0" smtClean="0">
                <a:solidFill>
                  <a:srgbClr val="0070C0"/>
                </a:solidFill>
              </a:rPr>
              <a:t>, Read(U</a:t>
            </a:r>
            <a:r>
              <a:rPr lang="en-US" sz="20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000" b="1" dirty="0" smtClean="0">
                <a:solidFill>
                  <a:srgbClr val="0070C0"/>
                </a:solidFill>
              </a:rPr>
              <a:t>));</a:t>
            </a:r>
          </a:p>
          <a:p>
            <a:endParaRPr lang="en-US" sz="2800" dirty="0" smtClean="0"/>
          </a:p>
          <a:p>
            <a:r>
              <a:rPr lang="en-US" sz="2800" dirty="0" smtClean="0"/>
              <a:t>Various access </a:t>
            </a:r>
            <a:r>
              <a:rPr lang="en-US" sz="2800" dirty="0" smtClean="0"/>
              <a:t>scenarios:</a:t>
            </a:r>
          </a:p>
          <a:p>
            <a:pPr lvl="1"/>
            <a:r>
              <a:rPr lang="en-US" sz="2400" b="1" dirty="0" smtClean="0"/>
              <a:t>Scenario 1</a:t>
            </a:r>
            <a:r>
              <a:rPr lang="en-US" sz="2400" dirty="0" smtClean="0"/>
              <a:t>: Worm outbreak (random topology)</a:t>
            </a:r>
          </a:p>
          <a:p>
            <a:pPr lvl="1"/>
            <a:r>
              <a:rPr lang="en-US" sz="2400" b="1" dirty="0" smtClean="0"/>
              <a:t>Scenario 2</a:t>
            </a:r>
            <a:r>
              <a:rPr lang="en-US" sz="2400" dirty="0" smtClean="0"/>
              <a:t>: A single long blog entry</a:t>
            </a:r>
          </a:p>
          <a:p>
            <a:pPr lvl="1"/>
            <a:r>
              <a:rPr lang="en-US" sz="2400" b="1" dirty="0" smtClean="0"/>
              <a:t>Scenario 3</a:t>
            </a:r>
            <a:r>
              <a:rPr lang="en-US" sz="2400" dirty="0" smtClean="0"/>
              <a:t>: A power law model of worm propagation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Latency of Maintaining Propagation Graph</a:t>
            </a: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5362" y="3314700"/>
            <a:ext cx="7153275" cy="30861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75191"/>
            <a:ext cx="8229600" cy="14252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Tag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lang="en-US" sz="3200" dirty="0" smtClean="0">
                <a:latin typeface="Calibri" pitchFamily="34" charset="0"/>
              </a:rPr>
              <a:t>addition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overhead pretty much constant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Approximation of Graph Diameter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425209"/>
          </a:xfrm>
        </p:spPr>
        <p:txBody>
          <a:bodyPr/>
          <a:lstStyle/>
          <a:p>
            <a:r>
              <a:rPr lang="en-US" dirty="0" smtClean="0"/>
              <a:t>Approximate worm detection works well</a:t>
            </a:r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548063"/>
            <a:ext cx="7934413" cy="28527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Security Arena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Web application vulnerabilities are everywhere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Cross-site scripting (XSS)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Dominates the charts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“Buffer overruns of this decade</a:t>
            </a:r>
            <a:r>
              <a:rPr lang="en-US" dirty="0" smtClean="0"/>
              <a:t>”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Key enabler of JavaScript worms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Siteframe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Real-life worm experimentation is difficult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Used </a:t>
            </a:r>
            <a:r>
              <a:rPr lang="en-US" sz="2800" dirty="0" err="1" smtClean="0"/>
              <a:t>Siteframe</a:t>
            </a:r>
            <a:r>
              <a:rPr lang="en-US" sz="2800" dirty="0" smtClean="0"/>
              <a:t>, open-source </a:t>
            </a:r>
            <a:r>
              <a:rPr lang="en-US" sz="2800" dirty="0" smtClean="0"/>
              <a:t>blogging system</a:t>
            </a:r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Found an exploitable </a:t>
            </a:r>
            <a:r>
              <a:rPr lang="en-US" sz="2400" dirty="0" smtClean="0"/>
              <a:t>XSS</a:t>
            </a:r>
          </a:p>
          <a:p>
            <a:pPr lvl="1">
              <a:lnSpc>
                <a:spcPct val="200000"/>
              </a:lnSpc>
            </a:pPr>
            <a:r>
              <a:rPr lang="en-US" sz="2400" dirty="0" smtClean="0"/>
              <a:t>Developed a worm for 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Scripted user behavior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Spectator flags the worm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057400"/>
            <a:ext cx="5525296" cy="3943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First defense against </a:t>
            </a:r>
            <a:r>
              <a:rPr lang="en-US" sz="2800" dirty="0" smtClean="0"/>
              <a:t>JavaScript </a:t>
            </a:r>
            <a:r>
              <a:rPr lang="en-US" sz="2800" dirty="0" smtClean="0"/>
              <a:t>worms</a:t>
            </a:r>
          </a:p>
          <a:p>
            <a:pPr lvl="1"/>
            <a:r>
              <a:rPr lang="en-US" sz="2400" dirty="0" smtClean="0"/>
              <a:t>Fast and slow, mono- and polymorphic worms</a:t>
            </a:r>
          </a:p>
          <a:p>
            <a:pPr lvl="1"/>
            <a:r>
              <a:rPr lang="en-US" sz="2400" dirty="0" smtClean="0"/>
              <a:t>Scales well with low overhead</a:t>
            </a:r>
            <a:endParaRPr lang="en-US" sz="2400" dirty="0" smtClean="0"/>
          </a:p>
          <a:p>
            <a:endParaRPr lang="en-US" sz="2800" dirty="0" smtClean="0"/>
          </a:p>
          <a:p>
            <a:r>
              <a:rPr lang="en-US" sz="2800" dirty="0" smtClean="0"/>
              <a:t>Essence of the approach</a:t>
            </a:r>
          </a:p>
          <a:p>
            <a:pPr lvl="1"/>
            <a:r>
              <a:rPr lang="en-US" sz="2400" dirty="0" smtClean="0"/>
              <a:t>Perform distributed data tainting</a:t>
            </a:r>
          </a:p>
          <a:p>
            <a:pPr lvl="1"/>
            <a:r>
              <a:rPr lang="en-US" sz="2400" dirty="0" smtClean="0"/>
              <a:t>Look for long propagation chains</a:t>
            </a:r>
          </a:p>
          <a:p>
            <a:endParaRPr lang="en-US" sz="2800" dirty="0" smtClean="0"/>
          </a:p>
          <a:p>
            <a:r>
              <a:rPr lang="en-US" sz="2800" dirty="0" smtClean="0"/>
              <a:t>Demonstrated scalability and </a:t>
            </a:r>
            <a:r>
              <a:rPr lang="en-US" sz="2800" dirty="0" smtClean="0"/>
              <a:t>effectiveness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D8BBF3-9A2D-4B42-9D9D-1A926DD1C73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Samy</a:t>
            </a:r>
            <a:r>
              <a:rPr lang="en-US" dirty="0" smtClean="0"/>
              <a:t> Worm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0"/>
          <a:ext cx="8229600" cy="3337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2743200"/>
                <a:gridCol w="40386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Worm name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Type of site 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Release date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latin typeface="Calibri" pitchFamily="34" charset="0"/>
                        </a:rPr>
                        <a:t>Samy</a:t>
                      </a:r>
                      <a:r>
                        <a:rPr lang="en-US" sz="1600" u="none" strike="noStrike" dirty="0">
                          <a:latin typeface="Calibri" pitchFamily="34" charset="0"/>
                        </a:rPr>
                        <a:t>/MySpace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Social networking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Oct-05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Calibri" pitchFamily="34" charset="0"/>
                        </a:rPr>
                        <a:t>xanga.com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Social networking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Dec-05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latin typeface="Calibri" pitchFamily="34" charset="0"/>
                        </a:rPr>
                        <a:t>SpaceFlash</a:t>
                      </a:r>
                      <a:r>
                        <a:rPr lang="en-US" sz="1600" u="none" strike="noStrike" dirty="0">
                          <a:latin typeface="Calibri" pitchFamily="34" charset="0"/>
                        </a:rPr>
                        <a:t>/MySpace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Social networking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Jul-06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latin typeface="Calibri" pitchFamily="34" charset="0"/>
                        </a:rPr>
                        <a:t>Yamanner/Yahoo! Mail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Email service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Jun-06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latin typeface="Calibri" pitchFamily="34" charset="0"/>
                        </a:rPr>
                        <a:t>QSpace/MySpace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Social networking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Nov-06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Calibri" pitchFamily="34" charset="0"/>
                        </a:rPr>
                        <a:t>adultspace.com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Social networking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Dec-06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Calibri" pitchFamily="34" charset="0"/>
                        </a:rPr>
                        <a:t>gaiaonline.com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Online gaming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Calibri" pitchFamily="34" charset="0"/>
                        </a:rPr>
                        <a:t>Jan-07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Calibri" pitchFamily="34" charset="0"/>
                        </a:rPr>
                        <a:t>u-dominion.com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Online gaming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Calibri" pitchFamily="34" charset="0"/>
                        </a:rPr>
                        <a:t>Jan-07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182880" marR="182880" marT="9525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4114800" cy="13715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lnSpc>
                <a:spcPct val="170000"/>
              </a:lnSpc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Unleashed by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Samy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as </a:t>
            </a:r>
            <a:r>
              <a:rPr lang="en-US" sz="2000" dirty="0">
                <a:latin typeface="Calibri" pitchFamily="34" charset="0"/>
              </a:rPr>
              <a:t>a proof-of-concept in October </a:t>
            </a:r>
            <a:r>
              <a:rPr lang="en-US" sz="2000" dirty="0" smtClean="0">
                <a:latin typeface="Calibri" pitchFamily="34" charset="0"/>
              </a:rPr>
              <a:t>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7500" t="36667" r="10000" b="31666"/>
          <a:stretch>
            <a:fillRect/>
          </a:stretch>
        </p:blipFill>
        <p:spPr bwMode="auto">
          <a:xfrm>
            <a:off x="4953000" y="1635991"/>
            <a:ext cx="3581400" cy="1031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Samy</a:t>
            </a:r>
            <a:r>
              <a:rPr lang="en-US" dirty="0" smtClean="0"/>
              <a:t> </a:t>
            </a:r>
            <a:r>
              <a:rPr lang="en-US" dirty="0" smtClean="0"/>
              <a:t>took down </a:t>
            </a:r>
            <a:r>
              <a:rPr lang="en-US" dirty="0" smtClean="0"/>
              <a:t>MySpace (October 2005)</a:t>
            </a:r>
          </a:p>
          <a:p>
            <a:pPr lvl="1"/>
            <a:r>
              <a:rPr lang="en-US" dirty="0" smtClean="0"/>
              <a:t>Site couldn’t cope: down for two days</a:t>
            </a:r>
          </a:p>
          <a:p>
            <a:pPr lvl="1"/>
            <a:r>
              <a:rPr lang="en-US" dirty="0" smtClean="0"/>
              <a:t>Came down after 13 hours</a:t>
            </a:r>
          </a:p>
          <a:p>
            <a:pPr lvl="1"/>
            <a:r>
              <a:rPr lang="en-US" dirty="0" smtClean="0"/>
              <a:t>Cleanup costs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Yamanner</a:t>
            </a:r>
            <a:r>
              <a:rPr lang="en-US" dirty="0" smtClean="0"/>
              <a:t> </a:t>
            </a:r>
            <a:r>
              <a:rPr lang="en-US" dirty="0" smtClean="0"/>
              <a:t>(Yahoo mail) worm </a:t>
            </a:r>
            <a:r>
              <a:rPr lang="en-US" dirty="0" smtClean="0"/>
              <a:t>(June 2006)</a:t>
            </a:r>
          </a:p>
          <a:p>
            <a:pPr lvl="1"/>
            <a:r>
              <a:rPr lang="en-US" dirty="0" smtClean="0"/>
              <a:t>Sent </a:t>
            </a:r>
            <a:r>
              <a:rPr lang="en-US" dirty="0" smtClean="0"/>
              <a:t>malicious HTML mail to users in the current user’s address book</a:t>
            </a:r>
          </a:p>
          <a:p>
            <a:pPr lvl="1"/>
            <a:r>
              <a:rPr lang="en-US" dirty="0" smtClean="0"/>
              <a:t>Affected 200,000 </a:t>
            </a:r>
            <a:r>
              <a:rPr lang="en-US" dirty="0" smtClean="0"/>
              <a:t>users, emails </a:t>
            </a:r>
            <a:r>
              <a:rPr lang="en-US" dirty="0" smtClean="0"/>
              <a:t>used for spamming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Samy</a:t>
            </a:r>
            <a:r>
              <a:rPr lang="en-US" dirty="0" smtClean="0"/>
              <a:t>: Worm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810000" cy="462560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sz="2400" dirty="0" smtClean="0"/>
              <a:t>Initial infection:</a:t>
            </a:r>
          </a:p>
          <a:p>
            <a:pPr lvl="1">
              <a:lnSpc>
                <a:spcPct val="160000"/>
              </a:lnSpc>
            </a:pPr>
            <a:r>
              <a:rPr lang="en-US" sz="2000" dirty="0" err="1" smtClean="0"/>
              <a:t>Samy’s</a:t>
            </a:r>
            <a:r>
              <a:rPr lang="en-US" sz="2000" dirty="0" smtClean="0"/>
              <a:t> MySpace page</a:t>
            </a:r>
          </a:p>
          <a:p>
            <a:pPr lvl="1">
              <a:lnSpc>
                <a:spcPct val="160000"/>
              </a:lnSpc>
            </a:pPr>
            <a:r>
              <a:rPr lang="en-US" sz="2000" dirty="0" smtClean="0"/>
              <a:t>Injected JavaScript payload exploits a XSS hole</a:t>
            </a:r>
          </a:p>
          <a:p>
            <a:pPr>
              <a:lnSpc>
                <a:spcPct val="160000"/>
              </a:lnSpc>
              <a:buNone/>
            </a:pPr>
            <a:endParaRPr lang="en-US" sz="2400" dirty="0" smtClean="0"/>
          </a:p>
          <a:p>
            <a:pPr>
              <a:lnSpc>
                <a:spcPct val="160000"/>
              </a:lnSpc>
            </a:pPr>
            <a:r>
              <a:rPr lang="en-US" sz="2400" dirty="0" smtClean="0"/>
              <a:t>Propagation step:</a:t>
            </a:r>
          </a:p>
          <a:p>
            <a:pPr lvl="1">
              <a:lnSpc>
                <a:spcPct val="160000"/>
              </a:lnSpc>
            </a:pPr>
            <a:r>
              <a:rPr lang="en-US" sz="2000" dirty="0" smtClean="0"/>
              <a:t>User views an infected page</a:t>
            </a:r>
          </a:p>
          <a:p>
            <a:pPr lvl="1">
              <a:lnSpc>
                <a:spcPct val="160000"/>
              </a:lnSpc>
            </a:pPr>
            <a:r>
              <a:rPr lang="en-US" sz="2000" dirty="0" smtClean="0"/>
              <a:t>Payload executes</a:t>
            </a:r>
          </a:p>
          <a:p>
            <a:pPr lvl="2">
              <a:lnSpc>
                <a:spcPct val="160000"/>
              </a:lnSpc>
            </a:pPr>
            <a:r>
              <a:rPr lang="en-US" sz="1600" dirty="0" smtClean="0"/>
              <a:t>Adds </a:t>
            </a:r>
            <a:r>
              <a:rPr lang="en-US" sz="1600" dirty="0" err="1" smtClean="0"/>
              <a:t>Samy</a:t>
            </a:r>
            <a:r>
              <a:rPr lang="en-US" sz="1600" dirty="0" smtClean="0"/>
              <a:t> as friend</a:t>
            </a:r>
          </a:p>
          <a:p>
            <a:pPr lvl="2">
              <a:lnSpc>
                <a:spcPct val="160000"/>
              </a:lnSpc>
            </a:pPr>
            <a:r>
              <a:rPr lang="en-US" sz="1600" dirty="0" smtClean="0"/>
              <a:t>Add payload to user’s page</a:t>
            </a:r>
          </a:p>
          <a:p>
            <a:pPr>
              <a:lnSpc>
                <a:spcPct val="160000"/>
              </a:lnSpc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6" name="Freeform 5"/>
          <p:cNvSpPr/>
          <p:nvPr/>
        </p:nvSpPr>
        <p:spPr>
          <a:xfrm>
            <a:off x="4267200" y="1600200"/>
            <a:ext cx="4584826" cy="4695731"/>
          </a:xfrm>
          <a:custGeom>
            <a:avLst/>
            <a:gdLst>
              <a:gd name="connsiteX0" fmla="*/ 132784 w 6489826"/>
              <a:gd name="connsiteY0" fmla="*/ 1911791 h 4695731"/>
              <a:gd name="connsiteX1" fmla="*/ 1065291 w 6489826"/>
              <a:gd name="connsiteY1" fmla="*/ 626199 h 4695731"/>
              <a:gd name="connsiteX2" fmla="*/ 3038947 w 6489826"/>
              <a:gd name="connsiteY2" fmla="*/ 1187514 h 4695731"/>
              <a:gd name="connsiteX3" fmla="*/ 4876800 w 6489826"/>
              <a:gd name="connsiteY3" fmla="*/ 191632 h 4695731"/>
              <a:gd name="connsiteX4" fmla="*/ 6370622 w 6489826"/>
              <a:gd name="connsiteY4" fmla="*/ 2337304 h 4695731"/>
              <a:gd name="connsiteX5" fmla="*/ 4161576 w 6489826"/>
              <a:gd name="connsiteY5" fmla="*/ 4492028 h 4695731"/>
              <a:gd name="connsiteX6" fmla="*/ 1065291 w 6489826"/>
              <a:gd name="connsiteY6" fmla="*/ 3559522 h 4695731"/>
              <a:gd name="connsiteX7" fmla="*/ 268586 w 6489826"/>
              <a:gd name="connsiteY7" fmla="*/ 2174341 h 4695731"/>
              <a:gd name="connsiteX8" fmla="*/ 132784 w 6489826"/>
              <a:gd name="connsiteY8" fmla="*/ 1911791 h 469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89826" h="4695731">
                <a:moveTo>
                  <a:pt x="132784" y="1911791"/>
                </a:moveTo>
                <a:cubicBezTo>
                  <a:pt x="265568" y="1653767"/>
                  <a:pt x="580931" y="746912"/>
                  <a:pt x="1065291" y="626199"/>
                </a:cubicBezTo>
                <a:cubicBezTo>
                  <a:pt x="1549652" y="505486"/>
                  <a:pt x="2403696" y="1259942"/>
                  <a:pt x="3038947" y="1187514"/>
                </a:cubicBezTo>
                <a:cubicBezTo>
                  <a:pt x="3674198" y="1115086"/>
                  <a:pt x="4321521" y="0"/>
                  <a:pt x="4876800" y="191632"/>
                </a:cubicBezTo>
                <a:cubicBezTo>
                  <a:pt x="5432079" y="383264"/>
                  <a:pt x="6489826" y="1620571"/>
                  <a:pt x="6370622" y="2337304"/>
                </a:cubicBezTo>
                <a:cubicBezTo>
                  <a:pt x="6251418" y="3054037"/>
                  <a:pt x="5045798" y="4288325"/>
                  <a:pt x="4161576" y="4492028"/>
                </a:cubicBezTo>
                <a:cubicBezTo>
                  <a:pt x="3277354" y="4695731"/>
                  <a:pt x="1714123" y="3945803"/>
                  <a:pt x="1065291" y="3559522"/>
                </a:cubicBezTo>
                <a:cubicBezTo>
                  <a:pt x="416459" y="3173241"/>
                  <a:pt x="422495" y="2450472"/>
                  <a:pt x="268586" y="2174341"/>
                </a:cubicBezTo>
                <a:cubicBezTo>
                  <a:pt x="114677" y="1898210"/>
                  <a:pt x="0" y="2169815"/>
                  <a:pt x="132784" y="1911791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4038600"/>
            <a:ext cx="152400" cy="152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05600" y="33528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91400" y="25146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1200" y="45720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43800" y="48006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53340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48600" y="39624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38862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53200" y="41148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3"/>
          </p:cNvCxnSpPr>
          <p:nvPr/>
        </p:nvCxnSpPr>
        <p:spPr>
          <a:xfrm flipV="1">
            <a:off x="5715000" y="3429000"/>
            <a:ext cx="9906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3"/>
          </p:cNvCxnSpPr>
          <p:nvPr/>
        </p:nvCxnSpPr>
        <p:spPr>
          <a:xfrm>
            <a:off x="6858000" y="34290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0"/>
            <a:endCxn id="9" idx="2"/>
          </p:cNvCxnSpPr>
          <p:nvPr/>
        </p:nvCxnSpPr>
        <p:spPr>
          <a:xfrm rot="16200000" flipV="1">
            <a:off x="7048500" y="3086100"/>
            <a:ext cx="12954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1"/>
            <a:endCxn id="10" idx="3"/>
          </p:cNvCxnSpPr>
          <p:nvPr/>
        </p:nvCxnSpPr>
        <p:spPr>
          <a:xfrm rot="10800000">
            <a:off x="5257800" y="3200400"/>
            <a:ext cx="1447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</p:cNvCxnSpPr>
          <p:nvPr/>
        </p:nvCxnSpPr>
        <p:spPr>
          <a:xfrm rot="5400000">
            <a:off x="4724400" y="3429000"/>
            <a:ext cx="609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5" idx="2"/>
            <a:endCxn id="11" idx="1"/>
          </p:cNvCxnSpPr>
          <p:nvPr/>
        </p:nvCxnSpPr>
        <p:spPr>
          <a:xfrm rot="16200000" flipH="1">
            <a:off x="5029200" y="3886200"/>
            <a:ext cx="609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3"/>
          </p:cNvCxnSpPr>
          <p:nvPr/>
        </p:nvCxnSpPr>
        <p:spPr>
          <a:xfrm>
            <a:off x="5943600" y="4648200"/>
            <a:ext cx="1600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2" idx="0"/>
          </p:cNvCxnSpPr>
          <p:nvPr/>
        </p:nvCxnSpPr>
        <p:spPr>
          <a:xfrm rot="16200000" flipV="1">
            <a:off x="6858000" y="4038600"/>
            <a:ext cx="609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6" idx="3"/>
            <a:endCxn id="14" idx="1"/>
          </p:cNvCxnSpPr>
          <p:nvPr/>
        </p:nvCxnSpPr>
        <p:spPr>
          <a:xfrm flipV="1">
            <a:off x="6705600" y="4038600"/>
            <a:ext cx="11430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6" idx="2"/>
          </p:cNvCxnSpPr>
          <p:nvPr/>
        </p:nvCxnSpPr>
        <p:spPr>
          <a:xfrm rot="5400000">
            <a:off x="6019800" y="4724400"/>
            <a:ext cx="1066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477000" y="28956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029200" y="23622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410200" y="48768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239000" y="54102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305800" y="35052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772400" y="2133600"/>
            <a:ext cx="152400" cy="152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1838325"/>
            <a:ext cx="1428750" cy="29527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1062" y="1905000"/>
            <a:ext cx="7577138" cy="461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at the Root of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Worms of the previous decade enabled by buffer overruns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JavaScript worms are enabled by cross-site scripting (XSS)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Fixing </a:t>
            </a:r>
            <a:r>
              <a:rPr lang="en-US" sz="2400" dirty="0" smtClean="0"/>
              <a:t>XSS holes is best, but some vulnerabilities remain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The month of MySpace bugs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Database of XSS vulnerabilities</a:t>
            </a:r>
            <a:r>
              <a:rPr lang="en-US" sz="2000" smtClean="0"/>
              <a:t>: </a:t>
            </a:r>
            <a:r>
              <a:rPr lang="en-US" sz="2000" smtClean="0"/>
              <a:t>xssed.com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Existing </a:t>
            </a:r>
            <a:r>
              <a:rPr lang="en-US" sz="2800" dirty="0" smtClean="0"/>
              <a:t>solutions rely on signatures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Ineffective: obfuscated </a:t>
            </a:r>
            <a:r>
              <a:rPr lang="en-US" sz="2400" dirty="0" smtClean="0"/>
              <a:t>and polymorphic JavaScript worms are very easy to </a:t>
            </a:r>
            <a:r>
              <a:rPr lang="en-US" sz="2400" dirty="0" smtClean="0"/>
              <a:t>write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Most real-life worms are obfuscated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Fundamental </a:t>
            </a:r>
            <a:r>
              <a:rPr lang="en-US" sz="2800" dirty="0" smtClean="0"/>
              <a:t>difficulties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/>
              <a:t>Server</a:t>
            </a:r>
            <a:r>
              <a:rPr lang="en-US" sz="2400" dirty="0" smtClean="0"/>
              <a:t> can’t tell a user request from worm activity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/>
              <a:t>Browser</a:t>
            </a:r>
            <a:r>
              <a:rPr lang="en-US" sz="2400" dirty="0" smtClean="0"/>
              <a:t> doesn’t know where JavaScript comes from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Spectator Project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07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Spectator: first </a:t>
            </a:r>
            <a:r>
              <a:rPr lang="en-US" sz="2400" dirty="0" smtClean="0"/>
              <a:t>practical </a:t>
            </a:r>
            <a:r>
              <a:rPr lang="en-US" sz="2400" dirty="0" smtClean="0"/>
              <a:t>solution</a:t>
            </a:r>
          </a:p>
          <a:p>
            <a:pPr marL="57607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Scalable, small </a:t>
            </a:r>
            <a:r>
              <a:rPr lang="en-US" sz="2400" dirty="0" smtClean="0"/>
              <a:t>constant-time end-to-end latency overhead</a:t>
            </a:r>
          </a:p>
          <a:p>
            <a:pPr marL="57607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Deployment models for large sites supporting load balancing</a:t>
            </a:r>
          </a:p>
          <a:p>
            <a:pPr marL="57607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Evaluation of Spectator: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Large-scale simulation </a:t>
            </a:r>
            <a:r>
              <a:rPr lang="en-US" sz="2000" dirty="0" smtClean="0"/>
              <a:t>setup for evaluating scalability and precision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Applied Spectator to a </a:t>
            </a:r>
            <a:r>
              <a:rPr lang="en-US" sz="2000" dirty="0" smtClean="0"/>
              <a:t>real site during worm propagation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Spectator: </a:t>
            </a:r>
            <a:br>
              <a:rPr lang="en-US" dirty="0" smtClean="0"/>
            </a:br>
            <a:r>
              <a:rPr lang="en-US" dirty="0" smtClean="0"/>
              <a:t>Approach and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0575" y="6477000"/>
            <a:ext cx="733425" cy="274638"/>
          </a:xfrm>
        </p:spPr>
        <p:txBody>
          <a:bodyPr/>
          <a:lstStyle/>
          <a:p>
            <a:fld id="{18D8BBF3-9A2D-4B42-9D9D-1A926DD1C73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16556</TotalTime>
  <Words>765</Words>
  <Application>Microsoft Office PowerPoint</Application>
  <PresentationFormat>On-screen Show (4:3)</PresentationFormat>
  <Paragraphs>215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Module</vt:lpstr>
      <vt:lpstr>Spectator:  Detection and Containment of JavaScript Worms </vt:lpstr>
      <vt:lpstr>Web Application Security Arena</vt:lpstr>
      <vt:lpstr>The Samy Worm</vt:lpstr>
      <vt:lpstr>Consequences?</vt:lpstr>
      <vt:lpstr>Samy: Worm Propagation</vt:lpstr>
      <vt:lpstr>What’s at the Root of the Problem?</vt:lpstr>
      <vt:lpstr>What Can We Do?</vt:lpstr>
      <vt:lpstr>Spectator Project Contributions</vt:lpstr>
      <vt:lpstr>Spectator:  Approach and Architecture</vt:lpstr>
      <vt:lpstr>Worm Propagation</vt:lpstr>
      <vt:lpstr>Spectator Architecture</vt:lpstr>
      <vt:lpstr>Causality Propagation on Client/Server</vt:lpstr>
      <vt:lpstr>Data Representation: Propagation Graph</vt:lpstr>
      <vt:lpstr>Approximation Algorithm Complexity</vt:lpstr>
      <vt:lpstr>Experiments</vt:lpstr>
      <vt:lpstr>Experimental Overview</vt:lpstr>
      <vt:lpstr>OurSpace: Large-Scale Simulations</vt:lpstr>
      <vt:lpstr>Latency of Maintaining Propagation Graph</vt:lpstr>
      <vt:lpstr>Approximation of Graph Diameter</vt:lpstr>
      <vt:lpstr>Siteframe Experiment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Spectator: Detection and Containment of JavaScript worms </dc:title>
  <dc:creator>Ben Livshits</dc:creator>
  <cp:lastModifiedBy>Ben Livshits</cp:lastModifiedBy>
  <cp:revision>148</cp:revision>
  <dcterms:created xsi:type="dcterms:W3CDTF">2008-04-26T21:57:39Z</dcterms:created>
  <dcterms:modified xsi:type="dcterms:W3CDTF">2008-06-27T12:54:24Z</dcterms:modified>
</cp:coreProperties>
</file>