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9" r:id="rId3"/>
    <p:sldId id="261" r:id="rId4"/>
    <p:sldId id="260" r:id="rId5"/>
    <p:sldId id="262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20072" autoAdjust="0"/>
    <p:restoredTop sz="94660"/>
  </p:normalViewPr>
  <p:slideViewPr>
    <p:cSldViewPr snapToObjects="1">
      <p:cViewPr varScale="1">
        <p:scale>
          <a:sx n="70" d="100"/>
          <a:sy n="70" d="100"/>
        </p:scale>
        <p:origin x="-11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v>50kbs/300ms</c:v>
          </c:tx>
          <c:spPr>
            <a:gradFill rotWithShape="1">
              <a:gsLst>
                <a:gs pos="0">
                  <a:schemeClr val="accent4">
                    <a:shade val="47500"/>
                    <a:satMod val="137000"/>
                  </a:schemeClr>
                </a:gs>
                <a:gs pos="55000">
                  <a:schemeClr val="accent4">
                    <a:shade val="69000"/>
                    <a:satMod val="137000"/>
                  </a:schemeClr>
                </a:gs>
                <a:gs pos="100000">
                  <a:schemeClr val="accent4">
                    <a:shade val="98000"/>
                    <a:satMod val="137000"/>
                  </a:schemeClr>
                </a:gs>
              </a:gsLst>
              <a:lin ang="16200000" scaled="0"/>
            </a:gradFill>
            <a:ln w="28575" cap="rnd" cmpd="sng" algn="ctr">
              <a:solidFill>
                <a:schemeClr val="tx1"/>
              </a:solidFill>
              <a:prstDash val="solid"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</c:spPr>
          <c:cat>
            <c:strRef>
              <c:f>Sheet2!$C$6:$C$10</c:f>
              <c:strCache>
                <c:ptCount val="5"/>
                <c:pt idx="0">
                  <c:v>Chi game</c:v>
                </c:pt>
                <c:pt idx="1">
                  <c:v>Bunny Hunt</c:v>
                </c:pt>
                <c:pt idx="2">
                  <c:v>Live.com</c:v>
                </c:pt>
                <c:pt idx="3">
                  <c:v>Live Maps</c:v>
                </c:pt>
                <c:pt idx="4">
                  <c:v>Google Sp’sheet</c:v>
                </c:pt>
              </c:strCache>
            </c:strRef>
          </c:cat>
          <c:val>
            <c:numRef>
              <c:f>Sheet2!$D$6:$D$10</c:f>
              <c:numCache>
                <c:formatCode>General</c:formatCode>
                <c:ptCount val="5"/>
                <c:pt idx="0">
                  <c:v>0</c:v>
                </c:pt>
                <c:pt idx="1">
                  <c:v>8</c:v>
                </c:pt>
                <c:pt idx="2">
                  <c:v>17</c:v>
                </c:pt>
                <c:pt idx="3">
                  <c:v>28</c:v>
                </c:pt>
                <c:pt idx="4">
                  <c:v>22</c:v>
                </c:pt>
              </c:numCache>
            </c:numRef>
          </c:val>
        </c:ser>
        <c:ser>
          <c:idx val="1"/>
          <c:order val="1"/>
          <c:tx>
            <c:v>300kbs/300ms</c:v>
          </c:tx>
          <c:spPr>
            <a:gradFill rotWithShape="1">
              <a:gsLst>
                <a:gs pos="0">
                  <a:schemeClr val="accent5">
                    <a:shade val="47500"/>
                    <a:satMod val="137000"/>
                  </a:schemeClr>
                </a:gs>
                <a:gs pos="55000">
                  <a:schemeClr val="accent5">
                    <a:shade val="69000"/>
                    <a:satMod val="137000"/>
                  </a:schemeClr>
                </a:gs>
                <a:gs pos="100000">
                  <a:schemeClr val="accent5">
                    <a:shade val="98000"/>
                    <a:satMod val="137000"/>
                  </a:schemeClr>
                </a:gs>
              </a:gsLst>
              <a:lin ang="16200000" scaled="0"/>
            </a:gradFill>
            <a:ln w="28575" cap="rnd" cmpd="sng" algn="ctr">
              <a:solidFill>
                <a:schemeClr val="tx1"/>
              </a:solidFill>
              <a:prstDash val="solid"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</c:spPr>
          <c:cat>
            <c:strRef>
              <c:f>Sheet2!$C$6:$C$10</c:f>
              <c:strCache>
                <c:ptCount val="5"/>
                <c:pt idx="0">
                  <c:v>Chi game</c:v>
                </c:pt>
                <c:pt idx="1">
                  <c:v>Bunny Hunt</c:v>
                </c:pt>
                <c:pt idx="2">
                  <c:v>Live.com</c:v>
                </c:pt>
                <c:pt idx="3">
                  <c:v>Live Maps</c:v>
                </c:pt>
                <c:pt idx="4">
                  <c:v>Google Sp’sheet</c:v>
                </c:pt>
              </c:strCache>
            </c:strRef>
          </c:cat>
          <c:val>
            <c:numRef>
              <c:f>Sheet2!$E$6:$E$10</c:f>
              <c:numCache>
                <c:formatCode>General</c:formatCode>
                <c:ptCount val="5"/>
                <c:pt idx="0">
                  <c:v>13</c:v>
                </c:pt>
                <c:pt idx="1">
                  <c:v>5</c:v>
                </c:pt>
                <c:pt idx="2">
                  <c:v>10</c:v>
                </c:pt>
                <c:pt idx="3">
                  <c:v>26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v>300kbs/50ms</c:v>
          </c:tx>
          <c:spPr>
            <a:gradFill rotWithShape="1">
              <a:gsLst>
                <a:gs pos="0">
                  <a:schemeClr val="accent6">
                    <a:shade val="47500"/>
                    <a:satMod val="137000"/>
                  </a:schemeClr>
                </a:gs>
                <a:gs pos="55000">
                  <a:schemeClr val="accent6">
                    <a:shade val="69000"/>
                    <a:satMod val="137000"/>
                  </a:schemeClr>
                </a:gs>
                <a:gs pos="100000">
                  <a:schemeClr val="accent6">
                    <a:shade val="98000"/>
                    <a:satMod val="137000"/>
                  </a:schemeClr>
                </a:gs>
              </a:gsLst>
              <a:lin ang="16200000" scaled="0"/>
            </a:gradFill>
            <a:ln w="28575" cap="rnd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cat>
            <c:strRef>
              <c:f>Sheet2!$C$6:$C$10</c:f>
              <c:strCache>
                <c:ptCount val="5"/>
                <c:pt idx="0">
                  <c:v>Chi game</c:v>
                </c:pt>
                <c:pt idx="1">
                  <c:v>Bunny Hunt</c:v>
                </c:pt>
                <c:pt idx="2">
                  <c:v>Live.com</c:v>
                </c:pt>
                <c:pt idx="3">
                  <c:v>Live Maps</c:v>
                </c:pt>
                <c:pt idx="4">
                  <c:v>Google Sp’sheet</c:v>
                </c:pt>
              </c:strCache>
            </c:strRef>
          </c:cat>
          <c:val>
            <c:numRef>
              <c:f>Sheet2!$F$6:$F$10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28</c:v>
                </c:pt>
                <c:pt idx="3">
                  <c:v>27</c:v>
                </c:pt>
                <c:pt idx="4">
                  <c:v>39</c:v>
                </c:pt>
              </c:numCache>
            </c:numRef>
          </c:val>
        </c:ser>
        <c:axId val="119917952"/>
        <c:axId val="117904512"/>
      </c:barChart>
      <c:catAx>
        <c:axId val="119917952"/>
        <c:scaling>
          <c:orientation val="minMax"/>
        </c:scaling>
        <c:axPos val="b"/>
        <c:tickLblPos val="nextTo"/>
        <c:crossAx val="117904512"/>
        <c:crosses val="autoZero"/>
        <c:auto val="1"/>
        <c:lblAlgn val="ctr"/>
        <c:lblOffset val="100"/>
      </c:catAx>
      <c:valAx>
        <c:axId val="117904512"/>
        <c:scaling>
          <c:orientation val="minMax"/>
          <c:max val="100"/>
        </c:scaling>
        <c:axPos val="l"/>
        <c:majorGridlines>
          <c:spPr>
            <a:ln>
              <a:solidFill>
                <a:schemeClr val="tx1">
                  <a:lumMod val="65000"/>
                </a:schemeClr>
              </a:solidFill>
              <a:prstDash val="dash"/>
            </a:ln>
          </c:spPr>
        </c:majorGridlines>
        <c:numFmt formatCode="#,##0\%" sourceLinked="0"/>
        <c:tickLblPos val="nextTo"/>
        <c:crossAx val="119917952"/>
        <c:crosses val="autoZero"/>
        <c:crossBetween val="between"/>
      </c:valAx>
    </c:plotArea>
    <c:legend>
      <c:legendPos val="t"/>
      <c:layout/>
    </c:legend>
    <c:plotVisOnly val="1"/>
  </c:chart>
  <c:spPr>
    <a:ln>
      <a:noFill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FF006F0-41AF-4376-863D-4ECE3CDE2036}" type="datetimeFigureOut">
              <a:rPr lang="en-US"/>
              <a:pPr>
                <a:defRPr/>
              </a:pPr>
              <a:t>6/23/2008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05EDCBF-7C1D-49DD-8DF2-0DC93DCED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Update the map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AD4EBC-1C0B-4472-987C-9EA4DE50BC0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37D48E-36AC-410A-97EE-2324626E22F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6E806-19D7-4F73-B198-3470F7A87E33}" type="datetime1">
              <a:rPr lang="en-US"/>
              <a:pPr>
                <a:defRPr/>
              </a:pPr>
              <a:t>6/23/2008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DE36F-D4A3-498E-A754-9878A61511F5}" type="datetime1">
              <a:rPr lang="en-US"/>
              <a:pPr>
                <a:defRPr/>
              </a:pPr>
              <a:t>6/23/2008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29FFC-C74F-49DC-9A37-AF64943F6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1A283-FB5F-42AA-9DDD-0AF395D56A10}" type="datetime1">
              <a:rPr lang="en-US"/>
              <a:pPr>
                <a:defRPr/>
              </a:pPr>
              <a:t>6/23/2008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AD261-34F6-4504-B45C-53641112CB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38400"/>
            <a:ext cx="8013192" cy="1447800"/>
          </a:xfrm>
        </p:spPr>
        <p:txBody>
          <a:bodyPr tIns="0" rIns="91440" bIns="0" anchor="b"/>
          <a:lstStyle>
            <a:lvl1pPr algn="ctr">
              <a:defRPr sz="4700" b="1" cap="none" baseline="0"/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18E86-BD2A-4259-AF94-F0AF4D85AE5D}" type="datetime1">
              <a:rPr lang="en-US"/>
              <a:pPr>
                <a:defRPr/>
              </a:pPr>
              <a:t>6/23/2008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51DBC-7DC5-4AC8-A856-7FBE3C777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1BE0B-6204-49A0-9FF5-57ED59ADC32D}" type="datetime1">
              <a:rPr lang="en-US"/>
              <a:pPr>
                <a:defRPr/>
              </a:pPr>
              <a:t>6/23/2008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D57D7-490B-41E3-97BC-518787BF9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6B197-F386-4084-8337-440B672441D4}" type="datetime1">
              <a:rPr lang="en-US"/>
              <a:pPr>
                <a:defRPr/>
              </a:pPr>
              <a:t>6/23/2008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E769F-FB87-4E34-A81F-BC354A36C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FD485-B28B-4D7D-83F7-394C340BC8D8}" type="datetime1">
              <a:rPr lang="en-US"/>
              <a:pPr>
                <a:defRPr/>
              </a:pPr>
              <a:t>6/23/2008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E3843-3828-4032-8C4E-DA3C84BB3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5A6B1-0717-4CC8-A832-75646B0A47DF}" type="datetime1">
              <a:rPr lang="en-US"/>
              <a:pPr>
                <a:defRPr/>
              </a:pPr>
              <a:t>6/23/2008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B548E-D66F-4B19-A065-F2086BAA3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8F211-D0F4-4C17-ACB7-3E03CE9BB4B0}" type="datetime1">
              <a:rPr lang="en-US"/>
              <a:pPr>
                <a:defRPr/>
              </a:pPr>
              <a:t>6/23/2008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712D6-A9E1-49A4-8C02-EE6723621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1426877-A723-4FA4-80F0-12855FA074CB}" type="datetime1">
              <a:rPr lang="en-US"/>
              <a:pPr>
                <a:defRPr/>
              </a:pPr>
              <a:t>6/23/2008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F1235D3-DDB9-49BD-8AC7-F340279AA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1" r:id="rId4"/>
    <p:sldLayoutId id="2147483692" r:id="rId5"/>
    <p:sldLayoutId id="2147483693" r:id="rId6"/>
    <p:sldLayoutId id="2147483698" r:id="rId7"/>
    <p:sldLayoutId id="2147483699" r:id="rId8"/>
    <p:sldLayoutId id="2147483700" r:id="rId9"/>
    <p:sldLayoutId id="2147483694" r:id="rId10"/>
    <p:sldLayoutId id="2147483701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Calibri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itchFamily="34" charset="0"/>
        </a:defRPr>
      </a:lvl9pPr>
      <a:extLst/>
    </p:titleStyle>
    <p:bodyStyle>
      <a:lvl1pPr marL="438150" indent="-319088" algn="l" rtl="0" fontAlgn="base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302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216025" indent="-182563" algn="l" rtl="0" fontAlgn="base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4255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livshits@microsoft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057400"/>
            <a:ext cx="8382000" cy="2971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1">
                    <a:satMod val="150000"/>
                  </a:schemeClr>
                </a:solidFill>
              </a:rPr>
              <a:t>Doloto: </a:t>
            </a:r>
            <a:br>
              <a:rPr lang="en-US" sz="40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sz="4000" dirty="0" smtClean="0">
                <a:solidFill>
                  <a:schemeClr val="accent1">
                    <a:satMod val="150000"/>
                  </a:schemeClr>
                </a:solidFill>
              </a:rPr>
              <a:t>Code </a:t>
            </a:r>
            <a:r>
              <a:rPr lang="en-US" sz="4000" dirty="0" smtClean="0">
                <a:solidFill>
                  <a:schemeClr val="accent1">
                    <a:satMod val="150000"/>
                  </a:schemeClr>
                </a:solidFill>
              </a:rPr>
              <a:t>Splitting for </a:t>
            </a:r>
            <a:r>
              <a:rPr lang="en-US" sz="4000" dirty="0" smtClean="0">
                <a:solidFill>
                  <a:schemeClr val="accent1">
                    <a:satMod val="150000"/>
                  </a:schemeClr>
                </a:solidFill>
              </a:rPr>
              <a:t>AJAX </a:t>
            </a:r>
            <a:r>
              <a:rPr lang="en-US" sz="4000" dirty="0" smtClean="0">
                <a:solidFill>
                  <a:schemeClr val="accent1">
                    <a:satMod val="150000"/>
                  </a:schemeClr>
                </a:solidFill>
              </a:rPr>
              <a:t>Applications  </a:t>
            </a:r>
            <a:br>
              <a:rPr lang="en-US" sz="4000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sz="40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838200" y="5562600"/>
            <a:ext cx="8077200" cy="1042988"/>
          </a:xfrm>
        </p:spPr>
        <p:txBody>
          <a:bodyPr/>
          <a:lstStyle/>
          <a:p>
            <a:pPr algn="r"/>
            <a:r>
              <a:rPr lang="en-US" b="1" dirty="0" smtClean="0"/>
              <a:t>Ben Livshits and Emre Kiciman</a:t>
            </a:r>
          </a:p>
          <a:p>
            <a:pPr algn="r"/>
            <a:r>
              <a:rPr lang="en-US" b="1" dirty="0" smtClean="0"/>
              <a:t>Microsoft Research</a:t>
            </a:r>
          </a:p>
          <a:p>
            <a:pPr algn="r"/>
            <a:r>
              <a:rPr lang="en-US" b="1" dirty="0" smtClean="0"/>
              <a:t>Redmond, WA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smtClean="0">
                <a:solidFill>
                  <a:schemeClr val="accent1">
                    <a:satMod val="150000"/>
                  </a:schemeClr>
                </a:solidFill>
              </a:rPr>
              <a:t>Runtime </a:t>
            </a:r>
            <a:r>
              <a:rPr lang="en-US" sz="4000" smtClean="0">
                <a:solidFill>
                  <a:schemeClr val="accent1">
                    <a:satMod val="150000"/>
                  </a:schemeClr>
                </a:solidFill>
              </a:rPr>
              <a:t>Savings with </a:t>
            </a:r>
            <a:r>
              <a:rPr lang="en-US" sz="4000" dirty="0" smtClean="0">
                <a:solidFill>
                  <a:schemeClr val="accent1">
                    <a:satMod val="150000"/>
                  </a:schemeClr>
                </a:solidFill>
              </a:rPr>
              <a:t>Doloto</a:t>
            </a:r>
            <a:endParaRPr lang="en-US" sz="4000" dirty="0">
              <a:solidFill>
                <a:schemeClr val="accent1">
                  <a:satMod val="150000"/>
                </a:schemeClr>
              </a:solidFill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304800" y="1444625"/>
          <a:ext cx="8477250" cy="527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Contact us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Ben Livshits (</a:t>
            </a:r>
            <a:r>
              <a:rPr lang="en-US" sz="2400" dirty="0" smtClean="0">
                <a:hlinkClick r:id="rId2"/>
              </a:rPr>
              <a:t>livshits@microsoft.com</a:t>
            </a:r>
            <a:r>
              <a:rPr lang="en-US" sz="2400" dirty="0" smtClean="0"/>
              <a:t>)</a:t>
            </a:r>
          </a:p>
        </p:txBody>
      </p:sp>
      <p:pic>
        <p:nvPicPr>
          <p:cNvPr id="20484" name="Picture 2" descr="http://blogs.technet.com/blogfiles/seanearp/WindowsLiveWriter/Relevance_10DEE/Windows_Live_Search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810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14400" y="3834825"/>
            <a:ext cx="4191000" cy="58477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Calibri" pitchFamily="34" charset="0"/>
                <a:cs typeface="+mn-cs"/>
              </a:rPr>
              <a:t>Doloto MSR _</a:t>
            </a:r>
            <a:endParaRPr lang="en-US" sz="3200" dirty="0">
              <a:latin typeface="Calibri" pitchFamily="34" charset="0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54775" y="1828800"/>
            <a:ext cx="2232025" cy="454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600200"/>
            <a:ext cx="4395788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A Web 2.0 Application </a:t>
            </a: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</a:rPr>
              <a:t>Disected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28600" y="4038600"/>
            <a:ext cx="3429000" cy="2438400"/>
          </a:xfrm>
          <a:prstGeom prst="wedgeRoundRectCallout">
            <a:avLst>
              <a:gd name="adj1" fmla="val 74624"/>
              <a:gd name="adj2" fmla="val -49202"/>
              <a:gd name="adj3" fmla="val 16667"/>
            </a:avLst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Calibri" pitchFamily="34" charset="0"/>
              </a:rPr>
              <a:t>70,000+ lines of JavaScript code downloaded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486400" y="4038600"/>
            <a:ext cx="3429000" cy="2438400"/>
          </a:xfrm>
          <a:prstGeom prst="wedgeRoundRectCallout">
            <a:avLst>
              <a:gd name="adj1" fmla="val -76746"/>
              <a:gd name="adj2" fmla="val -48775"/>
              <a:gd name="adj3" fmla="val 16667"/>
            </a:avLst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Calibri" pitchFamily="34" charset="0"/>
              </a:rPr>
              <a:t>2,855 Functions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5410200" y="1143000"/>
            <a:ext cx="3429000" cy="2438400"/>
          </a:xfrm>
          <a:prstGeom prst="wedgeRoundRectCallout">
            <a:avLst>
              <a:gd name="adj1" fmla="val -72481"/>
              <a:gd name="adj2" fmla="val 55498"/>
              <a:gd name="adj3" fmla="val 16667"/>
            </a:avLst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Calibri" pitchFamily="34" charset="0"/>
              </a:rPr>
              <a:t>1+ MB code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228600" y="1219200"/>
            <a:ext cx="3581400" cy="2438400"/>
          </a:xfrm>
          <a:prstGeom prst="wedgeRoundRectCallout">
            <a:avLst>
              <a:gd name="adj1" fmla="val 71158"/>
              <a:gd name="adj2" fmla="val 52387"/>
              <a:gd name="adj3" fmla="val 16667"/>
            </a:avLst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Calibri" pitchFamily="34" charset="0"/>
              </a:rPr>
              <a:t>Talks to 14 backend services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Calibri" pitchFamily="34" charset="0"/>
              </a:rPr>
              <a:t>(traffic, images,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Calibri" pitchFamily="34" charset="0"/>
              </a:rPr>
              <a:t>directions, ads, …)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accent1">
                    <a:satMod val="150000"/>
                  </a:schemeClr>
                </a:solidFill>
              </a:rPr>
              <a:t>AJAX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Apps Have Lots of Code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0"/>
            <a:ext cx="813435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514600" y="2971800"/>
            <a:ext cx="3886200" cy="27670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atin typeface="Calibri" pitchFamily="34" charset="0"/>
              </a:rPr>
              <a:t>Up to 90% of a Web 2.0 app is JavaScript code!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2640013" y="6477000"/>
            <a:ext cx="5508625" cy="274638"/>
          </a:xfrm>
        </p:spPr>
        <p:txBody>
          <a:bodyPr/>
          <a:lstStyle/>
          <a:p>
            <a:pPr>
              <a:defRPr/>
            </a:pPr>
            <a:fld id="{2D2F53D4-6941-4D08-ADF4-FB0ABCFE86C4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Why </a:t>
            </a:r>
            <a:r>
              <a:rPr lang="en-US" sz="4800" dirty="0" smtClean="0">
                <a:solidFill>
                  <a:schemeClr val="accent1">
                    <a:satMod val="150000"/>
                  </a:schemeClr>
                </a:solidFill>
              </a:rPr>
              <a:t>AJAX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?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Client-side JavaScript code </a:t>
            </a:r>
          </a:p>
          <a:p>
            <a:pPr lvl="1"/>
            <a:r>
              <a:rPr lang="en-US" dirty="0" smtClean="0"/>
              <a:t>Reduces latency and improves user experience</a:t>
            </a:r>
          </a:p>
          <a:p>
            <a:pPr lvl="1"/>
            <a:r>
              <a:rPr lang="en-US" dirty="0" smtClean="0"/>
              <a:t>Avoids constant network round trips</a:t>
            </a:r>
          </a:p>
          <a:p>
            <a:endParaRPr lang="en-US" dirty="0" smtClean="0"/>
          </a:p>
          <a:p>
            <a:r>
              <a:rPr lang="en-US" dirty="0" smtClean="0"/>
              <a:t>Catch-22</a:t>
            </a:r>
          </a:p>
          <a:p>
            <a:pPr lvl="1"/>
            <a:r>
              <a:rPr lang="en-US" dirty="0" smtClean="0"/>
              <a:t>Takes a while to transfer code to the client</a:t>
            </a:r>
          </a:p>
          <a:p>
            <a:pPr lvl="1"/>
            <a:r>
              <a:rPr lang="en-US" dirty="0" smtClean="0"/>
              <a:t>Code can be MBs in size</a:t>
            </a:r>
          </a:p>
          <a:p>
            <a:pPr lvl="1"/>
            <a:r>
              <a:rPr lang="en-US" dirty="0" smtClean="0"/>
              <a:t>Application execution is blocked until code arrives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Motivation for Doloto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Idea behind Doloto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Start with a small piece of code on the client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Download required code on demand (pull)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Send code when bandwidth available (push)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Leads to better application responsiveness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Interleave code download &amp; execution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Faster startup times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Rarely executed code is rarely downloaded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640013" y="6477000"/>
            <a:ext cx="5508625" cy="274638"/>
          </a:xfrm>
        </p:spPr>
        <p:txBody>
          <a:bodyPr/>
          <a:lstStyle/>
          <a:p>
            <a:pPr>
              <a:defRPr/>
            </a:pPr>
            <a:fld id="{02C239D5-397D-4A4D-A52E-11673D41A19E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 txBox="1">
            <a:spLocks/>
          </p:cNvSpPr>
          <p:nvPr/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971550" lvl="1" indent="-514350">
              <a:spcBef>
                <a:spcPct val="20000"/>
              </a:spcBef>
              <a:buClr>
                <a:schemeClr val="accent2"/>
              </a:buClr>
              <a:buSzPct val="90000"/>
              <a:buFont typeface="Corbel" pitchFamily="34" charset="0"/>
              <a:buAutoNum type="arabicPeriod"/>
            </a:pPr>
            <a:r>
              <a:rPr lang="en-US" sz="3200" dirty="0">
                <a:latin typeface="Calibri" pitchFamily="34" charset="0"/>
              </a:rPr>
              <a:t>[</a:t>
            </a:r>
            <a:r>
              <a:rPr lang="en-US" sz="3200" b="1" dirty="0">
                <a:solidFill>
                  <a:srgbClr val="FFFF00"/>
                </a:solidFill>
                <a:latin typeface="Calibri" pitchFamily="34" charset="0"/>
              </a:rPr>
              <a:t>training</a:t>
            </a:r>
            <a:r>
              <a:rPr lang="en-US" sz="3200" dirty="0">
                <a:latin typeface="Calibri" pitchFamily="34" charset="0"/>
              </a:rPr>
              <a:t>] Runtime training to collect access </a:t>
            </a:r>
            <a:r>
              <a:rPr lang="en-US" sz="3200" dirty="0" smtClean="0">
                <a:latin typeface="Calibri" pitchFamily="34" charset="0"/>
              </a:rPr>
              <a:t>profile (</a:t>
            </a:r>
            <a:r>
              <a:rPr lang="en-US" sz="3200" dirty="0" err="1" smtClean="0">
                <a:latin typeface="Calibri" pitchFamily="34" charset="0"/>
              </a:rPr>
              <a:t>AjaxView</a:t>
            </a:r>
            <a:r>
              <a:rPr lang="en-US" sz="3200" dirty="0" smtClean="0">
                <a:latin typeface="Calibri" pitchFamily="34" charset="0"/>
              </a:rPr>
              <a:t> Fiddler </a:t>
            </a:r>
            <a:r>
              <a:rPr lang="en-US" sz="3200" dirty="0" err="1" smtClean="0">
                <a:latin typeface="Calibri" pitchFamily="34" charset="0"/>
              </a:rPr>
              <a:t>plugin</a:t>
            </a:r>
            <a:r>
              <a:rPr lang="en-US" sz="3200" dirty="0" smtClean="0">
                <a:latin typeface="Calibri" pitchFamily="34" charset="0"/>
              </a:rPr>
              <a:t>)</a:t>
            </a:r>
          </a:p>
          <a:p>
            <a:pPr marL="971550" lvl="1" indent="-514350">
              <a:spcBef>
                <a:spcPct val="20000"/>
              </a:spcBef>
              <a:buClr>
                <a:schemeClr val="accent2"/>
              </a:buClr>
              <a:buSzPct val="90000"/>
            </a:pPr>
            <a:endParaRPr lang="en-US" sz="3200" dirty="0">
              <a:latin typeface="Calibri" pitchFamily="34" charset="0"/>
            </a:endParaRPr>
          </a:p>
          <a:p>
            <a:pPr marL="971550" lvl="1" indent="-514350" fontAlgn="auto"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en-US" sz="3200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itchFamily="34" charset="0"/>
              </a:rPr>
              <a:t>[</a:t>
            </a:r>
            <a:r>
              <a:rPr lang="en-US" sz="3200" b="1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itchFamily="34" charset="0"/>
              </a:rPr>
              <a:t>rewriting</a:t>
            </a:r>
            <a:r>
              <a:rPr lang="en-US" sz="3200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itchFamily="34" charset="0"/>
              </a:rPr>
              <a:t>] Function rewriting or “stubbing” for on-demand code loading</a:t>
            </a:r>
          </a:p>
          <a:p>
            <a:pPr marL="971550" lvl="1" indent="-514350" fontAlgn="auto">
              <a:spcAft>
                <a:spcPts val="0"/>
              </a:spcAft>
              <a:buFont typeface="+mj-lt"/>
              <a:buAutoNum type="arabicPeriod" startAt="2"/>
              <a:defRPr/>
            </a:pPr>
            <a:endParaRPr lang="en-US" sz="3200" dirty="0">
              <a:latin typeface="Calibri" pitchFamily="34" charset="0"/>
            </a:endParaRPr>
          </a:p>
          <a:p>
            <a:pPr marL="971550" lvl="1" indent="-514350" fontAlgn="auto"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en-US" sz="32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Calibri" pitchFamily="34" charset="0"/>
              </a:rPr>
              <a:t>[</a:t>
            </a:r>
            <a:r>
              <a:rPr lang="en-US" sz="3200" b="1" dirty="0" err="1" smtClean="0">
                <a:solidFill>
                  <a:schemeClr val="bg1">
                    <a:lumMod val="50000"/>
                    <a:lumOff val="50000"/>
                  </a:schemeClr>
                </a:solidFill>
                <a:latin typeface="Calibri" pitchFamily="34" charset="0"/>
              </a:rPr>
              <a:t>prefetch</a:t>
            </a:r>
            <a:r>
              <a:rPr lang="en-US" sz="3200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itchFamily="34" charset="0"/>
              </a:rPr>
              <a:t>] Background </a:t>
            </a:r>
            <a:r>
              <a:rPr lang="en-US" sz="32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Calibri" pitchFamily="34" charset="0"/>
              </a:rPr>
              <a:t>prefetch</a:t>
            </a:r>
            <a:r>
              <a:rPr lang="en-US" sz="3200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itchFamily="34" charset="0"/>
              </a:rPr>
              <a:t> of clusters as the application is </a:t>
            </a:r>
            <a:r>
              <a:rPr lang="en-US" sz="32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Calibri" pitchFamily="34" charset="0"/>
              </a:rPr>
              <a:t>running</a:t>
            </a:r>
            <a:endParaRPr lang="en-US" sz="3200" dirty="0">
              <a:solidFill>
                <a:schemeClr val="bg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2475" y="1874838"/>
            <a:ext cx="7639050" cy="45259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Doloto Training Tool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97155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[</a:t>
            </a:r>
            <a:r>
              <a:rPr lang="en-US" sz="32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training</a:t>
            </a:r>
            <a:r>
              <a:rPr lang="en-US" sz="32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] Runtime training to collect access profiles</a:t>
            </a:r>
          </a:p>
          <a:p>
            <a:pPr marL="97155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3200" dirty="0" smtClean="0"/>
          </a:p>
          <a:p>
            <a:pPr marL="97155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 smtClean="0"/>
              <a:t>[</a:t>
            </a:r>
            <a:r>
              <a:rPr lang="en-US" sz="3200" b="1" dirty="0" smtClean="0">
                <a:solidFill>
                  <a:srgbClr val="FFFF00"/>
                </a:solidFill>
              </a:rPr>
              <a:t>rewriting</a:t>
            </a:r>
            <a:r>
              <a:rPr lang="en-US" sz="3200" dirty="0" smtClean="0"/>
              <a:t>] Function rewriting or “stubbing” for on-demand code </a:t>
            </a:r>
            <a:r>
              <a:rPr lang="en-US" sz="3200" dirty="0" smtClean="0"/>
              <a:t>loading</a:t>
            </a:r>
          </a:p>
          <a:p>
            <a:pPr marL="971550" lvl="1" indent="-514350" fontAlgn="auto">
              <a:spcAft>
                <a:spcPts val="0"/>
              </a:spcAft>
              <a:buNone/>
              <a:defRPr/>
            </a:pPr>
            <a:endParaRPr lang="en-US" sz="32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 marL="971550" lvl="1" indent="-514350" fontAlgn="auto"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en-US" sz="32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[</a:t>
            </a:r>
            <a:r>
              <a:rPr lang="en-US" sz="3200" b="1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prefetch</a:t>
            </a:r>
            <a:r>
              <a:rPr lang="en-US" sz="32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] Background </a:t>
            </a:r>
            <a:r>
              <a:rPr lang="en-US" sz="3200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prefetch</a:t>
            </a:r>
            <a:r>
              <a:rPr lang="en-US" sz="32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of clusters as the application is running</a:t>
            </a:r>
          </a:p>
          <a:p>
            <a:pPr marL="971550" lvl="1" indent="-514350" fontAlgn="auto">
              <a:spcAft>
                <a:spcPts val="0"/>
              </a:spcAft>
              <a:buFont typeface="+mj-lt"/>
              <a:buAutoNum type="arabicPeriod" startAt="3"/>
              <a:defRPr/>
            </a:pPr>
            <a:endParaRPr lang="en-US" sz="3200" dirty="0" smtClean="0"/>
          </a:p>
          <a:p>
            <a:pPr marL="971550" lvl="1" indent="-514350" fontAlgn="auto">
              <a:spcAft>
                <a:spcPts val="0"/>
              </a:spcAft>
              <a:buFont typeface="+mj-lt"/>
              <a:buAutoNum type="arabicPeriod" startAt="3"/>
              <a:defRPr/>
            </a:pPr>
            <a:endParaRPr lang="en-US" sz="3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Automated Function Splitting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700748"/>
            <a:ext cx="2563522" cy="37856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 g = 10;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function f1(){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 x=g+1;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   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   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   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   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   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    return …;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0" y="1700213"/>
            <a:ext cx="5943600" cy="3786187"/>
          </a:xfrm>
          <a:prstGeom prst="rect">
            <a:avLst/>
          </a:prstGeom>
          <a:effectLst>
            <a:outerShdw blurRad="45000" dist="25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g = 10;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real_f1;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function f1()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if(!real_f1){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code = load(“f1”);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    real_f1 =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eval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(code);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    f1 = real_f1;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return real_f1.apply(this,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                   arguments);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}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cs typeface="Courier New" pitchFamily="49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2640013" y="6477000"/>
            <a:ext cx="5508625" cy="274638"/>
          </a:xfrm>
        </p:spPr>
        <p:txBody>
          <a:bodyPr/>
          <a:lstStyle/>
          <a:p>
            <a:pPr>
              <a:defRPr/>
            </a:pPr>
            <a:fld id="{5F205D43-C1B6-4BB7-8E77-FB0A998CAD2C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0" y="6275388"/>
            <a:ext cx="5943600" cy="4000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eval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($exp(“f1”), “”);	    </a:t>
            </a:r>
            <a:r>
              <a:rPr lang="en-US" sz="20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  <a:cs typeface="Courier New" pitchFamily="49" charset="0"/>
              </a:rPr>
              <a:t>// 21 chars</a:t>
            </a:r>
          </a:p>
        </p:txBody>
      </p:sp>
      <p:sp>
        <p:nvSpPr>
          <p:cNvPr id="9" name="Down Arrow 8"/>
          <p:cNvSpPr/>
          <p:nvPr/>
        </p:nvSpPr>
        <p:spPr>
          <a:xfrm>
            <a:off x="5867400" y="5638800"/>
            <a:ext cx="533400" cy="533400"/>
          </a:xfrm>
          <a:prstGeom prst="downArrow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6" grpId="0" build="allAtOnce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Architecture of Doloto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97155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[</a:t>
            </a:r>
            <a:r>
              <a:rPr lang="en-US" sz="32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training</a:t>
            </a:r>
            <a:r>
              <a:rPr lang="en-US" sz="32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] Runtime training to collect access profiles</a:t>
            </a:r>
          </a:p>
          <a:p>
            <a:pPr marL="97155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32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 marL="97155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[</a:t>
            </a:r>
            <a:r>
              <a:rPr lang="en-US" sz="32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rewriting</a:t>
            </a:r>
            <a:r>
              <a:rPr lang="en-US" sz="32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] Function rewriting or “stubbing” for on-demand code loading</a:t>
            </a:r>
          </a:p>
          <a:p>
            <a:pPr marL="97155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3200" dirty="0" smtClean="0"/>
          </a:p>
          <a:p>
            <a:pPr marL="97155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 smtClean="0"/>
              <a:t>[</a:t>
            </a:r>
            <a:r>
              <a:rPr lang="en-US" sz="3200" b="1" dirty="0" err="1" smtClean="0">
                <a:solidFill>
                  <a:srgbClr val="FFFF00"/>
                </a:solidFill>
              </a:rPr>
              <a:t>prefetch</a:t>
            </a:r>
            <a:r>
              <a:rPr lang="en-US" sz="3200" dirty="0" smtClean="0"/>
              <a:t>] Background </a:t>
            </a:r>
            <a:r>
              <a:rPr lang="en-US" sz="3200" dirty="0" err="1" smtClean="0"/>
              <a:t>prefetch</a:t>
            </a:r>
            <a:r>
              <a:rPr lang="en-US" sz="3200" dirty="0" smtClean="0"/>
              <a:t> of clusters as the application is running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Size 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Savings with 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Doloto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graphicFrame>
        <p:nvGraphicFramePr>
          <p:cNvPr id="18435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09800"/>
          <a:ext cx="8229600" cy="4525963"/>
        </p:xfrm>
        <a:graphic>
          <a:graphicData uri="http://schemas.openxmlformats.org/presentationml/2006/ole">
            <p:oleObj spid="_x0000_s18435" r:id="rId3" imgW="8230313" imgH="4523624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3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5920</TotalTime>
  <Words>375</Words>
  <Application>Microsoft Office PowerPoint</Application>
  <PresentationFormat>On-screen Show (4:3)</PresentationFormat>
  <Paragraphs>84</Paragraphs>
  <Slides>11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Corbel</vt:lpstr>
      <vt:lpstr>Arial</vt:lpstr>
      <vt:lpstr>Calibri</vt:lpstr>
      <vt:lpstr>Wingdings 2</vt:lpstr>
      <vt:lpstr>Wingdings</vt:lpstr>
      <vt:lpstr>Wingdings 3</vt:lpstr>
      <vt:lpstr>Courier New</vt:lpstr>
      <vt:lpstr>Module</vt:lpstr>
      <vt:lpstr>Microsoft Office Excel Chart</vt:lpstr>
      <vt:lpstr>Doloto:  Code Splitting for AJAX Applications   </vt:lpstr>
      <vt:lpstr>A Web 2.0 Application Disected</vt:lpstr>
      <vt:lpstr>AJAX Apps Have Lots of Code</vt:lpstr>
      <vt:lpstr>Why AJAX?</vt:lpstr>
      <vt:lpstr>Motivation for Doloto</vt:lpstr>
      <vt:lpstr>Doloto Training Tool</vt:lpstr>
      <vt:lpstr>Automated Function Splitting</vt:lpstr>
      <vt:lpstr>Architecture of Doloto</vt:lpstr>
      <vt:lpstr>Size Savings with Doloto</vt:lpstr>
      <vt:lpstr>Runtime Savings with Doloto</vt:lpstr>
      <vt:lpstr>Contact us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Spectator: Detection and Containment of JavaScript worms</dc:title>
  <dc:creator>Ben Livshits</dc:creator>
  <cp:lastModifiedBy>Ben Livshits</cp:lastModifiedBy>
  <cp:revision>109</cp:revision>
  <dcterms:created xsi:type="dcterms:W3CDTF">2008-04-26T21:57:39Z</dcterms:created>
  <dcterms:modified xsi:type="dcterms:W3CDTF">2008-06-24T20:18:46Z</dcterms:modified>
</cp:coreProperties>
</file>